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8" r:id="rId11"/>
    <p:sldId id="265" r:id="rId12"/>
    <p:sldId id="266" r:id="rId13"/>
    <p:sldId id="267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3" d="100"/>
          <a:sy n="83" d="100"/>
        </p:scale>
        <p:origin x="-94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err="1" smtClean="0"/>
              <a:t>Airmech</a:t>
            </a:r>
            <a:r>
              <a:rPr lang="en-US" b="1" i="1" dirty="0" smtClean="0"/>
              <a:t> </a:t>
            </a:r>
            <a:br>
              <a:rPr lang="en-US" b="1" i="1" dirty="0" smtClean="0"/>
            </a:br>
            <a:r>
              <a:rPr lang="en-US" b="1" i="1" dirty="0" smtClean="0"/>
              <a:t>Data Analytics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What the process taught us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total time played </a:t>
            </a:r>
            <a:r>
              <a:rPr lang="en-US" dirty="0" smtClean="0"/>
              <a:t>is the most important metrics. In other </a:t>
            </a:r>
            <a:r>
              <a:rPr lang="en-US" dirty="0" smtClean="0"/>
              <a:t>words, </a:t>
            </a:r>
            <a:r>
              <a:rPr lang="en-US" dirty="0" smtClean="0"/>
              <a:t>if a player starts to play less, he’s likely to leave soon (no surprise there).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mostKudosEarnedSimultaneously</a:t>
            </a:r>
            <a:r>
              <a:rPr lang="en-US" dirty="0" smtClean="0"/>
              <a:t> is a key factor, and the process lead us to </a:t>
            </a:r>
            <a:r>
              <a:rPr lang="en-US" dirty="0" smtClean="0"/>
              <a:t>realize </a:t>
            </a:r>
            <a:r>
              <a:rPr lang="en-US" dirty="0" smtClean="0"/>
              <a:t>it and </a:t>
            </a:r>
            <a:r>
              <a:rPr lang="en-US" dirty="0" smtClean="0"/>
              <a:t>understand </a:t>
            </a:r>
            <a:r>
              <a:rPr lang="en-US" dirty="0" smtClean="0"/>
              <a:t>the </a:t>
            </a:r>
            <a:r>
              <a:rPr lang="en-US" i="1" dirty="0" smtClean="0"/>
              <a:t>casino</a:t>
            </a:r>
            <a:r>
              <a:rPr lang="en-US" dirty="0" smtClean="0"/>
              <a:t> </a:t>
            </a:r>
            <a:r>
              <a:rPr lang="en-US" i="1" dirty="0" smtClean="0"/>
              <a:t>psychology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/>
              <a:t>the players expecting an extremely high reward when playing -&gt; </a:t>
            </a:r>
            <a:r>
              <a:rPr lang="en-US" i="1" dirty="0" smtClean="0"/>
              <a:t>crazy Wednesday for random high reward?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Average session length </a:t>
            </a:r>
            <a:r>
              <a:rPr lang="en-US" dirty="0" smtClean="0"/>
              <a:t>is also a good indicator and it speaks of the interest a player shows whenever he plays: In other </a:t>
            </a:r>
            <a:r>
              <a:rPr lang="en-US" dirty="0" smtClean="0"/>
              <a:t>words, dramatic drops in average </a:t>
            </a:r>
            <a:r>
              <a:rPr lang="en-US" dirty="0" smtClean="0"/>
              <a:t>session length </a:t>
            </a:r>
            <a:r>
              <a:rPr lang="en-US" dirty="0" smtClean="0"/>
              <a:t>begs reactions. </a:t>
            </a:r>
            <a:r>
              <a:rPr lang="en-US" dirty="0" smtClean="0"/>
              <a:t>On a related </a:t>
            </a:r>
            <a:r>
              <a:rPr lang="en-US" dirty="0" smtClean="0"/>
              <a:t>note, </a:t>
            </a:r>
            <a:r>
              <a:rPr lang="en-US" dirty="0" smtClean="0"/>
              <a:t>the total sessions (therefore average total session </a:t>
            </a:r>
            <a:r>
              <a:rPr lang="en-US" dirty="0" smtClean="0"/>
              <a:t>over </a:t>
            </a:r>
            <a:r>
              <a:rPr lang="en-US" dirty="0" smtClean="0"/>
              <a:t>time) is also contributing to the final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Kudos and </a:t>
            </a:r>
            <a:r>
              <a:rPr lang="en-US" i="1" dirty="0" err="1" smtClean="0"/>
              <a:t>Exp</a:t>
            </a:r>
            <a:r>
              <a:rPr lang="en-US" i="1" dirty="0" smtClean="0"/>
              <a:t> earning speed </a:t>
            </a:r>
            <a:r>
              <a:rPr lang="en-US" dirty="0" smtClean="0"/>
              <a:t>are also important: Here it is tricky to understand that it is not a design influence but rather a player </a:t>
            </a:r>
            <a:r>
              <a:rPr lang="en-US" dirty="0" smtClean="0"/>
              <a:t>behavior </a:t>
            </a:r>
            <a:r>
              <a:rPr lang="en-US" dirty="0" smtClean="0"/>
              <a:t>indicator: the faster a player </a:t>
            </a:r>
            <a:r>
              <a:rPr lang="en-US" dirty="0" smtClean="0"/>
              <a:t>plays, </a:t>
            </a:r>
            <a:r>
              <a:rPr lang="en-US" dirty="0" smtClean="0"/>
              <a:t>the faster they gather Kudos/</a:t>
            </a:r>
            <a:r>
              <a:rPr lang="en-US" dirty="0" err="1" smtClean="0"/>
              <a:t>Exp</a:t>
            </a:r>
            <a:r>
              <a:rPr lang="en-US" dirty="0" smtClean="0"/>
              <a:t>, and the more interests they show to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162245" cy="5410200"/>
          </a:xfrm>
        </p:spPr>
        <p:txBody>
          <a:bodyPr/>
          <a:lstStyle/>
          <a:p>
            <a:r>
              <a:rPr lang="en-US" dirty="0" smtClean="0"/>
              <a:t>Pic on level 3 and 5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 for better retention rate.</a:t>
            </a:r>
          </a:p>
          <a:p>
            <a:endParaRPr lang="en-US" dirty="0"/>
          </a:p>
          <a:p>
            <a:r>
              <a:rPr lang="en-US" dirty="0" smtClean="0"/>
              <a:t>The level 5 is a cap, need to find a way to make players reach 6.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386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/>
          <a:lstStyle/>
          <a:p>
            <a:r>
              <a:rPr lang="en-US" dirty="0" smtClean="0"/>
              <a:t>Among predicted leavers: 93.6% have less than level 5.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more level at level 5: increase from 45.1% to 80.6% likelihood to keep playing.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438578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0600" y="1184084"/>
            <a:ext cx="4343400" cy="5673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Leavers curve is steeper than standard curve.</a:t>
            </a:r>
          </a:p>
          <a:p>
            <a:endParaRPr lang="en-US" dirty="0"/>
          </a:p>
          <a:p>
            <a:r>
              <a:rPr lang="en-US" dirty="0" smtClean="0"/>
              <a:t>95.7% of leavers play less than 3 sessions (roughly 1 every 5 days).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4196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</a:t>
            </a:r>
            <a:r>
              <a:rPr lang="en-US" dirty="0" smtClean="0"/>
              <a:t>is not: </a:t>
            </a:r>
          </a:p>
          <a:p>
            <a:pPr lvl="1"/>
            <a:r>
              <a:rPr lang="en-US" dirty="0" smtClean="0"/>
              <a:t>creating the perfect algorithm; </a:t>
            </a:r>
            <a:endParaRPr lang="en-US" dirty="0"/>
          </a:p>
          <a:p>
            <a:pPr lvl="1"/>
            <a:r>
              <a:rPr lang="en-US" dirty="0" smtClean="0"/>
              <a:t>using all available data to answer </a:t>
            </a:r>
            <a:r>
              <a:rPr lang="en-US" dirty="0" smtClean="0"/>
              <a:t>predict an outcome.</a:t>
            </a:r>
            <a:endParaRPr lang="en-US" dirty="0" smtClean="0"/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better; </a:t>
            </a:r>
          </a:p>
          <a:p>
            <a:pPr lvl="1"/>
            <a:r>
              <a:rPr lang="en-US" i="1" dirty="0"/>
              <a:t>finding</a:t>
            </a:r>
            <a:r>
              <a:rPr lang="en-US" dirty="0"/>
              <a:t> and </a:t>
            </a:r>
            <a:r>
              <a:rPr lang="en-US" i="1" dirty="0"/>
              <a:t>creating relevant</a:t>
            </a:r>
            <a:r>
              <a:rPr lang="en-US" dirty="0"/>
              <a:t> metrics;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Philosophy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</a:t>
            </a:r>
            <a:r>
              <a:rPr lang="en-US" dirty="0" smtClean="0"/>
              <a:t>words, Data </a:t>
            </a:r>
            <a:r>
              <a:rPr lang="en-US" dirty="0"/>
              <a:t>Science is the science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data. 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the relationship between data and real </a:t>
            </a:r>
            <a:r>
              <a:rPr lang="en-US" dirty="0" smtClean="0"/>
              <a:t>world.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new/more robust metrics by using Machine Learning as a tool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making better business decision upon better understanding of consumers’ behaviors.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Core ideas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 </a:t>
            </a:r>
            <a:r>
              <a:rPr lang="en-US" dirty="0" smtClean="0"/>
              <a:t>monetization and in-game behavior data.</a:t>
            </a:r>
          </a:p>
          <a:p>
            <a:endParaRPr lang="en-US" dirty="0"/>
          </a:p>
          <a:p>
            <a:r>
              <a:rPr lang="en-US" dirty="0" smtClean="0"/>
              <a:t>Predict the likelihood a player is going to leave the game, understand why and make </a:t>
            </a:r>
            <a:r>
              <a:rPr lang="en-US" dirty="0" smtClean="0"/>
              <a:t>decisions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Where the data come from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08666"/>
            <a:ext cx="90995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4484132"/>
            <a:ext cx="8991600" cy="22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896" y="1339334"/>
            <a:ext cx="46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data (27 columns, 6742683 rows)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In-game behavior data (53 columns, 49203678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Parameters: </a:t>
            </a:r>
            <a:br>
              <a:rPr lang="en-US" b="1" i="1" dirty="0" smtClean="0"/>
            </a:br>
            <a:r>
              <a:rPr lang="en-US" b="1" i="1" dirty="0" smtClean="0"/>
              <a:t>Which ones to use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80</a:t>
            </a:r>
            <a:r>
              <a:rPr lang="en-US" dirty="0" smtClean="0"/>
              <a:t> potential parameters.</a:t>
            </a:r>
          </a:p>
          <a:p>
            <a:r>
              <a:rPr lang="en-US" dirty="0" smtClean="0"/>
              <a:t>Not all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algorithm.</a:t>
            </a:r>
          </a:p>
          <a:p>
            <a:r>
              <a:rPr lang="en-US" dirty="0" smtClean="0"/>
              <a:t>Too many parameters used will </a:t>
            </a:r>
            <a:r>
              <a:rPr lang="en-US" i="1" dirty="0" err="1" smtClean="0"/>
              <a:t>overfit</a:t>
            </a:r>
            <a:r>
              <a:rPr lang="en-US" dirty="0" smtClean="0"/>
              <a:t> the model.</a:t>
            </a:r>
          </a:p>
          <a:p>
            <a:r>
              <a:rPr lang="en-US" dirty="0" smtClean="0"/>
              <a:t>This first step needs </a:t>
            </a:r>
            <a:r>
              <a:rPr lang="en-US" i="1" dirty="0" smtClean="0"/>
              <a:t>market intelligence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understanding of </a:t>
            </a:r>
            <a:r>
              <a:rPr lang="en-US" i="1" dirty="0" smtClean="0"/>
              <a:t>players’ psychology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1/3 of parameters have been dropped/altered.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3 or up (77% of all players).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stops playing a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How the data look like</a:t>
            </a:r>
            <a:endParaRPr lang="en-US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505199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763" y="914400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44.8% </a:t>
            </a:r>
            <a:r>
              <a:rPr lang="en-US" sz="2000" dirty="0" smtClean="0"/>
              <a:t>leavers </a:t>
            </a:r>
            <a:r>
              <a:rPr lang="en-US" sz="2000" dirty="0" smtClean="0"/>
              <a:t>on old </a:t>
            </a:r>
            <a:r>
              <a:rPr lang="en-US" sz="2000" dirty="0" smtClean="0"/>
              <a:t>gen, 46.1% predicted </a:t>
            </a:r>
            <a:r>
              <a:rPr lang="en-US" sz="2000" dirty="0" smtClean="0"/>
              <a:t>to </a:t>
            </a:r>
            <a:r>
              <a:rPr lang="en-US" sz="2000" dirty="0" smtClean="0"/>
              <a:t>be on </a:t>
            </a:r>
            <a:r>
              <a:rPr lang="en-US" sz="2000" dirty="0" smtClean="0"/>
              <a:t>new </a:t>
            </a:r>
            <a:r>
              <a:rPr lang="en-US" sz="2000" dirty="0" smtClean="0"/>
              <a:t>gen. </a:t>
            </a:r>
          </a:p>
          <a:p>
            <a:r>
              <a:rPr lang="en-US" sz="2000" i="1" dirty="0" smtClean="0"/>
              <a:t>F-score</a:t>
            </a:r>
            <a:r>
              <a:rPr lang="en-US" sz="2000" dirty="0" smtClean="0"/>
              <a:t> = 0.64 (industry level = [0.5,0.7].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352800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052816" y="3429000"/>
            <a:ext cx="938784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gen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0" y="3395472"/>
            <a:ext cx="91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Old</a:t>
            </a:r>
          </a:p>
          <a:p>
            <a:pPr algn="ctr"/>
            <a:r>
              <a:rPr lang="en-US" sz="1200" b="1" dirty="0" smtClean="0"/>
              <a:t> gen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What the process taught us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</a:t>
            </a:r>
            <a:r>
              <a:rPr lang="en-US" sz="4000" i="1" dirty="0" smtClean="0"/>
              <a:t>time played </a:t>
            </a:r>
            <a:r>
              <a:rPr lang="en-US" sz="4000" dirty="0" smtClean="0"/>
              <a:t>is the most important metrics. </a:t>
            </a:r>
            <a:endParaRPr lang="en-US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In </a:t>
            </a:r>
            <a:r>
              <a:rPr lang="en-US" sz="4000" dirty="0" smtClean="0"/>
              <a:t>other </a:t>
            </a:r>
            <a:r>
              <a:rPr lang="en-US" sz="4000" dirty="0" smtClean="0"/>
              <a:t>words, </a:t>
            </a:r>
            <a:r>
              <a:rPr lang="en-US" sz="4000" dirty="0" smtClean="0"/>
              <a:t>if a player starts to play less, he’s likely to leave soon (no surprise there</a:t>
            </a:r>
            <a:r>
              <a:rPr lang="en-US" sz="4000" dirty="0" smtClean="0"/>
              <a:t>).</a:t>
            </a:r>
            <a:endParaRPr lang="en-US" sz="4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43200" y="5132718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83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What the process taught us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7898" y="1359014"/>
            <a:ext cx="6324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 smtClean="0"/>
              <a:t>mostKudosEarnedSimultaneously</a:t>
            </a:r>
            <a:r>
              <a:rPr lang="en-US" sz="3200" dirty="0" smtClean="0"/>
              <a:t> </a:t>
            </a:r>
            <a:r>
              <a:rPr lang="en-US" sz="3200" dirty="0" smtClean="0"/>
              <a:t>is </a:t>
            </a:r>
            <a:r>
              <a:rPr lang="en-US" sz="3200" dirty="0" smtClean="0"/>
              <a:t>surprisingly a </a:t>
            </a:r>
            <a:r>
              <a:rPr lang="en-US" sz="3200" dirty="0" smtClean="0"/>
              <a:t>key </a:t>
            </a:r>
            <a:r>
              <a:rPr lang="en-US" sz="3200" dirty="0" smtClean="0"/>
              <a:t>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 smtClean="0"/>
              <a:t>Interepretation</a:t>
            </a:r>
            <a:r>
              <a:rPr lang="en-US" sz="3200" i="1" dirty="0" smtClean="0"/>
              <a:t>: </a:t>
            </a:r>
            <a:r>
              <a:rPr lang="en-US" sz="3200" dirty="0" smtClean="0"/>
              <a:t>I realize this is the </a:t>
            </a:r>
            <a:r>
              <a:rPr lang="en-US" sz="3200" i="1" dirty="0" smtClean="0"/>
              <a:t>casino</a:t>
            </a:r>
            <a:r>
              <a:rPr lang="en-US" sz="3200" dirty="0" smtClean="0"/>
              <a:t> </a:t>
            </a:r>
            <a:r>
              <a:rPr lang="en-US" sz="3200" i="1" dirty="0" smtClean="0"/>
              <a:t>psychology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r>
              <a:rPr lang="en-US" sz="3200" dirty="0" smtClean="0"/>
              <a:t>P</a:t>
            </a:r>
            <a:r>
              <a:rPr lang="en-US" sz="3200" dirty="0" smtClean="0"/>
              <a:t>layers expect </a:t>
            </a:r>
            <a:r>
              <a:rPr lang="en-US" sz="3200" dirty="0" smtClean="0"/>
              <a:t>an extremely high reward when </a:t>
            </a:r>
            <a:r>
              <a:rPr lang="en-US" sz="3200" dirty="0" smtClean="0"/>
              <a:t>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utilize?:</a:t>
            </a:r>
            <a:r>
              <a:rPr lang="en-US" sz="3200" dirty="0" smtClean="0"/>
              <a:t> </a:t>
            </a:r>
            <a:r>
              <a:rPr lang="en-US" sz="3200" dirty="0" smtClean="0"/>
              <a:t>-&gt; </a:t>
            </a:r>
            <a:r>
              <a:rPr lang="en-US" sz="3200" i="1" dirty="0" smtClean="0"/>
              <a:t>crazy Wednesday for random high reward</a:t>
            </a:r>
            <a:r>
              <a:rPr lang="en-US" sz="3200" i="1" dirty="0" smtClean="0"/>
              <a:t>?</a:t>
            </a:r>
            <a:endParaRPr lang="en-US" sz="32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65485" y="4937186"/>
            <a:ext cx="1143000" cy="577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95800" y="474668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 the top five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150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What the process taught us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total time played </a:t>
            </a:r>
            <a:r>
              <a:rPr lang="en-US" dirty="0" smtClean="0"/>
              <a:t>is the most important metrics. In other </a:t>
            </a:r>
            <a:r>
              <a:rPr lang="en-US" dirty="0" smtClean="0"/>
              <a:t>words, </a:t>
            </a:r>
            <a:r>
              <a:rPr lang="en-US" dirty="0" smtClean="0"/>
              <a:t>if a player starts to play less, he’s likely to leave soon (no surprise there).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/>
              <a:t>mostKudosEarnedSimultaneously</a:t>
            </a:r>
            <a:r>
              <a:rPr lang="en-US" dirty="0" smtClean="0"/>
              <a:t> is a key factor, and the process lead us to </a:t>
            </a:r>
            <a:r>
              <a:rPr lang="en-US" dirty="0" smtClean="0"/>
              <a:t>realize </a:t>
            </a:r>
            <a:r>
              <a:rPr lang="en-US" dirty="0" smtClean="0"/>
              <a:t>it and </a:t>
            </a:r>
            <a:r>
              <a:rPr lang="en-US" dirty="0" smtClean="0"/>
              <a:t>understand </a:t>
            </a:r>
            <a:r>
              <a:rPr lang="en-US" dirty="0" smtClean="0"/>
              <a:t>the </a:t>
            </a:r>
            <a:r>
              <a:rPr lang="en-US" i="1" dirty="0" smtClean="0"/>
              <a:t>casino</a:t>
            </a:r>
            <a:r>
              <a:rPr lang="en-US" dirty="0" smtClean="0"/>
              <a:t> </a:t>
            </a:r>
            <a:r>
              <a:rPr lang="en-US" i="1" dirty="0" smtClean="0"/>
              <a:t>psychology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/>
              <a:t>the players expecting an extremely high reward when playing -&gt; </a:t>
            </a:r>
            <a:r>
              <a:rPr lang="en-US" i="1" dirty="0" smtClean="0"/>
              <a:t>crazy Wednesday for random high reward?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Average session length </a:t>
            </a:r>
            <a:r>
              <a:rPr lang="en-US" dirty="0" smtClean="0"/>
              <a:t>is also a good indicator and it speaks of the interest a player shows whenever he plays: In other </a:t>
            </a:r>
            <a:r>
              <a:rPr lang="en-US" dirty="0" smtClean="0"/>
              <a:t>words, dramatic drops in average </a:t>
            </a:r>
            <a:r>
              <a:rPr lang="en-US" dirty="0" smtClean="0"/>
              <a:t>session length </a:t>
            </a:r>
            <a:r>
              <a:rPr lang="en-US" dirty="0" smtClean="0"/>
              <a:t>begs reactions. </a:t>
            </a:r>
            <a:r>
              <a:rPr lang="en-US" dirty="0" smtClean="0"/>
              <a:t>On a related </a:t>
            </a:r>
            <a:r>
              <a:rPr lang="en-US" dirty="0" smtClean="0"/>
              <a:t>note, </a:t>
            </a:r>
            <a:r>
              <a:rPr lang="en-US" dirty="0" smtClean="0"/>
              <a:t>the total sessions (therefore average total session </a:t>
            </a:r>
            <a:r>
              <a:rPr lang="en-US" dirty="0" smtClean="0"/>
              <a:t>over </a:t>
            </a:r>
            <a:r>
              <a:rPr lang="en-US" dirty="0" smtClean="0"/>
              <a:t>time) is also contributing to the final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Kudos and </a:t>
            </a:r>
            <a:r>
              <a:rPr lang="en-US" i="1" dirty="0" err="1" smtClean="0"/>
              <a:t>Exp</a:t>
            </a:r>
            <a:r>
              <a:rPr lang="en-US" i="1" dirty="0" smtClean="0"/>
              <a:t> earning speed </a:t>
            </a:r>
            <a:r>
              <a:rPr lang="en-US" dirty="0" smtClean="0"/>
              <a:t>are also important: Here it is tricky to understand that it is not a design influence but rather a player </a:t>
            </a:r>
            <a:r>
              <a:rPr lang="en-US" dirty="0" smtClean="0"/>
              <a:t>behavior </a:t>
            </a:r>
            <a:r>
              <a:rPr lang="en-US" dirty="0" smtClean="0"/>
              <a:t>indicator: the faster a player </a:t>
            </a:r>
            <a:r>
              <a:rPr lang="en-US" dirty="0" smtClean="0"/>
              <a:t>plays, </a:t>
            </a:r>
            <a:r>
              <a:rPr lang="en-US" dirty="0" smtClean="0"/>
              <a:t>the faster they gather Kudos/</a:t>
            </a:r>
            <a:r>
              <a:rPr lang="en-US" dirty="0" err="1" smtClean="0"/>
              <a:t>Exp</a:t>
            </a:r>
            <a:r>
              <a:rPr lang="en-US" dirty="0" smtClean="0"/>
              <a:t>, and the more interests they show to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884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Airmech  Data Analytics</vt:lpstr>
      <vt:lpstr>Core ideas</vt:lpstr>
      <vt:lpstr>Where the data come from</vt:lpstr>
      <vt:lpstr>Parameters:  Which ones to use</vt:lpstr>
      <vt:lpstr>Scope of the data</vt:lpstr>
      <vt:lpstr>How the data look like</vt:lpstr>
      <vt:lpstr>What the process taught us</vt:lpstr>
      <vt:lpstr>What the process taught us</vt:lpstr>
      <vt:lpstr>What the process taught us</vt:lpstr>
      <vt:lpstr>What the process taught us</vt:lpstr>
      <vt:lpstr>New achievement?</vt:lpstr>
      <vt:lpstr>Level distribution</vt:lpstr>
      <vt:lpstr>One more session?</vt:lpstr>
      <vt:lpstr>Philosophy of Data Science</vt:lpstr>
      <vt:lpstr>Philosophy of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41</cp:revision>
  <dcterms:created xsi:type="dcterms:W3CDTF">2006-08-16T00:00:00Z</dcterms:created>
  <dcterms:modified xsi:type="dcterms:W3CDTF">2015-05-21T16:48:46Z</dcterms:modified>
</cp:coreProperties>
</file>