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9" r:id="rId9"/>
    <p:sldId id="268" r:id="rId10"/>
    <p:sldId id="273" r:id="rId11"/>
    <p:sldId id="265" r:id="rId12"/>
    <p:sldId id="266" r:id="rId13"/>
    <p:sldId id="267" r:id="rId14"/>
    <p:sldId id="271" r:id="rId15"/>
    <p:sldId id="263" r:id="rId16"/>
    <p:sldId id="264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54" autoAdjust="0"/>
  </p:normalViewPr>
  <p:slideViewPr>
    <p:cSldViewPr>
      <p:cViewPr varScale="1">
        <p:scale>
          <a:sx n="83" d="100"/>
          <a:sy n="83" d="100"/>
        </p:scale>
        <p:origin x="-941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772400" cy="1470025"/>
          </a:xfrm>
        </p:spPr>
        <p:txBody>
          <a:bodyPr/>
          <a:lstStyle/>
          <a:p>
            <a:r>
              <a:rPr lang="en-US" b="1" i="1" dirty="0" smtClean="0"/>
              <a:t>Data Analytics</a:t>
            </a:r>
            <a:br>
              <a:rPr lang="en-US" b="1" i="1" dirty="0" smtClean="0"/>
            </a:br>
            <a:r>
              <a:rPr lang="en-US" b="1" i="1" dirty="0" smtClean="0"/>
              <a:t>- </a:t>
            </a:r>
            <a:r>
              <a:rPr lang="en-US" b="1" i="1" dirty="0" err="1" smtClean="0"/>
              <a:t>Airmech</a:t>
            </a:r>
            <a:r>
              <a:rPr lang="en-US" b="1" i="1" dirty="0" smtClean="0"/>
              <a:t> case study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Su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29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50"/>
            <a:ext cx="8229600" cy="1143000"/>
          </a:xfrm>
        </p:spPr>
        <p:txBody>
          <a:bodyPr/>
          <a:lstStyle/>
          <a:p>
            <a:r>
              <a:rPr lang="en-US" b="1" i="1" dirty="0"/>
              <a:t>Results</a:t>
            </a:r>
            <a:endParaRPr lang="en-US" b="1" i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295400"/>
            <a:ext cx="2782824" cy="550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07898" y="1359014"/>
            <a:ext cx="6324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 err="1" smtClean="0"/>
              <a:t>mostKudosEarnedSimultaneously</a:t>
            </a:r>
            <a:r>
              <a:rPr lang="en-US" sz="3200" dirty="0" smtClean="0"/>
              <a:t> is </a:t>
            </a:r>
            <a:r>
              <a:rPr lang="en-US" sz="3200" dirty="0" smtClean="0"/>
              <a:t>a surprisingly </a:t>
            </a:r>
            <a:r>
              <a:rPr lang="en-US" sz="3200" dirty="0" smtClean="0"/>
              <a:t>key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Insight</a:t>
            </a:r>
            <a:r>
              <a:rPr lang="en-US" sz="3200" dirty="0" smtClean="0"/>
              <a:t>:</a:t>
            </a:r>
            <a:r>
              <a:rPr lang="en-US" sz="3200" i="1" dirty="0"/>
              <a:t> Anchoring </a:t>
            </a:r>
            <a:r>
              <a:rPr lang="en-US" sz="3200" dirty="0"/>
              <a:t>and</a:t>
            </a:r>
            <a:r>
              <a:rPr lang="en-US" sz="3200" i="1" dirty="0"/>
              <a:t> Optimism Bias</a:t>
            </a:r>
            <a:r>
              <a:rPr lang="en-US" sz="3200" dirty="0"/>
              <a:t> at play </a:t>
            </a:r>
            <a:r>
              <a:rPr lang="en-US" sz="3200" dirty="0" smtClean="0"/>
              <a:t>(“</a:t>
            </a:r>
            <a:r>
              <a:rPr lang="en-US" sz="3200" i="1" dirty="0" smtClean="0"/>
              <a:t>casino</a:t>
            </a:r>
            <a:r>
              <a:rPr lang="en-US" sz="3200" dirty="0" smtClean="0"/>
              <a:t> </a:t>
            </a:r>
            <a:r>
              <a:rPr lang="en-US" sz="3200" i="1" dirty="0" smtClean="0"/>
              <a:t>symptom”)</a:t>
            </a:r>
            <a:r>
              <a:rPr lang="en-US" sz="3200" dirty="0"/>
              <a:t>. higher reward ceilings may increase </a:t>
            </a:r>
            <a:r>
              <a:rPr lang="en-US" sz="3200" dirty="0" smtClean="0"/>
              <a:t>retention.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How to utilize?: -&gt;</a:t>
            </a:r>
            <a:r>
              <a:rPr lang="en-US" sz="3200" i="1" dirty="0" smtClean="0"/>
              <a:t> create a crazy Wednesday </a:t>
            </a:r>
            <a:r>
              <a:rPr lang="en-US" sz="3200" i="1" dirty="0" smtClean="0"/>
              <a:t>with </a:t>
            </a:r>
            <a:r>
              <a:rPr lang="en-US" sz="3200" i="1" dirty="0" smtClean="0"/>
              <a:t>random high reward?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97789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Metrics used           Weights on outcome</a:t>
            </a:r>
            <a:endParaRPr lang="en-US" sz="1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667000" y="4991476"/>
            <a:ext cx="533400" cy="523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00400" y="4800976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5</a:t>
            </a:r>
            <a:r>
              <a:rPr lang="en-US" b="1" i="1" baseline="30000" dirty="0" smtClean="0"/>
              <a:t>th</a:t>
            </a:r>
            <a:r>
              <a:rPr lang="en-US" b="1" i="1" dirty="0" smtClean="0"/>
              <a:t> Element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807720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New achievement?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143000"/>
            <a:ext cx="4162245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Pic on level 3 (model bias) and 5 (has real value)  for future leavers. </a:t>
            </a:r>
          </a:p>
          <a:p>
            <a:endParaRPr lang="en-US" dirty="0" smtClean="0"/>
          </a:p>
          <a:p>
            <a:r>
              <a:rPr lang="en-US" dirty="0" smtClean="0"/>
              <a:t>Need new achievement for better retention rate.</a:t>
            </a:r>
          </a:p>
          <a:p>
            <a:endParaRPr lang="en-US" dirty="0"/>
          </a:p>
          <a:p>
            <a:r>
              <a:rPr lang="en-US" dirty="0" smtClean="0"/>
              <a:t>The level 5 is a cap, need to find a way to make players reach 6.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4038600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662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Level distribution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1985" y="1143000"/>
            <a:ext cx="4495800" cy="5486400"/>
          </a:xfrm>
        </p:spPr>
        <p:txBody>
          <a:bodyPr/>
          <a:lstStyle/>
          <a:p>
            <a:r>
              <a:rPr lang="en-US" dirty="0" smtClean="0"/>
              <a:t>Among predicted leavers: 93.6% have less than level 5.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One more level at level 5: increase from 45.1% to 80.6% likelihood to keep playing.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438578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737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One more session?</a:t>
            </a:r>
            <a:endParaRPr lang="en-US" b="1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0" y="1184084"/>
            <a:ext cx="4572000" cy="567391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Leavers curve is steeper than standard curve. </a:t>
            </a:r>
          </a:p>
          <a:p>
            <a:endParaRPr lang="en-US" dirty="0"/>
          </a:p>
          <a:p>
            <a:r>
              <a:rPr lang="en-US" dirty="0" smtClean="0"/>
              <a:t>95.7% of leavers play less than 3 sessions (roughly 1 every 5 days).</a:t>
            </a:r>
          </a:p>
          <a:p>
            <a:endParaRPr lang="en-US" dirty="0"/>
          </a:p>
          <a:p>
            <a:r>
              <a:rPr lang="en-US" dirty="0"/>
              <a:t>One more </a:t>
            </a:r>
            <a:r>
              <a:rPr lang="en-US" dirty="0" smtClean="0"/>
              <a:t>session at 3 session: </a:t>
            </a:r>
            <a:r>
              <a:rPr lang="en-US" dirty="0"/>
              <a:t>increase from </a:t>
            </a:r>
            <a:r>
              <a:rPr lang="en-US" dirty="0" smtClean="0"/>
              <a:t>64.8% </a:t>
            </a:r>
            <a:r>
              <a:rPr lang="en-US" dirty="0"/>
              <a:t>to </a:t>
            </a:r>
            <a:r>
              <a:rPr lang="en-US" dirty="0" smtClean="0"/>
              <a:t>83.7% </a:t>
            </a:r>
            <a:r>
              <a:rPr lang="en-US" dirty="0"/>
              <a:t>likelihood to keep playing.</a:t>
            </a:r>
          </a:p>
          <a:p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4343400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756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50"/>
            <a:ext cx="8229600" cy="1143000"/>
          </a:xfrm>
        </p:spPr>
        <p:txBody>
          <a:bodyPr/>
          <a:lstStyle/>
          <a:p>
            <a:pPr marL="457200" indent="-457200"/>
            <a:r>
              <a:rPr lang="en-US" b="1" i="1" dirty="0"/>
              <a:t>What did we really do: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81000" y="914400"/>
            <a:ext cx="96774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Start the process with “predicting whether a player leaves” in mind.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Refine algorithm via metrics selection and model optimization.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Corroborate commonly accepted key metrics (TTP)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Find unexpected key metrics </a:t>
            </a:r>
            <a:r>
              <a:rPr lang="en-US" sz="2800" b="1" i="1" dirty="0" smtClean="0"/>
              <a:t>and </a:t>
            </a:r>
            <a:r>
              <a:rPr lang="en-US" sz="2800" dirty="0" smtClean="0"/>
              <a:t>understand why.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3 ways of using the outcome: 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Predict player’s likelihood to </a:t>
            </a:r>
            <a:r>
              <a:rPr lang="en-US" sz="2800" dirty="0" smtClean="0"/>
              <a:t>quit and expected value lost.</a:t>
            </a:r>
            <a:endParaRPr lang="en-US" sz="2800" dirty="0" smtClean="0"/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Use </a:t>
            </a:r>
            <a:r>
              <a:rPr lang="en-US" sz="2800" dirty="0"/>
              <a:t>relevant metrics (expected or unexpected), </a:t>
            </a:r>
            <a:r>
              <a:rPr lang="en-US" sz="2800" dirty="0" smtClean="0"/>
              <a:t>to track players’ </a:t>
            </a:r>
            <a:r>
              <a:rPr lang="en-US" sz="2800" dirty="0" smtClean="0"/>
              <a:t>interests raise </a:t>
            </a:r>
            <a:r>
              <a:rPr lang="en-US" sz="2800" dirty="0" smtClean="0"/>
              <a:t>red flag if need be.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Make design/marketing strategy </a:t>
            </a:r>
            <a:r>
              <a:rPr lang="en-US" sz="2800" dirty="0" smtClean="0"/>
              <a:t>tweaks accordingly to improve game’s attractiveness.</a:t>
            </a:r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36162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Philosophy of Data Science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Data Science is not: </a:t>
            </a:r>
          </a:p>
          <a:p>
            <a:pPr lvl="1"/>
            <a:r>
              <a:rPr lang="en-US" dirty="0" smtClean="0"/>
              <a:t>Creating </a:t>
            </a:r>
            <a:r>
              <a:rPr lang="en-US" dirty="0" smtClean="0"/>
              <a:t>the perfect algorithm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/>
              <a:t>all available data to </a:t>
            </a:r>
            <a:r>
              <a:rPr lang="en-US" dirty="0" smtClean="0"/>
              <a:t>predict </a:t>
            </a:r>
            <a:r>
              <a:rPr lang="en-US" dirty="0" smtClean="0"/>
              <a:t>an outcome.</a:t>
            </a:r>
          </a:p>
          <a:p>
            <a:r>
              <a:rPr lang="en-US" dirty="0"/>
              <a:t>Data Science is</a:t>
            </a:r>
            <a:r>
              <a:rPr lang="en-US" dirty="0" smtClean="0"/>
              <a:t>: </a:t>
            </a:r>
          </a:p>
          <a:p>
            <a:pPr lvl="1"/>
            <a:r>
              <a:rPr lang="en-US" i="1" dirty="0" smtClean="0"/>
              <a:t>Understanding </a:t>
            </a:r>
            <a:r>
              <a:rPr lang="en-US" dirty="0" smtClean="0"/>
              <a:t>data better. </a:t>
            </a:r>
          </a:p>
          <a:p>
            <a:pPr lvl="1"/>
            <a:r>
              <a:rPr lang="en-US" i="1" dirty="0" smtClean="0"/>
              <a:t>Finding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/>
              <a:t>creating relevant</a:t>
            </a:r>
            <a:r>
              <a:rPr lang="en-US" dirty="0"/>
              <a:t> </a:t>
            </a:r>
            <a:r>
              <a:rPr lang="en-US" dirty="0" smtClean="0"/>
              <a:t>metrics. </a:t>
            </a:r>
          </a:p>
          <a:p>
            <a:pPr lvl="1"/>
            <a:r>
              <a:rPr lang="en-US" dirty="0" smtClean="0"/>
              <a:t>Thus </a:t>
            </a:r>
            <a:r>
              <a:rPr lang="en-US" i="1" dirty="0" smtClean="0"/>
              <a:t>analyze/understand/predict</a:t>
            </a:r>
            <a:r>
              <a:rPr lang="en-US" dirty="0" smtClean="0"/>
              <a:t> players’ behavior and make </a:t>
            </a:r>
            <a:r>
              <a:rPr lang="en-US" i="1" dirty="0" smtClean="0"/>
              <a:t>deterministic</a:t>
            </a:r>
            <a:r>
              <a:rPr lang="en-US" dirty="0" smtClean="0"/>
              <a:t> measures. </a:t>
            </a:r>
          </a:p>
          <a:p>
            <a:pPr marL="457200" lvl="1" indent="0">
              <a:buNone/>
            </a:pPr>
            <a:r>
              <a:rPr lang="en-US" dirty="0" smtClean="0"/>
              <a:t>all this by improving algorithm’s </a:t>
            </a:r>
            <a:r>
              <a:rPr lang="en-US" i="1" dirty="0" smtClean="0"/>
              <a:t>efficiency.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59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Predictive analytics != Forecasts.</a:t>
            </a:r>
          </a:p>
          <a:p>
            <a:endParaRPr lang="en-US" dirty="0" smtClean="0"/>
          </a:p>
          <a:p>
            <a:r>
              <a:rPr lang="en-US" dirty="0" smtClean="0"/>
              <a:t>Improving Machine Learning algorithm is not the end: it is means to finding patterns in players’ behavior that we can’t otherwise.</a:t>
            </a:r>
          </a:p>
          <a:p>
            <a:endParaRPr lang="en-US" dirty="0" smtClean="0"/>
          </a:p>
          <a:p>
            <a:r>
              <a:rPr lang="en-US" dirty="0" smtClean="0"/>
              <a:t>Objective: Understand players’ behavior, </a:t>
            </a:r>
            <a:r>
              <a:rPr lang="en-US" dirty="0"/>
              <a:t>find relevant </a:t>
            </a:r>
            <a:r>
              <a:rPr lang="en-US" dirty="0" smtClean="0"/>
              <a:t>metrics, thus enable smarter decisions.</a:t>
            </a:r>
          </a:p>
        </p:txBody>
      </p:sp>
    </p:spTree>
    <p:extLst>
      <p:ext uri="{BB962C8B-B14F-4D97-AF65-F5344CB8AC3E}">
        <p14:creationId xmlns:p14="http://schemas.microsoft.com/office/powerpoint/2010/main" val="2551653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Analytics in video games: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5400" b="1" i="1" dirty="0" smtClean="0"/>
              <a:t>Yes, it is all about Retention.</a:t>
            </a:r>
          </a:p>
          <a:p>
            <a:pPr marL="0" indent="0">
              <a:buNone/>
            </a:pPr>
            <a:r>
              <a:rPr lang="en-US" sz="2000" b="1" i="1" dirty="0" smtClean="0"/>
              <a:t>(By understanding players</a:t>
            </a:r>
            <a:r>
              <a:rPr lang="en-US" sz="2000" b="1" i="1" smtClean="0"/>
              <a:t>’ </a:t>
            </a:r>
            <a:r>
              <a:rPr lang="en-US" sz="2000" b="1" i="1" smtClean="0"/>
              <a:t>behaviors </a:t>
            </a:r>
            <a:r>
              <a:rPr lang="en-US" sz="2000" b="1" i="1" dirty="0" smtClean="0"/>
              <a:t>better)</a:t>
            </a:r>
          </a:p>
        </p:txBody>
      </p:sp>
    </p:spTree>
    <p:extLst>
      <p:ext uri="{BB962C8B-B14F-4D97-AF65-F5344CB8AC3E}">
        <p14:creationId xmlns:p14="http://schemas.microsoft.com/office/powerpoint/2010/main" val="146102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Goals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i="1" dirty="0" smtClean="0"/>
              <a:t>Collect</a:t>
            </a:r>
            <a:r>
              <a:rPr lang="en-US" dirty="0" smtClean="0"/>
              <a:t> monetization and in-game behavior data.</a:t>
            </a:r>
          </a:p>
          <a:p>
            <a:endParaRPr lang="en-US" dirty="0"/>
          </a:p>
          <a:p>
            <a:r>
              <a:rPr lang="en-US" i="1" dirty="0" smtClean="0"/>
              <a:t>Predict</a:t>
            </a:r>
            <a:r>
              <a:rPr lang="en-US" dirty="0" smtClean="0"/>
              <a:t> the likelihood a player is going to leave the game, </a:t>
            </a:r>
            <a:r>
              <a:rPr lang="en-US" i="1" dirty="0" smtClean="0"/>
              <a:t>understand </a:t>
            </a:r>
            <a:r>
              <a:rPr lang="en-US" dirty="0" smtClean="0"/>
              <a:t>why, </a:t>
            </a:r>
            <a:r>
              <a:rPr lang="en-US" i="1" dirty="0" smtClean="0"/>
              <a:t>take decisions </a:t>
            </a:r>
            <a:r>
              <a:rPr lang="en-US" dirty="0" smtClean="0"/>
              <a:t>and </a:t>
            </a:r>
            <a:r>
              <a:rPr lang="en-US" i="1" dirty="0" smtClean="0"/>
              <a:t> actions </a:t>
            </a:r>
            <a:r>
              <a:rPr lang="en-US" dirty="0" smtClean="0"/>
              <a:t>accordingly.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Scope of Data</a:t>
            </a:r>
            <a:endParaRPr lang="en-US" b="1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1708666"/>
            <a:ext cx="9099550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4484132"/>
            <a:ext cx="8991600" cy="226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6896" y="1339334"/>
            <a:ext cx="462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Monetization data (27 columns, 6742683 rows)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41148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In-game behavior data (53 columns, 49203678 rows)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7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Scope of the </a:t>
            </a:r>
            <a:r>
              <a:rPr lang="en-US" b="1" i="1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level 3 or up (77% of all players).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Players who stops playing a week later are considered </a:t>
            </a:r>
            <a:r>
              <a:rPr lang="en-US" i="1" dirty="0" smtClean="0"/>
              <a:t>Leavers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train/test the algorithm on old gen data, and make predictions on the new gen data.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676400"/>
            <a:ext cx="1828800" cy="38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03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Algorithmic Parameter Selection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800600"/>
          </a:xfrm>
        </p:spPr>
        <p:txBody>
          <a:bodyPr>
            <a:normAutofit/>
          </a:bodyPr>
          <a:lstStyle/>
          <a:p>
            <a:r>
              <a:rPr lang="en-US" b="1" dirty="0" smtClean="0"/>
              <a:t>80</a:t>
            </a:r>
            <a:r>
              <a:rPr lang="en-US" dirty="0" smtClean="0"/>
              <a:t> potential parameters.</a:t>
            </a:r>
          </a:p>
          <a:p>
            <a:r>
              <a:rPr lang="en-US" dirty="0" smtClean="0"/>
              <a:t>Do all influence the </a:t>
            </a:r>
            <a:r>
              <a:rPr lang="en-US" i="1" dirty="0" smtClean="0"/>
              <a:t>outcome</a:t>
            </a:r>
            <a:r>
              <a:rPr lang="en-US" dirty="0" smtClean="0"/>
              <a:t> of the algorithm?</a:t>
            </a:r>
          </a:p>
          <a:p>
            <a:r>
              <a:rPr lang="en-US" dirty="0" smtClean="0"/>
              <a:t>Use non-relevant parameters will </a:t>
            </a:r>
            <a:r>
              <a:rPr lang="en-US" i="1" dirty="0" err="1" smtClean="0"/>
              <a:t>overfit</a:t>
            </a:r>
            <a:r>
              <a:rPr lang="en-US" dirty="0" smtClean="0"/>
              <a:t> the model by creating </a:t>
            </a:r>
            <a:r>
              <a:rPr lang="en-US" i="1" dirty="0" smtClean="0"/>
              <a:t>noise.</a:t>
            </a:r>
            <a:endParaRPr lang="en-US" dirty="0" smtClean="0"/>
          </a:p>
          <a:p>
            <a:r>
              <a:rPr lang="en-US" dirty="0" smtClean="0"/>
              <a:t>1/3 </a:t>
            </a:r>
            <a:r>
              <a:rPr lang="en-US" dirty="0" smtClean="0"/>
              <a:t>of parameters have been dropped/altered</a:t>
            </a:r>
            <a:r>
              <a:rPr lang="en-US" dirty="0" smtClean="0"/>
              <a:t>.</a:t>
            </a:r>
          </a:p>
          <a:p>
            <a:r>
              <a:rPr lang="en-US" dirty="0"/>
              <a:t>This first step needs </a:t>
            </a:r>
            <a:r>
              <a:rPr lang="en-US" i="1" dirty="0"/>
              <a:t>market intelligence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 understanding of </a:t>
            </a:r>
            <a:r>
              <a:rPr lang="en-US" i="1" dirty="0"/>
              <a:t>players’ psychology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4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i="1" dirty="0"/>
              <a:t>Model Validation</a:t>
            </a:r>
            <a:endParaRPr lang="en-US" b="1" i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3505199" cy="497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2202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44.8% leavers on old gen, 46.1% predicted to be on new gen, results are consistent.</a:t>
            </a:r>
          </a:p>
          <a:p>
            <a:r>
              <a:rPr lang="en-US" sz="2000" i="1" dirty="0" smtClean="0"/>
              <a:t>F-score</a:t>
            </a:r>
            <a:r>
              <a:rPr lang="en-US" sz="2000" dirty="0" smtClean="0"/>
              <a:t> = 0.64 (industry benchmark = [0.5,0.7].) -&gt; above average.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76400"/>
            <a:ext cx="3352800" cy="497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8052816" y="3429000"/>
            <a:ext cx="938784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New gen</a:t>
            </a:r>
            <a:endParaRPr lang="en-US" sz="1200" b="1" dirty="0"/>
          </a:p>
        </p:txBody>
      </p:sp>
      <p:sp>
        <p:nvSpPr>
          <p:cNvPr id="14" name="Oval 13"/>
          <p:cNvSpPr/>
          <p:nvPr/>
        </p:nvSpPr>
        <p:spPr>
          <a:xfrm>
            <a:off x="0" y="3395472"/>
            <a:ext cx="9144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Old</a:t>
            </a:r>
          </a:p>
          <a:p>
            <a:pPr algn="ctr"/>
            <a:r>
              <a:rPr lang="en-US" sz="1200" b="1" dirty="0" smtClean="0"/>
              <a:t> gen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9891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50"/>
            <a:ext cx="8229600" cy="1143000"/>
          </a:xfrm>
        </p:spPr>
        <p:txBody>
          <a:bodyPr/>
          <a:lstStyle/>
          <a:p>
            <a:r>
              <a:rPr lang="en-US" b="1" i="1" dirty="0" smtClean="0"/>
              <a:t>Results</a:t>
            </a:r>
            <a:endParaRPr lang="en-US" b="1" i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295400"/>
            <a:ext cx="2782824" cy="550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55343" y="1250576"/>
            <a:ext cx="632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i="1" dirty="0" smtClean="0"/>
              <a:t>Total Time </a:t>
            </a:r>
            <a:r>
              <a:rPr lang="en-US" sz="4000" i="1" dirty="0"/>
              <a:t>P</a:t>
            </a:r>
            <a:r>
              <a:rPr lang="en-US" sz="4000" i="1" dirty="0" smtClean="0"/>
              <a:t>layed </a:t>
            </a:r>
            <a:r>
              <a:rPr lang="en-US" sz="4000" dirty="0" smtClean="0"/>
              <a:t>is the most important metric.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As a player plays less, he/she is more likely to leave soon(no </a:t>
            </a:r>
            <a:r>
              <a:rPr lang="en-US" sz="4000" dirty="0" smtClean="0"/>
              <a:t>surprise there).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97789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Metrics used           Weights on outcome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 flipV="1">
            <a:off x="2590800" y="5132718"/>
            <a:ext cx="1066800" cy="10775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657600" y="59436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TTP has the most influence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88390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50"/>
            <a:ext cx="8229600" cy="1143000"/>
          </a:xfrm>
        </p:spPr>
        <p:txBody>
          <a:bodyPr/>
          <a:lstStyle/>
          <a:p>
            <a:r>
              <a:rPr lang="en-US" b="1" i="1" dirty="0"/>
              <a:t>Results</a:t>
            </a:r>
            <a:endParaRPr lang="en-US" b="1" i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295400"/>
            <a:ext cx="2782824" cy="550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19400" y="987855"/>
            <a:ext cx="6324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i="1" dirty="0" smtClean="0"/>
              <a:t>Average </a:t>
            </a:r>
            <a:r>
              <a:rPr lang="en-US" sz="3600" i="1" dirty="0"/>
              <a:t>S</a:t>
            </a:r>
            <a:r>
              <a:rPr lang="en-US" sz="3600" i="1" dirty="0" smtClean="0"/>
              <a:t>ession Length </a:t>
            </a:r>
            <a:r>
              <a:rPr lang="en-US" sz="3600" i="1" dirty="0" smtClean="0"/>
              <a:t>and Total Sessions </a:t>
            </a:r>
            <a:r>
              <a:rPr lang="en-US" sz="3600" dirty="0" smtClean="0"/>
              <a:t>are decent </a:t>
            </a:r>
            <a:r>
              <a:rPr lang="en-US" sz="3600" dirty="0" smtClean="0"/>
              <a:t>indicators </a:t>
            </a:r>
            <a:r>
              <a:rPr lang="en-US" sz="3600" dirty="0" smtClean="0"/>
              <a:t>of players interest, </a:t>
            </a:r>
            <a:r>
              <a:rPr lang="en-US" sz="3600" dirty="0" smtClean="0"/>
              <a:t>(confirmed expectations).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Drops </a:t>
            </a:r>
            <a:r>
              <a:rPr lang="en-US" sz="3600" dirty="0" smtClean="0"/>
              <a:t>in those metrics show </a:t>
            </a:r>
            <a:r>
              <a:rPr lang="en-US" sz="3600" dirty="0" smtClean="0"/>
              <a:t>interest loss, </a:t>
            </a:r>
            <a:r>
              <a:rPr lang="en-US" sz="3600" dirty="0" smtClean="0"/>
              <a:t>providing </a:t>
            </a:r>
            <a:r>
              <a:rPr lang="en-US" sz="3600" dirty="0"/>
              <a:t>opportunity to re-engage player before losing her. </a:t>
            </a:r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5800" y="97789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Metrics used           Weights on outcome</a:t>
            </a:r>
            <a:endParaRPr lang="en-US" sz="1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667000" y="3851516"/>
            <a:ext cx="970788" cy="24730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637788" y="3497580"/>
            <a:ext cx="2362200" cy="693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Sessions-related decent indicators</a:t>
            </a:r>
            <a:endParaRPr lang="en-US" b="1" i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590800" y="2590800"/>
            <a:ext cx="1046988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324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50"/>
            <a:ext cx="8229600" cy="1143000"/>
          </a:xfrm>
        </p:spPr>
        <p:txBody>
          <a:bodyPr/>
          <a:lstStyle/>
          <a:p>
            <a:r>
              <a:rPr lang="en-US" b="1" i="1" dirty="0"/>
              <a:t>Results</a:t>
            </a:r>
            <a:endParaRPr lang="en-US" b="1" i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295400"/>
            <a:ext cx="2782824" cy="550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200" y="1163074"/>
            <a:ext cx="6324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 smtClean="0"/>
              <a:t>Kudos and </a:t>
            </a:r>
            <a:r>
              <a:rPr lang="en-US" sz="3200" i="1" dirty="0" err="1" smtClean="0"/>
              <a:t>Exp</a:t>
            </a:r>
            <a:r>
              <a:rPr lang="en-US" sz="3200" i="1" dirty="0" smtClean="0"/>
              <a:t> earning speed </a:t>
            </a:r>
            <a:r>
              <a:rPr lang="en-US" sz="3200" dirty="0" smtClean="0"/>
              <a:t>are </a:t>
            </a:r>
            <a:r>
              <a:rPr lang="en-US" sz="3200" dirty="0" smtClean="0"/>
              <a:t>very strong interest indicators.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Tricky : it doesn’t speak of design </a:t>
            </a:r>
            <a:r>
              <a:rPr lang="en-US" sz="3200" dirty="0" smtClean="0"/>
              <a:t>state, </a:t>
            </a:r>
            <a:r>
              <a:rPr lang="en-US" sz="3200" dirty="0" smtClean="0"/>
              <a:t>but of players’ behavior.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Player plays faster = </a:t>
            </a:r>
            <a:r>
              <a:rPr lang="en-US" sz="3200" dirty="0" smtClean="0"/>
              <a:t>faster </a:t>
            </a:r>
            <a:r>
              <a:rPr lang="en-US" sz="3200" dirty="0" smtClean="0"/>
              <a:t>Kudos/Ex gain </a:t>
            </a:r>
            <a:r>
              <a:rPr lang="en-US" sz="3200" dirty="0" smtClean="0"/>
              <a:t>= interests to the game. Slowing down the rhythm means they are no longer hooked. How can we change that</a:t>
            </a:r>
            <a:r>
              <a:rPr lang="en-US" sz="3200" dirty="0" smtClean="0"/>
              <a:t>?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5800" y="97789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Metrics used           Weights on outcome</a:t>
            </a:r>
            <a:endParaRPr lang="en-US" sz="1200" dirty="0"/>
          </a:p>
        </p:txBody>
      </p:sp>
      <p:cxnSp>
        <p:nvCxnSpPr>
          <p:cNvPr id="6" name="Straight Arrow Connector 5"/>
          <p:cNvCxnSpPr>
            <a:stCxn id="7" idx="1"/>
          </p:cNvCxnSpPr>
          <p:nvPr/>
        </p:nvCxnSpPr>
        <p:spPr>
          <a:xfrm flipH="1" flipV="1">
            <a:off x="2590800" y="5867400"/>
            <a:ext cx="1219200" cy="6267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10000" y="6115050"/>
            <a:ext cx="2362200" cy="75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3</a:t>
            </a:r>
            <a:r>
              <a:rPr lang="en-US" b="1" i="1" baseline="30000" dirty="0" smtClean="0"/>
              <a:t>rd</a:t>
            </a:r>
            <a:r>
              <a:rPr lang="en-US" b="1" i="1" dirty="0" smtClean="0"/>
              <a:t> and 4</a:t>
            </a:r>
            <a:r>
              <a:rPr lang="en-US" b="1" i="1" baseline="30000" dirty="0" smtClean="0"/>
              <a:t>th</a:t>
            </a:r>
            <a:r>
              <a:rPr lang="en-US" b="1" i="1" dirty="0" smtClean="0"/>
              <a:t> important indicators are speed-related</a:t>
            </a:r>
            <a:endParaRPr lang="en-US" b="1" i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590800" y="5687390"/>
            <a:ext cx="1219200" cy="6753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5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8307</TotalTime>
  <Words>727</Words>
  <Application>Microsoft Office PowerPoint</Application>
  <PresentationFormat>On-screen Show (4:3)</PresentationFormat>
  <Paragraphs>103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Data Analytics - Airmech case study</vt:lpstr>
      <vt:lpstr>Goals</vt:lpstr>
      <vt:lpstr>Scope of Data</vt:lpstr>
      <vt:lpstr>Scope of the Data</vt:lpstr>
      <vt:lpstr>Algorithmic Parameter Selection</vt:lpstr>
      <vt:lpstr>Model Validation</vt:lpstr>
      <vt:lpstr>Results</vt:lpstr>
      <vt:lpstr>Results</vt:lpstr>
      <vt:lpstr>Results</vt:lpstr>
      <vt:lpstr>Results</vt:lpstr>
      <vt:lpstr>New achievement?</vt:lpstr>
      <vt:lpstr>Level distribution</vt:lpstr>
      <vt:lpstr>One more session?</vt:lpstr>
      <vt:lpstr>What did we really do:</vt:lpstr>
      <vt:lpstr>Philosophy of Data Science</vt:lpstr>
      <vt:lpstr>Conclusion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Airmech  Data Analytics</dc:title>
  <dc:creator>Su Yang</dc:creator>
  <cp:lastModifiedBy>Su Yang</cp:lastModifiedBy>
  <cp:revision>94</cp:revision>
  <dcterms:created xsi:type="dcterms:W3CDTF">2006-08-16T00:00:00Z</dcterms:created>
  <dcterms:modified xsi:type="dcterms:W3CDTF">2015-05-26T17:12:09Z</dcterms:modified>
</cp:coreProperties>
</file>