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8" r:id="rId10"/>
    <p:sldId id="273" r:id="rId11"/>
    <p:sldId id="265" r:id="rId12"/>
    <p:sldId id="266" r:id="rId13"/>
    <p:sldId id="267" r:id="rId14"/>
    <p:sldId id="271" r:id="rId15"/>
    <p:sldId id="263" r:id="rId16"/>
    <p:sldId id="264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54" autoAdjust="0"/>
  </p:normalViewPr>
  <p:slideViewPr>
    <p:cSldViewPr>
      <p:cViewPr varScale="1">
        <p:scale>
          <a:sx n="86" d="100"/>
          <a:sy n="86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Big Data Analytics</a:t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i="1" dirty="0" err="1" smtClean="0"/>
              <a:t>Airmech</a:t>
            </a:r>
            <a:r>
              <a:rPr lang="en-US" b="1" i="1" dirty="0" smtClean="0"/>
              <a:t> case study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Su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07898" y="1359014"/>
            <a:ext cx="6324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err="1" smtClean="0"/>
              <a:t>mostKudosEarnedSimultaneously</a:t>
            </a:r>
            <a:r>
              <a:rPr lang="en-US" sz="3200" dirty="0" smtClean="0"/>
              <a:t> is a surprisingly key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Insight:</a:t>
            </a:r>
            <a:r>
              <a:rPr lang="en-US" sz="3200" i="1" dirty="0"/>
              <a:t> Anchoring </a:t>
            </a:r>
            <a:r>
              <a:rPr lang="en-US" sz="3200" dirty="0"/>
              <a:t>and</a:t>
            </a:r>
            <a:r>
              <a:rPr lang="en-US" sz="3200" i="1" dirty="0"/>
              <a:t> Optimism Bias</a:t>
            </a:r>
            <a:r>
              <a:rPr lang="en-US" sz="3200" dirty="0"/>
              <a:t> at play </a:t>
            </a:r>
            <a:r>
              <a:rPr lang="en-US" sz="3200" dirty="0" smtClean="0"/>
              <a:t>(“</a:t>
            </a:r>
            <a:r>
              <a:rPr lang="en-US" sz="3200" i="1" dirty="0" smtClean="0"/>
              <a:t>casino</a:t>
            </a:r>
            <a:r>
              <a:rPr lang="en-US" sz="3200" dirty="0" smtClean="0"/>
              <a:t> </a:t>
            </a:r>
            <a:r>
              <a:rPr lang="en-US" sz="3200" i="1" dirty="0" smtClean="0"/>
              <a:t>symptom”)</a:t>
            </a:r>
            <a:r>
              <a:rPr lang="en-US" sz="3200" dirty="0"/>
              <a:t>. higher reward ceilings may increase </a:t>
            </a:r>
            <a:r>
              <a:rPr lang="en-US" sz="3200" dirty="0" smtClean="0"/>
              <a:t>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How to utilize?: -&gt;</a:t>
            </a:r>
            <a:r>
              <a:rPr lang="en-US" sz="3200" i="1" dirty="0" smtClean="0"/>
              <a:t> create a crazy Wednesday with random high reward?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4991476"/>
            <a:ext cx="533400" cy="523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00400" y="4800976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5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077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New achievement?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43000"/>
            <a:ext cx="4162245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Pic on lv 3 (model bias) and 5 (has real value)  for future leavers. </a:t>
            </a:r>
          </a:p>
          <a:p>
            <a:endParaRPr lang="en-US" dirty="0" smtClean="0"/>
          </a:p>
          <a:p>
            <a:r>
              <a:rPr lang="en-US" dirty="0" smtClean="0"/>
              <a:t>Need new achievement/ reward for better retention rate, because of the void after lv 5.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42672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6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Level distribution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985" y="1143000"/>
            <a:ext cx="4495800" cy="5486400"/>
          </a:xfrm>
        </p:spPr>
        <p:txBody>
          <a:bodyPr/>
          <a:lstStyle/>
          <a:p>
            <a:r>
              <a:rPr lang="en-US" dirty="0" smtClean="0"/>
              <a:t>Among predicted leavers: 93.6% have lv 5 or less.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more lv at lv 5: increase from 45.1% to 80.6% likelihood to keep playing &lt;- diversify experiences?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438578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One more session?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0" y="1184084"/>
            <a:ext cx="4572000" cy="56739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Leavers curve is steeper than standard curve. </a:t>
            </a:r>
          </a:p>
          <a:p>
            <a:endParaRPr lang="en-US" dirty="0"/>
          </a:p>
          <a:p>
            <a:r>
              <a:rPr lang="en-US" dirty="0" smtClean="0"/>
              <a:t>95.7% of leavers play 3 sessions or less (roughly 1 every 5 days). [install day]</a:t>
            </a:r>
          </a:p>
          <a:p>
            <a:endParaRPr lang="en-US" dirty="0"/>
          </a:p>
          <a:p>
            <a:r>
              <a:rPr lang="en-US" dirty="0"/>
              <a:t>One more </a:t>
            </a:r>
            <a:r>
              <a:rPr lang="en-US" dirty="0" smtClean="0"/>
              <a:t>session at 3 session: </a:t>
            </a:r>
            <a:r>
              <a:rPr lang="en-US" dirty="0"/>
              <a:t>increase from </a:t>
            </a:r>
            <a:r>
              <a:rPr lang="en-US" dirty="0" smtClean="0"/>
              <a:t>64.8% </a:t>
            </a:r>
            <a:r>
              <a:rPr lang="en-US" dirty="0"/>
              <a:t>to </a:t>
            </a:r>
            <a:r>
              <a:rPr lang="en-US" dirty="0" smtClean="0"/>
              <a:t>83.7% </a:t>
            </a:r>
            <a:r>
              <a:rPr lang="en-US" dirty="0"/>
              <a:t>likelihood to keep playing.</a:t>
            </a:r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34340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7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pPr marL="457200" indent="-457200"/>
            <a:r>
              <a:rPr lang="en-US" b="1" i="1" dirty="0" smtClean="0"/>
              <a:t>What we </a:t>
            </a:r>
            <a:r>
              <a:rPr lang="en-US" b="1" i="1" dirty="0"/>
              <a:t>really </a:t>
            </a:r>
            <a:r>
              <a:rPr lang="en-US" b="1" i="1" dirty="0" smtClean="0"/>
              <a:t>did: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-76200" y="990600"/>
            <a:ext cx="8763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Start the process with “predicting whether a player leaves” in mind.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Refine algorithm via metrics/range selection and model optimization.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Corroborate commonly accepted key metrics (TTP)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Find unexpected key metrics </a:t>
            </a:r>
            <a:r>
              <a:rPr lang="en-US" sz="2800" b="1" i="1" dirty="0" smtClean="0"/>
              <a:t>and </a:t>
            </a:r>
            <a:r>
              <a:rPr lang="en-US" sz="2800" dirty="0" smtClean="0"/>
              <a:t>understand why.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3 ways of using the outcome: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Predict player’s likelihood to quit and expected value lost.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Use </a:t>
            </a:r>
            <a:r>
              <a:rPr lang="en-US" sz="2800" dirty="0"/>
              <a:t>relevant metrics (expected or unexpected), </a:t>
            </a:r>
            <a:r>
              <a:rPr lang="en-US" sz="2800" dirty="0" smtClean="0"/>
              <a:t>to track players’ interests raise red flag if need be.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Make design/marketing strategy tweaks accordingly to improve game’s attractiveness.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361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Philosophy of Data Science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is not: </a:t>
            </a:r>
          </a:p>
          <a:p>
            <a:pPr lvl="1"/>
            <a:r>
              <a:rPr lang="en-US" dirty="0" smtClean="0"/>
              <a:t>Creating the perfect algorithm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Using all available data to predict an outcome.</a:t>
            </a:r>
          </a:p>
          <a:p>
            <a:r>
              <a:rPr lang="en-US" dirty="0"/>
              <a:t>Data Science is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/>
              <a:t>Understanding </a:t>
            </a:r>
            <a:r>
              <a:rPr lang="en-US" dirty="0" smtClean="0"/>
              <a:t>data better. </a:t>
            </a:r>
          </a:p>
          <a:p>
            <a:pPr lvl="1"/>
            <a:r>
              <a:rPr lang="en-US" i="1" dirty="0" smtClean="0"/>
              <a:t>Finding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creating relevant</a:t>
            </a:r>
            <a:r>
              <a:rPr lang="en-US" dirty="0"/>
              <a:t> </a:t>
            </a:r>
            <a:r>
              <a:rPr lang="en-US" dirty="0" smtClean="0"/>
              <a:t>metrics. </a:t>
            </a:r>
          </a:p>
          <a:p>
            <a:pPr lvl="1"/>
            <a:r>
              <a:rPr lang="en-US" dirty="0" smtClean="0"/>
              <a:t>Thus </a:t>
            </a:r>
            <a:r>
              <a:rPr lang="en-US" i="1" dirty="0" smtClean="0"/>
              <a:t>analyze/understand/predict</a:t>
            </a:r>
            <a:r>
              <a:rPr lang="en-US" dirty="0" smtClean="0"/>
              <a:t> players’ behavior and make </a:t>
            </a:r>
            <a:r>
              <a:rPr lang="en-US" i="1" dirty="0" smtClean="0"/>
              <a:t>deterministic</a:t>
            </a:r>
            <a:r>
              <a:rPr lang="en-US" dirty="0" smtClean="0"/>
              <a:t> measures. </a:t>
            </a:r>
          </a:p>
          <a:p>
            <a:pPr marL="457200" lvl="1" indent="0">
              <a:buNone/>
            </a:pPr>
            <a:r>
              <a:rPr lang="en-US" dirty="0" smtClean="0"/>
              <a:t>All this by improving algorithm’s </a:t>
            </a:r>
            <a:r>
              <a:rPr lang="en-US" i="1" dirty="0" smtClean="0"/>
              <a:t>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analytics != Forecasts.</a:t>
            </a:r>
          </a:p>
          <a:p>
            <a:endParaRPr lang="en-US" dirty="0" smtClean="0"/>
          </a:p>
          <a:p>
            <a:r>
              <a:rPr lang="en-US" dirty="0" smtClean="0"/>
              <a:t>Improving Machine Learning algorithm is not the end: it is means to finding patterns in players’ behavior that we can’t otherwise.</a:t>
            </a:r>
          </a:p>
          <a:p>
            <a:endParaRPr lang="en-US" dirty="0" smtClean="0"/>
          </a:p>
          <a:p>
            <a:r>
              <a:rPr lang="en-US" dirty="0" smtClean="0"/>
              <a:t>Objective: Understand players’ behavior, </a:t>
            </a:r>
            <a:r>
              <a:rPr lang="en-US" dirty="0"/>
              <a:t>find relevant </a:t>
            </a:r>
            <a:r>
              <a:rPr lang="en-US" dirty="0" smtClean="0"/>
              <a:t>metrics, thus enable smarter decisions.</a:t>
            </a:r>
          </a:p>
        </p:txBody>
      </p:sp>
    </p:spTree>
    <p:extLst>
      <p:ext uri="{BB962C8B-B14F-4D97-AF65-F5344CB8AC3E}">
        <p14:creationId xmlns:p14="http://schemas.microsoft.com/office/powerpoint/2010/main" val="25516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Big Data Analytics in video games: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6600" b="1" i="1" dirty="0" smtClean="0"/>
              <a:t>Yes, it is all about Retention/Conversion.</a:t>
            </a:r>
          </a:p>
          <a:p>
            <a:pPr marL="0" indent="0">
              <a:buNone/>
            </a:pPr>
            <a:r>
              <a:rPr lang="en-US" sz="2000" b="1" i="1" dirty="0" smtClean="0"/>
              <a:t>(By understanding players’ behaviors better)</a:t>
            </a:r>
          </a:p>
        </p:txBody>
      </p:sp>
    </p:spTree>
    <p:extLst>
      <p:ext uri="{BB962C8B-B14F-4D97-AF65-F5344CB8AC3E}">
        <p14:creationId xmlns:p14="http://schemas.microsoft.com/office/powerpoint/2010/main" val="14610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 of 5/27/2015 there are 289,861 PS4, 307,749 </a:t>
            </a:r>
            <a:r>
              <a:rPr lang="en-US" dirty="0" err="1" smtClean="0"/>
              <a:t>Xone</a:t>
            </a:r>
            <a:r>
              <a:rPr lang="en-US" dirty="0" smtClean="0"/>
              <a:t> and 1,722,950 X360  players.</a:t>
            </a:r>
          </a:p>
          <a:p>
            <a:r>
              <a:rPr lang="en-US" dirty="0" smtClean="0"/>
              <a:t>What takes time? (if left to one person):</a:t>
            </a:r>
          </a:p>
          <a:p>
            <a:pPr lvl="1"/>
            <a:r>
              <a:rPr lang="en-US" dirty="0" smtClean="0"/>
              <a:t>Understanding data by looking at them, playing the game, talking to experts (couple of weeks)</a:t>
            </a:r>
          </a:p>
          <a:p>
            <a:pPr lvl="1"/>
            <a:r>
              <a:rPr lang="en-US" dirty="0" smtClean="0"/>
              <a:t>Deciding the parameters and range, writing the fetching pipeline (SQL), prepping and learning pipeline (Python) (a few days)</a:t>
            </a:r>
          </a:p>
          <a:p>
            <a:pPr lvl="1"/>
            <a:r>
              <a:rPr lang="en-US" dirty="0" smtClean="0"/>
              <a:t>Run the SQL/Python script, each iteration takes 15 minutes, and considering the number of features/players, one needs at least hundreds of iterations before anything concrete can be exploited (a few weeks).</a:t>
            </a:r>
          </a:p>
          <a:p>
            <a:pPr lvl="1"/>
            <a:r>
              <a:rPr lang="en-US" dirty="0" smtClean="0"/>
              <a:t>Analyze data and find reasons by reading psychological traits, competitors’ examples' surveys (a few weeks)</a:t>
            </a:r>
          </a:p>
          <a:p>
            <a:r>
              <a:rPr lang="en-US" dirty="0" smtClean="0"/>
              <a:t>In total it takes roughly 3 months one-person time to do a proper analysis on one game which cannot be scaled because every game is very different.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Technical requirements:</a:t>
            </a:r>
            <a:endParaRPr lang="en-US" dirty="0" smtClean="0"/>
          </a:p>
          <a:p>
            <a:pPr lvl="1"/>
            <a:r>
              <a:rPr lang="en-US" dirty="0" smtClean="0"/>
              <a:t>Very strong in SQL.</a:t>
            </a:r>
          </a:p>
          <a:p>
            <a:pPr lvl="1"/>
            <a:r>
              <a:rPr lang="en-US" dirty="0" smtClean="0"/>
              <a:t>Software experience in any language with external file system in order to prep the data.</a:t>
            </a:r>
          </a:p>
          <a:p>
            <a:pPr lvl="1"/>
            <a:r>
              <a:rPr lang="en-US" dirty="0" smtClean="0"/>
              <a:t>Strong in Python(</a:t>
            </a:r>
            <a:r>
              <a:rPr lang="en-US" dirty="0" err="1" smtClean="0"/>
              <a:t>Scikit</a:t>
            </a:r>
            <a:r>
              <a:rPr lang="en-US" dirty="0" smtClean="0"/>
              <a:t>-learn)/R/</a:t>
            </a:r>
            <a:r>
              <a:rPr lang="en-US" dirty="0" err="1" smtClean="0"/>
              <a:t>Scala+Spark</a:t>
            </a:r>
            <a:r>
              <a:rPr lang="en-US" dirty="0" smtClean="0"/>
              <a:t>: or any language with a strong learning library.</a:t>
            </a:r>
          </a:p>
          <a:p>
            <a:pPr lvl="1"/>
            <a:r>
              <a:rPr lang="en-US" dirty="0" smtClean="0"/>
              <a:t>Very strong in a data visualization software (Tableau)</a:t>
            </a:r>
          </a:p>
          <a:p>
            <a:pPr lvl="1"/>
            <a:r>
              <a:rPr lang="en-US" dirty="0" smtClean="0"/>
              <a:t>Good in statistics and probabilities.</a:t>
            </a:r>
          </a:p>
          <a:p>
            <a:pPr lvl="1"/>
            <a:r>
              <a:rPr lang="en-US" dirty="0" smtClean="0"/>
              <a:t>Very strong business sense (need to ask the right questions, understand the why behind the how). We want people to understand the data in the end, not the machine.</a:t>
            </a:r>
          </a:p>
          <a:p>
            <a:pPr lvl="1"/>
            <a:r>
              <a:rPr lang="en-US" dirty="0" smtClean="0"/>
              <a:t>(Optional) Knowledge in sociology, psychology, physiology/neuroscience and in video games.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3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Collect</a:t>
            </a:r>
            <a:r>
              <a:rPr lang="en-US" dirty="0" smtClean="0"/>
              <a:t> monetization and in-game behavior data.</a:t>
            </a:r>
          </a:p>
          <a:p>
            <a:endParaRPr lang="en-US" dirty="0"/>
          </a:p>
          <a:p>
            <a:r>
              <a:rPr lang="en-US" i="1" dirty="0" smtClean="0"/>
              <a:t>Predict</a:t>
            </a:r>
            <a:r>
              <a:rPr lang="en-US" dirty="0" smtClean="0"/>
              <a:t> the likelihood a player is going to leave the game, </a:t>
            </a:r>
            <a:r>
              <a:rPr lang="en-US" i="1" dirty="0" smtClean="0"/>
              <a:t>understand </a:t>
            </a:r>
            <a:r>
              <a:rPr lang="en-US" dirty="0" smtClean="0"/>
              <a:t>why, </a:t>
            </a:r>
            <a:r>
              <a:rPr lang="en-US" i="1" dirty="0" smtClean="0"/>
              <a:t>take decisions </a:t>
            </a:r>
            <a:r>
              <a:rPr lang="en-US" dirty="0" smtClean="0"/>
              <a:t>and </a:t>
            </a:r>
            <a:r>
              <a:rPr lang="en-US" i="1" dirty="0" smtClean="0"/>
              <a:t> actions </a:t>
            </a:r>
            <a:r>
              <a:rPr lang="en-US" dirty="0" smtClean="0"/>
              <a:t>to retain players.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Scope of </a:t>
            </a:r>
            <a:r>
              <a:rPr lang="en-US" b="1" i="1" dirty="0" smtClean="0"/>
              <a:t>Data (only titles)</a:t>
            </a:r>
            <a:endParaRPr lang="en-US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708666"/>
            <a:ext cx="909955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4484132"/>
            <a:ext cx="8991600" cy="226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896" y="1339334"/>
            <a:ext cx="46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Monetization data (27 columns, 6742683 rows)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11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In-game behavior data (53 columns, 49203678 rows)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Scope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smtClean="0"/>
              <a:t>evel </a:t>
            </a:r>
            <a:r>
              <a:rPr lang="en-US" dirty="0" smtClean="0"/>
              <a:t>3 or up (77% of all players).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Players who stops playing a week later are considered </a:t>
            </a:r>
            <a:r>
              <a:rPr lang="en-US" i="1" dirty="0" smtClean="0"/>
              <a:t>Leavers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train/test the algorithm on old gen data, and make predictions on the new gen data.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19456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Algorithmic Parameter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="1" dirty="0" smtClean="0"/>
              <a:t> 80</a:t>
            </a:r>
            <a:r>
              <a:rPr lang="en-US" dirty="0" smtClean="0"/>
              <a:t> potential parameter</a:t>
            </a:r>
            <a:r>
              <a:rPr lang="en-US" dirty="0"/>
              <a:t> </a:t>
            </a:r>
            <a:r>
              <a:rPr lang="en-US" dirty="0" smtClean="0"/>
              <a:t>don’t all influence the </a:t>
            </a:r>
            <a:r>
              <a:rPr lang="en-US" i="1" dirty="0" smtClean="0"/>
              <a:t>outcome</a:t>
            </a:r>
            <a:r>
              <a:rPr lang="en-US" dirty="0" smtClean="0"/>
              <a:t> of the algorithm, and use of</a:t>
            </a:r>
            <a:r>
              <a:rPr lang="en-US" dirty="0"/>
              <a:t> </a:t>
            </a:r>
            <a:r>
              <a:rPr lang="en-US" dirty="0" smtClean="0"/>
              <a:t>non-relevant parameters will </a:t>
            </a:r>
            <a:r>
              <a:rPr lang="en-US" b="1" i="1" dirty="0" err="1" smtClean="0"/>
              <a:t>overfit</a:t>
            </a:r>
            <a:r>
              <a:rPr lang="en-US" dirty="0" smtClean="0"/>
              <a:t> the model by creating </a:t>
            </a:r>
            <a:r>
              <a:rPr lang="en-US" i="1" dirty="0" smtClean="0"/>
              <a:t>noise.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first step needs </a:t>
            </a:r>
            <a:r>
              <a:rPr lang="en-US" i="1" dirty="0"/>
              <a:t>market </a:t>
            </a:r>
            <a:r>
              <a:rPr lang="en-US" i="1" dirty="0" smtClean="0"/>
              <a:t>intelligence (via an expert)</a:t>
            </a:r>
            <a:r>
              <a:rPr lang="en-US" dirty="0" smtClean="0"/>
              <a:t> </a:t>
            </a:r>
            <a:r>
              <a:rPr lang="en-US" b="1" dirty="0"/>
              <a:t>and</a:t>
            </a:r>
            <a:r>
              <a:rPr lang="en-US" dirty="0"/>
              <a:t> understanding of </a:t>
            </a:r>
            <a:r>
              <a:rPr lang="en-US" i="1" dirty="0"/>
              <a:t>players’ psychology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i="1" dirty="0"/>
              <a:t>Model Validation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505199" cy="49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44.8% leavers on old gen, 46.1% predicted to be on new gen, results are consistent.</a:t>
            </a:r>
          </a:p>
          <a:p>
            <a:r>
              <a:rPr lang="en-US" sz="2000" i="1" dirty="0" smtClean="0"/>
              <a:t>F-score</a:t>
            </a:r>
            <a:r>
              <a:rPr lang="en-US" sz="2000" dirty="0" smtClean="0"/>
              <a:t> = 0.68 (industry benchmark = [0.5,0.7].) -&gt; above average.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3352800" cy="49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8052816" y="3429000"/>
            <a:ext cx="938784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gen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0" y="3395472"/>
            <a:ext cx="914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Old</a:t>
            </a:r>
          </a:p>
          <a:p>
            <a:pPr algn="ctr"/>
            <a:r>
              <a:rPr lang="en-US" sz="1200" b="1" dirty="0" smtClean="0"/>
              <a:t> gen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989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 smtClean="0"/>
              <a:t>Results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343" y="1250576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i="1" dirty="0" smtClean="0"/>
              <a:t>Total Time </a:t>
            </a:r>
            <a:r>
              <a:rPr lang="en-US" sz="4000" i="1" dirty="0"/>
              <a:t>P</a:t>
            </a:r>
            <a:r>
              <a:rPr lang="en-US" sz="4000" i="1" dirty="0" smtClean="0"/>
              <a:t>layed </a:t>
            </a:r>
            <a:r>
              <a:rPr lang="en-US" sz="4000" dirty="0" smtClean="0"/>
              <a:t>is the most important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As a player plays less, he/she is more likely to leave soon(no surprise there).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2590800" y="5132718"/>
            <a:ext cx="1066800" cy="10775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7600" y="5943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TTP has the most influence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839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987855"/>
            <a:ext cx="6324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i="1" dirty="0" smtClean="0"/>
              <a:t>Average </a:t>
            </a:r>
            <a:r>
              <a:rPr lang="en-US" sz="3600" i="1" dirty="0"/>
              <a:t>S</a:t>
            </a:r>
            <a:r>
              <a:rPr lang="en-US" sz="3600" i="1" dirty="0" smtClean="0"/>
              <a:t>ession Length and Total Sessions </a:t>
            </a:r>
            <a:r>
              <a:rPr lang="en-US" sz="3600" dirty="0" smtClean="0"/>
              <a:t>are decent indicators of players interest, (confirmed expectations).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Drops in those metrics show interest loss, providing </a:t>
            </a:r>
            <a:r>
              <a:rPr lang="en-US" sz="3600" dirty="0"/>
              <a:t>opportunity to re-engage player before losing </a:t>
            </a:r>
            <a:r>
              <a:rPr lang="en-US" sz="3600" dirty="0" smtClean="0"/>
              <a:t>them.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3851516"/>
            <a:ext cx="970788" cy="2473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37788" y="3497580"/>
            <a:ext cx="236220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Sessions-related decent indicators</a:t>
            </a:r>
            <a:endParaRPr lang="en-US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90800" y="2590800"/>
            <a:ext cx="1046988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163074"/>
            <a:ext cx="6324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smtClean="0"/>
              <a:t>Kudos and </a:t>
            </a:r>
            <a:r>
              <a:rPr lang="en-US" sz="3200" i="1" dirty="0" err="1" smtClean="0"/>
              <a:t>Exp</a:t>
            </a:r>
            <a:r>
              <a:rPr lang="en-US" sz="3200" i="1" dirty="0" smtClean="0"/>
              <a:t> earning speed </a:t>
            </a:r>
            <a:r>
              <a:rPr lang="en-US" sz="3200" dirty="0" smtClean="0"/>
              <a:t>are very strong interest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Tricky : it doesn’t speak of any design inducement, but of players’ intrinsic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Player plays faster = faster Kudos/Ex gain = interests to the game. Slowing down the rhythm means they are no longer hooked. How can we change that?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2590800" y="5867400"/>
            <a:ext cx="1219200" cy="62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6115050"/>
            <a:ext cx="2362200" cy="75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3</a:t>
            </a:r>
            <a:r>
              <a:rPr lang="en-US" b="1" i="1" baseline="30000" dirty="0" smtClean="0"/>
              <a:t>rd</a:t>
            </a:r>
            <a:r>
              <a:rPr lang="en-US" b="1" i="1" dirty="0" smtClean="0"/>
              <a:t> and 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important indicators are speed-related</a:t>
            </a:r>
            <a:endParaRPr lang="en-US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90800" y="5687390"/>
            <a:ext cx="1219200" cy="6753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13024</TotalTime>
  <Words>995</Words>
  <Application>Microsoft Office PowerPoint</Application>
  <PresentationFormat>On-screen Show (4:3)</PresentationFormat>
  <Paragraphs>116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Big Data Analytics - Airmech case study</vt:lpstr>
      <vt:lpstr>Goals</vt:lpstr>
      <vt:lpstr>Scope of Data (only titles)</vt:lpstr>
      <vt:lpstr>Scope of the Data</vt:lpstr>
      <vt:lpstr>Algorithmic Parameter Selection</vt:lpstr>
      <vt:lpstr>Model Validation</vt:lpstr>
      <vt:lpstr>Results</vt:lpstr>
      <vt:lpstr>Results</vt:lpstr>
      <vt:lpstr>Results</vt:lpstr>
      <vt:lpstr>Results</vt:lpstr>
      <vt:lpstr>New achievement?</vt:lpstr>
      <vt:lpstr>Level distribution</vt:lpstr>
      <vt:lpstr>One more session?</vt:lpstr>
      <vt:lpstr>What we really did:</vt:lpstr>
      <vt:lpstr>Philosophy of Data Science</vt:lpstr>
      <vt:lpstr>Conclusion</vt:lpstr>
      <vt:lpstr>Conclusion</vt:lpstr>
      <vt:lpstr>Appendix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Airmech  Data Analytics</dc:title>
  <dc:creator>Su Yang</dc:creator>
  <cp:lastModifiedBy>Su Yang</cp:lastModifiedBy>
  <cp:revision>122</cp:revision>
  <dcterms:created xsi:type="dcterms:W3CDTF">2006-08-16T00:00:00Z</dcterms:created>
  <dcterms:modified xsi:type="dcterms:W3CDTF">2015-06-10T22:18:04Z</dcterms:modified>
</cp:coreProperties>
</file>