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68" r:id="rId9"/>
    <p:sldId id="273" r:id="rId10"/>
    <p:sldId id="265" r:id="rId11"/>
    <p:sldId id="266" r:id="rId12"/>
    <p:sldId id="281" r:id="rId13"/>
    <p:sldId id="267" r:id="rId14"/>
    <p:sldId id="282" r:id="rId15"/>
    <p:sldId id="272" r:id="rId16"/>
    <p:sldId id="278" r:id="rId17"/>
    <p:sldId id="279" r:id="rId18"/>
    <p:sldId id="280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54" autoAdjust="0"/>
  </p:normalViewPr>
  <p:slideViewPr>
    <p:cSldViewPr>
      <p:cViewPr varScale="1">
        <p:scale>
          <a:sx n="83" d="100"/>
          <a:sy n="83" d="100"/>
        </p:scale>
        <p:origin x="-94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Big Data Analytics</a:t>
            </a:r>
            <a:br>
              <a:rPr lang="en-US" b="1" i="1" dirty="0" smtClean="0"/>
            </a:br>
            <a:r>
              <a:rPr lang="en-US" b="1" i="1" dirty="0" smtClean="0"/>
              <a:t>- </a:t>
            </a:r>
            <a:r>
              <a:rPr lang="en-US" b="1" i="1" dirty="0" err="1" smtClean="0"/>
              <a:t>Airmech</a:t>
            </a:r>
            <a:r>
              <a:rPr lang="en-US" b="1" i="1" dirty="0" smtClean="0"/>
              <a:t> case study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Su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i="1" dirty="0" smtClean="0"/>
              <a:t>New achievement?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143000"/>
            <a:ext cx="4314645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Pic on lv 3 (model bias) and 5 (has real value)  for future leavers. </a:t>
            </a:r>
          </a:p>
          <a:p>
            <a:endParaRPr lang="en-US" dirty="0" smtClean="0"/>
          </a:p>
          <a:p>
            <a:r>
              <a:rPr lang="en-US" dirty="0" smtClean="0"/>
              <a:t>Need new achievement/ reward for better retention rate on lv 5.</a:t>
            </a:r>
          </a:p>
          <a:p>
            <a:endParaRPr lang="en-US" dirty="0"/>
          </a:p>
          <a:p>
            <a:r>
              <a:rPr lang="en-US" i="1" dirty="0" smtClean="0"/>
              <a:t>Proposal: </a:t>
            </a:r>
            <a:r>
              <a:rPr lang="en-US" dirty="0" smtClean="0"/>
              <a:t>unlockable achievement at lv 5: “Gain </a:t>
            </a:r>
            <a:r>
              <a:rPr lang="en-US" dirty="0" err="1" smtClean="0"/>
              <a:t>exp</a:t>
            </a:r>
            <a:r>
              <a:rPr lang="en-US" dirty="0" smtClean="0"/>
              <a:t>/win game with a certain </a:t>
            </a:r>
            <a:r>
              <a:rPr lang="en-US" dirty="0" err="1" smtClean="0"/>
              <a:t>Airmech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9096"/>
            <a:ext cx="4267199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6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Level distribution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985" y="1143000"/>
            <a:ext cx="44958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Leavers: 93.6% have lv 5 or less.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One more lv at lv 5: 45.1% -&gt; 80.6% likelihood to keep playing.</a:t>
            </a:r>
          </a:p>
          <a:p>
            <a:endParaRPr lang="en-US" dirty="0" smtClean="0"/>
          </a:p>
          <a:p>
            <a:r>
              <a:rPr lang="en-US" i="1" dirty="0"/>
              <a:t>Proposal</a:t>
            </a:r>
            <a:r>
              <a:rPr lang="en-US" i="1" dirty="0" smtClean="0"/>
              <a:t>: </a:t>
            </a:r>
            <a:r>
              <a:rPr lang="en-US" dirty="0" smtClean="0"/>
              <a:t>add “resolve” bar filling up along played games. Full bar gives +50% exp.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19200"/>
            <a:ext cx="444250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Level distribution (real)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15000"/>
            <a:ext cx="9758276" cy="1477963"/>
          </a:xfrm>
        </p:spPr>
        <p:txBody>
          <a:bodyPr/>
          <a:lstStyle/>
          <a:p>
            <a:r>
              <a:rPr lang="en-US" dirty="0" smtClean="0"/>
              <a:t>Beware: the inactive period is under 2 weeks, so the “real” data is biased towards leavers.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43000"/>
            <a:ext cx="4038600" cy="460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343400" cy="460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3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One more session?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0" y="1184084"/>
            <a:ext cx="4572000" cy="567391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Leavers curve is steeper than standard curve. </a:t>
            </a:r>
          </a:p>
          <a:p>
            <a:endParaRPr lang="en-US" dirty="0"/>
          </a:p>
          <a:p>
            <a:r>
              <a:rPr lang="en-US" dirty="0" smtClean="0"/>
              <a:t>95.7% of leavers play 3 sessions or less (roughly 1 every 5 days). [install day]</a:t>
            </a:r>
          </a:p>
          <a:p>
            <a:endParaRPr lang="en-US" dirty="0"/>
          </a:p>
          <a:p>
            <a:r>
              <a:rPr lang="en-US" dirty="0"/>
              <a:t>One more </a:t>
            </a:r>
            <a:r>
              <a:rPr lang="en-US" dirty="0" smtClean="0"/>
              <a:t>session at 3 session: </a:t>
            </a:r>
            <a:r>
              <a:rPr lang="en-US" dirty="0"/>
              <a:t>increase from </a:t>
            </a:r>
            <a:r>
              <a:rPr lang="en-US" dirty="0" smtClean="0"/>
              <a:t>64.8% </a:t>
            </a:r>
            <a:r>
              <a:rPr lang="en-US" dirty="0"/>
              <a:t>to </a:t>
            </a:r>
            <a:r>
              <a:rPr lang="en-US" dirty="0" smtClean="0"/>
              <a:t>83.7% </a:t>
            </a:r>
            <a:r>
              <a:rPr lang="en-US" dirty="0"/>
              <a:t>likelihood to keep playing.</a:t>
            </a:r>
          </a:p>
          <a:p>
            <a:endParaRPr lang="en-US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" y="1143000"/>
            <a:ext cx="4503877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7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One more session? (real)</a:t>
            </a:r>
            <a:endParaRPr lang="en-US" b="1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152400" y="4664609"/>
            <a:ext cx="8991600" cy="2417064"/>
          </a:xfrm>
        </p:spPr>
        <p:txBody>
          <a:bodyPr>
            <a:normAutofit/>
          </a:bodyPr>
          <a:lstStyle/>
          <a:p>
            <a:r>
              <a:rPr lang="en-US" dirty="0" smtClean="0"/>
              <a:t>Beware: the inactive period is under 2 weeks, so the “real” data is biased towards leavers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smtClean="0"/>
              <a:t>Proposal: </a:t>
            </a:r>
            <a:r>
              <a:rPr lang="en-US" dirty="0" smtClean="0"/>
              <a:t>The first victory every </a:t>
            </a:r>
            <a:r>
              <a:rPr lang="en-US" dirty="0" err="1" smtClean="0"/>
              <a:t>Xh</a:t>
            </a:r>
            <a:r>
              <a:rPr lang="en-US" dirty="0" smtClean="0"/>
              <a:t> (48?) gives double exp.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352799" cy="356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2353"/>
            <a:ext cx="3521313" cy="355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i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Big Data Analytics in video games: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6600" b="1" i="1" dirty="0" smtClean="0"/>
              <a:t>Yes, it is all about Retention/Conversion.</a:t>
            </a:r>
          </a:p>
          <a:p>
            <a:pPr marL="0" indent="0">
              <a:buNone/>
            </a:pPr>
            <a:r>
              <a:rPr lang="en-US" sz="2000" b="1" i="1" dirty="0" smtClean="0"/>
              <a:t>(By understanding players’ behaviors better)</a:t>
            </a:r>
          </a:p>
        </p:txBody>
      </p:sp>
    </p:spTree>
    <p:extLst>
      <p:ext uri="{BB962C8B-B14F-4D97-AF65-F5344CB8AC3E}">
        <p14:creationId xmlns:p14="http://schemas.microsoft.com/office/powerpoint/2010/main" val="14610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b="1" i="1" dirty="0" smtClean="0"/>
              <a:t>Appendix: </a:t>
            </a:r>
            <a:br>
              <a:rPr lang="en-US" b="1" i="1" dirty="0" smtClean="0"/>
            </a:br>
            <a:r>
              <a:rPr lang="en-US" b="1" i="1" dirty="0" smtClean="0"/>
              <a:t>What we </a:t>
            </a:r>
            <a:r>
              <a:rPr lang="en-US" b="1" i="1" dirty="0"/>
              <a:t>really </a:t>
            </a:r>
            <a:r>
              <a:rPr lang="en-US" b="1" i="1" dirty="0" smtClean="0"/>
              <a:t>did: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52400" y="990600"/>
            <a:ext cx="8839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Start the process with “predicting whether a player leaves” in mind.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Refine algorithm via metrics/range selection and model optimization.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Corroborate commonly accepted key metrics (TTP)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Find unexpected key metrics </a:t>
            </a:r>
            <a:r>
              <a:rPr lang="en-US" sz="2800" b="1" i="1" dirty="0" smtClean="0"/>
              <a:t>and </a:t>
            </a:r>
            <a:r>
              <a:rPr lang="en-US" sz="2800" dirty="0" smtClean="0"/>
              <a:t>understand why.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3 ways of using the outcome: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Predict player’s likelihood to quit and expected value lost.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Use </a:t>
            </a:r>
            <a:r>
              <a:rPr lang="en-US" sz="2800" dirty="0"/>
              <a:t>relevant metrics (expected or unexpected), </a:t>
            </a:r>
            <a:r>
              <a:rPr lang="en-US" sz="2800" dirty="0" smtClean="0"/>
              <a:t>to track players’ interests; raise red flag if need be.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Make design/marketing strategy tweaks accordingly to improve retention rate.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70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Appendix: </a:t>
            </a:r>
            <a:br>
              <a:rPr lang="en-US" b="1" i="1" dirty="0" smtClean="0"/>
            </a:br>
            <a:r>
              <a:rPr lang="en-US" b="1" i="1" dirty="0" smtClean="0"/>
              <a:t>Philosophy of Data Science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Data Science is not: </a:t>
            </a:r>
          </a:p>
          <a:p>
            <a:pPr lvl="1"/>
            <a:r>
              <a:rPr lang="en-US" dirty="0" smtClean="0"/>
              <a:t>Creating the perfect algorithm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Using all available data to predict an outcome.</a:t>
            </a:r>
          </a:p>
          <a:p>
            <a:r>
              <a:rPr lang="en-US" dirty="0"/>
              <a:t>Data Science is</a:t>
            </a:r>
            <a:r>
              <a:rPr lang="en-US" dirty="0" smtClean="0"/>
              <a:t>: </a:t>
            </a:r>
          </a:p>
          <a:p>
            <a:pPr lvl="1"/>
            <a:r>
              <a:rPr lang="en-US" i="1" dirty="0" smtClean="0"/>
              <a:t>Understanding </a:t>
            </a:r>
            <a:r>
              <a:rPr lang="en-US" dirty="0" smtClean="0"/>
              <a:t>data better. </a:t>
            </a:r>
          </a:p>
          <a:p>
            <a:pPr lvl="1"/>
            <a:r>
              <a:rPr lang="en-US" i="1" dirty="0" smtClean="0"/>
              <a:t>Finding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creating relevant</a:t>
            </a:r>
            <a:r>
              <a:rPr lang="en-US" dirty="0"/>
              <a:t> </a:t>
            </a:r>
            <a:r>
              <a:rPr lang="en-US" dirty="0" smtClean="0"/>
              <a:t>metrics. </a:t>
            </a:r>
          </a:p>
          <a:p>
            <a:pPr lvl="1"/>
            <a:r>
              <a:rPr lang="en-US" dirty="0" smtClean="0"/>
              <a:t>Thus </a:t>
            </a:r>
            <a:r>
              <a:rPr lang="en-US" i="1" dirty="0" smtClean="0"/>
              <a:t>analyze/understand/predict</a:t>
            </a:r>
            <a:r>
              <a:rPr lang="en-US" dirty="0" smtClean="0"/>
              <a:t> players’ behavior and make </a:t>
            </a:r>
            <a:r>
              <a:rPr lang="en-US" i="1" dirty="0" smtClean="0"/>
              <a:t>deterministic</a:t>
            </a:r>
            <a:r>
              <a:rPr lang="en-US" dirty="0" smtClean="0"/>
              <a:t> measures. </a:t>
            </a:r>
          </a:p>
          <a:p>
            <a:pPr marL="457200" lvl="1" indent="0">
              <a:buNone/>
            </a:pPr>
            <a:r>
              <a:rPr lang="en-US" dirty="0" smtClean="0"/>
              <a:t>All this by improving algorithm’s </a:t>
            </a:r>
            <a:r>
              <a:rPr lang="en-US" i="1" dirty="0" smtClean="0"/>
              <a:t>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Appendix: Conclusion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analytics != Forecasts.</a:t>
            </a:r>
          </a:p>
          <a:p>
            <a:endParaRPr lang="en-US" dirty="0" smtClean="0"/>
          </a:p>
          <a:p>
            <a:r>
              <a:rPr lang="en-US" dirty="0" smtClean="0"/>
              <a:t>Improving Machine Learning algorithm is not the end: it is means to finding patterns in players’ behavior that we can’t otherwise.</a:t>
            </a:r>
          </a:p>
          <a:p>
            <a:endParaRPr lang="en-US" dirty="0" smtClean="0"/>
          </a:p>
          <a:p>
            <a:r>
              <a:rPr lang="en-US" dirty="0" smtClean="0"/>
              <a:t>Objective: Understand players’ behavior, </a:t>
            </a:r>
            <a:r>
              <a:rPr lang="en-US" dirty="0"/>
              <a:t>find relevant </a:t>
            </a:r>
            <a:r>
              <a:rPr lang="en-US" dirty="0" smtClean="0"/>
              <a:t>metrics, thus enable smarter decisions.</a:t>
            </a:r>
          </a:p>
        </p:txBody>
      </p:sp>
    </p:spTree>
    <p:extLst>
      <p:ext uri="{BB962C8B-B14F-4D97-AF65-F5344CB8AC3E}">
        <p14:creationId xmlns:p14="http://schemas.microsoft.com/office/powerpoint/2010/main" val="11517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Appendix: The real work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 of 5/27/2015 there are 289,861 PS4, 307,749 </a:t>
            </a:r>
            <a:r>
              <a:rPr lang="en-US" dirty="0" err="1" smtClean="0"/>
              <a:t>Xone</a:t>
            </a:r>
            <a:r>
              <a:rPr lang="en-US" dirty="0" smtClean="0"/>
              <a:t> and 1,722,950 X360  players.</a:t>
            </a:r>
          </a:p>
          <a:p>
            <a:r>
              <a:rPr lang="en-US" dirty="0" smtClean="0"/>
              <a:t>What takes time? (if left to one person):</a:t>
            </a:r>
          </a:p>
          <a:p>
            <a:pPr lvl="1"/>
            <a:r>
              <a:rPr lang="en-US" dirty="0" smtClean="0"/>
              <a:t>Understanding data by looking at them, playing the game, talking to experts (couple of weeks)</a:t>
            </a:r>
          </a:p>
          <a:p>
            <a:pPr lvl="1"/>
            <a:r>
              <a:rPr lang="en-US" dirty="0" smtClean="0"/>
              <a:t>Deciding the parameters and range, writing the fetching pipeline (SQL), prepping and learning pipeline (Python) (a few days)</a:t>
            </a:r>
          </a:p>
          <a:p>
            <a:pPr lvl="1"/>
            <a:r>
              <a:rPr lang="en-US" dirty="0" smtClean="0"/>
              <a:t>Run the SQL/Python script, each iteration takes 15 minutes, and considering the number of features/players, one needs at least hundreds of iterations before anything concrete can be exploited (a few weeks).</a:t>
            </a:r>
          </a:p>
          <a:p>
            <a:pPr lvl="1"/>
            <a:r>
              <a:rPr lang="en-US" dirty="0" smtClean="0"/>
              <a:t>Analyze data and find reasons by reading psychological traits, competitors’ examples' surveys (a few weeks)</a:t>
            </a:r>
          </a:p>
          <a:p>
            <a:r>
              <a:rPr lang="en-US" dirty="0" smtClean="0"/>
              <a:t>In total it takes roughly 3 months one-person time to do a proper analysis on one game which cannot be scaled because every game is very different.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i="1" dirty="0" smtClean="0"/>
              <a:t>Step1: Collect </a:t>
            </a:r>
            <a:r>
              <a:rPr lang="en-US" dirty="0" smtClean="0"/>
              <a:t>monetization and in-game behavior data.</a:t>
            </a:r>
          </a:p>
          <a:p>
            <a:endParaRPr lang="en-US" dirty="0"/>
          </a:p>
          <a:p>
            <a:r>
              <a:rPr lang="en-US" i="1" dirty="0" smtClean="0"/>
              <a:t>Step2: </a:t>
            </a:r>
            <a:r>
              <a:rPr lang="en-US" i="1" dirty="0"/>
              <a:t>Predict</a:t>
            </a:r>
            <a:r>
              <a:rPr lang="en-US" dirty="0" smtClean="0"/>
              <a:t> the likelihood a player is going to leave the game, </a:t>
            </a:r>
            <a:r>
              <a:rPr lang="en-US" i="1" dirty="0" smtClean="0"/>
              <a:t>understand </a:t>
            </a:r>
            <a:r>
              <a:rPr lang="en-US" dirty="0" smtClean="0"/>
              <a:t>why, </a:t>
            </a:r>
            <a:r>
              <a:rPr lang="en-US" i="1" dirty="0" smtClean="0"/>
              <a:t>take decisions </a:t>
            </a:r>
            <a:r>
              <a:rPr lang="en-US" dirty="0" smtClean="0"/>
              <a:t>and </a:t>
            </a:r>
            <a:r>
              <a:rPr lang="en-US" i="1" dirty="0" smtClean="0"/>
              <a:t> actions </a:t>
            </a:r>
            <a:r>
              <a:rPr lang="en-US" dirty="0" smtClean="0"/>
              <a:t>to retain players.</a:t>
            </a:r>
          </a:p>
          <a:p>
            <a:endParaRPr lang="en-US" dirty="0"/>
          </a:p>
          <a:p>
            <a:r>
              <a:rPr lang="en-US" i="1" dirty="0" smtClean="0"/>
              <a:t>Step3: </a:t>
            </a:r>
            <a:r>
              <a:rPr lang="en-US" i="1" dirty="0" smtClean="0">
                <a:solidFill>
                  <a:srgbClr val="FFC000"/>
                </a:solidFill>
              </a:rPr>
              <a:t>$$$$$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Appendix: Skills needed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Technical requirements:</a:t>
            </a:r>
            <a:endParaRPr lang="en-US" dirty="0" smtClean="0"/>
          </a:p>
          <a:p>
            <a:pPr lvl="1"/>
            <a:r>
              <a:rPr lang="en-US" dirty="0" smtClean="0"/>
              <a:t>Very strong in SQL.</a:t>
            </a:r>
          </a:p>
          <a:p>
            <a:pPr lvl="1"/>
            <a:r>
              <a:rPr lang="en-US" dirty="0" smtClean="0"/>
              <a:t>Software experience in any language with external file system in order to prep the data.</a:t>
            </a:r>
          </a:p>
          <a:p>
            <a:pPr lvl="1"/>
            <a:r>
              <a:rPr lang="en-US" dirty="0" smtClean="0"/>
              <a:t>Strong in Python(</a:t>
            </a:r>
            <a:r>
              <a:rPr lang="en-US" dirty="0" err="1" smtClean="0"/>
              <a:t>Scikit</a:t>
            </a:r>
            <a:r>
              <a:rPr lang="en-US" dirty="0" smtClean="0"/>
              <a:t>-learn)/R/</a:t>
            </a:r>
            <a:r>
              <a:rPr lang="en-US" dirty="0" err="1" smtClean="0"/>
              <a:t>Scala+Spark</a:t>
            </a:r>
            <a:r>
              <a:rPr lang="en-US" dirty="0" smtClean="0"/>
              <a:t>: or any language with a strong learning library.</a:t>
            </a:r>
          </a:p>
          <a:p>
            <a:pPr lvl="1"/>
            <a:r>
              <a:rPr lang="en-US" dirty="0" smtClean="0"/>
              <a:t>Very strong in a data visualization software (Tableau)</a:t>
            </a:r>
          </a:p>
          <a:p>
            <a:pPr lvl="1"/>
            <a:r>
              <a:rPr lang="en-US" dirty="0" smtClean="0"/>
              <a:t>Good in statistics and probabilities.</a:t>
            </a:r>
          </a:p>
          <a:p>
            <a:pPr lvl="1"/>
            <a:r>
              <a:rPr lang="en-US" dirty="0" smtClean="0"/>
              <a:t>Very strong business sense (need to ask the right questions, understand the why behind the how). We want people to understand the data in the end, not the machine.</a:t>
            </a:r>
          </a:p>
          <a:p>
            <a:pPr lvl="1"/>
            <a:r>
              <a:rPr lang="en-US" dirty="0" smtClean="0"/>
              <a:t>(Optional) Knowledge in sociology, psychology, physiology/neuroscience and in video games.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 smtClean="0"/>
              <a:t>Results (archive)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5343" y="1250576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i="1" dirty="0" smtClean="0"/>
              <a:t>Total Time </a:t>
            </a:r>
            <a:r>
              <a:rPr lang="en-US" sz="4000" i="1" dirty="0"/>
              <a:t>P</a:t>
            </a:r>
            <a:r>
              <a:rPr lang="en-US" sz="4000" i="1" dirty="0" smtClean="0"/>
              <a:t>layed </a:t>
            </a:r>
            <a:r>
              <a:rPr lang="en-US" sz="4000" dirty="0" smtClean="0"/>
              <a:t>is the most important metric.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As a player plays less, he/she is more likely to leave soon(no surprise there).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2590800" y="5132718"/>
            <a:ext cx="1066800" cy="10775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57600" y="5943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TTP has the most influence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207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Scope of Data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3622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Monetization data (27 columns, 6742683 rows)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26720" y="35814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In-game behavior data (53 columns, 49203678 rows)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3672" y="49530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2.8 billions data points… (therefore Big Data)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18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Scope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Reduced to: Level 3 or up (77% of all players); first 15 days.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Players who will stop playing one week later are considered </a:t>
            </a:r>
            <a:r>
              <a:rPr lang="en-US" i="1" dirty="0" smtClean="0"/>
              <a:t>Leavers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train/test the algorithm on old gen data, and make predictions on the new gen data.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6408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0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889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What metrics should we use?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600200"/>
            <a:ext cx="5791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all</a:t>
            </a:r>
            <a:r>
              <a:rPr lang="en-US" b="1" dirty="0" smtClean="0"/>
              <a:t> </a:t>
            </a:r>
            <a:r>
              <a:rPr lang="en-US" dirty="0" smtClean="0"/>
              <a:t>of the </a:t>
            </a:r>
            <a:r>
              <a:rPr lang="en-US" b="1" dirty="0" smtClean="0"/>
              <a:t>80</a:t>
            </a:r>
            <a:r>
              <a:rPr lang="en-US" dirty="0" smtClean="0"/>
              <a:t> parameters influence the </a:t>
            </a:r>
            <a:r>
              <a:rPr lang="en-US" i="1" dirty="0" smtClean="0"/>
              <a:t>outcome</a:t>
            </a:r>
            <a:r>
              <a:rPr lang="en-US" dirty="0" smtClean="0"/>
              <a:t> of the algorithm; use of</a:t>
            </a:r>
            <a:r>
              <a:rPr lang="en-US" dirty="0"/>
              <a:t> </a:t>
            </a:r>
            <a:r>
              <a:rPr lang="en-US" dirty="0" smtClean="0"/>
              <a:t>non-relevant parameters will </a:t>
            </a:r>
            <a:r>
              <a:rPr lang="en-US" b="1" i="1" dirty="0" err="1" smtClean="0"/>
              <a:t>overfit</a:t>
            </a:r>
            <a:r>
              <a:rPr lang="en-US" dirty="0" smtClean="0"/>
              <a:t> the model by creating </a:t>
            </a:r>
            <a:r>
              <a:rPr lang="en-US" i="1" dirty="0" smtClean="0"/>
              <a:t>noise.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first step needs </a:t>
            </a:r>
            <a:r>
              <a:rPr lang="en-US" i="1" dirty="0"/>
              <a:t>market </a:t>
            </a:r>
            <a:r>
              <a:rPr lang="en-US" i="1" dirty="0" smtClean="0"/>
              <a:t>intelligence (via an expert)</a:t>
            </a:r>
            <a:r>
              <a:rPr lang="en-US" dirty="0" smtClean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smtClean="0"/>
              <a:t>an understanding </a:t>
            </a:r>
            <a:r>
              <a:rPr lang="en-US" dirty="0"/>
              <a:t>of </a:t>
            </a:r>
            <a:r>
              <a:rPr lang="en-US" i="1" dirty="0"/>
              <a:t>players’ psychology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                     Importance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2590800" y="5132718"/>
            <a:ext cx="1066800" cy="10775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57600" y="59436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Total Time Played has the most </a:t>
            </a:r>
            <a:r>
              <a:rPr lang="en-US" b="1" i="1" dirty="0" smtClean="0"/>
              <a:t>influence on the outcome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201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i="1" dirty="0"/>
              <a:t>Model 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47800"/>
            <a:ext cx="92202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44.8% are leavers on old gen, 46.1% are predicted to leave in one week on new gen, results are consistent.</a:t>
            </a:r>
          </a:p>
          <a:p>
            <a:pPr marL="0" indent="0">
              <a:buNone/>
            </a:pPr>
            <a:endParaRPr lang="en-US" sz="3600" dirty="0" smtClean="0"/>
          </a:p>
          <a:p>
            <a:endParaRPr lang="en-US" sz="3600" i="1" dirty="0" smtClean="0"/>
          </a:p>
          <a:p>
            <a:r>
              <a:rPr lang="en-US" sz="3600" i="1" dirty="0" smtClean="0"/>
              <a:t>F-score</a:t>
            </a:r>
            <a:r>
              <a:rPr lang="en-US" sz="3600" dirty="0" smtClean="0"/>
              <a:t> = 0.68 (industry benchmark = [0.5,0.7].) -&gt; above average.</a:t>
            </a:r>
          </a:p>
          <a:p>
            <a:endParaRPr lang="en-US" sz="3600" dirty="0"/>
          </a:p>
          <a:p>
            <a:endParaRPr lang="en-US" sz="3600" dirty="0" smtClean="0"/>
          </a:p>
        </p:txBody>
      </p:sp>
      <p:pic>
        <p:nvPicPr>
          <p:cNvPr id="2050" name="Picture 2" descr="http://www.galeriegif.com/gif-smiley/gif-smiley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105400"/>
            <a:ext cx="19812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s de recherche d'images pour « pouce smiley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45664"/>
            <a:ext cx="1219200" cy="161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987855"/>
            <a:ext cx="6324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i="1" dirty="0" smtClean="0"/>
              <a:t>Average </a:t>
            </a:r>
            <a:r>
              <a:rPr lang="en-US" sz="3600" i="1" dirty="0"/>
              <a:t>S</a:t>
            </a:r>
            <a:r>
              <a:rPr lang="en-US" sz="3600" i="1" dirty="0" smtClean="0"/>
              <a:t>ession Length and Total Sessions </a:t>
            </a:r>
            <a:r>
              <a:rPr lang="en-US" sz="3600" dirty="0" smtClean="0"/>
              <a:t>are decent indicators of players interest, (confirmed expectations).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Drops in those metrics show interest loss, providing </a:t>
            </a:r>
            <a:r>
              <a:rPr lang="en-US" sz="3600" dirty="0"/>
              <a:t>opportunity to re-engage player before losing </a:t>
            </a:r>
            <a:r>
              <a:rPr lang="en-US" sz="3600" dirty="0" smtClean="0"/>
              <a:t>them.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67000" y="3851516"/>
            <a:ext cx="970788" cy="2473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37788" y="3497580"/>
            <a:ext cx="236220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Sessions-related decent indicators</a:t>
            </a:r>
            <a:endParaRPr lang="en-US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590800" y="2590800"/>
            <a:ext cx="1046988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977399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                   Importance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13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1163074"/>
            <a:ext cx="632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smtClean="0"/>
              <a:t>Kudos and </a:t>
            </a:r>
            <a:r>
              <a:rPr lang="en-US" sz="3200" i="1" dirty="0" err="1" smtClean="0"/>
              <a:t>Exp</a:t>
            </a:r>
            <a:r>
              <a:rPr lang="en-US" sz="3200" i="1" dirty="0" smtClean="0"/>
              <a:t> earning speed </a:t>
            </a:r>
            <a:r>
              <a:rPr lang="en-US" sz="3200" dirty="0" smtClean="0"/>
              <a:t>are very strong interest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Player plays faster = faster Kudos/Ex gain = interests to the game. Slowing down the rhythm means they are no longer hooked. How can we change that?</a:t>
            </a: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 flipV="1">
            <a:off x="2590800" y="5867400"/>
            <a:ext cx="1219200" cy="626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0" y="6115050"/>
            <a:ext cx="2362200" cy="75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3</a:t>
            </a:r>
            <a:r>
              <a:rPr lang="en-US" b="1" i="1" baseline="30000" dirty="0" smtClean="0"/>
              <a:t>rd</a:t>
            </a:r>
            <a:r>
              <a:rPr lang="en-US" b="1" i="1" dirty="0" smtClean="0"/>
              <a:t> and 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 important indicators are speed-related</a:t>
            </a:r>
            <a:endParaRPr lang="en-US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90800" y="5687390"/>
            <a:ext cx="1219200" cy="6753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977399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                   Importance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0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1359014"/>
            <a:ext cx="646549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smtClean="0"/>
              <a:t>The Most Kudos Earned </a:t>
            </a:r>
            <a:r>
              <a:rPr lang="en-US" sz="3200" i="1" dirty="0"/>
              <a:t>A</a:t>
            </a:r>
            <a:r>
              <a:rPr lang="en-US" sz="3200" i="1" dirty="0" smtClean="0"/>
              <a:t>fter A Game </a:t>
            </a:r>
            <a:r>
              <a:rPr lang="en-US" sz="3200" dirty="0" smtClean="0"/>
              <a:t>is </a:t>
            </a:r>
            <a:r>
              <a:rPr lang="en-US" sz="3200" dirty="0" smtClean="0"/>
              <a:t>a surprisingly key factor.  (highest reward)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Insight:</a:t>
            </a:r>
            <a:r>
              <a:rPr lang="en-US" sz="3200" i="1" dirty="0"/>
              <a:t> Anchoring </a:t>
            </a:r>
            <a:r>
              <a:rPr lang="en-US" sz="3200" dirty="0"/>
              <a:t>and</a:t>
            </a:r>
            <a:r>
              <a:rPr lang="en-US" sz="3200" i="1" dirty="0"/>
              <a:t> Optimism Bias</a:t>
            </a:r>
            <a:r>
              <a:rPr lang="en-US" sz="3200" dirty="0"/>
              <a:t> </a:t>
            </a:r>
            <a:r>
              <a:rPr lang="en-US" sz="3200" dirty="0" smtClean="0"/>
              <a:t>(“</a:t>
            </a:r>
            <a:r>
              <a:rPr lang="en-US" sz="3200" i="1" dirty="0" smtClean="0"/>
              <a:t>casino</a:t>
            </a:r>
            <a:r>
              <a:rPr lang="en-US" sz="3200" dirty="0" smtClean="0"/>
              <a:t> </a:t>
            </a:r>
            <a:r>
              <a:rPr lang="en-US" sz="3200" i="1" dirty="0" smtClean="0"/>
              <a:t>symptom”)</a:t>
            </a:r>
            <a:r>
              <a:rPr lang="en-US" sz="3200" dirty="0"/>
              <a:t>. higher reward </a:t>
            </a:r>
            <a:r>
              <a:rPr lang="en-US" sz="3200" dirty="0" smtClean="0"/>
              <a:t>peak will </a:t>
            </a:r>
            <a:r>
              <a:rPr lang="en-US" sz="3200" dirty="0"/>
              <a:t>increase </a:t>
            </a:r>
            <a:r>
              <a:rPr lang="en-US" sz="3200" dirty="0" smtClean="0"/>
              <a:t>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Proposal -&gt;</a:t>
            </a:r>
            <a:r>
              <a:rPr lang="en-US" sz="3200" i="1" dirty="0" smtClean="0"/>
              <a:t> </a:t>
            </a:r>
            <a:r>
              <a:rPr lang="en-US" sz="3200" i="1" dirty="0" smtClean="0"/>
              <a:t>create a crazy Wednesday with random </a:t>
            </a:r>
            <a:r>
              <a:rPr lang="en-US" sz="3200" i="1" dirty="0" smtClean="0"/>
              <a:t>+5% to 20%</a:t>
            </a:r>
            <a:r>
              <a:rPr lang="en-US" sz="3200" i="1" dirty="0" smtClean="0"/>
              <a:t> reward during </a:t>
            </a:r>
            <a:r>
              <a:rPr lang="en-US" sz="3200" i="1" dirty="0"/>
              <a:t>6</a:t>
            </a:r>
            <a:r>
              <a:rPr lang="en-US" sz="3200" i="1" dirty="0" smtClean="0"/>
              <a:t> hours? </a:t>
            </a:r>
            <a:endParaRPr lang="en-US" sz="3200" i="1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67000" y="4991476"/>
            <a:ext cx="533400" cy="523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00400" y="4800976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5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 Element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977399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                   Importance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77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19059</TotalTime>
  <Words>1120</Words>
  <Application>Microsoft Office PowerPoint</Application>
  <PresentationFormat>On-screen Show (4:3)</PresentationFormat>
  <Paragraphs>129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Big Data Analytics - Airmech case study</vt:lpstr>
      <vt:lpstr>Goals</vt:lpstr>
      <vt:lpstr>Scope of Data</vt:lpstr>
      <vt:lpstr>Scope of the Data</vt:lpstr>
      <vt:lpstr>What metrics should we use?</vt:lpstr>
      <vt:lpstr>Model Validation</vt:lpstr>
      <vt:lpstr>Results</vt:lpstr>
      <vt:lpstr>Results</vt:lpstr>
      <vt:lpstr>Results</vt:lpstr>
      <vt:lpstr>New achievement?</vt:lpstr>
      <vt:lpstr>Level distribution</vt:lpstr>
      <vt:lpstr>Level distribution (real)</vt:lpstr>
      <vt:lpstr>One more session?</vt:lpstr>
      <vt:lpstr>One more session? (real)</vt:lpstr>
      <vt:lpstr>Conclusion</vt:lpstr>
      <vt:lpstr>Appendix:  What we really did:</vt:lpstr>
      <vt:lpstr>Appendix:  Philosophy of Data Science</vt:lpstr>
      <vt:lpstr>Appendix: Conclusion</vt:lpstr>
      <vt:lpstr>Appendix: The real work</vt:lpstr>
      <vt:lpstr>Appendix: Skills needed</vt:lpstr>
      <vt:lpstr>Results (archive)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Airmech  Data Analytics</dc:title>
  <dc:creator>Su Yang</dc:creator>
  <cp:lastModifiedBy>Su Yang</cp:lastModifiedBy>
  <cp:revision>176</cp:revision>
  <dcterms:created xsi:type="dcterms:W3CDTF">2006-08-16T00:00:00Z</dcterms:created>
  <dcterms:modified xsi:type="dcterms:W3CDTF">2015-06-15T18:58:08Z</dcterms:modified>
</cp:coreProperties>
</file>