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83" r:id="rId8"/>
    <p:sldId id="269" r:id="rId9"/>
    <p:sldId id="268" r:id="rId10"/>
    <p:sldId id="273" r:id="rId11"/>
    <p:sldId id="265" r:id="rId12"/>
    <p:sldId id="266" r:id="rId13"/>
    <p:sldId id="281" r:id="rId14"/>
    <p:sldId id="267" r:id="rId15"/>
    <p:sldId id="282" r:id="rId16"/>
    <p:sldId id="272" r:id="rId17"/>
    <p:sldId id="284" r:id="rId18"/>
    <p:sldId id="288" r:id="rId19"/>
    <p:sldId id="285" r:id="rId20"/>
    <p:sldId id="286" r:id="rId21"/>
    <p:sldId id="287" r:id="rId22"/>
    <p:sldId id="278" r:id="rId23"/>
    <p:sldId id="279" r:id="rId24"/>
    <p:sldId id="280" r:id="rId25"/>
    <p:sldId id="274"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6" autoAdjust="0"/>
    <p:restoredTop sz="96751" autoAdjust="0"/>
  </p:normalViewPr>
  <p:slideViewPr>
    <p:cSldViewPr>
      <p:cViewPr varScale="1">
        <p:scale>
          <a:sx n="85" d="100"/>
          <a:sy n="85" d="100"/>
        </p:scale>
        <p:origin x="-955" y="-86"/>
      </p:cViewPr>
      <p:guideLst>
        <p:guide orient="horz" pos="2160"/>
        <p:guide pos="2880"/>
      </p:guideLst>
    </p:cSldViewPr>
  </p:slideViewPr>
  <p:outlineViewPr>
    <p:cViewPr>
      <p:scale>
        <a:sx n="33" d="100"/>
        <a:sy n="33" d="100"/>
      </p:scale>
      <p:origin x="139" y="18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935.ibm.com/services/us/gbs/thoughtleadership/big-data-insurance/" TargetMode="External"/><Relationship Id="rId2" Type="http://schemas.openxmlformats.org/officeDocument/2006/relationships/hyperlink" Target="http://www.mckinseyonmarketingandsales.com/infographic-big-data-big-profits" TargetMode="External"/><Relationship Id="rId1" Type="http://schemas.openxmlformats.org/officeDocument/2006/relationships/slideLayout" Target="../slideLayouts/slideLayout2.xml"/><Relationship Id="rId4" Type="http://schemas.openxmlformats.org/officeDocument/2006/relationships/hyperlink" Target="http://www.smartzip.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lstStyle/>
          <a:p>
            <a:r>
              <a:rPr lang="en-US" b="1" i="1" dirty="0" smtClean="0"/>
              <a:t>Big Data Analytics</a:t>
            </a:r>
            <a:br>
              <a:rPr lang="en-US" b="1" i="1" dirty="0" smtClean="0"/>
            </a:br>
            <a:r>
              <a:rPr lang="en-US" b="1" i="1" dirty="0" smtClean="0"/>
              <a:t>- </a:t>
            </a:r>
            <a:r>
              <a:rPr lang="en-US" b="1" i="1" dirty="0" err="1" smtClean="0"/>
              <a:t>Airmech</a:t>
            </a:r>
            <a:r>
              <a:rPr lang="en-US" b="1" i="1" dirty="0" smtClean="0"/>
              <a:t> case study</a:t>
            </a:r>
            <a:endParaRPr lang="en-US" b="1" i="1" dirty="0"/>
          </a:p>
        </p:txBody>
      </p:sp>
      <p:sp>
        <p:nvSpPr>
          <p:cNvPr id="3" name="Subtitle 2"/>
          <p:cNvSpPr>
            <a:spLocks noGrp="1"/>
          </p:cNvSpPr>
          <p:nvPr>
            <p:ph type="subTitle" idx="1"/>
          </p:nvPr>
        </p:nvSpPr>
        <p:spPr/>
        <p:txBody>
          <a:bodyPr/>
          <a:lstStyle/>
          <a:p>
            <a:r>
              <a:rPr lang="en-US" dirty="0" smtClean="0"/>
              <a:t>- Su Yang</a:t>
            </a:r>
            <a:endParaRPr lang="en-US" dirty="0"/>
          </a:p>
        </p:txBody>
      </p:sp>
    </p:spTree>
    <p:extLst>
      <p:ext uri="{BB962C8B-B14F-4D97-AF65-F5344CB8AC3E}">
        <p14:creationId xmlns:p14="http://schemas.microsoft.com/office/powerpoint/2010/main" val="1594329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650"/>
            <a:ext cx="8229600" cy="1143000"/>
          </a:xfrm>
        </p:spPr>
        <p:txBody>
          <a:bodyPr/>
          <a:lstStyle/>
          <a:p>
            <a:r>
              <a:rPr lang="en-US" b="1" i="1" dirty="0" smtClean="0"/>
              <a:t>Important </a:t>
            </a:r>
            <a:r>
              <a:rPr lang="en-US" b="1" i="1" dirty="0"/>
              <a:t>metrics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 y="1295400"/>
            <a:ext cx="2782824" cy="550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67000" y="1359014"/>
            <a:ext cx="6465498" cy="5509200"/>
          </a:xfrm>
          <a:prstGeom prst="rect">
            <a:avLst/>
          </a:prstGeom>
          <a:noFill/>
        </p:spPr>
        <p:txBody>
          <a:bodyPr wrap="square" rtlCol="0">
            <a:spAutoFit/>
          </a:bodyPr>
          <a:lstStyle/>
          <a:p>
            <a:pPr marL="285750" indent="-285750">
              <a:buFont typeface="Arial" panose="020B0604020202020204" pitchFamily="34" charset="0"/>
              <a:buChar char="•"/>
            </a:pPr>
            <a:r>
              <a:rPr lang="en-US" sz="3200" i="1" dirty="0" smtClean="0"/>
              <a:t>The Most Kudos Earned </a:t>
            </a:r>
            <a:r>
              <a:rPr lang="en-US" sz="3200" i="1" dirty="0"/>
              <a:t>A</a:t>
            </a:r>
            <a:r>
              <a:rPr lang="en-US" sz="3200" i="1" dirty="0" smtClean="0"/>
              <a:t>fter A Game </a:t>
            </a:r>
            <a:r>
              <a:rPr lang="en-US" sz="3200" dirty="0" smtClean="0"/>
              <a:t>is a surprisingly key factor.  (highest reward)</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i="1" dirty="0" smtClean="0"/>
              <a:t>Insight:</a:t>
            </a:r>
            <a:r>
              <a:rPr lang="en-US" sz="3200" i="1" dirty="0"/>
              <a:t> Anchoring </a:t>
            </a:r>
            <a:r>
              <a:rPr lang="en-US" sz="3200" dirty="0"/>
              <a:t>and</a:t>
            </a:r>
            <a:r>
              <a:rPr lang="en-US" sz="3200" i="1" dirty="0"/>
              <a:t> Optimism Bias</a:t>
            </a:r>
            <a:r>
              <a:rPr lang="en-US" sz="3200" dirty="0"/>
              <a:t> </a:t>
            </a:r>
            <a:r>
              <a:rPr lang="en-US" sz="3200" dirty="0" smtClean="0"/>
              <a:t>(“</a:t>
            </a:r>
            <a:r>
              <a:rPr lang="en-US" sz="3200" i="1" dirty="0" smtClean="0"/>
              <a:t>casino</a:t>
            </a:r>
            <a:r>
              <a:rPr lang="en-US" sz="3200" dirty="0" smtClean="0"/>
              <a:t> </a:t>
            </a:r>
            <a:r>
              <a:rPr lang="en-US" sz="3200" i="1" dirty="0" smtClean="0"/>
              <a:t>symptom”)</a:t>
            </a:r>
            <a:r>
              <a:rPr lang="en-US" sz="3200" dirty="0"/>
              <a:t>. </a:t>
            </a:r>
            <a:r>
              <a:rPr lang="en-US" sz="3200" dirty="0" smtClean="0"/>
              <a:t>Higher </a:t>
            </a:r>
            <a:r>
              <a:rPr lang="en-US" sz="3200" dirty="0"/>
              <a:t>reward </a:t>
            </a:r>
            <a:r>
              <a:rPr lang="en-US" sz="3200" dirty="0" smtClean="0"/>
              <a:t>peak will </a:t>
            </a:r>
            <a:r>
              <a:rPr lang="en-US" sz="3200" dirty="0"/>
              <a:t>increase </a:t>
            </a:r>
            <a:r>
              <a:rPr lang="en-US" sz="3200" dirty="0" smtClean="0"/>
              <a:t>retention.</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i="1" dirty="0" smtClean="0"/>
              <a:t>Proposal</a:t>
            </a:r>
            <a:r>
              <a:rPr lang="en-US" sz="3200" dirty="0" smtClean="0"/>
              <a:t> -&gt;</a:t>
            </a:r>
            <a:r>
              <a:rPr lang="en-US" sz="3200" i="1" dirty="0" smtClean="0"/>
              <a:t> </a:t>
            </a:r>
            <a:r>
              <a:rPr lang="en-US" sz="3200" dirty="0" smtClean="0"/>
              <a:t>create a crazy Wednesday with random +5% to 20% reward during </a:t>
            </a:r>
            <a:r>
              <a:rPr lang="en-US" sz="3200" dirty="0"/>
              <a:t>6</a:t>
            </a:r>
            <a:r>
              <a:rPr lang="en-US" sz="3200" dirty="0" smtClean="0"/>
              <a:t> hours? </a:t>
            </a:r>
          </a:p>
        </p:txBody>
      </p:sp>
      <p:cxnSp>
        <p:nvCxnSpPr>
          <p:cNvPr id="6" name="Straight Arrow Connector 5"/>
          <p:cNvCxnSpPr/>
          <p:nvPr/>
        </p:nvCxnSpPr>
        <p:spPr>
          <a:xfrm flipH="1">
            <a:off x="2667000" y="4991476"/>
            <a:ext cx="533400" cy="5236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3200400" y="4800976"/>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5</a:t>
            </a:r>
            <a:r>
              <a:rPr lang="en-US" b="1" i="1" baseline="30000" dirty="0" smtClean="0"/>
              <a:t>th</a:t>
            </a:r>
            <a:r>
              <a:rPr lang="en-US" b="1" i="1" dirty="0" smtClean="0"/>
              <a:t> Element</a:t>
            </a:r>
            <a:endParaRPr lang="en-US" b="1" i="1" dirty="0"/>
          </a:p>
        </p:txBody>
      </p:sp>
      <p:sp>
        <p:nvSpPr>
          <p:cNvPr id="8" name="TextBox 7"/>
          <p:cNvSpPr txBox="1"/>
          <p:nvPr/>
        </p:nvSpPr>
        <p:spPr>
          <a:xfrm>
            <a:off x="762000" y="977399"/>
            <a:ext cx="2667000" cy="276999"/>
          </a:xfrm>
          <a:prstGeom prst="rect">
            <a:avLst/>
          </a:prstGeom>
          <a:noFill/>
        </p:spPr>
        <p:txBody>
          <a:bodyPr wrap="square" rtlCol="0">
            <a:spAutoFit/>
          </a:bodyPr>
          <a:lstStyle/>
          <a:p>
            <a:r>
              <a:rPr lang="en-US" sz="1200" dirty="0" smtClean="0"/>
              <a:t>Metrics                    Importance</a:t>
            </a:r>
            <a:endParaRPr lang="en-US" sz="1200" dirty="0"/>
          </a:p>
        </p:txBody>
      </p:sp>
    </p:spTree>
    <p:extLst>
      <p:ext uri="{BB962C8B-B14F-4D97-AF65-F5344CB8AC3E}">
        <p14:creationId xmlns:p14="http://schemas.microsoft.com/office/powerpoint/2010/main" val="380772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i="1" dirty="0" smtClean="0"/>
              <a:t>New achievement?</a:t>
            </a:r>
            <a:endParaRPr lang="en-US" b="1" i="1" dirty="0"/>
          </a:p>
        </p:txBody>
      </p:sp>
      <p:sp>
        <p:nvSpPr>
          <p:cNvPr id="3" name="Content Placeholder 2"/>
          <p:cNvSpPr>
            <a:spLocks noGrp="1"/>
          </p:cNvSpPr>
          <p:nvPr>
            <p:ph idx="1"/>
          </p:nvPr>
        </p:nvSpPr>
        <p:spPr>
          <a:xfrm>
            <a:off x="4495800" y="1143000"/>
            <a:ext cx="4314645" cy="5410200"/>
          </a:xfrm>
        </p:spPr>
        <p:txBody>
          <a:bodyPr>
            <a:normAutofit fontScale="92500" lnSpcReduction="20000"/>
          </a:bodyPr>
          <a:lstStyle/>
          <a:p>
            <a:r>
              <a:rPr lang="en-US" dirty="0" smtClean="0"/>
              <a:t>Pic on lv 3 (model bias) and lv5 for future leavers. </a:t>
            </a:r>
          </a:p>
          <a:p>
            <a:endParaRPr lang="en-US" dirty="0" smtClean="0"/>
          </a:p>
          <a:p>
            <a:r>
              <a:rPr lang="en-US" i="1" dirty="0" smtClean="0"/>
              <a:t>Insight:</a:t>
            </a:r>
            <a:r>
              <a:rPr lang="en-US" dirty="0" smtClean="0"/>
              <a:t> Need new achievement/ reward for better retention rate on lv 5.</a:t>
            </a:r>
          </a:p>
          <a:p>
            <a:endParaRPr lang="en-US" dirty="0"/>
          </a:p>
          <a:p>
            <a:r>
              <a:rPr lang="en-US" i="1" dirty="0" smtClean="0"/>
              <a:t>Proposal: </a:t>
            </a:r>
            <a:r>
              <a:rPr lang="en-US" dirty="0" smtClean="0"/>
              <a:t>unlockable achievement at lv 5: “Gain </a:t>
            </a:r>
            <a:r>
              <a:rPr lang="en-US" dirty="0" err="1" smtClean="0"/>
              <a:t>exp</a:t>
            </a:r>
            <a:r>
              <a:rPr lang="en-US" dirty="0" smtClean="0"/>
              <a:t>/win game with a certain </a:t>
            </a:r>
            <a:r>
              <a:rPr lang="en-US" dirty="0" err="1" smtClean="0"/>
              <a:t>Airmech</a:t>
            </a:r>
            <a:r>
              <a:rPr lang="en-US" dirty="0" smtClean="0"/>
              <a: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9096"/>
            <a:ext cx="4267199"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166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Level distribution</a:t>
            </a:r>
            <a:endParaRPr lang="en-US" b="1" i="1" dirty="0"/>
          </a:p>
        </p:txBody>
      </p:sp>
      <p:sp>
        <p:nvSpPr>
          <p:cNvPr id="3" name="Content Placeholder 2"/>
          <p:cNvSpPr>
            <a:spLocks noGrp="1"/>
          </p:cNvSpPr>
          <p:nvPr>
            <p:ph idx="1"/>
          </p:nvPr>
        </p:nvSpPr>
        <p:spPr>
          <a:xfrm>
            <a:off x="4461985" y="1143000"/>
            <a:ext cx="4495800" cy="5486400"/>
          </a:xfrm>
        </p:spPr>
        <p:txBody>
          <a:bodyPr>
            <a:normAutofit fontScale="92500"/>
          </a:bodyPr>
          <a:lstStyle/>
          <a:p>
            <a:r>
              <a:rPr lang="en-US" dirty="0" smtClean="0"/>
              <a:t>Leavers: 93.6% have lv 5 or less.</a:t>
            </a:r>
          </a:p>
          <a:p>
            <a:pPr marL="0" indent="0">
              <a:buNone/>
            </a:pPr>
            <a:endParaRPr lang="en-US" dirty="0" smtClean="0"/>
          </a:p>
          <a:p>
            <a:r>
              <a:rPr lang="en-US" dirty="0" smtClean="0"/>
              <a:t>One more lv at lv 5: 45.1% -&gt; 80.6% likelihood to keep playing.</a:t>
            </a:r>
          </a:p>
          <a:p>
            <a:endParaRPr lang="en-US" dirty="0" smtClean="0"/>
          </a:p>
          <a:p>
            <a:r>
              <a:rPr lang="en-US" i="1" dirty="0"/>
              <a:t>Proposal</a:t>
            </a:r>
            <a:r>
              <a:rPr lang="en-US" i="1" dirty="0" smtClean="0"/>
              <a:t>: </a:t>
            </a:r>
            <a:r>
              <a:rPr lang="en-US" dirty="0" smtClean="0"/>
              <a:t>add “resolve” bar filling up along played games. Full bar gives +50% exp.</a:t>
            </a:r>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 y="1219200"/>
            <a:ext cx="4442502"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3737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Level distribution (real)</a:t>
            </a:r>
            <a:endParaRPr lang="en-US" b="1" i="1" dirty="0"/>
          </a:p>
        </p:txBody>
      </p:sp>
      <p:sp>
        <p:nvSpPr>
          <p:cNvPr id="4" name="Content Placeholder 3"/>
          <p:cNvSpPr>
            <a:spLocks noGrp="1"/>
          </p:cNvSpPr>
          <p:nvPr>
            <p:ph idx="1"/>
          </p:nvPr>
        </p:nvSpPr>
        <p:spPr>
          <a:xfrm>
            <a:off x="-76200" y="5724792"/>
            <a:ext cx="9758276" cy="1477963"/>
          </a:xfrm>
        </p:spPr>
        <p:txBody>
          <a:bodyPr/>
          <a:lstStyle/>
          <a:p>
            <a:r>
              <a:rPr lang="en-US" i="1" dirty="0" smtClean="0"/>
              <a:t>Beware</a:t>
            </a:r>
            <a:r>
              <a:rPr lang="en-US" dirty="0" smtClean="0"/>
              <a:t>: the inactive period is 2 months, so the “real” data is biased towards leavers.</a:t>
            </a:r>
            <a:endParaRPr 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4343400" cy="4147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72200" y="1176578"/>
            <a:ext cx="1371600" cy="369332"/>
          </a:xfrm>
          <a:prstGeom prst="rect">
            <a:avLst/>
          </a:prstGeom>
          <a:noFill/>
        </p:spPr>
        <p:txBody>
          <a:bodyPr wrap="square" rtlCol="0">
            <a:spAutoFit/>
          </a:bodyPr>
          <a:lstStyle/>
          <a:p>
            <a:r>
              <a:rPr lang="en-US" dirty="0" smtClean="0"/>
              <a:t>“Prediction”</a:t>
            </a:r>
            <a:endParaRPr lang="en-US" dirty="0"/>
          </a:p>
        </p:txBody>
      </p:sp>
      <p:sp>
        <p:nvSpPr>
          <p:cNvPr id="9" name="TextBox 8"/>
          <p:cNvSpPr txBox="1"/>
          <p:nvPr/>
        </p:nvSpPr>
        <p:spPr>
          <a:xfrm>
            <a:off x="1828800" y="1176578"/>
            <a:ext cx="1066800" cy="369332"/>
          </a:xfrm>
          <a:prstGeom prst="rect">
            <a:avLst/>
          </a:prstGeom>
          <a:noFill/>
        </p:spPr>
        <p:txBody>
          <a:bodyPr wrap="square" rtlCol="0">
            <a:spAutoFit/>
          </a:bodyPr>
          <a:lstStyle/>
          <a:p>
            <a:r>
              <a:rPr lang="en-US" dirty="0" smtClean="0"/>
              <a:t>“Real”</a:t>
            </a:r>
            <a:endParaRPr lang="en-US" dirty="0"/>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4267200" cy="4147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356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One more session?</a:t>
            </a:r>
            <a:endParaRPr lang="en-US" b="1" i="1" dirty="0"/>
          </a:p>
        </p:txBody>
      </p:sp>
      <p:sp>
        <p:nvSpPr>
          <p:cNvPr id="4" name="Content Placeholder 3"/>
          <p:cNvSpPr>
            <a:spLocks noGrp="1"/>
          </p:cNvSpPr>
          <p:nvPr>
            <p:ph idx="1"/>
          </p:nvPr>
        </p:nvSpPr>
        <p:spPr>
          <a:xfrm>
            <a:off x="4572000" y="1184084"/>
            <a:ext cx="4572000" cy="5673915"/>
          </a:xfrm>
        </p:spPr>
        <p:txBody>
          <a:bodyPr>
            <a:normAutofit fontScale="92500"/>
          </a:bodyPr>
          <a:lstStyle/>
          <a:p>
            <a:r>
              <a:rPr lang="en-US" dirty="0" smtClean="0"/>
              <a:t>Leavers curve is steeper than standard curve. </a:t>
            </a:r>
          </a:p>
          <a:p>
            <a:endParaRPr lang="en-US" dirty="0"/>
          </a:p>
          <a:p>
            <a:r>
              <a:rPr lang="en-US" dirty="0" smtClean="0"/>
              <a:t>95.7% of leavers play 3 sessions or less (roughly 1 every 5 days). [install day]</a:t>
            </a:r>
          </a:p>
          <a:p>
            <a:endParaRPr lang="en-US" dirty="0"/>
          </a:p>
          <a:p>
            <a:r>
              <a:rPr lang="en-US" dirty="0"/>
              <a:t>One more </a:t>
            </a:r>
            <a:r>
              <a:rPr lang="en-US" dirty="0" smtClean="0"/>
              <a:t>session at 3 session: </a:t>
            </a:r>
            <a:r>
              <a:rPr lang="en-US" dirty="0"/>
              <a:t>increase from </a:t>
            </a:r>
            <a:r>
              <a:rPr lang="en-US" dirty="0" smtClean="0"/>
              <a:t>64.8% </a:t>
            </a:r>
            <a:r>
              <a:rPr lang="en-US" dirty="0"/>
              <a:t>to </a:t>
            </a:r>
            <a:r>
              <a:rPr lang="en-US" dirty="0" smtClean="0"/>
              <a:t>83.7% </a:t>
            </a:r>
            <a:r>
              <a:rPr lang="en-US" dirty="0"/>
              <a:t>likelihood to keep playing.</a:t>
            </a:r>
          </a:p>
          <a:p>
            <a:endParaRPr lang="en-US" dirty="0" smtClean="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22" y="1143000"/>
            <a:ext cx="4503877" cy="560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756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One more session? (real)</a:t>
            </a:r>
            <a:endParaRPr lang="en-US" b="1" i="1" dirty="0"/>
          </a:p>
        </p:txBody>
      </p:sp>
      <p:sp>
        <p:nvSpPr>
          <p:cNvPr id="7" name="Content Placeholder 3"/>
          <p:cNvSpPr>
            <a:spLocks noGrp="1"/>
          </p:cNvSpPr>
          <p:nvPr>
            <p:ph idx="1"/>
          </p:nvPr>
        </p:nvSpPr>
        <p:spPr>
          <a:xfrm>
            <a:off x="152400" y="4752513"/>
            <a:ext cx="8991600" cy="2417064"/>
          </a:xfrm>
        </p:spPr>
        <p:txBody>
          <a:bodyPr>
            <a:normAutofit/>
          </a:bodyPr>
          <a:lstStyle/>
          <a:p>
            <a:r>
              <a:rPr lang="en-US" dirty="0" smtClean="0"/>
              <a:t>Beware: the inactive period is under 2 months, so the “real” data is biased towards leavers.</a:t>
            </a:r>
            <a:endParaRPr lang="en-US" dirty="0"/>
          </a:p>
          <a:p>
            <a:r>
              <a:rPr lang="en-US" i="1" dirty="0" smtClean="0"/>
              <a:t>Proposal: </a:t>
            </a:r>
            <a:r>
              <a:rPr lang="en-US" dirty="0" smtClean="0"/>
              <a:t>The first victory every </a:t>
            </a:r>
            <a:r>
              <a:rPr lang="en-US" dirty="0" err="1" smtClean="0"/>
              <a:t>Xh</a:t>
            </a:r>
            <a:r>
              <a:rPr lang="en-US" dirty="0" smtClean="0"/>
              <a:t> (48?) gives double exp.</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447801"/>
            <a:ext cx="38100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172200" y="1109827"/>
            <a:ext cx="1371600" cy="369332"/>
          </a:xfrm>
          <a:prstGeom prst="rect">
            <a:avLst/>
          </a:prstGeom>
          <a:noFill/>
        </p:spPr>
        <p:txBody>
          <a:bodyPr wrap="square" rtlCol="0">
            <a:spAutoFit/>
          </a:bodyPr>
          <a:lstStyle/>
          <a:p>
            <a:r>
              <a:rPr lang="en-US" dirty="0" smtClean="0"/>
              <a:t>“Prediction”</a:t>
            </a:r>
            <a:endParaRPr lang="en-US" dirty="0"/>
          </a:p>
        </p:txBody>
      </p:sp>
      <p:sp>
        <p:nvSpPr>
          <p:cNvPr id="9" name="TextBox 8"/>
          <p:cNvSpPr txBox="1"/>
          <p:nvPr/>
        </p:nvSpPr>
        <p:spPr>
          <a:xfrm>
            <a:off x="1828800" y="1078468"/>
            <a:ext cx="1066800" cy="369332"/>
          </a:xfrm>
          <a:prstGeom prst="rect">
            <a:avLst/>
          </a:prstGeom>
          <a:noFill/>
        </p:spPr>
        <p:txBody>
          <a:bodyPr wrap="square" rtlCol="0">
            <a:spAutoFit/>
          </a:bodyPr>
          <a:lstStyle/>
          <a:p>
            <a:r>
              <a:rPr lang="en-US" dirty="0" smtClean="0"/>
              <a:t>“Real”</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79159"/>
            <a:ext cx="4191000" cy="3429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949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i="1" dirty="0" smtClean="0"/>
              <a:t>Conclusion</a:t>
            </a:r>
            <a:endParaRPr lang="en-US" dirty="0"/>
          </a:p>
        </p:txBody>
      </p:sp>
      <p:sp>
        <p:nvSpPr>
          <p:cNvPr id="3" name="Content Placeholder 2"/>
          <p:cNvSpPr>
            <a:spLocks noGrp="1"/>
          </p:cNvSpPr>
          <p:nvPr>
            <p:ph idx="1"/>
          </p:nvPr>
        </p:nvSpPr>
        <p:spPr>
          <a:xfrm>
            <a:off x="533400" y="1295400"/>
            <a:ext cx="8229600" cy="5181600"/>
          </a:xfrm>
        </p:spPr>
        <p:txBody>
          <a:bodyPr>
            <a:normAutofit/>
          </a:bodyPr>
          <a:lstStyle/>
          <a:p>
            <a:pPr marL="0" indent="0">
              <a:buNone/>
            </a:pPr>
            <a:r>
              <a:rPr lang="en-US" sz="2800" dirty="0" smtClean="0"/>
              <a:t>Big Data Analytics in video games:</a:t>
            </a:r>
          </a:p>
          <a:p>
            <a:endParaRPr lang="en-US" dirty="0"/>
          </a:p>
          <a:p>
            <a:pPr marL="0" indent="0">
              <a:buNone/>
            </a:pPr>
            <a:r>
              <a:rPr lang="en-US" sz="6600" b="1" i="1" dirty="0" smtClean="0"/>
              <a:t>Yes, it is all about Retention/Conversion.</a:t>
            </a:r>
          </a:p>
          <a:p>
            <a:pPr marL="0" indent="0">
              <a:buNone/>
            </a:pPr>
            <a:r>
              <a:rPr lang="en-US" sz="2000" b="1" i="1" dirty="0" smtClean="0"/>
              <a:t>(By understanding players’ behaviors better)</a:t>
            </a:r>
          </a:p>
        </p:txBody>
      </p:sp>
    </p:spTree>
    <p:extLst>
      <p:ext uri="{BB962C8B-B14F-4D97-AF65-F5344CB8AC3E}">
        <p14:creationId xmlns:p14="http://schemas.microsoft.com/office/powerpoint/2010/main" val="1461029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Appendix</a:t>
            </a:r>
            <a:r>
              <a:rPr lang="en-US" b="1" i="1" dirty="0" smtClean="0"/>
              <a:t>: Why Big Data in video games</a:t>
            </a:r>
            <a:endParaRPr lang="en-US" dirty="0"/>
          </a:p>
        </p:txBody>
      </p:sp>
      <p:sp>
        <p:nvSpPr>
          <p:cNvPr id="3" name="Content Placeholder 2"/>
          <p:cNvSpPr>
            <a:spLocks noGrp="1"/>
          </p:cNvSpPr>
          <p:nvPr>
            <p:ph idx="1"/>
          </p:nvPr>
        </p:nvSpPr>
        <p:spPr>
          <a:xfrm>
            <a:off x="304800" y="1600200"/>
            <a:ext cx="8382000" cy="4525963"/>
          </a:xfrm>
        </p:spPr>
        <p:txBody>
          <a:bodyPr>
            <a:normAutofit fontScale="77500" lnSpcReduction="20000"/>
          </a:bodyPr>
          <a:lstStyle/>
          <a:p>
            <a:r>
              <a:rPr lang="en-US" dirty="0" smtClean="0"/>
              <a:t>Competitive gaming specifics:</a:t>
            </a:r>
          </a:p>
          <a:p>
            <a:pPr lvl="1"/>
            <a:r>
              <a:rPr lang="en-US" dirty="0" smtClean="0"/>
              <a:t>Detect toxic behaviors -&gt; community management. (more generally players clustering)</a:t>
            </a:r>
          </a:p>
          <a:p>
            <a:pPr lvl="1"/>
            <a:r>
              <a:rPr lang="en-US" dirty="0" smtClean="0"/>
              <a:t>Bot detection. (Anomaly detection)</a:t>
            </a:r>
          </a:p>
          <a:p>
            <a:pPr lvl="1"/>
            <a:r>
              <a:rPr lang="en-US" dirty="0" smtClean="0"/>
              <a:t>Matchmaking.</a:t>
            </a:r>
          </a:p>
          <a:p>
            <a:pPr lvl="1"/>
            <a:r>
              <a:rPr lang="en-US" dirty="0" smtClean="0"/>
              <a:t>Game balance. (more generally data-driven design)</a:t>
            </a:r>
          </a:p>
          <a:p>
            <a:pPr lvl="1"/>
            <a:r>
              <a:rPr lang="en-US" dirty="0" smtClean="0"/>
              <a:t>In-game economics.</a:t>
            </a:r>
          </a:p>
          <a:p>
            <a:r>
              <a:rPr lang="en-US" dirty="0" smtClean="0"/>
              <a:t>More general:</a:t>
            </a:r>
          </a:p>
          <a:p>
            <a:pPr lvl="1"/>
            <a:r>
              <a:rPr lang="en-US" dirty="0" smtClean="0"/>
              <a:t>Retention and monetization.</a:t>
            </a:r>
          </a:p>
          <a:p>
            <a:pPr lvl="1"/>
            <a:r>
              <a:rPr lang="en-US" dirty="0" smtClean="0"/>
              <a:t>Information distribution (percolation, graphs or how to reach and have we reached the right audience. Sentiment analysis).</a:t>
            </a:r>
          </a:p>
          <a:p>
            <a:pPr lvl="1"/>
            <a:r>
              <a:rPr lang="en-US" dirty="0"/>
              <a:t>Content </a:t>
            </a:r>
            <a:r>
              <a:rPr lang="en-US" dirty="0" smtClean="0"/>
              <a:t>suggestion (By using collaborative filtering methods)</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035479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Appendix: Why Big Data in </a:t>
            </a:r>
            <a:r>
              <a:rPr lang="en-US" b="1" i="1" dirty="0" smtClean="0"/>
              <a:t>different industries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Today, 2.5 quintillion bytes of data is created every day, </a:t>
            </a:r>
            <a:r>
              <a:rPr lang="en-US" dirty="0" smtClean="0"/>
              <a:t>meaning </a:t>
            </a:r>
            <a:r>
              <a:rPr lang="en-US" dirty="0"/>
              <a:t>90% of the existing data in the world has been created in the last two years alone.</a:t>
            </a:r>
          </a:p>
          <a:p>
            <a:r>
              <a:rPr lang="en-US" dirty="0"/>
              <a:t>According to </a:t>
            </a:r>
            <a:r>
              <a:rPr lang="en-US" dirty="0" err="1"/>
              <a:t>Mckinsey</a:t>
            </a:r>
            <a:r>
              <a:rPr lang="en-US" dirty="0"/>
              <a:t>: Better Marketing analytics improve the returns on marketing by 10-20%, </a:t>
            </a:r>
            <a:r>
              <a:rPr lang="en-US" dirty="0">
                <a:hlinkClick r:id="rId2"/>
              </a:rPr>
              <a:t>source</a:t>
            </a:r>
            <a:r>
              <a:rPr lang="en-US" dirty="0"/>
              <a:t>.</a:t>
            </a:r>
          </a:p>
          <a:p>
            <a:r>
              <a:rPr lang="en-US" dirty="0"/>
              <a:t>In every sector: companies using Big Data generate 6% more profits and is 5% more competitive to their counterparts in the same business bracket.</a:t>
            </a:r>
          </a:p>
          <a:p>
            <a:r>
              <a:rPr lang="en-US" dirty="0"/>
              <a:t>Between 2010 and 20 12, the percentage of insurance companies that adopted/reported a competitive advantage by use of Big Data has surged from 35% to 74%, </a:t>
            </a:r>
            <a:r>
              <a:rPr lang="en-US" dirty="0">
                <a:hlinkClick r:id="rId3"/>
              </a:rPr>
              <a:t>Source</a:t>
            </a:r>
            <a:r>
              <a:rPr lang="en-US" dirty="0"/>
              <a:t>.</a:t>
            </a:r>
          </a:p>
          <a:p>
            <a:r>
              <a:rPr lang="en-US" dirty="0"/>
              <a:t>Ex: </a:t>
            </a:r>
            <a:r>
              <a:rPr lang="en-US" dirty="0" err="1"/>
              <a:t>Twiddy</a:t>
            </a:r>
            <a:r>
              <a:rPr lang="en-US" dirty="0"/>
              <a:t> &amp; Company, a rental firm, cuts costs by 15 by comparing each contractor’s maintenance charges against the average of its 1200 other vendors etc…</a:t>
            </a:r>
          </a:p>
          <a:p>
            <a:r>
              <a:rPr lang="en-US" dirty="0"/>
              <a:t>Ex: </a:t>
            </a:r>
            <a:r>
              <a:rPr lang="en-US" dirty="0" err="1">
                <a:hlinkClick r:id="rId4"/>
              </a:rPr>
              <a:t>Smartzip</a:t>
            </a:r>
            <a:r>
              <a:rPr lang="en-US" dirty="0"/>
              <a:t> uses metadata on inhabitants of an area and predicts what house owners are the most likely to sell. And they are right at 80% of the time for a predictive period up to 3 months! This is what we call the “</a:t>
            </a:r>
            <a:r>
              <a:rPr lang="en-US" i="1" dirty="0"/>
              <a:t>Target Data</a:t>
            </a:r>
            <a:r>
              <a:rPr lang="en-US" dirty="0"/>
              <a:t>”.</a:t>
            </a:r>
          </a:p>
          <a:p>
            <a:endParaRPr lang="en-US" dirty="0"/>
          </a:p>
        </p:txBody>
      </p:sp>
    </p:spTree>
    <p:extLst>
      <p:ext uri="{BB962C8B-B14F-4D97-AF65-F5344CB8AC3E}">
        <p14:creationId xmlns:p14="http://schemas.microsoft.com/office/powerpoint/2010/main" val="2655138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Appendix</a:t>
            </a:r>
            <a:r>
              <a:rPr lang="en-US" b="1" i="1" dirty="0" smtClean="0"/>
              <a:t>: Types of problems </a:t>
            </a:r>
            <a:r>
              <a:rPr lang="en-US" b="1" i="1" dirty="0"/>
              <a:t/>
            </a:r>
            <a:br>
              <a:rPr lang="en-US" b="1" i="1" dirty="0"/>
            </a:br>
            <a:r>
              <a:rPr lang="en-US" b="1" i="1" dirty="0" smtClean="0"/>
              <a:t>Machine Learning can address</a:t>
            </a:r>
            <a:endParaRPr lang="en-US" dirty="0"/>
          </a:p>
        </p:txBody>
      </p:sp>
      <p:sp>
        <p:nvSpPr>
          <p:cNvPr id="3" name="Content Placeholder 2"/>
          <p:cNvSpPr>
            <a:spLocks noGrp="1"/>
          </p:cNvSpPr>
          <p:nvPr>
            <p:ph idx="1"/>
          </p:nvPr>
        </p:nvSpPr>
        <p:spPr/>
        <p:txBody>
          <a:bodyPr>
            <a:normAutofit fontScale="62500" lnSpcReduction="20000"/>
          </a:bodyPr>
          <a:lstStyle/>
          <a:p>
            <a:r>
              <a:rPr lang="en-US" i="1" dirty="0" smtClean="0"/>
              <a:t>Binary problems: </a:t>
            </a:r>
            <a:r>
              <a:rPr lang="en-US" dirty="0" smtClean="0"/>
              <a:t>“Can I predict if a player is going to do X instead of Y?”. </a:t>
            </a:r>
            <a:r>
              <a:rPr lang="en-US" i="1" dirty="0" smtClean="0"/>
              <a:t>Ex: </a:t>
            </a:r>
            <a:r>
              <a:rPr lang="en-US" dirty="0" smtClean="0"/>
              <a:t>Is this player going to leave? Is this player going to monetize more than once? Is the player a toxic player?</a:t>
            </a:r>
          </a:p>
          <a:p>
            <a:r>
              <a:rPr lang="en-US" i="1" dirty="0" smtClean="0"/>
              <a:t>Classification problems: </a:t>
            </a:r>
            <a:r>
              <a:rPr lang="en-US" dirty="0" smtClean="0"/>
              <a:t>“How many different type of object X do we have? What are the characteristics of the groups. </a:t>
            </a:r>
            <a:r>
              <a:rPr lang="en-US" i="1" dirty="0" smtClean="0"/>
              <a:t>Ex: </a:t>
            </a:r>
            <a:r>
              <a:rPr lang="en-US" dirty="0" smtClean="0"/>
              <a:t>Among the players likely to leave, what type of players do we have? How can we re-engage them according to their characteristics.</a:t>
            </a:r>
          </a:p>
          <a:p>
            <a:r>
              <a:rPr lang="en-US" i="1" dirty="0" smtClean="0"/>
              <a:t>Suggestion problems</a:t>
            </a:r>
            <a:r>
              <a:rPr lang="en-US" dirty="0" smtClean="0"/>
              <a:t>: “The player has done X and Y  and slowing down, what content Z can we suggest him that suits him the best?”. </a:t>
            </a:r>
            <a:r>
              <a:rPr lang="en-US" i="1" dirty="0" smtClean="0"/>
              <a:t>Ex:</a:t>
            </a:r>
            <a:r>
              <a:rPr lang="en-US" dirty="0" smtClean="0"/>
              <a:t> For Rainbow 6, my player has played a couple of specialists, what other specialist I can suggest him to play?</a:t>
            </a:r>
          </a:p>
          <a:p>
            <a:r>
              <a:rPr lang="en-US" i="1" dirty="0" smtClean="0"/>
              <a:t>Anomaly detection: </a:t>
            </a:r>
            <a:r>
              <a:rPr lang="en-US" dirty="0" smtClean="0"/>
              <a:t>“ Is the player behaving normally?”. </a:t>
            </a:r>
            <a:r>
              <a:rPr lang="en-US" i="1" dirty="0" smtClean="0"/>
              <a:t>Ex:</a:t>
            </a:r>
            <a:r>
              <a:rPr lang="en-US" dirty="0" smtClean="0"/>
              <a:t> Is the player a Bot? Is the player account hacked?  </a:t>
            </a:r>
          </a:p>
          <a:p>
            <a:r>
              <a:rPr lang="en-US" i="1" dirty="0" smtClean="0"/>
              <a:t>Scoring (Regression) problems: </a:t>
            </a:r>
            <a:r>
              <a:rPr lang="en-US" dirty="0" smtClean="0"/>
              <a:t>“How score should we give to object X?” </a:t>
            </a:r>
            <a:r>
              <a:rPr lang="en-US" i="1" dirty="0" smtClean="0"/>
              <a:t>Ex: </a:t>
            </a:r>
            <a:r>
              <a:rPr lang="en-US" dirty="0" smtClean="0"/>
              <a:t>How much </a:t>
            </a:r>
            <a:r>
              <a:rPr lang="en-US" dirty="0" err="1" smtClean="0"/>
              <a:t>exp</a:t>
            </a:r>
            <a:r>
              <a:rPr lang="en-US" dirty="0" smtClean="0"/>
              <a:t> should I reward the player? What is the current </a:t>
            </a:r>
            <a:r>
              <a:rPr lang="en-US" dirty="0" err="1" smtClean="0"/>
              <a:t>elo</a:t>
            </a:r>
            <a:r>
              <a:rPr lang="en-US" dirty="0" smtClean="0"/>
              <a:t> of the player? What is the price of this in-game item if suggest to market fluctuations.</a:t>
            </a:r>
            <a:endParaRPr lang="en-US" i="1" dirty="0"/>
          </a:p>
        </p:txBody>
      </p:sp>
    </p:spTree>
    <p:extLst>
      <p:ext uri="{BB962C8B-B14F-4D97-AF65-F5344CB8AC3E}">
        <p14:creationId xmlns:p14="http://schemas.microsoft.com/office/powerpoint/2010/main" val="2171586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Goals</a:t>
            </a:r>
          </a:p>
        </p:txBody>
      </p:sp>
      <p:sp>
        <p:nvSpPr>
          <p:cNvPr id="3" name="Content Placeholder 2"/>
          <p:cNvSpPr>
            <a:spLocks noGrp="1"/>
          </p:cNvSpPr>
          <p:nvPr>
            <p:ph idx="1"/>
          </p:nvPr>
        </p:nvSpPr>
        <p:spPr>
          <a:xfrm>
            <a:off x="457200" y="1371600"/>
            <a:ext cx="8229600" cy="4906963"/>
          </a:xfrm>
        </p:spPr>
        <p:txBody>
          <a:bodyPr>
            <a:normAutofit lnSpcReduction="10000"/>
          </a:bodyPr>
          <a:lstStyle/>
          <a:p>
            <a:r>
              <a:rPr lang="en-US" i="1" dirty="0" smtClean="0"/>
              <a:t>Predict</a:t>
            </a:r>
            <a:r>
              <a:rPr lang="en-US" dirty="0" smtClean="0"/>
              <a:t> </a:t>
            </a:r>
            <a:r>
              <a:rPr lang="en-US" dirty="0"/>
              <a:t>the likelihood a player is going to leave the </a:t>
            </a:r>
            <a:r>
              <a:rPr lang="en-US" dirty="0" smtClean="0"/>
              <a:t>game.</a:t>
            </a:r>
          </a:p>
          <a:p>
            <a:endParaRPr lang="en-US" dirty="0"/>
          </a:p>
          <a:p>
            <a:r>
              <a:rPr lang="en-US" i="1" dirty="0" smtClean="0"/>
              <a:t>Understand </a:t>
            </a:r>
            <a:r>
              <a:rPr lang="en-US" dirty="0" smtClean="0"/>
              <a:t>the behavioral reasons.</a:t>
            </a:r>
          </a:p>
          <a:p>
            <a:endParaRPr lang="en-US" dirty="0" smtClean="0"/>
          </a:p>
          <a:p>
            <a:r>
              <a:rPr lang="en-US" dirty="0" smtClean="0"/>
              <a:t>Make</a:t>
            </a:r>
            <a:r>
              <a:rPr lang="en-US" i="1" dirty="0" smtClean="0"/>
              <a:t> data-driven decisions/actions </a:t>
            </a:r>
            <a:r>
              <a:rPr lang="en-US" dirty="0" smtClean="0"/>
              <a:t>(what metrics give us</a:t>
            </a:r>
            <a:r>
              <a:rPr lang="en-US" i="1" dirty="0" smtClean="0"/>
              <a:t> insight for tracking players).</a:t>
            </a:r>
          </a:p>
          <a:p>
            <a:endParaRPr lang="en-US" dirty="0"/>
          </a:p>
          <a:p>
            <a:r>
              <a:rPr lang="en-US" i="1" dirty="0" smtClean="0">
                <a:solidFill>
                  <a:srgbClr val="FFC000"/>
                </a:solidFill>
              </a:rPr>
              <a:t>$$$$$</a:t>
            </a:r>
            <a:endParaRPr lang="en-US" dirty="0">
              <a:solidFill>
                <a:srgbClr val="FFC000"/>
              </a:solidFill>
            </a:endParaRPr>
          </a:p>
        </p:txBody>
      </p:sp>
    </p:spTree>
    <p:extLst>
      <p:ext uri="{BB962C8B-B14F-4D97-AF65-F5344CB8AC3E}">
        <p14:creationId xmlns:p14="http://schemas.microsoft.com/office/powerpoint/2010/main" val="18994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Appendix: Rational vs irrational</a:t>
            </a:r>
            <a:endParaRPr lang="en-US" b="1" i="1" dirty="0"/>
          </a:p>
        </p:txBody>
      </p:sp>
      <p:sp>
        <p:nvSpPr>
          <p:cNvPr id="3" name="Content Placeholder 2"/>
          <p:cNvSpPr>
            <a:spLocks noGrp="1"/>
          </p:cNvSpPr>
          <p:nvPr>
            <p:ph idx="1"/>
          </p:nvPr>
        </p:nvSpPr>
        <p:spPr/>
        <p:txBody>
          <a:bodyPr>
            <a:normAutofit fontScale="70000" lnSpcReduction="20000"/>
          </a:bodyPr>
          <a:lstStyle/>
          <a:p>
            <a:r>
              <a:rPr lang="en-US" dirty="0" smtClean="0"/>
              <a:t>Rational problems: Phenomena involving </a:t>
            </a:r>
            <a:r>
              <a:rPr lang="en-US" i="1" dirty="0" smtClean="0"/>
              <a:t>rules</a:t>
            </a:r>
            <a:r>
              <a:rPr lang="en-US" dirty="0" smtClean="0"/>
              <a:t>.</a:t>
            </a:r>
          </a:p>
          <a:p>
            <a:pPr lvl="1"/>
            <a:r>
              <a:rPr lang="en-US" i="1" dirty="0" smtClean="0"/>
              <a:t>Ex: Newton’s 2</a:t>
            </a:r>
            <a:r>
              <a:rPr lang="en-US" i="1" baseline="30000" dirty="0" smtClean="0"/>
              <a:t>nd</a:t>
            </a:r>
            <a:r>
              <a:rPr lang="en-US" i="1" dirty="0" smtClean="0"/>
              <a:t> movement law.</a:t>
            </a:r>
          </a:p>
          <a:p>
            <a:pPr lvl="1"/>
            <a:r>
              <a:rPr lang="en-US" i="1" dirty="0" smtClean="0"/>
              <a:t>Ex: How to win Breakout. (</a:t>
            </a:r>
            <a:r>
              <a:rPr lang="en-US" i="1" dirty="0" err="1" smtClean="0"/>
              <a:t>Cf</a:t>
            </a:r>
            <a:r>
              <a:rPr lang="en-US" i="1" dirty="0" smtClean="0"/>
              <a:t> Google DeepMind)</a:t>
            </a:r>
          </a:p>
          <a:p>
            <a:pPr lvl="1"/>
            <a:r>
              <a:rPr lang="en-US" i="1" dirty="0" smtClean="0"/>
              <a:t>A F-score of 0.95 to 1 is expected. And the closer to 1 the better. Here algorithms with better predictions are well sought.</a:t>
            </a:r>
          </a:p>
          <a:p>
            <a:pPr lvl="1"/>
            <a:endParaRPr lang="en-US" i="1" dirty="0"/>
          </a:p>
          <a:p>
            <a:r>
              <a:rPr lang="en-US" dirty="0" smtClean="0"/>
              <a:t>Irrational problems: Phenomena involving human decision-makings:</a:t>
            </a:r>
          </a:p>
          <a:p>
            <a:pPr lvl="1"/>
            <a:r>
              <a:rPr lang="en-US" i="1" dirty="0" smtClean="0"/>
              <a:t>Ex: Is my player going to leave the game?</a:t>
            </a:r>
          </a:p>
          <a:p>
            <a:pPr lvl="1"/>
            <a:r>
              <a:rPr lang="en-US" i="1" dirty="0" smtClean="0"/>
              <a:t>Ex: How much money the player is expected to spend on my game during its lifetime?</a:t>
            </a:r>
          </a:p>
          <a:p>
            <a:pPr lvl="1"/>
            <a:r>
              <a:rPr lang="en-US" i="1" dirty="0" smtClean="0"/>
              <a:t>A F-score of 0.7 is expected. Lower than 0.51 is bad since it’s worse than randomness, higher than 0.9 is dubious and generally due to bias. Here the algorithms gives an interval of prediction and mostly used to understand better the variables which is a very important goal by itself.</a:t>
            </a:r>
            <a:endParaRPr lang="en-US" i="1" dirty="0"/>
          </a:p>
        </p:txBody>
      </p:sp>
    </p:spTree>
    <p:extLst>
      <p:ext uri="{BB962C8B-B14F-4D97-AF65-F5344CB8AC3E}">
        <p14:creationId xmlns:p14="http://schemas.microsoft.com/office/powerpoint/2010/main" val="1206910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Appendix: What our competitors do</a:t>
            </a:r>
            <a:endParaRPr lang="en-US" b="1" i="1" dirty="0"/>
          </a:p>
        </p:txBody>
      </p:sp>
      <p:sp>
        <p:nvSpPr>
          <p:cNvPr id="3" name="Content Placeholder 2"/>
          <p:cNvSpPr>
            <a:spLocks noGrp="1"/>
          </p:cNvSpPr>
          <p:nvPr>
            <p:ph idx="1"/>
          </p:nvPr>
        </p:nvSpPr>
        <p:spPr/>
        <p:txBody>
          <a:bodyPr>
            <a:normAutofit fontScale="55000" lnSpcReduction="20000"/>
          </a:bodyPr>
          <a:lstStyle/>
          <a:p>
            <a:r>
              <a:rPr lang="en-US" b="1" i="1" dirty="0"/>
              <a:t>Riot (mono-brand): </a:t>
            </a:r>
            <a:r>
              <a:rPr lang="en-US" b="1" dirty="0"/>
              <a:t>Insights (</a:t>
            </a:r>
            <a:r>
              <a:rPr lang="en-US" b="1" dirty="0" err="1"/>
              <a:t>Bradon</a:t>
            </a:r>
            <a:r>
              <a:rPr lang="en-US" b="1" dirty="0"/>
              <a:t> </a:t>
            </a:r>
            <a:r>
              <a:rPr lang="en-US" b="1" dirty="0" err="1"/>
              <a:t>Hsiung</a:t>
            </a:r>
            <a:r>
              <a:rPr lang="en-US" b="1" dirty="0"/>
              <a:t> </a:t>
            </a:r>
            <a:r>
              <a:rPr lang="en-US" dirty="0"/>
              <a:t>Analytics, data science, research and data engineering. Since 2012), </a:t>
            </a:r>
            <a:r>
              <a:rPr lang="en-US" b="1" dirty="0"/>
              <a:t>e-commerce</a:t>
            </a:r>
            <a:r>
              <a:rPr lang="en-US" dirty="0"/>
              <a:t> (</a:t>
            </a:r>
            <a:r>
              <a:rPr lang="en-US" b="1" dirty="0"/>
              <a:t>Mark </a:t>
            </a:r>
            <a:r>
              <a:rPr lang="en-US" b="1" dirty="0" err="1"/>
              <a:t>Sottosanti</a:t>
            </a:r>
            <a:r>
              <a:rPr lang="en-US" b="1" dirty="0"/>
              <a:t>, </a:t>
            </a:r>
            <a:r>
              <a:rPr lang="en-US" dirty="0"/>
              <a:t>pricing policies and philosophies) and </a:t>
            </a:r>
            <a:r>
              <a:rPr lang="en-US" b="1" dirty="0"/>
              <a:t>social </a:t>
            </a:r>
            <a:r>
              <a:rPr lang="en-US" dirty="0"/>
              <a:t>(2.2 million Twitter followers and 12.5 million likes on Facebook.). </a:t>
            </a:r>
            <a:r>
              <a:rPr lang="en-US" i="1" dirty="0"/>
              <a:t>For instance</a:t>
            </a:r>
            <a:r>
              <a:rPr lang="en-US" dirty="0"/>
              <a:t>, Riot is looking to transition from a manual sanction model Tribune to a Machine-learning system to automatically punish/reward players (it is still in research at the moment) but I have </a:t>
            </a:r>
            <a:r>
              <a:rPr lang="en-US" dirty="0" smtClean="0"/>
              <a:t>other </a:t>
            </a:r>
            <a:r>
              <a:rPr lang="en-US" dirty="0"/>
              <a:t>idea.</a:t>
            </a:r>
          </a:p>
          <a:p>
            <a:r>
              <a:rPr lang="en-US" b="1" i="1" dirty="0"/>
              <a:t>Blizzard (multi-brand): </a:t>
            </a:r>
            <a:r>
              <a:rPr lang="en-US" b="1" dirty="0" err="1"/>
              <a:t>MapR</a:t>
            </a:r>
            <a:r>
              <a:rPr lang="en-US" b="1" dirty="0"/>
              <a:t> (</a:t>
            </a:r>
            <a:r>
              <a:rPr lang="en-US" dirty="0"/>
              <a:t>a distributed Hadoop service social used by Blizzard, they have small teams for specific games/purposes, the longest-standing  one is led by </a:t>
            </a:r>
            <a:r>
              <a:rPr lang="en-US" b="1" dirty="0"/>
              <a:t>Chaitanya </a:t>
            </a:r>
            <a:r>
              <a:rPr lang="en-US" b="1" dirty="0" err="1"/>
              <a:t>Chemudugunta</a:t>
            </a:r>
            <a:r>
              <a:rPr lang="en-US" b="1" dirty="0"/>
              <a:t> </a:t>
            </a:r>
            <a:r>
              <a:rPr lang="en-US" dirty="0"/>
              <a:t>dating back to 2009), </a:t>
            </a:r>
            <a:r>
              <a:rPr lang="en-US" b="1" dirty="0"/>
              <a:t>social</a:t>
            </a:r>
            <a:r>
              <a:rPr lang="en-US" dirty="0"/>
              <a:t>(nearly 700K Twitter followers and 6 millions likes on Facebook for </a:t>
            </a:r>
            <a:r>
              <a:rPr lang="en-US" dirty="0" err="1"/>
              <a:t>WoW</a:t>
            </a:r>
            <a:r>
              <a:rPr lang="en-US" dirty="0"/>
              <a:t> alone)</a:t>
            </a:r>
            <a:endParaRPr lang="en-US" b="1" dirty="0"/>
          </a:p>
          <a:p>
            <a:r>
              <a:rPr lang="en-US" b="1" i="1" dirty="0"/>
              <a:t>Valve (closed-economy): </a:t>
            </a:r>
            <a:r>
              <a:rPr lang="en-US" dirty="0"/>
              <a:t>Their data-approach is more pricing-oriented, which makes them more profitable on a per employee basis than let’s say likes of Google or Apple. Their head-economist </a:t>
            </a:r>
            <a:r>
              <a:rPr lang="en-US" dirty="0" smtClean="0"/>
              <a:t>was </a:t>
            </a:r>
            <a:r>
              <a:rPr lang="en-US" b="1" dirty="0" err="1"/>
              <a:t>Yannis</a:t>
            </a:r>
            <a:r>
              <a:rPr lang="en-US" b="1" dirty="0"/>
              <a:t> Varoufakis</a:t>
            </a:r>
            <a:r>
              <a:rPr lang="en-US" dirty="0"/>
              <a:t> (a renowned </a:t>
            </a:r>
            <a:r>
              <a:rPr lang="en-US" dirty="0" err="1"/>
              <a:t>grec</a:t>
            </a:r>
            <a:r>
              <a:rPr lang="en-US" dirty="0"/>
              <a:t> economist, game theorist</a:t>
            </a:r>
            <a:r>
              <a:rPr lang="en-US"/>
              <a:t>) </a:t>
            </a:r>
            <a:r>
              <a:rPr lang="en-US" smtClean="0"/>
              <a:t>from 2012 to 2014.</a:t>
            </a:r>
            <a:endParaRPr lang="en-US" dirty="0"/>
          </a:p>
          <a:p>
            <a:r>
              <a:rPr lang="en-US" b="1" i="1" dirty="0"/>
              <a:t>Zynga (cross-brand optimization): </a:t>
            </a:r>
            <a:r>
              <a:rPr lang="en-US" b="1" dirty="0"/>
              <a:t>Zynga Analytics (Daniel McCaffrey) </a:t>
            </a:r>
            <a:r>
              <a:rPr lang="en-US" dirty="0"/>
              <a:t>It is the perfect example of data-driven gameplay optimizations company, their goal: maximize user conversions and revenues. In other words data is the core-business of Zynga(this is not the preferred way since I believe it can burn out users very quickly, since players are no longer considered the core-business here)</a:t>
            </a:r>
            <a:endParaRPr lang="en-US" b="1" dirty="0"/>
          </a:p>
          <a:p>
            <a:endParaRPr lang="en-US" dirty="0"/>
          </a:p>
        </p:txBody>
      </p:sp>
    </p:spTree>
    <p:extLst>
      <p:ext uri="{BB962C8B-B14F-4D97-AF65-F5344CB8AC3E}">
        <p14:creationId xmlns:p14="http://schemas.microsoft.com/office/powerpoint/2010/main" val="3208812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marL="457200" indent="-457200"/>
            <a:r>
              <a:rPr lang="en-US" b="1" i="1" dirty="0" smtClean="0"/>
              <a:t>Appendix: </a:t>
            </a:r>
            <a:br>
              <a:rPr lang="en-US" b="1" i="1" dirty="0" smtClean="0"/>
            </a:br>
            <a:r>
              <a:rPr lang="en-US" b="1" i="1" dirty="0" smtClean="0"/>
              <a:t>What we </a:t>
            </a:r>
            <a:r>
              <a:rPr lang="en-US" b="1" i="1" dirty="0"/>
              <a:t>really </a:t>
            </a:r>
            <a:r>
              <a:rPr lang="en-US" b="1" i="1" dirty="0" smtClean="0"/>
              <a:t>did:</a:t>
            </a:r>
            <a:endParaRPr lang="en-US" b="1" i="1" dirty="0">
              <a:solidFill>
                <a:srgbClr val="FF0000"/>
              </a:solidFill>
            </a:endParaRPr>
          </a:p>
        </p:txBody>
      </p:sp>
      <p:sp>
        <p:nvSpPr>
          <p:cNvPr id="4" name="TextBox 3"/>
          <p:cNvSpPr txBox="1"/>
          <p:nvPr/>
        </p:nvSpPr>
        <p:spPr>
          <a:xfrm>
            <a:off x="-76200" y="1371600"/>
            <a:ext cx="8839200" cy="4893647"/>
          </a:xfrm>
          <a:prstGeom prst="rect">
            <a:avLst/>
          </a:prstGeom>
          <a:noFill/>
        </p:spPr>
        <p:txBody>
          <a:bodyPr wrap="square" rtlCol="0">
            <a:spAutoFit/>
          </a:bodyPr>
          <a:lstStyle/>
          <a:p>
            <a:pPr marL="914400" lvl="1" indent="-457200">
              <a:buFont typeface="Wingdings" panose="05000000000000000000" pitchFamily="2" charset="2"/>
              <a:buChar char="Ø"/>
            </a:pPr>
            <a:r>
              <a:rPr lang="en-US" sz="2400" dirty="0" smtClean="0"/>
              <a:t>Start the process with “predicting whether a player leaves” in mind.</a:t>
            </a:r>
          </a:p>
          <a:p>
            <a:pPr marL="914400" lvl="1" indent="-457200">
              <a:buFont typeface="Wingdings" panose="05000000000000000000" pitchFamily="2" charset="2"/>
              <a:buChar char="Ø"/>
            </a:pPr>
            <a:r>
              <a:rPr lang="en-US" sz="2400" dirty="0" smtClean="0"/>
              <a:t>Refine algorithm via metrics/range selection and model optimization.</a:t>
            </a:r>
          </a:p>
          <a:p>
            <a:pPr marL="914400" lvl="1" indent="-457200">
              <a:buFont typeface="Wingdings" panose="05000000000000000000" pitchFamily="2" charset="2"/>
              <a:buChar char="Ø"/>
            </a:pPr>
            <a:r>
              <a:rPr lang="en-US" sz="2400" dirty="0" smtClean="0"/>
              <a:t>Corroborate commonly accepted key metrics (TTP)</a:t>
            </a:r>
          </a:p>
          <a:p>
            <a:pPr marL="914400" lvl="1" indent="-457200">
              <a:buFont typeface="Wingdings" panose="05000000000000000000" pitchFamily="2" charset="2"/>
              <a:buChar char="Ø"/>
            </a:pPr>
            <a:r>
              <a:rPr lang="en-US" sz="2400" dirty="0" smtClean="0"/>
              <a:t>Find unexpected key metrics </a:t>
            </a:r>
            <a:r>
              <a:rPr lang="en-US" sz="2400" b="1" i="1" dirty="0" smtClean="0"/>
              <a:t>and </a:t>
            </a:r>
            <a:r>
              <a:rPr lang="en-US" sz="2400" dirty="0" smtClean="0"/>
              <a:t>understand why.</a:t>
            </a:r>
          </a:p>
          <a:p>
            <a:pPr marL="914400" lvl="1" indent="-457200">
              <a:buFont typeface="Wingdings" panose="05000000000000000000" pitchFamily="2" charset="2"/>
              <a:buChar char="Ø"/>
            </a:pPr>
            <a:r>
              <a:rPr lang="en-US" sz="2400" dirty="0" smtClean="0"/>
              <a:t>3 ways of using the outcome: </a:t>
            </a:r>
          </a:p>
          <a:p>
            <a:pPr marL="1371600" lvl="2" indent="-457200">
              <a:buFont typeface="Wingdings" panose="05000000000000000000" pitchFamily="2" charset="2"/>
              <a:buChar char="ü"/>
            </a:pPr>
            <a:r>
              <a:rPr lang="en-US" sz="2400" dirty="0" smtClean="0"/>
              <a:t>Predict player’s likelihood to quit and expected value lost.</a:t>
            </a:r>
          </a:p>
          <a:p>
            <a:pPr marL="1371600" lvl="2" indent="-457200">
              <a:buFont typeface="Wingdings" panose="05000000000000000000" pitchFamily="2" charset="2"/>
              <a:buChar char="ü"/>
            </a:pPr>
            <a:r>
              <a:rPr lang="en-US" sz="2400" dirty="0" smtClean="0"/>
              <a:t>Use </a:t>
            </a:r>
            <a:r>
              <a:rPr lang="en-US" sz="2400" dirty="0"/>
              <a:t>relevant metrics (expected or unexpected), </a:t>
            </a:r>
            <a:r>
              <a:rPr lang="en-US" sz="2400" dirty="0" smtClean="0"/>
              <a:t>to track players’ interests; raise red flag if need be.</a:t>
            </a:r>
          </a:p>
          <a:p>
            <a:pPr marL="1371600" lvl="2" indent="-457200">
              <a:buFont typeface="Wingdings" panose="05000000000000000000" pitchFamily="2" charset="2"/>
              <a:buChar char="ü"/>
            </a:pPr>
            <a:r>
              <a:rPr lang="en-US" sz="2400" dirty="0" smtClean="0"/>
              <a:t>Make design/marketing strategy tweaks accordingly to improve retention rate.</a:t>
            </a:r>
          </a:p>
          <a:p>
            <a:pPr lvl="1"/>
            <a:endParaRPr lang="en-US" sz="2400" dirty="0" smtClean="0"/>
          </a:p>
        </p:txBody>
      </p:sp>
    </p:spTree>
    <p:extLst>
      <p:ext uri="{BB962C8B-B14F-4D97-AF65-F5344CB8AC3E}">
        <p14:creationId xmlns:p14="http://schemas.microsoft.com/office/powerpoint/2010/main" val="2470651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Appendix: </a:t>
            </a:r>
            <a:br>
              <a:rPr lang="en-US" b="1" i="1" dirty="0" smtClean="0"/>
            </a:br>
            <a:r>
              <a:rPr lang="en-US" b="1" i="1" dirty="0" smtClean="0"/>
              <a:t>Philosophy of Data Science</a:t>
            </a:r>
            <a:endParaRPr lang="en-US" b="1" i="1" dirty="0"/>
          </a:p>
        </p:txBody>
      </p:sp>
      <p:sp>
        <p:nvSpPr>
          <p:cNvPr id="3" name="Content Placeholder 2"/>
          <p:cNvSpPr>
            <a:spLocks noGrp="1"/>
          </p:cNvSpPr>
          <p:nvPr>
            <p:ph idx="1"/>
          </p:nvPr>
        </p:nvSpPr>
        <p:spPr>
          <a:xfrm>
            <a:off x="76200" y="1447800"/>
            <a:ext cx="8991600" cy="4953000"/>
          </a:xfrm>
        </p:spPr>
        <p:txBody>
          <a:bodyPr>
            <a:normAutofit/>
          </a:bodyPr>
          <a:lstStyle/>
          <a:p>
            <a:r>
              <a:rPr lang="en-US" dirty="0" smtClean="0"/>
              <a:t>Data Science is not: </a:t>
            </a:r>
          </a:p>
          <a:p>
            <a:pPr lvl="1"/>
            <a:r>
              <a:rPr lang="en-US" dirty="0" smtClean="0"/>
              <a:t>Creating the perfect algorithm</a:t>
            </a:r>
            <a:r>
              <a:rPr lang="en-US" dirty="0"/>
              <a:t>.</a:t>
            </a:r>
          </a:p>
          <a:p>
            <a:pPr lvl="1"/>
            <a:r>
              <a:rPr lang="en-US" dirty="0" smtClean="0"/>
              <a:t>Using all available data to predict an outcome.</a:t>
            </a:r>
          </a:p>
          <a:p>
            <a:r>
              <a:rPr lang="en-US" dirty="0"/>
              <a:t>Data Science is</a:t>
            </a:r>
            <a:r>
              <a:rPr lang="en-US" dirty="0" smtClean="0"/>
              <a:t>: </a:t>
            </a:r>
          </a:p>
          <a:p>
            <a:pPr lvl="1"/>
            <a:r>
              <a:rPr lang="en-US" i="1" dirty="0" smtClean="0"/>
              <a:t>Understanding </a:t>
            </a:r>
            <a:r>
              <a:rPr lang="en-US" dirty="0" smtClean="0"/>
              <a:t>data better. </a:t>
            </a:r>
          </a:p>
          <a:p>
            <a:pPr lvl="1"/>
            <a:r>
              <a:rPr lang="en-US" i="1" dirty="0" smtClean="0"/>
              <a:t>Finding</a:t>
            </a:r>
            <a:r>
              <a:rPr lang="en-US" dirty="0" smtClean="0"/>
              <a:t> </a:t>
            </a:r>
            <a:r>
              <a:rPr lang="en-US" dirty="0"/>
              <a:t>and </a:t>
            </a:r>
            <a:r>
              <a:rPr lang="en-US" i="1" dirty="0"/>
              <a:t>creating relevant</a:t>
            </a:r>
            <a:r>
              <a:rPr lang="en-US" dirty="0"/>
              <a:t> </a:t>
            </a:r>
            <a:r>
              <a:rPr lang="en-US" dirty="0" smtClean="0"/>
              <a:t>metrics. </a:t>
            </a:r>
          </a:p>
          <a:p>
            <a:pPr lvl="1"/>
            <a:r>
              <a:rPr lang="en-US" dirty="0" smtClean="0"/>
              <a:t>Thus </a:t>
            </a:r>
            <a:r>
              <a:rPr lang="en-US" i="1" dirty="0" smtClean="0"/>
              <a:t>analyze/understand/predict</a:t>
            </a:r>
            <a:r>
              <a:rPr lang="en-US" dirty="0" smtClean="0"/>
              <a:t> players’ behavior and make </a:t>
            </a:r>
            <a:r>
              <a:rPr lang="en-US" i="1" dirty="0" smtClean="0"/>
              <a:t>deterministic</a:t>
            </a:r>
            <a:r>
              <a:rPr lang="en-US" dirty="0" smtClean="0"/>
              <a:t> measures. </a:t>
            </a:r>
          </a:p>
          <a:p>
            <a:pPr marL="457200" lvl="1" indent="0">
              <a:buNone/>
            </a:pPr>
            <a:r>
              <a:rPr lang="en-US" dirty="0" smtClean="0"/>
              <a:t>All this </a:t>
            </a:r>
            <a:r>
              <a:rPr lang="en-US" b="1" i="1" dirty="0" smtClean="0"/>
              <a:t>by</a:t>
            </a:r>
            <a:r>
              <a:rPr lang="en-US" dirty="0" smtClean="0"/>
              <a:t> improving algorithm’s </a:t>
            </a:r>
            <a:r>
              <a:rPr lang="en-US" i="1" dirty="0" smtClean="0"/>
              <a:t>efficiency.</a:t>
            </a:r>
          </a:p>
          <a:p>
            <a:endParaRPr lang="en-US" dirty="0"/>
          </a:p>
        </p:txBody>
      </p:sp>
    </p:spTree>
    <p:extLst>
      <p:ext uri="{BB962C8B-B14F-4D97-AF65-F5344CB8AC3E}">
        <p14:creationId xmlns:p14="http://schemas.microsoft.com/office/powerpoint/2010/main" val="1573120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Appendix: Conclusion</a:t>
            </a:r>
            <a:endParaRPr lang="en-US" i="1"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smtClean="0"/>
              <a:t>Predictive analytics != Forecasts.</a:t>
            </a:r>
          </a:p>
          <a:p>
            <a:endParaRPr lang="en-US" dirty="0" smtClean="0"/>
          </a:p>
          <a:p>
            <a:r>
              <a:rPr lang="en-US" dirty="0" smtClean="0"/>
              <a:t>Improving Machine Learning algorithm is not the end: it is means to finding patterns in players’ behavior that we can’t otherwise.</a:t>
            </a:r>
          </a:p>
          <a:p>
            <a:endParaRPr lang="en-US" dirty="0" smtClean="0"/>
          </a:p>
          <a:p>
            <a:r>
              <a:rPr lang="en-US" dirty="0" smtClean="0"/>
              <a:t>Objective: Understand players’ behavior, </a:t>
            </a:r>
            <a:r>
              <a:rPr lang="en-US" dirty="0"/>
              <a:t>find relevant </a:t>
            </a:r>
            <a:r>
              <a:rPr lang="en-US" dirty="0" smtClean="0"/>
              <a:t>metrics, thus enable smarter decisions.</a:t>
            </a:r>
          </a:p>
        </p:txBody>
      </p:sp>
    </p:spTree>
    <p:extLst>
      <p:ext uri="{BB962C8B-B14F-4D97-AF65-F5344CB8AC3E}">
        <p14:creationId xmlns:p14="http://schemas.microsoft.com/office/powerpoint/2010/main" val="1151772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Appendix: The real work</a:t>
            </a:r>
            <a:endParaRPr lang="en-US" b="1" i="1" dirty="0"/>
          </a:p>
        </p:txBody>
      </p:sp>
      <p:sp>
        <p:nvSpPr>
          <p:cNvPr id="3" name="Content Placeholder 2"/>
          <p:cNvSpPr>
            <a:spLocks noGrp="1"/>
          </p:cNvSpPr>
          <p:nvPr>
            <p:ph idx="1"/>
          </p:nvPr>
        </p:nvSpPr>
        <p:spPr/>
        <p:txBody>
          <a:bodyPr>
            <a:normAutofit fontScale="62500" lnSpcReduction="20000"/>
          </a:bodyPr>
          <a:lstStyle/>
          <a:p>
            <a:r>
              <a:rPr lang="en-US" dirty="0" smtClean="0"/>
              <a:t>As of 5/27/2015 there are 289,861 PS4, 307,749 </a:t>
            </a:r>
            <a:r>
              <a:rPr lang="en-US" dirty="0" err="1" smtClean="0"/>
              <a:t>Xone</a:t>
            </a:r>
            <a:r>
              <a:rPr lang="en-US" dirty="0" smtClean="0"/>
              <a:t> and 1,722,950 X360  players.</a:t>
            </a:r>
          </a:p>
          <a:p>
            <a:r>
              <a:rPr lang="en-US" dirty="0" smtClean="0"/>
              <a:t>What takes time? (if left to one person):</a:t>
            </a:r>
          </a:p>
          <a:p>
            <a:pPr lvl="1"/>
            <a:r>
              <a:rPr lang="en-US" dirty="0" smtClean="0"/>
              <a:t>Understanding data by looking at them, playing the game, talking to experts (couple of weeks)</a:t>
            </a:r>
          </a:p>
          <a:p>
            <a:pPr lvl="1"/>
            <a:r>
              <a:rPr lang="en-US" dirty="0" smtClean="0"/>
              <a:t>Deciding the parameters and range, writing the fetching pipeline (SQL), prepping and learning pipeline (Python) (a few days)</a:t>
            </a:r>
          </a:p>
          <a:p>
            <a:pPr lvl="1"/>
            <a:r>
              <a:rPr lang="en-US" dirty="0" smtClean="0"/>
              <a:t>Run the SQL/Python script, each iteration takes 15 minutes, and considering the number of features/players, one needs at least hundreds of iterations before anything concrete can be exploited (a few weeks). Of course for AAA games, this step needs to scale.</a:t>
            </a:r>
          </a:p>
          <a:p>
            <a:pPr lvl="1"/>
            <a:r>
              <a:rPr lang="en-US" dirty="0" smtClean="0"/>
              <a:t>Analyze data and find reasons by reading psychological traits, competitors’ examples' surveys (a few weeks)</a:t>
            </a:r>
          </a:p>
          <a:p>
            <a:r>
              <a:rPr lang="en-US" dirty="0" smtClean="0"/>
              <a:t>In total it takes roughly 3 months one-person time to do a proper analysis on one game which cannot be scaled because every game is very different</a:t>
            </a:r>
            <a:r>
              <a:rPr lang="en-US" dirty="0" smtClean="0"/>
              <a:t>. But in general it is a team effort work with reusable code and more powerful (and paid) tools. It should end up costing way less time.</a:t>
            </a:r>
            <a:endParaRPr lang="en-US" dirty="0"/>
          </a:p>
          <a:p>
            <a:endParaRPr lang="en-US" dirty="0" smtClean="0"/>
          </a:p>
          <a:p>
            <a:endParaRPr lang="en-US" dirty="0"/>
          </a:p>
        </p:txBody>
      </p:sp>
    </p:spTree>
    <p:extLst>
      <p:ext uri="{BB962C8B-B14F-4D97-AF65-F5344CB8AC3E}">
        <p14:creationId xmlns:p14="http://schemas.microsoft.com/office/powerpoint/2010/main" val="773876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Appendix: Skills needed</a:t>
            </a:r>
            <a:endParaRPr lang="en-US" b="1" i="1" dirty="0"/>
          </a:p>
        </p:txBody>
      </p:sp>
      <p:sp>
        <p:nvSpPr>
          <p:cNvPr id="3" name="Content Placeholder 2"/>
          <p:cNvSpPr>
            <a:spLocks noGrp="1"/>
          </p:cNvSpPr>
          <p:nvPr>
            <p:ph idx="1"/>
          </p:nvPr>
        </p:nvSpPr>
        <p:spPr/>
        <p:txBody>
          <a:bodyPr>
            <a:normAutofit fontScale="77500" lnSpcReduction="20000"/>
          </a:bodyPr>
          <a:lstStyle/>
          <a:p>
            <a:r>
              <a:rPr lang="en-US" dirty="0" smtClean="0"/>
              <a:t>Technical requirements:</a:t>
            </a:r>
          </a:p>
          <a:p>
            <a:pPr lvl="1"/>
            <a:r>
              <a:rPr lang="en-US" dirty="0" smtClean="0"/>
              <a:t>Very strong in SQL.</a:t>
            </a:r>
          </a:p>
          <a:p>
            <a:pPr lvl="1"/>
            <a:r>
              <a:rPr lang="en-US" dirty="0" smtClean="0"/>
              <a:t>Software experience in any language with external file system in order to prep the data.</a:t>
            </a:r>
          </a:p>
          <a:p>
            <a:pPr lvl="1"/>
            <a:r>
              <a:rPr lang="en-US" dirty="0" smtClean="0"/>
              <a:t>Strong in Python(</a:t>
            </a:r>
            <a:r>
              <a:rPr lang="en-US" dirty="0" err="1" smtClean="0"/>
              <a:t>Scikit</a:t>
            </a:r>
            <a:r>
              <a:rPr lang="en-US" dirty="0" smtClean="0"/>
              <a:t>-learn)/R/</a:t>
            </a:r>
            <a:r>
              <a:rPr lang="en-US" dirty="0" err="1" smtClean="0"/>
              <a:t>Scala+Spark</a:t>
            </a:r>
            <a:r>
              <a:rPr lang="en-US" dirty="0" smtClean="0"/>
              <a:t>: or any language with a strong learning library.</a:t>
            </a:r>
          </a:p>
          <a:p>
            <a:pPr lvl="1"/>
            <a:r>
              <a:rPr lang="en-US" dirty="0" smtClean="0"/>
              <a:t>Very strong in a data visualization software (Tableau)</a:t>
            </a:r>
          </a:p>
          <a:p>
            <a:pPr lvl="1"/>
            <a:r>
              <a:rPr lang="en-US" dirty="0" smtClean="0"/>
              <a:t>Good in statistics and probabilities.</a:t>
            </a:r>
          </a:p>
          <a:p>
            <a:pPr lvl="1"/>
            <a:r>
              <a:rPr lang="en-US" dirty="0" smtClean="0"/>
              <a:t>Very strong business sense (need to ask the right questions, understand the why behind the how). We want people to understand the data in the end, not the machine.</a:t>
            </a:r>
          </a:p>
          <a:p>
            <a:pPr lvl="1"/>
            <a:r>
              <a:rPr lang="en-US" dirty="0" smtClean="0"/>
              <a:t>(Optional) Knowledge in sociology, psychology, physiology/neuroscience and in video games. </a:t>
            </a:r>
          </a:p>
          <a:p>
            <a:pPr lvl="1"/>
            <a:r>
              <a:rPr lang="en-US" dirty="0"/>
              <a:t>(</a:t>
            </a:r>
            <a:r>
              <a:rPr lang="en-US" dirty="0" smtClean="0"/>
              <a:t>Optional) Use of Eureka can simplify some steps.</a:t>
            </a:r>
            <a:endParaRPr lang="en-US" dirty="0"/>
          </a:p>
        </p:txBody>
      </p:sp>
    </p:spTree>
    <p:extLst>
      <p:ext uri="{BB962C8B-B14F-4D97-AF65-F5344CB8AC3E}">
        <p14:creationId xmlns:p14="http://schemas.microsoft.com/office/powerpoint/2010/main" val="3923532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Scope of Data</a:t>
            </a:r>
            <a:endParaRPr lang="en-US" b="1" i="1" dirty="0"/>
          </a:p>
        </p:txBody>
      </p:sp>
      <p:sp>
        <p:nvSpPr>
          <p:cNvPr id="5" name="TextBox 4"/>
          <p:cNvSpPr txBox="1"/>
          <p:nvPr/>
        </p:nvSpPr>
        <p:spPr>
          <a:xfrm>
            <a:off x="152400" y="2362200"/>
            <a:ext cx="8839200" cy="584775"/>
          </a:xfrm>
          <a:prstGeom prst="rect">
            <a:avLst/>
          </a:prstGeom>
          <a:noFill/>
        </p:spPr>
        <p:txBody>
          <a:bodyPr wrap="square" rtlCol="0">
            <a:spAutoFit/>
          </a:bodyPr>
          <a:lstStyle/>
          <a:p>
            <a:r>
              <a:rPr lang="en-US" sz="3200" dirty="0" smtClean="0"/>
              <a:t>Monetization data (27 columns, 6742683 rows)</a:t>
            </a:r>
            <a:endParaRPr lang="en-US" sz="3200" dirty="0"/>
          </a:p>
        </p:txBody>
      </p:sp>
      <p:sp>
        <p:nvSpPr>
          <p:cNvPr id="9" name="TextBox 8"/>
          <p:cNvSpPr txBox="1"/>
          <p:nvPr/>
        </p:nvSpPr>
        <p:spPr>
          <a:xfrm>
            <a:off x="91440" y="3581400"/>
            <a:ext cx="8961120" cy="1077218"/>
          </a:xfrm>
          <a:prstGeom prst="rect">
            <a:avLst/>
          </a:prstGeom>
          <a:noFill/>
        </p:spPr>
        <p:txBody>
          <a:bodyPr wrap="square" rtlCol="0">
            <a:spAutoFit/>
          </a:bodyPr>
          <a:lstStyle/>
          <a:p>
            <a:r>
              <a:rPr lang="en-US" sz="3200" dirty="0" smtClean="0"/>
              <a:t>In-game behavior data (53 columns, 49203678 rows)</a:t>
            </a:r>
          </a:p>
          <a:p>
            <a:endParaRPr lang="en-US" sz="3200" dirty="0"/>
          </a:p>
        </p:txBody>
      </p:sp>
      <p:sp>
        <p:nvSpPr>
          <p:cNvPr id="8" name="TextBox 7"/>
          <p:cNvSpPr txBox="1"/>
          <p:nvPr/>
        </p:nvSpPr>
        <p:spPr>
          <a:xfrm>
            <a:off x="152400" y="4953000"/>
            <a:ext cx="8805672" cy="584775"/>
          </a:xfrm>
          <a:prstGeom prst="rect">
            <a:avLst/>
          </a:prstGeom>
          <a:noFill/>
        </p:spPr>
        <p:txBody>
          <a:bodyPr wrap="square" rtlCol="0">
            <a:spAutoFit/>
          </a:bodyPr>
          <a:lstStyle/>
          <a:p>
            <a:r>
              <a:rPr lang="en-US" sz="3200" dirty="0" smtClean="0"/>
              <a:t>2.8 billions data points… (therefore Big Data)</a:t>
            </a:r>
            <a:endParaRPr lang="en-US" sz="3200" dirty="0"/>
          </a:p>
        </p:txBody>
      </p:sp>
    </p:spTree>
    <p:extLst>
      <p:ext uri="{BB962C8B-B14F-4D97-AF65-F5344CB8AC3E}">
        <p14:creationId xmlns:p14="http://schemas.microsoft.com/office/powerpoint/2010/main" val="100187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Scope of the Data</a:t>
            </a:r>
            <a:endParaRPr lang="en-US" dirty="0"/>
          </a:p>
        </p:txBody>
      </p:sp>
      <p:sp>
        <p:nvSpPr>
          <p:cNvPr id="3" name="Content Placeholder 2"/>
          <p:cNvSpPr>
            <a:spLocks noGrp="1"/>
          </p:cNvSpPr>
          <p:nvPr>
            <p:ph idx="1"/>
          </p:nvPr>
        </p:nvSpPr>
        <p:spPr/>
        <p:txBody>
          <a:bodyPr>
            <a:normAutofit lnSpcReduction="10000"/>
          </a:bodyPr>
          <a:lstStyle/>
          <a:p>
            <a:r>
              <a:rPr lang="en-US" dirty="0" smtClean="0"/>
              <a:t>Reduced to: Level 3 or up (77% of all players); first 15 days.</a:t>
            </a:r>
          </a:p>
          <a:p>
            <a:pPr marL="0" indent="0">
              <a:buNone/>
            </a:pPr>
            <a:endParaRPr lang="en-US" dirty="0" smtClean="0"/>
          </a:p>
          <a:p>
            <a:r>
              <a:rPr lang="en-US" dirty="0" smtClean="0"/>
              <a:t>Players who will stop playing one week later are labeled </a:t>
            </a:r>
            <a:r>
              <a:rPr lang="en-US" b="1" i="1" dirty="0" smtClean="0"/>
              <a:t>Leavers</a:t>
            </a:r>
            <a:r>
              <a:rPr lang="en-US" dirty="0" smtClean="0"/>
              <a:t>.</a:t>
            </a:r>
          </a:p>
          <a:p>
            <a:pPr marL="0" indent="0">
              <a:buNone/>
            </a:pPr>
            <a:endParaRPr lang="en-US" dirty="0" smtClean="0"/>
          </a:p>
          <a:p>
            <a:r>
              <a:rPr lang="en-US" dirty="0" smtClean="0"/>
              <a:t>We train/cross-validate/test the algorithm on old gen data, and make predictions on new gen data.</a:t>
            </a:r>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164080"/>
            <a:ext cx="2667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5033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89"/>
            <a:ext cx="8229600" cy="1143000"/>
          </a:xfrm>
        </p:spPr>
        <p:txBody>
          <a:bodyPr>
            <a:normAutofit/>
          </a:bodyPr>
          <a:lstStyle/>
          <a:p>
            <a:r>
              <a:rPr lang="en-US" b="1" i="1" dirty="0" smtClean="0"/>
              <a:t>What metrics should we use?</a:t>
            </a:r>
            <a:endParaRPr lang="en-US" b="1" i="1" dirty="0"/>
          </a:p>
        </p:txBody>
      </p:sp>
      <p:sp>
        <p:nvSpPr>
          <p:cNvPr id="3" name="Content Placeholder 2"/>
          <p:cNvSpPr>
            <a:spLocks noGrp="1"/>
          </p:cNvSpPr>
          <p:nvPr>
            <p:ph idx="1"/>
          </p:nvPr>
        </p:nvSpPr>
        <p:spPr>
          <a:xfrm>
            <a:off x="3124200" y="1295400"/>
            <a:ext cx="5791200" cy="4800600"/>
          </a:xfrm>
        </p:spPr>
        <p:txBody>
          <a:bodyPr>
            <a:normAutofit lnSpcReduction="10000"/>
          </a:bodyPr>
          <a:lstStyle/>
          <a:p>
            <a:r>
              <a:rPr lang="en-US" dirty="0" smtClean="0"/>
              <a:t>Because using all</a:t>
            </a:r>
            <a:r>
              <a:rPr lang="en-US" b="1" dirty="0" smtClean="0"/>
              <a:t> 80</a:t>
            </a:r>
            <a:r>
              <a:rPr lang="en-US" dirty="0" smtClean="0"/>
              <a:t> parameters of non-relevant parameters will </a:t>
            </a:r>
            <a:r>
              <a:rPr lang="en-US" b="1" i="1" dirty="0" err="1" smtClean="0"/>
              <a:t>overfit</a:t>
            </a:r>
            <a:r>
              <a:rPr lang="en-US" dirty="0" smtClean="0"/>
              <a:t> the model by creating </a:t>
            </a:r>
            <a:r>
              <a:rPr lang="en-US" i="1" dirty="0" smtClean="0"/>
              <a:t>noise.</a:t>
            </a:r>
            <a:endParaRPr lang="en-US" dirty="0" smtClean="0"/>
          </a:p>
          <a:p>
            <a:pPr marL="0" indent="0">
              <a:buNone/>
            </a:pPr>
            <a:endParaRPr lang="en-US" dirty="0"/>
          </a:p>
          <a:p>
            <a:r>
              <a:rPr lang="en-US" dirty="0" smtClean="0"/>
              <a:t>This </a:t>
            </a:r>
            <a:r>
              <a:rPr lang="en-US" dirty="0"/>
              <a:t>first </a:t>
            </a:r>
            <a:r>
              <a:rPr lang="en-US" dirty="0" smtClean="0"/>
              <a:t>step (trimming parameters) requires </a:t>
            </a:r>
            <a:r>
              <a:rPr lang="en-US" i="1" dirty="0" smtClean="0"/>
              <a:t>market intelligence (or expert)</a:t>
            </a:r>
            <a:r>
              <a:rPr lang="en-US" dirty="0" smtClean="0"/>
              <a:t> </a:t>
            </a:r>
            <a:r>
              <a:rPr lang="en-US" b="1" dirty="0"/>
              <a:t>and</a:t>
            </a:r>
            <a:r>
              <a:rPr lang="en-US" dirty="0"/>
              <a:t> </a:t>
            </a:r>
            <a:r>
              <a:rPr lang="en-US" dirty="0" smtClean="0"/>
              <a:t>an understanding </a:t>
            </a:r>
            <a:r>
              <a:rPr lang="en-US" dirty="0"/>
              <a:t>of </a:t>
            </a:r>
            <a:r>
              <a:rPr lang="en-US" i="1" dirty="0"/>
              <a:t>players’ </a:t>
            </a:r>
            <a:r>
              <a:rPr lang="en-US" i="1" dirty="0" smtClean="0"/>
              <a:t>behaviors</a:t>
            </a:r>
            <a:r>
              <a:rPr lang="en-US" dirty="0" smtClean="0"/>
              <a:t>.</a:t>
            </a:r>
            <a:endParaRPr lang="en-US"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 y="1295400"/>
            <a:ext cx="2782824" cy="550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5800" y="977890"/>
            <a:ext cx="2667000" cy="276999"/>
          </a:xfrm>
          <a:prstGeom prst="rect">
            <a:avLst/>
          </a:prstGeom>
          <a:noFill/>
        </p:spPr>
        <p:txBody>
          <a:bodyPr wrap="square" rtlCol="0">
            <a:spAutoFit/>
          </a:bodyPr>
          <a:lstStyle/>
          <a:p>
            <a:r>
              <a:rPr lang="en-US" sz="1200" dirty="0" smtClean="0"/>
              <a:t>Metrics                      Importance</a:t>
            </a:r>
            <a:endParaRPr lang="en-US" sz="1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 y="1295400"/>
            <a:ext cx="2782824" cy="550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a:stCxn id="9" idx="1"/>
          </p:cNvCxnSpPr>
          <p:nvPr/>
        </p:nvCxnSpPr>
        <p:spPr>
          <a:xfrm flipH="1" flipV="1">
            <a:off x="2590800" y="5132718"/>
            <a:ext cx="1066800" cy="10775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3657600" y="59436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Total Time Played has the most influence on the outcome</a:t>
            </a:r>
            <a:endParaRPr lang="en-US" b="1" i="1" dirty="0"/>
          </a:p>
        </p:txBody>
      </p:sp>
    </p:spTree>
    <p:extLst>
      <p:ext uri="{BB962C8B-B14F-4D97-AF65-F5344CB8AC3E}">
        <p14:creationId xmlns:p14="http://schemas.microsoft.com/office/powerpoint/2010/main" val="282014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i="1" dirty="0"/>
              <a:t>Model </a:t>
            </a:r>
            <a:r>
              <a:rPr lang="en-US" b="1" i="1" dirty="0" smtClean="0"/>
              <a:t>Validation (sort of)</a:t>
            </a:r>
            <a:endParaRPr lang="en-US" b="1" i="1" dirty="0"/>
          </a:p>
        </p:txBody>
      </p:sp>
      <p:sp>
        <p:nvSpPr>
          <p:cNvPr id="5" name="Content Placeholder 4"/>
          <p:cNvSpPr>
            <a:spLocks noGrp="1"/>
          </p:cNvSpPr>
          <p:nvPr>
            <p:ph idx="1"/>
          </p:nvPr>
        </p:nvSpPr>
        <p:spPr>
          <a:xfrm>
            <a:off x="0" y="1447800"/>
            <a:ext cx="9220200" cy="4525963"/>
          </a:xfrm>
        </p:spPr>
        <p:txBody>
          <a:bodyPr>
            <a:normAutofit/>
          </a:bodyPr>
          <a:lstStyle/>
          <a:p>
            <a:r>
              <a:rPr lang="en-US" sz="3600" dirty="0" smtClean="0"/>
              <a:t>44.8% are leavers on old gen, 46.1% are predicted to leave in one week on new gen, results are consistent.</a:t>
            </a:r>
          </a:p>
          <a:p>
            <a:pPr marL="0" indent="0">
              <a:buNone/>
            </a:pPr>
            <a:endParaRPr lang="en-US" sz="3600" dirty="0" smtClean="0"/>
          </a:p>
          <a:p>
            <a:endParaRPr lang="en-US" sz="3600" i="1" dirty="0" smtClean="0"/>
          </a:p>
          <a:p>
            <a:r>
              <a:rPr lang="en-US" sz="3600" i="1" dirty="0" smtClean="0"/>
              <a:t>F-score</a:t>
            </a:r>
            <a:r>
              <a:rPr lang="en-US" sz="3600" dirty="0" smtClean="0"/>
              <a:t> = 0.68 (industry benchmark = [0.5,0.7].) -&gt; above average.</a:t>
            </a:r>
          </a:p>
          <a:p>
            <a:endParaRPr lang="en-US" sz="3600" dirty="0"/>
          </a:p>
          <a:p>
            <a:endParaRPr lang="en-US" sz="3600" dirty="0" smtClean="0"/>
          </a:p>
        </p:txBody>
      </p:sp>
      <p:pic>
        <p:nvPicPr>
          <p:cNvPr id="2050" name="Picture 2" descr="http://www.galeriegif.com/gif-smiley/gif-smiley-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5105400"/>
            <a:ext cx="198120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s de recherche d'images pour « pouce smile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45664"/>
            <a:ext cx="1219200" cy="161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9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1000"/>
                                        <p:tgtEl>
                                          <p:spTgt spid="2052"/>
                                        </p:tgtEl>
                                      </p:cBhvr>
                                    </p:animEffect>
                                    <p:anim calcmode="lin" valueType="num">
                                      <p:cBhvr>
                                        <p:cTn id="13" dur="1000" fill="hold"/>
                                        <p:tgtEl>
                                          <p:spTgt spid="2052"/>
                                        </p:tgtEl>
                                        <p:attrNameLst>
                                          <p:attrName>ppt_x</p:attrName>
                                        </p:attrNameLst>
                                      </p:cBhvr>
                                      <p:tavLst>
                                        <p:tav tm="0">
                                          <p:val>
                                            <p:strVal val="#ppt_x"/>
                                          </p:val>
                                        </p:tav>
                                        <p:tav tm="100000">
                                          <p:val>
                                            <p:strVal val="#ppt_x"/>
                                          </p:val>
                                        </p:tav>
                                      </p:tavLst>
                                    </p:anim>
                                    <p:anim calcmode="lin" valueType="num">
                                      <p:cBhvr>
                                        <p:cTn id="1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arn(inVertical)">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How to look at results:</a:t>
            </a:r>
            <a:endParaRPr lang="en-US" b="1" i="1" dirty="0"/>
          </a:p>
        </p:txBody>
      </p:sp>
      <p:sp>
        <p:nvSpPr>
          <p:cNvPr id="3" name="Content Placeholder 2"/>
          <p:cNvSpPr>
            <a:spLocks noGrp="1"/>
          </p:cNvSpPr>
          <p:nvPr>
            <p:ph idx="1"/>
          </p:nvPr>
        </p:nvSpPr>
        <p:spPr/>
        <p:txBody>
          <a:bodyPr>
            <a:normAutofit/>
          </a:bodyPr>
          <a:lstStyle/>
          <a:p>
            <a:pPr marL="0" indent="0" algn="ctr">
              <a:buNone/>
            </a:pPr>
            <a:endParaRPr lang="en-US" sz="4000" dirty="0"/>
          </a:p>
          <a:p>
            <a:pPr algn="ctr"/>
            <a:r>
              <a:rPr lang="en-US" sz="4000" dirty="0" smtClean="0"/>
              <a:t>Analysis</a:t>
            </a:r>
          </a:p>
          <a:p>
            <a:pPr algn="ctr"/>
            <a:r>
              <a:rPr lang="en-US" sz="4000" dirty="0" smtClean="0"/>
              <a:t>Insight</a:t>
            </a:r>
          </a:p>
          <a:p>
            <a:pPr algn="ctr"/>
            <a:r>
              <a:rPr lang="en-US" sz="4000" dirty="0" smtClean="0"/>
              <a:t>Proposal</a:t>
            </a:r>
            <a:endParaRPr lang="en-US" sz="4000" dirty="0"/>
          </a:p>
        </p:txBody>
      </p:sp>
    </p:spTree>
    <p:extLst>
      <p:ext uri="{BB962C8B-B14F-4D97-AF65-F5344CB8AC3E}">
        <p14:creationId xmlns:p14="http://schemas.microsoft.com/office/powerpoint/2010/main" val="884070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650"/>
            <a:ext cx="8229600" cy="1143000"/>
          </a:xfrm>
        </p:spPr>
        <p:txBody>
          <a:bodyPr>
            <a:normAutofit/>
          </a:bodyPr>
          <a:lstStyle/>
          <a:p>
            <a:r>
              <a:rPr lang="en-US" b="1" i="1" dirty="0" smtClean="0"/>
              <a:t>Important metrics</a:t>
            </a:r>
            <a:endParaRPr lang="en-US" b="1" i="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 y="1295400"/>
            <a:ext cx="2782824" cy="550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19400" y="987855"/>
            <a:ext cx="6324600" cy="5509200"/>
          </a:xfrm>
          <a:prstGeom prst="rect">
            <a:avLst/>
          </a:prstGeom>
          <a:noFill/>
        </p:spPr>
        <p:txBody>
          <a:bodyPr wrap="square" rtlCol="0">
            <a:spAutoFit/>
          </a:bodyPr>
          <a:lstStyle/>
          <a:p>
            <a:pPr marL="285750" indent="-285750">
              <a:buFont typeface="Arial" panose="020B0604020202020204" pitchFamily="34" charset="0"/>
              <a:buChar char="•"/>
            </a:pPr>
            <a:r>
              <a:rPr lang="en-US" sz="3600" i="1" dirty="0" smtClean="0"/>
              <a:t>Average </a:t>
            </a:r>
            <a:r>
              <a:rPr lang="en-US" sz="3600" i="1" dirty="0"/>
              <a:t>S</a:t>
            </a:r>
            <a:r>
              <a:rPr lang="en-US" sz="3600" i="1" dirty="0" smtClean="0"/>
              <a:t>ession Length and Total Sessions </a:t>
            </a:r>
            <a:r>
              <a:rPr lang="en-US" sz="3600" dirty="0" smtClean="0"/>
              <a:t>are good indicators of retention rate, (confirmed expectations).</a:t>
            </a:r>
            <a:endParaRPr lang="en-US" sz="3600" dirty="0"/>
          </a:p>
          <a:p>
            <a:pPr marL="285750" indent="-285750">
              <a:buFont typeface="Arial" panose="020B0604020202020204" pitchFamily="34" charset="0"/>
              <a:buChar char="•"/>
            </a:pPr>
            <a:endParaRPr lang="en-US" sz="3200" dirty="0" smtClean="0"/>
          </a:p>
          <a:p>
            <a:endParaRPr lang="en-US" sz="3200" dirty="0"/>
          </a:p>
          <a:p>
            <a:pPr marL="285750" indent="-285750">
              <a:buFont typeface="Arial" panose="020B0604020202020204" pitchFamily="34" charset="0"/>
              <a:buChar char="•"/>
            </a:pPr>
            <a:r>
              <a:rPr lang="en-US" sz="3600" i="1" dirty="0" smtClean="0"/>
              <a:t>Insight: </a:t>
            </a:r>
            <a:r>
              <a:rPr lang="en-US" sz="3600" dirty="0" smtClean="0"/>
              <a:t>Drops in those metrics show interest loss, providing </a:t>
            </a:r>
            <a:r>
              <a:rPr lang="en-US" sz="3600" dirty="0"/>
              <a:t>opportunity to re-engage player before losing </a:t>
            </a:r>
            <a:r>
              <a:rPr lang="en-US" sz="3600" dirty="0" smtClean="0"/>
              <a:t>them. </a:t>
            </a:r>
          </a:p>
        </p:txBody>
      </p:sp>
      <p:cxnSp>
        <p:nvCxnSpPr>
          <p:cNvPr id="6" name="Straight Arrow Connector 5"/>
          <p:cNvCxnSpPr/>
          <p:nvPr/>
        </p:nvCxnSpPr>
        <p:spPr>
          <a:xfrm flipH="1">
            <a:off x="2667000" y="3851516"/>
            <a:ext cx="970788" cy="247308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3637788" y="3497580"/>
            <a:ext cx="2362200" cy="693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Sessions-related decent indicators</a:t>
            </a:r>
            <a:endParaRPr lang="en-US" b="1" i="1" dirty="0"/>
          </a:p>
        </p:txBody>
      </p:sp>
      <p:cxnSp>
        <p:nvCxnSpPr>
          <p:cNvPr id="9" name="Straight Arrow Connector 8"/>
          <p:cNvCxnSpPr/>
          <p:nvPr/>
        </p:nvCxnSpPr>
        <p:spPr>
          <a:xfrm flipH="1" flipV="1">
            <a:off x="2590800" y="2590800"/>
            <a:ext cx="1046988" cy="1143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62000" y="977399"/>
            <a:ext cx="2667000" cy="276999"/>
          </a:xfrm>
          <a:prstGeom prst="rect">
            <a:avLst/>
          </a:prstGeom>
          <a:noFill/>
        </p:spPr>
        <p:txBody>
          <a:bodyPr wrap="square" rtlCol="0">
            <a:spAutoFit/>
          </a:bodyPr>
          <a:lstStyle/>
          <a:p>
            <a:r>
              <a:rPr lang="en-US" sz="1200" dirty="0" smtClean="0"/>
              <a:t>Metrics                    Importance</a:t>
            </a:r>
            <a:endParaRPr lang="en-US" sz="1200" dirty="0"/>
          </a:p>
        </p:txBody>
      </p:sp>
    </p:spTree>
    <p:extLst>
      <p:ext uri="{BB962C8B-B14F-4D97-AF65-F5344CB8AC3E}">
        <p14:creationId xmlns:p14="http://schemas.microsoft.com/office/powerpoint/2010/main" val="173132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650"/>
            <a:ext cx="8229600" cy="1143000"/>
          </a:xfrm>
        </p:spPr>
        <p:txBody>
          <a:bodyPr/>
          <a:lstStyle/>
          <a:p>
            <a:r>
              <a:rPr lang="en-US" b="1" i="1" dirty="0" smtClean="0"/>
              <a:t>Important </a:t>
            </a:r>
            <a:r>
              <a:rPr lang="en-US" b="1" i="1" dirty="0"/>
              <a:t>metrics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 y="1295400"/>
            <a:ext cx="2782824" cy="550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43200" y="1163074"/>
            <a:ext cx="6324600" cy="5016758"/>
          </a:xfrm>
          <a:prstGeom prst="rect">
            <a:avLst/>
          </a:prstGeom>
          <a:noFill/>
        </p:spPr>
        <p:txBody>
          <a:bodyPr wrap="square" rtlCol="0">
            <a:spAutoFit/>
          </a:bodyPr>
          <a:lstStyle/>
          <a:p>
            <a:pPr marL="285750" indent="-285750">
              <a:buFont typeface="Arial" panose="020B0604020202020204" pitchFamily="34" charset="0"/>
              <a:buChar char="•"/>
            </a:pPr>
            <a:r>
              <a:rPr lang="en-US" sz="3200" i="1" dirty="0" smtClean="0"/>
              <a:t>Kudos and </a:t>
            </a:r>
            <a:r>
              <a:rPr lang="en-US" sz="3200" i="1" dirty="0" err="1" smtClean="0"/>
              <a:t>Exp</a:t>
            </a:r>
            <a:r>
              <a:rPr lang="en-US" sz="3200" i="1" dirty="0" smtClean="0"/>
              <a:t> earning speed </a:t>
            </a:r>
            <a:r>
              <a:rPr lang="en-US" sz="3200" dirty="0" smtClean="0"/>
              <a:t>are very strong interest indicators, and less expected.</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i="1" dirty="0" smtClean="0"/>
              <a:t>Insight</a:t>
            </a:r>
            <a:r>
              <a:rPr lang="en-US" sz="3200" dirty="0" smtClean="0"/>
              <a:t>: Player plays faster = faster Kudos/Ex gain = more engaged to the game. Slowing down means they are less hooked. How can we change that?</a:t>
            </a:r>
          </a:p>
        </p:txBody>
      </p:sp>
      <p:cxnSp>
        <p:nvCxnSpPr>
          <p:cNvPr id="6" name="Straight Arrow Connector 5"/>
          <p:cNvCxnSpPr>
            <a:stCxn id="7" idx="1"/>
          </p:cNvCxnSpPr>
          <p:nvPr/>
        </p:nvCxnSpPr>
        <p:spPr>
          <a:xfrm flipH="1" flipV="1">
            <a:off x="2590800" y="5867400"/>
            <a:ext cx="1219200" cy="6267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3810000" y="6115050"/>
            <a:ext cx="2362200" cy="758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3</a:t>
            </a:r>
            <a:r>
              <a:rPr lang="en-US" b="1" i="1" baseline="30000" dirty="0" smtClean="0"/>
              <a:t>rd</a:t>
            </a:r>
            <a:r>
              <a:rPr lang="en-US" b="1" i="1" dirty="0" smtClean="0"/>
              <a:t> and 4</a:t>
            </a:r>
            <a:r>
              <a:rPr lang="en-US" b="1" i="1" baseline="30000" dirty="0" smtClean="0"/>
              <a:t>th</a:t>
            </a:r>
            <a:r>
              <a:rPr lang="en-US" b="1" i="1" dirty="0" smtClean="0"/>
              <a:t> important indicators are speed-related</a:t>
            </a:r>
            <a:endParaRPr lang="en-US" b="1" i="1" dirty="0"/>
          </a:p>
        </p:txBody>
      </p:sp>
      <p:cxnSp>
        <p:nvCxnSpPr>
          <p:cNvPr id="8" name="Straight Arrow Connector 7"/>
          <p:cNvCxnSpPr/>
          <p:nvPr/>
        </p:nvCxnSpPr>
        <p:spPr>
          <a:xfrm flipH="1" flipV="1">
            <a:off x="2590800" y="5687390"/>
            <a:ext cx="1219200" cy="6753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762000" y="977399"/>
            <a:ext cx="2667000" cy="276999"/>
          </a:xfrm>
          <a:prstGeom prst="rect">
            <a:avLst/>
          </a:prstGeom>
          <a:noFill/>
        </p:spPr>
        <p:txBody>
          <a:bodyPr wrap="square" rtlCol="0">
            <a:spAutoFit/>
          </a:bodyPr>
          <a:lstStyle/>
          <a:p>
            <a:r>
              <a:rPr lang="en-US" sz="1200" dirty="0" smtClean="0"/>
              <a:t>Metrics                    Importance</a:t>
            </a:r>
            <a:endParaRPr lang="en-US" sz="1200" dirty="0"/>
          </a:p>
        </p:txBody>
      </p:sp>
    </p:spTree>
    <p:extLst>
      <p:ext uri="{BB962C8B-B14F-4D97-AF65-F5344CB8AC3E}">
        <p14:creationId xmlns:p14="http://schemas.microsoft.com/office/powerpoint/2010/main" val="7505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27815</TotalTime>
  <Words>2059</Words>
  <Application>Microsoft Office PowerPoint</Application>
  <PresentationFormat>On-screen Show (4:3)</PresentationFormat>
  <Paragraphs>172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Big Data Analytics - Airmech case study</vt:lpstr>
      <vt:lpstr>Goals</vt:lpstr>
      <vt:lpstr>Scope of Data</vt:lpstr>
      <vt:lpstr>Scope of the Data</vt:lpstr>
      <vt:lpstr>What metrics should we use?</vt:lpstr>
      <vt:lpstr>Model Validation (sort of)</vt:lpstr>
      <vt:lpstr>How to look at results:</vt:lpstr>
      <vt:lpstr>Important metrics</vt:lpstr>
      <vt:lpstr>Important metrics</vt:lpstr>
      <vt:lpstr>Important metrics</vt:lpstr>
      <vt:lpstr>New achievement?</vt:lpstr>
      <vt:lpstr>Level distribution</vt:lpstr>
      <vt:lpstr>Level distribution (real)</vt:lpstr>
      <vt:lpstr>One more session?</vt:lpstr>
      <vt:lpstr>One more session? (real)</vt:lpstr>
      <vt:lpstr>Conclusion</vt:lpstr>
      <vt:lpstr>Appendix: Why Big Data in video games</vt:lpstr>
      <vt:lpstr>Appendix: Why Big Data in different industries</vt:lpstr>
      <vt:lpstr>Appendix: Types of problems  Machine Learning can address</vt:lpstr>
      <vt:lpstr>Appendix: Rational vs irrational</vt:lpstr>
      <vt:lpstr>Appendix: What our competitors do</vt:lpstr>
      <vt:lpstr>Appendix:  What we really did:</vt:lpstr>
      <vt:lpstr>Appendix:  Philosophy of Data Science</vt:lpstr>
      <vt:lpstr>Appendix: Conclusion</vt:lpstr>
      <vt:lpstr>Appendix: The real work</vt:lpstr>
      <vt:lpstr>Appendix: Skills needed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Airmech  Data Analytics</dc:title>
  <dc:creator>Su Yang</dc:creator>
  <cp:lastModifiedBy>Su Yang</cp:lastModifiedBy>
  <cp:revision>221</cp:revision>
  <dcterms:created xsi:type="dcterms:W3CDTF">2006-08-16T00:00:00Z</dcterms:created>
  <dcterms:modified xsi:type="dcterms:W3CDTF">2015-08-14T21:27:09Z</dcterms:modified>
</cp:coreProperties>
</file>