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320" r:id="rId3"/>
    <p:sldId id="326" r:id="rId4"/>
    <p:sldId id="303" r:id="rId5"/>
    <p:sldId id="304" r:id="rId6"/>
    <p:sldId id="324" r:id="rId7"/>
    <p:sldId id="308" r:id="rId8"/>
    <p:sldId id="309" r:id="rId9"/>
    <p:sldId id="315" r:id="rId10"/>
    <p:sldId id="314" r:id="rId11"/>
    <p:sldId id="29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860" y="-240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5E64-DD61-4753-9B6C-C18CF73647B4}" type="datetimeFigureOut">
              <a:rPr lang="sv-SE" smtClean="0"/>
              <a:t>2018-04-25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FA7E-8996-4A0F-AFD0-BDE2714931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91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5265400"/>
            <a:ext cx="9144000" cy="1592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5.png"/><Relationship Id="rId7" Type="http://schemas.openxmlformats.org/officeDocument/2006/relationships/image" Target="../media/image9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ctrTitle"/>
          </p:nvPr>
        </p:nvSpPr>
        <p:spPr>
          <a:xfrm>
            <a:off x="1551407" y="372616"/>
            <a:ext cx="6984337" cy="1043684"/>
          </a:xfrm>
        </p:spPr>
        <p:txBody>
          <a:bodyPr/>
          <a:lstStyle/>
          <a:p>
            <a:r>
              <a:rPr lang="en-US" dirty="0" smtClean="0"/>
              <a:t>Active Wheelset Steering (AWS)</a:t>
            </a:r>
            <a:endParaRPr lang="sv-SE" dirty="0"/>
          </a:p>
        </p:txBody>
      </p:sp>
      <p:sp>
        <p:nvSpPr>
          <p:cNvPr id="6" name="Underrubrik 5"/>
          <p:cNvSpPr>
            <a:spLocks noGrp="1"/>
          </p:cNvSpPr>
          <p:nvPr>
            <p:ph type="subTitle" idx="1"/>
          </p:nvPr>
        </p:nvSpPr>
        <p:spPr>
          <a:xfrm>
            <a:off x="1142501" y="2027041"/>
            <a:ext cx="6987075" cy="2473937"/>
          </a:xfrm>
        </p:spPr>
        <p:txBody>
          <a:bodyPr>
            <a:normAutofit/>
          </a:bodyPr>
          <a:lstStyle/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SD2231</a:t>
            </a:r>
          </a:p>
          <a:p>
            <a:pPr algn="ctr"/>
            <a:r>
              <a:rPr lang="en-US" sz="1800" dirty="0" smtClean="0"/>
              <a:t>May </a:t>
            </a:r>
            <a:r>
              <a:rPr lang="en-US" sz="1800" dirty="0"/>
              <a:t>3</a:t>
            </a:r>
            <a:r>
              <a:rPr lang="en-US" sz="1800" dirty="0" smtClean="0"/>
              <a:t>, 2018</a:t>
            </a:r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u="sng" dirty="0" smtClean="0"/>
          </a:p>
          <a:p>
            <a:pPr algn="ctr"/>
            <a:endParaRPr lang="en-US" sz="1800" u="sng" dirty="0"/>
          </a:p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A</a:t>
            </a:r>
            <a:r>
              <a:rPr lang="en-US" sz="1800" dirty="0" smtClean="0">
                <a:solidFill>
                  <a:schemeClr val="accent2"/>
                </a:solidFill>
              </a:rPr>
              <a:t>. Qazizadeh</a:t>
            </a:r>
          </a:p>
          <a:p>
            <a:pPr algn="ctr"/>
            <a:endParaRPr lang="en-US" sz="1800" dirty="0" smtClean="0"/>
          </a:p>
          <a:p>
            <a:pPr algn="ctr">
              <a:lnSpc>
                <a:spcPct val="100000"/>
              </a:lnSpc>
            </a:pPr>
            <a:endParaRPr lang="sv-SE" sz="1800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14370"/>
            <a:ext cx="6935788" cy="668338"/>
          </a:xfrm>
        </p:spPr>
        <p:txBody>
          <a:bodyPr/>
          <a:lstStyle/>
          <a:p>
            <a:r>
              <a:rPr lang="sv-SE" dirty="0"/>
              <a:t>Wear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03" y="4325645"/>
            <a:ext cx="3586580" cy="1463090"/>
          </a:xfrm>
        </p:spPr>
        <p:txBody>
          <a:bodyPr>
            <a:noAutofit/>
          </a:bodyPr>
          <a:lstStyle/>
          <a:p>
            <a:r>
              <a:rPr lang="en-US" sz="1800" dirty="0" smtClean="0"/>
              <a:t>By increasing wheelbase </a:t>
            </a:r>
            <a:r>
              <a:rPr lang="en-US" sz="1800" dirty="0"/>
              <a:t>wear number increases as well. </a:t>
            </a:r>
          </a:p>
          <a:p>
            <a:endParaRPr lang="en-US" sz="1800" dirty="0" smtClean="0"/>
          </a:p>
          <a:p>
            <a:r>
              <a:rPr lang="en-US" sz="1800" dirty="0" smtClean="0"/>
              <a:t>AWS brings significant </a:t>
            </a:r>
            <a:r>
              <a:rPr lang="en-US" sz="1800" dirty="0"/>
              <a:t>reduction in wear number.</a:t>
            </a:r>
            <a:endParaRPr lang="sv-S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77" y="2786251"/>
            <a:ext cx="3568820" cy="307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1"/>
          <a:stretch/>
        </p:blipFill>
        <p:spPr bwMode="auto">
          <a:xfrm>
            <a:off x="1336367" y="1903410"/>
            <a:ext cx="2214702" cy="24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93" y="1449352"/>
            <a:ext cx="3368504" cy="11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5996" y="1168884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wear number [N]</a:t>
            </a:r>
            <a:endParaRPr lang="sv-SE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0326" y="3282856"/>
            <a:ext cx="2667000" cy="874166"/>
            <a:chOff x="1022351" y="2600399"/>
            <a:chExt cx="2667000" cy="87416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22351" y="2600399"/>
              <a:ext cx="2667000" cy="874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638300" y="3037482"/>
              <a:ext cx="16383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40570" y="3024978"/>
                  <a:ext cx="491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570" y="3024978"/>
                  <a:ext cx="49199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921704" y="28712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Increasing axle distance by 2 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1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1243527" y="569970"/>
            <a:ext cx="6935788" cy="66833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Cut-off </a:t>
            </a:r>
            <a:r>
              <a:rPr lang="en-US" dirty="0"/>
              <a:t>frequency:</a:t>
            </a:r>
            <a:br>
              <a:rPr lang="en-US" dirty="0"/>
            </a:b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Cut-off frequency </a:t>
            </a:r>
            <a:r>
              <a:rPr lang="en-US" sz="1800" dirty="0" smtClean="0"/>
              <a:t>is </a:t>
            </a:r>
            <a:r>
              <a:rPr lang="en-US" sz="1800" dirty="0"/>
              <a:t>a boundary in a system’s frequency response at which </a:t>
            </a:r>
            <a:r>
              <a:rPr lang="en-US" sz="1800" dirty="0" smtClean="0"/>
              <a:t>energy flowing </a:t>
            </a:r>
            <a:r>
              <a:rPr lang="en-US" sz="1800" dirty="0"/>
              <a:t>through the system </a:t>
            </a:r>
            <a:r>
              <a:rPr lang="en-US" sz="1800" dirty="0" smtClean="0"/>
              <a:t>is </a:t>
            </a:r>
            <a:r>
              <a:rPr lang="en-US" sz="1800" dirty="0"/>
              <a:t>dropped to half the pass-band </a:t>
            </a:r>
            <a:r>
              <a:rPr lang="en-US" sz="1800" dirty="0" smtClean="0"/>
              <a:t>power: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"/>
          <a:stretch/>
        </p:blipFill>
        <p:spPr bwMode="auto">
          <a:xfrm>
            <a:off x="2652926" y="2883711"/>
            <a:ext cx="4116990" cy="302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5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893" y="431800"/>
            <a:ext cx="7081838" cy="457258"/>
          </a:xfrm>
        </p:spPr>
        <p:txBody>
          <a:bodyPr/>
          <a:lstStyle/>
          <a:p>
            <a:r>
              <a:rPr lang="en-US" dirty="0" smtClean="0"/>
              <a:t>Two-axle rail vehicle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11" y="1295797"/>
            <a:ext cx="4580876" cy="2731808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poor comfort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low hunting </a:t>
            </a:r>
            <a:r>
              <a:rPr lang="en-US" sz="1800" dirty="0" smtClean="0"/>
              <a:t>speed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limited wheelbase (limiting capacity)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  <p:grpSp>
        <p:nvGrpSpPr>
          <p:cNvPr id="6" name="Group 5"/>
          <p:cNvGrpSpPr/>
          <p:nvPr/>
        </p:nvGrpSpPr>
        <p:grpSpPr>
          <a:xfrm>
            <a:off x="5782802" y="1141909"/>
            <a:ext cx="3076895" cy="2219169"/>
            <a:chOff x="5504818" y="1383246"/>
            <a:chExt cx="3076895" cy="2219169"/>
          </a:xfrm>
        </p:grpSpPr>
        <p:pic>
          <p:nvPicPr>
            <p:cNvPr id="3074" name="Picture 2" descr="C:\Users\Alireza\Downloads\extHbinsMalmo2004sto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818" y="1691023"/>
              <a:ext cx="3052592" cy="191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582174" y="1383246"/>
              <a:ext cx="2999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Candidate for a passenger vehicle?</a:t>
              </a:r>
              <a:endParaRPr lang="sv-SE" sz="1400" dirty="0"/>
            </a:p>
          </p:txBody>
        </p:sp>
      </p:grpSp>
      <p:cxnSp>
        <p:nvCxnSpPr>
          <p:cNvPr id="13" name="Elbow Connector 12"/>
          <p:cNvCxnSpPr/>
          <p:nvPr/>
        </p:nvCxnSpPr>
        <p:spPr>
          <a:xfrm>
            <a:off x="643309" y="2672084"/>
            <a:ext cx="625581" cy="314127"/>
          </a:xfrm>
          <a:prstGeom prst="bentConnector3">
            <a:avLst>
              <a:gd name="adj1" fmla="val 127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8802" y="267208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Why?</a:t>
            </a:r>
            <a:endParaRPr lang="sv-S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24440" y="2832967"/>
            <a:ext cx="40027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</a:t>
            </a:r>
            <a:r>
              <a:rPr lang="en-US" sz="1400" dirty="0" smtClean="0"/>
              <a:t>bogie          poor </a:t>
            </a:r>
            <a:r>
              <a:rPr lang="en-US" sz="1400" dirty="0"/>
              <a:t>curving (wear, squeal noise)</a:t>
            </a:r>
          </a:p>
          <a:p>
            <a:r>
              <a:rPr lang="en-US" sz="1400" dirty="0" smtClean="0"/>
              <a:t>        limited </a:t>
            </a:r>
            <a:r>
              <a:rPr lang="en-US" sz="1400" dirty="0"/>
              <a:t>wheelbase</a:t>
            </a:r>
          </a:p>
          <a:p>
            <a:endParaRPr lang="sv-SE" dirty="0"/>
          </a:p>
        </p:txBody>
      </p:sp>
      <p:sp>
        <p:nvSpPr>
          <p:cNvPr id="23" name="Right Arrow 22"/>
          <p:cNvSpPr/>
          <p:nvPr/>
        </p:nvSpPr>
        <p:spPr>
          <a:xfrm>
            <a:off x="2061511" y="2919734"/>
            <a:ext cx="373574" cy="1329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301927" y="3138611"/>
            <a:ext cx="373574" cy="1329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lireza\Desktop\R0415.16 Bogie ste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98" y="4023361"/>
            <a:ext cx="4178644" cy="143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560445" y="4355783"/>
            <a:ext cx="45720" cy="685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88255" y="4355783"/>
            <a:ext cx="45720" cy="685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74030" y="4630103"/>
            <a:ext cx="45720" cy="685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68730" y="6195060"/>
            <a:ext cx="45720" cy="685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7525" y="4630103"/>
            <a:ext cx="45720" cy="685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509530"/>
          </a:xfrm>
        </p:spPr>
        <p:txBody>
          <a:bodyPr/>
          <a:lstStyle/>
          <a:p>
            <a:r>
              <a:rPr lang="en-US" dirty="0" smtClean="0"/>
              <a:t>Active Wheelset steering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577713" y="1254206"/>
            <a:ext cx="5346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Active </a:t>
            </a:r>
            <a:r>
              <a:rPr lang="en-US" dirty="0"/>
              <a:t>Wheelset Steering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better curving (less wear)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increasing wheelbase (increasing capacity)</a:t>
            </a:r>
            <a:endParaRPr lang="sv-SE" dirty="0"/>
          </a:p>
          <a:p>
            <a:endParaRPr lang="sv-S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79" y="2151720"/>
            <a:ext cx="2533530" cy="11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0950" y="1866900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Wheelset top view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1652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7950" y="444500"/>
                <a:ext cx="6935788" cy="5017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 smtClean="0"/>
                  <a:t> controller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7950" y="444500"/>
                <a:ext cx="6935788" cy="501708"/>
              </a:xfrm>
              <a:blipFill rotWithShape="1">
                <a:blip r:embed="rId2"/>
                <a:stretch>
                  <a:fillRect b="-3902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3101" y="2422802"/>
                <a:ext cx="6098959" cy="407828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sz="1800" dirty="0" smtClean="0"/>
                  <a:t> </a:t>
                </a:r>
                <a:r>
                  <a:rPr lang="sv-SE" sz="1800" dirty="0"/>
                  <a:t>is </a:t>
                </a:r>
                <a:r>
                  <a:rPr lang="sv-SE" sz="1800" dirty="0" smtClean="0"/>
                  <a:t>a model </a:t>
                </a:r>
                <a:r>
                  <a:rPr lang="sv-SE" sz="1800" dirty="0"/>
                  <a:t>based </a:t>
                </a:r>
                <a:r>
                  <a:rPr lang="sv-SE" sz="1800" dirty="0" smtClean="0"/>
                  <a:t>controller            equations of the motion for the vehicle.</a:t>
                </a:r>
              </a:p>
              <a:p>
                <a:endParaRPr lang="sv-SE" sz="1800" dirty="0" smtClean="0"/>
              </a:p>
              <a:p>
                <a:pPr marL="641350" lvl="1" indent="-285750">
                  <a:buClr>
                    <a:srgbClr val="FF0000"/>
                  </a:buClr>
                </a:pPr>
                <a:r>
                  <a:rPr lang="en-US" sz="1800" dirty="0" smtClean="0"/>
                  <a:t>Lateral dynamics is enough</a:t>
                </a:r>
              </a:p>
              <a:p>
                <a:pPr marL="641350" lvl="1" indent="-285750">
                  <a:buClr>
                    <a:srgbClr val="FF0000"/>
                  </a:buClr>
                </a:pPr>
                <a:r>
                  <a:rPr lang="en-US" sz="1800" dirty="0"/>
                  <a:t>2</a:t>
                </a:r>
                <a:r>
                  <a:rPr lang="en-US" sz="1800" dirty="0" smtClean="0"/>
                  <a:t> bodies, 4 degrees of freedom</a:t>
                </a:r>
              </a:p>
              <a:p>
                <a:r>
                  <a:rPr lang="en-US" sz="1800" dirty="0" smtClean="0"/>
                  <a:t>	</a:t>
                </a:r>
                <a:endParaRPr lang="sv-SE" sz="1800" dirty="0"/>
              </a:p>
              <a:p>
                <a:r>
                  <a:rPr lang="sv-SE" sz="1800" dirty="0" smtClean="0"/>
                  <a:t>Equations are then written </a:t>
                </a:r>
                <a:r>
                  <a:rPr lang="sv-SE" sz="1800" dirty="0"/>
                  <a:t>in state space </a:t>
                </a:r>
                <a:r>
                  <a:rPr lang="sv-SE" sz="1800" dirty="0" smtClean="0"/>
                  <a:t>form and then implemented </a:t>
                </a:r>
                <a:r>
                  <a:rPr lang="sv-SE" sz="1800" dirty="0"/>
                  <a:t>in Simulink</a:t>
                </a:r>
                <a:r>
                  <a:rPr lang="sv-SE" sz="1800" dirty="0" smtClean="0"/>
                  <a:t>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101" y="2422802"/>
                <a:ext cx="6098959" cy="4078286"/>
              </a:xfrm>
              <a:blipFill rotWithShape="1">
                <a:blip r:embed="rId3"/>
                <a:stretch>
                  <a:fillRect l="-2298" t="-17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37157" y="2723528"/>
            <a:ext cx="4651670" cy="162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3101" y="1311373"/>
                <a:ext cx="586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Control strategy: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en-US" dirty="0"/>
                  <a:t>control </a:t>
                </a:r>
              </a:p>
              <a:p>
                <a:pPr marL="827088" indent="-28575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Why? Robustness to model variations and good      	         disturbance rejection.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1" y="1311373"/>
                <a:ext cx="586740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623" t="-2538" r="-73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820324" y="2449136"/>
            <a:ext cx="577048" cy="2574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1250" y="239770"/>
                <a:ext cx="6935788" cy="668338"/>
              </a:xfrm>
            </p:spPr>
            <p:txBody>
              <a:bodyPr/>
              <a:lstStyle/>
              <a:p>
                <a:r>
                  <a:rPr lang="en-US" dirty="0" smtClean="0"/>
                  <a:t>Controller design: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 smtClean="0"/>
                  <a:t> </a:t>
                </a:r>
                <a:r>
                  <a:rPr lang="sv-SE" dirty="0"/>
                  <a:t>controller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1250" y="239770"/>
                <a:ext cx="6935788" cy="668338"/>
              </a:xfrm>
              <a:blipFill rotWithShape="1">
                <a:blip r:embed="rId2"/>
                <a:stretch>
                  <a:fillRect l="-2812" b="-290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650" y="3278880"/>
            <a:ext cx="6935788" cy="295592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1800" dirty="0" smtClean="0"/>
              <a:t>				</a:t>
            </a:r>
            <a:endParaRPr lang="en-US" sz="18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sz="1800" dirty="0"/>
              <a:t>input		yaw angle of the wheelset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sz="1800" dirty="0"/>
              <a:t>output	</a:t>
            </a:r>
            <a:r>
              <a:rPr lang="en-US" sz="1800" dirty="0"/>
              <a:t> </a:t>
            </a:r>
            <a:r>
              <a:rPr lang="en-US" sz="1800" dirty="0" smtClean="0"/>
              <a:t>torque </a:t>
            </a:r>
            <a:r>
              <a:rPr lang="en-US" sz="1800" dirty="0"/>
              <a:t>to be applied by actuators</a:t>
            </a:r>
            <a:endParaRPr lang="sv-SE" sz="18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Clr>
                <a:srgbClr val="FF0000"/>
              </a:buClr>
            </a:pPr>
            <a:endParaRPr lang="en-US" sz="18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sv-S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22" y="1527273"/>
            <a:ext cx="4262244" cy="175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76677" y="277870"/>
                <a:ext cx="6935788" cy="668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smtClean="0"/>
                  <a:t>concept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76677" y="277870"/>
                <a:ext cx="6935788" cy="668338"/>
              </a:xfrm>
              <a:blipFill rotWithShape="1">
                <a:blip r:embed="rId2"/>
                <a:stretch>
                  <a:fillRect b="-29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205" y="1314450"/>
                <a:ext cx="7445329" cy="455627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3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300" b="1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300" b="1" dirty="0" smtClean="0"/>
                  <a:t> norm:</a:t>
                </a:r>
              </a:p>
              <a:p>
                <a:r>
                  <a:rPr lang="en-US" sz="3300" dirty="0" smtClean="0"/>
                  <a:t>of a transfer function is</a:t>
                </a:r>
                <a:r>
                  <a:rPr lang="en-US" sz="33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300" dirty="0" smtClean="0"/>
                  <a:t>its </a:t>
                </a:r>
                <a:r>
                  <a:rPr lang="en-US" sz="3300" dirty="0"/>
                  <a:t>maximum magnitude</a:t>
                </a:r>
                <a:r>
                  <a:rPr lang="en-US" sz="3300" dirty="0" smtClean="0"/>
                  <a:t> </a:t>
                </a:r>
                <a:r>
                  <a:rPr lang="en-US" sz="3300" dirty="0"/>
                  <a:t>over the whole frequency range. </a:t>
                </a:r>
                <a:endParaRPr lang="sv-SE" sz="33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33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33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(</m:t>
                            </m:r>
                            <m:r>
                              <a:rPr lang="sv-SE" sz="3300" b="0" i="1" smtClean="0">
                                <a:latin typeface="Cambria Math"/>
                              </a:rPr>
                              <m:t>𝑖𝑤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GB" sz="3300" i="1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GB" sz="33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33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sz="33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30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a:rPr lang="en-GB" sz="3300" i="1">
                                <a:latin typeface="Cambria Math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GB" sz="3300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v-SE" sz="33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𝑖𝑤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GB" sz="3300" i="1">
                        <a:latin typeface="Cambria Math"/>
                      </a:rPr>
                      <m:t> </m:t>
                    </m:r>
                  </m:oMath>
                </a14:m>
                <a:r>
                  <a:rPr lang="sv-SE" sz="1800" dirty="0"/>
                  <a:t>	</a:t>
                </a:r>
                <a:endParaRPr lang="sv-SE" sz="1800" dirty="0" smtClean="0"/>
              </a:p>
              <a:p>
                <a:endParaRPr lang="sv-SE" sz="1800" dirty="0" smtClean="0"/>
              </a:p>
              <a:p>
                <a:endParaRPr lang="sv-SE" sz="1800" dirty="0"/>
              </a:p>
              <a:p>
                <a:endParaRPr lang="sv-SE" sz="1800" dirty="0"/>
              </a:p>
              <a:p>
                <a:endParaRPr lang="sv-SE" sz="18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205" y="1314450"/>
                <a:ext cx="7445329" cy="4556279"/>
              </a:xfrm>
              <a:blipFill rotWithShape="1">
                <a:blip r:embed="rId3"/>
                <a:stretch>
                  <a:fillRect l="-1882" t="-2945" r="-22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66115" y="2415828"/>
            <a:ext cx="2795260" cy="1441541"/>
            <a:chOff x="1663700" y="3263809"/>
            <a:chExt cx="2795260" cy="144154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663700" y="3898900"/>
              <a:ext cx="514350" cy="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0" idx="1"/>
            </p:cNvCxnSpPr>
            <p:nvPr/>
          </p:nvCxnSpPr>
          <p:spPr>
            <a:xfrm>
              <a:off x="2457450" y="3911600"/>
              <a:ext cx="609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178050" y="3778250"/>
              <a:ext cx="279400" cy="25400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000" dirty="0" err="1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067050" y="3756025"/>
                  <a:ext cx="514350" cy="317500"/>
                </a:xfrm>
                <a:prstGeom prst="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sv-SE" sz="1400" dirty="0" err="1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050" y="3756025"/>
                  <a:ext cx="514350" cy="3175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556"/>
                  </a:stretch>
                </a:blipFill>
                <a:ln w="127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3581400" y="3914775"/>
              <a:ext cx="850900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67050" y="4349750"/>
                  <a:ext cx="539750" cy="355600"/>
                </a:xfrm>
                <a:prstGeom prst="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sv-SE" sz="1400" dirty="0" err="1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050" y="4349750"/>
                  <a:ext cx="539750" cy="355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/>
            <p:cNvCxnSpPr>
              <a:endCxn id="12" idx="3"/>
            </p:cNvCxnSpPr>
            <p:nvPr/>
          </p:nvCxnSpPr>
          <p:spPr>
            <a:xfrm rot="5400000">
              <a:off x="3517900" y="4019550"/>
              <a:ext cx="596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9" idx="4"/>
            </p:cNvCxnSpPr>
            <p:nvPr/>
          </p:nvCxnSpPr>
          <p:spPr>
            <a:xfrm rot="10800000">
              <a:off x="2317750" y="4032250"/>
              <a:ext cx="749300" cy="495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06181" y="3842693"/>
              <a:ext cx="2231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-</a:t>
              </a:r>
              <a:endParaRPr lang="sv-SE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4550" y="3789834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+</a:t>
              </a:r>
              <a:endParaRPr lang="sv-SE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3668410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  <a:endParaRPr lang="sv-S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97350" y="364738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sv-SE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06600" y="3543027"/>
              <a:ext cx="2203450" cy="171723"/>
            </a:xfrm>
            <a:custGeom>
              <a:avLst/>
              <a:gdLst>
                <a:gd name="connsiteX0" fmla="*/ 0 w 2203450"/>
                <a:gd name="connsiteY0" fmla="*/ 139973 h 171723"/>
                <a:gd name="connsiteX1" fmla="*/ 1117600 w 2203450"/>
                <a:gd name="connsiteY1" fmla="*/ 273 h 171723"/>
                <a:gd name="connsiteX2" fmla="*/ 2203450 w 2203450"/>
                <a:gd name="connsiteY2" fmla="*/ 171723 h 1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450" h="171723">
                  <a:moveTo>
                    <a:pt x="0" y="139973"/>
                  </a:moveTo>
                  <a:cubicBezTo>
                    <a:pt x="375179" y="67477"/>
                    <a:pt x="750358" y="-5019"/>
                    <a:pt x="1117600" y="273"/>
                  </a:cubicBezTo>
                  <a:cubicBezTo>
                    <a:pt x="1484842" y="5565"/>
                    <a:pt x="2022475" y="134681"/>
                    <a:pt x="2203450" y="17172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0264" y="3263809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T(s)</a:t>
              </a:r>
              <a:endParaRPr lang="sv-SE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Box 3083"/>
              <p:cNvSpPr txBox="1"/>
              <p:nvPr/>
            </p:nvSpPr>
            <p:spPr>
              <a:xfrm>
                <a:off x="946151" y="2989285"/>
                <a:ext cx="467551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control tries to  design the controller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such that the infinity norm of the closed loop transfer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minimized.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algn="just"/>
                <a:r>
                  <a:rPr lang="en-US" dirty="0"/>
                  <a:t>We can </a:t>
                </a:r>
                <a:r>
                  <a:rPr lang="en-US" dirty="0" smtClean="0"/>
                  <a:t>focus this minimization process on </a:t>
                </a:r>
                <a:r>
                  <a:rPr lang="en-US" dirty="0"/>
                  <a:t>specific </a:t>
                </a:r>
                <a:r>
                  <a:rPr lang="en-US" dirty="0" smtClean="0"/>
                  <a:t>frequency ranges </a:t>
                </a:r>
                <a:r>
                  <a:rPr lang="en-US" dirty="0"/>
                  <a:t>by proper weighting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(penalizing)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084" name="TextBox 30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1" y="2989285"/>
                <a:ext cx="4675514" cy="2585323"/>
              </a:xfrm>
              <a:prstGeom prst="rect">
                <a:avLst/>
              </a:prstGeom>
              <a:blipFill rotWithShape="1">
                <a:blip r:embed="rId6"/>
                <a:stretch>
                  <a:fillRect l="-1043" t="-1179" r="-11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6" name="Group 3085"/>
          <p:cNvGrpSpPr/>
          <p:nvPr/>
        </p:nvGrpSpPr>
        <p:grpSpPr>
          <a:xfrm>
            <a:off x="5975463" y="3908169"/>
            <a:ext cx="2538496" cy="1844361"/>
            <a:chOff x="5432669" y="2908328"/>
            <a:chExt cx="2800106" cy="2047925"/>
          </a:xfrm>
        </p:grpSpPr>
        <p:pic>
          <p:nvPicPr>
            <p:cNvPr id="3074" name="Picture 2" descr="C:\Users\Alireza\Downloads\Figure13a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" t="13213" r="52222" b="6137"/>
            <a:stretch/>
          </p:blipFill>
          <p:spPr bwMode="auto">
            <a:xfrm>
              <a:off x="5432669" y="3220149"/>
              <a:ext cx="2800106" cy="17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753974" y="4239402"/>
              <a:ext cx="337482" cy="4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102350" y="3218300"/>
              <a:ext cx="396875" cy="18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80562" y="3220149"/>
              <a:ext cx="21788" cy="10192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99225" y="3220149"/>
              <a:ext cx="92075" cy="10236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91300" y="4239402"/>
              <a:ext cx="76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5" name="TextBox 3084"/>
                <p:cNvSpPr txBox="1"/>
                <p:nvPr/>
              </p:nvSpPr>
              <p:spPr>
                <a:xfrm>
                  <a:off x="5972364" y="2908328"/>
                  <a:ext cx="656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𝑊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sv-SE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85" name="TextBox 30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364" y="2908328"/>
                  <a:ext cx="656846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6881182" y="5682680"/>
            <a:ext cx="96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762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406400"/>
            <a:ext cx="6935788" cy="466278"/>
          </a:xfrm>
        </p:spPr>
        <p:txBody>
          <a:bodyPr/>
          <a:lstStyle/>
          <a:p>
            <a:r>
              <a:rPr lang="en-US" dirty="0" smtClean="0"/>
              <a:t>Weighting 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4750" y="1690461"/>
                <a:ext cx="7392063" cy="4078286"/>
              </a:xfrm>
            </p:spPr>
            <p:txBody>
              <a:bodyPr>
                <a:normAutofit/>
              </a:bodyPr>
              <a:lstStyle/>
              <a:p>
                <a:endParaRPr lang="sv-SE" dirty="0" smtClean="0"/>
              </a:p>
              <a:p>
                <a:endParaRPr lang="sv-SE" dirty="0"/>
              </a:p>
              <a:p>
                <a:endParaRPr lang="sv-SE" dirty="0" smtClean="0"/>
              </a:p>
              <a:p>
                <a:endParaRPr lang="sv-SE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18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800" dirty="0" smtClean="0"/>
                  <a:t>control is tuned through selection of weighting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750" y="1690461"/>
                <a:ext cx="7392063" cy="4078286"/>
              </a:xfrm>
              <a:blipFill rotWithShape="1">
                <a:blip r:embed="rId2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76" y="4274134"/>
            <a:ext cx="1207362" cy="6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2" y="4399994"/>
            <a:ext cx="1154098" cy="51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3" y="1060271"/>
            <a:ext cx="4146424" cy="26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C:\Users\Alireza\Desktop\Alireza's Documents\PhD\Papers, Conf. &amp; Seminars\JRC 16\Presentation- railway seminar\Figures\lowpa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1" y="2099376"/>
            <a:ext cx="32670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lireza\Desktop\Alireza's Documents\PhD\Papers, Conf. &amp; Seminars\JRC 16\Presentation- railway seminar\Figures\highp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1" y="538510"/>
            <a:ext cx="32670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416" y="5122416"/>
                <a:ext cx="3556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related </a:t>
                </a:r>
                <a:r>
                  <a:rPr lang="en-US" dirty="0"/>
                  <a:t>to maximum </a:t>
                </a:r>
                <a:r>
                  <a:rPr lang="en-US" dirty="0" smtClean="0"/>
                  <a:t>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the actuator cut-off frequency</a:t>
                </a:r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" y="5122416"/>
                <a:ext cx="3556871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0948" y="5122416"/>
                <a:ext cx="56683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related to</a:t>
                </a:r>
                <a:r>
                  <a:rPr lang="en-US" dirty="0"/>
                  <a:t> </a:t>
                </a:r>
                <a:r>
                  <a:rPr lang="en-US" dirty="0" smtClean="0"/>
                  <a:t>desired </a:t>
                </a:r>
                <a:r>
                  <a:rPr lang="en-US" dirty="0"/>
                  <a:t>steady state tracking error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affects the system time constant.</a:t>
                </a: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48" y="5122416"/>
                <a:ext cx="5668380" cy="1200329"/>
              </a:xfrm>
              <a:prstGeom prst="rect">
                <a:avLst/>
              </a:prstGeom>
              <a:blipFill rotWithShape="1">
                <a:blip r:embed="rId9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403" y="1536699"/>
            <a:ext cx="88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reference yaw angle</a:t>
            </a:r>
            <a:endParaRPr lang="sv-SE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03" y="1998364"/>
            <a:ext cx="88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radius, cant angle</a:t>
            </a:r>
            <a:endParaRPr lang="sv-SE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7460" y="2429194"/>
            <a:ext cx="88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wheelset yaw</a:t>
            </a:r>
            <a:endParaRPr lang="sv-SE" sz="105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7186" y="3080386"/>
            <a:ext cx="7329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error signal</a:t>
            </a:r>
            <a:endParaRPr lang="sv-SE" sz="105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9127" y="2733123"/>
            <a:ext cx="611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torque</a:t>
            </a:r>
            <a:endParaRPr lang="sv-SE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82700" y="246120"/>
                <a:ext cx="6935788" cy="668338"/>
              </a:xfrm>
            </p:spPr>
            <p:txBody>
              <a:bodyPr/>
              <a:lstStyle/>
              <a:p>
                <a:r>
                  <a:rPr lang="sv-SE" dirty="0" smtClean="0"/>
                  <a:t>Designed Controller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2700" y="246120"/>
                <a:ext cx="6935788" cy="668338"/>
              </a:xfrm>
              <a:blipFill rotWithShape="1">
                <a:blip r:embed="rId2"/>
                <a:stretch>
                  <a:fillRect l="-2812" b="-290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controller has high magnitude at lower </a:t>
            </a:r>
            <a:r>
              <a:rPr lang="en-US" sz="1800" dirty="0" smtClean="0"/>
              <a:t>frequencies which </a:t>
            </a:r>
            <a:r>
              <a:rPr lang="en-US" sz="1800" dirty="0"/>
              <a:t>provides good reference tracking and low </a:t>
            </a:r>
            <a:r>
              <a:rPr lang="en-US" sz="1800" dirty="0" smtClean="0"/>
              <a:t>magnitude at </a:t>
            </a:r>
            <a:r>
              <a:rPr lang="en-US" sz="1800" dirty="0"/>
              <a:t>higher frequencies for better disturbance rejection.</a:t>
            </a:r>
            <a:endParaRPr lang="sv-S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96" y="2876550"/>
            <a:ext cx="3764132" cy="236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691" y="239770"/>
            <a:ext cx="6935788" cy="668338"/>
          </a:xfrm>
        </p:spPr>
        <p:txBody>
          <a:bodyPr/>
          <a:lstStyle/>
          <a:p>
            <a:r>
              <a:rPr lang="sv-SE" dirty="0" smtClean="0"/>
              <a:t>Actuator force request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78" y="2212186"/>
            <a:ext cx="3349614" cy="21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" y="2763172"/>
            <a:ext cx="2586042" cy="126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75162" y="2712858"/>
            <a:ext cx="150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Random</a:t>
            </a:r>
            <a:r>
              <a:rPr lang="sv-SE" sz="1200" dirty="0"/>
              <a:t> </a:t>
            </a:r>
            <a:r>
              <a:rPr lang="sv-SE" sz="1200" dirty="0" smtClean="0"/>
              <a:t>behaviour</a:t>
            </a:r>
            <a:endParaRPr lang="sv-S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4515" y="4757485"/>
            <a:ext cx="135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Follows low frequency and disregards high frequencies.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4876" y="2069082"/>
            <a:ext cx="218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Low frequency content as expected from the physics of the problem.</a:t>
            </a:r>
            <a:endParaRPr lang="sv-SE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45396" y="4208837"/>
            <a:ext cx="0" cy="3478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10528" y="3668700"/>
            <a:ext cx="442260" cy="1398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133975" y="3333750"/>
            <a:ext cx="1370240" cy="125717"/>
          </a:xfrm>
          <a:prstGeom prst="bentConnector3">
            <a:avLst>
              <a:gd name="adj1" fmla="val 298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lireza\Desktop\active yaw ang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5" y="2994667"/>
            <a:ext cx="2298698" cy="12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ireza\Desktop\Controlle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 bwMode="auto">
          <a:xfrm>
            <a:off x="2636565" y="4574755"/>
            <a:ext cx="2831254" cy="11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icentiate seminar_AQ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Licentiate seminar_AQ</Template>
  <TotalTime>3116</TotalTime>
  <Words>439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Licentiate seminar_AQ</vt:lpstr>
      <vt:lpstr>think-cell Slide</vt:lpstr>
      <vt:lpstr>Active Wheelset Steering (AWS)</vt:lpstr>
      <vt:lpstr>Two-axle rail vehicle</vt:lpstr>
      <vt:lpstr>Active Wheelset steering</vt:lpstr>
      <vt:lpstr>H_∞ controller</vt:lpstr>
      <vt:lpstr>Controller design: H_∞ controller</vt:lpstr>
      <vt:lpstr>H_∞ concept</vt:lpstr>
      <vt:lpstr>Weighting functions</vt:lpstr>
      <vt:lpstr>Designed Controller K</vt:lpstr>
      <vt:lpstr>Actuator force request</vt:lpstr>
      <vt:lpstr>Wear number</vt:lpstr>
      <vt:lpstr>  Cut-off frequency: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</dc:creator>
  <cp:lastModifiedBy>Alireza</cp:lastModifiedBy>
  <cp:revision>197</cp:revision>
  <cp:lastPrinted>2013-05-27T09:10:21Z</cp:lastPrinted>
  <dcterms:created xsi:type="dcterms:W3CDTF">2015-01-25T11:49:46Z</dcterms:created>
  <dcterms:modified xsi:type="dcterms:W3CDTF">2018-04-25T14:48:37Z</dcterms:modified>
</cp:coreProperties>
</file>