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1" r:id="rId2"/>
    <p:sldId id="339" r:id="rId3"/>
    <p:sldId id="378" r:id="rId4"/>
    <p:sldId id="376" r:id="rId5"/>
    <p:sldId id="377" r:id="rId6"/>
    <p:sldId id="381" r:id="rId7"/>
    <p:sldId id="383" r:id="rId8"/>
    <p:sldId id="382" r:id="rId9"/>
    <p:sldId id="365" r:id="rId10"/>
    <p:sldId id="379" r:id="rId11"/>
    <p:sldId id="380" r:id="rId12"/>
    <p:sldId id="366" r:id="rId13"/>
    <p:sldId id="367" r:id="rId14"/>
    <p:sldId id="369" r:id="rId15"/>
    <p:sldId id="368" r:id="rId16"/>
    <p:sldId id="370" r:id="rId17"/>
    <p:sldId id="374" r:id="rId18"/>
    <p:sldId id="375" r:id="rId19"/>
    <p:sldId id="29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629">
          <p15:clr>
            <a:srgbClr val="A4A3A4"/>
          </p15:clr>
        </p15:guide>
        <p15:guide id="3" orient="horz" pos="997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217">
          <p15:clr>
            <a:srgbClr val="A4A3A4"/>
          </p15:clr>
        </p15:guide>
        <p15:guide id="6" orient="horz" pos="3681">
          <p15:clr>
            <a:srgbClr val="A4A3A4"/>
          </p15:clr>
        </p15:guide>
        <p15:guide id="7" pos="631">
          <p15:clr>
            <a:srgbClr val="A4A3A4"/>
          </p15:clr>
        </p15:guide>
        <p15:guide id="8" pos="1020">
          <p15:clr>
            <a:srgbClr val="A4A3A4"/>
          </p15:clr>
        </p15:guide>
        <p15:guide id="9" pos="5389">
          <p15:clr>
            <a:srgbClr val="A4A3A4"/>
          </p15:clr>
        </p15:guide>
        <p15:guide id="10" pos="3120">
          <p15:clr>
            <a:srgbClr val="A4A3A4"/>
          </p15:clr>
        </p15:guide>
        <p15:guide id="11" pos="219">
          <p15:clr>
            <a:srgbClr val="A4A3A4"/>
          </p15:clr>
        </p15:guide>
        <p15:guide id="12" pos="32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5A0"/>
    <a:srgbClr val="19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9" autoAdjust="0"/>
    <p:restoredTop sz="86007" autoAdjust="0"/>
  </p:normalViewPr>
  <p:slideViewPr>
    <p:cSldViewPr snapToGrid="0" showGuides="1">
      <p:cViewPr varScale="1">
        <p:scale>
          <a:sx n="74" d="100"/>
          <a:sy n="74" d="100"/>
        </p:scale>
        <p:origin x="1440" y="77"/>
      </p:cViewPr>
      <p:guideLst>
        <p:guide orient="horz" pos="1296"/>
        <p:guide orient="horz" pos="629"/>
        <p:guide orient="horz" pos="997"/>
        <p:guide orient="horz"/>
        <p:guide orient="horz" pos="217"/>
        <p:guide orient="horz" pos="3681"/>
        <p:guide pos="631"/>
        <p:guide pos="1020"/>
        <p:guide pos="5389"/>
        <p:guide pos="3120"/>
        <p:guide pos="219"/>
        <p:guide pos="329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1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D065-03A5-4C09-9A36-A973175AAF75}" type="datetimeFigureOut">
              <a:rPr lang="en-GB" smtClean="0"/>
              <a:pPr/>
              <a:t>12/04/2018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9DCF-A131-4957-829E-DFB5C8C3EC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86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02A76-B312-094B-9753-81FF1225BC67}" type="datetimeFigureOut">
              <a:rPr lang="en-US" smtClean="0"/>
              <a:pPr/>
              <a:t>12-Apr-18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176DB-8990-CF41-92DD-169D7E5880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255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to optimize the feedthrough gains and controller gains using minimal manual iterations.</a:t>
            </a:r>
          </a:p>
          <a:p>
            <a:endParaRPr lang="en-US" dirty="0"/>
          </a:p>
          <a:p>
            <a:r>
              <a:rPr lang="en-US" dirty="0"/>
              <a:t>4. Implementing TCS to not only lower the torque but also to provide brake torque (assuming brake by wire) in order to handle the transient phase at launch more gracefully.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176DB-8990-CF41-92DD-169D7E5880A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88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176DB-8990-CF41-92DD-169D7E5880A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0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4. Specially for TCS because the controller that gave the best control characteristics usually gave worse times than the uncontrolled case due to the transient phase at launch.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176DB-8990-CF41-92DD-169D7E5880A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48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Red- lowest times- best possible controlled </a:t>
            </a:r>
          </a:p>
          <a:p>
            <a:r>
              <a:rPr lang="en-US" dirty="0"/>
              <a:t>Green-uncontrolled time is lowest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176DB-8990-CF41-92DD-169D7E5880A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96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difference between P and 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176DB-8990-CF41-92DD-169D7E5880A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0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sv-SE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GB" dirty="0"/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ktangel 12">
            <a:extLst>
              <a:ext uri="{FF2B5EF4-FFF2-40B4-BE49-F238E27FC236}">
                <a16:creationId xmlns:a16="http://schemas.microsoft.com/office/drawing/2014/main" id="{913A2E54-DAED-E847-93E1-D91F0A4CC4F1}"/>
              </a:ext>
            </a:extLst>
          </p:cNvPr>
          <p:cNvSpPr/>
          <p:nvPr userDrawn="1"/>
        </p:nvSpPr>
        <p:spPr>
          <a:xfrm>
            <a:off x="-1728216" y="5971378"/>
            <a:ext cx="10872216" cy="90872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rgbClr val="195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63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08725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9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347404"/>
            <a:ext cx="6935788" cy="6683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sv-SE" dirty="0"/>
              <a:t>Klicka här för att ändra format</a:t>
            </a:r>
            <a:endParaRPr lang="en-GB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/>
          </p:nvPr>
        </p:nvSpPr>
        <p:spPr>
          <a:xfrm>
            <a:off x="1619250" y="1220307"/>
            <a:ext cx="6935788" cy="44407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52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19250" y="334952"/>
            <a:ext cx="6937896" cy="668338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257663"/>
            <a:ext cx="3312790" cy="4403361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860EEE5-BDAD-1F45-B7A1-8CC60E7C0D60}" type="datetime1">
              <a:rPr lang="sv-SE" smtClean="0"/>
              <a:t>2018-04-12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08725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9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270115"/>
            <a:ext cx="3328988" cy="4390909"/>
          </a:xfrm>
        </p:spPr>
        <p:txBody>
          <a:bodyPr/>
          <a:lstStyle/>
          <a:p>
            <a:r>
              <a:rPr lang="sv-SE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0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ch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19250" y="359856"/>
            <a:ext cx="6935788" cy="668338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295021"/>
            <a:ext cx="3312790" cy="4366004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AFD0616E-5C8C-4044-B81F-34CA2FFCF210}" type="datetime1">
              <a:rPr lang="sv-SE" smtClean="0"/>
              <a:t>2018-04-12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08725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9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8" name="Platshållare för diagram 7"/>
          <p:cNvSpPr>
            <a:spLocks noGrp="1"/>
          </p:cNvSpPr>
          <p:nvPr>
            <p:ph type="chart" sz="quarter" idx="13"/>
          </p:nvPr>
        </p:nvSpPr>
        <p:spPr>
          <a:xfrm>
            <a:off x="5226050" y="1282568"/>
            <a:ext cx="3328988" cy="437845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sv-SE"/>
              <a:t>Click icon to add chart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9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19250" y="334952"/>
            <a:ext cx="6935788" cy="668338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369FE61E-5682-764B-B716-A25ADC77934B}" type="datetime1">
              <a:rPr lang="sv-SE" smtClean="0"/>
              <a:t>2018-04-12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08725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9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257663"/>
            <a:ext cx="3328988" cy="4403361"/>
          </a:xfrm>
        </p:spPr>
        <p:txBody>
          <a:bodyPr/>
          <a:lstStyle/>
          <a:p>
            <a:r>
              <a:rPr lang="sv-SE"/>
              <a:t>Drag picture to placeholder or click icon to add</a:t>
            </a:r>
            <a:endParaRPr lang="en-GB" dirty="0"/>
          </a:p>
        </p:txBody>
      </p:sp>
      <p:sp>
        <p:nvSpPr>
          <p:cNvPr id="8" name="Platshållare för bild 8"/>
          <p:cNvSpPr>
            <a:spLocks noGrp="1"/>
          </p:cNvSpPr>
          <p:nvPr>
            <p:ph type="pic" sz="quarter" idx="14"/>
          </p:nvPr>
        </p:nvSpPr>
        <p:spPr>
          <a:xfrm>
            <a:off x="1619250" y="1257663"/>
            <a:ext cx="3328988" cy="4403361"/>
          </a:xfrm>
        </p:spPr>
        <p:txBody>
          <a:bodyPr/>
          <a:lstStyle/>
          <a:p>
            <a:r>
              <a:rPr lang="sv-SE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36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19250" y="334952"/>
            <a:ext cx="6935788" cy="668338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1289575C-4E23-C842-8CB6-3A3CAD9C27E3}" type="datetime1">
              <a:rPr lang="sv-SE" smtClean="0"/>
              <a:t>2018-04-12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08725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9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-3651" y="1282567"/>
            <a:ext cx="9180625" cy="5005102"/>
          </a:xfrm>
          <a:custGeom>
            <a:avLst/>
            <a:gdLst>
              <a:gd name="connsiteX0" fmla="*/ 708568 w 9144000"/>
              <a:gd name="connsiteY0" fmla="*/ 0 h 4251325"/>
              <a:gd name="connsiteX1" fmla="*/ 9144000 w 9144000"/>
              <a:gd name="connsiteY1" fmla="*/ 0 h 4251325"/>
              <a:gd name="connsiteX2" fmla="*/ 9144000 w 9144000"/>
              <a:gd name="connsiteY2" fmla="*/ 0 h 4251325"/>
              <a:gd name="connsiteX3" fmla="*/ 9144000 w 9144000"/>
              <a:gd name="connsiteY3" fmla="*/ 3542757 h 4251325"/>
              <a:gd name="connsiteX4" fmla="*/ 8435432 w 9144000"/>
              <a:gd name="connsiteY4" fmla="*/ 4251325 h 4251325"/>
              <a:gd name="connsiteX5" fmla="*/ 0 w 9144000"/>
              <a:gd name="connsiteY5" fmla="*/ 4251325 h 4251325"/>
              <a:gd name="connsiteX6" fmla="*/ 0 w 9144000"/>
              <a:gd name="connsiteY6" fmla="*/ 4251325 h 4251325"/>
              <a:gd name="connsiteX7" fmla="*/ 0 w 9144000"/>
              <a:gd name="connsiteY7" fmla="*/ 708568 h 4251325"/>
              <a:gd name="connsiteX8" fmla="*/ 708568 w 9144000"/>
              <a:gd name="connsiteY8" fmla="*/ 0 h 4251325"/>
              <a:gd name="connsiteX0" fmla="*/ 180030 w 9301262"/>
              <a:gd name="connsiteY0" fmla="*/ 0 h 4260850"/>
              <a:gd name="connsiteX1" fmla="*/ 9301262 w 9301262"/>
              <a:gd name="connsiteY1" fmla="*/ 9525 h 4260850"/>
              <a:gd name="connsiteX2" fmla="*/ 9301262 w 9301262"/>
              <a:gd name="connsiteY2" fmla="*/ 9525 h 4260850"/>
              <a:gd name="connsiteX3" fmla="*/ 9301262 w 9301262"/>
              <a:gd name="connsiteY3" fmla="*/ 3552282 h 4260850"/>
              <a:gd name="connsiteX4" fmla="*/ 8592694 w 9301262"/>
              <a:gd name="connsiteY4" fmla="*/ 4260850 h 4260850"/>
              <a:gd name="connsiteX5" fmla="*/ 157262 w 9301262"/>
              <a:gd name="connsiteY5" fmla="*/ 4260850 h 4260850"/>
              <a:gd name="connsiteX6" fmla="*/ 157262 w 9301262"/>
              <a:gd name="connsiteY6" fmla="*/ 4260850 h 4260850"/>
              <a:gd name="connsiteX7" fmla="*/ 157262 w 9301262"/>
              <a:gd name="connsiteY7" fmla="*/ 718093 h 4260850"/>
              <a:gd name="connsiteX8" fmla="*/ 180030 w 9301262"/>
              <a:gd name="connsiteY8" fmla="*/ 0 h 4260850"/>
              <a:gd name="connsiteX0" fmla="*/ 23406 w 9144638"/>
              <a:gd name="connsiteY0" fmla="*/ 0 h 4260850"/>
              <a:gd name="connsiteX1" fmla="*/ 9144638 w 9144638"/>
              <a:gd name="connsiteY1" fmla="*/ 9525 h 4260850"/>
              <a:gd name="connsiteX2" fmla="*/ 9144638 w 9144638"/>
              <a:gd name="connsiteY2" fmla="*/ 9525 h 4260850"/>
              <a:gd name="connsiteX3" fmla="*/ 9144638 w 9144638"/>
              <a:gd name="connsiteY3" fmla="*/ 3552282 h 4260850"/>
              <a:gd name="connsiteX4" fmla="*/ 8436070 w 9144638"/>
              <a:gd name="connsiteY4" fmla="*/ 4260850 h 4260850"/>
              <a:gd name="connsiteX5" fmla="*/ 638 w 9144638"/>
              <a:gd name="connsiteY5" fmla="*/ 4260850 h 4260850"/>
              <a:gd name="connsiteX6" fmla="*/ 638 w 9144638"/>
              <a:gd name="connsiteY6" fmla="*/ 4260850 h 4260850"/>
              <a:gd name="connsiteX7" fmla="*/ 638 w 9144638"/>
              <a:gd name="connsiteY7" fmla="*/ 718093 h 4260850"/>
              <a:gd name="connsiteX8" fmla="*/ 23406 w 9144638"/>
              <a:gd name="connsiteY8" fmla="*/ 0 h 4260850"/>
              <a:gd name="connsiteX0" fmla="*/ 11705 w 9161512"/>
              <a:gd name="connsiteY0" fmla="*/ 9525 h 4251325"/>
              <a:gd name="connsiteX1" fmla="*/ 9161512 w 9161512"/>
              <a:gd name="connsiteY1" fmla="*/ 0 h 4251325"/>
              <a:gd name="connsiteX2" fmla="*/ 9161512 w 9161512"/>
              <a:gd name="connsiteY2" fmla="*/ 0 h 4251325"/>
              <a:gd name="connsiteX3" fmla="*/ 9161512 w 9161512"/>
              <a:gd name="connsiteY3" fmla="*/ 3542757 h 4251325"/>
              <a:gd name="connsiteX4" fmla="*/ 8452944 w 9161512"/>
              <a:gd name="connsiteY4" fmla="*/ 4251325 h 4251325"/>
              <a:gd name="connsiteX5" fmla="*/ 17512 w 9161512"/>
              <a:gd name="connsiteY5" fmla="*/ 4251325 h 4251325"/>
              <a:gd name="connsiteX6" fmla="*/ 17512 w 9161512"/>
              <a:gd name="connsiteY6" fmla="*/ 4251325 h 4251325"/>
              <a:gd name="connsiteX7" fmla="*/ 17512 w 9161512"/>
              <a:gd name="connsiteY7" fmla="*/ 708568 h 4251325"/>
              <a:gd name="connsiteX8" fmla="*/ 11705 w 9161512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8441308 w 9149876"/>
              <a:gd name="connsiteY4" fmla="*/ 42513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1316608 w 9149876"/>
              <a:gd name="connsiteY4" fmla="*/ 39465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542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23432 w 9156700"/>
              <a:gd name="connsiteY4" fmla="*/ 39465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0 w 9156700"/>
              <a:gd name="connsiteY6" fmla="*/ 4270375 h 4270375"/>
              <a:gd name="connsiteX7" fmla="*/ 12700 w 9156700"/>
              <a:gd name="connsiteY7" fmla="*/ 708568 h 4270375"/>
              <a:gd name="connsiteX8" fmla="*/ 6893 w 9156700"/>
              <a:gd name="connsiteY8" fmla="*/ 9525 h 427037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084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211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57675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13243 w 9163050"/>
              <a:gd name="connsiteY0" fmla="*/ 9525 h 4295946"/>
              <a:gd name="connsiteX1" fmla="*/ 9163050 w 9163050"/>
              <a:gd name="connsiteY1" fmla="*/ 0 h 4295946"/>
              <a:gd name="connsiteX2" fmla="*/ 9163050 w 9163050"/>
              <a:gd name="connsiteY2" fmla="*/ 0 h 4295946"/>
              <a:gd name="connsiteX3" fmla="*/ 9163050 w 9163050"/>
              <a:gd name="connsiteY3" fmla="*/ 3923757 h 4295946"/>
              <a:gd name="connsiteX4" fmla="*/ 1348832 w 9163050"/>
              <a:gd name="connsiteY4" fmla="*/ 3921125 h 4295946"/>
              <a:gd name="connsiteX5" fmla="*/ 1209675 w 9163050"/>
              <a:gd name="connsiteY5" fmla="*/ 4283160 h 4295946"/>
              <a:gd name="connsiteX6" fmla="*/ 0 w 9163050"/>
              <a:gd name="connsiteY6" fmla="*/ 4295946 h 4295946"/>
              <a:gd name="connsiteX7" fmla="*/ 19050 w 9163050"/>
              <a:gd name="connsiteY7" fmla="*/ 708568 h 4295946"/>
              <a:gd name="connsiteX8" fmla="*/ 13243 w 9163050"/>
              <a:gd name="connsiteY8" fmla="*/ 9525 h 4295946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1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2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30693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59604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6812"/>
              <a:gd name="connsiteX1" fmla="*/ 9156700 w 9156700"/>
              <a:gd name="connsiteY1" fmla="*/ 0 h 4276812"/>
              <a:gd name="connsiteX2" fmla="*/ 9156700 w 9156700"/>
              <a:gd name="connsiteY2" fmla="*/ 0 h 4276812"/>
              <a:gd name="connsiteX3" fmla="*/ 9156700 w 9156700"/>
              <a:gd name="connsiteY3" fmla="*/ 3923757 h 4276812"/>
              <a:gd name="connsiteX4" fmla="*/ 1342482 w 9156700"/>
              <a:gd name="connsiteY4" fmla="*/ 3959604 h 4276812"/>
              <a:gd name="connsiteX5" fmla="*/ 1203325 w 9156700"/>
              <a:gd name="connsiteY5" fmla="*/ 4267882 h 4276812"/>
              <a:gd name="connsiteX6" fmla="*/ 0 w 9156700"/>
              <a:gd name="connsiteY6" fmla="*/ 4276812 h 4276812"/>
              <a:gd name="connsiteX7" fmla="*/ 12700 w 9156700"/>
              <a:gd name="connsiteY7" fmla="*/ 708568 h 4276812"/>
              <a:gd name="connsiteX8" fmla="*/ 6893 w 9156700"/>
              <a:gd name="connsiteY8" fmla="*/ 9525 h 427681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69276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54641"/>
              <a:gd name="connsiteY0" fmla="*/ 9525 h 4267882"/>
              <a:gd name="connsiteX1" fmla="*/ 9149876 w 9154641"/>
              <a:gd name="connsiteY1" fmla="*/ 0 h 4267882"/>
              <a:gd name="connsiteX2" fmla="*/ 9149876 w 9154641"/>
              <a:gd name="connsiteY2" fmla="*/ 0 h 4267882"/>
              <a:gd name="connsiteX3" fmla="*/ 9154641 w 9154641"/>
              <a:gd name="connsiteY3" fmla="*/ 3952802 h 4267882"/>
              <a:gd name="connsiteX4" fmla="*/ 1338039 w 9154641"/>
              <a:gd name="connsiteY4" fmla="*/ 3954857 h 4267882"/>
              <a:gd name="connsiteX5" fmla="*/ 1196501 w 9154641"/>
              <a:gd name="connsiteY5" fmla="*/ 4267882 h 4267882"/>
              <a:gd name="connsiteX6" fmla="*/ 2701 w 9154641"/>
              <a:gd name="connsiteY6" fmla="*/ 4264722 h 4267882"/>
              <a:gd name="connsiteX7" fmla="*/ 5876 w 9154641"/>
              <a:gd name="connsiteY7" fmla="*/ 708568 h 4267882"/>
              <a:gd name="connsiteX8" fmla="*/ 69 w 9154641"/>
              <a:gd name="connsiteY8" fmla="*/ 9525 h 4267882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9702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174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0600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7847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19844 w 9150032"/>
              <a:gd name="connsiteY4" fmla="*/ 3967847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5 w 9150032"/>
              <a:gd name="connsiteY4" fmla="*/ 3960599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3115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3115 w 9150032"/>
              <a:gd name="connsiteY5" fmla="*/ 4275168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4831"/>
              <a:gd name="connsiteX1" fmla="*/ 9149876 w 9150032"/>
              <a:gd name="connsiteY1" fmla="*/ 9702 h 4284831"/>
              <a:gd name="connsiteX2" fmla="*/ 9149876 w 9150032"/>
              <a:gd name="connsiteY2" fmla="*/ 89 h 4284831"/>
              <a:gd name="connsiteX3" fmla="*/ 9141983 w 9150032"/>
              <a:gd name="connsiteY3" fmla="*/ 3960138 h 4284831"/>
              <a:gd name="connsiteX4" fmla="*/ 1326965 w 9150032"/>
              <a:gd name="connsiteY4" fmla="*/ 3960599 h 4284831"/>
              <a:gd name="connsiteX5" fmla="*/ 1210742 w 9150032"/>
              <a:gd name="connsiteY5" fmla="*/ 4284831 h 4284831"/>
              <a:gd name="connsiteX6" fmla="*/ 2701 w 9150032"/>
              <a:gd name="connsiteY6" fmla="*/ 4279257 h 4284831"/>
              <a:gd name="connsiteX7" fmla="*/ 5876 w 9150032"/>
              <a:gd name="connsiteY7" fmla="*/ 718270 h 4284831"/>
              <a:gd name="connsiteX8" fmla="*/ 69 w 9150032"/>
              <a:gd name="connsiteY8" fmla="*/ 0 h 4284831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4089"/>
              <a:gd name="connsiteX1" fmla="*/ 9149876 w 9150032"/>
              <a:gd name="connsiteY1" fmla="*/ 9702 h 4284089"/>
              <a:gd name="connsiteX2" fmla="*/ 9149876 w 9150032"/>
              <a:gd name="connsiteY2" fmla="*/ 89 h 4284089"/>
              <a:gd name="connsiteX3" fmla="*/ 9141983 w 9150032"/>
              <a:gd name="connsiteY3" fmla="*/ 3960138 h 4284089"/>
              <a:gd name="connsiteX4" fmla="*/ 1326965 w 9150032"/>
              <a:gd name="connsiteY4" fmla="*/ 3960599 h 4284089"/>
              <a:gd name="connsiteX5" fmla="*/ 1213116 w 9150032"/>
              <a:gd name="connsiteY5" fmla="*/ 4282416 h 4284089"/>
              <a:gd name="connsiteX6" fmla="*/ 2701 w 9150032"/>
              <a:gd name="connsiteY6" fmla="*/ 4284089 h 4284089"/>
              <a:gd name="connsiteX7" fmla="*/ 5876 w 9150032"/>
              <a:gd name="connsiteY7" fmla="*/ 718270 h 4284089"/>
              <a:gd name="connsiteX8" fmla="*/ 69 w 9150032"/>
              <a:gd name="connsiteY8" fmla="*/ 0 h 4284089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5075 w 9150032"/>
              <a:gd name="connsiteY6" fmla="*/ 4281672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5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2219 w 9150032"/>
              <a:gd name="connsiteY4" fmla="*/ 3970263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7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31714 w 9150006"/>
              <a:gd name="connsiteY4" fmla="*/ 3963015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17134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07470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5733 w 9150006"/>
              <a:gd name="connsiteY5" fmla="*/ 4005054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3360 w 9150006"/>
              <a:gd name="connsiteY5" fmla="*/ 4002638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50006" h="4281672">
                <a:moveTo>
                  <a:pt x="69" y="0"/>
                </a:moveTo>
                <a:lnTo>
                  <a:pt x="9149876" y="9702"/>
                </a:lnTo>
                <a:lnTo>
                  <a:pt x="9149876" y="89"/>
                </a:lnTo>
                <a:cubicBezTo>
                  <a:pt x="9151464" y="1317690"/>
                  <a:pt x="9138022" y="2649786"/>
                  <a:pt x="9139610" y="3967387"/>
                </a:cubicBezTo>
                <a:lnTo>
                  <a:pt x="1343580" y="3963016"/>
                </a:lnTo>
                <a:cubicBezTo>
                  <a:pt x="1305423" y="3967687"/>
                  <a:pt x="1277548" y="3969456"/>
                  <a:pt x="1268613" y="4009885"/>
                </a:cubicBezTo>
                <a:cubicBezTo>
                  <a:pt x="1259678" y="4050314"/>
                  <a:pt x="1265601" y="4168622"/>
                  <a:pt x="1261493" y="4220084"/>
                </a:cubicBezTo>
                <a:cubicBezTo>
                  <a:pt x="1252639" y="4259467"/>
                  <a:pt x="1251642" y="4256446"/>
                  <a:pt x="1213117" y="4280000"/>
                </a:cubicBezTo>
                <a:lnTo>
                  <a:pt x="5075" y="4281672"/>
                </a:lnTo>
                <a:cubicBezTo>
                  <a:pt x="9308" y="3094403"/>
                  <a:pt x="1643" y="1905539"/>
                  <a:pt x="5876" y="718270"/>
                </a:cubicBezTo>
                <a:cubicBezTo>
                  <a:pt x="5876" y="326939"/>
                  <a:pt x="-737" y="428625"/>
                  <a:pt x="6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sv-SE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44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19250" y="347404"/>
            <a:ext cx="6935788" cy="668338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C3CE2F6-75EB-E145-97E4-6A8B22012B1C}" type="datetime1">
              <a:rPr lang="sv-SE" smtClean="0"/>
              <a:t>2018-04-12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08725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9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1619250" y="1295020"/>
            <a:ext cx="6935788" cy="4366005"/>
          </a:xfrm>
        </p:spPr>
        <p:txBody>
          <a:bodyPr/>
          <a:lstStyle/>
          <a:p>
            <a:r>
              <a:rPr lang="sv-SE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24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7896BC28-4126-D644-A232-753F1F79F168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fr-FR"/>
              <a:t>SD2231 - Applied vehicle dynamics control</a:t>
            </a:r>
            <a:endParaRPr lang="en-GB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27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347404"/>
            <a:ext cx="6935788" cy="6683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sv-SE" dirty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19250" y="1220307"/>
            <a:ext cx="6935788" cy="44407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19250" y="6308725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172399" y="6308725"/>
            <a:ext cx="5318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fld id="{680D72F4-1C41-4187-A4BC-492CF086CF40}" type="slidenum">
              <a:rPr lang="en-GB" smtClean="0"/>
              <a:pPr>
                <a:lnSpc>
                  <a:spcPts val="900"/>
                </a:lnSpc>
              </a:pPr>
              <a:t>‹#›</a:t>
            </a:fld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580112" y="6288509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900"/>
              </a:lnSpc>
            </a:pPr>
            <a:fld id="{FD891CAE-1E8D-854E-BE4C-6D15A1CDACE7}" type="datetime1">
              <a:rPr lang="sv-SE" smtClean="0"/>
              <a:t>2018-04-12</a:t>
            </a:fld>
            <a:endParaRPr lang="en-GB" dirty="0"/>
          </a:p>
        </p:txBody>
      </p:sp>
      <p:sp>
        <p:nvSpPr>
          <p:cNvPr id="9" name="Rektangel 12"/>
          <p:cNvSpPr/>
          <p:nvPr/>
        </p:nvSpPr>
        <p:spPr>
          <a:xfrm>
            <a:off x="-1728216" y="5971378"/>
            <a:ext cx="10872216" cy="90872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rgbClr val="195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4" r:id="rId4"/>
    <p:sldLayoutId id="2147483663" r:id="rId5"/>
    <p:sldLayoutId id="2147483661" r:id="rId6"/>
    <p:sldLayoutId id="2147483662" r:id="rId7"/>
    <p:sldLayoutId id="2147483655" r:id="rId8"/>
  </p:sldLayoutIdLst>
  <p:hf hdr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355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3900" indent="-3683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352425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113" indent="-4572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963" y="944854"/>
            <a:ext cx="7376105" cy="1043684"/>
          </a:xfrm>
        </p:spPr>
        <p:txBody>
          <a:bodyPr>
            <a:normAutofit fontScale="90000"/>
          </a:bodyPr>
          <a:lstStyle/>
          <a:p>
            <a:r>
              <a:rPr lang="en-GB" dirty="0"/>
              <a:t>APPLIED VEHICLE DYNAMICS</a:t>
            </a:r>
            <a:br>
              <a:rPr lang="en-GB" dirty="0"/>
            </a:br>
            <a:r>
              <a:rPr lang="en-GB" dirty="0"/>
              <a:t>SD2231 – Lab 1 Group 4</a:t>
            </a:r>
            <a:br>
              <a:rPr lang="en-GB" dirty="0"/>
            </a:br>
            <a:r>
              <a:rPr lang="en-GB" sz="3100" b="0" dirty="0"/>
              <a:t>Slip Control</a:t>
            </a:r>
            <a:endParaRPr lang="en-US" sz="31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963" y="3554953"/>
            <a:ext cx="6987075" cy="936104"/>
          </a:xfrm>
        </p:spPr>
        <p:txBody>
          <a:bodyPr/>
          <a:lstStyle/>
          <a:p>
            <a:r>
              <a:rPr lang="en-US" dirty="0"/>
              <a:t>Ansh Gandhi</a:t>
            </a:r>
          </a:p>
          <a:p>
            <a:r>
              <a:rPr lang="en-US" dirty="0"/>
              <a:t>Ankur </a:t>
            </a:r>
            <a:r>
              <a:rPr lang="en-US" dirty="0" err="1"/>
              <a:t>Fartyal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0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D81E-884E-47D6-8975-399D591BF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267" y="2158708"/>
            <a:ext cx="6984337" cy="1043684"/>
          </a:xfrm>
        </p:spPr>
        <p:txBody>
          <a:bodyPr/>
          <a:lstStyle/>
          <a:p>
            <a:r>
              <a:rPr lang="en-US" dirty="0"/>
              <a:t>Our Final Results</a:t>
            </a:r>
          </a:p>
        </p:txBody>
      </p:sp>
    </p:spTree>
    <p:extLst>
      <p:ext uri="{BB962C8B-B14F-4D97-AF65-F5344CB8AC3E}">
        <p14:creationId xmlns:p14="http://schemas.microsoft.com/office/powerpoint/2010/main" val="200904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7924" y="174607"/>
            <a:ext cx="6935788" cy="668338"/>
          </a:xfrm>
        </p:spPr>
        <p:txBody>
          <a:bodyPr/>
          <a:lstStyle/>
          <a:p>
            <a:pPr algn="ctr"/>
            <a:r>
              <a:rPr lang="en-US" dirty="0"/>
              <a:t>Uncontrolled Traction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83298" y="944174"/>
            <a:ext cx="7325040" cy="4693519"/>
          </a:xfrm>
        </p:spPr>
        <p:txBody>
          <a:bodyPr>
            <a:normAutofit/>
          </a:bodyPr>
          <a:lstStyle/>
          <a:p>
            <a:pPr marL="698500" lvl="1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B3DC9E-5F8E-4AC8-98E9-1E37C700D4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0" t="7304" r="5998" b="3333"/>
          <a:stretch/>
        </p:blipFill>
        <p:spPr>
          <a:xfrm>
            <a:off x="665019" y="842944"/>
            <a:ext cx="7709470" cy="487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9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7924" y="174607"/>
            <a:ext cx="6935788" cy="668338"/>
          </a:xfrm>
        </p:spPr>
        <p:txBody>
          <a:bodyPr/>
          <a:lstStyle/>
          <a:p>
            <a:pPr algn="ctr"/>
            <a:r>
              <a:rPr lang="en-US" dirty="0"/>
              <a:t>Road Traction Control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83298" y="944174"/>
            <a:ext cx="7325040" cy="4693519"/>
          </a:xfrm>
        </p:spPr>
        <p:txBody>
          <a:bodyPr>
            <a:normAutofit/>
          </a:bodyPr>
          <a:lstStyle/>
          <a:p>
            <a:pPr marL="698500" lvl="1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A83AB-AD62-4125-9527-146A69A4C3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 t="2031" r="7784" b="-1"/>
          <a:stretch/>
        </p:blipFill>
        <p:spPr>
          <a:xfrm>
            <a:off x="1590940" y="1269276"/>
            <a:ext cx="5309755" cy="446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3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A208B-BFE0-4A2F-946B-789B100B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14A77-08F9-4A86-9A80-AE0EDD4E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FC6CB-E435-41B4-A239-FA7FE31D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53C37-0510-436B-B63E-0AF0E466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06" y="359248"/>
            <a:ext cx="6935788" cy="668338"/>
          </a:xfrm>
        </p:spPr>
        <p:txBody>
          <a:bodyPr/>
          <a:lstStyle/>
          <a:p>
            <a:pPr algn="ctr"/>
            <a:r>
              <a:rPr lang="en-US" dirty="0"/>
              <a:t>Road Vehicle: TCS acceleration times (in seconds)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FF5828E-AFC4-4E5C-95E8-5BC403D6D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171581"/>
              </p:ext>
            </p:extLst>
          </p:nvPr>
        </p:nvGraphicFramePr>
        <p:xfrm>
          <a:off x="1104106" y="1476110"/>
          <a:ext cx="6935788" cy="2250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947">
                  <a:extLst>
                    <a:ext uri="{9D8B030D-6E8A-4147-A177-3AD203B41FA5}">
                      <a16:colId xmlns:a16="http://schemas.microsoft.com/office/drawing/2014/main" val="2168022062"/>
                    </a:ext>
                  </a:extLst>
                </a:gridCol>
                <a:gridCol w="1733947">
                  <a:extLst>
                    <a:ext uri="{9D8B030D-6E8A-4147-A177-3AD203B41FA5}">
                      <a16:colId xmlns:a16="http://schemas.microsoft.com/office/drawing/2014/main" val="1273176979"/>
                    </a:ext>
                  </a:extLst>
                </a:gridCol>
                <a:gridCol w="1733947">
                  <a:extLst>
                    <a:ext uri="{9D8B030D-6E8A-4147-A177-3AD203B41FA5}">
                      <a16:colId xmlns:a16="http://schemas.microsoft.com/office/drawing/2014/main" val="1597372334"/>
                    </a:ext>
                  </a:extLst>
                </a:gridCol>
                <a:gridCol w="1733947">
                  <a:extLst>
                    <a:ext uri="{9D8B030D-6E8A-4147-A177-3AD203B41FA5}">
                      <a16:colId xmlns:a16="http://schemas.microsoft.com/office/drawing/2014/main" val="1479511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0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Uncontrolled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3.74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8.56 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24608"/>
                  </a:ext>
                </a:extLst>
              </a:tr>
              <a:tr h="396268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8.81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4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3.76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8.60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7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2.93 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8.77 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7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2.82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8.67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617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6359E9A-6045-40BB-A24B-48A58139B7CC}"/>
              </a:ext>
            </a:extLst>
          </p:cNvPr>
          <p:cNvSpPr txBox="1"/>
          <p:nvPr/>
        </p:nvSpPr>
        <p:spPr>
          <a:xfrm>
            <a:off x="1645558" y="4364182"/>
            <a:ext cx="585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PID Controller saves 0.91 seconds (on Dry surface) </a:t>
            </a:r>
          </a:p>
        </p:txBody>
      </p:sp>
    </p:spTree>
    <p:extLst>
      <p:ext uri="{BB962C8B-B14F-4D97-AF65-F5344CB8AC3E}">
        <p14:creationId xmlns:p14="http://schemas.microsoft.com/office/powerpoint/2010/main" val="97089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4106" y="204366"/>
            <a:ext cx="6935788" cy="668338"/>
          </a:xfrm>
        </p:spPr>
        <p:txBody>
          <a:bodyPr/>
          <a:lstStyle/>
          <a:p>
            <a:pPr algn="ctr"/>
            <a:r>
              <a:rPr lang="en-US" dirty="0"/>
              <a:t>Road Anti Lock Braking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83298" y="944174"/>
            <a:ext cx="7325040" cy="4693519"/>
          </a:xfrm>
        </p:spPr>
        <p:txBody>
          <a:bodyPr>
            <a:normAutofit/>
          </a:bodyPr>
          <a:lstStyle/>
          <a:p>
            <a:pPr marL="698500" lvl="1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A631D0-9B62-419F-9415-CAEA3BF34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5" t="6130" r="7449" b="3271"/>
          <a:stretch/>
        </p:blipFill>
        <p:spPr>
          <a:xfrm>
            <a:off x="1440475" y="872704"/>
            <a:ext cx="6263049" cy="500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1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A208B-BFE0-4A2F-946B-789B100B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14A77-08F9-4A86-9A80-AE0EDD4E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FC6CB-E435-41B4-A239-FA7FE31D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53C37-0510-436B-B63E-0AF0E466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956" y="774566"/>
            <a:ext cx="6935788" cy="668338"/>
          </a:xfrm>
        </p:spPr>
        <p:txBody>
          <a:bodyPr/>
          <a:lstStyle/>
          <a:p>
            <a:pPr algn="ctr"/>
            <a:r>
              <a:rPr lang="en-US" dirty="0"/>
              <a:t>Road Vehicle: ABS braking distance (in meters)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FF5828E-AFC4-4E5C-95E8-5BC403D6D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742157"/>
              </p:ext>
            </p:extLst>
          </p:nvPr>
        </p:nvGraphicFramePr>
        <p:xfrm>
          <a:off x="1104106" y="1645746"/>
          <a:ext cx="693578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947">
                  <a:extLst>
                    <a:ext uri="{9D8B030D-6E8A-4147-A177-3AD203B41FA5}">
                      <a16:colId xmlns:a16="http://schemas.microsoft.com/office/drawing/2014/main" val="2168022062"/>
                    </a:ext>
                  </a:extLst>
                </a:gridCol>
                <a:gridCol w="1733947">
                  <a:extLst>
                    <a:ext uri="{9D8B030D-6E8A-4147-A177-3AD203B41FA5}">
                      <a16:colId xmlns:a16="http://schemas.microsoft.com/office/drawing/2014/main" val="1273176979"/>
                    </a:ext>
                  </a:extLst>
                </a:gridCol>
                <a:gridCol w="1733947">
                  <a:extLst>
                    <a:ext uri="{9D8B030D-6E8A-4147-A177-3AD203B41FA5}">
                      <a16:colId xmlns:a16="http://schemas.microsoft.com/office/drawing/2014/main" val="1597372334"/>
                    </a:ext>
                  </a:extLst>
                </a:gridCol>
                <a:gridCol w="1733947">
                  <a:extLst>
                    <a:ext uri="{9D8B030D-6E8A-4147-A177-3AD203B41FA5}">
                      <a16:colId xmlns:a16="http://schemas.microsoft.com/office/drawing/2014/main" val="1479511040"/>
                    </a:ext>
                  </a:extLst>
                </a:gridCol>
              </a:tblGrid>
              <a:tr h="313546">
                <a:tc>
                  <a:txBody>
                    <a:bodyPr/>
                    <a:lstStyle/>
                    <a:p>
                      <a:r>
                        <a:rPr lang="en-US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0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Uncontrolled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45.69m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56.64m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176.03m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2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33.48m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54.26m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177.20m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4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32.44m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54.26m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177.23m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7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32.44m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54.26m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177.20m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7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32.09m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54.25m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177.79m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617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A14C4F9-DE6A-4065-8EC6-0CBDE0BDD38E}"/>
              </a:ext>
            </a:extLst>
          </p:cNvPr>
          <p:cNvSpPr txBox="1"/>
          <p:nvPr/>
        </p:nvSpPr>
        <p:spPr>
          <a:xfrm>
            <a:off x="1672635" y="4229100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PID Controller saves 13.6m on Dry and 2.39m on Wet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6C5B2D-FD0C-4455-995D-C4937CE0B791}"/>
              </a:ext>
            </a:extLst>
          </p:cNvPr>
          <p:cNvSpPr/>
          <p:nvPr/>
        </p:nvSpPr>
        <p:spPr>
          <a:xfrm>
            <a:off x="2228850" y="47870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/>
              <a:t>All controllers give similar results. PD and </a:t>
            </a:r>
            <a:r>
              <a:rPr lang="en-US" b="1"/>
              <a:t>PID give </a:t>
            </a:r>
            <a:r>
              <a:rPr lang="en-US" b="1" dirty="0"/>
              <a:t>most stable response</a:t>
            </a:r>
          </a:p>
        </p:txBody>
      </p:sp>
    </p:spTree>
    <p:extLst>
      <p:ext uri="{BB962C8B-B14F-4D97-AF65-F5344CB8AC3E}">
        <p14:creationId xmlns:p14="http://schemas.microsoft.com/office/powerpoint/2010/main" val="427858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7760" y="191089"/>
            <a:ext cx="6935788" cy="668338"/>
          </a:xfrm>
        </p:spPr>
        <p:txBody>
          <a:bodyPr/>
          <a:lstStyle/>
          <a:p>
            <a:r>
              <a:rPr lang="en-US" dirty="0"/>
              <a:t>Rail Slip Control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369D19-FA19-4631-8155-10BB7B743F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7" t="6358" r="8160"/>
          <a:stretch/>
        </p:blipFill>
        <p:spPr>
          <a:xfrm>
            <a:off x="1233150" y="859427"/>
            <a:ext cx="6061171" cy="509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11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A208B-BFE0-4A2F-946B-789B100B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14A77-08F9-4A86-9A80-AE0EDD4E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FC6CB-E435-41B4-A239-FA7FE31D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53C37-0510-436B-B63E-0AF0E466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06" y="359248"/>
            <a:ext cx="6935788" cy="668338"/>
          </a:xfrm>
        </p:spPr>
        <p:txBody>
          <a:bodyPr/>
          <a:lstStyle/>
          <a:p>
            <a:pPr algn="ctr"/>
            <a:r>
              <a:rPr lang="en-US" dirty="0"/>
              <a:t>Rail Vehicle: TCS acceleration times (in seconds)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FF5828E-AFC4-4E5C-95E8-5BC403D6D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48809"/>
              </p:ext>
            </p:extLst>
          </p:nvPr>
        </p:nvGraphicFramePr>
        <p:xfrm>
          <a:off x="1334601" y="1570650"/>
          <a:ext cx="693579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490">
                  <a:extLst>
                    <a:ext uri="{9D8B030D-6E8A-4147-A177-3AD203B41FA5}">
                      <a16:colId xmlns:a16="http://schemas.microsoft.com/office/drawing/2014/main" val="2168022062"/>
                    </a:ext>
                  </a:extLst>
                </a:gridCol>
                <a:gridCol w="3802300">
                  <a:extLst>
                    <a:ext uri="{9D8B030D-6E8A-4147-A177-3AD203B41FA5}">
                      <a16:colId xmlns:a16="http://schemas.microsoft.com/office/drawing/2014/main" val="1273176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Acceleration time (in 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0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Uncontrolled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24608"/>
                  </a:ext>
                </a:extLst>
              </a:tr>
              <a:tr h="327885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4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12.92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7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7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12.90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617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6359E9A-6045-40BB-A24B-48A58139B7CC}"/>
              </a:ext>
            </a:extLst>
          </p:cNvPr>
          <p:cNvSpPr txBox="1"/>
          <p:nvPr/>
        </p:nvSpPr>
        <p:spPr>
          <a:xfrm>
            <a:off x="2428381" y="4239491"/>
            <a:ext cx="47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PID Controller gives best controlled time </a:t>
            </a:r>
          </a:p>
          <a:p>
            <a:pPr algn="ctr"/>
            <a:r>
              <a:rPr lang="en-US" b="1" dirty="0"/>
              <a:t>and most stable response</a:t>
            </a:r>
          </a:p>
        </p:txBody>
      </p:sp>
    </p:spTree>
    <p:extLst>
      <p:ext uri="{BB962C8B-B14F-4D97-AF65-F5344CB8AC3E}">
        <p14:creationId xmlns:p14="http://schemas.microsoft.com/office/powerpoint/2010/main" val="295304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A208B-BFE0-4A2F-946B-789B100B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14A77-08F9-4A86-9A80-AE0EDD4E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FC6CB-E435-41B4-A239-FA7FE31D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53C37-0510-436B-B63E-0AF0E466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956" y="774566"/>
            <a:ext cx="6935788" cy="668338"/>
          </a:xfrm>
        </p:spPr>
        <p:txBody>
          <a:bodyPr/>
          <a:lstStyle/>
          <a:p>
            <a:pPr algn="ctr"/>
            <a:r>
              <a:rPr lang="en-US" dirty="0"/>
              <a:t>Rail Vehicle: ABS braking distance (in meters)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4C4F9-DE6A-4065-8EC6-0CBDE0BDD38E}"/>
              </a:ext>
            </a:extLst>
          </p:cNvPr>
          <p:cNvSpPr txBox="1"/>
          <p:nvPr/>
        </p:nvSpPr>
        <p:spPr>
          <a:xfrm>
            <a:off x="1268681" y="4229100"/>
            <a:ext cx="6789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PID gives most stable response despite a negligible tradeoff</a:t>
            </a:r>
          </a:p>
          <a:p>
            <a:pPr algn="ctr"/>
            <a:r>
              <a:rPr lang="en-US" b="1" dirty="0"/>
              <a:t> in stopping distance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297D456-1FB2-4EBB-AAED-C9DB2E91F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286771"/>
              </p:ext>
            </p:extLst>
          </p:nvPr>
        </p:nvGraphicFramePr>
        <p:xfrm>
          <a:off x="1104105" y="1726022"/>
          <a:ext cx="693579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490">
                  <a:extLst>
                    <a:ext uri="{9D8B030D-6E8A-4147-A177-3AD203B41FA5}">
                      <a16:colId xmlns:a16="http://schemas.microsoft.com/office/drawing/2014/main" val="2605246147"/>
                    </a:ext>
                  </a:extLst>
                </a:gridCol>
                <a:gridCol w="3802300">
                  <a:extLst>
                    <a:ext uri="{9D8B030D-6E8A-4147-A177-3AD203B41FA5}">
                      <a16:colId xmlns:a16="http://schemas.microsoft.com/office/drawing/2014/main" val="1871898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Braking Distance (in meters)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38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Uncontrolled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300.74m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6631"/>
                  </a:ext>
                </a:extLst>
              </a:tr>
              <a:tr h="327885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284.78m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71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284.79m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0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284.78m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284.79m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255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041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FCBD-D56F-E046-A8D3-ADC3EF4D6E9A}" type="datetime1">
              <a:rPr lang="sv-SE" smtClean="0"/>
              <a:t>2018-04-12</a:t>
            </a:fld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8524" y="2102069"/>
            <a:ext cx="9144000" cy="318575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marL="342900" indent="-3429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390525" indent="-390525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lvl="1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sz="2000" b="1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sz="3200" i="1" dirty="0">
              <a:solidFill>
                <a:srgbClr val="0070C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 bwMode="auto">
          <a:xfrm>
            <a:off x="1764323" y="1107934"/>
            <a:ext cx="5615354" cy="72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 anchor="ctr"/>
          <a:lstStyle>
            <a:lvl1pPr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br>
              <a:rPr lang="en-US" sz="4000" b="1" dirty="0">
                <a:solidFill>
                  <a:schemeClr val="accent2"/>
                </a:solidFill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 sz="4000" b="1" dirty="0">
              <a:solidFill>
                <a:schemeClr val="accent2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algn="ctr" eaLnBrk="1" hangingPunct="1"/>
            <a:endParaRPr lang="en-US" sz="4000" b="1" dirty="0">
              <a:solidFill>
                <a:schemeClr val="accent2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algn="ctr" eaLnBrk="1" hangingPunct="1"/>
            <a:endParaRPr lang="en-US" sz="4000" b="1" dirty="0">
              <a:solidFill>
                <a:schemeClr val="accent2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algn="ctr" eaLnBrk="1" hangingPunct="1"/>
            <a:r>
              <a:rPr lang="en-US" sz="4000" b="1" dirty="0">
                <a:solidFill>
                  <a:schemeClr val="tx2"/>
                </a:solidFill>
                <a:latin typeface="Verdana" charset="0"/>
                <a:ea typeface="ＭＳ Ｐゴシック" charset="0"/>
                <a:cs typeface="ＭＳ Ｐゴシック" charset="0"/>
              </a:rPr>
              <a:t>Questions!!</a:t>
            </a:r>
          </a:p>
        </p:txBody>
      </p:sp>
    </p:spTree>
    <p:extLst>
      <p:ext uri="{BB962C8B-B14F-4D97-AF65-F5344CB8AC3E}">
        <p14:creationId xmlns:p14="http://schemas.microsoft.com/office/powerpoint/2010/main" val="82996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B854-B0F2-8641-BC9B-D1C8EBDC2A17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unique feature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Created scripts that automate simulations and generate results and usage of Simulation Data inspector to compare results during tuning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Using both pedal position and acceleration to design the activation logic.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ABS operates using both motor and brake torques.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Work ongoing – Implementing TCS to control both motor and brake torque</a:t>
            </a:r>
          </a:p>
        </p:txBody>
      </p:sp>
    </p:spTree>
    <p:extLst>
      <p:ext uri="{BB962C8B-B14F-4D97-AF65-F5344CB8AC3E}">
        <p14:creationId xmlns:p14="http://schemas.microsoft.com/office/powerpoint/2010/main" val="421297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8246F-90E1-4793-9628-99043B9C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45AF3-AB78-4538-957A-6CC9AD3A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44B5E-9621-4A91-910E-9FC927D1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3B44C0-4207-4270-85DD-8357529C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24" y="357795"/>
            <a:ext cx="6935788" cy="668338"/>
          </a:xfrm>
        </p:spPr>
        <p:txBody>
          <a:bodyPr/>
          <a:lstStyle/>
          <a:p>
            <a:pPr algn="ctr"/>
            <a:r>
              <a:rPr lang="en-US" dirty="0"/>
              <a:t>Controller Block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7BBAAF8-A9F3-46B7-AC6B-31BF88BD5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7" y="1141666"/>
            <a:ext cx="9016888" cy="4261607"/>
          </a:xfrm>
        </p:spPr>
      </p:pic>
    </p:spTree>
    <p:extLst>
      <p:ext uri="{BB962C8B-B14F-4D97-AF65-F5344CB8AC3E}">
        <p14:creationId xmlns:p14="http://schemas.microsoft.com/office/powerpoint/2010/main" val="69611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8246F-90E1-4793-9628-99043B9C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45AF3-AB78-4538-957A-6CC9AD3A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44B5E-9621-4A91-910E-9FC927D1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3B44C0-4207-4270-85DD-8357529C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956" y="368186"/>
            <a:ext cx="6935788" cy="668338"/>
          </a:xfrm>
        </p:spPr>
        <p:txBody>
          <a:bodyPr/>
          <a:lstStyle/>
          <a:p>
            <a:pPr algn="ctr"/>
            <a:r>
              <a:rPr lang="en-US" dirty="0"/>
              <a:t>Activation Logic TCS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069CCBE-9DFB-4174-AE3C-E12EE280C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11" y="1152506"/>
            <a:ext cx="6935788" cy="4181947"/>
          </a:xfrm>
        </p:spPr>
      </p:pic>
    </p:spTree>
    <p:extLst>
      <p:ext uri="{BB962C8B-B14F-4D97-AF65-F5344CB8AC3E}">
        <p14:creationId xmlns:p14="http://schemas.microsoft.com/office/powerpoint/2010/main" val="210469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8246F-90E1-4793-9628-99043B9C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45AF3-AB78-4538-957A-6CC9AD3A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44B5E-9621-4A91-910E-9FC927D1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3B44C0-4207-4270-85DD-8357529C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956" y="357795"/>
            <a:ext cx="6935788" cy="668338"/>
          </a:xfrm>
        </p:spPr>
        <p:txBody>
          <a:bodyPr/>
          <a:lstStyle/>
          <a:p>
            <a:pPr algn="ctr"/>
            <a:r>
              <a:rPr lang="en-US" dirty="0"/>
              <a:t>Activation Logic ABS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9A1A3FA-F309-468E-946E-4042E1850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60" y="1127269"/>
            <a:ext cx="6712240" cy="4440237"/>
          </a:xfrm>
        </p:spPr>
      </p:pic>
    </p:spTree>
    <p:extLst>
      <p:ext uri="{BB962C8B-B14F-4D97-AF65-F5344CB8AC3E}">
        <p14:creationId xmlns:p14="http://schemas.microsoft.com/office/powerpoint/2010/main" val="343295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C0462-A7DA-484A-BAE3-71F5F35C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D6407B-6BF6-497E-A6F7-D23284CA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1C673-1E78-413A-9C74-F520501E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D2657D-E39C-4342-9C6F-E2AF6299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Looping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D14D4B4-C6EF-45A4-B15E-EE420914F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" t="5154" r="6854" b="4411"/>
          <a:stretch/>
        </p:blipFill>
        <p:spPr>
          <a:xfrm>
            <a:off x="228600" y="1808018"/>
            <a:ext cx="3803073" cy="2982191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46FF95-D06B-41CF-8D04-69B2FE6E3B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5065" r="7143"/>
          <a:stretch/>
        </p:blipFill>
        <p:spPr>
          <a:xfrm>
            <a:off x="4260273" y="1530061"/>
            <a:ext cx="4655127" cy="379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F568B-9377-4093-A334-1E7291F7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07D76-B130-4326-AD58-CD8EE171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92D1F-3476-4A85-B996-C2A65A2D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4E0352-AFE8-4E00-A05F-E1A742F31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611" y="257883"/>
            <a:ext cx="6935788" cy="668338"/>
          </a:xfrm>
        </p:spPr>
        <p:txBody>
          <a:bodyPr/>
          <a:lstStyle/>
          <a:p>
            <a:pPr algn="ctr"/>
            <a:r>
              <a:rPr lang="en-US" dirty="0"/>
              <a:t>Iterative Tuning of Controllers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316866C-CB64-41CD-8755-360312644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t="6586" r="7255"/>
          <a:stretch/>
        </p:blipFill>
        <p:spPr>
          <a:xfrm>
            <a:off x="1426527" y="926221"/>
            <a:ext cx="6290945" cy="5005557"/>
          </a:xfrm>
        </p:spPr>
      </p:pic>
    </p:spTree>
    <p:extLst>
      <p:ext uri="{BB962C8B-B14F-4D97-AF65-F5344CB8AC3E}">
        <p14:creationId xmlns:p14="http://schemas.microsoft.com/office/powerpoint/2010/main" val="153003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20B13-24C3-4A00-9DA6-53D28954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32D6B5-FE1B-4CDD-905C-C81463CE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115DA-09AB-420D-834E-7C6BAE3E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3EBC61-C6CB-42CF-93DA-CD330529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Deciding reference Mu values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4A943E-1BFE-4391-96C1-2EB058C3B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86" y="1220788"/>
            <a:ext cx="5920316" cy="4440237"/>
          </a:xfrm>
        </p:spPr>
      </p:pic>
    </p:spTree>
    <p:extLst>
      <p:ext uri="{BB962C8B-B14F-4D97-AF65-F5344CB8AC3E}">
        <p14:creationId xmlns:p14="http://schemas.microsoft.com/office/powerpoint/2010/main" val="363708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2018-04-12</a:t>
            </a:fld>
            <a:endParaRPr lang="sv-S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most difficult part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09480" y="1082240"/>
            <a:ext cx="7325040" cy="469351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Debugging and establishing robust activation logic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Troubleshooting the ‘delta torque logic’ to foresee and avoid pitfalls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Implementing TCS in both motor and brake torques leads to very unexpected results for which there are a few possible theories but no clear explanation. The expected result was that the system would be able to approach desired slip faster.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Arriving at single gain values for P, PD, PI and PID for all surfaces at the same time in the road vehicle was a very tedious job.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Quantifying ‘instability’ in Task 2c for Rail vehicles. Which slip is considered too much? </a:t>
            </a:r>
          </a:p>
        </p:txBody>
      </p:sp>
    </p:spTree>
    <p:extLst>
      <p:ext uri="{BB962C8B-B14F-4D97-AF65-F5344CB8AC3E}">
        <p14:creationId xmlns:p14="http://schemas.microsoft.com/office/powerpoint/2010/main" val="348966874"/>
      </p:ext>
    </p:extLst>
  </p:cSld>
  <p:clrMapOvr>
    <a:masterClrMapping/>
  </p:clrMapOvr>
</p:sld>
</file>

<file path=ppt/theme/theme1.xml><?xml version="1.0" encoding="utf-8"?>
<a:theme xmlns:a="http://schemas.openxmlformats.org/drawingml/2006/main" name="KTH_PPT template blue">
  <a:themeElements>
    <a:clrScheme name="Anpassat 8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54A6"/>
      </a:accent1>
      <a:accent2>
        <a:srgbClr val="5E87C1"/>
      </a:accent2>
      <a:accent3>
        <a:srgbClr val="A3BBDB"/>
      </a:accent3>
      <a:accent4>
        <a:srgbClr val="65656C"/>
      </a:accent4>
      <a:accent5>
        <a:srgbClr val="939398"/>
      </a:accent5>
      <a:accent6>
        <a:srgbClr val="C2C2C4"/>
      </a:accent6>
      <a:hlink>
        <a:srgbClr val="C2C2C4"/>
      </a:hlink>
      <a:folHlink>
        <a:srgbClr val="800080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KTH_PPT template blue.potx</Template>
  <TotalTime>26502</TotalTime>
  <Words>643</Words>
  <Application>Microsoft Office PowerPoint</Application>
  <PresentationFormat>On-screen Show (4:3)</PresentationFormat>
  <Paragraphs>178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Calibri</vt:lpstr>
      <vt:lpstr>Verdana</vt:lpstr>
      <vt:lpstr>KTH_PPT template blue</vt:lpstr>
      <vt:lpstr>APPLIED VEHICLE DYNAMICS SD2231 – Lab 1 Group 4 Slip Control</vt:lpstr>
      <vt:lpstr>Our unique feature</vt:lpstr>
      <vt:lpstr>Controller Block</vt:lpstr>
      <vt:lpstr>Activation Logic TCS</vt:lpstr>
      <vt:lpstr>Activation Logic ABS</vt:lpstr>
      <vt:lpstr>Iterative Looping</vt:lpstr>
      <vt:lpstr>Iterative Tuning of Controllers</vt:lpstr>
      <vt:lpstr>Deciding reference Mu values</vt:lpstr>
      <vt:lpstr>Our most difficult part</vt:lpstr>
      <vt:lpstr>Our Final Results</vt:lpstr>
      <vt:lpstr>Uncontrolled Traction</vt:lpstr>
      <vt:lpstr>Road Traction Control System</vt:lpstr>
      <vt:lpstr>Road Vehicle: TCS acceleration times (in seconds)</vt:lpstr>
      <vt:lpstr>Road Anti Lock Braking System</vt:lpstr>
      <vt:lpstr>Road Vehicle: ABS braking distance (in meters)</vt:lpstr>
      <vt:lpstr>Rail Slip Control</vt:lpstr>
      <vt:lpstr>Rail Vehicle: TCS acceleration times (in seconds)</vt:lpstr>
      <vt:lpstr>Rail Vehicle: ABS braking distance (in meters)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Maria</dc:creator>
  <cp:lastModifiedBy>Ankur Fartyal</cp:lastModifiedBy>
  <cp:revision>269</cp:revision>
  <cp:lastPrinted>2014-03-24T13:01:06Z</cp:lastPrinted>
  <dcterms:created xsi:type="dcterms:W3CDTF">2013-05-14T14:14:04Z</dcterms:created>
  <dcterms:modified xsi:type="dcterms:W3CDTF">2018-04-12T07:18:40Z</dcterms:modified>
</cp:coreProperties>
</file>