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3"/>
    <p:sldId id="259" r:id="rId4"/>
    <p:sldId id="260" r:id="rId5"/>
    <p:sldId id="268" r:id="rId6"/>
    <p:sldId id="269" r:id="rId7"/>
    <p:sldId id="270" r:id="rId8"/>
    <p:sldId id="261" r:id="rId9"/>
    <p:sldId id="262" r:id="rId10"/>
    <p:sldId id="271" r:id="rId11"/>
    <p:sldId id="272" r:id="rId12"/>
    <p:sldId id="273" r:id="rId13"/>
    <p:sldId id="263" r:id="rId14"/>
    <p:sldId id="264" r:id="rId15"/>
    <p:sldId id="277" r:id="rId16"/>
    <p:sldId id="274" r:id="rId17"/>
    <p:sldId id="291" r:id="rId18"/>
    <p:sldId id="275" r:id="rId19"/>
    <p:sldId id="276" r:id="rId20"/>
    <p:sldId id="265" r:id="rId21"/>
    <p:sldId id="286" r:id="rId22"/>
    <p:sldId id="266" r:id="rId23"/>
    <p:sldId id="298" r:id="rId24"/>
    <p:sldId id="267" r:id="rId25"/>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D5F2E"/>
    <a:srgbClr val="74891A"/>
    <a:srgbClr val="536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59" autoAdjust="0"/>
    <p:restoredTop sz="94660"/>
  </p:normalViewPr>
  <p:slideViewPr>
    <p:cSldViewPr snapToGrid="0" showGuides="1">
      <p:cViewPr varScale="1">
        <p:scale>
          <a:sx n="69" d="100"/>
          <a:sy n="69" d="100"/>
        </p:scale>
        <p:origin x="96"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p:nvPr>
            <p:ph type="dt" sz="half" idx="10"/>
          </p:nvPr>
        </p:nvSpPr>
        <p:spPr/>
        <p:txBody>
          <a:bodyPr/>
          <a:lstStyle/>
          <a:p>
            <a:fld id="{221BF11F-4077-4C84-9D0B-D9F358B2B323}"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竖排文字占位符 2"/>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221BF11F-4077-4C84-9D0B-D9F358B2B323}"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221BF11F-4077-4C84-9D0B-D9F358B2B323}"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sz="quarter" idx="1"/>
          </p:nvPr>
        </p:nvSpPr>
        <p:spPr>
          <a:xfrm>
            <a:off x="838200" y="1825625"/>
            <a:ext cx="5181600" cy="20986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p:nvPr>
            <p:ph sz="quarter" idx="2"/>
          </p:nvPr>
        </p:nvSpPr>
        <p:spPr>
          <a:xfrm>
            <a:off x="838200" y="4076700"/>
            <a:ext cx="5181600" cy="21002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p:nvPr>
            <p:ph type="body" sz="half" idx="3"/>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p:nvPr>
            <p:ph type="dt" sz="half" idx="10"/>
          </p:nvPr>
        </p:nvSpPr>
        <p:spPr/>
        <p:txBody>
          <a:bodyPr/>
          <a:lstStyle/>
          <a:p>
            <a:pPr lvl="0"/>
            <a:fld id="{BB962C8B-B14F-4D97-AF65-F5344CB8AC3E}" type="datetime1">
              <a:rPr lang="zh-CN" altLang="en-US"/>
            </a:fld>
            <a:endParaRPr lang="zh-CN" altLang="en-US"/>
          </a:p>
        </p:txBody>
      </p:sp>
      <p:sp>
        <p:nvSpPr>
          <p:cNvPr id="7" name="页脚占位符 6"/>
          <p:cNvSpPr/>
          <p:nvPr>
            <p:ph type="ftr" sz="quarter" idx="11"/>
          </p:nvPr>
        </p:nvSpPr>
        <p:spPr/>
        <p:txBody>
          <a:bodyPr/>
          <a:lstStyle/>
          <a:p>
            <a:pPr lvl="0"/>
            <a:endParaRPr lang="zh-CN"/>
          </a:p>
        </p:txBody>
      </p:sp>
      <p:sp>
        <p:nvSpPr>
          <p:cNvPr id="8" name="灯片编号占位符 7"/>
          <p:cNvSpPr/>
          <p:nvPr>
            <p:ph type="sldNum" sz="quarter" idx="12"/>
          </p:nvPr>
        </p:nvSpPr>
        <p:spPr/>
        <p:txBody>
          <a:bodyPr/>
          <a:lstStyle/>
          <a:p>
            <a:pPr lvl="0"/>
            <a:fld id="{9A0DB2DC-4C9A-4742-B13C-FB6460FD3503}" type="slidenum">
              <a:rPr lang="en-US" altLang="zh-CN"/>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10"/>
          </p:nvPr>
        </p:nvSpPr>
        <p:spPr/>
        <p:txBody>
          <a:bodyPr/>
          <a:lstStyle/>
          <a:p>
            <a:fld id="{221BF11F-4077-4C84-9D0B-D9F358B2B323}"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p:nvPr>
            <p:ph type="dt" sz="half" idx="10"/>
          </p:nvPr>
        </p:nvSpPr>
        <p:spPr/>
        <p:txBody>
          <a:bodyPr/>
          <a:lstStyle/>
          <a:p>
            <a:fld id="{221BF11F-4077-4C84-9D0B-D9F358B2B323}" type="datetime1">
              <a:rPr lang="zh-CN" altLang="en-US" smtClean="0"/>
            </a:fld>
            <a:endParaRPr lang="zh-CN" altLang="en-US"/>
          </a:p>
        </p:txBody>
      </p:sp>
      <p:sp>
        <p:nvSpPr>
          <p:cNvPr id="5" name="页脚占位符 4"/>
          <p:cNvSpPr/>
          <p:nvPr>
            <p:ph type="ftr" sz="quarter" idx="11"/>
          </p:nvPr>
        </p:nvSpPr>
        <p:spPr/>
        <p:txBody>
          <a:bodyPr/>
          <a:lstStyle/>
          <a:p>
            <a:endParaRPr lang="zh-CN" altLang="en-US"/>
          </a:p>
        </p:txBody>
      </p:sp>
      <p:sp>
        <p:nvSpPr>
          <p:cNvPr id="6" name="灯片编号占位符 5"/>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内容占位符 2"/>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p:nvPr>
            <p:ph type="dt" sz="half" idx="10"/>
          </p:nvPr>
        </p:nvSpPr>
        <p:spPr/>
        <p:txBody>
          <a:bodyPr/>
          <a:lstStyle/>
          <a:p>
            <a:fld id="{221BF11F-4077-4C84-9D0B-D9F358B2B323}"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p:nvPr>
            <p:ph type="dt" sz="half" idx="10"/>
          </p:nvPr>
        </p:nvSpPr>
        <p:spPr/>
        <p:txBody>
          <a:bodyPr/>
          <a:lstStyle/>
          <a:p>
            <a:fld id="{221BF11F-4077-4C84-9D0B-D9F358B2B323}" type="datetime1">
              <a:rPr lang="zh-CN" altLang="en-US" smtClean="0"/>
            </a:fld>
            <a:endParaRPr lang="zh-CN" altLang="en-US"/>
          </a:p>
        </p:txBody>
      </p:sp>
      <p:sp>
        <p:nvSpPr>
          <p:cNvPr id="8" name="页脚占位符 7"/>
          <p:cNvSpPr/>
          <p:nvPr>
            <p:ph type="ftr" sz="quarter" idx="11"/>
          </p:nvPr>
        </p:nvSpPr>
        <p:spPr/>
        <p:txBody>
          <a:bodyPr/>
          <a:lstStyle/>
          <a:p>
            <a:endParaRPr lang="zh-CN" altLang="en-US"/>
          </a:p>
        </p:txBody>
      </p:sp>
      <p:sp>
        <p:nvSpPr>
          <p:cNvPr id="9" name="灯片编号占位符 8"/>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nvPr>
        </p:nvSpPr>
        <p:spPr/>
        <p:txBody>
          <a:bodyPr/>
          <a:lstStyle/>
          <a:p>
            <a:r>
              <a:rPr lang="zh-CN" altLang="en-US"/>
              <a:t>单击此处编辑母版标题样式</a:t>
            </a:r>
            <a:endParaRPr lang="zh-CN" altLang="en-US"/>
          </a:p>
        </p:txBody>
      </p:sp>
      <p:sp>
        <p:nvSpPr>
          <p:cNvPr id="3" name="日期占位符 2"/>
          <p:cNvSpPr/>
          <p:nvPr>
            <p:ph type="dt" sz="half" idx="10"/>
          </p:nvPr>
        </p:nvSpPr>
        <p:spPr/>
        <p:txBody>
          <a:bodyPr/>
          <a:lstStyle/>
          <a:p>
            <a:fld id="{221BF11F-4077-4C84-9D0B-D9F358B2B323}" type="datetime1">
              <a:rPr lang="zh-CN" altLang="en-US" smtClean="0"/>
            </a:fld>
            <a:endParaRPr lang="zh-CN" altLang="en-US"/>
          </a:p>
        </p:txBody>
      </p:sp>
      <p:sp>
        <p:nvSpPr>
          <p:cNvPr id="4" name="页脚占位符 3"/>
          <p:cNvSpPr/>
          <p:nvPr>
            <p:ph type="ftr" sz="quarter" idx="11"/>
          </p:nvPr>
        </p:nvSpPr>
        <p:spPr/>
        <p:txBody>
          <a:bodyPr/>
          <a:lstStyle/>
          <a:p>
            <a:endParaRPr lang="zh-CN" altLang="en-US"/>
          </a:p>
        </p:txBody>
      </p:sp>
      <p:sp>
        <p:nvSpPr>
          <p:cNvPr id="5" name="灯片编号占位符 4"/>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fld id="{221BF11F-4077-4C84-9D0B-D9F358B2B323}" type="datetime1">
              <a:rPr lang="zh-CN" altLang="en-US" smtClean="0"/>
            </a:fld>
            <a:endParaRPr lang="zh-CN" altLang="en-US"/>
          </a:p>
        </p:txBody>
      </p:sp>
      <p:sp>
        <p:nvSpPr>
          <p:cNvPr id="3" name="页脚占位符 2"/>
          <p:cNvSpPr/>
          <p:nvPr>
            <p:ph type="ftr" sz="quarter" idx="11"/>
          </p:nvPr>
        </p:nvSpPr>
        <p:spPr/>
        <p:txBody>
          <a:bodyPr/>
          <a:lstStyle/>
          <a:p>
            <a:endParaRPr lang="zh-CN" altLang="en-US"/>
          </a:p>
        </p:txBody>
      </p:sp>
      <p:sp>
        <p:nvSpPr>
          <p:cNvPr id="4" name="灯片编号占位符 3"/>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221BF11F-4077-4C84-9D0B-D9F358B2B323}"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p:nvPr>
            <p:ph type="dt" sz="half" idx="10"/>
          </p:nvPr>
        </p:nvSpPr>
        <p:spPr/>
        <p:txBody>
          <a:bodyPr/>
          <a:lstStyle/>
          <a:p>
            <a:fld id="{221BF11F-4077-4C84-9D0B-D9F358B2B323}" type="datetime1">
              <a:rPr lang="zh-CN" altLang="en-US" smtClean="0"/>
            </a:fld>
            <a:endParaRPr lang="zh-CN" altLang="en-US"/>
          </a:p>
        </p:txBody>
      </p:sp>
      <p:sp>
        <p:nvSpPr>
          <p:cNvPr id="6" name="页脚占位符 5"/>
          <p:cNvSpPr/>
          <p:nvPr>
            <p:ph type="ftr" sz="quarter" idx="11"/>
          </p:nvPr>
        </p:nvSpPr>
        <p:spPr/>
        <p:txBody>
          <a:bodyPr/>
          <a:lstStyle/>
          <a:p>
            <a:endParaRPr lang="zh-CN" altLang="en-US"/>
          </a:p>
        </p:txBody>
      </p:sp>
      <p:sp>
        <p:nvSpPr>
          <p:cNvPr id="7" name="灯片编号占位符 6"/>
          <p:cNvSpPr/>
          <p:nvPr>
            <p:ph type="sldNum" sz="quarter" idx="12"/>
          </p:nvPr>
        </p:nvSpPr>
        <p:spPr/>
        <p:txBody>
          <a:bodyPr/>
          <a:lstStyle/>
          <a:p>
            <a:fld id="{DB8A026E-1099-4C7A-A018-B055DE169971}"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defRPr>
            </a:lvl1pPr>
          </a:lstStyle>
          <a:p>
            <a:fld id="{221BF11F-4077-4C84-9D0B-D9F358B2B323}" type="datetime1">
              <a:rPr lang="zh-CN" altLang="en-US" smtClean="0"/>
            </a:fld>
            <a:endParaRPr lang="zh-CN" altLang="en-US"/>
          </a:p>
        </p:txBody>
      </p:sp>
      <p:sp>
        <p:nvSpPr>
          <p:cNvPr id="5" name="页脚占位符 4"/>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defRPr>
            </a:lvl1pPr>
          </a:lstStyle>
          <a:p>
            <a:endParaRPr lang="zh-CN" altLang="en-US"/>
          </a:p>
        </p:txBody>
      </p:sp>
      <p:sp>
        <p:nvSpPr>
          <p:cNvPr id="6" name="灯片编号占位符 5"/>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Arial" charset="0"/>
              </a:defRPr>
            </a:lvl1pPr>
          </a:lstStyle>
          <a:p>
            <a:fld id="{DB8A026E-1099-4C7A-A018-B055DE1699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charset="0"/>
          <a:ea typeface="Arial" charset="0"/>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Arial" charset="0"/>
          <a:ea typeface="Arial" charset="0"/>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Arial" charset="0"/>
          <a:ea typeface="Arial" charset="0"/>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Arial" charset="0"/>
          <a:ea typeface="Arial" charset="0"/>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Arial" charset="0"/>
          <a:ea typeface="Arial" charset="0"/>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Arial" charset="0"/>
          <a:ea typeface="Arial" charset="0"/>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github.com/asgatcreation/capstone-Group-12-Machine-Learning-Project" TargetMode="Externa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5536"/>
          <a:stretch>
            <a:fillRect/>
          </a:stretch>
        </p:blipFill>
        <p:spPr>
          <a:xfrm>
            <a:off x="0" y="0"/>
            <a:ext cx="12192000" cy="6865257"/>
          </a:xfrm>
          <a:prstGeom prst="rect">
            <a:avLst/>
          </a:prstGeom>
        </p:spPr>
      </p:pic>
      <p:sp>
        <p:nvSpPr>
          <p:cNvPr id="4" name="矩形 3"/>
          <p:cNvSpPr/>
          <p:nvPr/>
        </p:nvSpPr>
        <p:spPr>
          <a:xfrm>
            <a:off x="1122680" y="471805"/>
            <a:ext cx="10532745" cy="592137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cxnSp>
        <p:nvCxnSpPr>
          <p:cNvPr id="11" name="直接连接符 10"/>
          <p:cNvCxnSpPr/>
          <p:nvPr/>
        </p:nvCxnSpPr>
        <p:spPr>
          <a:xfrm rot="5400000">
            <a:off x="9032205" y="1459072"/>
            <a:ext cx="0" cy="432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800350" y="856615"/>
            <a:ext cx="8221980" cy="944880"/>
          </a:xfrm>
          <a:prstGeom prst="rect">
            <a:avLst/>
          </a:prstGeom>
          <a:noFill/>
        </p:spPr>
        <p:txBody>
          <a:bodyPr wrap="square" rtlCol="0">
            <a:spAutoFit/>
          </a:bodyPr>
          <a:lstStyle/>
          <a:p>
            <a:pPr algn="ctr"/>
            <a:r>
              <a:rPr lang="en-AU" altLang="zh-CN" sz="2800" b="1" dirty="0">
                <a:solidFill>
                  <a:schemeClr val="bg1"/>
                </a:solidFill>
                <a:latin typeface="Arial" charset="0"/>
                <a:ea typeface="Arial" charset="0"/>
                <a:cs typeface="Arial" charset="0"/>
              </a:rPr>
              <a:t>DLYA DATA SCIENCE AND MACHINE LEARNING BOOTCAMP 3.0</a:t>
            </a:r>
            <a:endParaRPr lang="en-AU" altLang="zh-CN" sz="2800" b="1" dirty="0">
              <a:solidFill>
                <a:schemeClr val="bg1"/>
              </a:solidFill>
              <a:latin typeface="Arial" charset="0"/>
              <a:ea typeface="Arial" charset="0"/>
              <a:cs typeface="Arial" charset="0"/>
            </a:endParaRPr>
          </a:p>
        </p:txBody>
      </p:sp>
      <p:sp>
        <p:nvSpPr>
          <p:cNvPr id="13" name="文本框 12"/>
          <p:cNvSpPr txBox="1"/>
          <p:nvPr/>
        </p:nvSpPr>
        <p:spPr>
          <a:xfrm>
            <a:off x="7000091" y="5564042"/>
            <a:ext cx="4655210" cy="57785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sz="1400" dirty="0">
                <a:solidFill>
                  <a:schemeClr val="bg1"/>
                </a:solidFill>
                <a:latin typeface="Arial" charset="0"/>
                <a:ea typeface="Arial" charset="0"/>
              </a:rPr>
              <a:t>CAPSTONE PROJECT</a:t>
            </a:r>
            <a:endParaRPr lang="en-AU" altLang="en-US" sz="1400" dirty="0">
              <a:solidFill>
                <a:schemeClr val="bg1"/>
              </a:solidFill>
              <a:latin typeface="Arial" charset="0"/>
              <a:ea typeface="Arial" charset="0"/>
            </a:endParaRPr>
          </a:p>
          <a:p>
            <a:pPr algn="ctr">
              <a:lnSpc>
                <a:spcPct val="114000"/>
              </a:lnSpc>
            </a:pPr>
            <a:r>
              <a:rPr lang="en-AU" altLang="en-US" sz="1400" dirty="0">
                <a:solidFill>
                  <a:schemeClr val="bg1"/>
                </a:solidFill>
                <a:latin typeface="Arial" charset="0"/>
                <a:ea typeface="Arial" charset="0"/>
              </a:rPr>
              <a:t>NOVEMBER 2022</a:t>
            </a:r>
            <a:endParaRPr lang="en-AU" altLang="en-US" sz="1400" dirty="0">
              <a:solidFill>
                <a:schemeClr val="bg1"/>
              </a:solidFill>
              <a:latin typeface="Arial" charset="0"/>
              <a:ea typeface="Arial" charset="0"/>
            </a:endParaRPr>
          </a:p>
        </p:txBody>
      </p:sp>
      <p:sp>
        <p:nvSpPr>
          <p:cNvPr id="3" name="文本框 12"/>
          <p:cNvSpPr txBox="1"/>
          <p:nvPr/>
        </p:nvSpPr>
        <p:spPr>
          <a:xfrm>
            <a:off x="4583430" y="1801495"/>
            <a:ext cx="4655185" cy="3689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sz="1600" b="1" dirty="0">
                <a:solidFill>
                  <a:schemeClr val="bg1"/>
                </a:solidFill>
                <a:latin typeface="Arial" charset="0"/>
                <a:ea typeface="Arial" charset="0"/>
              </a:rPr>
              <a:t>GROUP 12</a:t>
            </a:r>
            <a:endParaRPr lang="en-AU" altLang="en-US" sz="1600" b="1" dirty="0">
              <a:solidFill>
                <a:schemeClr val="bg1"/>
              </a:solidFill>
              <a:latin typeface="Arial" charset="0"/>
              <a:ea typeface="Arial" charset="0"/>
            </a:endParaRPr>
          </a:p>
        </p:txBody>
      </p:sp>
      <p:sp>
        <p:nvSpPr>
          <p:cNvPr id="5" name="文本框 12"/>
          <p:cNvSpPr txBox="1"/>
          <p:nvPr/>
        </p:nvSpPr>
        <p:spPr>
          <a:xfrm>
            <a:off x="1385570" y="3618865"/>
            <a:ext cx="4655185" cy="252285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2000" dirty="0">
                <a:solidFill>
                  <a:schemeClr val="bg1"/>
                </a:solidFill>
                <a:latin typeface="Arial" charset="0"/>
                <a:ea typeface="Arial" charset="0"/>
                <a:sym typeface="+mn-ea"/>
              </a:rPr>
              <a:t>AKANJI OLUWASEUN GABRIEL</a:t>
            </a:r>
            <a:endParaRPr lang="en-US" altLang="zh-CN" sz="2000" dirty="0">
              <a:solidFill>
                <a:schemeClr val="bg1"/>
              </a:solidFill>
              <a:latin typeface="Arial" charset="0"/>
              <a:ea typeface="Arial" charset="0"/>
              <a:sym typeface="+mn-ea"/>
            </a:endParaRPr>
          </a:p>
          <a:p>
            <a:pPr algn="ctr">
              <a:lnSpc>
                <a:spcPct val="114000"/>
              </a:lnSpc>
            </a:pPr>
            <a:r>
              <a:rPr lang="en-US" altLang="zh-CN" sz="2000" dirty="0">
                <a:solidFill>
                  <a:schemeClr val="bg1"/>
                </a:solidFill>
                <a:latin typeface="Arial" charset="0"/>
                <a:ea typeface="Arial" charset="0"/>
                <a:sym typeface="+mn-ea"/>
              </a:rPr>
              <a:t> ABDUL TEMITOPE  </a:t>
            </a:r>
            <a:r>
              <a:rPr lang="en-AU" altLang="en-US" sz="2000" dirty="0">
                <a:solidFill>
                  <a:schemeClr val="bg1"/>
                </a:solidFill>
                <a:latin typeface="Arial" charset="0"/>
                <a:ea typeface="Arial" charset="0"/>
                <a:sym typeface="+mn-ea"/>
              </a:rPr>
              <a:t>JULIANAH</a:t>
            </a:r>
            <a:endParaRPr lang="en-AU" altLang="en-US" sz="2000" dirty="0">
              <a:solidFill>
                <a:schemeClr val="bg1"/>
              </a:solidFill>
              <a:latin typeface="Arial" charset="0"/>
              <a:ea typeface="Arial" charset="0"/>
              <a:sym typeface="+mn-ea"/>
            </a:endParaRPr>
          </a:p>
          <a:p>
            <a:pPr algn="ctr">
              <a:lnSpc>
                <a:spcPct val="114000"/>
              </a:lnSpc>
            </a:pPr>
            <a:r>
              <a:rPr lang="en-AU" altLang="en-US" sz="2000" dirty="0">
                <a:solidFill>
                  <a:schemeClr val="bg1"/>
                </a:solidFill>
                <a:latin typeface="Arial" charset="0"/>
                <a:ea typeface="Arial" charset="0"/>
                <a:sym typeface="+mn-ea"/>
              </a:rPr>
              <a:t>I</a:t>
            </a:r>
            <a:r>
              <a:rPr lang="en-US" altLang="zh-CN" sz="2000" dirty="0">
                <a:solidFill>
                  <a:schemeClr val="bg1"/>
                </a:solidFill>
                <a:latin typeface="Arial" charset="0"/>
                <a:ea typeface="Arial" charset="0"/>
                <a:sym typeface="+mn-ea"/>
              </a:rPr>
              <a:t>BRAHIM AMUDA </a:t>
            </a:r>
            <a:endParaRPr lang="en-US" altLang="zh-CN" sz="2000" dirty="0">
              <a:solidFill>
                <a:schemeClr val="bg1"/>
              </a:solidFill>
              <a:latin typeface="Arial" charset="0"/>
              <a:ea typeface="Arial" charset="0"/>
              <a:sym typeface="+mn-ea"/>
            </a:endParaRPr>
          </a:p>
          <a:p>
            <a:pPr algn="ctr">
              <a:lnSpc>
                <a:spcPct val="114000"/>
              </a:lnSpc>
            </a:pPr>
            <a:r>
              <a:rPr lang="en-AU" altLang="en-US" sz="2000" dirty="0">
                <a:solidFill>
                  <a:schemeClr val="bg1"/>
                </a:solidFill>
                <a:latin typeface="Arial" charset="0"/>
                <a:ea typeface="Arial" charset="0"/>
                <a:sym typeface="+mn-ea"/>
              </a:rPr>
              <a:t>A</a:t>
            </a:r>
            <a:r>
              <a:rPr lang="en-US" altLang="zh-CN" sz="2000" dirty="0">
                <a:solidFill>
                  <a:schemeClr val="bg1"/>
                </a:solidFill>
                <a:latin typeface="Arial" charset="0"/>
                <a:ea typeface="Arial" charset="0"/>
                <a:sym typeface="+mn-ea"/>
              </a:rPr>
              <a:t>BDULWASIU B. POPOOLA</a:t>
            </a:r>
            <a:endParaRPr lang="en-US" altLang="zh-CN" sz="2000" dirty="0">
              <a:solidFill>
                <a:schemeClr val="bg1"/>
              </a:solidFill>
              <a:latin typeface="Arial" charset="0"/>
              <a:ea typeface="Arial" charset="0"/>
              <a:sym typeface="+mn-ea"/>
            </a:endParaRPr>
          </a:p>
          <a:p>
            <a:pPr algn="ctr">
              <a:lnSpc>
                <a:spcPct val="114000"/>
              </a:lnSpc>
            </a:pPr>
            <a:r>
              <a:rPr lang="en-US" altLang="zh-CN" sz="2000" dirty="0">
                <a:solidFill>
                  <a:schemeClr val="bg1"/>
                </a:solidFill>
                <a:latin typeface="Arial" charset="0"/>
                <a:ea typeface="Arial" charset="0"/>
                <a:sym typeface="+mn-ea"/>
              </a:rPr>
              <a:t> ESIRI CYNTHIA IDADOKIM</a:t>
            </a:r>
            <a:r>
              <a:rPr lang="en-AU" altLang="en-US" sz="2000" dirty="0">
                <a:solidFill>
                  <a:schemeClr val="bg1"/>
                </a:solidFill>
                <a:latin typeface="Arial" charset="0"/>
                <a:ea typeface="Arial" charset="0"/>
                <a:sym typeface="+mn-ea"/>
              </a:rPr>
              <a:t>A</a:t>
            </a:r>
            <a:endParaRPr lang="en-AU" altLang="en-US" sz="2000" dirty="0">
              <a:solidFill>
                <a:schemeClr val="bg1"/>
              </a:solidFill>
              <a:latin typeface="Arial" charset="0"/>
              <a:ea typeface="Arial" charset="0"/>
              <a:sym typeface="+mn-ea"/>
            </a:endParaRPr>
          </a:p>
          <a:p>
            <a:pPr algn="ctr">
              <a:lnSpc>
                <a:spcPct val="114000"/>
              </a:lnSpc>
            </a:pPr>
            <a:r>
              <a:rPr lang="en-US" altLang="zh-CN" sz="2000" dirty="0">
                <a:solidFill>
                  <a:schemeClr val="bg1"/>
                </a:solidFill>
                <a:latin typeface="Arial" charset="0"/>
                <a:ea typeface="Arial" charset="0"/>
                <a:sym typeface="+mn-ea"/>
              </a:rPr>
              <a:t>ABIODUN IYIOLA</a:t>
            </a:r>
            <a:endParaRPr lang="en-US" altLang="zh-CN" sz="2000" dirty="0">
              <a:solidFill>
                <a:schemeClr val="bg1"/>
              </a:solidFill>
              <a:latin typeface="Arial" charset="0"/>
              <a:ea typeface="Arial" charset="0"/>
            </a:endParaRPr>
          </a:p>
          <a:p>
            <a:pPr algn="ctr">
              <a:lnSpc>
                <a:spcPct val="114000"/>
              </a:lnSpc>
            </a:pPr>
            <a:r>
              <a:rPr lang="en-US" altLang="zh-CN" sz="2000" dirty="0">
                <a:solidFill>
                  <a:schemeClr val="bg1"/>
                </a:solidFill>
                <a:latin typeface="Arial" charset="0"/>
                <a:ea typeface="Arial" charset="0"/>
                <a:sym typeface="+mn-ea"/>
              </a:rPr>
              <a:t>ITA ESTHER</a:t>
            </a:r>
            <a:endParaRPr lang="en-US" altLang="zh-CN" sz="2000" dirty="0">
              <a:solidFill>
                <a:schemeClr val="bg1"/>
              </a:solidFill>
              <a:latin typeface="Arial" charset="0"/>
              <a:ea typeface="Arial" charset="0"/>
            </a:endParaRPr>
          </a:p>
        </p:txBody>
      </p:sp>
      <p:sp>
        <p:nvSpPr>
          <p:cNvPr id="6" name="文本框 12"/>
          <p:cNvSpPr txBox="1"/>
          <p:nvPr/>
        </p:nvSpPr>
        <p:spPr>
          <a:xfrm>
            <a:off x="2469515" y="2170430"/>
            <a:ext cx="7891780" cy="127190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b="1" dirty="0">
                <a:solidFill>
                  <a:schemeClr val="bg1"/>
                </a:solidFill>
                <a:latin typeface="Arial" charset="0"/>
                <a:ea typeface="Arial" charset="0"/>
              </a:rPr>
              <a:t>THE EARTH DISTRIBUTION OF METHANE EMISSION FROM YEAR (1990-2018) AND IT’S POSSIBLE EFFECT ON CLIMATE CHANGE AND HUMAN HEALTH </a:t>
            </a:r>
            <a:r>
              <a:rPr lang="en-AU" altLang="en-US" b="1" dirty="0">
                <a:solidFill>
                  <a:schemeClr val="bg1"/>
                </a:solidFill>
                <a:latin typeface="Arial" charset="0"/>
                <a:ea typeface="Arial" charset="0"/>
              </a:rPr>
              <a:t>USING MULTIPLE REGRESSION MODEL</a:t>
            </a:r>
            <a:endParaRPr lang="en-AU" altLang="en-US" b="1" dirty="0">
              <a:solidFill>
                <a:schemeClr val="bg1"/>
              </a:solidFill>
              <a:latin typeface="Arial" charset="0"/>
              <a:ea typeface="Arial" charset="0"/>
            </a:endParaRPr>
          </a:p>
          <a:p>
            <a:pPr algn="ctr">
              <a:lnSpc>
                <a:spcPct val="114000"/>
              </a:lnSpc>
            </a:pPr>
            <a:endParaRPr lang="en-US" altLang="zh-CN" sz="1400" dirty="0">
              <a:solidFill>
                <a:schemeClr val="bg1"/>
              </a:solidFill>
              <a:latin typeface="Arial" charset="0"/>
              <a:ea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5" name="矩形 4"/>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矩形 6"/>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4" name="矩形 15"/>
          <p:cNvSpPr/>
          <p:nvPr/>
        </p:nvSpPr>
        <p:spPr>
          <a:xfrm>
            <a:off x="597535" y="534035"/>
            <a:ext cx="10996930" cy="618617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24330" y="939165"/>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CODE IMPLEMENTATION CONTD</a:t>
            </a:r>
            <a:endParaRPr lang="en-AU" altLang="en-US" sz="3200" b="1" dirty="0">
              <a:solidFill>
                <a:schemeClr val="bg1"/>
              </a:solidFill>
              <a:latin typeface="Arial" charset="0"/>
              <a:ea typeface="Arial" charset="0"/>
              <a:cs typeface="Arial"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rcRect l="360" t="53200" r="-360"/>
          <a:stretch>
            <a:fillRect/>
          </a:stretch>
        </p:blipFill>
        <p:spPr>
          <a:xfrm>
            <a:off x="6595745" y="2165350"/>
            <a:ext cx="4593590" cy="38817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t="53571"/>
          <a:stretch>
            <a:fillRect/>
          </a:stretch>
        </p:blipFill>
        <p:spPr>
          <a:xfrm>
            <a:off x="891540" y="2032635"/>
            <a:ext cx="5551805" cy="4113530"/>
          </a:xfrm>
          <a:prstGeom prst="rect">
            <a:avLst/>
          </a:prstGeom>
        </p:spPr>
      </p:pic>
      <p:sp>
        <p:nvSpPr>
          <p:cNvPr id="8" name="Text Box 7"/>
          <p:cNvSpPr txBox="1"/>
          <p:nvPr/>
        </p:nvSpPr>
        <p:spPr>
          <a:xfrm>
            <a:off x="1979295" y="6111240"/>
            <a:ext cx="2245360" cy="1056640"/>
          </a:xfrm>
          <a:prstGeom prst="rect">
            <a:avLst/>
          </a:prstGeom>
          <a:noFill/>
        </p:spPr>
        <p:txBody>
          <a:bodyPr wrap="square" rtlCol="0">
            <a:noAutofit/>
          </a:bodyPr>
          <a:lstStyle/>
          <a:p>
            <a:pPr>
              <a:lnSpc>
                <a:spcPct val="100000"/>
              </a:lnSpc>
            </a:pPr>
            <a:r>
              <a:rPr lang="en-AU" altLang="en-US" sz="2400"/>
              <a:t>Fig. 5a</a:t>
            </a:r>
            <a:endParaRPr lang="en-AU" altLang="en-US" sz="2400"/>
          </a:p>
        </p:txBody>
      </p:sp>
      <p:sp>
        <p:nvSpPr>
          <p:cNvPr id="9" name="Text Box 8"/>
          <p:cNvSpPr txBox="1"/>
          <p:nvPr/>
        </p:nvSpPr>
        <p:spPr>
          <a:xfrm>
            <a:off x="7364730" y="6111240"/>
            <a:ext cx="2245360" cy="1056640"/>
          </a:xfrm>
          <a:prstGeom prst="rect">
            <a:avLst/>
          </a:prstGeom>
          <a:noFill/>
        </p:spPr>
        <p:txBody>
          <a:bodyPr wrap="square" rtlCol="0">
            <a:noAutofit/>
          </a:bodyPr>
          <a:lstStyle/>
          <a:p>
            <a:pPr>
              <a:lnSpc>
                <a:spcPct val="100000"/>
              </a:lnSpc>
            </a:pPr>
            <a:r>
              <a:rPr lang="en-AU" altLang="en-US" sz="2400"/>
              <a:t>Fig. 5b</a:t>
            </a:r>
            <a:endParaRPr lang="en-AU"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5" name="矩形 4"/>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矩形 6"/>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8" name="Freeform: Shape 3"/>
          <p:cNvSpPr/>
          <p:nvPr/>
        </p:nvSpPr>
        <p:spPr>
          <a:xfrm rot="16200000" flipV="1">
            <a:off x="6089084" y="4255898"/>
            <a:ext cx="926426" cy="3059098"/>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4D5F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wrap="none" lIns="384000" tIns="0" rIns="288000" bIns="864000" anchor="t" anchorCtr="1">
            <a:normAutofit fontScale="87500" lnSpcReduction="20000"/>
          </a:bodyPr>
          <a:lstStyle/>
          <a:p>
            <a:pPr algn="ctr"/>
            <a:endParaRPr lang="zh-CN" altLang="en-US" sz="2135" dirty="0">
              <a:solidFill>
                <a:schemeClr val="bg1"/>
              </a:solidFill>
              <a:latin typeface="Arial" charset="0"/>
              <a:ea typeface="Arial" charset="0"/>
            </a:endParaRPr>
          </a:p>
        </p:txBody>
      </p:sp>
      <p:sp>
        <p:nvSpPr>
          <p:cNvPr id="9" name="Freeform: Shape 4"/>
          <p:cNvSpPr/>
          <p:nvPr/>
        </p:nvSpPr>
        <p:spPr>
          <a:xfrm rot="16200000" flipH="1" flipV="1">
            <a:off x="6091457" y="2407747"/>
            <a:ext cx="921680" cy="3059098"/>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4D5F2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480000" anchor="ctr">
            <a:normAutofit/>
          </a:bodyPr>
          <a:lstStyle/>
          <a:p>
            <a:pPr algn="ctr"/>
            <a:endParaRPr lang="zh-CN" altLang="en-US" sz="2135" dirty="0">
              <a:solidFill>
                <a:schemeClr val="bg1"/>
              </a:solidFill>
              <a:latin typeface="Arial" charset="0"/>
              <a:ea typeface="Arial" charset="0"/>
            </a:endParaRPr>
          </a:p>
        </p:txBody>
      </p:sp>
      <p:sp>
        <p:nvSpPr>
          <p:cNvPr id="11" name="Freeform: Shape 5"/>
          <p:cNvSpPr/>
          <p:nvPr/>
        </p:nvSpPr>
        <p:spPr>
          <a:xfrm rot="5400000" flipH="1" flipV="1">
            <a:off x="5153931" y="3328161"/>
            <a:ext cx="929478" cy="3059098"/>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7489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 wrap="none" lIns="0" rIns="0" bIns="864000" anchor="ctr">
            <a:normAutofit/>
          </a:bodyPr>
          <a:lstStyle/>
          <a:p>
            <a:pPr algn="ctr"/>
            <a:endParaRPr lang="zh-CN" altLang="en-US" sz="2135" dirty="0">
              <a:solidFill>
                <a:schemeClr val="bg1"/>
              </a:solidFill>
              <a:latin typeface="Arial" charset="0"/>
              <a:ea typeface="Arial" charset="0"/>
            </a:endParaRPr>
          </a:p>
        </p:txBody>
      </p:sp>
      <p:sp>
        <p:nvSpPr>
          <p:cNvPr id="12" name="Freeform: Shape 6"/>
          <p:cNvSpPr/>
          <p:nvPr/>
        </p:nvSpPr>
        <p:spPr>
          <a:xfrm rot="5400000" flipV="1">
            <a:off x="5158892" y="1489945"/>
            <a:ext cx="918627" cy="3059098"/>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7489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 wrap="none" lIns="0" tIns="0" rIns="0" bIns="480000" anchor="ctr">
            <a:normAutofit/>
          </a:bodyPr>
          <a:lstStyle/>
          <a:p>
            <a:pPr algn="ctr"/>
            <a:endParaRPr lang="zh-CN" altLang="en-US" sz="2135" dirty="0">
              <a:solidFill>
                <a:schemeClr val="bg1"/>
              </a:solidFill>
              <a:latin typeface="Arial" charset="0"/>
              <a:ea typeface="Arial" charset="0"/>
            </a:endParaRPr>
          </a:p>
        </p:txBody>
      </p:sp>
      <p:sp>
        <p:nvSpPr>
          <p:cNvPr id="15" name="矩形 15"/>
          <p:cNvSpPr/>
          <p:nvPr/>
        </p:nvSpPr>
        <p:spPr>
          <a:xfrm>
            <a:off x="597535" y="534670"/>
            <a:ext cx="10996930" cy="578929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434465" y="697865"/>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DATA VISUALIZATION</a:t>
            </a:r>
            <a:endParaRPr lang="en-AU" altLang="en-US" sz="3200" b="1" dirty="0">
              <a:solidFill>
                <a:schemeClr val="bg1"/>
              </a:solidFill>
              <a:latin typeface="Arial" charset="0"/>
              <a:ea typeface="Arial" charset="0"/>
              <a:cs typeface="Arial"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055" y="1277620"/>
            <a:ext cx="8759825" cy="2206625"/>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865" y="3776345"/>
            <a:ext cx="8756015" cy="2472055"/>
          </a:xfrm>
          <a:prstGeom prst="rect">
            <a:avLst/>
          </a:prstGeom>
        </p:spPr>
      </p:pic>
      <p:sp>
        <p:nvSpPr>
          <p:cNvPr id="3" name="Text Box 2"/>
          <p:cNvSpPr txBox="1"/>
          <p:nvPr/>
        </p:nvSpPr>
        <p:spPr>
          <a:xfrm>
            <a:off x="597535" y="1852295"/>
            <a:ext cx="2245360" cy="1056640"/>
          </a:xfrm>
          <a:prstGeom prst="rect">
            <a:avLst/>
          </a:prstGeom>
          <a:noFill/>
        </p:spPr>
        <p:txBody>
          <a:bodyPr wrap="square" rtlCol="0">
            <a:noAutofit/>
          </a:bodyPr>
          <a:lstStyle/>
          <a:p>
            <a:pPr>
              <a:lnSpc>
                <a:spcPct val="100000"/>
              </a:lnSpc>
            </a:pPr>
            <a:r>
              <a:rPr lang="en-AU" altLang="en-US" sz="2400"/>
              <a:t>Fig. 6a</a:t>
            </a:r>
            <a:endParaRPr lang="en-AU" altLang="en-US" sz="2400"/>
          </a:p>
        </p:txBody>
      </p:sp>
      <p:sp>
        <p:nvSpPr>
          <p:cNvPr id="4" name="Text Box 3"/>
          <p:cNvSpPr txBox="1"/>
          <p:nvPr/>
        </p:nvSpPr>
        <p:spPr>
          <a:xfrm>
            <a:off x="597535" y="4398010"/>
            <a:ext cx="2245360" cy="1056640"/>
          </a:xfrm>
          <a:prstGeom prst="rect">
            <a:avLst/>
          </a:prstGeom>
          <a:noFill/>
        </p:spPr>
        <p:txBody>
          <a:bodyPr wrap="square" rtlCol="0">
            <a:noAutofit/>
          </a:bodyPr>
          <a:lstStyle/>
          <a:p>
            <a:pPr>
              <a:lnSpc>
                <a:spcPct val="100000"/>
              </a:lnSpc>
            </a:pPr>
            <a:r>
              <a:rPr lang="en-AU" altLang="en-US" sz="2400"/>
              <a:t>Fig. 6b</a:t>
            </a:r>
            <a:endParaRPr lang="en-AU"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5536"/>
          <a:stretch>
            <a:fillRect/>
          </a:stretch>
        </p:blipFill>
        <p:spPr>
          <a:xfrm>
            <a:off x="0" y="0"/>
            <a:ext cx="12192000" cy="6865257"/>
          </a:xfrm>
          <a:prstGeom prst="rect">
            <a:avLst/>
          </a:prstGeom>
        </p:spPr>
      </p:pic>
      <p:sp>
        <p:nvSpPr>
          <p:cNvPr id="16" name="矩形 15"/>
          <p:cNvSpPr/>
          <p:nvPr/>
        </p:nvSpPr>
        <p:spPr>
          <a:xfrm>
            <a:off x="234315" y="257810"/>
            <a:ext cx="11723370" cy="634936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DATA VISUALIZATION CONTD</a:t>
            </a:r>
            <a:endParaRPr lang="en-AU" altLang="en-US" sz="3200" b="1" dirty="0">
              <a:solidFill>
                <a:schemeClr val="bg1"/>
              </a:solidFill>
              <a:latin typeface="Arial" charset="0"/>
              <a:ea typeface="Arial" charset="0"/>
              <a:cs typeface="Arial"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495" y="1088390"/>
            <a:ext cx="3120390" cy="510667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0180" y="1111885"/>
            <a:ext cx="3541395" cy="494220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9870" y="998220"/>
            <a:ext cx="3689350" cy="5022215"/>
          </a:xfrm>
          <a:prstGeom prst="rect">
            <a:avLst/>
          </a:prstGeom>
        </p:spPr>
      </p:pic>
      <p:sp>
        <p:nvSpPr>
          <p:cNvPr id="5" name="Text Box 4"/>
          <p:cNvSpPr txBox="1"/>
          <p:nvPr/>
        </p:nvSpPr>
        <p:spPr>
          <a:xfrm>
            <a:off x="234315" y="6172200"/>
            <a:ext cx="2840355" cy="692785"/>
          </a:xfrm>
          <a:prstGeom prst="rect">
            <a:avLst/>
          </a:prstGeom>
          <a:noFill/>
        </p:spPr>
        <p:txBody>
          <a:bodyPr wrap="square" rtlCol="0">
            <a:noAutofit/>
          </a:bodyPr>
          <a:lstStyle/>
          <a:p>
            <a:pPr>
              <a:lnSpc>
                <a:spcPct val="100000"/>
              </a:lnSpc>
            </a:pPr>
            <a:r>
              <a:rPr lang="en-AU" altLang="en-US" sz="2400"/>
              <a:t>Fig. 7a</a:t>
            </a:r>
            <a:endParaRPr lang="en-AU" altLang="en-US" sz="2400"/>
          </a:p>
        </p:txBody>
      </p:sp>
      <p:sp>
        <p:nvSpPr>
          <p:cNvPr id="6" name="Text Box 5"/>
          <p:cNvSpPr txBox="1"/>
          <p:nvPr/>
        </p:nvSpPr>
        <p:spPr>
          <a:xfrm>
            <a:off x="4339590" y="6172200"/>
            <a:ext cx="2245360" cy="1056640"/>
          </a:xfrm>
          <a:prstGeom prst="rect">
            <a:avLst/>
          </a:prstGeom>
          <a:noFill/>
        </p:spPr>
        <p:txBody>
          <a:bodyPr wrap="square" rtlCol="0">
            <a:noAutofit/>
          </a:bodyPr>
          <a:lstStyle/>
          <a:p>
            <a:pPr>
              <a:lnSpc>
                <a:spcPct val="100000"/>
              </a:lnSpc>
            </a:pPr>
            <a:r>
              <a:rPr lang="en-AU" altLang="en-US" sz="2400"/>
              <a:t>Fig. 7b</a:t>
            </a:r>
            <a:endParaRPr lang="en-AU" altLang="en-US" sz="2400"/>
          </a:p>
        </p:txBody>
      </p:sp>
      <p:sp>
        <p:nvSpPr>
          <p:cNvPr id="8" name="Text Box 7"/>
          <p:cNvSpPr txBox="1"/>
          <p:nvPr/>
        </p:nvSpPr>
        <p:spPr>
          <a:xfrm>
            <a:off x="8223885" y="5989955"/>
            <a:ext cx="2245360" cy="1056640"/>
          </a:xfrm>
          <a:prstGeom prst="rect">
            <a:avLst/>
          </a:prstGeom>
          <a:noFill/>
        </p:spPr>
        <p:txBody>
          <a:bodyPr wrap="square" rtlCol="0">
            <a:noAutofit/>
          </a:bodyPr>
          <a:lstStyle/>
          <a:p>
            <a:pPr>
              <a:lnSpc>
                <a:spcPct val="100000"/>
              </a:lnSpc>
            </a:pPr>
            <a:r>
              <a:rPr lang="en-AU" altLang="en-US" sz="2400"/>
              <a:t>Fig. 7c</a:t>
            </a:r>
            <a:endParaRPr lang="en-AU"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1" name="Circular Arrow 42"/>
          <p:cNvSpPr/>
          <p:nvPr/>
        </p:nvSpPr>
        <p:spPr>
          <a:xfrm>
            <a:off x="4515858" y="3111577"/>
            <a:ext cx="3330784" cy="3330784"/>
          </a:xfrm>
          <a:prstGeom prst="circularArrow">
            <a:avLst>
              <a:gd name="adj1" fmla="val 5085"/>
              <a:gd name="adj2" fmla="val 327528"/>
              <a:gd name="adj3" fmla="val 1472472"/>
              <a:gd name="adj4" fmla="val 16199432"/>
              <a:gd name="adj5" fmla="val 5932"/>
            </a:avLst>
          </a:prstGeom>
          <a:solidFill>
            <a:srgbClr val="4D5F2E"/>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50000"/>
              </a:lnSpc>
            </a:pPr>
            <a:endParaRPr lang="zh-CN" altLang="en-US" sz="900">
              <a:latin typeface="Arial" charset="0"/>
              <a:ea typeface="Arial" charset="0"/>
              <a:sym typeface="Arial" charset="0"/>
            </a:endParaRPr>
          </a:p>
        </p:txBody>
      </p:sp>
      <p:sp>
        <p:nvSpPr>
          <p:cNvPr id="12" name="Circular Arrow 43"/>
          <p:cNvSpPr/>
          <p:nvPr/>
        </p:nvSpPr>
        <p:spPr>
          <a:xfrm>
            <a:off x="4454573" y="3217241"/>
            <a:ext cx="3330784" cy="3330784"/>
          </a:xfrm>
          <a:prstGeom prst="circularArrow">
            <a:avLst>
              <a:gd name="adj1" fmla="val 5085"/>
              <a:gd name="adj2" fmla="val 327528"/>
              <a:gd name="adj3" fmla="val 8671970"/>
              <a:gd name="adj4" fmla="val 1800502"/>
              <a:gd name="adj5" fmla="val 5932"/>
            </a:avLst>
          </a:prstGeom>
          <a:solidFill>
            <a:srgbClr val="4D5F2E"/>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50000"/>
              </a:lnSpc>
            </a:pPr>
            <a:endParaRPr lang="zh-CN" altLang="en-US" sz="900">
              <a:latin typeface="Arial" charset="0"/>
              <a:ea typeface="Arial" charset="0"/>
              <a:sym typeface="Arial" charset="0"/>
            </a:endParaRPr>
          </a:p>
        </p:txBody>
      </p:sp>
      <p:sp>
        <p:nvSpPr>
          <p:cNvPr id="13" name="Circular Arrow 44"/>
          <p:cNvSpPr/>
          <p:nvPr/>
        </p:nvSpPr>
        <p:spPr>
          <a:xfrm>
            <a:off x="4393288" y="3111577"/>
            <a:ext cx="3330784" cy="3330784"/>
          </a:xfrm>
          <a:prstGeom prst="circularArrow">
            <a:avLst>
              <a:gd name="adj1" fmla="val 5085"/>
              <a:gd name="adj2" fmla="val 327528"/>
              <a:gd name="adj3" fmla="val 15873039"/>
              <a:gd name="adj4" fmla="val 9000000"/>
              <a:gd name="adj5" fmla="val 5932"/>
            </a:avLst>
          </a:prstGeom>
          <a:solidFill>
            <a:srgbClr val="4D5F2E"/>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algn="just">
              <a:lnSpc>
                <a:spcPct val="150000"/>
              </a:lnSpc>
            </a:pPr>
            <a:endParaRPr lang="zh-CN" altLang="en-US" sz="900">
              <a:latin typeface="Arial" charset="0"/>
              <a:ea typeface="Arial" charset="0"/>
              <a:sym typeface="Arial" charset="0"/>
            </a:endParaRPr>
          </a:p>
        </p:txBody>
      </p:sp>
      <p:sp>
        <p:nvSpPr>
          <p:cNvPr id="3" name="矩形 15"/>
          <p:cNvSpPr/>
          <p:nvPr/>
        </p:nvSpPr>
        <p:spPr>
          <a:xfrm>
            <a:off x="597535" y="537845"/>
            <a:ext cx="10996930" cy="602043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DATA VISUALIZATION CONTD</a:t>
            </a:r>
            <a:endParaRPr lang="en-AU" altLang="en-US" sz="3200" b="1" dirty="0">
              <a:solidFill>
                <a:schemeClr val="bg1"/>
              </a:solidFill>
              <a:latin typeface="Arial" charset="0"/>
              <a:ea typeface="Arial" charset="0"/>
              <a:cs typeface="Arial" charset="0"/>
            </a:endParaRP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280" y="4582160"/>
            <a:ext cx="9660255" cy="17449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755" y="1088390"/>
            <a:ext cx="5103495" cy="32016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 y="1104265"/>
            <a:ext cx="5216525" cy="3317875"/>
          </a:xfrm>
          <a:prstGeom prst="rect">
            <a:avLst/>
          </a:prstGeom>
        </p:spPr>
      </p:pic>
      <p:sp>
        <p:nvSpPr>
          <p:cNvPr id="8" name="Text Box 7"/>
          <p:cNvSpPr txBox="1"/>
          <p:nvPr/>
        </p:nvSpPr>
        <p:spPr>
          <a:xfrm>
            <a:off x="4781550" y="2524125"/>
            <a:ext cx="2245360" cy="1056640"/>
          </a:xfrm>
          <a:prstGeom prst="rect">
            <a:avLst/>
          </a:prstGeom>
          <a:noFill/>
        </p:spPr>
        <p:txBody>
          <a:bodyPr wrap="square" rtlCol="0">
            <a:noAutofit/>
          </a:bodyPr>
          <a:lstStyle/>
          <a:p>
            <a:pPr>
              <a:lnSpc>
                <a:spcPct val="100000"/>
              </a:lnSpc>
            </a:pPr>
            <a:r>
              <a:rPr lang="en-AU" altLang="en-US" sz="2400"/>
              <a:t>Fig. 8a</a:t>
            </a:r>
            <a:endParaRPr lang="en-AU" altLang="en-US" sz="2400"/>
          </a:p>
        </p:txBody>
      </p:sp>
      <p:sp>
        <p:nvSpPr>
          <p:cNvPr id="10" name="Text Box 9"/>
          <p:cNvSpPr txBox="1"/>
          <p:nvPr/>
        </p:nvSpPr>
        <p:spPr>
          <a:xfrm>
            <a:off x="9349105" y="2900680"/>
            <a:ext cx="2245360" cy="1056640"/>
          </a:xfrm>
          <a:prstGeom prst="rect">
            <a:avLst/>
          </a:prstGeom>
          <a:noFill/>
        </p:spPr>
        <p:txBody>
          <a:bodyPr wrap="square" rtlCol="0">
            <a:noAutofit/>
          </a:bodyPr>
          <a:lstStyle/>
          <a:p>
            <a:pPr>
              <a:lnSpc>
                <a:spcPct val="100000"/>
              </a:lnSpc>
            </a:pPr>
            <a:r>
              <a:rPr lang="en-AU" altLang="en-US" sz="2400"/>
              <a:t>Fig. 8b</a:t>
            </a:r>
            <a:endParaRPr lang="en-AU" altLang="en-US" sz="2400"/>
          </a:p>
        </p:txBody>
      </p:sp>
      <p:sp>
        <p:nvSpPr>
          <p:cNvPr id="14" name="Text Box 13"/>
          <p:cNvSpPr txBox="1"/>
          <p:nvPr/>
        </p:nvSpPr>
        <p:spPr>
          <a:xfrm>
            <a:off x="9349105" y="5501640"/>
            <a:ext cx="2245360" cy="1056640"/>
          </a:xfrm>
          <a:prstGeom prst="rect">
            <a:avLst/>
          </a:prstGeom>
          <a:noFill/>
        </p:spPr>
        <p:txBody>
          <a:bodyPr wrap="square" rtlCol="0">
            <a:noAutofit/>
          </a:bodyPr>
          <a:lstStyle/>
          <a:p>
            <a:pPr>
              <a:lnSpc>
                <a:spcPct val="100000"/>
              </a:lnSpc>
            </a:pPr>
            <a:r>
              <a:rPr lang="en-AU" altLang="en-US" sz="2400"/>
              <a:t>Fig. 8c</a:t>
            </a:r>
            <a:endParaRPr lang="en-AU"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22" name="ïsḷîḍé"/>
          <p:cNvSpPr/>
          <p:nvPr/>
        </p:nvSpPr>
        <p:spPr bwMode="auto">
          <a:xfrm>
            <a:off x="9439014" y="2656931"/>
            <a:ext cx="415060" cy="414803"/>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bg1"/>
          </a:solidFill>
          <a:ln>
            <a:noFill/>
          </a:ln>
        </p:spPr>
        <p:txBody>
          <a:bodyPr anchor="ctr"/>
          <a:lstStyle/>
          <a:p>
            <a:pPr algn="ctr"/>
            <a:endParaRPr sz="1400">
              <a:latin typeface="Arial" charset="0"/>
            </a:endParaRPr>
          </a:p>
        </p:txBody>
      </p:sp>
      <p:grpSp>
        <p:nvGrpSpPr>
          <p:cNvPr id="29" name="组合 28"/>
          <p:cNvGrpSpPr/>
          <p:nvPr/>
        </p:nvGrpSpPr>
        <p:grpSpPr>
          <a:xfrm>
            <a:off x="8760145" y="5367890"/>
            <a:ext cx="1776761" cy="886515"/>
            <a:chOff x="2197445" y="2412894"/>
            <a:chExt cx="1973762" cy="984809"/>
          </a:xfrm>
        </p:grpSpPr>
        <p:sp>
          <p:nvSpPr>
            <p:cNvPr id="30" name="文本框 29"/>
            <p:cNvSpPr txBox="1"/>
            <p:nvPr/>
          </p:nvSpPr>
          <p:spPr>
            <a:xfrm>
              <a:off x="2273643" y="2412894"/>
              <a:ext cx="1821364" cy="307712"/>
            </a:xfrm>
            <a:prstGeom prst="rect">
              <a:avLst/>
            </a:prstGeom>
            <a:noFill/>
          </p:spPr>
          <p:txBody>
            <a:bodyPr wrap="square" rtlCol="0">
              <a:spAutoFit/>
              <a:scene3d>
                <a:camera prst="orthographicFront"/>
                <a:lightRig rig="threePt" dir="t"/>
              </a:scene3d>
              <a:sp3d contourW="12700"/>
            </a:bodyPr>
            <a:lstStyle/>
            <a:p>
              <a:pPr algn="ctr"/>
              <a:r>
                <a:rPr lang="en-US" altLang="zh-CN" sz="1200" b="1" dirty="0">
                  <a:solidFill>
                    <a:schemeClr val="bg1"/>
                  </a:solidFill>
                  <a:latin typeface="Arial" charset="0"/>
                  <a:ea typeface="Arial" charset="0"/>
                </a:rPr>
                <a:t>Title text addition</a:t>
              </a:r>
              <a:endParaRPr lang="zh-CN" altLang="en-US" sz="1200" b="1" dirty="0">
                <a:solidFill>
                  <a:schemeClr val="bg1"/>
                </a:solidFill>
                <a:latin typeface="Arial" charset="0"/>
                <a:ea typeface="Arial" charset="0"/>
              </a:endParaRPr>
            </a:p>
          </p:txBody>
        </p:sp>
        <p:sp>
          <p:nvSpPr>
            <p:cNvPr id="31" name="文本框 30"/>
            <p:cNvSpPr txBox="1"/>
            <p:nvPr/>
          </p:nvSpPr>
          <p:spPr>
            <a:xfrm>
              <a:off x="2197445" y="2737777"/>
              <a:ext cx="1973762" cy="65992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bg1"/>
                  </a:solidFill>
                  <a:latin typeface="Arial" charset="0"/>
                  <a:ea typeface="Arial" charset="0"/>
                </a:rPr>
                <a:t>print the presentation and make it into a film to be used in a wider field</a:t>
              </a:r>
              <a:endParaRPr lang="en-US" altLang="zh-CN" sz="900" dirty="0">
                <a:solidFill>
                  <a:schemeClr val="bg1"/>
                </a:solidFill>
                <a:latin typeface="Arial" charset="0"/>
                <a:ea typeface="Arial" charset="0"/>
              </a:endParaRPr>
            </a:p>
          </p:txBody>
        </p:sp>
      </p:grpSp>
      <p:sp>
        <p:nvSpPr>
          <p:cNvPr id="10" name="矩形 15"/>
          <p:cNvSpPr/>
          <p:nvPr/>
        </p:nvSpPr>
        <p:spPr>
          <a:xfrm>
            <a:off x="250825" y="435610"/>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DATA VISUALIZATION CONTD</a:t>
            </a:r>
            <a:endParaRPr lang="en-AU" altLang="en-US" sz="3200" b="1" dirty="0">
              <a:solidFill>
                <a:schemeClr val="bg1"/>
              </a:solidFill>
              <a:latin typeface="Arial" charset="0"/>
              <a:ea typeface="Arial" charset="0"/>
              <a:cs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85" y="1149985"/>
            <a:ext cx="5166360" cy="4452620"/>
          </a:xfrm>
          <a:prstGeom prst="rect">
            <a:avLst/>
          </a:prstGeom>
        </p:spPr>
      </p:pic>
      <p:sp>
        <p:nvSpPr>
          <p:cNvPr id="7" name="Text Box 6"/>
          <p:cNvSpPr txBox="1"/>
          <p:nvPr/>
        </p:nvSpPr>
        <p:spPr>
          <a:xfrm>
            <a:off x="411480" y="5660390"/>
            <a:ext cx="2245360" cy="1056640"/>
          </a:xfrm>
          <a:prstGeom prst="rect">
            <a:avLst/>
          </a:prstGeom>
          <a:noFill/>
        </p:spPr>
        <p:txBody>
          <a:bodyPr wrap="square" rtlCol="0">
            <a:noAutofit/>
          </a:bodyPr>
          <a:lstStyle/>
          <a:p>
            <a:pPr>
              <a:lnSpc>
                <a:spcPct val="100000"/>
              </a:lnSpc>
            </a:pPr>
            <a:r>
              <a:rPr lang="en-AU" altLang="en-US" sz="2400"/>
              <a:t>Fig. 9a</a:t>
            </a:r>
            <a:endParaRPr lang="en-AU" altLang="en-US" sz="2400"/>
          </a:p>
        </p:txBody>
      </p:sp>
      <p:sp>
        <p:nvSpPr>
          <p:cNvPr id="8" name="Text Box 7"/>
          <p:cNvSpPr txBox="1"/>
          <p:nvPr/>
        </p:nvSpPr>
        <p:spPr>
          <a:xfrm>
            <a:off x="7193915" y="5594350"/>
            <a:ext cx="2245360" cy="660400"/>
          </a:xfrm>
          <a:prstGeom prst="rect">
            <a:avLst/>
          </a:prstGeom>
          <a:noFill/>
        </p:spPr>
        <p:txBody>
          <a:bodyPr wrap="square" rtlCol="0">
            <a:noAutofit/>
          </a:bodyPr>
          <a:lstStyle/>
          <a:p>
            <a:pPr>
              <a:lnSpc>
                <a:spcPct val="100000"/>
              </a:lnSpc>
            </a:pPr>
            <a:r>
              <a:rPr lang="en-AU" altLang="en-US" sz="2400"/>
              <a:t>Fig. 9b</a:t>
            </a:r>
            <a:endParaRPr lang="en-AU" altLang="en-US" sz="240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136" r="136"/>
          <a:stretch>
            <a:fillRect/>
          </a:stretch>
        </p:blipFill>
        <p:spPr>
          <a:xfrm>
            <a:off x="5936615" y="1248410"/>
            <a:ext cx="5754370" cy="4396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PA_任意多边形 12"/>
          <p:cNvSpPr/>
          <p:nvPr>
            <p:custDataLst>
              <p:tags r:id="rId2"/>
            </p:custDataLst>
          </p:nvPr>
        </p:nvSpPr>
        <p:spPr bwMode="auto">
          <a:xfrm>
            <a:off x="3623688" y="4138613"/>
            <a:ext cx="1935163" cy="2719387"/>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solidFill>
            <a:srgbClr val="4D5F2E"/>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8" name="PA_任意多边形 13"/>
          <p:cNvSpPr/>
          <p:nvPr>
            <p:custDataLst>
              <p:tags r:id="rId3"/>
            </p:custDataLst>
          </p:nvPr>
        </p:nvSpPr>
        <p:spPr bwMode="auto">
          <a:xfrm>
            <a:off x="4811138" y="3084513"/>
            <a:ext cx="1216025" cy="3773487"/>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solidFill>
            <a:srgbClr val="74891A"/>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9" name="PA_任意多边形 14"/>
          <p:cNvSpPr/>
          <p:nvPr>
            <p:custDataLst>
              <p:tags r:id="rId4"/>
            </p:custDataLst>
          </p:nvPr>
        </p:nvSpPr>
        <p:spPr bwMode="auto">
          <a:xfrm>
            <a:off x="6676451" y="4138613"/>
            <a:ext cx="1933575" cy="2719387"/>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solidFill>
            <a:srgbClr val="4D5F2E"/>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11" name="PA_任意多边形 15"/>
          <p:cNvSpPr/>
          <p:nvPr>
            <p:custDataLst>
              <p:tags r:id="rId5"/>
            </p:custDataLst>
          </p:nvPr>
        </p:nvSpPr>
        <p:spPr bwMode="auto">
          <a:xfrm>
            <a:off x="6208138" y="3084513"/>
            <a:ext cx="1214438" cy="3773487"/>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solidFill>
            <a:srgbClr val="74891A"/>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3" name="矩形 15"/>
          <p:cNvSpPr/>
          <p:nvPr/>
        </p:nvSpPr>
        <p:spPr>
          <a:xfrm>
            <a:off x="597535" y="534035"/>
            <a:ext cx="10996930"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MODELLING </a:t>
            </a:r>
            <a:endParaRPr lang="en-AU" altLang="en-US" sz="3200" b="1" dirty="0">
              <a:solidFill>
                <a:schemeClr val="bg1"/>
              </a:solidFill>
              <a:latin typeface="Arial" charset="0"/>
              <a:ea typeface="Arial" charset="0"/>
              <a:cs typeface="Arial" charset="0"/>
            </a:endParaRPr>
          </a:p>
        </p:txBody>
      </p:sp>
      <p:sp>
        <p:nvSpPr>
          <p:cNvPr id="14" name="Text Box 13"/>
          <p:cNvSpPr txBox="1"/>
          <p:nvPr/>
        </p:nvSpPr>
        <p:spPr>
          <a:xfrm>
            <a:off x="792480" y="6080760"/>
            <a:ext cx="2245360" cy="1056640"/>
          </a:xfrm>
          <a:prstGeom prst="rect">
            <a:avLst/>
          </a:prstGeom>
          <a:noFill/>
        </p:spPr>
        <p:txBody>
          <a:bodyPr wrap="square" rtlCol="0">
            <a:noAutofit/>
          </a:bodyPr>
          <a:lstStyle/>
          <a:p>
            <a:pPr>
              <a:lnSpc>
                <a:spcPct val="100000"/>
              </a:lnSpc>
            </a:pPr>
            <a:r>
              <a:rPr lang="en-AU" altLang="en-US" sz="2400"/>
              <a:t>Fig. 10</a:t>
            </a:r>
            <a:endParaRPr lang="en-AU" altLang="en-US" sz="240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740" y="1826260"/>
            <a:ext cx="9714230" cy="4254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PA_任意多边形 12"/>
          <p:cNvSpPr/>
          <p:nvPr>
            <p:custDataLst>
              <p:tags r:id="rId2"/>
            </p:custDataLst>
          </p:nvPr>
        </p:nvSpPr>
        <p:spPr bwMode="auto">
          <a:xfrm>
            <a:off x="3623688" y="4138613"/>
            <a:ext cx="1935163" cy="2719387"/>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solidFill>
            <a:srgbClr val="4D5F2E"/>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8" name="PA_任意多边形 13"/>
          <p:cNvSpPr/>
          <p:nvPr>
            <p:custDataLst>
              <p:tags r:id="rId3"/>
            </p:custDataLst>
          </p:nvPr>
        </p:nvSpPr>
        <p:spPr bwMode="auto">
          <a:xfrm>
            <a:off x="4811138" y="3084513"/>
            <a:ext cx="1216025" cy="3773487"/>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solidFill>
            <a:srgbClr val="74891A"/>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9" name="PA_任意多边形 14"/>
          <p:cNvSpPr/>
          <p:nvPr>
            <p:custDataLst>
              <p:tags r:id="rId4"/>
            </p:custDataLst>
          </p:nvPr>
        </p:nvSpPr>
        <p:spPr bwMode="auto">
          <a:xfrm>
            <a:off x="6676451" y="4138613"/>
            <a:ext cx="1933575" cy="2719387"/>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solidFill>
            <a:srgbClr val="4D5F2E"/>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11" name="PA_任意多边形 15"/>
          <p:cNvSpPr/>
          <p:nvPr>
            <p:custDataLst>
              <p:tags r:id="rId5"/>
            </p:custDataLst>
          </p:nvPr>
        </p:nvSpPr>
        <p:spPr bwMode="auto">
          <a:xfrm>
            <a:off x="6208138" y="3084513"/>
            <a:ext cx="1214438" cy="3773487"/>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solidFill>
            <a:srgbClr val="74891A"/>
          </a:solidFill>
          <a:ln>
            <a:noFill/>
          </a:ln>
        </p:spPr>
        <p:txBody>
          <a:bodyPr vert="horz" wrap="square" lIns="91440" tIns="45720" rIns="91440" bIns="45720" numCol="1" anchor="t" anchorCtr="0" compatLnSpc="1"/>
          <a:lstStyle/>
          <a:p>
            <a:endParaRPr lang="zh-CN" altLang="en-US">
              <a:latin typeface="Arial" charset="0"/>
              <a:ea typeface="Arial" charset="0"/>
            </a:endParaRPr>
          </a:p>
        </p:txBody>
      </p:sp>
      <p:sp>
        <p:nvSpPr>
          <p:cNvPr id="3" name="矩形 15"/>
          <p:cNvSpPr/>
          <p:nvPr/>
        </p:nvSpPr>
        <p:spPr>
          <a:xfrm>
            <a:off x="597535" y="534035"/>
            <a:ext cx="10996930"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MODELLING SELECTION</a:t>
            </a:r>
            <a:endParaRPr lang="en-AU" altLang="en-US" sz="3200" b="1" dirty="0">
              <a:solidFill>
                <a:schemeClr val="bg1"/>
              </a:solidFill>
              <a:latin typeface="Arial" charset="0"/>
              <a:ea typeface="Arial" charset="0"/>
              <a:cs typeface="Arial" charset="0"/>
            </a:endParaRPr>
          </a:p>
        </p:txBody>
      </p:sp>
      <p:sp>
        <p:nvSpPr>
          <p:cNvPr id="10" name="Text Box 9"/>
          <p:cNvSpPr txBox="1"/>
          <p:nvPr/>
        </p:nvSpPr>
        <p:spPr>
          <a:xfrm>
            <a:off x="597535" y="1088390"/>
            <a:ext cx="10735310" cy="1848485"/>
          </a:xfrm>
          <a:prstGeom prst="rect">
            <a:avLst/>
          </a:prstGeom>
          <a:noFill/>
        </p:spPr>
        <p:txBody>
          <a:bodyPr wrap="square" rtlCol="0">
            <a:noAutofit/>
          </a:bodyPr>
          <a:lstStyle/>
          <a:p>
            <a:pPr algn="ctr"/>
            <a:r>
              <a:rPr lang="zh-CN" altLang="en-US" sz="2400">
                <a:latin typeface="Arial" charset="0"/>
                <a:ea typeface="Arial" charset="0"/>
                <a:sym typeface="+mn-ea"/>
              </a:rPr>
              <a:t>Before we split our dataset into train and test sets, let's first split the dataset into independent (features) and dependent (target) variables.</a:t>
            </a:r>
            <a:endParaRPr lang="zh-CN" altLang="en-US" sz="2400">
              <a:latin typeface="Arial" charset="0"/>
              <a:ea typeface="Arial" charset="0"/>
              <a:sym typeface="+mn-ea"/>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480" y="1975485"/>
            <a:ext cx="4824730" cy="410527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2815" y="1975485"/>
            <a:ext cx="5320030" cy="4098290"/>
          </a:xfrm>
          <a:prstGeom prst="rect">
            <a:avLst/>
          </a:prstGeom>
        </p:spPr>
      </p:pic>
      <p:sp>
        <p:nvSpPr>
          <p:cNvPr id="14" name="Text Box 13"/>
          <p:cNvSpPr txBox="1"/>
          <p:nvPr/>
        </p:nvSpPr>
        <p:spPr>
          <a:xfrm>
            <a:off x="792480" y="6080760"/>
            <a:ext cx="2245360" cy="1056640"/>
          </a:xfrm>
          <a:prstGeom prst="rect">
            <a:avLst/>
          </a:prstGeom>
          <a:noFill/>
        </p:spPr>
        <p:txBody>
          <a:bodyPr wrap="square" rtlCol="0">
            <a:noAutofit/>
          </a:bodyPr>
          <a:lstStyle/>
          <a:p>
            <a:pPr>
              <a:lnSpc>
                <a:spcPct val="100000"/>
              </a:lnSpc>
            </a:pPr>
            <a:r>
              <a:rPr lang="en-AU" altLang="en-US" sz="2400"/>
              <a:t>Fig. 11a</a:t>
            </a:r>
            <a:endParaRPr lang="en-AU" altLang="en-US" sz="2400"/>
          </a:p>
        </p:txBody>
      </p:sp>
      <p:sp>
        <p:nvSpPr>
          <p:cNvPr id="15" name="Text Box 14"/>
          <p:cNvSpPr txBox="1"/>
          <p:nvPr/>
        </p:nvSpPr>
        <p:spPr>
          <a:xfrm>
            <a:off x="6208395" y="6080760"/>
            <a:ext cx="2245360" cy="1056640"/>
          </a:xfrm>
          <a:prstGeom prst="rect">
            <a:avLst/>
          </a:prstGeom>
          <a:noFill/>
        </p:spPr>
        <p:txBody>
          <a:bodyPr wrap="square" rtlCol="0">
            <a:noAutofit/>
          </a:bodyPr>
          <a:lstStyle/>
          <a:p>
            <a:pPr>
              <a:lnSpc>
                <a:spcPct val="100000"/>
              </a:lnSpc>
            </a:pPr>
            <a:r>
              <a:rPr lang="en-AU" altLang="en-US" sz="2400"/>
              <a:t>Fig. 11b</a:t>
            </a:r>
            <a:endParaRPr lang="en-AU"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3" name="Freeform 16"/>
          <p:cNvSpPr/>
          <p:nvPr/>
        </p:nvSpPr>
        <p:spPr bwMode="auto">
          <a:xfrm>
            <a:off x="5829032" y="3489759"/>
            <a:ext cx="524991" cy="443404"/>
          </a:xfrm>
          <a:custGeom>
            <a:avLst/>
            <a:gdLst>
              <a:gd name="T0" fmla="*/ 52 w 148"/>
              <a:gd name="T1" fmla="*/ 81 h 125"/>
              <a:gd name="T2" fmla="*/ 52 w 148"/>
              <a:gd name="T3" fmla="*/ 125 h 125"/>
              <a:gd name="T4" fmla="*/ 85 w 148"/>
              <a:gd name="T5" fmla="*/ 125 h 125"/>
              <a:gd name="T6" fmla="*/ 85 w 148"/>
              <a:gd name="T7" fmla="*/ 86 h 125"/>
              <a:gd name="T8" fmla="*/ 71 w 148"/>
              <a:gd name="T9" fmla="*/ 100 h 125"/>
              <a:gd name="T10" fmla="*/ 52 w 148"/>
              <a:gd name="T11" fmla="*/ 81 h 125"/>
              <a:gd name="T12" fmla="*/ 118 w 148"/>
              <a:gd name="T13" fmla="*/ 3 h 125"/>
              <a:gd name="T14" fmla="*/ 113 w 148"/>
              <a:gd name="T15" fmla="*/ 9 h 125"/>
              <a:gd name="T16" fmla="*/ 119 w 148"/>
              <a:gd name="T17" fmla="*/ 14 h 125"/>
              <a:gd name="T18" fmla="*/ 126 w 148"/>
              <a:gd name="T19" fmla="*/ 14 h 125"/>
              <a:gd name="T20" fmla="*/ 71 w 148"/>
              <a:gd name="T21" fmla="*/ 68 h 125"/>
              <a:gd name="T22" fmla="*/ 39 w 148"/>
              <a:gd name="T23" fmla="*/ 36 h 125"/>
              <a:gd name="T24" fmla="*/ 2 w 148"/>
              <a:gd name="T25" fmla="*/ 73 h 125"/>
              <a:gd name="T26" fmla="*/ 2 w 148"/>
              <a:gd name="T27" fmla="*/ 82 h 125"/>
              <a:gd name="T28" fmla="*/ 10 w 148"/>
              <a:gd name="T29" fmla="*/ 82 h 125"/>
              <a:gd name="T30" fmla="*/ 39 w 148"/>
              <a:gd name="T31" fmla="*/ 53 h 125"/>
              <a:gd name="T32" fmla="*/ 71 w 148"/>
              <a:gd name="T33" fmla="*/ 85 h 125"/>
              <a:gd name="T34" fmla="*/ 134 w 148"/>
              <a:gd name="T35" fmla="*/ 22 h 125"/>
              <a:gd name="T36" fmla="*/ 133 w 148"/>
              <a:gd name="T37" fmla="*/ 28 h 125"/>
              <a:gd name="T38" fmla="*/ 139 w 148"/>
              <a:gd name="T39" fmla="*/ 35 h 125"/>
              <a:gd name="T40" fmla="*/ 139 w 148"/>
              <a:gd name="T41" fmla="*/ 35 h 125"/>
              <a:gd name="T42" fmla="*/ 145 w 148"/>
              <a:gd name="T43" fmla="*/ 29 h 125"/>
              <a:gd name="T44" fmla="*/ 148 w 148"/>
              <a:gd name="T45" fmla="*/ 0 h 125"/>
              <a:gd name="T46" fmla="*/ 118 w 148"/>
              <a:gd name="T47" fmla="*/ 3 h 125"/>
              <a:gd name="T48" fmla="*/ 6 w 148"/>
              <a:gd name="T49" fmla="*/ 120 h 125"/>
              <a:gd name="T50" fmla="*/ 12 w 148"/>
              <a:gd name="T51" fmla="*/ 125 h 125"/>
              <a:gd name="T52" fmla="*/ 39 w 148"/>
              <a:gd name="T53" fmla="*/ 125 h 125"/>
              <a:gd name="T54" fmla="*/ 39 w 148"/>
              <a:gd name="T55" fmla="*/ 68 h 125"/>
              <a:gd name="T56" fmla="*/ 6 w 148"/>
              <a:gd name="T57" fmla="*/ 101 h 125"/>
              <a:gd name="T58" fmla="*/ 6 w 148"/>
              <a:gd name="T59" fmla="*/ 120 h 125"/>
              <a:gd name="T60" fmla="*/ 98 w 148"/>
              <a:gd name="T61" fmla="*/ 73 h 125"/>
              <a:gd name="T62" fmla="*/ 98 w 148"/>
              <a:gd name="T63" fmla="*/ 125 h 125"/>
              <a:gd name="T64" fmla="*/ 126 w 148"/>
              <a:gd name="T65" fmla="*/ 125 h 125"/>
              <a:gd name="T66" fmla="*/ 131 w 148"/>
              <a:gd name="T67" fmla="*/ 120 h 125"/>
              <a:gd name="T68" fmla="*/ 131 w 148"/>
              <a:gd name="T69" fmla="*/ 40 h 125"/>
              <a:gd name="T70" fmla="*/ 103 w 148"/>
              <a:gd name="T71" fmla="*/ 68 h 125"/>
              <a:gd name="T72" fmla="*/ 98 w 148"/>
              <a:gd name="T73" fmla="*/ 7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8" h="125">
                <a:moveTo>
                  <a:pt x="52" y="81"/>
                </a:moveTo>
                <a:cubicBezTo>
                  <a:pt x="52" y="125"/>
                  <a:pt x="52" y="125"/>
                  <a:pt x="52" y="125"/>
                </a:cubicBezTo>
                <a:cubicBezTo>
                  <a:pt x="85" y="125"/>
                  <a:pt x="85" y="125"/>
                  <a:pt x="85" y="125"/>
                </a:cubicBezTo>
                <a:cubicBezTo>
                  <a:pt x="85" y="86"/>
                  <a:pt x="85" y="86"/>
                  <a:pt x="85" y="86"/>
                </a:cubicBezTo>
                <a:cubicBezTo>
                  <a:pt x="71" y="100"/>
                  <a:pt x="71" y="100"/>
                  <a:pt x="71" y="100"/>
                </a:cubicBezTo>
                <a:lnTo>
                  <a:pt x="52" y="81"/>
                </a:lnTo>
                <a:close/>
                <a:moveTo>
                  <a:pt x="118" y="3"/>
                </a:moveTo>
                <a:cubicBezTo>
                  <a:pt x="115" y="3"/>
                  <a:pt x="113" y="6"/>
                  <a:pt x="113" y="9"/>
                </a:cubicBezTo>
                <a:cubicBezTo>
                  <a:pt x="113" y="12"/>
                  <a:pt x="116" y="15"/>
                  <a:pt x="119" y="14"/>
                </a:cubicBezTo>
                <a:cubicBezTo>
                  <a:pt x="126" y="14"/>
                  <a:pt x="126" y="14"/>
                  <a:pt x="126" y="14"/>
                </a:cubicBezTo>
                <a:cubicBezTo>
                  <a:pt x="71" y="68"/>
                  <a:pt x="71" y="68"/>
                  <a:pt x="71" y="68"/>
                </a:cubicBezTo>
                <a:cubicBezTo>
                  <a:pt x="39" y="36"/>
                  <a:pt x="39" y="36"/>
                  <a:pt x="39" y="36"/>
                </a:cubicBezTo>
                <a:cubicBezTo>
                  <a:pt x="2" y="73"/>
                  <a:pt x="2" y="73"/>
                  <a:pt x="2" y="73"/>
                </a:cubicBezTo>
                <a:cubicBezTo>
                  <a:pt x="0" y="76"/>
                  <a:pt x="0" y="79"/>
                  <a:pt x="2" y="82"/>
                </a:cubicBezTo>
                <a:cubicBezTo>
                  <a:pt x="4" y="84"/>
                  <a:pt x="8" y="84"/>
                  <a:pt x="10" y="82"/>
                </a:cubicBezTo>
                <a:cubicBezTo>
                  <a:pt x="39" y="53"/>
                  <a:pt x="39" y="53"/>
                  <a:pt x="39" y="53"/>
                </a:cubicBezTo>
                <a:cubicBezTo>
                  <a:pt x="71" y="85"/>
                  <a:pt x="71" y="85"/>
                  <a:pt x="71" y="85"/>
                </a:cubicBezTo>
                <a:cubicBezTo>
                  <a:pt x="134" y="22"/>
                  <a:pt x="134" y="22"/>
                  <a:pt x="134" y="22"/>
                </a:cubicBezTo>
                <a:cubicBezTo>
                  <a:pt x="133" y="28"/>
                  <a:pt x="133" y="28"/>
                  <a:pt x="133" y="28"/>
                </a:cubicBezTo>
                <a:cubicBezTo>
                  <a:pt x="133" y="32"/>
                  <a:pt x="135" y="35"/>
                  <a:pt x="139" y="35"/>
                </a:cubicBezTo>
                <a:cubicBezTo>
                  <a:pt x="139" y="35"/>
                  <a:pt x="139" y="35"/>
                  <a:pt x="139" y="35"/>
                </a:cubicBezTo>
                <a:cubicBezTo>
                  <a:pt x="142" y="35"/>
                  <a:pt x="145" y="33"/>
                  <a:pt x="145" y="29"/>
                </a:cubicBezTo>
                <a:cubicBezTo>
                  <a:pt x="148" y="0"/>
                  <a:pt x="148" y="0"/>
                  <a:pt x="148" y="0"/>
                </a:cubicBezTo>
                <a:lnTo>
                  <a:pt x="118" y="3"/>
                </a:lnTo>
                <a:close/>
                <a:moveTo>
                  <a:pt x="6" y="120"/>
                </a:moveTo>
                <a:cubicBezTo>
                  <a:pt x="6" y="123"/>
                  <a:pt x="9" y="125"/>
                  <a:pt x="12" y="125"/>
                </a:cubicBezTo>
                <a:cubicBezTo>
                  <a:pt x="39" y="125"/>
                  <a:pt x="39" y="125"/>
                  <a:pt x="39" y="125"/>
                </a:cubicBezTo>
                <a:cubicBezTo>
                  <a:pt x="39" y="68"/>
                  <a:pt x="39" y="68"/>
                  <a:pt x="39" y="68"/>
                </a:cubicBezTo>
                <a:cubicBezTo>
                  <a:pt x="6" y="101"/>
                  <a:pt x="6" y="101"/>
                  <a:pt x="6" y="101"/>
                </a:cubicBezTo>
                <a:lnTo>
                  <a:pt x="6" y="120"/>
                </a:lnTo>
                <a:close/>
                <a:moveTo>
                  <a:pt x="98" y="73"/>
                </a:moveTo>
                <a:cubicBezTo>
                  <a:pt x="98" y="125"/>
                  <a:pt x="98" y="125"/>
                  <a:pt x="98" y="125"/>
                </a:cubicBezTo>
                <a:cubicBezTo>
                  <a:pt x="126" y="125"/>
                  <a:pt x="126" y="125"/>
                  <a:pt x="126" y="125"/>
                </a:cubicBezTo>
                <a:cubicBezTo>
                  <a:pt x="129" y="125"/>
                  <a:pt x="131" y="123"/>
                  <a:pt x="131" y="120"/>
                </a:cubicBezTo>
                <a:cubicBezTo>
                  <a:pt x="131" y="40"/>
                  <a:pt x="131" y="40"/>
                  <a:pt x="131" y="40"/>
                </a:cubicBezTo>
                <a:cubicBezTo>
                  <a:pt x="103" y="68"/>
                  <a:pt x="103" y="68"/>
                  <a:pt x="103" y="68"/>
                </a:cubicBezTo>
                <a:lnTo>
                  <a:pt x="98" y="73"/>
                </a:lnTo>
                <a:close/>
              </a:path>
            </a:pathLst>
          </a:custGeom>
          <a:solidFill>
            <a:srgbClr val="FFFFFF"/>
          </a:solidFill>
          <a:ln>
            <a:noFill/>
          </a:ln>
        </p:spPr>
        <p:txBody>
          <a:bodyPr vert="horz" wrap="square" lIns="91440" tIns="45720" rIns="91440" bIns="45720" numCol="1" anchor="t" anchorCtr="0" compatLnSpc="1"/>
          <a:lstStyle/>
          <a:p>
            <a:endParaRPr lang="en-US">
              <a:latin typeface="Arial" charset="0"/>
            </a:endParaRPr>
          </a:p>
        </p:txBody>
      </p:sp>
      <p:sp>
        <p:nvSpPr>
          <p:cNvPr id="20" name="TextBox 47"/>
          <p:cNvSpPr txBox="1"/>
          <p:nvPr/>
        </p:nvSpPr>
        <p:spPr>
          <a:xfrm>
            <a:off x="5293400" y="4077615"/>
            <a:ext cx="1592709" cy="276999"/>
          </a:xfrm>
          <a:prstGeom prst="rect">
            <a:avLst/>
          </a:prstGeom>
          <a:noFill/>
        </p:spPr>
        <p:txBody>
          <a:bodyPr wrap="square" lIns="0" tIns="0" rIns="0" bIns="0" rtlCol="0">
            <a:spAutoFit/>
          </a:bodyPr>
          <a:lstStyle/>
          <a:p>
            <a:pPr algn="ctr"/>
            <a:r>
              <a:rPr lang="en-US" b="1" dirty="0">
                <a:solidFill>
                  <a:schemeClr val="bg1"/>
                </a:solidFill>
                <a:latin typeface="Arial" charset="0"/>
              </a:rPr>
              <a:t>Keyword</a:t>
            </a:r>
            <a:endParaRPr lang="en-US" b="1" dirty="0">
              <a:solidFill>
                <a:schemeClr val="bg1"/>
              </a:solidFill>
              <a:latin typeface="Arial" charset="0"/>
            </a:endParaRPr>
          </a:p>
        </p:txBody>
      </p:sp>
      <p:sp>
        <p:nvSpPr>
          <p:cNvPr id="27" name="文本框 26"/>
          <p:cNvSpPr txBox="1"/>
          <p:nvPr/>
        </p:nvSpPr>
        <p:spPr>
          <a:xfrm>
            <a:off x="6354685" y="3151365"/>
            <a:ext cx="2398875" cy="338554"/>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10" name="矩形 15"/>
          <p:cNvSpPr/>
          <p:nvPr/>
        </p:nvSpPr>
        <p:spPr>
          <a:xfrm>
            <a:off x="140970" y="327025"/>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MODEL BUILDING</a:t>
            </a:r>
            <a:endParaRPr lang="en-AU" altLang="en-US" sz="3200" b="1" dirty="0">
              <a:solidFill>
                <a:schemeClr val="bg1"/>
              </a:solidFill>
              <a:latin typeface="Arial" charset="0"/>
              <a:ea typeface="Arial" charset="0"/>
              <a:cs typeface="Arial" charset="0"/>
            </a:endParaRPr>
          </a:p>
        </p:txBody>
      </p:sp>
      <p:sp>
        <p:nvSpPr>
          <p:cNvPr id="29" name="Text Box 28"/>
          <p:cNvSpPr txBox="1"/>
          <p:nvPr/>
        </p:nvSpPr>
        <p:spPr>
          <a:xfrm>
            <a:off x="629920" y="1183005"/>
            <a:ext cx="10932795" cy="792480"/>
          </a:xfrm>
          <a:prstGeom prst="rect">
            <a:avLst/>
          </a:prstGeom>
          <a:noFill/>
        </p:spPr>
        <p:txBody>
          <a:bodyPr wrap="square" rtlCol="0">
            <a:noAutofit/>
          </a:bodyPr>
          <a:lstStyle/>
          <a:p>
            <a:pPr>
              <a:lnSpc>
                <a:spcPct val="100000"/>
              </a:lnSpc>
            </a:pPr>
            <a:r>
              <a:rPr lang="en-AU" altLang="en-US" sz="2400"/>
              <a:t>Our dataset made use of a single label variable (Total_Emissions) and multiple features (Continent, Country, Continent, Country, Developed/Developing Country and Year). Therefore we shall be making use of a Multiple Regression algorithm.</a:t>
            </a:r>
            <a:endParaRPr lang="en-AU" altLang="en-US" sz="2400"/>
          </a:p>
        </p:txBody>
      </p:sp>
      <p:sp>
        <p:nvSpPr>
          <p:cNvPr id="3" name="Text Box 2"/>
          <p:cNvSpPr txBox="1"/>
          <p:nvPr/>
        </p:nvSpPr>
        <p:spPr>
          <a:xfrm>
            <a:off x="1444625" y="5892800"/>
            <a:ext cx="2245360" cy="1056640"/>
          </a:xfrm>
          <a:prstGeom prst="rect">
            <a:avLst/>
          </a:prstGeom>
          <a:noFill/>
        </p:spPr>
        <p:txBody>
          <a:bodyPr wrap="square" rtlCol="0">
            <a:noAutofit/>
          </a:bodyPr>
          <a:lstStyle/>
          <a:p>
            <a:pPr>
              <a:lnSpc>
                <a:spcPct val="100000"/>
              </a:lnSpc>
            </a:pPr>
            <a:r>
              <a:rPr lang="en-AU" altLang="en-US" sz="2400"/>
              <a:t>Fig. 12a</a:t>
            </a:r>
            <a:endParaRPr lang="en-AU" altLang="en-US" sz="240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t="29771"/>
          <a:stretch>
            <a:fillRect/>
          </a:stretch>
        </p:blipFill>
        <p:spPr>
          <a:xfrm>
            <a:off x="1220470" y="2580005"/>
            <a:ext cx="10342245" cy="32708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0" name="矩形 15"/>
          <p:cNvSpPr/>
          <p:nvPr/>
        </p:nvSpPr>
        <p:spPr>
          <a:xfrm>
            <a:off x="250825" y="435610"/>
            <a:ext cx="11690985" cy="631634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l="14740" r="1156" b="806"/>
          <a:stretch>
            <a:fillRect/>
          </a:stretch>
        </p:blipFill>
        <p:spPr>
          <a:xfrm>
            <a:off x="698500" y="1586865"/>
            <a:ext cx="4808220" cy="445960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455" y="1586865"/>
            <a:ext cx="5552440" cy="4348480"/>
          </a:xfrm>
          <a:prstGeom prst="rect">
            <a:avLst/>
          </a:prstGeom>
        </p:spPr>
      </p:pic>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MODEL TESTING PERFORMANCE</a:t>
            </a:r>
            <a:endParaRPr lang="en-AU" altLang="en-US" sz="3200" b="1" dirty="0">
              <a:solidFill>
                <a:schemeClr val="bg1"/>
              </a:solidFill>
              <a:latin typeface="Arial" charset="0"/>
              <a:ea typeface="Arial" charset="0"/>
              <a:cs typeface="Arial" charset="0"/>
            </a:endParaRPr>
          </a:p>
        </p:txBody>
      </p:sp>
      <p:sp>
        <p:nvSpPr>
          <p:cNvPr id="7" name="Text Box 6"/>
          <p:cNvSpPr txBox="1"/>
          <p:nvPr/>
        </p:nvSpPr>
        <p:spPr>
          <a:xfrm>
            <a:off x="1313180" y="6046470"/>
            <a:ext cx="2245360" cy="1056640"/>
          </a:xfrm>
          <a:prstGeom prst="rect">
            <a:avLst/>
          </a:prstGeom>
          <a:noFill/>
        </p:spPr>
        <p:txBody>
          <a:bodyPr wrap="square" rtlCol="0">
            <a:noAutofit/>
          </a:bodyPr>
          <a:lstStyle/>
          <a:p>
            <a:pPr>
              <a:lnSpc>
                <a:spcPct val="100000"/>
              </a:lnSpc>
            </a:pPr>
            <a:r>
              <a:rPr lang="en-AU" altLang="en-US" sz="2400"/>
              <a:t>Fig. 13a</a:t>
            </a:r>
            <a:endParaRPr lang="en-AU" altLang="en-US" sz="2400"/>
          </a:p>
        </p:txBody>
      </p:sp>
      <p:sp>
        <p:nvSpPr>
          <p:cNvPr id="8" name="Text Box 7"/>
          <p:cNvSpPr txBox="1"/>
          <p:nvPr/>
        </p:nvSpPr>
        <p:spPr>
          <a:xfrm>
            <a:off x="6076315" y="5935345"/>
            <a:ext cx="2245360" cy="1056640"/>
          </a:xfrm>
          <a:prstGeom prst="rect">
            <a:avLst/>
          </a:prstGeom>
          <a:noFill/>
        </p:spPr>
        <p:txBody>
          <a:bodyPr wrap="square" rtlCol="0">
            <a:noAutofit/>
          </a:bodyPr>
          <a:lstStyle/>
          <a:p>
            <a:pPr>
              <a:lnSpc>
                <a:spcPct val="100000"/>
              </a:lnSpc>
            </a:pPr>
            <a:r>
              <a:rPr lang="en-AU" altLang="en-US" sz="2400"/>
              <a:t>Fig. 13b</a:t>
            </a:r>
            <a:endParaRPr lang="en-AU"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35" r="405" b="15447"/>
          <a:stretch>
            <a:fillRect/>
          </a:stretch>
        </p:blipFill>
        <p:spPr>
          <a:xfrm>
            <a:off x="16510" y="0"/>
            <a:ext cx="12192635" cy="6872605"/>
          </a:xfrm>
          <a:prstGeom prst="rect">
            <a:avLst/>
          </a:prstGeom>
        </p:spPr>
      </p:pic>
      <p:sp>
        <p:nvSpPr>
          <p:cNvPr id="10" name="矩形 15"/>
          <p:cNvSpPr/>
          <p:nvPr/>
        </p:nvSpPr>
        <p:spPr>
          <a:xfrm>
            <a:off x="250825" y="435610"/>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313180" y="509270"/>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ANALYSIS AND EVALUATION</a:t>
            </a:r>
            <a:endParaRPr lang="en-AU" altLang="en-US" sz="3200" b="1" dirty="0">
              <a:solidFill>
                <a:schemeClr val="bg1"/>
              </a:solidFill>
              <a:latin typeface="Arial" charset="0"/>
              <a:ea typeface="Arial" charset="0"/>
              <a:cs typeface="Arial" charset="0"/>
            </a:endParaRPr>
          </a:p>
        </p:txBody>
      </p:sp>
      <p:sp>
        <p:nvSpPr>
          <p:cNvPr id="3" name="Text Box 2"/>
          <p:cNvSpPr txBox="1"/>
          <p:nvPr/>
        </p:nvSpPr>
        <p:spPr>
          <a:xfrm>
            <a:off x="450215" y="1088390"/>
            <a:ext cx="11290935" cy="2344420"/>
          </a:xfrm>
          <a:prstGeom prst="rect">
            <a:avLst/>
          </a:prstGeom>
          <a:noFill/>
        </p:spPr>
        <p:txBody>
          <a:bodyPr wrap="square" rtlCol="0">
            <a:noAutofit/>
          </a:bodyPr>
          <a:lstStyle/>
          <a:p>
            <a:pPr marL="342900" indent="-342900">
              <a:lnSpc>
                <a:spcPct val="100000"/>
              </a:lnSpc>
              <a:buChar char="•"/>
            </a:pPr>
            <a:r>
              <a:rPr lang="en-AU" altLang="en-US" sz="2400"/>
              <a:t>The RMSE represents the sample standard deviation of the differences between predicted values and observed values (called residuals). The lower the RMSE, the better the given model is able to "fit" the dataset. The RMSE is particularly useful for comparing the fit of different regression models.</a:t>
            </a:r>
            <a:endParaRPr lang="en-AU" altLang="en-US" sz="2400"/>
          </a:p>
          <a:p>
            <a:pPr marL="342900" indent="-342900">
              <a:lnSpc>
                <a:spcPct val="100000"/>
              </a:lnSpc>
              <a:buChar char="•"/>
            </a:pPr>
            <a:endParaRPr lang="en-AU" altLang="en-US" sz="2400"/>
          </a:p>
          <a:p>
            <a:pPr marL="342900" indent="-342900">
              <a:lnSpc>
                <a:spcPct val="100000"/>
              </a:lnSpc>
              <a:buChar char="•"/>
            </a:pPr>
            <a:r>
              <a:rPr lang="en-AU" altLang="en-US" sz="2400"/>
              <a:t>The R squared (also called the coeeficient of determination) of the model tells us the proportion of the variance in the response variable that can be explained by the predictor variable(s) in the model.</a:t>
            </a:r>
            <a:endParaRPr lang="en-AU"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5536"/>
          <a:stretch>
            <a:fillRect/>
          </a:stretch>
        </p:blipFill>
        <p:spPr>
          <a:xfrm>
            <a:off x="0" y="0"/>
            <a:ext cx="12192000" cy="6865257"/>
          </a:xfrm>
          <a:prstGeom prst="rect">
            <a:avLst/>
          </a:prstGeom>
        </p:spPr>
      </p:pic>
      <p:sp>
        <p:nvSpPr>
          <p:cNvPr id="16" name="矩形 15"/>
          <p:cNvSpPr/>
          <p:nvPr/>
        </p:nvSpPr>
        <p:spPr>
          <a:xfrm>
            <a:off x="1319530" y="1233805"/>
            <a:ext cx="10638790" cy="512762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20" name="椭圆 19"/>
          <p:cNvSpPr/>
          <p:nvPr/>
        </p:nvSpPr>
        <p:spPr>
          <a:xfrm>
            <a:off x="9933835" y="2245413"/>
            <a:ext cx="957323" cy="957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2356485" y="1788160"/>
            <a:ext cx="8162925" cy="518160"/>
          </a:xfrm>
          <a:prstGeom prst="rect">
            <a:avLst/>
          </a:prstGeom>
          <a:noFill/>
        </p:spPr>
        <p:txBody>
          <a:bodyPr wrap="square" rtlCol="0">
            <a:spAutoFit/>
          </a:bodyPr>
          <a:lstStyle/>
          <a:p>
            <a:pPr algn="ctr"/>
            <a:r>
              <a:rPr lang="en-AU" altLang="en-US" sz="2800" b="1" dirty="0">
                <a:solidFill>
                  <a:schemeClr val="bg1"/>
                </a:solidFill>
                <a:latin typeface="Arial" charset="0"/>
                <a:ea typeface="Arial" charset="0"/>
                <a:cs typeface="Arial" charset="0"/>
              </a:rPr>
              <a:t>TABLE OF CONTENTS</a:t>
            </a:r>
            <a:endParaRPr lang="en-AU" altLang="en-US" sz="2800" b="1" dirty="0">
              <a:solidFill>
                <a:schemeClr val="bg1"/>
              </a:solidFill>
              <a:latin typeface="Arial" charset="0"/>
              <a:ea typeface="Arial" charset="0"/>
              <a:cs typeface="Arial" charset="0"/>
            </a:endParaRPr>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0017600" y="2295067"/>
            <a:ext cx="873558" cy="830997"/>
          </a:xfrm>
          <a:prstGeom prst="rect">
            <a:avLst/>
          </a:prstGeom>
          <a:noFill/>
        </p:spPr>
        <p:txBody>
          <a:bodyPr wrap="square" rtlCol="0">
            <a:spAutoFit/>
          </a:bodyPr>
          <a:lstStyle/>
          <a:p>
            <a:r>
              <a:rPr lang="en-US" altLang="zh-CN" sz="4800" b="1" dirty="0">
                <a:gradFill>
                  <a:gsLst>
                    <a:gs pos="0">
                      <a:srgbClr val="74891A"/>
                    </a:gs>
                    <a:gs pos="100000">
                      <a:srgbClr val="4D5F2E"/>
                    </a:gs>
                  </a:gsLst>
                  <a:lin ang="1800000" scaled="0"/>
                </a:gradFill>
                <a:latin typeface="Arial" charset="0"/>
                <a:ea typeface="Arial" charset="0"/>
                <a:cs typeface="Arial" charset="0"/>
              </a:rPr>
              <a:t>01</a:t>
            </a:r>
            <a:endParaRPr lang="zh-CN" altLang="en-US" sz="4800" b="1" dirty="0">
              <a:gradFill>
                <a:gsLst>
                  <a:gs pos="0">
                    <a:srgbClr val="74891A"/>
                  </a:gs>
                  <a:gs pos="100000">
                    <a:srgbClr val="4D5F2E"/>
                  </a:gs>
                </a:gsLst>
                <a:lin ang="1800000" scaled="0"/>
              </a:gradFill>
              <a:latin typeface="Arial" charset="0"/>
              <a:ea typeface="Arial" charset="0"/>
              <a:cs typeface="Arial" charset="0"/>
            </a:endParaRPr>
          </a:p>
        </p:txBody>
      </p:sp>
      <p:cxnSp>
        <p:nvCxnSpPr>
          <p:cNvPr id="22" name="直接连接符 21"/>
          <p:cNvCxnSpPr/>
          <p:nvPr/>
        </p:nvCxnSpPr>
        <p:spPr>
          <a:xfrm rot="5400000">
            <a:off x="9084870" y="1569461"/>
            <a:ext cx="0" cy="3960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1747520" y="2834640"/>
            <a:ext cx="8847455" cy="2807970"/>
          </a:xfrm>
          <a:prstGeom prst="rect">
            <a:avLst/>
          </a:prstGeom>
          <a:noFill/>
        </p:spPr>
        <p:txBody>
          <a:bodyPr wrap="square" rtlCol="0">
            <a:noAutofit/>
          </a:bodyPr>
          <a:lstStyle/>
          <a:p>
            <a:pPr marL="342900" indent="-342900">
              <a:lnSpc>
                <a:spcPct val="100000"/>
              </a:lnSpc>
              <a:buChar char="•"/>
            </a:pPr>
            <a:r>
              <a:rPr lang="en-AU" altLang="en-US" sz="3200"/>
              <a:t>Introduction</a:t>
            </a:r>
            <a:endParaRPr lang="en-AU" altLang="en-US" sz="3200"/>
          </a:p>
          <a:p>
            <a:pPr marL="342900" indent="-342900">
              <a:lnSpc>
                <a:spcPct val="100000"/>
              </a:lnSpc>
              <a:buChar char="•"/>
            </a:pPr>
            <a:r>
              <a:rPr lang="en-AU" altLang="en-US" sz="3200"/>
              <a:t>Methodology</a:t>
            </a:r>
            <a:endParaRPr lang="en-AU" altLang="en-US" sz="3200"/>
          </a:p>
          <a:p>
            <a:pPr marL="342900" indent="-342900">
              <a:lnSpc>
                <a:spcPct val="100000"/>
              </a:lnSpc>
              <a:buChar char="•"/>
            </a:pPr>
            <a:r>
              <a:rPr lang="en-AU" altLang="en-US" sz="3200"/>
              <a:t>Code Implementation</a:t>
            </a:r>
            <a:endParaRPr lang="en-AU" altLang="en-US" sz="3200"/>
          </a:p>
          <a:p>
            <a:pPr marL="342900" indent="-342900">
              <a:lnSpc>
                <a:spcPct val="100000"/>
              </a:lnSpc>
              <a:buChar char="•"/>
            </a:pPr>
            <a:r>
              <a:rPr lang="en-AU" altLang="en-US" sz="3200"/>
              <a:t>Data Visualization</a:t>
            </a:r>
            <a:endParaRPr lang="en-AU" altLang="en-US" sz="3200"/>
          </a:p>
          <a:p>
            <a:pPr marL="342900" indent="-342900">
              <a:lnSpc>
                <a:spcPct val="100000"/>
              </a:lnSpc>
              <a:buChar char="•"/>
            </a:pPr>
            <a:r>
              <a:rPr lang="en-AU" altLang="en-US" sz="3200"/>
              <a:t>Modelling and Testing</a:t>
            </a:r>
            <a:endParaRPr lang="en-AU" altLang="en-US" sz="3200"/>
          </a:p>
          <a:p>
            <a:pPr marL="342900" indent="-342900">
              <a:lnSpc>
                <a:spcPct val="100000"/>
              </a:lnSpc>
              <a:buChar char="•"/>
            </a:pPr>
            <a:r>
              <a:rPr lang="en-AU" altLang="en-US" sz="3200"/>
              <a:t>Evaluation</a:t>
            </a:r>
            <a:endParaRPr lang="en-AU"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1" name="Freeform 24"/>
          <p:cNvSpPr/>
          <p:nvPr/>
        </p:nvSpPr>
        <p:spPr bwMode="auto">
          <a:xfrm flipH="1">
            <a:off x="10600034" y="3821400"/>
            <a:ext cx="147755" cy="140606"/>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rgbClr val="FFFFFF"/>
          </a:solidFill>
          <a:ln>
            <a:noFill/>
          </a:ln>
        </p:spPr>
        <p:txBody>
          <a:bodyPr vert="horz" wrap="square" lIns="91390" tIns="45695" rIns="91390" bIns="45695" numCol="1" anchor="t" anchorCtr="0" compatLnSpc="1"/>
          <a:lstStyle/>
          <a:p>
            <a:endParaRPr lang="zh-CN" altLang="en-US" sz="1800">
              <a:latin typeface="Arial" charset="0"/>
              <a:ea typeface="Arial" charset="0"/>
            </a:endParaRPr>
          </a:p>
        </p:txBody>
      </p:sp>
      <p:sp>
        <p:nvSpPr>
          <p:cNvPr id="3" name="矩形 15"/>
          <p:cNvSpPr/>
          <p:nvPr/>
        </p:nvSpPr>
        <p:spPr>
          <a:xfrm>
            <a:off x="250825" y="435610"/>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tLang="zh-CN">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94030" y="747395"/>
            <a:ext cx="11447780"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RESULT INTERPRETATION</a:t>
            </a:r>
            <a:endParaRPr lang="en-AU" altLang="en-US" sz="3200" b="1" dirty="0">
              <a:solidFill>
                <a:schemeClr val="bg1"/>
              </a:solidFill>
              <a:latin typeface="Arial" charset="0"/>
              <a:ea typeface="Arial" charset="0"/>
              <a:cs typeface="Arial" charset="0"/>
            </a:endParaRPr>
          </a:p>
        </p:txBody>
      </p:sp>
      <p:sp>
        <p:nvSpPr>
          <p:cNvPr id="36" name="Text Box 35"/>
          <p:cNvSpPr txBox="1"/>
          <p:nvPr/>
        </p:nvSpPr>
        <p:spPr>
          <a:xfrm>
            <a:off x="315595" y="1727835"/>
            <a:ext cx="11562080" cy="1222375"/>
          </a:xfrm>
          <a:prstGeom prst="rect">
            <a:avLst/>
          </a:prstGeom>
          <a:noFill/>
        </p:spPr>
        <p:txBody>
          <a:bodyPr wrap="square" rtlCol="0">
            <a:noAutofit/>
          </a:bodyPr>
          <a:lstStyle/>
          <a:p>
            <a:pPr indent="0">
              <a:lnSpc>
                <a:spcPct val="100000"/>
              </a:lnSpc>
              <a:buNone/>
            </a:pPr>
            <a:r>
              <a:rPr lang="en-AU" altLang="en-US" sz="2400">
                <a:sym typeface="+mn-ea"/>
              </a:rPr>
              <a:t>It can be seen that the RMSE is quite high, indicating that our model isn't well optimised. This could be due to one or more of the following reasons:</a:t>
            </a:r>
            <a:endParaRPr lang="en-AU" altLang="en-US" sz="2400"/>
          </a:p>
          <a:p>
            <a:pPr marL="342900" indent="-342900">
              <a:lnSpc>
                <a:spcPct val="100000"/>
              </a:lnSpc>
              <a:buChar char="•"/>
            </a:pPr>
            <a:r>
              <a:rPr lang="en-AU" altLang="en-US" sz="2400">
                <a:sym typeface="+mn-ea"/>
              </a:rPr>
              <a:t>The dataset needs further cleaning/preprocessing.</a:t>
            </a:r>
            <a:endParaRPr lang="en-AU" altLang="en-US" sz="2400"/>
          </a:p>
          <a:p>
            <a:pPr marL="342900" indent="-342900">
              <a:lnSpc>
                <a:spcPct val="100000"/>
              </a:lnSpc>
              <a:buChar char="•"/>
            </a:pPr>
            <a:r>
              <a:rPr lang="en-AU" altLang="en-US" sz="2400">
                <a:sym typeface="+mn-ea"/>
              </a:rPr>
              <a:t>The dataset is too dispersed.</a:t>
            </a:r>
            <a:endParaRPr lang="en-AU" altLang="en-US" sz="2400"/>
          </a:p>
          <a:p>
            <a:pPr marL="342900" indent="-342900">
              <a:lnSpc>
                <a:spcPct val="100000"/>
              </a:lnSpc>
              <a:buChar char="•"/>
            </a:pPr>
            <a:r>
              <a:rPr lang="en-AU" altLang="en-US" sz="2400">
                <a:sym typeface="+mn-ea"/>
              </a:rPr>
              <a:t>Some of the input variables do not have a linear relationship with the target variable.</a:t>
            </a:r>
            <a:endParaRPr lang="en-AU" altLang="en-US" sz="2400"/>
          </a:p>
          <a:p>
            <a:pPr marL="342900" indent="-342900">
              <a:lnSpc>
                <a:spcPct val="100000"/>
              </a:lnSpc>
              <a:buChar char="•"/>
            </a:pPr>
            <a:r>
              <a:rPr lang="en-AU" altLang="en-US" sz="2400">
                <a:sym typeface="+mn-ea"/>
              </a:rPr>
              <a:t>We can attempt to resolve some of these issues by:</a:t>
            </a:r>
            <a:endParaRPr lang="en-AU" altLang="en-US" sz="2400"/>
          </a:p>
          <a:p>
            <a:pPr marL="342900" indent="-342900">
              <a:lnSpc>
                <a:spcPct val="100000"/>
              </a:lnSpc>
              <a:buChar char="•"/>
            </a:pPr>
            <a:r>
              <a:rPr lang="en-AU" altLang="en-US" sz="2400">
                <a:sym typeface="+mn-ea"/>
              </a:rPr>
              <a:t>Carrying out further preprocessing and data cleaning such as outliers, invalid data, etc.</a:t>
            </a:r>
            <a:endParaRPr lang="en-AU" altLang="en-US" sz="2400"/>
          </a:p>
          <a:p>
            <a:pPr marL="342900" indent="-342900">
              <a:lnSpc>
                <a:spcPct val="100000"/>
              </a:lnSpc>
              <a:buChar char="•"/>
            </a:pPr>
            <a:r>
              <a:rPr lang="en-AU" altLang="en-US" sz="2400">
                <a:sym typeface="+mn-ea"/>
              </a:rPr>
              <a:t>Carrying out normalization of some of the features.</a:t>
            </a:r>
            <a:endParaRPr lang="en-AU" altLang="en-US" sz="2400"/>
          </a:p>
          <a:p>
            <a:pPr marL="342900" indent="-342900">
              <a:lnSpc>
                <a:spcPct val="100000"/>
              </a:lnSpc>
              <a:buChar char="•"/>
            </a:pPr>
            <a:r>
              <a:rPr lang="en-AU" altLang="en-US" sz="2400">
                <a:sym typeface="+mn-ea"/>
              </a:rPr>
              <a:t>Modify the train- test split ratios.</a:t>
            </a:r>
            <a:endParaRPr lang="en-AU" altLang="en-US" sz="2400"/>
          </a:p>
          <a:p>
            <a:pPr marL="342900" indent="-342900">
              <a:lnSpc>
                <a:spcPct val="100000"/>
              </a:lnSpc>
              <a:buChar char="•"/>
            </a:pPr>
            <a:r>
              <a:rPr lang="en-AU" altLang="en-US" sz="2400">
                <a:sym typeface="+mn-ea"/>
              </a:rPr>
              <a:t>Try out other models.</a:t>
            </a:r>
            <a:endParaRPr lang="en-AU"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1" name="Freeform 24"/>
          <p:cNvSpPr/>
          <p:nvPr/>
        </p:nvSpPr>
        <p:spPr bwMode="auto">
          <a:xfrm flipH="1">
            <a:off x="10600034" y="3821400"/>
            <a:ext cx="147755" cy="140606"/>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rgbClr val="FFFFFF"/>
          </a:solidFill>
          <a:ln>
            <a:noFill/>
          </a:ln>
        </p:spPr>
        <p:txBody>
          <a:bodyPr vert="horz" wrap="square" lIns="91390" tIns="45695" rIns="91390" bIns="45695" numCol="1" anchor="t" anchorCtr="0" compatLnSpc="1"/>
          <a:lstStyle/>
          <a:p>
            <a:endParaRPr lang="zh-CN" altLang="en-US" sz="1800">
              <a:latin typeface="Arial" charset="0"/>
              <a:ea typeface="Arial" charset="0"/>
            </a:endParaRPr>
          </a:p>
        </p:txBody>
      </p:sp>
      <p:sp>
        <p:nvSpPr>
          <p:cNvPr id="3" name="矩形 15"/>
          <p:cNvSpPr/>
          <p:nvPr/>
        </p:nvSpPr>
        <p:spPr>
          <a:xfrm>
            <a:off x="250825" y="435610"/>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tLang="zh-CN">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94030" y="747395"/>
            <a:ext cx="11447780" cy="155448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POSSIBLE EFFECTS ON HUMAN HEALTH AND CLIMATE CHANGE</a:t>
            </a:r>
            <a:endParaRPr lang="en-AU" altLang="en-US" sz="3200" b="1" dirty="0">
              <a:solidFill>
                <a:schemeClr val="bg1"/>
              </a:solidFill>
              <a:latin typeface="Arial" charset="0"/>
              <a:ea typeface="Arial" charset="0"/>
              <a:cs typeface="Arial" charset="0"/>
            </a:endParaRPr>
          </a:p>
          <a:p>
            <a:pPr algn="ctr"/>
            <a:endParaRPr lang="en-AU" altLang="en-US" sz="3200" b="1" dirty="0">
              <a:solidFill>
                <a:schemeClr val="bg1"/>
              </a:solidFill>
              <a:latin typeface="Arial" charset="0"/>
              <a:ea typeface="Arial" charset="0"/>
              <a:cs typeface="Arial" charset="0"/>
            </a:endParaRPr>
          </a:p>
        </p:txBody>
      </p:sp>
      <p:sp>
        <p:nvSpPr>
          <p:cNvPr id="36" name="Text Box 35"/>
          <p:cNvSpPr txBox="1"/>
          <p:nvPr/>
        </p:nvSpPr>
        <p:spPr>
          <a:xfrm>
            <a:off x="315595" y="1727835"/>
            <a:ext cx="11562080" cy="1222375"/>
          </a:xfrm>
          <a:prstGeom prst="rect">
            <a:avLst/>
          </a:prstGeom>
          <a:noFill/>
        </p:spPr>
        <p:txBody>
          <a:bodyPr wrap="square" rtlCol="0">
            <a:noAutofit/>
          </a:bodyPr>
          <a:lstStyle/>
          <a:p>
            <a:pPr>
              <a:lnSpc>
                <a:spcPct val="100000"/>
              </a:lnSpc>
            </a:pPr>
            <a:r>
              <a:rPr lang="en-AU" altLang="en-US" sz="2400"/>
              <a:t>Methane emission is a major contributor to climate change with the emitting mediums generated by anthropogenic activities. From this study, if the rate of emission is not mitigated, it may have the following effects on , and the climatic condition of the Earth's atmosphere.</a:t>
            </a:r>
            <a:endParaRPr lang="en-AU" altLang="en-US" sz="2400"/>
          </a:p>
        </p:txBody>
      </p:sp>
      <p:sp>
        <p:nvSpPr>
          <p:cNvPr id="38" name="Text Box 37"/>
          <p:cNvSpPr txBox="1"/>
          <p:nvPr/>
        </p:nvSpPr>
        <p:spPr>
          <a:xfrm>
            <a:off x="315595" y="3383280"/>
            <a:ext cx="12082780" cy="3039110"/>
          </a:xfrm>
          <a:prstGeom prst="rect">
            <a:avLst/>
          </a:prstGeom>
          <a:noFill/>
        </p:spPr>
        <p:txBody>
          <a:bodyPr wrap="square" rtlCol="0">
            <a:noAutofit/>
          </a:bodyPr>
          <a:lstStyle/>
          <a:p>
            <a:pPr marL="342900" indent="-342900">
              <a:lnSpc>
                <a:spcPct val="100000"/>
              </a:lnSpc>
              <a:buChar char="•"/>
            </a:pPr>
            <a:r>
              <a:rPr lang="en-AU" altLang="en-US" sz="2400"/>
              <a:t>High level of methane causes reduction of oxygen in the earth atmosphere. Continuous methane emission build up troposphere ozone layer in the atmosphere which has been attributed to people suffering from of long-term effects including: Cardiovascular, respiratory and neurological problems. Development of epilepsy, pneumonia, claustrophobia and heart problems and many more.</a:t>
            </a:r>
            <a:endParaRPr lang="en-AU" altLang="en-US" sz="2400"/>
          </a:p>
          <a:p>
            <a:pPr marL="342900" indent="-342900">
              <a:lnSpc>
                <a:spcPct val="100000"/>
              </a:lnSpc>
              <a:buChar char="•"/>
            </a:pPr>
            <a:r>
              <a:rPr lang="en-AU" altLang="en-US" sz="2400"/>
              <a:t>Continuous release of methane emission into the atmosphere increases the rate of global warming leading to the losses of ice sheets, heat waves and sea level rising.</a:t>
            </a:r>
            <a:endParaRPr lang="en-AU"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4" name="矩形 3"/>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 name="矩形 4"/>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1" name="Freeform 24"/>
          <p:cNvSpPr/>
          <p:nvPr/>
        </p:nvSpPr>
        <p:spPr bwMode="auto">
          <a:xfrm flipH="1">
            <a:off x="10600034" y="3821400"/>
            <a:ext cx="147755" cy="140606"/>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rgbClr val="FFFFFF"/>
          </a:solidFill>
          <a:ln>
            <a:noFill/>
          </a:ln>
        </p:spPr>
        <p:txBody>
          <a:bodyPr vert="horz" wrap="square" lIns="91390" tIns="45695" rIns="91390" bIns="45695" numCol="1" anchor="t" anchorCtr="0" compatLnSpc="1"/>
          <a:lstStyle/>
          <a:p>
            <a:endParaRPr lang="zh-CN" altLang="en-US" sz="1800">
              <a:latin typeface="Arial" charset="0"/>
              <a:ea typeface="Arial" charset="0"/>
            </a:endParaRPr>
          </a:p>
        </p:txBody>
      </p:sp>
      <p:sp>
        <p:nvSpPr>
          <p:cNvPr id="3" name="矩形 15"/>
          <p:cNvSpPr/>
          <p:nvPr/>
        </p:nvSpPr>
        <p:spPr>
          <a:xfrm>
            <a:off x="250825" y="435610"/>
            <a:ext cx="11690985" cy="5986780"/>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tLang="zh-CN">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494030" y="747395"/>
            <a:ext cx="11447780"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GITHUB GROUP 12 LINK</a:t>
            </a:r>
            <a:endParaRPr lang="en-AU" altLang="en-US" sz="3200" b="1" dirty="0">
              <a:solidFill>
                <a:schemeClr val="bg1"/>
              </a:solidFill>
              <a:latin typeface="Arial" charset="0"/>
              <a:ea typeface="Arial" charset="0"/>
              <a:cs typeface="Arial" charset="0"/>
            </a:endParaRPr>
          </a:p>
        </p:txBody>
      </p:sp>
      <p:sp>
        <p:nvSpPr>
          <p:cNvPr id="36" name="Text Box 35"/>
          <p:cNvSpPr txBox="1"/>
          <p:nvPr/>
        </p:nvSpPr>
        <p:spPr>
          <a:xfrm>
            <a:off x="436880" y="2950210"/>
            <a:ext cx="11562080" cy="1883410"/>
          </a:xfrm>
          <a:prstGeom prst="rect">
            <a:avLst/>
          </a:prstGeom>
          <a:noFill/>
        </p:spPr>
        <p:txBody>
          <a:bodyPr wrap="square" rtlCol="0">
            <a:noAutofit/>
          </a:bodyPr>
          <a:lstStyle/>
          <a:p>
            <a:pPr>
              <a:lnSpc>
                <a:spcPct val="100000"/>
              </a:lnSpc>
            </a:pPr>
            <a:r>
              <a:rPr lang="en-AU" altLang="en-US" sz="2400">
                <a:hlinkClick r:id="rId2"/>
              </a:rPr>
              <a:t>https://github.com/asgatcreation/capstone-Group-12-Machine-Learning-Project</a:t>
            </a:r>
            <a:endParaRPr lang="en-AU"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5536"/>
          <a:stretch>
            <a:fillRect/>
          </a:stretch>
        </p:blipFill>
        <p:spPr>
          <a:xfrm>
            <a:off x="0" y="0"/>
            <a:ext cx="12192000" cy="6865257"/>
          </a:xfrm>
          <a:prstGeom prst="rect">
            <a:avLst/>
          </a:prstGeom>
        </p:spPr>
      </p:pic>
      <p:sp>
        <p:nvSpPr>
          <p:cNvPr id="4" name="矩形 3"/>
          <p:cNvSpPr/>
          <p:nvPr/>
        </p:nvSpPr>
        <p:spPr>
          <a:xfrm>
            <a:off x="5944870" y="1596390"/>
            <a:ext cx="5709920" cy="377380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2" name="文本框 1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5782945" y="1255395"/>
            <a:ext cx="6033770" cy="4114800"/>
          </a:xfrm>
          <a:prstGeom prst="rect">
            <a:avLst/>
          </a:prstGeom>
          <a:noFill/>
        </p:spPr>
        <p:txBody>
          <a:bodyPr wrap="square" rtlCol="0">
            <a:spAutoFit/>
          </a:bodyPr>
          <a:lstStyle/>
          <a:p>
            <a:pPr algn="ctr">
              <a:lnSpc>
                <a:spcPct val="150000"/>
              </a:lnSpc>
            </a:pPr>
            <a:r>
              <a:rPr lang="en-US" altLang="zh-CN" sz="4400" b="1" dirty="0">
                <a:solidFill>
                  <a:schemeClr val="bg1"/>
                </a:solidFill>
                <a:latin typeface="Arial" charset="0"/>
                <a:ea typeface="Arial" charset="0"/>
                <a:cs typeface="Arial" charset="0"/>
              </a:rPr>
              <a:t>THANK YOU FOR     </a:t>
            </a:r>
            <a:r>
              <a:rPr lang="en-AU" altLang="en-US" sz="4400" b="1" dirty="0">
                <a:solidFill>
                  <a:schemeClr val="bg1"/>
                </a:solidFill>
                <a:latin typeface="Arial" charset="0"/>
                <a:ea typeface="Arial" charset="0"/>
                <a:cs typeface="Arial" charset="0"/>
              </a:rPr>
              <a:t>FOLLOWING </a:t>
            </a:r>
            <a:endParaRPr lang="en-AU" altLang="en-US" sz="4400" b="1" dirty="0">
              <a:solidFill>
                <a:schemeClr val="bg1"/>
              </a:solidFill>
              <a:latin typeface="Arial" charset="0"/>
              <a:ea typeface="Arial" charset="0"/>
              <a:cs typeface="Arial" charset="0"/>
            </a:endParaRPr>
          </a:p>
          <a:p>
            <a:pPr algn="ctr">
              <a:lnSpc>
                <a:spcPct val="150000"/>
              </a:lnSpc>
            </a:pPr>
            <a:r>
              <a:rPr lang="en-AU" altLang="en-US" sz="4400" b="1" dirty="0">
                <a:solidFill>
                  <a:schemeClr val="bg1"/>
                </a:solidFill>
                <a:latin typeface="Arial" charset="0"/>
                <a:ea typeface="Arial" charset="0"/>
                <a:cs typeface="Arial" charset="0"/>
              </a:rPr>
              <a:t>AND </a:t>
            </a:r>
            <a:endParaRPr lang="en-AU" altLang="en-US" sz="4400" b="1" dirty="0">
              <a:solidFill>
                <a:schemeClr val="bg1"/>
              </a:solidFill>
              <a:latin typeface="Arial" charset="0"/>
              <a:ea typeface="Arial" charset="0"/>
              <a:cs typeface="Arial" charset="0"/>
            </a:endParaRPr>
          </a:p>
          <a:p>
            <a:pPr algn="ctr">
              <a:lnSpc>
                <a:spcPct val="150000"/>
              </a:lnSpc>
            </a:pPr>
            <a:r>
              <a:rPr lang="en-AU" altLang="en-US" sz="4400" b="1" dirty="0">
                <a:solidFill>
                  <a:schemeClr val="bg1"/>
                </a:solidFill>
                <a:latin typeface="Arial" charset="0"/>
                <a:ea typeface="Arial" charset="0"/>
                <a:cs typeface="Arial" charset="0"/>
              </a:rPr>
              <a:t>LISTENING</a:t>
            </a:r>
            <a:endParaRPr lang="en-AU" altLang="en-US" sz="4400" b="1"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ppt_w</p:attrName>
                                        </p:attrNameLst>
                                      </p:cBhvr>
                                      <p:tavLst>
                                        <p:tav tm="0">
                                          <p:val>
                                            <p:fltVal val="0"/>
                                          </p:val>
                                        </p:tav>
                                        <p:tav tm="100000">
                                          <p:val>
                                            <p:strVal val="#ppt_w"/>
                                          </p:val>
                                        </p:tav>
                                      </p:tavLst>
                                    </p:anim>
                                    <p:anim calcmode="lin" valueType="num">
                                      <p:cBhvr>
                                        <p:cTn id="8" dur="750" fill="hold"/>
                                        <p:tgtEl>
                                          <p:spTgt spid="12"/>
                                        </p:tgtEl>
                                        <p:attrNameLst>
                                          <p:attrName>ppt_h</p:attrName>
                                        </p:attrNameLst>
                                      </p:cBhvr>
                                      <p:tavLst>
                                        <p:tav tm="0">
                                          <p:val>
                                            <p:fltVal val="0"/>
                                          </p:val>
                                        </p:tav>
                                        <p:tav tm="100000">
                                          <p:val>
                                            <p:strVal val="#ppt_h"/>
                                          </p:val>
                                        </p:tav>
                                      </p:tavLst>
                                    </p:anim>
                                    <p:animEffect transition="in" filter="fade">
                                      <p:cBhvr>
                                        <p:cTn id="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10" name="文本框 9"/>
          <p:cNvSpPr txBox="1"/>
          <p:nvPr/>
        </p:nvSpPr>
        <p:spPr>
          <a:xfrm>
            <a:off x="3432613" y="738622"/>
            <a:ext cx="6021070" cy="1005840"/>
          </a:xfrm>
          <a:prstGeom prst="rect">
            <a:avLst/>
          </a:prstGeom>
          <a:noFill/>
        </p:spPr>
        <p:txBody>
          <a:bodyPr wrap="none" rtlCol="0">
            <a:spAutoFit/>
          </a:bodyPr>
          <a:lstStyle/>
          <a:p>
            <a:pPr algn="r"/>
            <a:r>
              <a:rPr lang="en-AU" altLang="zh-CN" sz="6000" b="1" dirty="0">
                <a:gradFill>
                  <a:gsLst>
                    <a:gs pos="0">
                      <a:srgbClr val="74891A"/>
                    </a:gs>
                    <a:gs pos="100000">
                      <a:srgbClr val="4D5F2E"/>
                    </a:gs>
                  </a:gsLst>
                  <a:lin ang="1800000" scaled="0"/>
                </a:gradFill>
                <a:latin typeface="Arial" charset="0"/>
                <a:ea typeface="Arial" charset="0"/>
              </a:rPr>
              <a:t>INTRODUCTION</a:t>
            </a:r>
            <a:endParaRPr lang="en-AU" altLang="zh-CN" sz="6000" b="1" dirty="0">
              <a:gradFill>
                <a:gsLst>
                  <a:gs pos="0">
                    <a:srgbClr val="74891A"/>
                  </a:gs>
                  <a:gs pos="100000">
                    <a:srgbClr val="4D5F2E"/>
                  </a:gs>
                </a:gsLst>
                <a:lin ang="1800000" scaled="0"/>
              </a:gradFill>
              <a:latin typeface="Arial" charset="0"/>
              <a:ea typeface="Arial" charset="0"/>
            </a:endParaRPr>
          </a:p>
        </p:txBody>
      </p:sp>
      <p:grpSp>
        <p:nvGrpSpPr>
          <p:cNvPr id="7" name="组合 31"/>
          <p:cNvGrpSpPr>
            <a:grpSpLocks noChangeAspect="1"/>
          </p:cNvGrpSpPr>
          <p:nvPr/>
        </p:nvGrpSpPr>
        <p:grpSpPr>
          <a:xfrm rot="5400000">
            <a:off x="9150004" y="3474435"/>
            <a:ext cx="312997" cy="208064"/>
            <a:chOff x="2881121" y="2516898"/>
            <a:chExt cx="376100" cy="250202"/>
          </a:xfrm>
          <a:solidFill>
            <a:schemeClr val="accent1"/>
          </a:solidFill>
        </p:grpSpPr>
        <p:sp>
          <p:nvSpPr>
            <p:cNvPr id="8"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charset="0"/>
                <a:ea typeface="Arial" charset="0"/>
              </a:endParaRPr>
            </a:p>
          </p:txBody>
        </p:sp>
        <p:sp>
          <p:nvSpPr>
            <p:cNvPr id="9"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charset="0"/>
                <a:ea typeface="Arial" charset="0"/>
              </a:endParaRPr>
            </a:p>
          </p:txBody>
        </p:sp>
      </p:grpSp>
      <p:grpSp>
        <p:nvGrpSpPr>
          <p:cNvPr id="15" name="组合 39"/>
          <p:cNvGrpSpPr>
            <a:grpSpLocks noChangeAspect="1"/>
          </p:cNvGrpSpPr>
          <p:nvPr/>
        </p:nvGrpSpPr>
        <p:grpSpPr>
          <a:xfrm rot="5400000">
            <a:off x="9150004" y="4957063"/>
            <a:ext cx="312997" cy="208064"/>
            <a:chOff x="2881121" y="2516898"/>
            <a:chExt cx="376100" cy="250202"/>
          </a:xfrm>
          <a:solidFill>
            <a:schemeClr val="bg1">
              <a:lumMod val="75000"/>
            </a:schemeClr>
          </a:solidFill>
        </p:grpSpPr>
        <p:sp>
          <p:nvSpPr>
            <p:cNvPr id="16"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charset="0"/>
                <a:ea typeface="Arial" charset="0"/>
              </a:endParaRPr>
            </a:p>
          </p:txBody>
        </p:sp>
        <p:sp>
          <p:nvSpPr>
            <p:cNvPr id="17"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charset="0"/>
                <a:ea typeface="Arial" charset="0"/>
              </a:endParaRPr>
            </a:p>
          </p:txBody>
        </p:sp>
      </p:grpSp>
      <p:sp>
        <p:nvSpPr>
          <p:cNvPr id="19" name="矩形 18"/>
          <p:cNvSpPr/>
          <p:nvPr/>
        </p:nvSpPr>
        <p:spPr>
          <a:xfrm>
            <a:off x="8080620" y="5338358"/>
            <a:ext cx="2346269" cy="1041058"/>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charset="0"/>
              <a:ea typeface="Arial" charset="0"/>
            </a:endParaRPr>
          </a:p>
        </p:txBody>
      </p:sp>
      <p:sp>
        <p:nvSpPr>
          <p:cNvPr id="20" name="圆角矩形 4"/>
          <p:cNvSpPr/>
          <p:nvPr/>
        </p:nvSpPr>
        <p:spPr>
          <a:xfrm>
            <a:off x="8111490" y="1975485"/>
            <a:ext cx="4009390" cy="4814570"/>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836" tIns="60917" rIns="121836" bIns="60917" rtlCol="0" anchor="ctr"/>
          <a:lstStyle/>
          <a:p>
            <a:pPr algn="ctr"/>
            <a:endParaRPr lang="zh-CN" altLang="en-US" sz="2400" dirty="0">
              <a:latin typeface="Arial" charset="0"/>
              <a:ea typeface="Arial" charset="0"/>
            </a:endParaRPr>
          </a:p>
        </p:txBody>
      </p:sp>
      <p:sp>
        <p:nvSpPr>
          <p:cNvPr id="22" name="文本框 21"/>
          <p:cNvSpPr txBox="1"/>
          <p:nvPr/>
        </p:nvSpPr>
        <p:spPr>
          <a:xfrm>
            <a:off x="685800" y="1975485"/>
            <a:ext cx="7270115" cy="3875405"/>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en-US" altLang="zh-CN" dirty="0">
                <a:solidFill>
                  <a:schemeClr val="tx1">
                    <a:lumMod val="50000"/>
                    <a:lumOff val="50000"/>
                  </a:schemeClr>
                </a:solidFill>
                <a:latin typeface="Arial" charset="0"/>
                <a:ea typeface="Arial" charset="0"/>
              </a:rPr>
              <a:t>Methane a colorless, odorless gas with the chemical formula CH4 is a major contributor to global warming. According to energyindustyreview.com Methane is the main harbinger of ground-level ozone build-up in the lower atmosphere(troposphere) which is toxic to human health.</a:t>
            </a:r>
            <a:endParaRPr lang="en-US" altLang="zh-CN" dirty="0">
              <a:solidFill>
                <a:schemeClr val="tx1">
                  <a:lumMod val="50000"/>
                  <a:lumOff val="50000"/>
                </a:schemeClr>
              </a:solidFill>
              <a:latin typeface="Arial" charset="0"/>
              <a:ea typeface="Arial" charset="0"/>
            </a:endParaRPr>
          </a:p>
          <a:p>
            <a:pPr algn="just">
              <a:lnSpc>
                <a:spcPct val="114000"/>
              </a:lnSpc>
            </a:pPr>
            <a:r>
              <a:rPr lang="en-US" altLang="zh-CN" dirty="0">
                <a:solidFill>
                  <a:schemeClr val="tx1">
                    <a:lumMod val="50000"/>
                    <a:lumOff val="50000"/>
                  </a:schemeClr>
                </a:solidFill>
                <a:latin typeface="Arial" charset="0"/>
                <a:ea typeface="Arial" charset="0"/>
              </a:rPr>
              <a:t>The study contains detailed quantitative and </a:t>
            </a:r>
            <a:r>
              <a:rPr lang="en-US" altLang="zh-CN" sz="2000" dirty="0">
                <a:solidFill>
                  <a:schemeClr val="tx1">
                    <a:lumMod val="50000"/>
                    <a:lumOff val="50000"/>
                  </a:schemeClr>
                </a:solidFill>
                <a:latin typeface="Arial" charset="0"/>
                <a:ea typeface="Arial" charset="0"/>
              </a:rPr>
              <a:t>qualitative</a:t>
            </a:r>
            <a:r>
              <a:rPr lang="en-US" altLang="zh-CN" dirty="0">
                <a:solidFill>
                  <a:schemeClr val="tx1">
                    <a:lumMod val="50000"/>
                    <a:lumOff val="50000"/>
                  </a:schemeClr>
                </a:solidFill>
                <a:latin typeface="Arial" charset="0"/>
                <a:ea typeface="Arial" charset="0"/>
              </a:rPr>
              <a:t> data analysis of continuous methane emissions in MTCO2e ( Metric tons of carbon dioxide) for 195 countries from </a:t>
            </a:r>
            <a:r>
              <a:rPr lang="en-AU" altLang="en-US" dirty="0">
                <a:solidFill>
                  <a:schemeClr val="tx1">
                    <a:lumMod val="50000"/>
                    <a:lumOff val="50000"/>
                  </a:schemeClr>
                </a:solidFill>
                <a:latin typeface="Arial" charset="0"/>
                <a:ea typeface="Arial" charset="0"/>
              </a:rPr>
              <a:t>9 m</a:t>
            </a:r>
            <a:r>
              <a:rPr lang="en-US" altLang="zh-CN" dirty="0">
                <a:solidFill>
                  <a:schemeClr val="tx1">
                    <a:lumMod val="50000"/>
                    <a:lumOff val="50000"/>
                  </a:schemeClr>
                </a:solidFill>
                <a:latin typeface="Arial" charset="0"/>
                <a:ea typeface="Arial" charset="0"/>
              </a:rPr>
              <a:t>ajor sectors namely Agriculture, Energy, Waste, </a:t>
            </a:r>
            <a:r>
              <a:rPr lang="en-AU" altLang="en-US" dirty="0">
                <a:solidFill>
                  <a:schemeClr val="tx1">
                    <a:lumMod val="50000"/>
                    <a:lumOff val="50000"/>
                  </a:schemeClr>
                </a:solidFill>
                <a:latin typeface="Arial" charset="0"/>
                <a:ea typeface="Arial" charset="0"/>
              </a:rPr>
              <a:t>Fugitive Emission, Other Fuel Combustion, </a:t>
            </a:r>
            <a:r>
              <a:rPr lang="en-US" altLang="zh-CN" dirty="0">
                <a:solidFill>
                  <a:schemeClr val="tx1">
                    <a:lumMod val="50000"/>
                    <a:lumOff val="50000"/>
                  </a:schemeClr>
                </a:solidFill>
                <a:latin typeface="Arial" charset="0"/>
                <a:ea typeface="Arial" charset="0"/>
              </a:rPr>
              <a:t>Land-Use Change and Forestry (LUCF), Total Including LUCF, and Total Excluding LUCF to determine it’s increasing effect on climate change and human health between the year 1990 to 2018.</a:t>
            </a:r>
            <a:endParaRPr lang="en-US" altLang="zh-CN" dirty="0">
              <a:solidFill>
                <a:schemeClr val="tx1">
                  <a:lumMod val="50000"/>
                  <a:lumOff val="50000"/>
                </a:schemeClr>
              </a:solidFill>
              <a:latin typeface="Arial" charset="0"/>
              <a:ea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11" name="矩形 10"/>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2" name="矩形 11"/>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3" name="矩形 12"/>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任意多边形 6"/>
          <p:cNvSpPr/>
          <p:nvPr/>
        </p:nvSpPr>
        <p:spPr>
          <a:xfrm>
            <a:off x="1161588" y="2601376"/>
            <a:ext cx="2261567" cy="386242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Arial" charset="0"/>
              <a:ea typeface="Arial" charset="0"/>
            </a:endParaRPr>
          </a:p>
        </p:txBody>
      </p:sp>
      <p:sp>
        <p:nvSpPr>
          <p:cNvPr id="8" name="TextBox 20"/>
          <p:cNvSpPr txBox="1"/>
          <p:nvPr/>
        </p:nvSpPr>
        <p:spPr>
          <a:xfrm>
            <a:off x="2077568" y="2928382"/>
            <a:ext cx="429606" cy="615553"/>
          </a:xfrm>
          <a:prstGeom prst="rect">
            <a:avLst/>
          </a:prstGeom>
          <a:noFill/>
        </p:spPr>
        <p:txBody>
          <a:bodyPr wrap="none" lIns="0" tIns="0" rIns="0" bIns="0" rtlCol="0">
            <a:spAutoFit/>
          </a:bodyPr>
          <a:lstStyle/>
          <a:p>
            <a:pPr algn="ctr"/>
            <a:r>
              <a:rPr lang="en-US" altLang="zh-CN" sz="4000" spc="400" dirty="0">
                <a:solidFill>
                  <a:srgbClr val="74891A"/>
                </a:solidFill>
                <a:latin typeface="Arial" charset="0"/>
                <a:ea typeface="Arial" charset="0"/>
              </a:rPr>
              <a:t>01</a:t>
            </a:r>
            <a:endParaRPr lang="zh-CN" altLang="en-US" sz="4000" spc="400" dirty="0">
              <a:solidFill>
                <a:srgbClr val="74891A"/>
              </a:solidFill>
              <a:latin typeface="Arial" charset="0"/>
              <a:ea typeface="Arial" charset="0"/>
            </a:endParaRPr>
          </a:p>
        </p:txBody>
      </p:sp>
      <p:sp>
        <p:nvSpPr>
          <p:cNvPr id="9" name="任意多边形 8"/>
          <p:cNvSpPr/>
          <p:nvPr/>
        </p:nvSpPr>
        <p:spPr>
          <a:xfrm>
            <a:off x="6230161" y="2601376"/>
            <a:ext cx="2261567" cy="386242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Arial" charset="0"/>
              <a:ea typeface="Arial" charset="0"/>
            </a:endParaRPr>
          </a:p>
        </p:txBody>
      </p:sp>
      <p:sp>
        <p:nvSpPr>
          <p:cNvPr id="14" name="TextBox 20"/>
          <p:cNvSpPr txBox="1"/>
          <p:nvPr/>
        </p:nvSpPr>
        <p:spPr>
          <a:xfrm>
            <a:off x="7090037" y="2928382"/>
            <a:ext cx="541815" cy="615553"/>
          </a:xfrm>
          <a:prstGeom prst="rect">
            <a:avLst/>
          </a:prstGeom>
          <a:noFill/>
        </p:spPr>
        <p:txBody>
          <a:bodyPr wrap="none" lIns="0" tIns="0" rIns="0" bIns="0" rtlCol="0">
            <a:spAutoFit/>
          </a:bodyPr>
          <a:lstStyle/>
          <a:p>
            <a:pPr algn="ctr"/>
            <a:r>
              <a:rPr lang="en-US" altLang="zh-CN" sz="4000" spc="400" dirty="0">
                <a:solidFill>
                  <a:srgbClr val="74891A"/>
                </a:solidFill>
                <a:latin typeface="Arial" charset="0"/>
                <a:ea typeface="Arial" charset="0"/>
              </a:rPr>
              <a:t>03</a:t>
            </a:r>
            <a:endParaRPr lang="zh-CN" altLang="en-US" sz="4000" spc="400" dirty="0">
              <a:solidFill>
                <a:srgbClr val="74891A"/>
              </a:solidFill>
              <a:latin typeface="Arial" charset="0"/>
              <a:ea typeface="Arial" charset="0"/>
            </a:endParaRPr>
          </a:p>
        </p:txBody>
      </p:sp>
      <p:sp>
        <p:nvSpPr>
          <p:cNvPr id="15" name="任意多边形 14"/>
          <p:cNvSpPr/>
          <p:nvPr/>
        </p:nvSpPr>
        <p:spPr>
          <a:xfrm>
            <a:off x="8767505" y="2601376"/>
            <a:ext cx="2261567" cy="386242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Arial" charset="0"/>
              <a:ea typeface="Arial" charset="0"/>
            </a:endParaRPr>
          </a:p>
        </p:txBody>
      </p:sp>
      <p:sp>
        <p:nvSpPr>
          <p:cNvPr id="16" name="TextBox 20"/>
          <p:cNvSpPr txBox="1"/>
          <p:nvPr/>
        </p:nvSpPr>
        <p:spPr>
          <a:xfrm>
            <a:off x="9636998" y="2928382"/>
            <a:ext cx="522579" cy="615553"/>
          </a:xfrm>
          <a:prstGeom prst="rect">
            <a:avLst/>
          </a:prstGeom>
          <a:noFill/>
        </p:spPr>
        <p:txBody>
          <a:bodyPr wrap="none" lIns="0" tIns="0" rIns="0" bIns="0" rtlCol="0">
            <a:spAutoFit/>
          </a:bodyPr>
          <a:lstStyle/>
          <a:p>
            <a:pPr algn="ctr"/>
            <a:r>
              <a:rPr lang="en-US" altLang="zh-CN" sz="4000" spc="400" dirty="0">
                <a:solidFill>
                  <a:srgbClr val="4D5F2E"/>
                </a:solidFill>
                <a:latin typeface="Arial" charset="0"/>
                <a:ea typeface="Arial" charset="0"/>
              </a:rPr>
              <a:t>04</a:t>
            </a:r>
            <a:endParaRPr lang="zh-CN" altLang="en-US" sz="4000" spc="400" dirty="0">
              <a:solidFill>
                <a:srgbClr val="4D5F2E"/>
              </a:solidFill>
              <a:latin typeface="Arial" charset="0"/>
              <a:ea typeface="Arial" charset="0"/>
            </a:endParaRPr>
          </a:p>
        </p:txBody>
      </p:sp>
      <p:sp>
        <p:nvSpPr>
          <p:cNvPr id="17" name="任意多边形 16"/>
          <p:cNvSpPr/>
          <p:nvPr/>
        </p:nvSpPr>
        <p:spPr>
          <a:xfrm>
            <a:off x="3692817" y="2601376"/>
            <a:ext cx="2261567" cy="386242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latin typeface="Arial" charset="0"/>
              <a:ea typeface="Arial" charset="0"/>
            </a:endParaRPr>
          </a:p>
        </p:txBody>
      </p:sp>
      <p:sp>
        <p:nvSpPr>
          <p:cNvPr id="18" name="TextBox 20"/>
          <p:cNvSpPr txBox="1"/>
          <p:nvPr/>
        </p:nvSpPr>
        <p:spPr>
          <a:xfrm>
            <a:off x="4560708" y="2928382"/>
            <a:ext cx="525785" cy="615553"/>
          </a:xfrm>
          <a:prstGeom prst="rect">
            <a:avLst/>
          </a:prstGeom>
          <a:noFill/>
        </p:spPr>
        <p:txBody>
          <a:bodyPr wrap="none" lIns="0" tIns="0" rIns="0" bIns="0" rtlCol="0">
            <a:spAutoFit/>
          </a:bodyPr>
          <a:lstStyle/>
          <a:p>
            <a:pPr algn="ctr"/>
            <a:r>
              <a:rPr lang="en-US" altLang="zh-CN" sz="4000" spc="400" dirty="0">
                <a:solidFill>
                  <a:srgbClr val="4D5F2E"/>
                </a:solidFill>
                <a:latin typeface="Arial" charset="0"/>
                <a:ea typeface="Arial" charset="0"/>
              </a:rPr>
              <a:t>02</a:t>
            </a:r>
            <a:endParaRPr lang="zh-CN" altLang="en-US" sz="4000" spc="400" dirty="0">
              <a:solidFill>
                <a:srgbClr val="4D5F2E"/>
              </a:solidFill>
              <a:latin typeface="Arial" charset="0"/>
              <a:ea typeface="Arial" charset="0"/>
            </a:endParaRPr>
          </a:p>
        </p:txBody>
      </p:sp>
      <p:sp>
        <p:nvSpPr>
          <p:cNvPr id="20" name="文本框 19"/>
          <p:cNvSpPr txBox="1"/>
          <p:nvPr/>
        </p:nvSpPr>
        <p:spPr>
          <a:xfrm>
            <a:off x="6394694" y="4219950"/>
            <a:ext cx="1932499" cy="165354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dirty="0">
                <a:solidFill>
                  <a:schemeClr val="tx1">
                    <a:lumMod val="65000"/>
                    <a:lumOff val="35000"/>
                  </a:schemeClr>
                </a:solidFill>
                <a:latin typeface="Arial" charset="0"/>
                <a:ea typeface="Arial" charset="0"/>
              </a:rPr>
              <a:t>Predict methane emmission using Multiple Regression Model</a:t>
            </a:r>
            <a:endParaRPr lang="en-AU" altLang="en-US" dirty="0">
              <a:solidFill>
                <a:schemeClr val="tx1">
                  <a:lumMod val="65000"/>
                  <a:lumOff val="35000"/>
                </a:schemeClr>
              </a:solidFill>
              <a:latin typeface="Arial" charset="0"/>
              <a:ea typeface="Arial" charset="0"/>
            </a:endParaRPr>
          </a:p>
        </p:txBody>
      </p:sp>
      <p:sp>
        <p:nvSpPr>
          <p:cNvPr id="22" name="文本框 21"/>
          <p:cNvSpPr txBox="1"/>
          <p:nvPr/>
        </p:nvSpPr>
        <p:spPr>
          <a:xfrm>
            <a:off x="8958102" y="4320280"/>
            <a:ext cx="1932499" cy="4038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dirty="0">
                <a:solidFill>
                  <a:schemeClr val="tx1">
                    <a:lumMod val="65000"/>
                    <a:lumOff val="35000"/>
                  </a:schemeClr>
                </a:solidFill>
                <a:latin typeface="Arial" charset="0"/>
                <a:ea typeface="Arial" charset="0"/>
              </a:rPr>
              <a:t>Evaluation</a:t>
            </a:r>
            <a:endParaRPr lang="en-AU" altLang="en-US" dirty="0">
              <a:solidFill>
                <a:schemeClr val="tx1">
                  <a:lumMod val="65000"/>
                  <a:lumOff val="35000"/>
                </a:schemeClr>
              </a:solidFill>
              <a:latin typeface="Arial" charset="0"/>
              <a:ea typeface="Arial" charset="0"/>
            </a:endParaRPr>
          </a:p>
        </p:txBody>
      </p:sp>
      <p:sp>
        <p:nvSpPr>
          <p:cNvPr id="24" name="文本框 23"/>
          <p:cNvSpPr txBox="1"/>
          <p:nvPr/>
        </p:nvSpPr>
        <p:spPr>
          <a:xfrm>
            <a:off x="3856990" y="4120515"/>
            <a:ext cx="1932940" cy="19659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dirty="0">
                <a:solidFill>
                  <a:schemeClr val="tx1">
                    <a:lumMod val="65000"/>
                    <a:lumOff val="35000"/>
                  </a:schemeClr>
                </a:solidFill>
                <a:latin typeface="Arial" charset="0"/>
                <a:ea typeface="Arial" charset="0"/>
              </a:rPr>
              <a:t>Analyze the features contributing majorly to methane emission</a:t>
            </a:r>
            <a:endParaRPr lang="en-AU" altLang="en-US" dirty="0">
              <a:solidFill>
                <a:schemeClr val="tx1">
                  <a:lumMod val="65000"/>
                  <a:lumOff val="35000"/>
                </a:schemeClr>
              </a:solidFill>
              <a:latin typeface="Arial" charset="0"/>
              <a:ea typeface="Arial" charset="0"/>
            </a:endParaRPr>
          </a:p>
        </p:txBody>
      </p:sp>
      <p:sp>
        <p:nvSpPr>
          <p:cNvPr id="26" name="文本框 25"/>
          <p:cNvSpPr txBox="1"/>
          <p:nvPr/>
        </p:nvSpPr>
        <p:spPr>
          <a:xfrm>
            <a:off x="1277213" y="4332500"/>
            <a:ext cx="1932499" cy="134112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AU" altLang="en-US" dirty="0">
                <a:solidFill>
                  <a:schemeClr val="tx1">
                    <a:lumMod val="65000"/>
                    <a:lumOff val="35000"/>
                  </a:schemeClr>
                </a:solidFill>
                <a:latin typeface="Arial" charset="0"/>
                <a:ea typeface="Arial" charset="0"/>
              </a:rPr>
              <a:t>Quantifying the largest emmiters of methane in the world</a:t>
            </a:r>
            <a:endParaRPr lang="en-AU" altLang="en-US" dirty="0">
              <a:solidFill>
                <a:schemeClr val="tx1">
                  <a:lumMod val="65000"/>
                  <a:lumOff val="35000"/>
                </a:schemeClr>
              </a:solidFill>
              <a:latin typeface="Arial" charset="0"/>
              <a:ea typeface="Arial" charset="0"/>
            </a:endParaRPr>
          </a:p>
        </p:txBody>
      </p:sp>
      <p:sp>
        <p:nvSpPr>
          <p:cNvPr id="27" name="文本框 26"/>
          <p:cNvSpPr txBox="1"/>
          <p:nvPr/>
        </p:nvSpPr>
        <p:spPr>
          <a:xfrm>
            <a:off x="4658798" y="738622"/>
            <a:ext cx="4794885" cy="1005840"/>
          </a:xfrm>
          <a:prstGeom prst="rect">
            <a:avLst/>
          </a:prstGeom>
          <a:noFill/>
        </p:spPr>
        <p:txBody>
          <a:bodyPr wrap="none" rtlCol="0">
            <a:spAutoFit/>
          </a:bodyPr>
          <a:lstStyle/>
          <a:p>
            <a:pPr algn="r"/>
            <a:r>
              <a:rPr lang="en-AU" altLang="zh-CN" sz="6000" b="1" dirty="0">
                <a:gradFill>
                  <a:gsLst>
                    <a:gs pos="0">
                      <a:srgbClr val="74891A"/>
                    </a:gs>
                    <a:gs pos="100000">
                      <a:srgbClr val="4D5F2E"/>
                    </a:gs>
                  </a:gsLst>
                  <a:lin ang="1800000" scaled="0"/>
                </a:gradFill>
                <a:latin typeface="Arial" charset="0"/>
                <a:ea typeface="Arial" charset="0"/>
              </a:rPr>
              <a:t>Project Aims</a:t>
            </a:r>
            <a:endParaRPr lang="en-AU" altLang="zh-CN" sz="6000" b="1" dirty="0">
              <a:gradFill>
                <a:gsLst>
                  <a:gs pos="0">
                    <a:srgbClr val="74891A"/>
                  </a:gs>
                  <a:gs pos="100000">
                    <a:srgbClr val="4D5F2E"/>
                  </a:gs>
                </a:gsLst>
                <a:lin ang="1800000" scaled="0"/>
              </a:gradFill>
              <a:latin typeface="Arial" charset="0"/>
              <a:ea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3"/>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7" name="Freeform 6"/>
          <p:cNvSpPr/>
          <p:nvPr/>
        </p:nvSpPr>
        <p:spPr bwMode="auto">
          <a:xfrm>
            <a:off x="121920" y="2423795"/>
            <a:ext cx="3425825" cy="3656965"/>
          </a:xfrm>
          <a:custGeom>
            <a:avLst/>
            <a:gdLst>
              <a:gd name="T0" fmla="*/ 150 w 165"/>
              <a:gd name="T1" fmla="*/ 51 h 288"/>
              <a:gd name="T2" fmla="*/ 125 w 165"/>
              <a:gd name="T3" fmla="*/ 23 h 288"/>
              <a:gd name="T4" fmla="*/ 107 w 165"/>
              <a:gd name="T5" fmla="*/ 11 h 288"/>
              <a:gd name="T6" fmla="*/ 84 w 165"/>
              <a:gd name="T7" fmla="*/ 0 h 288"/>
              <a:gd name="T8" fmla="*/ 61 w 165"/>
              <a:gd name="T9" fmla="*/ 10 h 288"/>
              <a:gd name="T10" fmla="*/ 43 w 165"/>
              <a:gd name="T11" fmla="*/ 22 h 288"/>
              <a:gd name="T12" fmla="*/ 28 w 165"/>
              <a:gd name="T13" fmla="*/ 35 h 288"/>
              <a:gd name="T14" fmla="*/ 17 w 165"/>
              <a:gd name="T15" fmla="*/ 48 h 288"/>
              <a:gd name="T16" fmla="*/ 4 w 165"/>
              <a:gd name="T17" fmla="*/ 75 h 288"/>
              <a:gd name="T18" fmla="*/ 0 w 165"/>
              <a:gd name="T19" fmla="*/ 100 h 288"/>
              <a:gd name="T20" fmla="*/ 11 w 165"/>
              <a:gd name="T21" fmla="*/ 147 h 288"/>
              <a:gd name="T22" fmla="*/ 33 w 165"/>
              <a:gd name="T23" fmla="*/ 189 h 288"/>
              <a:gd name="T24" fmla="*/ 54 w 165"/>
              <a:gd name="T25" fmla="*/ 227 h 288"/>
              <a:gd name="T26" fmla="*/ 58 w 165"/>
              <a:gd name="T27" fmla="*/ 235 h 288"/>
              <a:gd name="T28" fmla="*/ 62 w 165"/>
              <a:gd name="T29" fmla="*/ 243 h 288"/>
              <a:gd name="T30" fmla="*/ 69 w 165"/>
              <a:gd name="T31" fmla="*/ 258 h 288"/>
              <a:gd name="T32" fmla="*/ 76 w 165"/>
              <a:gd name="T33" fmla="*/ 280 h 288"/>
              <a:gd name="T34" fmla="*/ 78 w 165"/>
              <a:gd name="T35" fmla="*/ 288 h 288"/>
              <a:gd name="T36" fmla="*/ 81 w 165"/>
              <a:gd name="T37" fmla="*/ 280 h 288"/>
              <a:gd name="T38" fmla="*/ 89 w 165"/>
              <a:gd name="T39" fmla="*/ 259 h 288"/>
              <a:gd name="T40" fmla="*/ 92 w 165"/>
              <a:gd name="T41" fmla="*/ 251 h 288"/>
              <a:gd name="T42" fmla="*/ 96 w 165"/>
              <a:gd name="T43" fmla="*/ 244 h 288"/>
              <a:gd name="T44" fmla="*/ 105 w 165"/>
              <a:gd name="T45" fmla="*/ 228 h 288"/>
              <a:gd name="T46" fmla="*/ 128 w 165"/>
              <a:gd name="T47" fmla="*/ 191 h 288"/>
              <a:gd name="T48" fmla="*/ 164 w 165"/>
              <a:gd name="T49" fmla="*/ 104 h 288"/>
              <a:gd name="T50" fmla="*/ 150 w 165"/>
              <a:gd name="T51" fmla="*/ 5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288">
                <a:moveTo>
                  <a:pt x="150" y="51"/>
                </a:moveTo>
                <a:cubicBezTo>
                  <a:pt x="143" y="42"/>
                  <a:pt x="135" y="32"/>
                  <a:pt x="125" y="23"/>
                </a:cubicBezTo>
                <a:cubicBezTo>
                  <a:pt x="119" y="19"/>
                  <a:pt x="113" y="15"/>
                  <a:pt x="107" y="11"/>
                </a:cubicBezTo>
                <a:cubicBezTo>
                  <a:pt x="100" y="7"/>
                  <a:pt x="92" y="3"/>
                  <a:pt x="84" y="0"/>
                </a:cubicBezTo>
                <a:cubicBezTo>
                  <a:pt x="76" y="3"/>
                  <a:pt x="68" y="6"/>
                  <a:pt x="61" y="10"/>
                </a:cubicBezTo>
                <a:cubicBezTo>
                  <a:pt x="54" y="14"/>
                  <a:pt x="48" y="18"/>
                  <a:pt x="43" y="22"/>
                </a:cubicBezTo>
                <a:cubicBezTo>
                  <a:pt x="37" y="26"/>
                  <a:pt x="32" y="30"/>
                  <a:pt x="28" y="35"/>
                </a:cubicBezTo>
                <a:cubicBezTo>
                  <a:pt x="24" y="39"/>
                  <a:pt x="20" y="44"/>
                  <a:pt x="17" y="48"/>
                </a:cubicBezTo>
                <a:cubicBezTo>
                  <a:pt x="11" y="57"/>
                  <a:pt x="6" y="66"/>
                  <a:pt x="4" y="75"/>
                </a:cubicBezTo>
                <a:cubicBezTo>
                  <a:pt x="1" y="83"/>
                  <a:pt x="0" y="92"/>
                  <a:pt x="0" y="100"/>
                </a:cubicBezTo>
                <a:cubicBezTo>
                  <a:pt x="0" y="117"/>
                  <a:pt x="5" y="133"/>
                  <a:pt x="11" y="147"/>
                </a:cubicBezTo>
                <a:cubicBezTo>
                  <a:pt x="17" y="162"/>
                  <a:pt x="25" y="176"/>
                  <a:pt x="33" y="189"/>
                </a:cubicBezTo>
                <a:cubicBezTo>
                  <a:pt x="40" y="202"/>
                  <a:pt x="48" y="215"/>
                  <a:pt x="54" y="227"/>
                </a:cubicBezTo>
                <a:cubicBezTo>
                  <a:pt x="55" y="230"/>
                  <a:pt x="57" y="232"/>
                  <a:pt x="58" y="235"/>
                </a:cubicBezTo>
                <a:cubicBezTo>
                  <a:pt x="60" y="238"/>
                  <a:pt x="61" y="241"/>
                  <a:pt x="62" y="243"/>
                </a:cubicBezTo>
                <a:cubicBezTo>
                  <a:pt x="65" y="249"/>
                  <a:pt x="67" y="254"/>
                  <a:pt x="69" y="258"/>
                </a:cubicBezTo>
                <a:cubicBezTo>
                  <a:pt x="72" y="267"/>
                  <a:pt x="75" y="275"/>
                  <a:pt x="76" y="280"/>
                </a:cubicBezTo>
                <a:cubicBezTo>
                  <a:pt x="77" y="285"/>
                  <a:pt x="78" y="288"/>
                  <a:pt x="78" y="288"/>
                </a:cubicBezTo>
                <a:cubicBezTo>
                  <a:pt x="78" y="288"/>
                  <a:pt x="79" y="285"/>
                  <a:pt x="81" y="280"/>
                </a:cubicBezTo>
                <a:cubicBezTo>
                  <a:pt x="82" y="275"/>
                  <a:pt x="85" y="268"/>
                  <a:pt x="89" y="259"/>
                </a:cubicBezTo>
                <a:cubicBezTo>
                  <a:pt x="90" y="256"/>
                  <a:pt x="91" y="254"/>
                  <a:pt x="92" y="251"/>
                </a:cubicBezTo>
                <a:cubicBezTo>
                  <a:pt x="94" y="249"/>
                  <a:pt x="95" y="247"/>
                  <a:pt x="96" y="244"/>
                </a:cubicBezTo>
                <a:cubicBezTo>
                  <a:pt x="99" y="239"/>
                  <a:pt x="102" y="234"/>
                  <a:pt x="105" y="228"/>
                </a:cubicBezTo>
                <a:cubicBezTo>
                  <a:pt x="112" y="216"/>
                  <a:pt x="120" y="204"/>
                  <a:pt x="128" y="191"/>
                </a:cubicBezTo>
                <a:cubicBezTo>
                  <a:pt x="144" y="165"/>
                  <a:pt x="162" y="137"/>
                  <a:pt x="164" y="104"/>
                </a:cubicBezTo>
                <a:cubicBezTo>
                  <a:pt x="165" y="87"/>
                  <a:pt x="161" y="69"/>
                  <a:pt x="150" y="51"/>
                </a:cubicBezTo>
                <a:close/>
              </a:path>
            </a:pathLst>
          </a:custGeom>
          <a:solidFill>
            <a:srgbClr val="74891A"/>
          </a:solidFill>
          <a:ln>
            <a:noFill/>
          </a:ln>
        </p:spPr>
        <p:txBody>
          <a:bodyPr vert="horz" wrap="square" lIns="45720" tIns="22860" rIns="45720" bIns="22860" numCol="1" anchor="t" anchorCtr="0" compatLnSpc="1"/>
          <a:lstStyle/>
          <a:p>
            <a:endParaRPr lang="th-TH" sz="900">
              <a:latin typeface="Arial" charset="0"/>
              <a:cs typeface="Arial" charset="0"/>
            </a:endParaRPr>
          </a:p>
        </p:txBody>
      </p:sp>
      <p:sp>
        <p:nvSpPr>
          <p:cNvPr id="20" name="Freeform 8"/>
          <p:cNvSpPr/>
          <p:nvPr/>
        </p:nvSpPr>
        <p:spPr bwMode="auto">
          <a:xfrm>
            <a:off x="3092450" y="2710180"/>
            <a:ext cx="3204845" cy="3370580"/>
          </a:xfrm>
          <a:custGeom>
            <a:avLst/>
            <a:gdLst>
              <a:gd name="T0" fmla="*/ 16 w 166"/>
              <a:gd name="T1" fmla="*/ 238 h 289"/>
              <a:gd name="T2" fmla="*/ 41 w 166"/>
              <a:gd name="T3" fmla="*/ 265 h 289"/>
              <a:gd name="T4" fmla="*/ 59 w 166"/>
              <a:gd name="T5" fmla="*/ 277 h 289"/>
              <a:gd name="T6" fmla="*/ 81 w 166"/>
              <a:gd name="T7" fmla="*/ 289 h 289"/>
              <a:gd name="T8" fmla="*/ 104 w 166"/>
              <a:gd name="T9" fmla="*/ 278 h 289"/>
              <a:gd name="T10" fmla="*/ 123 w 166"/>
              <a:gd name="T11" fmla="*/ 266 h 289"/>
              <a:gd name="T12" fmla="*/ 137 w 166"/>
              <a:gd name="T13" fmla="*/ 254 h 289"/>
              <a:gd name="T14" fmla="*/ 149 w 166"/>
              <a:gd name="T15" fmla="*/ 240 h 289"/>
              <a:gd name="T16" fmla="*/ 162 w 166"/>
              <a:gd name="T17" fmla="*/ 214 h 289"/>
              <a:gd name="T18" fmla="*/ 165 w 166"/>
              <a:gd name="T19" fmla="*/ 188 h 289"/>
              <a:gd name="T20" fmla="*/ 154 w 166"/>
              <a:gd name="T21" fmla="*/ 141 h 289"/>
              <a:gd name="T22" fmla="*/ 133 w 166"/>
              <a:gd name="T23" fmla="*/ 99 h 289"/>
              <a:gd name="T24" fmla="*/ 112 w 166"/>
              <a:gd name="T25" fmla="*/ 62 h 289"/>
              <a:gd name="T26" fmla="*/ 107 w 166"/>
              <a:gd name="T27" fmla="*/ 53 h 289"/>
              <a:gd name="T28" fmla="*/ 103 w 166"/>
              <a:gd name="T29" fmla="*/ 45 h 289"/>
              <a:gd name="T30" fmla="*/ 97 w 166"/>
              <a:gd name="T31" fmla="*/ 30 h 289"/>
              <a:gd name="T32" fmla="*/ 89 w 166"/>
              <a:gd name="T33" fmla="*/ 8 h 289"/>
              <a:gd name="T34" fmla="*/ 87 w 166"/>
              <a:gd name="T35" fmla="*/ 0 h 289"/>
              <a:gd name="T36" fmla="*/ 85 w 166"/>
              <a:gd name="T37" fmla="*/ 8 h 289"/>
              <a:gd name="T38" fmla="*/ 76 w 166"/>
              <a:gd name="T39" fmla="*/ 30 h 289"/>
              <a:gd name="T40" fmla="*/ 73 w 166"/>
              <a:gd name="T41" fmla="*/ 37 h 289"/>
              <a:gd name="T42" fmla="*/ 69 w 166"/>
              <a:gd name="T43" fmla="*/ 44 h 289"/>
              <a:gd name="T44" fmla="*/ 60 w 166"/>
              <a:gd name="T45" fmla="*/ 60 h 289"/>
              <a:gd name="T46" fmla="*/ 38 w 166"/>
              <a:gd name="T47" fmla="*/ 97 h 289"/>
              <a:gd name="T48" fmla="*/ 1 w 166"/>
              <a:gd name="T49" fmla="*/ 184 h 289"/>
              <a:gd name="T50" fmla="*/ 16 w 166"/>
              <a:gd name="T51" fmla="*/ 2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89">
                <a:moveTo>
                  <a:pt x="16" y="238"/>
                </a:moveTo>
                <a:cubicBezTo>
                  <a:pt x="22" y="246"/>
                  <a:pt x="30" y="256"/>
                  <a:pt x="41" y="265"/>
                </a:cubicBezTo>
                <a:cubicBezTo>
                  <a:pt x="46" y="269"/>
                  <a:pt x="52" y="273"/>
                  <a:pt x="59" y="277"/>
                </a:cubicBezTo>
                <a:cubicBezTo>
                  <a:pt x="66" y="281"/>
                  <a:pt x="73" y="285"/>
                  <a:pt x="81" y="289"/>
                </a:cubicBezTo>
                <a:cubicBezTo>
                  <a:pt x="90" y="285"/>
                  <a:pt x="97" y="282"/>
                  <a:pt x="104" y="278"/>
                </a:cubicBezTo>
                <a:cubicBezTo>
                  <a:pt x="111" y="275"/>
                  <a:pt x="117" y="270"/>
                  <a:pt x="123" y="266"/>
                </a:cubicBezTo>
                <a:cubicBezTo>
                  <a:pt x="128" y="262"/>
                  <a:pt x="133" y="258"/>
                  <a:pt x="137" y="254"/>
                </a:cubicBezTo>
                <a:cubicBezTo>
                  <a:pt x="142" y="249"/>
                  <a:pt x="145" y="245"/>
                  <a:pt x="149" y="240"/>
                </a:cubicBezTo>
                <a:cubicBezTo>
                  <a:pt x="155" y="231"/>
                  <a:pt x="159" y="223"/>
                  <a:pt x="162" y="214"/>
                </a:cubicBezTo>
                <a:cubicBezTo>
                  <a:pt x="164" y="205"/>
                  <a:pt x="166" y="196"/>
                  <a:pt x="165" y="188"/>
                </a:cubicBezTo>
                <a:cubicBezTo>
                  <a:pt x="165" y="171"/>
                  <a:pt x="161" y="156"/>
                  <a:pt x="154" y="141"/>
                </a:cubicBezTo>
                <a:cubicBezTo>
                  <a:pt x="148" y="126"/>
                  <a:pt x="140" y="112"/>
                  <a:pt x="133" y="99"/>
                </a:cubicBezTo>
                <a:cubicBezTo>
                  <a:pt x="125" y="86"/>
                  <a:pt x="118" y="73"/>
                  <a:pt x="112" y="62"/>
                </a:cubicBezTo>
                <a:cubicBezTo>
                  <a:pt x="110" y="59"/>
                  <a:pt x="109" y="56"/>
                  <a:pt x="107" y="53"/>
                </a:cubicBezTo>
                <a:cubicBezTo>
                  <a:pt x="106" y="50"/>
                  <a:pt x="105" y="48"/>
                  <a:pt x="103" y="45"/>
                </a:cubicBezTo>
                <a:cubicBezTo>
                  <a:pt x="101" y="39"/>
                  <a:pt x="99" y="34"/>
                  <a:pt x="97" y="30"/>
                </a:cubicBezTo>
                <a:cubicBezTo>
                  <a:pt x="93" y="21"/>
                  <a:pt x="91" y="13"/>
                  <a:pt x="89" y="8"/>
                </a:cubicBezTo>
                <a:cubicBezTo>
                  <a:pt x="88" y="3"/>
                  <a:pt x="87" y="0"/>
                  <a:pt x="87" y="0"/>
                </a:cubicBezTo>
                <a:cubicBezTo>
                  <a:pt x="87" y="0"/>
                  <a:pt x="86" y="3"/>
                  <a:pt x="85" y="8"/>
                </a:cubicBezTo>
                <a:cubicBezTo>
                  <a:pt x="83" y="13"/>
                  <a:pt x="80" y="20"/>
                  <a:pt x="76" y="30"/>
                </a:cubicBezTo>
                <a:cubicBezTo>
                  <a:pt x="75" y="32"/>
                  <a:pt x="74" y="34"/>
                  <a:pt x="73" y="37"/>
                </a:cubicBezTo>
                <a:cubicBezTo>
                  <a:pt x="72" y="39"/>
                  <a:pt x="71" y="42"/>
                  <a:pt x="69" y="44"/>
                </a:cubicBezTo>
                <a:cubicBezTo>
                  <a:pt x="67" y="49"/>
                  <a:pt x="64" y="55"/>
                  <a:pt x="60" y="60"/>
                </a:cubicBezTo>
                <a:cubicBezTo>
                  <a:pt x="54" y="72"/>
                  <a:pt x="46" y="84"/>
                  <a:pt x="38" y="97"/>
                </a:cubicBezTo>
                <a:cubicBezTo>
                  <a:pt x="22" y="123"/>
                  <a:pt x="3" y="152"/>
                  <a:pt x="1" y="184"/>
                </a:cubicBezTo>
                <a:cubicBezTo>
                  <a:pt x="0" y="201"/>
                  <a:pt x="4" y="219"/>
                  <a:pt x="16" y="238"/>
                </a:cubicBezTo>
                <a:close/>
              </a:path>
            </a:pathLst>
          </a:custGeom>
          <a:solidFill>
            <a:srgbClr val="00B0F0"/>
          </a:solidFill>
          <a:ln>
            <a:noFill/>
          </a:ln>
        </p:spPr>
        <p:txBody>
          <a:bodyPr vert="horz" wrap="square" lIns="45720" tIns="22860" rIns="45720" bIns="22860" numCol="1" anchor="t" anchorCtr="0" compatLnSpc="1"/>
          <a:lstStyle/>
          <a:p>
            <a:endParaRPr lang="th-TH" sz="900">
              <a:latin typeface="Arial" charset="0"/>
              <a:cs typeface="Arial" charset="0"/>
            </a:endParaRPr>
          </a:p>
        </p:txBody>
      </p:sp>
      <p:sp>
        <p:nvSpPr>
          <p:cNvPr id="26" name="Freeform 7"/>
          <p:cNvSpPr/>
          <p:nvPr/>
        </p:nvSpPr>
        <p:spPr bwMode="auto">
          <a:xfrm>
            <a:off x="5970270" y="2268220"/>
            <a:ext cx="3237865" cy="3526155"/>
          </a:xfrm>
          <a:custGeom>
            <a:avLst/>
            <a:gdLst>
              <a:gd name="T0" fmla="*/ 150 w 166"/>
              <a:gd name="T1" fmla="*/ 51 h 288"/>
              <a:gd name="T2" fmla="*/ 125 w 166"/>
              <a:gd name="T3" fmla="*/ 24 h 288"/>
              <a:gd name="T4" fmla="*/ 107 w 166"/>
              <a:gd name="T5" fmla="*/ 11 h 288"/>
              <a:gd name="T6" fmla="*/ 85 w 166"/>
              <a:gd name="T7" fmla="*/ 0 h 288"/>
              <a:gd name="T8" fmla="*/ 62 w 166"/>
              <a:gd name="T9" fmla="*/ 10 h 288"/>
              <a:gd name="T10" fmla="*/ 43 w 166"/>
              <a:gd name="T11" fmla="*/ 22 h 288"/>
              <a:gd name="T12" fmla="*/ 29 w 166"/>
              <a:gd name="T13" fmla="*/ 35 h 288"/>
              <a:gd name="T14" fmla="*/ 17 w 166"/>
              <a:gd name="T15" fmla="*/ 48 h 288"/>
              <a:gd name="T16" fmla="*/ 4 w 166"/>
              <a:gd name="T17" fmla="*/ 75 h 288"/>
              <a:gd name="T18" fmla="*/ 0 w 166"/>
              <a:gd name="T19" fmla="*/ 101 h 288"/>
              <a:gd name="T20" fmla="*/ 11 w 166"/>
              <a:gd name="T21" fmla="*/ 147 h 288"/>
              <a:gd name="T22" fmla="*/ 33 w 166"/>
              <a:gd name="T23" fmla="*/ 189 h 288"/>
              <a:gd name="T24" fmla="*/ 54 w 166"/>
              <a:gd name="T25" fmla="*/ 227 h 288"/>
              <a:gd name="T26" fmla="*/ 59 w 166"/>
              <a:gd name="T27" fmla="*/ 235 h 288"/>
              <a:gd name="T28" fmla="*/ 63 w 166"/>
              <a:gd name="T29" fmla="*/ 244 h 288"/>
              <a:gd name="T30" fmla="*/ 69 w 166"/>
              <a:gd name="T31" fmla="*/ 258 h 288"/>
              <a:gd name="T32" fmla="*/ 77 w 166"/>
              <a:gd name="T33" fmla="*/ 280 h 288"/>
              <a:gd name="T34" fmla="*/ 79 w 166"/>
              <a:gd name="T35" fmla="*/ 288 h 288"/>
              <a:gd name="T36" fmla="*/ 81 w 166"/>
              <a:gd name="T37" fmla="*/ 280 h 288"/>
              <a:gd name="T38" fmla="*/ 90 w 166"/>
              <a:gd name="T39" fmla="*/ 259 h 288"/>
              <a:gd name="T40" fmla="*/ 93 w 166"/>
              <a:gd name="T41" fmla="*/ 252 h 288"/>
              <a:gd name="T42" fmla="*/ 97 w 166"/>
              <a:gd name="T43" fmla="*/ 244 h 288"/>
              <a:gd name="T44" fmla="*/ 106 w 166"/>
              <a:gd name="T45" fmla="*/ 228 h 288"/>
              <a:gd name="T46" fmla="*/ 128 w 166"/>
              <a:gd name="T47" fmla="*/ 191 h 288"/>
              <a:gd name="T48" fmla="*/ 165 w 166"/>
              <a:gd name="T49" fmla="*/ 104 h 288"/>
              <a:gd name="T50" fmla="*/ 150 w 166"/>
              <a:gd name="T51" fmla="*/ 5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88">
                <a:moveTo>
                  <a:pt x="150" y="51"/>
                </a:moveTo>
                <a:cubicBezTo>
                  <a:pt x="144" y="42"/>
                  <a:pt x="136" y="33"/>
                  <a:pt x="125" y="24"/>
                </a:cubicBezTo>
                <a:cubicBezTo>
                  <a:pt x="120" y="19"/>
                  <a:pt x="114" y="15"/>
                  <a:pt x="107" y="11"/>
                </a:cubicBezTo>
                <a:cubicBezTo>
                  <a:pt x="100" y="7"/>
                  <a:pt x="93" y="3"/>
                  <a:pt x="85" y="0"/>
                </a:cubicBezTo>
                <a:cubicBezTo>
                  <a:pt x="76" y="3"/>
                  <a:pt x="69" y="7"/>
                  <a:pt x="62" y="10"/>
                </a:cubicBezTo>
                <a:cubicBezTo>
                  <a:pt x="55" y="14"/>
                  <a:pt x="49" y="18"/>
                  <a:pt x="43" y="22"/>
                </a:cubicBezTo>
                <a:cubicBezTo>
                  <a:pt x="38" y="26"/>
                  <a:pt x="33" y="30"/>
                  <a:pt x="29" y="35"/>
                </a:cubicBezTo>
                <a:cubicBezTo>
                  <a:pt x="24" y="39"/>
                  <a:pt x="21" y="44"/>
                  <a:pt x="17" y="48"/>
                </a:cubicBezTo>
                <a:cubicBezTo>
                  <a:pt x="11" y="57"/>
                  <a:pt x="7" y="66"/>
                  <a:pt x="4" y="75"/>
                </a:cubicBezTo>
                <a:cubicBezTo>
                  <a:pt x="1" y="84"/>
                  <a:pt x="0" y="92"/>
                  <a:pt x="0" y="101"/>
                </a:cubicBezTo>
                <a:cubicBezTo>
                  <a:pt x="1" y="117"/>
                  <a:pt x="5" y="133"/>
                  <a:pt x="11" y="147"/>
                </a:cubicBezTo>
                <a:cubicBezTo>
                  <a:pt x="18" y="162"/>
                  <a:pt x="26" y="176"/>
                  <a:pt x="33" y="189"/>
                </a:cubicBezTo>
                <a:cubicBezTo>
                  <a:pt x="41" y="202"/>
                  <a:pt x="48" y="215"/>
                  <a:pt x="54" y="227"/>
                </a:cubicBezTo>
                <a:cubicBezTo>
                  <a:pt x="56" y="230"/>
                  <a:pt x="57" y="233"/>
                  <a:pt x="59" y="235"/>
                </a:cubicBezTo>
                <a:cubicBezTo>
                  <a:pt x="60" y="238"/>
                  <a:pt x="61" y="241"/>
                  <a:pt x="63" y="244"/>
                </a:cubicBezTo>
                <a:cubicBezTo>
                  <a:pt x="65" y="249"/>
                  <a:pt x="67" y="254"/>
                  <a:pt x="69" y="258"/>
                </a:cubicBezTo>
                <a:cubicBezTo>
                  <a:pt x="73" y="267"/>
                  <a:pt x="75" y="275"/>
                  <a:pt x="77" y="280"/>
                </a:cubicBezTo>
                <a:cubicBezTo>
                  <a:pt x="78" y="285"/>
                  <a:pt x="79" y="288"/>
                  <a:pt x="79" y="288"/>
                </a:cubicBezTo>
                <a:cubicBezTo>
                  <a:pt x="79" y="288"/>
                  <a:pt x="80" y="285"/>
                  <a:pt x="81" y="280"/>
                </a:cubicBezTo>
                <a:cubicBezTo>
                  <a:pt x="83" y="275"/>
                  <a:pt x="86" y="268"/>
                  <a:pt x="90" y="259"/>
                </a:cubicBezTo>
                <a:cubicBezTo>
                  <a:pt x="91" y="257"/>
                  <a:pt x="92" y="254"/>
                  <a:pt x="93" y="252"/>
                </a:cubicBezTo>
                <a:cubicBezTo>
                  <a:pt x="94" y="249"/>
                  <a:pt x="95" y="247"/>
                  <a:pt x="97" y="244"/>
                </a:cubicBezTo>
                <a:cubicBezTo>
                  <a:pt x="99" y="239"/>
                  <a:pt x="102" y="234"/>
                  <a:pt x="106" y="228"/>
                </a:cubicBezTo>
                <a:cubicBezTo>
                  <a:pt x="112" y="216"/>
                  <a:pt x="120" y="204"/>
                  <a:pt x="128" y="191"/>
                </a:cubicBezTo>
                <a:cubicBezTo>
                  <a:pt x="144" y="165"/>
                  <a:pt x="163" y="137"/>
                  <a:pt x="165" y="104"/>
                </a:cubicBezTo>
                <a:cubicBezTo>
                  <a:pt x="166" y="88"/>
                  <a:pt x="162" y="69"/>
                  <a:pt x="150" y="51"/>
                </a:cubicBezTo>
                <a:close/>
              </a:path>
            </a:pathLst>
          </a:custGeom>
          <a:solidFill>
            <a:srgbClr val="FF0000"/>
          </a:solidFill>
          <a:ln>
            <a:noFill/>
          </a:ln>
        </p:spPr>
        <p:txBody>
          <a:bodyPr vert="horz" wrap="square" lIns="45720" tIns="22860" rIns="45720" bIns="22860" numCol="1" anchor="t" anchorCtr="0" compatLnSpc="1"/>
          <a:lstStyle/>
          <a:p>
            <a:endParaRPr lang="th-TH" sz="900">
              <a:latin typeface="Arial" charset="0"/>
              <a:cs typeface="Arial" charset="0"/>
            </a:endParaRPr>
          </a:p>
        </p:txBody>
      </p:sp>
      <p:sp>
        <p:nvSpPr>
          <p:cNvPr id="30" name="Freeform 10"/>
          <p:cNvSpPr/>
          <p:nvPr/>
        </p:nvSpPr>
        <p:spPr bwMode="auto">
          <a:xfrm>
            <a:off x="8942705" y="2523490"/>
            <a:ext cx="3269615" cy="3270885"/>
          </a:xfrm>
          <a:custGeom>
            <a:avLst/>
            <a:gdLst>
              <a:gd name="T0" fmla="*/ 16 w 166"/>
              <a:gd name="T1" fmla="*/ 238 h 289"/>
              <a:gd name="T2" fmla="*/ 41 w 166"/>
              <a:gd name="T3" fmla="*/ 265 h 289"/>
              <a:gd name="T4" fmla="*/ 59 w 166"/>
              <a:gd name="T5" fmla="*/ 277 h 289"/>
              <a:gd name="T6" fmla="*/ 81 w 166"/>
              <a:gd name="T7" fmla="*/ 289 h 289"/>
              <a:gd name="T8" fmla="*/ 104 w 166"/>
              <a:gd name="T9" fmla="*/ 278 h 289"/>
              <a:gd name="T10" fmla="*/ 123 w 166"/>
              <a:gd name="T11" fmla="*/ 266 h 289"/>
              <a:gd name="T12" fmla="*/ 137 w 166"/>
              <a:gd name="T13" fmla="*/ 254 h 289"/>
              <a:gd name="T14" fmla="*/ 149 w 166"/>
              <a:gd name="T15" fmla="*/ 240 h 289"/>
              <a:gd name="T16" fmla="*/ 162 w 166"/>
              <a:gd name="T17" fmla="*/ 214 h 289"/>
              <a:gd name="T18" fmla="*/ 166 w 166"/>
              <a:gd name="T19" fmla="*/ 188 h 289"/>
              <a:gd name="T20" fmla="*/ 155 w 166"/>
              <a:gd name="T21" fmla="*/ 141 h 289"/>
              <a:gd name="T22" fmla="*/ 133 w 166"/>
              <a:gd name="T23" fmla="*/ 99 h 289"/>
              <a:gd name="T24" fmla="*/ 112 w 166"/>
              <a:gd name="T25" fmla="*/ 62 h 289"/>
              <a:gd name="T26" fmla="*/ 107 w 166"/>
              <a:gd name="T27" fmla="*/ 53 h 289"/>
              <a:gd name="T28" fmla="*/ 103 w 166"/>
              <a:gd name="T29" fmla="*/ 45 h 289"/>
              <a:gd name="T30" fmla="*/ 97 w 166"/>
              <a:gd name="T31" fmla="*/ 30 h 289"/>
              <a:gd name="T32" fmla="*/ 89 w 166"/>
              <a:gd name="T33" fmla="*/ 8 h 289"/>
              <a:gd name="T34" fmla="*/ 87 w 166"/>
              <a:gd name="T35" fmla="*/ 0 h 289"/>
              <a:gd name="T36" fmla="*/ 85 w 166"/>
              <a:gd name="T37" fmla="*/ 8 h 289"/>
              <a:gd name="T38" fmla="*/ 76 w 166"/>
              <a:gd name="T39" fmla="*/ 30 h 289"/>
              <a:gd name="T40" fmla="*/ 73 w 166"/>
              <a:gd name="T41" fmla="*/ 37 h 289"/>
              <a:gd name="T42" fmla="*/ 69 w 166"/>
              <a:gd name="T43" fmla="*/ 44 h 289"/>
              <a:gd name="T44" fmla="*/ 60 w 166"/>
              <a:gd name="T45" fmla="*/ 61 h 289"/>
              <a:gd name="T46" fmla="*/ 38 w 166"/>
              <a:gd name="T47" fmla="*/ 97 h 289"/>
              <a:gd name="T48" fmla="*/ 1 w 166"/>
              <a:gd name="T49" fmla="*/ 185 h 289"/>
              <a:gd name="T50" fmla="*/ 16 w 166"/>
              <a:gd name="T51" fmla="*/ 23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89">
                <a:moveTo>
                  <a:pt x="16" y="238"/>
                </a:moveTo>
                <a:cubicBezTo>
                  <a:pt x="22" y="247"/>
                  <a:pt x="30" y="256"/>
                  <a:pt x="41" y="265"/>
                </a:cubicBezTo>
                <a:cubicBezTo>
                  <a:pt x="46" y="269"/>
                  <a:pt x="52" y="273"/>
                  <a:pt x="59" y="277"/>
                </a:cubicBezTo>
                <a:cubicBezTo>
                  <a:pt x="66" y="281"/>
                  <a:pt x="73" y="285"/>
                  <a:pt x="81" y="289"/>
                </a:cubicBezTo>
                <a:cubicBezTo>
                  <a:pt x="90" y="285"/>
                  <a:pt x="97" y="282"/>
                  <a:pt x="104" y="278"/>
                </a:cubicBezTo>
                <a:cubicBezTo>
                  <a:pt x="111" y="275"/>
                  <a:pt x="117" y="270"/>
                  <a:pt x="123" y="266"/>
                </a:cubicBezTo>
                <a:cubicBezTo>
                  <a:pt x="128" y="262"/>
                  <a:pt x="133" y="258"/>
                  <a:pt x="137" y="254"/>
                </a:cubicBezTo>
                <a:cubicBezTo>
                  <a:pt x="142" y="249"/>
                  <a:pt x="145" y="245"/>
                  <a:pt x="149" y="240"/>
                </a:cubicBezTo>
                <a:cubicBezTo>
                  <a:pt x="155" y="231"/>
                  <a:pt x="159" y="223"/>
                  <a:pt x="162" y="214"/>
                </a:cubicBezTo>
                <a:cubicBezTo>
                  <a:pt x="165" y="205"/>
                  <a:pt x="166" y="196"/>
                  <a:pt x="166" y="188"/>
                </a:cubicBezTo>
                <a:cubicBezTo>
                  <a:pt x="165" y="171"/>
                  <a:pt x="161" y="156"/>
                  <a:pt x="155" y="141"/>
                </a:cubicBezTo>
                <a:cubicBezTo>
                  <a:pt x="148" y="126"/>
                  <a:pt x="140" y="112"/>
                  <a:pt x="133" y="99"/>
                </a:cubicBezTo>
                <a:cubicBezTo>
                  <a:pt x="125" y="86"/>
                  <a:pt x="118" y="73"/>
                  <a:pt x="112" y="62"/>
                </a:cubicBezTo>
                <a:cubicBezTo>
                  <a:pt x="110" y="59"/>
                  <a:pt x="109" y="56"/>
                  <a:pt x="107" y="53"/>
                </a:cubicBezTo>
                <a:cubicBezTo>
                  <a:pt x="106" y="50"/>
                  <a:pt x="105" y="48"/>
                  <a:pt x="103" y="45"/>
                </a:cubicBezTo>
                <a:cubicBezTo>
                  <a:pt x="101" y="40"/>
                  <a:pt x="99" y="35"/>
                  <a:pt x="97" y="30"/>
                </a:cubicBezTo>
                <a:cubicBezTo>
                  <a:pt x="93" y="21"/>
                  <a:pt x="91" y="13"/>
                  <a:pt x="89" y="8"/>
                </a:cubicBezTo>
                <a:cubicBezTo>
                  <a:pt x="88" y="3"/>
                  <a:pt x="87" y="0"/>
                  <a:pt x="87" y="0"/>
                </a:cubicBezTo>
                <a:cubicBezTo>
                  <a:pt x="87" y="0"/>
                  <a:pt x="86" y="3"/>
                  <a:pt x="85" y="8"/>
                </a:cubicBezTo>
                <a:cubicBezTo>
                  <a:pt x="83" y="13"/>
                  <a:pt x="80" y="20"/>
                  <a:pt x="76" y="30"/>
                </a:cubicBezTo>
                <a:cubicBezTo>
                  <a:pt x="75" y="32"/>
                  <a:pt x="74" y="34"/>
                  <a:pt x="73" y="37"/>
                </a:cubicBezTo>
                <a:cubicBezTo>
                  <a:pt x="72" y="39"/>
                  <a:pt x="71" y="42"/>
                  <a:pt x="69" y="44"/>
                </a:cubicBezTo>
                <a:cubicBezTo>
                  <a:pt x="67" y="49"/>
                  <a:pt x="64" y="55"/>
                  <a:pt x="60" y="61"/>
                </a:cubicBezTo>
                <a:cubicBezTo>
                  <a:pt x="54" y="72"/>
                  <a:pt x="46" y="84"/>
                  <a:pt x="38" y="97"/>
                </a:cubicBezTo>
                <a:cubicBezTo>
                  <a:pt x="22" y="123"/>
                  <a:pt x="3" y="152"/>
                  <a:pt x="1" y="185"/>
                </a:cubicBezTo>
                <a:cubicBezTo>
                  <a:pt x="0" y="201"/>
                  <a:pt x="4" y="219"/>
                  <a:pt x="16" y="238"/>
                </a:cubicBezTo>
                <a:close/>
              </a:path>
            </a:pathLst>
          </a:custGeom>
          <a:solidFill>
            <a:srgbClr val="4D5F2E"/>
          </a:solidFill>
          <a:ln>
            <a:noFill/>
          </a:ln>
        </p:spPr>
        <p:txBody>
          <a:bodyPr vert="horz" wrap="square" lIns="45720" tIns="22860" rIns="45720" bIns="22860" numCol="1" anchor="t" anchorCtr="0" compatLnSpc="1"/>
          <a:lstStyle/>
          <a:p>
            <a:endParaRPr lang="th-TH" sz="900">
              <a:latin typeface="Arial" charset="0"/>
              <a:cs typeface="Arial" charset="0"/>
            </a:endParaRPr>
          </a:p>
        </p:txBody>
      </p:sp>
      <p:sp>
        <p:nvSpPr>
          <p:cNvPr id="41" name="文本框 40"/>
          <p:cNvSpPr txBox="1"/>
          <p:nvPr/>
        </p:nvSpPr>
        <p:spPr>
          <a:xfrm>
            <a:off x="2514600" y="485140"/>
            <a:ext cx="7588250" cy="1005840"/>
          </a:xfrm>
          <a:prstGeom prst="rect">
            <a:avLst/>
          </a:prstGeom>
          <a:noFill/>
        </p:spPr>
        <p:txBody>
          <a:bodyPr wrap="square" rtlCol="0">
            <a:spAutoFit/>
          </a:bodyPr>
          <a:lstStyle/>
          <a:p>
            <a:pPr algn="r"/>
            <a:r>
              <a:rPr lang="en-AU" altLang="zh-CN" sz="6000" b="1" dirty="0">
                <a:gradFill>
                  <a:gsLst>
                    <a:gs pos="0">
                      <a:srgbClr val="74891A"/>
                    </a:gs>
                    <a:gs pos="100000">
                      <a:srgbClr val="4D5F2E"/>
                    </a:gs>
                  </a:gsLst>
                  <a:lin ang="1800000" scaled="0"/>
                </a:gradFill>
                <a:latin typeface="Arial" charset="0"/>
                <a:ea typeface="Arial" charset="0"/>
              </a:rPr>
              <a:t>METHODOLOGY</a:t>
            </a:r>
            <a:endParaRPr lang="en-AU" altLang="zh-CN" sz="6000" b="1" dirty="0">
              <a:gradFill>
                <a:gsLst>
                  <a:gs pos="0">
                    <a:srgbClr val="74891A"/>
                  </a:gs>
                  <a:gs pos="100000">
                    <a:srgbClr val="4D5F2E"/>
                  </a:gs>
                </a:gsLst>
                <a:lin ang="1800000" scaled="0"/>
              </a:gradFill>
              <a:latin typeface="Arial" charset="0"/>
              <a:ea typeface="Arial" charset="0"/>
            </a:endParaRPr>
          </a:p>
        </p:txBody>
      </p:sp>
      <p:sp>
        <p:nvSpPr>
          <p:cNvPr id="42" name="Text Box 41"/>
          <p:cNvSpPr txBox="1"/>
          <p:nvPr/>
        </p:nvSpPr>
        <p:spPr>
          <a:xfrm>
            <a:off x="223520" y="3122930"/>
            <a:ext cx="3667125" cy="2545080"/>
          </a:xfrm>
          <a:prstGeom prst="rect">
            <a:avLst/>
          </a:prstGeom>
          <a:noFill/>
        </p:spPr>
        <p:txBody>
          <a:bodyPr wrap="square" rtlCol="0">
            <a:noAutofit/>
          </a:bodyPr>
          <a:lstStyle/>
          <a:p>
            <a:pPr marL="342900" indent="-342900" algn="l">
              <a:lnSpc>
                <a:spcPct val="100000"/>
              </a:lnSpc>
              <a:buFont typeface="Arial" charset="0"/>
              <a:buChar char="•"/>
            </a:pPr>
            <a:r>
              <a:rPr lang="en-AU" altLang="en-US" sz="2400"/>
              <a:t>Data Gathering and Collection</a:t>
            </a:r>
            <a:endParaRPr lang="en-AU" altLang="en-US" sz="2400"/>
          </a:p>
          <a:p>
            <a:pPr marL="342900" indent="-342900" algn="l">
              <a:lnSpc>
                <a:spcPct val="100000"/>
              </a:lnSpc>
              <a:buFont typeface="Arial" charset="0"/>
              <a:buChar char="•"/>
            </a:pPr>
            <a:r>
              <a:rPr lang="en-AU" altLang="en-US" sz="2400">
                <a:sym typeface="+mn-ea"/>
              </a:rPr>
              <a:t>Data Cleaning and Transformation</a:t>
            </a:r>
            <a:endParaRPr lang="en-AU" altLang="en-US" sz="2400">
              <a:sym typeface="+mn-ea"/>
            </a:endParaRPr>
          </a:p>
        </p:txBody>
      </p:sp>
      <p:sp>
        <p:nvSpPr>
          <p:cNvPr id="43" name="Text Box 42"/>
          <p:cNvSpPr txBox="1"/>
          <p:nvPr/>
        </p:nvSpPr>
        <p:spPr>
          <a:xfrm>
            <a:off x="3258185" y="4146550"/>
            <a:ext cx="3039110" cy="1521460"/>
          </a:xfrm>
          <a:prstGeom prst="rect">
            <a:avLst/>
          </a:prstGeom>
          <a:noFill/>
        </p:spPr>
        <p:txBody>
          <a:bodyPr wrap="square" rtlCol="0">
            <a:noAutofit/>
          </a:bodyPr>
          <a:lstStyle/>
          <a:p>
            <a:pPr marL="342900" indent="-342900">
              <a:lnSpc>
                <a:spcPct val="100000"/>
              </a:lnSpc>
              <a:buFont typeface="Arial" charset="0"/>
              <a:buChar char="•"/>
            </a:pPr>
            <a:r>
              <a:rPr lang="en-AU" altLang="en-US" sz="2400">
                <a:sym typeface="+mn-ea"/>
              </a:rPr>
              <a:t>Code Implementation </a:t>
            </a:r>
            <a:endParaRPr lang="en-AU" altLang="en-US" sz="2400"/>
          </a:p>
          <a:p>
            <a:pPr marL="342900" indent="-342900">
              <a:lnSpc>
                <a:spcPct val="100000"/>
              </a:lnSpc>
              <a:buFont typeface="Arial" charset="0"/>
              <a:buChar char="•"/>
            </a:pPr>
            <a:r>
              <a:rPr lang="en-AU" altLang="en-US" sz="2400">
                <a:sym typeface="+mn-ea"/>
              </a:rPr>
              <a:t>Data Visualization</a:t>
            </a:r>
            <a:endParaRPr lang="en-AU" altLang="en-US" sz="2400"/>
          </a:p>
        </p:txBody>
      </p:sp>
      <p:sp>
        <p:nvSpPr>
          <p:cNvPr id="44" name="Text Box 43"/>
          <p:cNvSpPr txBox="1"/>
          <p:nvPr/>
        </p:nvSpPr>
        <p:spPr>
          <a:xfrm>
            <a:off x="6185535" y="2891155"/>
            <a:ext cx="2807970" cy="1421765"/>
          </a:xfrm>
          <a:prstGeom prst="rect">
            <a:avLst/>
          </a:prstGeom>
          <a:noFill/>
        </p:spPr>
        <p:txBody>
          <a:bodyPr wrap="square" rtlCol="0">
            <a:noAutofit/>
          </a:bodyPr>
          <a:lstStyle/>
          <a:p>
            <a:pPr marL="342900" indent="-342900" algn="r">
              <a:lnSpc>
                <a:spcPct val="100000"/>
              </a:lnSpc>
              <a:buFont typeface="Arial" charset="0"/>
              <a:buChar char="•"/>
            </a:pPr>
            <a:r>
              <a:rPr lang="en-AU" altLang="en-US" sz="2400"/>
              <a:t>Modelling and Testing</a:t>
            </a:r>
            <a:endParaRPr lang="en-AU" altLang="en-US" sz="2400"/>
          </a:p>
        </p:txBody>
      </p:sp>
      <p:sp>
        <p:nvSpPr>
          <p:cNvPr id="45" name="Text Box 44"/>
          <p:cNvSpPr txBox="1"/>
          <p:nvPr/>
        </p:nvSpPr>
        <p:spPr>
          <a:xfrm>
            <a:off x="9173210" y="4247515"/>
            <a:ext cx="2807970" cy="1421765"/>
          </a:xfrm>
          <a:prstGeom prst="rect">
            <a:avLst/>
          </a:prstGeom>
          <a:noFill/>
        </p:spPr>
        <p:txBody>
          <a:bodyPr wrap="square" rtlCol="0">
            <a:noAutofit/>
          </a:bodyPr>
          <a:lstStyle/>
          <a:p>
            <a:pPr marL="342900" indent="-342900" algn="r">
              <a:lnSpc>
                <a:spcPct val="100000"/>
              </a:lnSpc>
              <a:buFont typeface="Arial" charset="0"/>
              <a:buChar char="•"/>
            </a:pPr>
            <a:r>
              <a:rPr lang="en-AU" altLang="en-US" sz="2400"/>
              <a:t>Evaluation And Conclusion</a:t>
            </a:r>
            <a:endParaRPr lang="en-AU"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1000" fill="hold"/>
                                        <p:tgtEl>
                                          <p:spTgt spid="41"/>
                                        </p:tgtEl>
                                        <p:attrNameLst>
                                          <p:attrName>ppt_w</p:attrName>
                                        </p:attrNameLst>
                                      </p:cBhvr>
                                      <p:tavLst>
                                        <p:tav tm="0">
                                          <p:val>
                                            <p:strVal val="#ppt_w+.3"/>
                                          </p:val>
                                        </p:tav>
                                        <p:tav tm="100000">
                                          <p:val>
                                            <p:strVal val="#ppt_w"/>
                                          </p:val>
                                        </p:tav>
                                      </p:tavLst>
                                    </p:anim>
                                    <p:anim calcmode="lin" valueType="num">
                                      <p:cBhvr>
                                        <p:cTn id="8" dur="1000" fill="hold"/>
                                        <p:tgtEl>
                                          <p:spTgt spid="41"/>
                                        </p:tgtEl>
                                        <p:attrNameLst>
                                          <p:attrName>ppt_h</p:attrName>
                                        </p:attrNameLst>
                                      </p:cBhvr>
                                      <p:tavLst>
                                        <p:tav tm="0">
                                          <p:val>
                                            <p:strVal val="#ppt_h"/>
                                          </p:val>
                                        </p:tav>
                                        <p:tav tm="100000">
                                          <p:val>
                                            <p:strVal val="#ppt_h"/>
                                          </p:val>
                                        </p:tav>
                                      </p:tavLst>
                                    </p:anim>
                                    <p:animEffect transition="in" filter="fade">
                                      <p:cBhvr>
                                        <p:cTn id="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11" name="矩形 10"/>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2" name="矩形 11"/>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3" name="矩形 12"/>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21" name="Inhaltsplatzhalter 4"/>
          <p:cNvSpPr txBox="1"/>
          <p:nvPr/>
        </p:nvSpPr>
        <p:spPr>
          <a:xfrm>
            <a:off x="6821589" y="3373940"/>
            <a:ext cx="636303" cy="38227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charset="2"/>
              <a:buChar char="§"/>
              <a:defRPr sz="2300" kern="1200">
                <a:solidFill>
                  <a:schemeClr val="bg1"/>
                </a:solidFill>
                <a:latin typeface="Calibri Light"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itchFamily="18" charset="2"/>
              <a:buChar char="-"/>
              <a:defRPr sz="2000" kern="1200">
                <a:solidFill>
                  <a:schemeClr val="bg1"/>
                </a:solidFill>
                <a:latin typeface="Calibri Light"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itchFamily="18" charset="2"/>
              <a:buChar char="-"/>
              <a:defRPr sz="1900" kern="1200">
                <a:solidFill>
                  <a:schemeClr val="bg1"/>
                </a:solidFill>
                <a:latin typeface="Calibri Light"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itchFamily="18" charset="2"/>
              <a:buChar char="-"/>
              <a:defRPr sz="1600" kern="1200">
                <a:solidFill>
                  <a:schemeClr val="bg1"/>
                </a:solidFill>
                <a:latin typeface="Calibri Light"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itchFamily="18" charset="2"/>
              <a:buChar char="-"/>
              <a:defRPr sz="1600" kern="1200">
                <a:solidFill>
                  <a:schemeClr val="bg1"/>
                </a:solidFill>
                <a:latin typeface="Calibri Light" pitchFamily="34" charset="0"/>
                <a:ea typeface="+mn-ea"/>
                <a:cs typeface="+mn-cs"/>
              </a:defRPr>
            </a:lvl5pPr>
            <a:lvl6pPr marL="2513965"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Arial" charset="0"/>
              </a:rPr>
              <a:t>02</a:t>
            </a:r>
            <a:endParaRPr lang="en-US" sz="2000" dirty="0">
              <a:latin typeface="Arial" charset="0"/>
            </a:endParaRPr>
          </a:p>
        </p:txBody>
      </p:sp>
      <p:sp>
        <p:nvSpPr>
          <p:cNvPr id="22" name="Inhaltsplatzhalter 4"/>
          <p:cNvSpPr txBox="1"/>
          <p:nvPr/>
        </p:nvSpPr>
        <p:spPr>
          <a:xfrm>
            <a:off x="6646216" y="5174526"/>
            <a:ext cx="636303" cy="38227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charset="2"/>
              <a:buChar char="§"/>
              <a:defRPr sz="2300" kern="1200">
                <a:solidFill>
                  <a:schemeClr val="bg1"/>
                </a:solidFill>
                <a:latin typeface="Calibri Light"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itchFamily="18" charset="2"/>
              <a:buChar char="-"/>
              <a:defRPr sz="2000" kern="1200">
                <a:solidFill>
                  <a:schemeClr val="bg1"/>
                </a:solidFill>
                <a:latin typeface="Calibri Light"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itchFamily="18" charset="2"/>
              <a:buChar char="-"/>
              <a:defRPr sz="1900" kern="1200">
                <a:solidFill>
                  <a:schemeClr val="bg1"/>
                </a:solidFill>
                <a:latin typeface="Calibri Light"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itchFamily="18" charset="2"/>
              <a:buChar char="-"/>
              <a:defRPr sz="1600" kern="1200">
                <a:solidFill>
                  <a:schemeClr val="bg1"/>
                </a:solidFill>
                <a:latin typeface="Calibri Light"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itchFamily="18" charset="2"/>
              <a:buChar char="-"/>
              <a:defRPr sz="1600" kern="1200">
                <a:solidFill>
                  <a:schemeClr val="bg1"/>
                </a:solidFill>
                <a:latin typeface="Calibri Light" pitchFamily="34" charset="0"/>
                <a:ea typeface="+mn-ea"/>
                <a:cs typeface="+mn-cs"/>
              </a:defRPr>
            </a:lvl5pPr>
            <a:lvl6pPr marL="2513965"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Arial" charset="0"/>
              </a:rPr>
              <a:t>03</a:t>
            </a:r>
            <a:endParaRPr lang="en-US" sz="2000" dirty="0">
              <a:latin typeface="Arial" charset="0"/>
            </a:endParaRPr>
          </a:p>
        </p:txBody>
      </p:sp>
      <p:sp>
        <p:nvSpPr>
          <p:cNvPr id="43" name="文本框 42"/>
          <p:cNvSpPr txBox="1"/>
          <p:nvPr/>
        </p:nvSpPr>
        <p:spPr>
          <a:xfrm>
            <a:off x="4192708" y="738622"/>
            <a:ext cx="5260975" cy="1005840"/>
          </a:xfrm>
          <a:prstGeom prst="rect">
            <a:avLst/>
          </a:prstGeom>
          <a:noFill/>
        </p:spPr>
        <p:txBody>
          <a:bodyPr wrap="none" rtlCol="0">
            <a:spAutoFit/>
          </a:bodyPr>
          <a:lstStyle/>
          <a:p>
            <a:pPr algn="r"/>
            <a:r>
              <a:rPr lang="en-AU" altLang="zh-CN" sz="6000" b="1" dirty="0">
                <a:gradFill>
                  <a:gsLst>
                    <a:gs pos="0">
                      <a:srgbClr val="74891A"/>
                    </a:gs>
                    <a:gs pos="100000">
                      <a:srgbClr val="4D5F2E"/>
                    </a:gs>
                  </a:gsLst>
                  <a:lin ang="1800000" scaled="0"/>
                </a:gradFill>
                <a:latin typeface="Arial" charset="0"/>
                <a:ea typeface="Arial" charset="0"/>
              </a:rPr>
              <a:t>Data Cleaning</a:t>
            </a:r>
            <a:endParaRPr lang="en-AU" altLang="zh-CN" sz="6000" b="1" dirty="0">
              <a:gradFill>
                <a:gsLst>
                  <a:gs pos="0">
                    <a:srgbClr val="74891A"/>
                  </a:gs>
                  <a:gs pos="100000">
                    <a:srgbClr val="4D5F2E"/>
                  </a:gs>
                </a:gsLst>
                <a:lin ang="1800000" scaled="0"/>
              </a:gradFill>
              <a:latin typeface="Arial" charset="0"/>
              <a:ea typeface="Arial" charset="0"/>
            </a:endParaRPr>
          </a:p>
        </p:txBody>
      </p:sp>
      <p:sp>
        <p:nvSpPr>
          <p:cNvPr id="3" name="Text Box 2"/>
          <p:cNvSpPr txBox="1"/>
          <p:nvPr/>
        </p:nvSpPr>
        <p:spPr>
          <a:xfrm>
            <a:off x="460375" y="2239645"/>
            <a:ext cx="3732530" cy="3401695"/>
          </a:xfrm>
          <a:prstGeom prst="rect">
            <a:avLst/>
          </a:prstGeom>
          <a:noFill/>
        </p:spPr>
        <p:txBody>
          <a:bodyPr wrap="square" rtlCol="0">
            <a:noAutofit/>
          </a:bodyPr>
          <a:lstStyle/>
          <a:p>
            <a:pPr>
              <a:lnSpc>
                <a:spcPct val="100000"/>
              </a:lnSpc>
            </a:pPr>
            <a:r>
              <a:rPr lang="en-AU" altLang="en-US" sz="2400"/>
              <a:t>The data was cleaned and new column indicating, continent ,developing and developed countries was added.</a:t>
            </a:r>
            <a:endParaRPr lang="en-AU" altLang="en-US"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t="23600"/>
          <a:stretch>
            <a:fillRect/>
          </a:stretch>
        </p:blipFill>
        <p:spPr>
          <a:xfrm>
            <a:off x="4192905" y="2150110"/>
            <a:ext cx="7157720" cy="3750310"/>
          </a:xfrm>
          <a:prstGeom prst="rect">
            <a:avLst/>
          </a:prstGeom>
        </p:spPr>
      </p:pic>
      <p:sp>
        <p:nvSpPr>
          <p:cNvPr id="5" name="Text Box 4"/>
          <p:cNvSpPr txBox="1"/>
          <p:nvPr/>
        </p:nvSpPr>
        <p:spPr>
          <a:xfrm>
            <a:off x="2656840" y="5641340"/>
            <a:ext cx="2245360" cy="1056640"/>
          </a:xfrm>
          <a:prstGeom prst="rect">
            <a:avLst/>
          </a:prstGeom>
          <a:noFill/>
        </p:spPr>
        <p:txBody>
          <a:bodyPr wrap="square" rtlCol="0">
            <a:noAutofit/>
          </a:bodyPr>
          <a:lstStyle/>
          <a:p>
            <a:pPr>
              <a:lnSpc>
                <a:spcPct val="100000"/>
              </a:lnSpc>
            </a:pPr>
            <a:r>
              <a:rPr lang="en-AU" altLang="en-US" sz="2400"/>
              <a:t>Fig. 1</a:t>
            </a:r>
            <a:endParaRPr lang="en-AU"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1000" fill="hold"/>
                                        <p:tgtEl>
                                          <p:spTgt spid="43"/>
                                        </p:tgtEl>
                                        <p:attrNameLst>
                                          <p:attrName>ppt_w</p:attrName>
                                        </p:attrNameLst>
                                      </p:cBhvr>
                                      <p:tavLst>
                                        <p:tav tm="0">
                                          <p:val>
                                            <p:strVal val="#ppt_w+.3"/>
                                          </p:val>
                                        </p:tav>
                                        <p:tav tm="100000">
                                          <p:val>
                                            <p:strVal val="#ppt_w"/>
                                          </p:val>
                                        </p:tav>
                                      </p:tavLst>
                                    </p:anim>
                                    <p:anim calcmode="lin" valueType="num">
                                      <p:cBhvr>
                                        <p:cTn id="8" dur="1000" fill="hold"/>
                                        <p:tgtEl>
                                          <p:spTgt spid="43"/>
                                        </p:tgtEl>
                                        <p:attrNameLst>
                                          <p:attrName>ppt_h</p:attrName>
                                        </p:attrNameLst>
                                      </p:cBhvr>
                                      <p:tavLst>
                                        <p:tav tm="0">
                                          <p:val>
                                            <p:strVal val="#ppt_h"/>
                                          </p:val>
                                        </p:tav>
                                        <p:tav tm="100000">
                                          <p:val>
                                            <p:strVal val="#ppt_h"/>
                                          </p:val>
                                        </p:tav>
                                      </p:tavLst>
                                    </p:anim>
                                    <p:animEffect transition="in" filter="fade">
                                      <p:cBhvr>
                                        <p:cTn id="9"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135" r="405" b="15447"/>
          <a:stretch>
            <a:fillRect/>
          </a:stretch>
        </p:blipFill>
        <p:spPr>
          <a:xfrm>
            <a:off x="16510" y="0"/>
            <a:ext cx="12192635" cy="6872605"/>
          </a:xfrm>
          <a:prstGeom prst="rect">
            <a:avLst/>
          </a:prstGeom>
        </p:spPr>
      </p:pic>
      <p:sp>
        <p:nvSpPr>
          <p:cNvPr id="16" name="矩形 15"/>
          <p:cNvSpPr/>
          <p:nvPr/>
        </p:nvSpPr>
        <p:spPr>
          <a:xfrm>
            <a:off x="597535" y="537845"/>
            <a:ext cx="10996930" cy="578929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19"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24330" y="939165"/>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CODE IMPLEMENTATION</a:t>
            </a:r>
            <a:endParaRPr lang="en-AU" altLang="en-US" sz="3200" b="1" dirty="0">
              <a:solidFill>
                <a:schemeClr val="bg1"/>
              </a:solidFill>
              <a:latin typeface="Arial" charset="0"/>
              <a:ea typeface="Arial" charset="0"/>
              <a:cs typeface="Arial" charset="0"/>
            </a:endParaRPr>
          </a:p>
        </p:txBody>
      </p:sp>
      <p:sp>
        <p:nvSpPr>
          <p:cNvPr id="3" name="Text Box 2"/>
          <p:cNvSpPr txBox="1"/>
          <p:nvPr/>
        </p:nvSpPr>
        <p:spPr>
          <a:xfrm>
            <a:off x="675005" y="2974340"/>
            <a:ext cx="2145665" cy="2973070"/>
          </a:xfrm>
          <a:prstGeom prst="rect">
            <a:avLst/>
          </a:prstGeom>
          <a:noFill/>
        </p:spPr>
        <p:txBody>
          <a:bodyPr wrap="square" rtlCol="0">
            <a:noAutofit/>
          </a:bodyPr>
          <a:lstStyle/>
          <a:p>
            <a:pPr>
              <a:lnSpc>
                <a:spcPct val="100000"/>
              </a:lnSpc>
            </a:pPr>
            <a:endParaRPr lang="en-AU" altLang="en-US" sz="2400"/>
          </a:p>
          <a:p>
            <a:pPr marL="342900" indent="-342900">
              <a:lnSpc>
                <a:spcPct val="100000"/>
              </a:lnSpc>
              <a:buFont typeface="Arial" charset="0"/>
              <a:buChar char="•"/>
            </a:pPr>
            <a:r>
              <a:rPr lang="en-AU" altLang="en-US" sz="2400"/>
              <a:t> Numpy. </a:t>
            </a:r>
            <a:endParaRPr lang="en-AU" altLang="en-US" sz="2400"/>
          </a:p>
          <a:p>
            <a:pPr marL="342900" indent="-342900">
              <a:lnSpc>
                <a:spcPct val="100000"/>
              </a:lnSpc>
              <a:buFont typeface="Arial" charset="0"/>
              <a:buChar char="•"/>
            </a:pPr>
            <a:r>
              <a:rPr lang="en-AU" altLang="en-US" sz="2400"/>
              <a:t>Pandas</a:t>
            </a:r>
            <a:endParaRPr lang="en-AU" altLang="en-US" sz="2400"/>
          </a:p>
          <a:p>
            <a:pPr marL="342900" indent="-342900">
              <a:lnSpc>
                <a:spcPct val="100000"/>
              </a:lnSpc>
              <a:buFont typeface="Arial" charset="0"/>
              <a:buChar char="•"/>
            </a:pPr>
            <a:r>
              <a:rPr lang="en-AU" altLang="en-US" sz="2400"/>
              <a:t>Matplotlib</a:t>
            </a:r>
            <a:endParaRPr lang="en-AU" altLang="en-US" sz="2400"/>
          </a:p>
          <a:p>
            <a:pPr marL="342900" indent="-342900">
              <a:lnSpc>
                <a:spcPct val="100000"/>
              </a:lnSpc>
              <a:buFont typeface="Arial" charset="0"/>
              <a:buChar char="•"/>
            </a:pPr>
            <a:r>
              <a:rPr lang="en-AU" altLang="en-US" sz="2400"/>
              <a:t>Sklearn</a:t>
            </a:r>
            <a:endParaRPr lang="en-AU" altLang="en-US" sz="2400"/>
          </a:p>
        </p:txBody>
      </p:sp>
      <p:sp>
        <p:nvSpPr>
          <p:cNvPr id="6"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75005" y="1518285"/>
            <a:ext cx="5369560" cy="579120"/>
          </a:xfrm>
          <a:prstGeom prst="rect">
            <a:avLst/>
          </a:prstGeom>
          <a:noFill/>
        </p:spPr>
        <p:txBody>
          <a:bodyPr wrap="square" rtlCol="0">
            <a:spAutoFit/>
          </a:bodyPr>
          <a:lstStyle/>
          <a:p>
            <a:pPr algn="l"/>
            <a:r>
              <a:rPr lang="en-AU" altLang="en-US" sz="3200" b="1" dirty="0">
                <a:solidFill>
                  <a:schemeClr val="bg1"/>
                </a:solidFill>
                <a:latin typeface="Arial" charset="0"/>
                <a:ea typeface="Arial" charset="0"/>
                <a:cs typeface="Arial" charset="0"/>
              </a:rPr>
              <a:t>Coding Libraries Used</a:t>
            </a:r>
            <a:endParaRPr lang="en-AU" altLang="en-US" sz="3200" b="1" dirty="0">
              <a:solidFill>
                <a:schemeClr val="bg1"/>
              </a:solidFill>
              <a:latin typeface="Arial" charset="0"/>
              <a:ea typeface="Arial" charset="0"/>
              <a:cs typeface="Arial"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l="-251" r="251"/>
          <a:stretch>
            <a:fillRect/>
          </a:stretch>
        </p:blipFill>
        <p:spPr>
          <a:xfrm>
            <a:off x="2820670" y="2114550"/>
            <a:ext cx="8193405" cy="3490595"/>
          </a:xfrm>
          <a:prstGeom prst="rect">
            <a:avLst/>
          </a:prstGeom>
        </p:spPr>
      </p:pic>
      <p:sp>
        <p:nvSpPr>
          <p:cNvPr id="5" name="Text Box 4"/>
          <p:cNvSpPr txBox="1"/>
          <p:nvPr/>
        </p:nvSpPr>
        <p:spPr>
          <a:xfrm>
            <a:off x="2237105" y="5947410"/>
            <a:ext cx="2245360" cy="758825"/>
          </a:xfrm>
          <a:prstGeom prst="rect">
            <a:avLst/>
          </a:prstGeom>
          <a:noFill/>
        </p:spPr>
        <p:txBody>
          <a:bodyPr wrap="square" rtlCol="0">
            <a:noAutofit/>
          </a:bodyPr>
          <a:lstStyle/>
          <a:p>
            <a:pPr>
              <a:lnSpc>
                <a:spcPct val="100000"/>
              </a:lnSpc>
            </a:pPr>
            <a:r>
              <a:rPr lang="en-AU" altLang="en-US" sz="2400"/>
              <a:t>Fig. 2</a:t>
            </a:r>
            <a:endParaRPr lang="en-AU"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10" name="文本框 9"/>
          <p:cNvSpPr txBox="1"/>
          <p:nvPr/>
        </p:nvSpPr>
        <p:spPr>
          <a:xfrm>
            <a:off x="3102366" y="695871"/>
            <a:ext cx="5787162" cy="1015663"/>
          </a:xfrm>
          <a:prstGeom prst="rect">
            <a:avLst/>
          </a:prstGeom>
          <a:noFill/>
        </p:spPr>
        <p:txBody>
          <a:bodyPr wrap="none" rtlCol="0">
            <a:spAutoFit/>
          </a:bodyPr>
          <a:lstStyle/>
          <a:p>
            <a:pPr algn="ctr"/>
            <a:r>
              <a:rPr lang="en-US" altLang="zh-CN" sz="6000" b="1" dirty="0">
                <a:gradFill>
                  <a:gsLst>
                    <a:gs pos="0">
                      <a:srgbClr val="74891A"/>
                    </a:gs>
                    <a:gs pos="100000">
                      <a:srgbClr val="4D5F2E"/>
                    </a:gs>
                  </a:gsLst>
                  <a:lin ang="1800000" scaled="0"/>
                </a:gradFill>
                <a:latin typeface="Arial" charset="0"/>
                <a:ea typeface="Arial" charset="0"/>
                <a:cs typeface="Arial" charset="0"/>
              </a:rPr>
              <a:t>Education policy</a:t>
            </a:r>
            <a:endParaRPr lang="zh-CN" altLang="en-US" sz="6000" b="1" dirty="0">
              <a:gradFill>
                <a:gsLst>
                  <a:gs pos="0">
                    <a:srgbClr val="74891A"/>
                  </a:gs>
                  <a:gs pos="100000">
                    <a:srgbClr val="4D5F2E"/>
                  </a:gs>
                </a:gsLst>
                <a:lin ang="1800000" scaled="0"/>
              </a:gradFill>
              <a:latin typeface="Arial" charset="0"/>
              <a:ea typeface="Arial" charset="0"/>
            </a:endParaRPr>
          </a:p>
        </p:txBody>
      </p:sp>
      <p:sp>
        <p:nvSpPr>
          <p:cNvPr id="5" name="矩形 4"/>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矩形 6"/>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8" name="Freeform 3"/>
          <p:cNvSpPr/>
          <p:nvPr/>
        </p:nvSpPr>
        <p:spPr>
          <a:xfrm>
            <a:off x="4126203" y="2885380"/>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74891A"/>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9" name="Freeform 4"/>
          <p:cNvSpPr/>
          <p:nvPr/>
        </p:nvSpPr>
        <p:spPr>
          <a:xfrm rot="2700000">
            <a:off x="5105957" y="1962237"/>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4D5F2E"/>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1" name="Freeform 5"/>
          <p:cNvSpPr/>
          <p:nvPr/>
        </p:nvSpPr>
        <p:spPr>
          <a:xfrm flipH="1">
            <a:off x="7381732" y="2893556"/>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4D5F2E"/>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2" name="Freeform 6"/>
          <p:cNvSpPr/>
          <p:nvPr/>
        </p:nvSpPr>
        <p:spPr>
          <a:xfrm rot="18900000" flipH="1">
            <a:off x="6401979" y="1970412"/>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74891A"/>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3" name="Freeform 7"/>
          <p:cNvSpPr/>
          <p:nvPr/>
        </p:nvSpPr>
        <p:spPr>
          <a:xfrm flipH="1" flipV="1">
            <a:off x="7373556" y="4349256"/>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74891A"/>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4" name="Freeform 8"/>
          <p:cNvSpPr/>
          <p:nvPr/>
        </p:nvSpPr>
        <p:spPr>
          <a:xfrm rot="2700000" flipH="1" flipV="1">
            <a:off x="6372107" y="5288747"/>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4D5F2E"/>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5" name="Freeform 9"/>
          <p:cNvSpPr/>
          <p:nvPr/>
        </p:nvSpPr>
        <p:spPr>
          <a:xfrm flipV="1">
            <a:off x="4134377" y="4357431"/>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4D5F2E"/>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sp>
        <p:nvSpPr>
          <p:cNvPr id="16" name="Freeform 10"/>
          <p:cNvSpPr/>
          <p:nvPr/>
        </p:nvSpPr>
        <p:spPr>
          <a:xfrm rot="18900000" flipV="1">
            <a:off x="5114131" y="5280573"/>
            <a:ext cx="705887" cy="1104877"/>
          </a:xfrm>
          <a:custGeom>
            <a:avLst/>
            <a:gdLst>
              <a:gd name="connsiteX0" fmla="*/ 357737 w 548331"/>
              <a:gd name="connsiteY0" fmla="*/ 0 h 858265"/>
              <a:gd name="connsiteX1" fmla="*/ 548331 w 548331"/>
              <a:gd name="connsiteY1" fmla="*/ 190594 h 858265"/>
              <a:gd name="connsiteX2" fmla="*/ 499314 w 548331"/>
              <a:gd name="connsiteY2" fmla="*/ 248749 h 858265"/>
              <a:gd name="connsiteX3" fmla="*/ 276391 w 548331"/>
              <a:gd name="connsiteY3" fmla="*/ 772587 h 858265"/>
              <a:gd name="connsiteX4" fmla="*/ 264963 w 548331"/>
              <a:gd name="connsiteY4" fmla="*/ 858265 h 858265"/>
              <a:gd name="connsiteX5" fmla="*/ 0 w 548331"/>
              <a:gd name="connsiteY5" fmla="*/ 858265 h 858265"/>
              <a:gd name="connsiteX6" fmla="*/ 515 w 548331"/>
              <a:gd name="connsiteY6" fmla="*/ 847392 h 858265"/>
              <a:gd name="connsiteX7" fmla="*/ 354383 w 548331"/>
              <a:gd name="connsiteY7" fmla="*/ 3669 h 8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331" h="858265">
                <a:moveTo>
                  <a:pt x="357737" y="0"/>
                </a:moveTo>
                <a:lnTo>
                  <a:pt x="548331" y="190594"/>
                </a:lnTo>
                <a:lnTo>
                  <a:pt x="499314" y="248749"/>
                </a:lnTo>
                <a:cubicBezTo>
                  <a:pt x="388652" y="401435"/>
                  <a:pt x="310879" y="579514"/>
                  <a:pt x="276391" y="772587"/>
                </a:cubicBezTo>
                <a:lnTo>
                  <a:pt x="264963" y="858265"/>
                </a:lnTo>
                <a:lnTo>
                  <a:pt x="0" y="858265"/>
                </a:lnTo>
                <a:lnTo>
                  <a:pt x="515" y="847392"/>
                </a:lnTo>
                <a:cubicBezTo>
                  <a:pt x="30947" y="527672"/>
                  <a:pt x="158938" y="236396"/>
                  <a:pt x="354383" y="3669"/>
                </a:cubicBezTo>
                <a:close/>
              </a:path>
            </a:pathLst>
          </a:custGeom>
          <a:solidFill>
            <a:srgbClr val="74891A"/>
          </a:solidFill>
          <a:ln w="12700" cap="flat" cmpd="sng" algn="ctr">
            <a:noFill/>
            <a:prstDash val="solid"/>
            <a:miter lim="800000"/>
          </a:ln>
          <a:effectLst/>
        </p:spPr>
        <p:txBody>
          <a:bodyPr rtlCol="0" anchor="ctr"/>
          <a:lstStyle/>
          <a:p>
            <a:pPr algn="ctr">
              <a:defRPr/>
            </a:pPr>
            <a:endParaRPr lang="en-US" sz="3200" kern="0" dirty="0">
              <a:solidFill>
                <a:sysClr val="window" lastClr="FFFFFF"/>
              </a:solidFill>
              <a:latin typeface="Arial" charset="0"/>
            </a:endParaRPr>
          </a:p>
        </p:txBody>
      </p:sp>
      <p:cxnSp>
        <p:nvCxnSpPr>
          <p:cNvPr id="17" name="Straight Connector 11"/>
          <p:cNvCxnSpPr/>
          <p:nvPr/>
        </p:nvCxnSpPr>
        <p:spPr>
          <a:xfrm flipH="1">
            <a:off x="3650659" y="4357429"/>
            <a:ext cx="824000" cy="0"/>
          </a:xfrm>
          <a:prstGeom prst="line">
            <a:avLst/>
          </a:prstGeom>
          <a:noFill/>
          <a:ln w="19050" cap="flat" cmpd="sng" algn="ctr">
            <a:solidFill>
              <a:srgbClr val="4D5F2E"/>
            </a:solidFill>
            <a:prstDash val="solid"/>
            <a:miter lim="800000"/>
            <a:tailEnd type="oval"/>
          </a:ln>
          <a:effectLst/>
        </p:spPr>
      </p:cxnSp>
      <p:grpSp>
        <p:nvGrpSpPr>
          <p:cNvPr id="18" name="Group 13"/>
          <p:cNvGrpSpPr/>
          <p:nvPr/>
        </p:nvGrpSpPr>
        <p:grpSpPr>
          <a:xfrm>
            <a:off x="3647595" y="2414438"/>
            <a:ext cx="892032" cy="824000"/>
            <a:chOff x="4228147" y="2074893"/>
            <a:chExt cx="692928" cy="640080"/>
          </a:xfrm>
        </p:grpSpPr>
        <p:cxnSp>
          <p:nvCxnSpPr>
            <p:cNvPr id="19" name="Straight Connector 14"/>
            <p:cNvCxnSpPr/>
            <p:nvPr/>
          </p:nvCxnSpPr>
          <p:spPr>
            <a:xfrm rot="2700000" flipH="1">
              <a:off x="4601035" y="2394933"/>
              <a:ext cx="640080" cy="0"/>
            </a:xfrm>
            <a:prstGeom prst="line">
              <a:avLst/>
            </a:prstGeom>
            <a:noFill/>
            <a:ln w="19050" cap="sq" cmpd="sng" algn="ctr">
              <a:solidFill>
                <a:srgbClr val="74891A"/>
              </a:solidFill>
              <a:prstDash val="solid"/>
              <a:miter lim="800000"/>
              <a:headEnd type="none" w="med" len="med"/>
              <a:tailEnd type="none" w="med" len="med"/>
            </a:ln>
            <a:effectLst/>
          </p:spPr>
        </p:cxnSp>
        <p:cxnSp>
          <p:nvCxnSpPr>
            <p:cNvPr id="20" name="Straight Connector 15"/>
            <p:cNvCxnSpPr/>
            <p:nvPr/>
          </p:nvCxnSpPr>
          <p:spPr>
            <a:xfrm flipH="1">
              <a:off x="4228147" y="2166249"/>
              <a:ext cx="466625" cy="0"/>
            </a:xfrm>
            <a:prstGeom prst="line">
              <a:avLst/>
            </a:prstGeom>
            <a:noFill/>
            <a:ln w="19050" cap="flat" cmpd="sng" algn="ctr">
              <a:solidFill>
                <a:srgbClr val="74891A"/>
              </a:solidFill>
              <a:prstDash val="solid"/>
              <a:miter lim="800000"/>
              <a:headEnd type="none" w="med" len="med"/>
              <a:tailEnd type="oval" w="med" len="med"/>
            </a:ln>
            <a:effectLst/>
          </p:spPr>
        </p:cxnSp>
      </p:grpSp>
      <p:grpSp>
        <p:nvGrpSpPr>
          <p:cNvPr id="21" name="Group 16"/>
          <p:cNvGrpSpPr/>
          <p:nvPr/>
        </p:nvGrpSpPr>
        <p:grpSpPr>
          <a:xfrm flipV="1">
            <a:off x="3650661" y="5334292"/>
            <a:ext cx="1112760" cy="824000"/>
            <a:chOff x="4056686" y="2074893"/>
            <a:chExt cx="864389" cy="640080"/>
          </a:xfrm>
        </p:grpSpPr>
        <p:cxnSp>
          <p:nvCxnSpPr>
            <p:cNvPr id="22" name="Straight Connector 17"/>
            <p:cNvCxnSpPr/>
            <p:nvPr/>
          </p:nvCxnSpPr>
          <p:spPr>
            <a:xfrm rot="2700000" flipH="1">
              <a:off x="4601035" y="2394933"/>
              <a:ext cx="640080" cy="0"/>
            </a:xfrm>
            <a:prstGeom prst="line">
              <a:avLst/>
            </a:prstGeom>
            <a:noFill/>
            <a:ln w="19050" cap="sq" cmpd="sng" algn="ctr">
              <a:solidFill>
                <a:srgbClr val="74891A"/>
              </a:solidFill>
              <a:prstDash val="solid"/>
              <a:miter lim="800000"/>
              <a:headEnd type="none" w="med" len="med"/>
              <a:tailEnd type="none" w="med" len="med"/>
            </a:ln>
            <a:effectLst/>
          </p:spPr>
        </p:cxnSp>
        <p:cxnSp>
          <p:nvCxnSpPr>
            <p:cNvPr id="23" name="Straight Connector 18"/>
            <p:cNvCxnSpPr/>
            <p:nvPr/>
          </p:nvCxnSpPr>
          <p:spPr>
            <a:xfrm flipH="1" flipV="1">
              <a:off x="4056686" y="2166249"/>
              <a:ext cx="638087" cy="0"/>
            </a:xfrm>
            <a:prstGeom prst="line">
              <a:avLst/>
            </a:prstGeom>
            <a:noFill/>
            <a:ln w="19050" cap="flat" cmpd="sng" algn="ctr">
              <a:solidFill>
                <a:srgbClr val="74891A"/>
              </a:solidFill>
              <a:prstDash val="solid"/>
              <a:miter lim="800000"/>
              <a:headEnd type="none" w="med" len="med"/>
              <a:tailEnd type="oval" w="med" len="med"/>
            </a:ln>
            <a:effectLst/>
          </p:spPr>
        </p:cxnSp>
      </p:grpSp>
      <p:grpSp>
        <p:nvGrpSpPr>
          <p:cNvPr id="24" name="Group 20"/>
          <p:cNvGrpSpPr/>
          <p:nvPr/>
        </p:nvGrpSpPr>
        <p:grpSpPr>
          <a:xfrm flipH="1">
            <a:off x="7456303" y="2190656"/>
            <a:ext cx="1106132" cy="824000"/>
            <a:chOff x="4061835" y="2074893"/>
            <a:chExt cx="859240" cy="640080"/>
          </a:xfrm>
        </p:grpSpPr>
        <p:cxnSp>
          <p:nvCxnSpPr>
            <p:cNvPr id="25" name="Straight Connector 21"/>
            <p:cNvCxnSpPr/>
            <p:nvPr/>
          </p:nvCxnSpPr>
          <p:spPr>
            <a:xfrm rot="2700000" flipH="1">
              <a:off x="4601035" y="2394933"/>
              <a:ext cx="640080" cy="0"/>
            </a:xfrm>
            <a:prstGeom prst="line">
              <a:avLst/>
            </a:prstGeom>
            <a:noFill/>
            <a:ln w="19050" cap="sq" cmpd="sng" algn="ctr">
              <a:solidFill>
                <a:srgbClr val="74891A"/>
              </a:solidFill>
              <a:prstDash val="solid"/>
              <a:miter lim="800000"/>
              <a:headEnd type="none" w="med" len="med"/>
              <a:tailEnd type="none" w="med" len="med"/>
            </a:ln>
            <a:effectLst/>
          </p:spPr>
        </p:cxnSp>
        <p:cxnSp>
          <p:nvCxnSpPr>
            <p:cNvPr id="26" name="Straight Connector 22"/>
            <p:cNvCxnSpPr/>
            <p:nvPr/>
          </p:nvCxnSpPr>
          <p:spPr>
            <a:xfrm flipH="1">
              <a:off x="4061835" y="2166249"/>
              <a:ext cx="632937" cy="0"/>
            </a:xfrm>
            <a:prstGeom prst="line">
              <a:avLst/>
            </a:prstGeom>
            <a:noFill/>
            <a:ln w="19050" cap="flat" cmpd="sng" algn="ctr">
              <a:solidFill>
                <a:srgbClr val="74891A"/>
              </a:solidFill>
              <a:prstDash val="solid"/>
              <a:miter lim="800000"/>
              <a:headEnd type="none" w="med" len="med"/>
              <a:tailEnd type="oval" w="med" len="med"/>
            </a:ln>
            <a:effectLst/>
          </p:spPr>
        </p:cxnSp>
      </p:grpSp>
      <p:cxnSp>
        <p:nvCxnSpPr>
          <p:cNvPr id="27" name="Straight Connector 23"/>
          <p:cNvCxnSpPr/>
          <p:nvPr/>
        </p:nvCxnSpPr>
        <p:spPr>
          <a:xfrm rot="5400000" flipV="1">
            <a:off x="8169118" y="3581388"/>
            <a:ext cx="0" cy="824000"/>
          </a:xfrm>
          <a:prstGeom prst="line">
            <a:avLst/>
          </a:prstGeom>
          <a:noFill/>
          <a:ln w="19050" cap="flat" cmpd="sng" algn="ctr">
            <a:solidFill>
              <a:srgbClr val="4D5F2E"/>
            </a:solidFill>
            <a:prstDash val="solid"/>
            <a:miter lim="800000"/>
            <a:tailEnd type="oval"/>
          </a:ln>
          <a:effectLst/>
        </p:spPr>
      </p:cxnSp>
      <p:grpSp>
        <p:nvGrpSpPr>
          <p:cNvPr id="28" name="Group 24"/>
          <p:cNvGrpSpPr/>
          <p:nvPr/>
        </p:nvGrpSpPr>
        <p:grpSpPr>
          <a:xfrm flipH="1" flipV="1">
            <a:off x="7679061" y="5088452"/>
            <a:ext cx="1112263" cy="824000"/>
            <a:chOff x="4057073" y="2074893"/>
            <a:chExt cx="864002" cy="640080"/>
          </a:xfrm>
        </p:grpSpPr>
        <p:cxnSp>
          <p:nvCxnSpPr>
            <p:cNvPr id="29" name="Straight Connector 25"/>
            <p:cNvCxnSpPr/>
            <p:nvPr/>
          </p:nvCxnSpPr>
          <p:spPr>
            <a:xfrm rot="2700000" flipH="1">
              <a:off x="4601035" y="2394933"/>
              <a:ext cx="640080" cy="0"/>
            </a:xfrm>
            <a:prstGeom prst="line">
              <a:avLst/>
            </a:prstGeom>
            <a:noFill/>
            <a:ln w="19050" cap="sq" cmpd="sng" algn="ctr">
              <a:solidFill>
                <a:srgbClr val="74891A"/>
              </a:solidFill>
              <a:prstDash val="solid"/>
              <a:miter lim="800000"/>
              <a:headEnd type="none" w="med" len="med"/>
              <a:tailEnd type="none" w="med" len="med"/>
            </a:ln>
            <a:effectLst/>
          </p:spPr>
        </p:cxnSp>
        <p:cxnSp>
          <p:nvCxnSpPr>
            <p:cNvPr id="30" name="Straight Connector 26"/>
            <p:cNvCxnSpPr/>
            <p:nvPr/>
          </p:nvCxnSpPr>
          <p:spPr>
            <a:xfrm flipH="1" flipV="1">
              <a:off x="4057073" y="2166249"/>
              <a:ext cx="637699" cy="0"/>
            </a:xfrm>
            <a:prstGeom prst="line">
              <a:avLst/>
            </a:prstGeom>
            <a:noFill/>
            <a:ln w="19050" cap="flat" cmpd="sng" algn="ctr">
              <a:solidFill>
                <a:srgbClr val="74891A"/>
              </a:solidFill>
              <a:prstDash val="solid"/>
              <a:miter lim="800000"/>
              <a:headEnd type="none" w="med" len="med"/>
              <a:tailEnd type="oval" w="med" len="med"/>
            </a:ln>
            <a:effectLst/>
          </p:spPr>
        </p:cxnSp>
      </p:grpSp>
      <p:sp>
        <p:nvSpPr>
          <p:cNvPr id="31" name="AutoShape 59"/>
          <p:cNvSpPr/>
          <p:nvPr/>
        </p:nvSpPr>
        <p:spPr bwMode="auto">
          <a:xfrm>
            <a:off x="5369191" y="3526335"/>
            <a:ext cx="1297335" cy="129511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gradFill>
            <a:gsLst>
              <a:gs pos="0">
                <a:srgbClr val="74891A"/>
              </a:gs>
              <a:gs pos="100000">
                <a:srgbClr val="4D5F2E"/>
              </a:gs>
            </a:gsLst>
            <a:lin ang="5400000" scaled="1"/>
          </a:gradFill>
          <a:ln>
            <a:noFill/>
          </a:ln>
          <a:effectLst/>
        </p:spPr>
        <p:txBody>
          <a:bodyPr lIns="50800" tIns="50800" rIns="50800" bIns="50800" anchor="ctr"/>
          <a:lstStyle/>
          <a:p>
            <a:pPr defTabSz="609600">
              <a:defRPr/>
            </a:pPr>
            <a:endParaRPr lang="en-US" sz="4000" kern="0">
              <a:solidFill>
                <a:srgbClr val="FFFFFF"/>
              </a:solidFill>
              <a:effectLst>
                <a:outerShdw blurRad="38100" dist="38100" dir="2700000" algn="tl">
                  <a:srgbClr val="000000"/>
                </a:outerShdw>
              </a:effectLst>
              <a:latin typeface="Arial" charset="0"/>
            </a:endParaRPr>
          </a:p>
        </p:txBody>
      </p:sp>
      <p:grpSp>
        <p:nvGrpSpPr>
          <p:cNvPr id="32" name="组合 31"/>
          <p:cNvGrpSpPr/>
          <p:nvPr/>
        </p:nvGrpSpPr>
        <p:grpSpPr>
          <a:xfrm>
            <a:off x="8677755" y="1869542"/>
            <a:ext cx="2801722" cy="1024014"/>
            <a:chOff x="1643984" y="2349127"/>
            <a:chExt cx="2492110" cy="910852"/>
          </a:xfrm>
        </p:grpSpPr>
        <p:sp>
          <p:nvSpPr>
            <p:cNvPr id="33" name="文本框 32"/>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34" name="文本框 33"/>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grpSp>
        <p:nvGrpSpPr>
          <p:cNvPr id="35" name="组合 34"/>
          <p:cNvGrpSpPr/>
          <p:nvPr/>
        </p:nvGrpSpPr>
        <p:grpSpPr>
          <a:xfrm>
            <a:off x="8677755" y="3396380"/>
            <a:ext cx="2801722" cy="1024014"/>
            <a:chOff x="1643984" y="2349127"/>
            <a:chExt cx="2492110" cy="910852"/>
          </a:xfrm>
        </p:grpSpPr>
        <p:sp>
          <p:nvSpPr>
            <p:cNvPr id="36" name="文本框 35"/>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37" name="文本框 36"/>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grpSp>
        <p:nvGrpSpPr>
          <p:cNvPr id="38" name="组合 37"/>
          <p:cNvGrpSpPr/>
          <p:nvPr/>
        </p:nvGrpSpPr>
        <p:grpSpPr>
          <a:xfrm>
            <a:off x="8786473" y="5209124"/>
            <a:ext cx="2801722" cy="1024014"/>
            <a:chOff x="1643984" y="2349127"/>
            <a:chExt cx="2492110" cy="910852"/>
          </a:xfrm>
        </p:grpSpPr>
        <p:sp>
          <p:nvSpPr>
            <p:cNvPr id="39" name="文本框 38"/>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40" name="文本框 39"/>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grpSp>
        <p:nvGrpSpPr>
          <p:cNvPr id="41" name="组合 40"/>
          <p:cNvGrpSpPr/>
          <p:nvPr/>
        </p:nvGrpSpPr>
        <p:grpSpPr>
          <a:xfrm>
            <a:off x="617449" y="2214358"/>
            <a:ext cx="2801722" cy="1024014"/>
            <a:chOff x="1643984" y="2349127"/>
            <a:chExt cx="2492110" cy="910852"/>
          </a:xfrm>
        </p:grpSpPr>
        <p:sp>
          <p:nvSpPr>
            <p:cNvPr id="42" name="文本框 41"/>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43" name="文本框 42"/>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grpSp>
        <p:nvGrpSpPr>
          <p:cNvPr id="44" name="组合 43"/>
          <p:cNvGrpSpPr/>
          <p:nvPr/>
        </p:nvGrpSpPr>
        <p:grpSpPr>
          <a:xfrm>
            <a:off x="617449" y="3741196"/>
            <a:ext cx="2801722" cy="1024014"/>
            <a:chOff x="1643984" y="2349127"/>
            <a:chExt cx="2492110" cy="910852"/>
          </a:xfrm>
        </p:grpSpPr>
        <p:sp>
          <p:nvSpPr>
            <p:cNvPr id="45" name="文本框 44"/>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46" name="文本框 45"/>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grpSp>
        <p:nvGrpSpPr>
          <p:cNvPr id="47" name="组合 46"/>
          <p:cNvGrpSpPr/>
          <p:nvPr/>
        </p:nvGrpSpPr>
        <p:grpSpPr>
          <a:xfrm>
            <a:off x="726167" y="5553940"/>
            <a:ext cx="2801722" cy="1024014"/>
            <a:chOff x="1643984" y="2349127"/>
            <a:chExt cx="2492110" cy="910852"/>
          </a:xfrm>
        </p:grpSpPr>
        <p:sp>
          <p:nvSpPr>
            <p:cNvPr id="48" name="文本框 47"/>
            <p:cNvSpPr txBox="1"/>
            <p:nvPr/>
          </p:nvSpPr>
          <p:spPr>
            <a:xfrm>
              <a:off x="1806000" y="2349127"/>
              <a:ext cx="2133781" cy="301141"/>
            </a:xfrm>
            <a:prstGeom prst="rect">
              <a:avLst/>
            </a:prstGeom>
            <a:noFill/>
          </p:spPr>
          <p:txBody>
            <a:bodyPr wrap="square" rtlCol="0">
              <a:spAutoFit/>
              <a:scene3d>
                <a:camera prst="orthographicFront"/>
                <a:lightRig rig="threePt" dir="t"/>
              </a:scene3d>
              <a:sp3d contourW="12700"/>
            </a:bodyPr>
            <a:lstStyle/>
            <a:p>
              <a:pPr algn="ctr"/>
              <a:r>
                <a:rPr lang="en-US" altLang="zh-CN" sz="1600" b="1" dirty="0">
                  <a:solidFill>
                    <a:schemeClr val="tx1">
                      <a:lumMod val="75000"/>
                      <a:lumOff val="25000"/>
                    </a:schemeClr>
                  </a:solidFill>
                  <a:latin typeface="Arial" charset="0"/>
                  <a:ea typeface="Arial" charset="0"/>
                </a:rPr>
                <a:t>Title text addition</a:t>
              </a:r>
              <a:endParaRPr lang="zh-CN" altLang="en-US" sz="1600" b="1" dirty="0">
                <a:solidFill>
                  <a:schemeClr val="tx1">
                    <a:lumMod val="75000"/>
                    <a:lumOff val="25000"/>
                  </a:schemeClr>
                </a:solidFill>
                <a:latin typeface="Arial" charset="0"/>
                <a:ea typeface="Arial" charset="0"/>
              </a:endParaRPr>
            </a:p>
          </p:txBody>
        </p:sp>
        <p:sp>
          <p:nvSpPr>
            <p:cNvPr id="49" name="文本框 48"/>
            <p:cNvSpPr txBox="1"/>
            <p:nvPr/>
          </p:nvSpPr>
          <p:spPr>
            <a:xfrm>
              <a:off x="1643984" y="2588641"/>
              <a:ext cx="2492110" cy="671338"/>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charset="0"/>
                  <a:ea typeface="Arial" charset="0"/>
                </a:rPr>
                <a:t>The user can demonstrate on a projector or computer, or print the presentation and make it film</a:t>
              </a:r>
              <a:endParaRPr lang="en-US" altLang="zh-CN" sz="1100" dirty="0">
                <a:solidFill>
                  <a:schemeClr val="tx1">
                    <a:lumMod val="50000"/>
                    <a:lumOff val="50000"/>
                  </a:schemeClr>
                </a:solidFill>
                <a:latin typeface="Arial" charset="0"/>
                <a:ea typeface="Arial" charset="0"/>
              </a:endParaRPr>
            </a:p>
          </p:txBody>
        </p:sp>
      </p:grpSp>
      <p:pic>
        <p:nvPicPr>
          <p:cNvPr id="3" name="图片 1"/>
          <p:cNvPicPr>
            <a:picLocks noChangeAspect="1"/>
          </p:cNvPicPr>
          <p:nvPr/>
        </p:nvPicPr>
        <p:blipFill rotWithShape="1">
          <a:blip r:embed="rId2">
            <a:extLst>
              <a:ext uri="{28A0092B-C50C-407E-A947-70E740481C1C}">
                <a14:useLocalDpi xmlns:a14="http://schemas.microsoft.com/office/drawing/2010/main" val="0"/>
              </a:ext>
            </a:extLst>
          </a:blip>
          <a:srcRect l="-135" r="405" b="15447"/>
          <a:stretch>
            <a:fillRect/>
          </a:stretch>
        </p:blipFill>
        <p:spPr>
          <a:xfrm>
            <a:off x="16510" y="0"/>
            <a:ext cx="12192635" cy="6872605"/>
          </a:xfrm>
          <a:prstGeom prst="rect">
            <a:avLst/>
          </a:prstGeom>
        </p:spPr>
      </p:pic>
      <p:sp>
        <p:nvSpPr>
          <p:cNvPr id="4" name="矩形 15"/>
          <p:cNvSpPr/>
          <p:nvPr/>
        </p:nvSpPr>
        <p:spPr>
          <a:xfrm>
            <a:off x="597535" y="537845"/>
            <a:ext cx="10996930" cy="578929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24330" y="939165"/>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CODE IMPLEMENTATION CONTD</a:t>
            </a:r>
            <a:endParaRPr lang="en-AU" altLang="en-US" sz="3200" b="1" dirty="0">
              <a:solidFill>
                <a:schemeClr val="bg1"/>
              </a:solidFill>
              <a:latin typeface="Arial" charset="0"/>
              <a:ea typeface="Arial" charset="0"/>
              <a:cs typeface="Arial" charset="0"/>
            </a:endParaRPr>
          </a:p>
        </p:txBody>
      </p:sp>
      <p:pic>
        <p:nvPicPr>
          <p:cNvPr id="51" name="Picture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140" y="1711325"/>
            <a:ext cx="4679315" cy="3844925"/>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4550" y="1785620"/>
            <a:ext cx="5021580" cy="3766820"/>
          </a:xfrm>
          <a:prstGeom prst="rect">
            <a:avLst/>
          </a:prstGeom>
        </p:spPr>
      </p:pic>
      <p:sp>
        <p:nvSpPr>
          <p:cNvPr id="53" name="Text Box 52"/>
          <p:cNvSpPr txBox="1"/>
          <p:nvPr/>
        </p:nvSpPr>
        <p:spPr>
          <a:xfrm>
            <a:off x="2595245" y="5672455"/>
            <a:ext cx="2245360" cy="1056640"/>
          </a:xfrm>
          <a:prstGeom prst="rect">
            <a:avLst/>
          </a:prstGeom>
          <a:noFill/>
        </p:spPr>
        <p:txBody>
          <a:bodyPr wrap="square" rtlCol="0">
            <a:noAutofit/>
          </a:bodyPr>
          <a:lstStyle/>
          <a:p>
            <a:pPr>
              <a:lnSpc>
                <a:spcPct val="100000"/>
              </a:lnSpc>
            </a:pPr>
            <a:r>
              <a:rPr lang="en-AU" altLang="en-US" sz="2400"/>
              <a:t>Fig. 3a</a:t>
            </a:r>
            <a:endParaRPr lang="en-AU" altLang="en-US" sz="2400"/>
          </a:p>
        </p:txBody>
      </p:sp>
      <p:sp>
        <p:nvSpPr>
          <p:cNvPr id="54" name="Text Box 53"/>
          <p:cNvSpPr txBox="1"/>
          <p:nvPr/>
        </p:nvSpPr>
        <p:spPr>
          <a:xfrm>
            <a:off x="6723380" y="5607685"/>
            <a:ext cx="2245360" cy="231140"/>
          </a:xfrm>
          <a:prstGeom prst="rect">
            <a:avLst/>
          </a:prstGeom>
          <a:noFill/>
        </p:spPr>
        <p:txBody>
          <a:bodyPr wrap="square" rtlCol="0">
            <a:noAutofit/>
          </a:bodyPr>
          <a:lstStyle/>
          <a:p>
            <a:pPr>
              <a:lnSpc>
                <a:spcPct val="100000"/>
              </a:lnSpc>
            </a:pPr>
            <a:r>
              <a:rPr lang="en-AU" altLang="en-US" sz="2400"/>
              <a:t>Fig. 3b</a:t>
            </a:r>
            <a:endParaRPr lang="en-AU"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r="45819" b="39298"/>
          <a:stretch>
            <a:fillRect/>
          </a:stretch>
        </p:blipFill>
        <p:spPr>
          <a:xfrm>
            <a:off x="-130629" y="0"/>
            <a:ext cx="2645229" cy="1975756"/>
          </a:xfrm>
          <a:prstGeom prst="rect">
            <a:avLst/>
          </a:prstGeom>
        </p:spPr>
      </p:pic>
      <p:sp>
        <p:nvSpPr>
          <p:cNvPr id="5" name="矩形 4"/>
          <p:cNvSpPr/>
          <p:nvPr/>
        </p:nvSpPr>
        <p:spPr>
          <a:xfrm>
            <a:off x="2656959" y="-1440543"/>
            <a:ext cx="890815" cy="1326243"/>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6" name="矩形 5"/>
          <p:cNvSpPr/>
          <p:nvPr/>
        </p:nvSpPr>
        <p:spPr>
          <a:xfrm>
            <a:off x="3890674" y="-1440543"/>
            <a:ext cx="890815" cy="1326243"/>
          </a:xfrm>
          <a:prstGeom prst="rect">
            <a:avLst/>
          </a:prstGeom>
          <a:solidFill>
            <a:srgbClr val="7489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7" name="矩形 6"/>
          <p:cNvSpPr/>
          <p:nvPr/>
        </p:nvSpPr>
        <p:spPr>
          <a:xfrm>
            <a:off x="4781489" y="-1414605"/>
            <a:ext cx="890815" cy="1326243"/>
          </a:xfrm>
          <a:prstGeom prst="rect">
            <a:avLst/>
          </a:prstGeom>
          <a:solidFill>
            <a:srgbClr val="4D5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cxnSp>
        <p:nvCxnSpPr>
          <p:cNvPr id="8" name="直接连接符 7"/>
          <p:cNvCxnSpPr/>
          <p:nvPr/>
        </p:nvCxnSpPr>
        <p:spPr>
          <a:xfrm flipH="1">
            <a:off x="4512656" y="4452289"/>
            <a:ext cx="1107356" cy="0"/>
          </a:xfrm>
          <a:prstGeom prst="line">
            <a:avLst/>
          </a:prstGeom>
          <a:ln w="19050" cap="rnd">
            <a:solidFill>
              <a:schemeClr val="bg1">
                <a:lumMod val="75000"/>
              </a:schemeClr>
            </a:solidFill>
            <a:prstDash val="dash"/>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9" name="iş1íḑé"/>
          <p:cNvSpPr/>
          <p:nvPr/>
        </p:nvSpPr>
        <p:spPr bwMode="auto">
          <a:xfrm>
            <a:off x="5707498" y="4713851"/>
            <a:ext cx="844586" cy="1207115"/>
          </a:xfrm>
          <a:custGeom>
            <a:avLst/>
            <a:gdLst>
              <a:gd name="T0" fmla="*/ 103 w 270"/>
              <a:gd name="T1" fmla="*/ 388 h 388"/>
              <a:gd name="T2" fmla="*/ 0 w 270"/>
              <a:gd name="T3" fmla="*/ 267 h 388"/>
              <a:gd name="T4" fmla="*/ 243 w 270"/>
              <a:gd name="T5" fmla="*/ 0 h 388"/>
              <a:gd name="T6" fmla="*/ 260 w 270"/>
              <a:gd name="T7" fmla="*/ 109 h 388"/>
              <a:gd name="T8" fmla="*/ 269 w 270"/>
              <a:gd name="T9" fmla="*/ 178 h 388"/>
              <a:gd name="T10" fmla="*/ 264 w 270"/>
              <a:gd name="T11" fmla="*/ 200 h 388"/>
              <a:gd name="T12" fmla="*/ 108 w 270"/>
              <a:gd name="T13" fmla="*/ 384 h 388"/>
              <a:gd name="T14" fmla="*/ 103 w 270"/>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88">
                <a:moveTo>
                  <a:pt x="103" y="388"/>
                </a:moveTo>
                <a:cubicBezTo>
                  <a:pt x="69" y="347"/>
                  <a:pt x="35" y="308"/>
                  <a:pt x="0" y="267"/>
                </a:cubicBezTo>
                <a:cubicBezTo>
                  <a:pt x="81" y="179"/>
                  <a:pt x="160" y="91"/>
                  <a:pt x="243" y="0"/>
                </a:cubicBezTo>
                <a:cubicBezTo>
                  <a:pt x="249" y="39"/>
                  <a:pt x="255" y="74"/>
                  <a:pt x="260" y="109"/>
                </a:cubicBezTo>
                <a:cubicBezTo>
                  <a:pt x="263" y="132"/>
                  <a:pt x="267" y="155"/>
                  <a:pt x="269" y="178"/>
                </a:cubicBezTo>
                <a:cubicBezTo>
                  <a:pt x="270" y="185"/>
                  <a:pt x="268" y="195"/>
                  <a:pt x="264" y="200"/>
                </a:cubicBezTo>
                <a:cubicBezTo>
                  <a:pt x="212" y="262"/>
                  <a:pt x="160" y="323"/>
                  <a:pt x="108" y="384"/>
                </a:cubicBezTo>
                <a:cubicBezTo>
                  <a:pt x="107" y="385"/>
                  <a:pt x="106" y="386"/>
                  <a:pt x="103" y="388"/>
                </a:cubicBezTo>
                <a:close/>
              </a:path>
            </a:pathLst>
          </a:custGeom>
          <a:solidFill>
            <a:srgbClr val="4D5F2E"/>
          </a:solidFill>
          <a:ln w="9525">
            <a:noFill/>
            <a:round/>
          </a:ln>
        </p:spPr>
        <p:txBody>
          <a:bodyPr anchor="ctr"/>
          <a:lstStyle/>
          <a:p>
            <a:pPr algn="ctr"/>
            <a:endParaRPr>
              <a:latin typeface="Arial" charset="0"/>
            </a:endParaRPr>
          </a:p>
        </p:txBody>
      </p:sp>
      <p:sp>
        <p:nvSpPr>
          <p:cNvPr id="11" name="ïṩľiḋè"/>
          <p:cNvSpPr/>
          <p:nvPr/>
        </p:nvSpPr>
        <p:spPr bwMode="auto">
          <a:xfrm>
            <a:off x="5465812" y="2060564"/>
            <a:ext cx="1130931" cy="1116482"/>
          </a:xfrm>
          <a:custGeom>
            <a:avLst/>
            <a:gdLst>
              <a:gd name="T0" fmla="*/ 114 w 361"/>
              <a:gd name="T1" fmla="*/ 359 h 359"/>
              <a:gd name="T2" fmla="*/ 129 w 361"/>
              <a:gd name="T3" fmla="*/ 254 h 359"/>
              <a:gd name="T4" fmla="*/ 118 w 361"/>
              <a:gd name="T5" fmla="*/ 225 h 359"/>
              <a:gd name="T6" fmla="*/ 28 w 361"/>
              <a:gd name="T7" fmla="*/ 130 h 359"/>
              <a:gd name="T8" fmla="*/ 43 w 361"/>
              <a:gd name="T9" fmla="*/ 55 h 359"/>
              <a:gd name="T10" fmla="*/ 318 w 361"/>
              <a:gd name="T11" fmla="*/ 53 h 359"/>
              <a:gd name="T12" fmla="*/ 325 w 361"/>
              <a:gd name="T13" fmla="*/ 58 h 359"/>
              <a:gd name="T14" fmla="*/ 337 w 361"/>
              <a:gd name="T15" fmla="*/ 125 h 359"/>
              <a:gd name="T16" fmla="*/ 244 w 361"/>
              <a:gd name="T17" fmla="*/ 226 h 359"/>
              <a:gd name="T18" fmla="*/ 232 w 361"/>
              <a:gd name="T19" fmla="*/ 249 h 359"/>
              <a:gd name="T20" fmla="*/ 226 w 361"/>
              <a:gd name="T21" fmla="*/ 260 h 359"/>
              <a:gd name="T22" fmla="*/ 120 w 361"/>
              <a:gd name="T23" fmla="*/ 357 h 359"/>
              <a:gd name="T24" fmla="*/ 114 w 361"/>
              <a:gd name="T25" fmla="*/ 35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1" h="359">
                <a:moveTo>
                  <a:pt x="114" y="359"/>
                </a:moveTo>
                <a:cubicBezTo>
                  <a:pt x="119" y="324"/>
                  <a:pt x="124" y="289"/>
                  <a:pt x="129" y="254"/>
                </a:cubicBezTo>
                <a:cubicBezTo>
                  <a:pt x="131" y="242"/>
                  <a:pt x="128" y="234"/>
                  <a:pt x="118" y="225"/>
                </a:cubicBezTo>
                <a:cubicBezTo>
                  <a:pt x="87" y="195"/>
                  <a:pt x="55" y="164"/>
                  <a:pt x="28" y="130"/>
                </a:cubicBezTo>
                <a:cubicBezTo>
                  <a:pt x="0" y="96"/>
                  <a:pt x="5" y="78"/>
                  <a:pt x="43" y="55"/>
                </a:cubicBezTo>
                <a:cubicBezTo>
                  <a:pt x="134" y="0"/>
                  <a:pt x="226" y="0"/>
                  <a:pt x="318" y="53"/>
                </a:cubicBezTo>
                <a:cubicBezTo>
                  <a:pt x="320" y="55"/>
                  <a:pt x="323" y="56"/>
                  <a:pt x="325" y="58"/>
                </a:cubicBezTo>
                <a:cubicBezTo>
                  <a:pt x="356" y="81"/>
                  <a:pt x="361" y="96"/>
                  <a:pt x="337" y="125"/>
                </a:cubicBezTo>
                <a:cubicBezTo>
                  <a:pt x="308" y="161"/>
                  <a:pt x="275" y="192"/>
                  <a:pt x="244" y="226"/>
                </a:cubicBezTo>
                <a:cubicBezTo>
                  <a:pt x="238" y="232"/>
                  <a:pt x="236" y="241"/>
                  <a:pt x="232" y="249"/>
                </a:cubicBezTo>
                <a:cubicBezTo>
                  <a:pt x="230" y="253"/>
                  <a:pt x="229" y="258"/>
                  <a:pt x="226" y="260"/>
                </a:cubicBezTo>
                <a:cubicBezTo>
                  <a:pt x="191" y="293"/>
                  <a:pt x="156" y="325"/>
                  <a:pt x="120" y="357"/>
                </a:cubicBezTo>
                <a:cubicBezTo>
                  <a:pt x="119" y="358"/>
                  <a:pt x="117" y="359"/>
                  <a:pt x="114" y="359"/>
                </a:cubicBezTo>
                <a:close/>
              </a:path>
            </a:pathLst>
          </a:custGeom>
          <a:solidFill>
            <a:srgbClr val="74891A"/>
          </a:solidFill>
          <a:ln w="9525">
            <a:noFill/>
            <a:round/>
          </a:ln>
        </p:spPr>
        <p:txBody>
          <a:bodyPr anchor="ctr"/>
          <a:lstStyle/>
          <a:p>
            <a:pPr algn="ctr"/>
            <a:endParaRPr>
              <a:latin typeface="Arial" charset="0"/>
            </a:endParaRPr>
          </a:p>
        </p:txBody>
      </p:sp>
      <p:sp>
        <p:nvSpPr>
          <p:cNvPr id="12" name="iśļídé"/>
          <p:cNvSpPr/>
          <p:nvPr/>
        </p:nvSpPr>
        <p:spPr bwMode="auto">
          <a:xfrm>
            <a:off x="5515726" y="4167432"/>
            <a:ext cx="961488" cy="1187412"/>
          </a:xfrm>
          <a:custGeom>
            <a:avLst/>
            <a:gdLst>
              <a:gd name="T0" fmla="*/ 4 w 307"/>
              <a:gd name="T1" fmla="*/ 382 h 382"/>
              <a:gd name="T2" fmla="*/ 1 w 307"/>
              <a:gd name="T3" fmla="*/ 350 h 382"/>
              <a:gd name="T4" fmla="*/ 6 w 307"/>
              <a:gd name="T5" fmla="*/ 310 h 382"/>
              <a:gd name="T6" fmla="*/ 15 w 307"/>
              <a:gd name="T7" fmla="*/ 287 h 382"/>
              <a:gd name="T8" fmla="*/ 268 w 307"/>
              <a:gd name="T9" fmla="*/ 10 h 382"/>
              <a:gd name="T10" fmla="*/ 278 w 307"/>
              <a:gd name="T11" fmla="*/ 0 h 382"/>
              <a:gd name="T12" fmla="*/ 289 w 307"/>
              <a:gd name="T13" fmla="*/ 66 h 382"/>
              <a:gd name="T14" fmla="*/ 289 w 307"/>
              <a:gd name="T15" fmla="*/ 72 h 382"/>
              <a:gd name="T16" fmla="*/ 255 w 307"/>
              <a:gd name="T17" fmla="*/ 162 h 382"/>
              <a:gd name="T18" fmla="*/ 24 w 307"/>
              <a:gd name="T19" fmla="*/ 371 h 382"/>
              <a:gd name="T20" fmla="*/ 12 w 307"/>
              <a:gd name="T21" fmla="*/ 382 h 382"/>
              <a:gd name="T22" fmla="*/ 4 w 307"/>
              <a:gd name="T23" fmla="*/ 38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382">
                <a:moveTo>
                  <a:pt x="4" y="382"/>
                </a:moveTo>
                <a:cubicBezTo>
                  <a:pt x="3" y="371"/>
                  <a:pt x="0" y="360"/>
                  <a:pt x="1" y="350"/>
                </a:cubicBezTo>
                <a:cubicBezTo>
                  <a:pt x="1" y="337"/>
                  <a:pt x="3" y="323"/>
                  <a:pt x="6" y="310"/>
                </a:cubicBezTo>
                <a:cubicBezTo>
                  <a:pt x="7" y="302"/>
                  <a:pt x="10" y="293"/>
                  <a:pt x="15" y="287"/>
                </a:cubicBezTo>
                <a:cubicBezTo>
                  <a:pt x="99" y="195"/>
                  <a:pt x="184" y="102"/>
                  <a:pt x="268" y="10"/>
                </a:cubicBezTo>
                <a:cubicBezTo>
                  <a:pt x="270" y="7"/>
                  <a:pt x="273" y="5"/>
                  <a:pt x="278" y="0"/>
                </a:cubicBezTo>
                <a:cubicBezTo>
                  <a:pt x="282" y="24"/>
                  <a:pt x="285" y="45"/>
                  <a:pt x="289" y="66"/>
                </a:cubicBezTo>
                <a:cubicBezTo>
                  <a:pt x="289" y="68"/>
                  <a:pt x="288" y="71"/>
                  <a:pt x="289" y="72"/>
                </a:cubicBezTo>
                <a:cubicBezTo>
                  <a:pt x="307" y="114"/>
                  <a:pt x="283" y="137"/>
                  <a:pt x="255" y="162"/>
                </a:cubicBezTo>
                <a:cubicBezTo>
                  <a:pt x="177" y="231"/>
                  <a:pt x="101" y="301"/>
                  <a:pt x="24" y="371"/>
                </a:cubicBezTo>
                <a:cubicBezTo>
                  <a:pt x="20" y="375"/>
                  <a:pt x="16" y="378"/>
                  <a:pt x="12" y="382"/>
                </a:cubicBezTo>
                <a:cubicBezTo>
                  <a:pt x="9" y="382"/>
                  <a:pt x="7" y="382"/>
                  <a:pt x="4" y="382"/>
                </a:cubicBezTo>
                <a:close/>
              </a:path>
            </a:pathLst>
          </a:custGeom>
          <a:solidFill>
            <a:srgbClr val="74891A"/>
          </a:solidFill>
          <a:ln w="9525">
            <a:noFill/>
            <a:round/>
          </a:ln>
        </p:spPr>
        <p:txBody>
          <a:bodyPr anchor="ctr"/>
          <a:lstStyle/>
          <a:p>
            <a:pPr algn="ctr"/>
            <a:endParaRPr>
              <a:latin typeface="Arial" charset="0"/>
            </a:endParaRPr>
          </a:p>
        </p:txBody>
      </p:sp>
      <p:sp>
        <p:nvSpPr>
          <p:cNvPr id="14" name="íṣḷïdé"/>
          <p:cNvSpPr/>
          <p:nvPr/>
        </p:nvSpPr>
        <p:spPr bwMode="auto">
          <a:xfrm>
            <a:off x="5716693" y="3069338"/>
            <a:ext cx="556927" cy="845899"/>
          </a:xfrm>
          <a:custGeom>
            <a:avLst/>
            <a:gdLst>
              <a:gd name="T0" fmla="*/ 0 w 178"/>
              <a:gd name="T1" fmla="*/ 270 h 272"/>
              <a:gd name="T2" fmla="*/ 16 w 178"/>
              <a:gd name="T3" fmla="*/ 162 h 272"/>
              <a:gd name="T4" fmla="*/ 24 w 178"/>
              <a:gd name="T5" fmla="*/ 149 h 272"/>
              <a:gd name="T6" fmla="*/ 156 w 178"/>
              <a:gd name="T7" fmla="*/ 4 h 272"/>
              <a:gd name="T8" fmla="*/ 163 w 178"/>
              <a:gd name="T9" fmla="*/ 0 h 272"/>
              <a:gd name="T10" fmla="*/ 178 w 178"/>
              <a:gd name="T11" fmla="*/ 107 h 272"/>
              <a:gd name="T12" fmla="*/ 173 w 178"/>
              <a:gd name="T13" fmla="*/ 118 h 272"/>
              <a:gd name="T14" fmla="*/ 5 w 178"/>
              <a:gd name="T15" fmla="*/ 272 h 272"/>
              <a:gd name="T16" fmla="*/ 0 w 178"/>
              <a:gd name="T17" fmla="*/ 27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272">
                <a:moveTo>
                  <a:pt x="0" y="270"/>
                </a:moveTo>
                <a:cubicBezTo>
                  <a:pt x="5" y="234"/>
                  <a:pt x="10" y="198"/>
                  <a:pt x="16" y="162"/>
                </a:cubicBezTo>
                <a:cubicBezTo>
                  <a:pt x="16" y="158"/>
                  <a:pt x="20" y="153"/>
                  <a:pt x="24" y="149"/>
                </a:cubicBezTo>
                <a:cubicBezTo>
                  <a:pt x="68" y="101"/>
                  <a:pt x="112" y="53"/>
                  <a:pt x="156" y="4"/>
                </a:cubicBezTo>
                <a:cubicBezTo>
                  <a:pt x="157" y="3"/>
                  <a:pt x="159" y="2"/>
                  <a:pt x="163" y="0"/>
                </a:cubicBezTo>
                <a:cubicBezTo>
                  <a:pt x="168" y="36"/>
                  <a:pt x="173" y="71"/>
                  <a:pt x="178" y="107"/>
                </a:cubicBezTo>
                <a:cubicBezTo>
                  <a:pt x="178" y="110"/>
                  <a:pt x="176" y="116"/>
                  <a:pt x="173" y="118"/>
                </a:cubicBezTo>
                <a:cubicBezTo>
                  <a:pt x="117" y="170"/>
                  <a:pt x="61" y="221"/>
                  <a:pt x="5" y="272"/>
                </a:cubicBezTo>
                <a:cubicBezTo>
                  <a:pt x="3" y="271"/>
                  <a:pt x="1" y="271"/>
                  <a:pt x="0" y="270"/>
                </a:cubicBezTo>
                <a:close/>
              </a:path>
            </a:pathLst>
          </a:custGeom>
          <a:solidFill>
            <a:srgbClr val="74891A"/>
          </a:solidFill>
          <a:ln w="9525">
            <a:noFill/>
            <a:round/>
          </a:ln>
        </p:spPr>
        <p:txBody>
          <a:bodyPr anchor="ctr"/>
          <a:lstStyle/>
          <a:p>
            <a:pPr algn="ctr"/>
            <a:endParaRPr>
              <a:latin typeface="Arial" charset="0"/>
            </a:endParaRPr>
          </a:p>
        </p:txBody>
      </p:sp>
      <p:cxnSp>
        <p:nvCxnSpPr>
          <p:cNvPr id="15" name="直接连接符 14"/>
          <p:cNvCxnSpPr/>
          <p:nvPr/>
        </p:nvCxnSpPr>
        <p:spPr>
          <a:xfrm>
            <a:off x="6273621" y="3040284"/>
            <a:ext cx="1487849" cy="0"/>
          </a:xfrm>
          <a:prstGeom prst="line">
            <a:avLst/>
          </a:prstGeom>
          <a:ln w="19050" cap="rnd">
            <a:solidFill>
              <a:schemeClr val="bg1">
                <a:lumMod val="75000"/>
              </a:schemeClr>
            </a:solidFill>
            <a:prstDash val="dash"/>
            <a:round/>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433435" y="4349338"/>
            <a:ext cx="1328035" cy="0"/>
          </a:xfrm>
          <a:prstGeom prst="line">
            <a:avLst/>
          </a:prstGeom>
          <a:ln w="19050" cap="rnd">
            <a:solidFill>
              <a:schemeClr val="bg1">
                <a:lumMod val="75000"/>
              </a:schemeClr>
            </a:solidFill>
            <a:prstDash val="dash"/>
            <a:round/>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512656" y="5693194"/>
            <a:ext cx="1318470" cy="0"/>
          </a:xfrm>
          <a:prstGeom prst="line">
            <a:avLst/>
          </a:prstGeom>
          <a:ln w="19050" cap="rnd">
            <a:solidFill>
              <a:schemeClr val="bg1">
                <a:lumMod val="75000"/>
              </a:schemeClr>
            </a:solidFill>
            <a:prstDash val="dash"/>
            <a:round/>
            <a:headEnd type="none"/>
            <a:tailEnd type="oval" w="lg" len="lg"/>
          </a:ln>
        </p:spPr>
        <p:style>
          <a:lnRef idx="1">
            <a:schemeClr val="accent1"/>
          </a:lnRef>
          <a:fillRef idx="0">
            <a:schemeClr val="accent1"/>
          </a:fillRef>
          <a:effectRef idx="0">
            <a:schemeClr val="accent1"/>
          </a:effectRef>
          <a:fontRef idx="minor">
            <a:schemeClr val="tx1"/>
          </a:fontRef>
        </p:style>
      </p:cxnSp>
      <p:sp>
        <p:nvSpPr>
          <p:cNvPr id="4" name="矩形 15"/>
          <p:cNvSpPr/>
          <p:nvPr/>
        </p:nvSpPr>
        <p:spPr>
          <a:xfrm>
            <a:off x="631190" y="598170"/>
            <a:ext cx="10996930" cy="5789295"/>
          </a:xfrm>
          <a:prstGeom prst="rect">
            <a:avLst/>
          </a:prstGeom>
          <a:gradFill>
            <a:gsLst>
              <a:gs pos="0">
                <a:srgbClr val="74891A"/>
              </a:gs>
              <a:gs pos="100000">
                <a:srgbClr val="4D5F2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charset="0"/>
              <a:ea typeface="Arial" charset="0"/>
            </a:endParaRPr>
          </a:p>
        </p:txBody>
      </p:sp>
      <p:sp>
        <p:nvSpPr>
          <p:cNvPr id="50" name="文本框 1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24330" y="939165"/>
            <a:ext cx="9565005" cy="579120"/>
          </a:xfrm>
          <a:prstGeom prst="rect">
            <a:avLst/>
          </a:prstGeom>
          <a:noFill/>
        </p:spPr>
        <p:txBody>
          <a:bodyPr wrap="square" rtlCol="0">
            <a:spAutoFit/>
          </a:bodyPr>
          <a:lstStyle/>
          <a:p>
            <a:pPr algn="ctr"/>
            <a:r>
              <a:rPr lang="en-AU" altLang="en-US" sz="3200" b="1" dirty="0">
                <a:solidFill>
                  <a:schemeClr val="bg1"/>
                </a:solidFill>
                <a:latin typeface="Arial" charset="0"/>
                <a:ea typeface="Arial" charset="0"/>
                <a:cs typeface="Arial" charset="0"/>
              </a:rPr>
              <a:t>CODE IMPLEMENTATION CONTD</a:t>
            </a:r>
            <a:endParaRPr lang="en-AU" altLang="en-US" sz="3200" b="1" dirty="0">
              <a:solidFill>
                <a:schemeClr val="bg1"/>
              </a:solidFill>
              <a:latin typeface="Arial" charset="0"/>
              <a:ea typeface="Arial" charset="0"/>
              <a:cs typeface="Arial"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t="43462"/>
          <a:stretch>
            <a:fillRect/>
          </a:stretch>
        </p:blipFill>
        <p:spPr>
          <a:xfrm>
            <a:off x="1057275" y="1800225"/>
            <a:ext cx="4427855" cy="414718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355" r="19858"/>
          <a:stretch>
            <a:fillRect/>
          </a:stretch>
        </p:blipFill>
        <p:spPr>
          <a:xfrm>
            <a:off x="5831205" y="1658620"/>
            <a:ext cx="5302885" cy="4262120"/>
          </a:xfrm>
          <a:prstGeom prst="rect">
            <a:avLst/>
          </a:prstGeom>
        </p:spPr>
      </p:pic>
      <p:sp>
        <p:nvSpPr>
          <p:cNvPr id="13" name="Text Box 12"/>
          <p:cNvSpPr txBox="1"/>
          <p:nvPr/>
        </p:nvSpPr>
        <p:spPr>
          <a:xfrm>
            <a:off x="2656840" y="6387465"/>
            <a:ext cx="2245360" cy="1056640"/>
          </a:xfrm>
          <a:prstGeom prst="rect">
            <a:avLst/>
          </a:prstGeom>
          <a:noFill/>
        </p:spPr>
        <p:txBody>
          <a:bodyPr wrap="square" rtlCol="0">
            <a:noAutofit/>
          </a:bodyPr>
          <a:lstStyle/>
          <a:p>
            <a:pPr>
              <a:lnSpc>
                <a:spcPct val="100000"/>
              </a:lnSpc>
            </a:pPr>
            <a:r>
              <a:rPr lang="en-AU" altLang="en-US" sz="2400"/>
              <a:t>Fig. 4a</a:t>
            </a:r>
            <a:endParaRPr lang="en-AU" altLang="en-US" sz="2400"/>
          </a:p>
        </p:txBody>
      </p:sp>
      <p:sp>
        <p:nvSpPr>
          <p:cNvPr id="18" name="Text Box 17"/>
          <p:cNvSpPr txBox="1"/>
          <p:nvPr/>
        </p:nvSpPr>
        <p:spPr>
          <a:xfrm>
            <a:off x="6597015" y="6387465"/>
            <a:ext cx="2245360" cy="1056640"/>
          </a:xfrm>
          <a:prstGeom prst="rect">
            <a:avLst/>
          </a:prstGeom>
          <a:noFill/>
        </p:spPr>
        <p:txBody>
          <a:bodyPr wrap="square" rtlCol="0">
            <a:noAutofit/>
          </a:bodyPr>
          <a:lstStyle/>
          <a:p>
            <a:pPr>
              <a:lnSpc>
                <a:spcPct val="100000"/>
              </a:lnSpc>
            </a:pPr>
            <a:r>
              <a:rPr lang="en-AU" altLang="en-US" sz="2400"/>
              <a:t>Fig. 4b</a:t>
            </a:r>
            <a:endParaRPr lang="en-AU" altLang="en-US" sz="2400"/>
          </a:p>
        </p:txBody>
      </p:sp>
    </p:spTree>
  </p:cSld>
  <p:clrMapOvr>
    <a:masterClrMapping/>
  </p:clrMapOvr>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124</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Symbol</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julianah abdul</dc:creator>
  <cp:lastModifiedBy>iPhone</cp:lastModifiedBy>
  <cp:revision>82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3081-11.20.1</vt:lpwstr>
  </property>
  <property fmtid="{D5CDD505-2E9C-101B-9397-08002B2CF9AE}" pid="3" name="ICV">
    <vt:lpwstr>AA3B0C948A0CF457618F7763EF2CC85E</vt:lpwstr>
  </property>
</Properties>
</file>