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6.jpg" ContentType="image/jpeg"/>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sldIdLst>
    <p:sldId id="256" r:id="rId2"/>
    <p:sldId id="257" r:id="rId3"/>
    <p:sldId id="303" r:id="rId4"/>
    <p:sldId id="259" r:id="rId5"/>
    <p:sldId id="260" r:id="rId6"/>
    <p:sldId id="280" r:id="rId7"/>
    <p:sldId id="283" r:id="rId8"/>
    <p:sldId id="261" r:id="rId9"/>
    <p:sldId id="284" r:id="rId10"/>
    <p:sldId id="262" r:id="rId11"/>
    <p:sldId id="263" r:id="rId12"/>
    <p:sldId id="264" r:id="rId13"/>
    <p:sldId id="265" r:id="rId14"/>
    <p:sldId id="266" r:id="rId15"/>
    <p:sldId id="285" r:id="rId16"/>
    <p:sldId id="304" r:id="rId17"/>
    <p:sldId id="286" r:id="rId18"/>
    <p:sldId id="287" r:id="rId19"/>
    <p:sldId id="305" r:id="rId20"/>
    <p:sldId id="288" r:id="rId21"/>
    <p:sldId id="289" r:id="rId22"/>
    <p:sldId id="290" r:id="rId23"/>
    <p:sldId id="291" r:id="rId24"/>
    <p:sldId id="292" r:id="rId25"/>
    <p:sldId id="293" r:id="rId26"/>
    <p:sldId id="308" r:id="rId27"/>
    <p:sldId id="306" r:id="rId28"/>
    <p:sldId id="296" r:id="rId29"/>
    <p:sldId id="297" r:id="rId30"/>
    <p:sldId id="298" r:id="rId31"/>
    <p:sldId id="299" r:id="rId32"/>
    <p:sldId id="300" r:id="rId33"/>
    <p:sldId id="302" r:id="rId34"/>
    <p:sldId id="267" r:id="rId35"/>
    <p:sldId id="301" r:id="rId36"/>
    <p:sldId id="310" r:id="rId37"/>
    <p:sldId id="311" r:id="rId38"/>
    <p:sldId id="313" r:id="rId39"/>
    <p:sldId id="312" r:id="rId40"/>
    <p:sldId id="31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E13C64-8A13-45EB-B54F-DF7876658C2D}" type="datetimeFigureOut">
              <a:rPr lang="en-US" smtClean="0"/>
              <a:t>4/26/2018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A53378-59FA-4C0D-A9A4-2B80D387651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D7A53378-59FA-4C0D-A9A4-2B80D3876517}" type="slidenum">
              <a:rPr lang="en-US" smtClean="0"/>
              <a:t>20</a:t>
            </a:fld>
            <a:endParaRPr lang="en-US"/>
          </a:p>
        </p:txBody>
      </p:sp>
    </p:spTree>
    <p:extLst>
      <p:ext uri="{BB962C8B-B14F-4D97-AF65-F5344CB8AC3E}">
        <p14:creationId xmlns:p14="http://schemas.microsoft.com/office/powerpoint/2010/main" val="3767987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D7A53378-59FA-4C0D-A9A4-2B80D3876517}" type="slidenum">
              <a:rPr lang="en-US" smtClean="0"/>
              <a:t>34</a:t>
            </a:fld>
            <a:endParaRPr lang="en-US"/>
          </a:p>
        </p:txBody>
      </p:sp>
    </p:spTree>
    <p:extLst>
      <p:ext uri="{BB962C8B-B14F-4D97-AF65-F5344CB8AC3E}">
        <p14:creationId xmlns:p14="http://schemas.microsoft.com/office/powerpoint/2010/main" val="3230262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EC39357-F80E-4B26-9C6D-FE51B091527E}" type="datetimeFigureOut">
              <a:rPr lang="en-US" smtClean="0"/>
              <a:t>4/26/2018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DD8D252-D780-450D-8C92-A67CB56C4BD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C39357-F80E-4B26-9C6D-FE51B091527E}"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8D252-D780-450D-8C92-A67CB56C4BD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C39357-F80E-4B26-9C6D-FE51B091527E}"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8D252-D780-450D-8C92-A67CB56C4BD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C39357-F80E-4B26-9C6D-FE51B091527E}"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8D252-D780-450D-8C92-A67CB56C4BD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EC39357-F80E-4B26-9C6D-FE51B091527E}"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8D252-D780-450D-8C92-A67CB56C4BD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EC39357-F80E-4B26-9C6D-FE51B091527E}"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8D252-D780-450D-8C92-A67CB56C4BD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EC39357-F80E-4B26-9C6D-FE51B091527E}" type="datetimeFigureOut">
              <a:rPr lang="en-US" smtClean="0"/>
              <a:t>4/26/2018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D8D252-D780-450D-8C92-A67CB56C4BD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EC39357-F80E-4B26-9C6D-FE51B091527E}" type="datetimeFigureOut">
              <a:rPr lang="en-US" smtClean="0"/>
              <a:t>4/26/2018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D8D252-D780-450D-8C92-A67CB56C4BD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C39357-F80E-4B26-9C6D-FE51B091527E}" type="datetimeFigureOut">
              <a:rPr lang="en-US" smtClean="0"/>
              <a:t>4/26/2018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D8D252-D780-450D-8C92-A67CB56C4BD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EC39357-F80E-4B26-9C6D-FE51B091527E}"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8D252-D780-450D-8C92-A67CB56C4BD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EC39357-F80E-4B26-9C6D-FE51B091527E}"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DD8D252-D780-450D-8C92-A67CB56C4BD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EC39357-F80E-4B26-9C6D-FE51B091527E}" type="datetimeFigureOut">
              <a:rPr lang="en-US" smtClean="0"/>
              <a:t>4/26/2018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DD8D252-D780-450D-8C92-A67CB56C4BD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atmel.com/Images/doc8161.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edgefxkits.com/blog/wp-content/uploads/2014/05/gesturing-technology.jpg"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http://www.edgefxkits.com/blog/wp-content/uploads/2014/05/gesturing-technology.jpg"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Microprocessor assignment</a:t>
            </a:r>
          </a:p>
        </p:txBody>
      </p:sp>
      <p:sp>
        <p:nvSpPr>
          <p:cNvPr id="3" name="Subtitle 2"/>
          <p:cNvSpPr>
            <a:spLocks noGrp="1"/>
          </p:cNvSpPr>
          <p:nvPr>
            <p:ph type="subTitle" idx="1"/>
          </p:nvPr>
        </p:nvSpPr>
        <p:spPr/>
        <p:txBody>
          <a:bodyPr/>
          <a:lstStyle/>
          <a:p>
            <a:r>
              <a:rPr lang="en-US" b="1" dirty="0"/>
              <a:t>SIMPLE ARDUINO HAND GESTURE CONTROL</a:t>
            </a:r>
          </a:p>
          <a:p>
            <a:r>
              <a:rPr lang="en-US" b="1" dirty="0"/>
              <a:t>CAR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ARDUINO UNO</a:t>
            </a:r>
          </a:p>
        </p:txBody>
      </p:sp>
      <p:sp>
        <p:nvSpPr>
          <p:cNvPr id="3" name="Content Placeholder 2"/>
          <p:cNvSpPr>
            <a:spLocks noGrp="1"/>
          </p:cNvSpPr>
          <p:nvPr>
            <p:ph idx="1"/>
          </p:nvPr>
        </p:nvSpPr>
        <p:spPr/>
        <p:txBody>
          <a:bodyPr>
            <a:normAutofit/>
          </a:bodyPr>
          <a:lstStyle/>
          <a:p>
            <a:pPr marL="0" indent="0">
              <a:buNone/>
            </a:pPr>
            <a:r>
              <a:rPr lang="en-US" dirty="0"/>
              <a:t>The Uno is a microcontroller board based on the </a:t>
            </a:r>
            <a:r>
              <a:rPr lang="en-US" dirty="0">
                <a:hlinkClick r:id="rId2"/>
              </a:rPr>
              <a:t>ATmega328P. </a:t>
            </a:r>
            <a:r>
              <a:rPr lang="en-US" dirty="0"/>
              <a:t>It has 14 digital input/output pins (of which 6 can be used as PWM outputs), 6 analog inputs, a 16 MHz quartz crystal, a USB connection, a power jack, an ICSP header and a reset button.</a:t>
            </a:r>
          </a:p>
          <a:p>
            <a:pPr marL="0" indent="0">
              <a:buNone/>
            </a:pPr>
            <a:r>
              <a:rPr lang="en-US" dirty="0"/>
              <a:t> It contains everything needed to support the microcontroller; simply connect it to a computer with a USB cable or power it with a AC-to-DC adapter or battery to get started..</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“UNO”</a:t>
            </a:r>
          </a:p>
        </p:txBody>
      </p:sp>
      <p:sp>
        <p:nvSpPr>
          <p:cNvPr id="3" name="Content Placeholder 2"/>
          <p:cNvSpPr>
            <a:spLocks noGrp="1"/>
          </p:cNvSpPr>
          <p:nvPr>
            <p:ph idx="1"/>
          </p:nvPr>
        </p:nvSpPr>
        <p:spPr/>
        <p:txBody>
          <a:bodyPr>
            <a:normAutofit/>
          </a:bodyPr>
          <a:lstStyle/>
          <a:p>
            <a:br>
              <a:rPr lang="en-US" dirty="0"/>
            </a:br>
            <a:r>
              <a:rPr lang="en-US" dirty="0"/>
              <a:t>"Uno" means one in Italian and was chosen to mark the release of Arduino Software (IDE) 1.0. The Uno board and version 1.0 of Arduino Software (IDE) were the reference versions of Arduino, now evolved to newer releases.</a:t>
            </a:r>
          </a:p>
          <a:p>
            <a:r>
              <a:rPr lang="en-US" dirty="0"/>
              <a:t> The Uno board is the first in a series of USB Arduino boards, and the reference model for the Arduino platform; for an extensive list of current, past or outdated boards see the Arduino index of boards.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ARDUINO  BLOCK DIAGRAM</a:t>
            </a:r>
          </a:p>
        </p:txBody>
      </p:sp>
      <p:sp>
        <p:nvSpPr>
          <p:cNvPr id="6" name="object 4">
            <a:extLst>
              <a:ext uri="{FF2B5EF4-FFF2-40B4-BE49-F238E27FC236}">
                <a16:creationId xmlns:a16="http://schemas.microsoft.com/office/drawing/2014/main" id="{CB377A47-6613-48B4-95E1-4DB7E77EDCD1}"/>
              </a:ext>
            </a:extLst>
          </p:cNvPr>
          <p:cNvSpPr>
            <a:spLocks noGrp="1"/>
          </p:cNvSpPr>
          <p:nvPr>
            <p:ph idx="1"/>
          </p:nvPr>
        </p:nvSpPr>
        <p:spPr>
          <a:prstGeom prst="rect">
            <a:avLst/>
          </a:prstGeom>
          <a:blipFill>
            <a:blip r:embed="rId2" cstate="print"/>
            <a:stretch>
              <a:fillRect/>
            </a:stretch>
          </a:blipFill>
        </p:spPr>
        <p:txBody>
          <a:bodyPr wrap="square" lIns="0" tIns="0" rIns="0" bIns="0" rtlCol="0"/>
          <a:lstStyle/>
          <a:p>
            <a:pPr marL="0" indent="0">
              <a:buNone/>
            </a:pPr>
            <a:endParaRPr lang="en-Z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fontAlgn="base">
              <a:spcAft>
                <a:spcPct val="0"/>
              </a:spcAft>
            </a:pPr>
            <a:r>
              <a:rPr lang="en-US" b="1" dirty="0">
                <a:latin typeface="Cambria" pitchFamily="18" charset="0"/>
                <a:ea typeface="Times New Roman" pitchFamily="18" charset="0"/>
                <a:cs typeface="Times New Roman" pitchFamily="18" charset="0"/>
              </a:rPr>
              <a:t>Adxl335 Accelerometer</a:t>
            </a:r>
          </a:p>
        </p:txBody>
      </p:sp>
      <p:sp>
        <p:nvSpPr>
          <p:cNvPr id="3" name="Content Placeholder 2"/>
          <p:cNvSpPr>
            <a:spLocks noGrp="1"/>
          </p:cNvSpPr>
          <p:nvPr>
            <p:ph idx="1"/>
          </p:nvPr>
        </p:nvSpPr>
        <p:spPr/>
        <p:txBody>
          <a:bodyPr>
            <a:normAutofit/>
          </a:bodyPr>
          <a:lstStyle/>
          <a:p>
            <a:r>
              <a:rPr lang="en-US" sz="2800" spc="-5" dirty="0">
                <a:solidFill>
                  <a:srgbClr val="212121"/>
                </a:solidFill>
                <a:latin typeface="Cambria" panose="02040503050406030204" pitchFamily="18" charset="0"/>
                <a:cs typeface="Times New Roman"/>
              </a:rPr>
              <a:t>This is </a:t>
            </a:r>
            <a:r>
              <a:rPr lang="en-US" sz="2800" dirty="0">
                <a:solidFill>
                  <a:srgbClr val="212121"/>
                </a:solidFill>
                <a:latin typeface="Cambria" panose="02040503050406030204" pitchFamily="18" charset="0"/>
                <a:cs typeface="Times New Roman"/>
              </a:rPr>
              <a:t>a </a:t>
            </a:r>
            <a:r>
              <a:rPr lang="en-US" sz="2800" spc="-5" dirty="0">
                <a:solidFill>
                  <a:srgbClr val="212121"/>
                </a:solidFill>
                <a:latin typeface="Cambria" panose="02040503050406030204" pitchFamily="18" charset="0"/>
                <a:cs typeface="Times New Roman"/>
              </a:rPr>
              <a:t>complete </a:t>
            </a:r>
            <a:r>
              <a:rPr lang="en-US" sz="2800" spc="-10" dirty="0">
                <a:solidFill>
                  <a:srgbClr val="212121"/>
                </a:solidFill>
                <a:latin typeface="Cambria" panose="02040503050406030204" pitchFamily="18" charset="0"/>
                <a:cs typeface="Times New Roman"/>
              </a:rPr>
              <a:t>three-axis </a:t>
            </a:r>
            <a:r>
              <a:rPr lang="en-US" sz="2800" spc="-5" dirty="0">
                <a:solidFill>
                  <a:srgbClr val="212121"/>
                </a:solidFill>
                <a:latin typeface="Cambria" panose="02040503050406030204" pitchFamily="18" charset="0"/>
                <a:cs typeface="Times New Roman"/>
              </a:rPr>
              <a:t>acceleration </a:t>
            </a:r>
            <a:r>
              <a:rPr lang="en-US" sz="2800" spc="-10" dirty="0">
                <a:solidFill>
                  <a:srgbClr val="212121"/>
                </a:solidFill>
                <a:latin typeface="Cambria" panose="02040503050406030204" pitchFamily="18" charset="0"/>
                <a:cs typeface="Times New Roman"/>
              </a:rPr>
              <a:t>measurement </a:t>
            </a:r>
            <a:r>
              <a:rPr lang="en-US" sz="2800" spc="-5" dirty="0">
                <a:solidFill>
                  <a:srgbClr val="212121"/>
                </a:solidFill>
                <a:latin typeface="Cambria" panose="02040503050406030204" pitchFamily="18" charset="0"/>
                <a:cs typeface="Times New Roman"/>
              </a:rPr>
              <a:t>system. </a:t>
            </a:r>
            <a:r>
              <a:rPr lang="en-US" sz="2800" dirty="0">
                <a:solidFill>
                  <a:srgbClr val="212121"/>
                </a:solidFill>
                <a:latin typeface="Cambria" panose="02040503050406030204" pitchFamily="18" charset="0"/>
                <a:cs typeface="Times New Roman"/>
              </a:rPr>
              <a:t>ADXL335 has a </a:t>
            </a:r>
            <a:r>
              <a:rPr lang="en-US" sz="2800" spc="-5" dirty="0">
                <a:solidFill>
                  <a:srgbClr val="212121"/>
                </a:solidFill>
                <a:latin typeface="Cambria" panose="02040503050406030204" pitchFamily="18" charset="0"/>
                <a:cs typeface="Times New Roman"/>
              </a:rPr>
              <a:t>minimum  </a:t>
            </a:r>
            <a:r>
              <a:rPr lang="en-US" sz="2800" spc="-10" dirty="0">
                <a:solidFill>
                  <a:srgbClr val="212121"/>
                </a:solidFill>
                <a:latin typeface="Cambria" panose="02040503050406030204" pitchFamily="18" charset="0"/>
                <a:cs typeface="Times New Roman"/>
              </a:rPr>
              <a:t>measurement </a:t>
            </a:r>
            <a:r>
              <a:rPr lang="en-US" sz="2800" dirty="0">
                <a:solidFill>
                  <a:srgbClr val="212121"/>
                </a:solidFill>
                <a:latin typeface="Cambria" panose="02040503050406030204" pitchFamily="18" charset="0"/>
                <a:cs typeface="Times New Roman"/>
              </a:rPr>
              <a:t>range </a:t>
            </a:r>
            <a:r>
              <a:rPr lang="en-US" sz="2800" spc="-5" dirty="0">
                <a:solidFill>
                  <a:srgbClr val="212121"/>
                </a:solidFill>
                <a:latin typeface="Cambria" panose="02040503050406030204" pitchFamily="18" charset="0"/>
                <a:cs typeface="Times New Roman"/>
              </a:rPr>
              <a:t>of </a:t>
            </a:r>
            <a:r>
              <a:rPr lang="en-US" sz="2800" spc="-50" dirty="0">
                <a:solidFill>
                  <a:srgbClr val="212121"/>
                </a:solidFill>
                <a:latin typeface="Cambria" panose="02040503050406030204" pitchFamily="18" charset="0"/>
                <a:cs typeface="Trebuchet MS"/>
              </a:rPr>
              <a:t>±</a:t>
            </a:r>
            <a:r>
              <a:rPr lang="en-US" sz="2800" spc="-50" dirty="0">
                <a:solidFill>
                  <a:srgbClr val="212121"/>
                </a:solidFill>
                <a:latin typeface="Cambria" panose="02040503050406030204" pitchFamily="18" charset="0"/>
                <a:cs typeface="Times New Roman"/>
              </a:rPr>
              <a:t>3g.</a:t>
            </a:r>
          </a:p>
          <a:p>
            <a:r>
              <a:rPr lang="en-US" sz="2800" spc="-50" dirty="0">
                <a:solidFill>
                  <a:srgbClr val="212121"/>
                </a:solidFill>
                <a:latin typeface="Cambria" panose="02040503050406030204" pitchFamily="18" charset="0"/>
                <a:cs typeface="Times New Roman"/>
              </a:rPr>
              <a:t> </a:t>
            </a:r>
            <a:r>
              <a:rPr lang="en-US" sz="2800" dirty="0">
                <a:solidFill>
                  <a:srgbClr val="212121"/>
                </a:solidFill>
                <a:latin typeface="Cambria" panose="02040503050406030204" pitchFamily="18" charset="0"/>
                <a:cs typeface="Times New Roman"/>
              </a:rPr>
              <a:t>It </a:t>
            </a:r>
            <a:r>
              <a:rPr lang="en-US" sz="2800" spc="-5" dirty="0">
                <a:solidFill>
                  <a:srgbClr val="212121"/>
                </a:solidFill>
                <a:latin typeface="Cambria" panose="02040503050406030204" pitchFamily="18" charset="0"/>
                <a:cs typeface="Times New Roman"/>
              </a:rPr>
              <a:t>contains </a:t>
            </a:r>
            <a:r>
              <a:rPr lang="en-US" sz="2800" dirty="0">
                <a:solidFill>
                  <a:srgbClr val="212121"/>
                </a:solidFill>
                <a:latin typeface="Cambria" panose="02040503050406030204" pitchFamily="18" charset="0"/>
                <a:cs typeface="Times New Roman"/>
              </a:rPr>
              <a:t>a </a:t>
            </a:r>
            <a:r>
              <a:rPr lang="en-US" sz="2800" spc="-5" dirty="0">
                <a:solidFill>
                  <a:srgbClr val="212121"/>
                </a:solidFill>
                <a:latin typeface="Cambria" panose="02040503050406030204" pitchFamily="18" charset="0"/>
                <a:cs typeface="Times New Roman"/>
              </a:rPr>
              <a:t>poly-silicon-surface micro-machined sensor </a:t>
            </a:r>
            <a:r>
              <a:rPr lang="en-US" sz="2800" dirty="0">
                <a:solidFill>
                  <a:srgbClr val="212121"/>
                </a:solidFill>
                <a:latin typeface="Cambria" panose="02040503050406030204" pitchFamily="18" charset="0"/>
                <a:cs typeface="Times New Roman"/>
              </a:rPr>
              <a:t>and </a:t>
            </a:r>
            <a:r>
              <a:rPr lang="en-US" sz="2800" spc="-5" dirty="0">
                <a:solidFill>
                  <a:srgbClr val="212121"/>
                </a:solidFill>
                <a:latin typeface="Cambria" panose="02040503050406030204" pitchFamily="18" charset="0"/>
                <a:cs typeface="Times New Roman"/>
              </a:rPr>
              <a:t>signal-conditioning  </a:t>
            </a:r>
            <a:r>
              <a:rPr lang="en-US" sz="2800" spc="-10" dirty="0">
                <a:solidFill>
                  <a:srgbClr val="212121"/>
                </a:solidFill>
                <a:latin typeface="Cambria" panose="02040503050406030204" pitchFamily="18" charset="0"/>
                <a:cs typeface="Times New Roman"/>
              </a:rPr>
              <a:t>circuitry </a:t>
            </a:r>
            <a:r>
              <a:rPr lang="en-US" sz="2800" spc="-5" dirty="0">
                <a:solidFill>
                  <a:srgbClr val="212121"/>
                </a:solidFill>
                <a:latin typeface="Cambria" panose="02040503050406030204" pitchFamily="18" charset="0"/>
                <a:cs typeface="Times New Roman"/>
              </a:rPr>
              <a:t>to implement open-loop acceleration </a:t>
            </a:r>
            <a:r>
              <a:rPr lang="en-US" sz="2800" spc="-10" dirty="0">
                <a:solidFill>
                  <a:srgbClr val="212121"/>
                </a:solidFill>
                <a:latin typeface="Cambria" panose="02040503050406030204" pitchFamily="18" charset="0"/>
                <a:cs typeface="Times New Roman"/>
              </a:rPr>
              <a:t>measurement architecture.</a:t>
            </a:r>
          </a:p>
          <a:p>
            <a:r>
              <a:rPr lang="en-US" sz="2800" spc="-10" dirty="0">
                <a:solidFill>
                  <a:srgbClr val="212121"/>
                </a:solidFill>
                <a:latin typeface="Cambria" panose="02040503050406030204" pitchFamily="18" charset="0"/>
                <a:cs typeface="Times New Roman"/>
              </a:rPr>
              <a:t> </a:t>
            </a:r>
            <a:r>
              <a:rPr lang="en-US" sz="2800" spc="-5" dirty="0">
                <a:solidFill>
                  <a:srgbClr val="212121"/>
                </a:solidFill>
                <a:latin typeface="Cambria" panose="02040503050406030204" pitchFamily="18" charset="0"/>
                <a:cs typeface="Times New Roman"/>
              </a:rPr>
              <a:t>Output signals </a:t>
            </a:r>
            <a:r>
              <a:rPr lang="en-US" sz="2800" spc="-10" dirty="0">
                <a:solidFill>
                  <a:srgbClr val="212121"/>
                </a:solidFill>
                <a:latin typeface="Cambria" panose="02040503050406030204" pitchFamily="18" charset="0"/>
                <a:cs typeface="Times New Roman"/>
              </a:rPr>
              <a:t>are </a:t>
            </a:r>
            <a:r>
              <a:rPr lang="en-US" sz="2800" spc="-5" dirty="0">
                <a:solidFill>
                  <a:srgbClr val="212121"/>
                </a:solidFill>
                <a:latin typeface="Cambria" panose="02040503050406030204" pitchFamily="18" charset="0"/>
                <a:cs typeface="Times New Roman"/>
              </a:rPr>
              <a:t>analogue voltages  that </a:t>
            </a:r>
            <a:r>
              <a:rPr lang="en-US" sz="2800" spc="-10" dirty="0">
                <a:solidFill>
                  <a:srgbClr val="212121"/>
                </a:solidFill>
                <a:latin typeface="Cambria" panose="02040503050406030204" pitchFamily="18" charset="0"/>
                <a:cs typeface="Times New Roman"/>
              </a:rPr>
              <a:t>are </a:t>
            </a:r>
            <a:r>
              <a:rPr lang="en-US" sz="2800" spc="-5" dirty="0">
                <a:solidFill>
                  <a:srgbClr val="212121"/>
                </a:solidFill>
                <a:latin typeface="Cambria" panose="02040503050406030204" pitchFamily="18" charset="0"/>
                <a:cs typeface="Times New Roman"/>
              </a:rPr>
              <a:t>proportional to acceleration. </a:t>
            </a:r>
            <a:endParaRPr lang="en-US" sz="2800" dirty="0">
              <a:latin typeface="Cambria" panose="02040503050406030204" pitchFamily="18" charset="0"/>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itchFamily="18" charset="0"/>
                <a:ea typeface="Times New Roman" pitchFamily="18" charset="0"/>
                <a:cs typeface="Times New Roman" pitchFamily="18" charset="0"/>
              </a:rPr>
              <a:t>Accelerometer Diagram</a:t>
            </a:r>
            <a:endParaRPr lang="en-US" dirty="0"/>
          </a:p>
        </p:txBody>
      </p:sp>
      <p:sp>
        <p:nvSpPr>
          <p:cNvPr id="4" name="object 4">
            <a:extLst>
              <a:ext uri="{FF2B5EF4-FFF2-40B4-BE49-F238E27FC236}">
                <a16:creationId xmlns:a16="http://schemas.microsoft.com/office/drawing/2014/main" id="{232D9B3D-BD7D-4062-AF79-E0A406706D73}"/>
              </a:ext>
            </a:extLst>
          </p:cNvPr>
          <p:cNvSpPr/>
          <p:nvPr/>
        </p:nvSpPr>
        <p:spPr>
          <a:xfrm>
            <a:off x="304800" y="2133600"/>
            <a:ext cx="4114800" cy="2590800"/>
          </a:xfrm>
          <a:prstGeom prst="rect">
            <a:avLst/>
          </a:prstGeom>
          <a:blipFill>
            <a:blip r:embed="rId2" cstate="print"/>
            <a:stretch>
              <a:fillRect/>
            </a:stretch>
          </a:blipFill>
        </p:spPr>
        <p:txBody>
          <a:bodyPr wrap="square" lIns="0" tIns="0" rIns="0" bIns="0" rtlCol="0"/>
          <a:lstStyle/>
          <a:p>
            <a:endParaRPr dirty="0"/>
          </a:p>
        </p:txBody>
      </p:sp>
      <p:sp>
        <p:nvSpPr>
          <p:cNvPr id="5" name="object 7">
            <a:extLst>
              <a:ext uri="{FF2B5EF4-FFF2-40B4-BE49-F238E27FC236}">
                <a16:creationId xmlns:a16="http://schemas.microsoft.com/office/drawing/2014/main" id="{16F974AD-E33E-4BCA-9D0F-F037FC7A7F07}"/>
              </a:ext>
            </a:extLst>
          </p:cNvPr>
          <p:cNvSpPr>
            <a:spLocks noGrp="1"/>
          </p:cNvSpPr>
          <p:nvPr>
            <p:ph idx="1"/>
          </p:nvPr>
        </p:nvSpPr>
        <p:spPr>
          <a:xfrm>
            <a:off x="4495800" y="2133600"/>
            <a:ext cx="4343400" cy="3657600"/>
          </a:xfrm>
          <a:prstGeom prst="rect">
            <a:avLst/>
          </a:prstGeom>
          <a:blipFill>
            <a:blip r:embed="rId3" cstate="print"/>
            <a:stretch>
              <a:fillRect/>
            </a:stretch>
          </a:blipFill>
        </p:spPr>
        <p:txBody>
          <a:bodyPr wrap="square" lIns="0" tIns="0" rIns="0" bIns="0" rtlCol="0"/>
          <a:lstStyle/>
          <a:p>
            <a:endParaRPr lang="en-ZA" dirty="0"/>
          </a:p>
        </p:txBody>
      </p:sp>
      <p:sp>
        <p:nvSpPr>
          <p:cNvPr id="8" name="Rectangle 7">
            <a:extLst>
              <a:ext uri="{FF2B5EF4-FFF2-40B4-BE49-F238E27FC236}">
                <a16:creationId xmlns:a16="http://schemas.microsoft.com/office/drawing/2014/main" id="{A71F2871-FD51-4B46-B579-2C668BE94768}"/>
              </a:ext>
            </a:extLst>
          </p:cNvPr>
          <p:cNvSpPr/>
          <p:nvPr/>
        </p:nvSpPr>
        <p:spPr>
          <a:xfrm>
            <a:off x="503614" y="5010912"/>
            <a:ext cx="2661370" cy="369332"/>
          </a:xfrm>
          <a:prstGeom prst="rect">
            <a:avLst/>
          </a:prstGeom>
        </p:spPr>
        <p:txBody>
          <a:bodyPr wrap="none">
            <a:spAutoFit/>
          </a:bodyPr>
          <a:lstStyle/>
          <a:p>
            <a:pPr marL="12700">
              <a:lnSpc>
                <a:spcPct val="100000"/>
              </a:lnSpc>
              <a:spcBef>
                <a:spcPts val="100"/>
              </a:spcBef>
            </a:pPr>
            <a:r>
              <a:rPr lang="en-ZA" b="1" spc="-5" dirty="0">
                <a:latin typeface="Times New Roman"/>
                <a:cs typeface="Times New Roman"/>
              </a:rPr>
              <a:t>ADXL335 Accelerometer</a:t>
            </a:r>
            <a:endParaRPr lang="en-ZA" dirty="0">
              <a:latin typeface="Times New Roman"/>
              <a:cs typeface="Times New Roman"/>
            </a:endParaRPr>
          </a:p>
        </p:txBody>
      </p:sp>
      <p:sp>
        <p:nvSpPr>
          <p:cNvPr id="10" name="Rectangle 9">
            <a:extLst>
              <a:ext uri="{FF2B5EF4-FFF2-40B4-BE49-F238E27FC236}">
                <a16:creationId xmlns:a16="http://schemas.microsoft.com/office/drawing/2014/main" id="{093B004E-F65C-4738-A5D9-F81B7A750FEB}"/>
              </a:ext>
            </a:extLst>
          </p:cNvPr>
          <p:cNvSpPr/>
          <p:nvPr/>
        </p:nvSpPr>
        <p:spPr>
          <a:xfrm>
            <a:off x="3886200" y="5799338"/>
            <a:ext cx="4572000" cy="646331"/>
          </a:xfrm>
          <a:prstGeom prst="rect">
            <a:avLst/>
          </a:prstGeom>
        </p:spPr>
        <p:txBody>
          <a:bodyPr>
            <a:spAutoFit/>
          </a:bodyPr>
          <a:lstStyle/>
          <a:p>
            <a:pPr marL="1678305">
              <a:lnSpc>
                <a:spcPct val="100000"/>
              </a:lnSpc>
              <a:spcBef>
                <a:spcPts val="100"/>
              </a:spcBef>
            </a:pPr>
            <a:r>
              <a:rPr lang="en-ZA" b="1" spc="-10" dirty="0">
                <a:latin typeface="Times New Roman"/>
                <a:cs typeface="Times New Roman"/>
              </a:rPr>
              <a:t>Pin </a:t>
            </a:r>
            <a:r>
              <a:rPr lang="en-ZA" b="1" spc="-5" dirty="0">
                <a:latin typeface="Times New Roman"/>
                <a:cs typeface="Times New Roman"/>
              </a:rPr>
              <a:t>description </a:t>
            </a:r>
            <a:r>
              <a:rPr lang="en-ZA" b="1" dirty="0">
                <a:latin typeface="Times New Roman"/>
                <a:cs typeface="Times New Roman"/>
              </a:rPr>
              <a:t>for</a:t>
            </a:r>
            <a:r>
              <a:rPr lang="en-ZA" b="1" spc="20" dirty="0">
                <a:latin typeface="Times New Roman"/>
                <a:cs typeface="Times New Roman"/>
              </a:rPr>
              <a:t> </a:t>
            </a:r>
            <a:r>
              <a:rPr lang="en-ZA" b="1" spc="-5" dirty="0">
                <a:latin typeface="Times New Roman"/>
                <a:cs typeface="Times New Roman"/>
              </a:rPr>
              <a:t>Accelerometer</a:t>
            </a:r>
            <a:endParaRPr lang="en-ZA" dirty="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FA96E-8DAB-4354-93D7-0B586F6AE226}"/>
              </a:ext>
            </a:extLst>
          </p:cNvPr>
          <p:cNvSpPr>
            <a:spLocks noGrp="1"/>
          </p:cNvSpPr>
          <p:nvPr>
            <p:ph type="title"/>
          </p:nvPr>
        </p:nvSpPr>
        <p:spPr/>
        <p:txBody>
          <a:bodyPr>
            <a:normAutofit/>
          </a:bodyPr>
          <a:lstStyle/>
          <a:p>
            <a:r>
              <a:rPr lang="en-ZA" dirty="0"/>
              <a:t>HT12E ENCODER</a:t>
            </a:r>
          </a:p>
        </p:txBody>
      </p:sp>
      <p:sp>
        <p:nvSpPr>
          <p:cNvPr id="3" name="Content Placeholder 2">
            <a:extLst>
              <a:ext uri="{FF2B5EF4-FFF2-40B4-BE49-F238E27FC236}">
                <a16:creationId xmlns:a16="http://schemas.microsoft.com/office/drawing/2014/main" id="{02C1A0E5-2DD0-4E1E-9910-70A8C6584EEB}"/>
              </a:ext>
            </a:extLst>
          </p:cNvPr>
          <p:cNvSpPr>
            <a:spLocks noGrp="1"/>
          </p:cNvSpPr>
          <p:nvPr>
            <p:ph idx="1"/>
          </p:nvPr>
        </p:nvSpPr>
        <p:spPr/>
        <p:txBody>
          <a:bodyPr>
            <a:normAutofit lnSpcReduction="10000"/>
          </a:bodyPr>
          <a:lstStyle/>
          <a:p>
            <a:r>
              <a:rPr lang="en-US" sz="2800" b="1" dirty="0">
                <a:latin typeface="Cambria" panose="02040503050406030204" pitchFamily="18" charset="0"/>
                <a:cs typeface="Times New Roman"/>
              </a:rPr>
              <a:t>is an encoder integrated circuit of 212 series of encoders. They are paired with 212 series of decoders for use in remote control system applications. It is mainly used in interfacing RF and infrared circuits.  </a:t>
            </a:r>
          </a:p>
          <a:p>
            <a:r>
              <a:rPr lang="en-US" sz="2800" b="1" dirty="0">
                <a:latin typeface="Cambria" panose="02040503050406030204" pitchFamily="18" charset="0"/>
                <a:cs typeface="Times New Roman"/>
              </a:rPr>
              <a:t> Simply put, HT12E converts the parallel inputs into serial output. It encodes the 12 bit parallel data into serial for transmission through an RF transmitter. These 12 bits are divided into 8 address bits and 4 data bits.</a:t>
            </a:r>
          </a:p>
          <a:p>
            <a:pPr marL="0" indent="0">
              <a:buNone/>
            </a:pPr>
            <a:endParaRPr lang="en-US" sz="2800" b="1" dirty="0">
              <a:latin typeface="Cambria" panose="02040503050406030204" pitchFamily="18" charset="0"/>
              <a:cs typeface="Times New Roman"/>
            </a:endParaRPr>
          </a:p>
        </p:txBody>
      </p:sp>
    </p:spTree>
    <p:extLst>
      <p:ext uri="{BB962C8B-B14F-4D97-AF65-F5344CB8AC3E}">
        <p14:creationId xmlns:p14="http://schemas.microsoft.com/office/powerpoint/2010/main" val="639011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B8D0B-A7FB-4112-A794-4AF6C92050A1}"/>
              </a:ext>
            </a:extLst>
          </p:cNvPr>
          <p:cNvSpPr>
            <a:spLocks noGrp="1"/>
          </p:cNvSpPr>
          <p:nvPr>
            <p:ph type="title"/>
          </p:nvPr>
        </p:nvSpPr>
        <p:spPr/>
        <p:txBody>
          <a:bodyPr/>
          <a:lstStyle/>
          <a:p>
            <a:r>
              <a:rPr lang="en-IN" dirty="0"/>
              <a:t>WORKING OF HT12E ENCODER</a:t>
            </a:r>
          </a:p>
        </p:txBody>
      </p:sp>
      <p:sp>
        <p:nvSpPr>
          <p:cNvPr id="3" name="Rectangle 2">
            <a:extLst>
              <a:ext uri="{FF2B5EF4-FFF2-40B4-BE49-F238E27FC236}">
                <a16:creationId xmlns:a16="http://schemas.microsoft.com/office/drawing/2014/main" id="{396A432E-3CC2-470F-B1E0-1D867579A2A6}"/>
              </a:ext>
            </a:extLst>
          </p:cNvPr>
          <p:cNvSpPr/>
          <p:nvPr/>
        </p:nvSpPr>
        <p:spPr>
          <a:xfrm>
            <a:off x="457200" y="2590800"/>
            <a:ext cx="7772400" cy="2308324"/>
          </a:xfrm>
          <a:prstGeom prst="rect">
            <a:avLst/>
          </a:prstGeom>
        </p:spPr>
        <p:txBody>
          <a:bodyPr wrap="square">
            <a:spAutoFit/>
          </a:bodyPr>
          <a:lstStyle/>
          <a:p>
            <a:pPr marL="285750" indent="-285750">
              <a:buFont typeface="Wingdings" panose="05000000000000000000" pitchFamily="2" charset="2"/>
              <a:buChar char="Ø"/>
            </a:pPr>
            <a:r>
              <a:rPr lang="en-US" b="1" dirty="0">
                <a:latin typeface="Cambria" panose="02040503050406030204" pitchFamily="18" charset="0"/>
                <a:cs typeface="Times New Roman"/>
              </a:rPr>
              <a:t> HT12E has a transmission enable pin which is active low. When a trigger signal is received on TE pin, the programmed addresses/data are transmitted together with the header bits via an RF or an infrared transmission medium</a:t>
            </a:r>
          </a:p>
          <a:p>
            <a:pPr marL="285750" indent="-285750">
              <a:buFont typeface="Wingdings" panose="05000000000000000000" pitchFamily="2" charset="2"/>
              <a:buChar char="Ø"/>
            </a:pPr>
            <a:r>
              <a:rPr lang="en-US" b="1" dirty="0">
                <a:latin typeface="Cambria" panose="02040503050406030204" pitchFamily="18" charset="0"/>
                <a:cs typeface="Times New Roman"/>
              </a:rPr>
              <a:t> HT12E begins a 4-word transmission cycle upon receipt of a transmission enable. </a:t>
            </a:r>
          </a:p>
          <a:p>
            <a:pPr marL="342900" indent="-342900">
              <a:buFont typeface="Wingdings" panose="05000000000000000000" pitchFamily="2" charset="2"/>
              <a:buChar char="Ø"/>
            </a:pPr>
            <a:r>
              <a:rPr lang="en-US" b="1" dirty="0">
                <a:latin typeface="Cambria" panose="02040503050406030204" pitchFamily="18" charset="0"/>
                <a:cs typeface="Times New Roman"/>
              </a:rPr>
              <a:t>This cycle is repeated as long as TE is kept low. As soon as TE returns to high, the encoder output completes its final cycle and then stops</a:t>
            </a:r>
          </a:p>
        </p:txBody>
      </p:sp>
    </p:spTree>
    <p:extLst>
      <p:ext uri="{BB962C8B-B14F-4D97-AF65-F5344CB8AC3E}">
        <p14:creationId xmlns:p14="http://schemas.microsoft.com/office/powerpoint/2010/main" val="2282211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5040-5305-459F-B69B-E5CF6E5E77F3}"/>
              </a:ext>
            </a:extLst>
          </p:cNvPr>
          <p:cNvSpPr>
            <a:spLocks noGrp="1"/>
          </p:cNvSpPr>
          <p:nvPr>
            <p:ph type="title"/>
          </p:nvPr>
        </p:nvSpPr>
        <p:spPr/>
        <p:txBody>
          <a:bodyPr/>
          <a:lstStyle/>
          <a:p>
            <a:r>
              <a:rPr lang="en-ZA" dirty="0"/>
              <a:t>PIN DIAGRAM</a:t>
            </a:r>
          </a:p>
        </p:txBody>
      </p:sp>
      <p:sp>
        <p:nvSpPr>
          <p:cNvPr id="4" name="object 6">
            <a:extLst>
              <a:ext uri="{FF2B5EF4-FFF2-40B4-BE49-F238E27FC236}">
                <a16:creationId xmlns:a16="http://schemas.microsoft.com/office/drawing/2014/main" id="{F80978CD-9EBD-4FF9-BDE0-035CDA683D3E}"/>
              </a:ext>
            </a:extLst>
          </p:cNvPr>
          <p:cNvSpPr>
            <a:spLocks noGrp="1"/>
          </p:cNvSpPr>
          <p:nvPr>
            <p:ph idx="1"/>
          </p:nvPr>
        </p:nvSpPr>
        <p:spPr>
          <a:xfrm>
            <a:off x="457200" y="1935480"/>
            <a:ext cx="4114800" cy="4389120"/>
          </a:xfrm>
          <a:prstGeom prst="rect">
            <a:avLst/>
          </a:prstGeom>
          <a:blipFill>
            <a:blip r:embed="rId2" cstate="print"/>
            <a:stretch>
              <a:fillRect/>
            </a:stretch>
          </a:blipFill>
        </p:spPr>
        <p:txBody>
          <a:bodyPr wrap="square" lIns="0" tIns="0" rIns="0" bIns="0" rtlCol="0"/>
          <a:lstStyle/>
          <a:p>
            <a:endParaRPr lang="en-ZA" dirty="0"/>
          </a:p>
        </p:txBody>
      </p:sp>
      <p:sp>
        <p:nvSpPr>
          <p:cNvPr id="5" name="object 5">
            <a:extLst>
              <a:ext uri="{FF2B5EF4-FFF2-40B4-BE49-F238E27FC236}">
                <a16:creationId xmlns:a16="http://schemas.microsoft.com/office/drawing/2014/main" id="{A5704A28-AB2A-4C75-824E-8C84C191CC71}"/>
              </a:ext>
            </a:extLst>
          </p:cNvPr>
          <p:cNvSpPr/>
          <p:nvPr/>
        </p:nvSpPr>
        <p:spPr>
          <a:xfrm>
            <a:off x="4876800" y="1935480"/>
            <a:ext cx="3810000" cy="4389120"/>
          </a:xfrm>
          <a:prstGeom prst="rect">
            <a:avLst/>
          </a:prstGeom>
          <a:blipFill>
            <a:blip r:embed="rId3" cstate="print"/>
            <a:stretch>
              <a:fillRect/>
            </a:stretch>
          </a:blipFill>
        </p:spPr>
        <p:txBody>
          <a:bodyPr wrap="square" lIns="0" tIns="0" rIns="0" bIns="0" rtlCol="0"/>
          <a:lstStyle/>
          <a:p>
            <a:endParaRPr/>
          </a:p>
        </p:txBody>
      </p:sp>
      <p:sp>
        <p:nvSpPr>
          <p:cNvPr id="6" name="Rectangle 5">
            <a:extLst>
              <a:ext uri="{FF2B5EF4-FFF2-40B4-BE49-F238E27FC236}">
                <a16:creationId xmlns:a16="http://schemas.microsoft.com/office/drawing/2014/main" id="{2B97B5E1-9874-47D5-8478-FA1CFFD78D38}"/>
              </a:ext>
            </a:extLst>
          </p:cNvPr>
          <p:cNvSpPr/>
          <p:nvPr/>
        </p:nvSpPr>
        <p:spPr>
          <a:xfrm>
            <a:off x="1143000" y="6412992"/>
            <a:ext cx="1980992" cy="369332"/>
          </a:xfrm>
          <a:prstGeom prst="rect">
            <a:avLst/>
          </a:prstGeom>
        </p:spPr>
        <p:txBody>
          <a:bodyPr wrap="none">
            <a:spAutoFit/>
          </a:bodyPr>
          <a:lstStyle/>
          <a:p>
            <a:pPr marL="12700">
              <a:lnSpc>
                <a:spcPct val="100000"/>
              </a:lnSpc>
              <a:spcBef>
                <a:spcPts val="100"/>
              </a:spcBef>
            </a:pPr>
            <a:r>
              <a:rPr lang="en-ZA" b="1" spc="-5" dirty="0">
                <a:latin typeface="Times New Roman"/>
                <a:cs typeface="Times New Roman"/>
              </a:rPr>
              <a:t>Figure</a:t>
            </a:r>
            <a:r>
              <a:rPr lang="en-ZA" b="1" dirty="0">
                <a:latin typeface="Times New Roman"/>
                <a:cs typeface="Times New Roman"/>
              </a:rPr>
              <a:t> HT12E</a:t>
            </a:r>
            <a:r>
              <a:rPr lang="en-ZA" b="1" spc="-65" dirty="0">
                <a:latin typeface="Times New Roman"/>
                <a:cs typeface="Times New Roman"/>
              </a:rPr>
              <a:t> </a:t>
            </a:r>
            <a:r>
              <a:rPr lang="en-ZA" b="1" spc="-5" dirty="0">
                <a:latin typeface="Times New Roman"/>
                <a:cs typeface="Times New Roman"/>
              </a:rPr>
              <a:t>IC</a:t>
            </a:r>
            <a:endParaRPr lang="en-ZA" dirty="0">
              <a:latin typeface="Times New Roman"/>
              <a:cs typeface="Times New Roman"/>
            </a:endParaRPr>
          </a:p>
        </p:txBody>
      </p:sp>
      <p:sp>
        <p:nvSpPr>
          <p:cNvPr id="7" name="Rectangle 6">
            <a:extLst>
              <a:ext uri="{FF2B5EF4-FFF2-40B4-BE49-F238E27FC236}">
                <a16:creationId xmlns:a16="http://schemas.microsoft.com/office/drawing/2014/main" id="{9DA1A540-2F1E-41B9-9B5D-99A466C281B1}"/>
              </a:ext>
            </a:extLst>
          </p:cNvPr>
          <p:cNvSpPr/>
          <p:nvPr/>
        </p:nvSpPr>
        <p:spPr>
          <a:xfrm>
            <a:off x="3123992" y="6324600"/>
            <a:ext cx="4572000" cy="536044"/>
          </a:xfrm>
          <a:prstGeom prst="rect">
            <a:avLst/>
          </a:prstGeom>
        </p:spPr>
        <p:txBody>
          <a:bodyPr>
            <a:spAutoFit/>
          </a:bodyPr>
          <a:lstStyle/>
          <a:p>
            <a:pPr marL="2372360" lvl="1">
              <a:spcBef>
                <a:spcPts val="100"/>
              </a:spcBef>
            </a:pPr>
            <a:endParaRPr lang="en-ZA" sz="1400" b="1" spc="-10" dirty="0">
              <a:latin typeface="Times New Roman"/>
              <a:cs typeface="Times New Roman"/>
            </a:endParaRPr>
          </a:p>
          <a:p>
            <a:pPr marL="2372360" lvl="1">
              <a:spcBef>
                <a:spcPts val="100"/>
              </a:spcBef>
            </a:pPr>
            <a:r>
              <a:rPr lang="en-ZA" sz="1400" b="1" spc="-10" dirty="0">
                <a:latin typeface="Times New Roman"/>
                <a:cs typeface="Times New Roman"/>
              </a:rPr>
              <a:t>Pin </a:t>
            </a:r>
            <a:r>
              <a:rPr lang="en-ZA" sz="1400" b="1" spc="-5" dirty="0">
                <a:latin typeface="Times New Roman"/>
                <a:cs typeface="Times New Roman"/>
              </a:rPr>
              <a:t>description </a:t>
            </a:r>
            <a:r>
              <a:rPr lang="en-ZA" sz="1400" b="1" dirty="0">
                <a:latin typeface="Times New Roman"/>
                <a:cs typeface="Times New Roman"/>
              </a:rPr>
              <a:t>for</a:t>
            </a:r>
            <a:r>
              <a:rPr lang="en-ZA" sz="1400" b="1" spc="15" dirty="0">
                <a:latin typeface="Times New Roman"/>
                <a:cs typeface="Times New Roman"/>
              </a:rPr>
              <a:t> </a:t>
            </a:r>
            <a:r>
              <a:rPr lang="en-ZA" sz="1400" b="1" dirty="0">
                <a:latin typeface="Times New Roman"/>
                <a:cs typeface="Times New Roman"/>
              </a:rPr>
              <a:t>HT12E</a:t>
            </a:r>
            <a:endParaRPr lang="en-ZA" sz="1400" dirty="0">
              <a:latin typeface="Times New Roman"/>
              <a:cs typeface="Times New Roman"/>
            </a:endParaRPr>
          </a:p>
        </p:txBody>
      </p:sp>
    </p:spTree>
    <p:extLst>
      <p:ext uri="{BB962C8B-B14F-4D97-AF65-F5344CB8AC3E}">
        <p14:creationId xmlns:p14="http://schemas.microsoft.com/office/powerpoint/2010/main" val="540982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4BEA-E093-4347-B9A5-9E55A738E8FD}"/>
              </a:ext>
            </a:extLst>
          </p:cNvPr>
          <p:cNvSpPr>
            <a:spLocks noGrp="1"/>
          </p:cNvSpPr>
          <p:nvPr>
            <p:ph type="title"/>
          </p:nvPr>
        </p:nvSpPr>
        <p:spPr/>
        <p:txBody>
          <a:bodyPr/>
          <a:lstStyle/>
          <a:p>
            <a:r>
              <a:rPr lang="de-DE" b="1" dirty="0">
                <a:latin typeface="Cambria" panose="02040503050406030204" pitchFamily="18" charset="0"/>
              </a:rPr>
              <a:t>HT12D Decoder IC</a:t>
            </a:r>
            <a:endParaRPr lang="en-ZA" dirty="0"/>
          </a:p>
        </p:txBody>
      </p:sp>
      <p:sp>
        <p:nvSpPr>
          <p:cNvPr id="3" name="Content Placeholder 2">
            <a:extLst>
              <a:ext uri="{FF2B5EF4-FFF2-40B4-BE49-F238E27FC236}">
                <a16:creationId xmlns:a16="http://schemas.microsoft.com/office/drawing/2014/main" id="{695FF834-67EE-45D8-B3A2-FC9EA0926E1C}"/>
              </a:ext>
            </a:extLst>
          </p:cNvPr>
          <p:cNvSpPr>
            <a:spLocks noGrp="1"/>
          </p:cNvSpPr>
          <p:nvPr>
            <p:ph idx="1"/>
          </p:nvPr>
        </p:nvSpPr>
        <p:spPr/>
        <p:txBody>
          <a:bodyPr>
            <a:normAutofit/>
          </a:bodyPr>
          <a:lstStyle/>
          <a:p>
            <a:r>
              <a:rPr lang="en-US" b="1" dirty="0"/>
              <a:t>HT12D</a:t>
            </a:r>
            <a:r>
              <a:rPr lang="en-US" dirty="0"/>
              <a:t> is a </a:t>
            </a:r>
            <a:r>
              <a:rPr lang="en-US" b="1" dirty="0"/>
              <a:t>decoder integrated circuit</a:t>
            </a:r>
            <a:r>
              <a:rPr lang="en-US" dirty="0"/>
              <a:t> that belongs to 2</a:t>
            </a:r>
            <a:r>
              <a:rPr lang="en-US" baseline="30000" dirty="0"/>
              <a:t>12 </a:t>
            </a:r>
            <a:r>
              <a:rPr lang="en-US" dirty="0"/>
              <a:t>series of decoders. This series of decoders are mainly used for remote control system applications, like burglar alarm, car door controller, security system etc.</a:t>
            </a:r>
          </a:p>
          <a:p>
            <a:r>
              <a:rPr lang="en-US" dirty="0"/>
              <a:t>HT12D is capable of decoding 12 bits, of which 8 are address bits and 4 are data bits. The data on 4 bit latch type output pins remain unchanged until new is received.</a:t>
            </a:r>
          </a:p>
          <a:p>
            <a:pPr marL="0" indent="0">
              <a:buNone/>
            </a:pPr>
            <a:endParaRPr lang="en-US" dirty="0"/>
          </a:p>
          <a:p>
            <a:pPr marL="0" indent="0">
              <a:buNone/>
            </a:pPr>
            <a:endParaRPr lang="en-ZA" dirty="0"/>
          </a:p>
        </p:txBody>
      </p:sp>
    </p:spTree>
    <p:extLst>
      <p:ext uri="{BB962C8B-B14F-4D97-AF65-F5344CB8AC3E}">
        <p14:creationId xmlns:p14="http://schemas.microsoft.com/office/powerpoint/2010/main" val="419000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63AA0-A312-4AC3-9248-DF985CF2C3A6}"/>
              </a:ext>
            </a:extLst>
          </p:cNvPr>
          <p:cNvSpPr>
            <a:spLocks noGrp="1"/>
          </p:cNvSpPr>
          <p:nvPr>
            <p:ph type="title"/>
          </p:nvPr>
        </p:nvSpPr>
        <p:spPr/>
        <p:txBody>
          <a:bodyPr/>
          <a:lstStyle/>
          <a:p>
            <a:r>
              <a:rPr lang="en-IN" dirty="0"/>
              <a:t>FUNCTION OF HT12D DECODER</a:t>
            </a:r>
          </a:p>
        </p:txBody>
      </p:sp>
      <p:sp>
        <p:nvSpPr>
          <p:cNvPr id="3" name="Rectangle 2">
            <a:extLst>
              <a:ext uri="{FF2B5EF4-FFF2-40B4-BE49-F238E27FC236}">
                <a16:creationId xmlns:a16="http://schemas.microsoft.com/office/drawing/2014/main" id="{2E576EDC-6790-4B45-A8FB-A6ADC81A7C0B}"/>
              </a:ext>
            </a:extLst>
          </p:cNvPr>
          <p:cNvSpPr/>
          <p:nvPr/>
        </p:nvSpPr>
        <p:spPr>
          <a:xfrm>
            <a:off x="1066800" y="2413337"/>
            <a:ext cx="6400800" cy="2862322"/>
          </a:xfrm>
          <a:prstGeom prst="rect">
            <a:avLst/>
          </a:prstGeom>
        </p:spPr>
        <p:txBody>
          <a:bodyPr wrap="square">
            <a:spAutoFit/>
          </a:bodyPr>
          <a:lstStyle/>
          <a:p>
            <a:pPr marL="285750" indent="-285750">
              <a:buFont typeface="Wingdings" panose="05000000000000000000" pitchFamily="2" charset="2"/>
              <a:buChar char="Ø"/>
            </a:pPr>
            <a:r>
              <a:rPr lang="en-US" dirty="0"/>
              <a:t>In simple terms, HT12D converts the serial input into parallel outputs.</a:t>
            </a:r>
          </a:p>
          <a:p>
            <a:pPr marL="285750" indent="-285750">
              <a:buFont typeface="Wingdings" panose="05000000000000000000" pitchFamily="2" charset="2"/>
              <a:buChar char="Ø"/>
            </a:pPr>
            <a:r>
              <a:rPr lang="en-US" dirty="0"/>
              <a:t> It decodes the serial addresses and data received by, say, an RF receiver, into parallel data and sends them to output data pins.</a:t>
            </a:r>
          </a:p>
          <a:p>
            <a:pPr marL="285750" indent="-285750">
              <a:buFont typeface="Wingdings" panose="05000000000000000000" pitchFamily="2" charset="2"/>
              <a:buChar char="Ø"/>
            </a:pPr>
            <a:r>
              <a:rPr lang="en-US" dirty="0"/>
              <a:t> The serial input data is compared with the local addresses three times continuously.</a:t>
            </a:r>
          </a:p>
          <a:p>
            <a:pPr marL="285750" indent="-285750">
              <a:buFont typeface="Wingdings" panose="05000000000000000000" pitchFamily="2" charset="2"/>
              <a:buChar char="Ø"/>
            </a:pPr>
            <a:r>
              <a:rPr lang="en-US" dirty="0"/>
              <a:t> The input data code is decoded when no error or unmatched codes are found.</a:t>
            </a:r>
          </a:p>
          <a:p>
            <a:pPr marL="285750" indent="-285750">
              <a:buFont typeface="Wingdings" panose="05000000000000000000" pitchFamily="2" charset="2"/>
              <a:buChar char="Ø"/>
            </a:pPr>
            <a:r>
              <a:rPr lang="en-US" dirty="0"/>
              <a:t> A valid transmission in indicated by a high signal at VT pin.</a:t>
            </a:r>
          </a:p>
        </p:txBody>
      </p:sp>
    </p:spTree>
    <p:extLst>
      <p:ext uri="{BB962C8B-B14F-4D97-AF65-F5344CB8AC3E}">
        <p14:creationId xmlns:p14="http://schemas.microsoft.com/office/powerpoint/2010/main" val="79381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fontScale="32500" lnSpcReduction="20000"/>
          </a:bodyPr>
          <a:lstStyle/>
          <a:p>
            <a:endParaRPr lang="en-US" sz="8600" b="1" dirty="0"/>
          </a:p>
          <a:p>
            <a:r>
              <a:rPr lang="en-US" sz="8600" b="1" dirty="0"/>
              <a:t>Gesture Controlled Car is a robot which can be controlled by simple human gestures.</a:t>
            </a:r>
          </a:p>
          <a:p>
            <a:r>
              <a:rPr lang="en-US" sz="8600" b="1" dirty="0"/>
              <a:t> The user just needs to wear a gesture device in which a sensor is included.</a:t>
            </a:r>
          </a:p>
          <a:p>
            <a:r>
              <a:rPr lang="en-US" sz="8600" b="1" dirty="0"/>
              <a:t> The sensor will record the movement of hand in a specific direction which will result in the motion of the robot in the respective directions.</a:t>
            </a:r>
          </a:p>
          <a:p>
            <a:pPr marL="0" indent="0">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FC433-731C-4CBD-8098-F8164D252BC6}"/>
              </a:ext>
            </a:extLst>
          </p:cNvPr>
          <p:cNvSpPr>
            <a:spLocks noGrp="1"/>
          </p:cNvSpPr>
          <p:nvPr>
            <p:ph type="title"/>
          </p:nvPr>
        </p:nvSpPr>
        <p:spPr/>
        <p:txBody>
          <a:bodyPr/>
          <a:lstStyle/>
          <a:p>
            <a:r>
              <a:rPr lang="en-ZA" dirty="0"/>
              <a:t>PIN DIAGRAM </a:t>
            </a:r>
          </a:p>
        </p:txBody>
      </p:sp>
      <p:sp>
        <p:nvSpPr>
          <p:cNvPr id="4" name="object 6">
            <a:extLst>
              <a:ext uri="{FF2B5EF4-FFF2-40B4-BE49-F238E27FC236}">
                <a16:creationId xmlns:a16="http://schemas.microsoft.com/office/drawing/2014/main" id="{D7CEBC6E-FEA2-468C-ADEA-D64EE61F1757}"/>
              </a:ext>
            </a:extLst>
          </p:cNvPr>
          <p:cNvSpPr>
            <a:spLocks noGrp="1"/>
          </p:cNvSpPr>
          <p:nvPr>
            <p:ph idx="1"/>
          </p:nvPr>
        </p:nvSpPr>
        <p:spPr>
          <a:xfrm>
            <a:off x="457200" y="1935480"/>
            <a:ext cx="3810000" cy="4389120"/>
          </a:xfrm>
          <a:prstGeom prst="rect">
            <a:avLst/>
          </a:prstGeom>
          <a:blipFill>
            <a:blip r:embed="rId3" cstate="print"/>
            <a:stretch>
              <a:fillRect/>
            </a:stretch>
          </a:blipFill>
        </p:spPr>
        <p:txBody>
          <a:bodyPr wrap="square" lIns="0" tIns="0" rIns="0" bIns="0" rtlCol="0"/>
          <a:lstStyle/>
          <a:p>
            <a:endParaRPr lang="en-ZA" dirty="0"/>
          </a:p>
        </p:txBody>
      </p:sp>
      <p:sp>
        <p:nvSpPr>
          <p:cNvPr id="7" name="object 7">
            <a:extLst>
              <a:ext uri="{FF2B5EF4-FFF2-40B4-BE49-F238E27FC236}">
                <a16:creationId xmlns:a16="http://schemas.microsoft.com/office/drawing/2014/main" id="{9D356A3E-46E4-4A39-B61F-FA3F16C75D46}"/>
              </a:ext>
            </a:extLst>
          </p:cNvPr>
          <p:cNvSpPr/>
          <p:nvPr/>
        </p:nvSpPr>
        <p:spPr>
          <a:xfrm>
            <a:off x="4553505" y="1981200"/>
            <a:ext cx="4133295" cy="4343400"/>
          </a:xfrm>
          <a:prstGeom prst="rect">
            <a:avLst/>
          </a:prstGeom>
          <a:blipFill>
            <a:blip r:embed="rId4" cstate="print"/>
            <a:stretch>
              <a:fillRect/>
            </a:stretch>
          </a:blipFill>
        </p:spPr>
        <p:txBody>
          <a:bodyPr wrap="square" lIns="0" tIns="0" rIns="0" bIns="0" rtlCol="0"/>
          <a:lstStyle/>
          <a:p>
            <a:r>
              <a:rPr lang="en-ZA" dirty="0"/>
              <a:t>	</a:t>
            </a:r>
            <a:endParaRPr dirty="0"/>
          </a:p>
        </p:txBody>
      </p:sp>
      <p:sp>
        <p:nvSpPr>
          <p:cNvPr id="8" name="Rectangle 7">
            <a:extLst>
              <a:ext uri="{FF2B5EF4-FFF2-40B4-BE49-F238E27FC236}">
                <a16:creationId xmlns:a16="http://schemas.microsoft.com/office/drawing/2014/main" id="{FAA64FAE-ABF2-46FC-8E13-90ABBDC607B8}"/>
              </a:ext>
            </a:extLst>
          </p:cNvPr>
          <p:cNvSpPr/>
          <p:nvPr/>
        </p:nvSpPr>
        <p:spPr>
          <a:xfrm>
            <a:off x="990600" y="6412992"/>
            <a:ext cx="2130391" cy="369332"/>
          </a:xfrm>
          <a:prstGeom prst="rect">
            <a:avLst/>
          </a:prstGeom>
        </p:spPr>
        <p:txBody>
          <a:bodyPr wrap="none">
            <a:spAutoFit/>
          </a:bodyPr>
          <a:lstStyle/>
          <a:p>
            <a:pPr marL="12700">
              <a:lnSpc>
                <a:spcPct val="100000"/>
              </a:lnSpc>
              <a:spcBef>
                <a:spcPts val="100"/>
              </a:spcBef>
            </a:pPr>
            <a:r>
              <a:rPr lang="en-ZA" b="1" spc="-5" dirty="0">
                <a:latin typeface="Times New Roman"/>
                <a:cs typeface="Times New Roman"/>
              </a:rPr>
              <a:t>Figure </a:t>
            </a:r>
            <a:r>
              <a:rPr lang="en-ZA" b="1" dirty="0">
                <a:latin typeface="Times New Roman"/>
                <a:cs typeface="Times New Roman"/>
              </a:rPr>
              <a:t> HT12dD </a:t>
            </a:r>
            <a:r>
              <a:rPr lang="en-ZA" b="1" spc="-5" dirty="0">
                <a:latin typeface="Times New Roman"/>
                <a:cs typeface="Times New Roman"/>
              </a:rPr>
              <a:t>IC</a:t>
            </a:r>
            <a:endParaRPr lang="en-ZA" dirty="0">
              <a:latin typeface="Times New Roman"/>
              <a:cs typeface="Times New Roman"/>
            </a:endParaRPr>
          </a:p>
        </p:txBody>
      </p:sp>
      <p:sp>
        <p:nvSpPr>
          <p:cNvPr id="9" name="Rectangle 8">
            <a:extLst>
              <a:ext uri="{FF2B5EF4-FFF2-40B4-BE49-F238E27FC236}">
                <a16:creationId xmlns:a16="http://schemas.microsoft.com/office/drawing/2014/main" id="{72F770AB-4DE3-4833-8B70-9D3B45D616AC}"/>
              </a:ext>
            </a:extLst>
          </p:cNvPr>
          <p:cNvSpPr/>
          <p:nvPr/>
        </p:nvSpPr>
        <p:spPr>
          <a:xfrm>
            <a:off x="3200400" y="6274492"/>
            <a:ext cx="4572000" cy="597599"/>
          </a:xfrm>
          <a:prstGeom prst="rect">
            <a:avLst/>
          </a:prstGeom>
        </p:spPr>
        <p:txBody>
          <a:bodyPr wrap="square">
            <a:spAutoFit/>
          </a:bodyPr>
          <a:lstStyle/>
          <a:p>
            <a:pPr marL="1915160">
              <a:lnSpc>
                <a:spcPct val="100000"/>
              </a:lnSpc>
              <a:spcBef>
                <a:spcPts val="100"/>
              </a:spcBef>
            </a:pPr>
            <a:endParaRPr lang="en-ZA" sz="1600" b="1" spc="-10" dirty="0">
              <a:latin typeface="Times New Roman"/>
              <a:cs typeface="Times New Roman"/>
            </a:endParaRPr>
          </a:p>
          <a:p>
            <a:pPr marL="1915160">
              <a:lnSpc>
                <a:spcPct val="100000"/>
              </a:lnSpc>
              <a:spcBef>
                <a:spcPts val="100"/>
              </a:spcBef>
            </a:pPr>
            <a:r>
              <a:rPr lang="en-ZA" sz="1600" b="1" spc="-10" dirty="0">
                <a:latin typeface="Times New Roman"/>
                <a:cs typeface="Times New Roman"/>
              </a:rPr>
              <a:t>Pin </a:t>
            </a:r>
            <a:r>
              <a:rPr lang="en-ZA" sz="1600" b="1" spc="-5" dirty="0">
                <a:latin typeface="Times New Roman"/>
                <a:cs typeface="Times New Roman"/>
              </a:rPr>
              <a:t>description </a:t>
            </a:r>
            <a:r>
              <a:rPr lang="en-ZA" sz="1600" b="1" dirty="0">
                <a:latin typeface="Times New Roman"/>
                <a:cs typeface="Times New Roman"/>
              </a:rPr>
              <a:t>for</a:t>
            </a:r>
            <a:r>
              <a:rPr lang="en-ZA" sz="1600" b="1" spc="15" dirty="0">
                <a:latin typeface="Times New Roman"/>
                <a:cs typeface="Times New Roman"/>
              </a:rPr>
              <a:t> </a:t>
            </a:r>
            <a:r>
              <a:rPr lang="en-ZA" sz="1600" b="1" dirty="0">
                <a:latin typeface="Times New Roman"/>
                <a:cs typeface="Times New Roman"/>
              </a:rPr>
              <a:t>HT12D</a:t>
            </a:r>
            <a:endParaRPr lang="en-ZA" sz="1600" dirty="0">
              <a:latin typeface="Times New Roman"/>
              <a:cs typeface="Times New Roman"/>
            </a:endParaRPr>
          </a:p>
        </p:txBody>
      </p:sp>
    </p:spTree>
    <p:extLst>
      <p:ext uri="{BB962C8B-B14F-4D97-AF65-F5344CB8AC3E}">
        <p14:creationId xmlns:p14="http://schemas.microsoft.com/office/powerpoint/2010/main" val="1732118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DB20-1891-4257-BD0C-06AC7EE803B8}"/>
              </a:ext>
            </a:extLst>
          </p:cNvPr>
          <p:cNvSpPr>
            <a:spLocks noGrp="1"/>
          </p:cNvSpPr>
          <p:nvPr>
            <p:ph type="title"/>
          </p:nvPr>
        </p:nvSpPr>
        <p:spPr/>
        <p:txBody>
          <a:bodyPr>
            <a:normAutofit fontScale="90000"/>
          </a:bodyPr>
          <a:lstStyle/>
          <a:p>
            <a:pPr algn="ctr"/>
            <a:br>
              <a:rPr lang="en-US" b="1" dirty="0">
                <a:latin typeface="Cambria" pitchFamily="18" charset="0"/>
                <a:cs typeface="Times New Roman" pitchFamily="18" charset="0"/>
              </a:rPr>
            </a:br>
            <a:r>
              <a:rPr lang="en-US" b="1" dirty="0">
                <a:latin typeface="Cambria" panose="02040503050406030204" pitchFamily="18" charset="0"/>
              </a:rPr>
              <a:t>RF Module</a:t>
            </a:r>
            <a:endParaRPr lang="en-ZA" dirty="0"/>
          </a:p>
        </p:txBody>
      </p:sp>
      <p:sp>
        <p:nvSpPr>
          <p:cNvPr id="3" name="Content Placeholder 2">
            <a:extLst>
              <a:ext uri="{FF2B5EF4-FFF2-40B4-BE49-F238E27FC236}">
                <a16:creationId xmlns:a16="http://schemas.microsoft.com/office/drawing/2014/main" id="{D858542D-9732-40A2-B1F8-6E72068ABDB2}"/>
              </a:ext>
            </a:extLst>
          </p:cNvPr>
          <p:cNvSpPr>
            <a:spLocks noGrp="1"/>
          </p:cNvSpPr>
          <p:nvPr>
            <p:ph idx="1"/>
          </p:nvPr>
        </p:nvSpPr>
        <p:spPr/>
        <p:txBody>
          <a:bodyPr>
            <a:normAutofit fontScale="92500"/>
          </a:bodyPr>
          <a:lstStyle/>
          <a:p>
            <a:pPr marL="12700" marR="8255" indent="457200">
              <a:lnSpc>
                <a:spcPct val="144200"/>
              </a:lnSpc>
              <a:spcBef>
                <a:spcPts val="225"/>
              </a:spcBef>
            </a:pPr>
            <a:r>
              <a:rPr lang="en-US" sz="2400" spc="-5" dirty="0">
                <a:latin typeface="Cambria" panose="02040503050406030204" pitchFamily="18" charset="0"/>
                <a:cs typeface="Times New Roman"/>
              </a:rPr>
              <a:t>Radio </a:t>
            </a:r>
            <a:r>
              <a:rPr lang="en-US" sz="2400" dirty="0">
                <a:latin typeface="Cambria" panose="02040503050406030204" pitchFamily="18" charset="0"/>
                <a:cs typeface="Times New Roman"/>
              </a:rPr>
              <a:t>frequency </a:t>
            </a:r>
            <a:r>
              <a:rPr lang="en-US" sz="2400" spc="-5" dirty="0">
                <a:latin typeface="Cambria" panose="02040503050406030204" pitchFamily="18" charset="0"/>
                <a:cs typeface="Times New Roman"/>
              </a:rPr>
              <a:t>(RF) is </a:t>
            </a:r>
            <a:r>
              <a:rPr lang="en-US" sz="2400" dirty="0">
                <a:latin typeface="Cambria" panose="02040503050406030204" pitchFamily="18" charset="0"/>
                <a:cs typeface="Times New Roman"/>
              </a:rPr>
              <a:t>a </a:t>
            </a:r>
            <a:r>
              <a:rPr lang="en-US" sz="2400" spc="-5" dirty="0">
                <a:latin typeface="Cambria" panose="02040503050406030204" pitchFamily="18" charset="0"/>
                <a:cs typeface="Times New Roman"/>
              </a:rPr>
              <a:t>rate </a:t>
            </a:r>
            <a:r>
              <a:rPr lang="en-US" sz="2400" dirty="0">
                <a:latin typeface="Cambria" panose="02040503050406030204" pitchFamily="18" charset="0"/>
                <a:cs typeface="Times New Roman"/>
              </a:rPr>
              <a:t>of oscillation in </a:t>
            </a:r>
            <a:r>
              <a:rPr lang="en-US" sz="2400" spc="-5" dirty="0">
                <a:latin typeface="Cambria" panose="02040503050406030204" pitchFamily="18" charset="0"/>
                <a:cs typeface="Times New Roman"/>
              </a:rPr>
              <a:t>the range </a:t>
            </a:r>
            <a:r>
              <a:rPr lang="en-US" sz="2400" spc="5" dirty="0">
                <a:latin typeface="Cambria" panose="02040503050406030204" pitchFamily="18" charset="0"/>
                <a:cs typeface="Times New Roman"/>
              </a:rPr>
              <a:t>of </a:t>
            </a:r>
            <a:r>
              <a:rPr lang="en-US" sz="2400" spc="-5" dirty="0">
                <a:latin typeface="Cambria" panose="02040503050406030204" pitchFamily="18" charset="0"/>
                <a:cs typeface="Times New Roman"/>
              </a:rPr>
              <a:t>about </a:t>
            </a:r>
            <a:r>
              <a:rPr lang="en-US" sz="2400" dirty="0">
                <a:latin typeface="Cambria" panose="02040503050406030204" pitchFamily="18" charset="0"/>
                <a:cs typeface="Times New Roman"/>
              </a:rPr>
              <a:t>3 </a:t>
            </a:r>
            <a:r>
              <a:rPr lang="en-US" sz="2400" spc="-5" dirty="0" err="1">
                <a:latin typeface="Cambria" panose="02040503050406030204" pitchFamily="18" charset="0"/>
                <a:cs typeface="Times New Roman"/>
              </a:rPr>
              <a:t>KHz</a:t>
            </a:r>
            <a:r>
              <a:rPr lang="en-US" sz="2400" spc="-5" dirty="0">
                <a:latin typeface="Cambria" panose="02040503050406030204" pitchFamily="18" charset="0"/>
                <a:cs typeface="Times New Roman"/>
              </a:rPr>
              <a:t> </a:t>
            </a:r>
            <a:r>
              <a:rPr lang="en-US" sz="2400" dirty="0">
                <a:latin typeface="Cambria" panose="02040503050406030204" pitchFamily="18" charset="0"/>
                <a:cs typeface="Times New Roman"/>
              </a:rPr>
              <a:t>to 300 </a:t>
            </a:r>
            <a:r>
              <a:rPr lang="en-US" sz="2400" spc="-5" dirty="0">
                <a:latin typeface="Cambria" panose="02040503050406030204" pitchFamily="18" charset="0"/>
                <a:cs typeface="Times New Roman"/>
              </a:rPr>
              <a:t>GHz, which  corresponds </a:t>
            </a:r>
            <a:r>
              <a:rPr lang="en-US" sz="2400" dirty="0">
                <a:latin typeface="Cambria" panose="02040503050406030204" pitchFamily="18" charset="0"/>
                <a:cs typeface="Times New Roman"/>
              </a:rPr>
              <a:t>to the frequency </a:t>
            </a:r>
            <a:r>
              <a:rPr lang="en-US" sz="2400" spc="5" dirty="0">
                <a:latin typeface="Cambria" panose="02040503050406030204" pitchFamily="18" charset="0"/>
                <a:cs typeface="Times New Roman"/>
              </a:rPr>
              <a:t>of </a:t>
            </a:r>
            <a:r>
              <a:rPr lang="en-US" sz="2400" spc="-5" dirty="0">
                <a:latin typeface="Cambria" panose="02040503050406030204" pitchFamily="18" charset="0"/>
                <a:cs typeface="Times New Roman"/>
              </a:rPr>
              <a:t>radio waves, and </a:t>
            </a:r>
            <a:r>
              <a:rPr lang="en-US" sz="2400" dirty="0">
                <a:latin typeface="Cambria" panose="02040503050406030204" pitchFamily="18" charset="0"/>
                <a:cs typeface="Times New Roman"/>
              </a:rPr>
              <a:t>the </a:t>
            </a:r>
            <a:r>
              <a:rPr lang="en-US" sz="2400" spc="-5" dirty="0">
                <a:latin typeface="Cambria" panose="02040503050406030204" pitchFamily="18" charset="0"/>
                <a:cs typeface="Times New Roman"/>
              </a:rPr>
              <a:t>alternating currents </a:t>
            </a:r>
            <a:r>
              <a:rPr lang="en-US" sz="2400" dirty="0">
                <a:latin typeface="Cambria" panose="02040503050406030204" pitchFamily="18" charset="0"/>
                <a:cs typeface="Times New Roman"/>
              </a:rPr>
              <a:t>which carry </a:t>
            </a:r>
            <a:r>
              <a:rPr lang="en-US" sz="2400" spc="-5" dirty="0">
                <a:latin typeface="Cambria" panose="02040503050406030204" pitchFamily="18" charset="0"/>
                <a:cs typeface="Times New Roman"/>
              </a:rPr>
              <a:t>radio</a:t>
            </a:r>
            <a:r>
              <a:rPr lang="en-US" sz="2400" spc="70" dirty="0">
                <a:latin typeface="Cambria" panose="02040503050406030204" pitchFamily="18" charset="0"/>
                <a:cs typeface="Times New Roman"/>
              </a:rPr>
              <a:t> </a:t>
            </a:r>
            <a:r>
              <a:rPr lang="en-US" sz="2400" spc="-5" dirty="0">
                <a:latin typeface="Cambria" panose="02040503050406030204" pitchFamily="18" charset="0"/>
                <a:cs typeface="Times New Roman"/>
              </a:rPr>
              <a:t>signals.</a:t>
            </a:r>
            <a:endParaRPr lang="en-US" sz="2400" dirty="0">
              <a:latin typeface="Cambria" panose="02040503050406030204" pitchFamily="18" charset="0"/>
              <a:cs typeface="Times New Roman"/>
            </a:endParaRPr>
          </a:p>
          <a:p>
            <a:pPr marL="12700" marR="5080" indent="495300">
              <a:lnSpc>
                <a:spcPct val="143700"/>
              </a:lnSpc>
              <a:spcBef>
                <a:spcPts val="125"/>
              </a:spcBef>
            </a:pPr>
            <a:r>
              <a:rPr lang="en-US" sz="2400" spc="-5" dirty="0">
                <a:latin typeface="Cambria" panose="02040503050406030204" pitchFamily="18" charset="0"/>
                <a:cs typeface="Times New Roman"/>
              </a:rPr>
              <a:t>Although</a:t>
            </a:r>
            <a:r>
              <a:rPr lang="en-US" sz="2400" spc="-45" dirty="0">
                <a:latin typeface="Cambria" panose="02040503050406030204" pitchFamily="18" charset="0"/>
                <a:cs typeface="Times New Roman"/>
              </a:rPr>
              <a:t> </a:t>
            </a:r>
            <a:r>
              <a:rPr lang="en-US" sz="2400" dirty="0">
                <a:latin typeface="Cambria" panose="02040503050406030204" pitchFamily="18" charset="0"/>
                <a:cs typeface="Times New Roman"/>
              </a:rPr>
              <a:t>radio</a:t>
            </a:r>
            <a:r>
              <a:rPr lang="en-US" sz="2400" spc="-45" dirty="0">
                <a:latin typeface="Cambria" panose="02040503050406030204" pitchFamily="18" charset="0"/>
                <a:cs typeface="Times New Roman"/>
              </a:rPr>
              <a:t> </a:t>
            </a:r>
            <a:r>
              <a:rPr lang="en-US" sz="2400" dirty="0">
                <a:latin typeface="Cambria" panose="02040503050406030204" pitchFamily="18" charset="0"/>
                <a:cs typeface="Times New Roman"/>
              </a:rPr>
              <a:t>frequency</a:t>
            </a:r>
            <a:r>
              <a:rPr lang="en-US" sz="2400" spc="-55" dirty="0">
                <a:latin typeface="Cambria" panose="02040503050406030204" pitchFamily="18" charset="0"/>
                <a:cs typeface="Times New Roman"/>
              </a:rPr>
              <a:t> </a:t>
            </a:r>
            <a:r>
              <a:rPr lang="en-US" sz="2400" spc="-5" dirty="0">
                <a:latin typeface="Cambria" panose="02040503050406030204" pitchFamily="18" charset="0"/>
                <a:cs typeface="Times New Roman"/>
              </a:rPr>
              <a:t>is</a:t>
            </a:r>
            <a:r>
              <a:rPr lang="en-US" sz="2400" spc="-30" dirty="0">
                <a:latin typeface="Cambria" panose="02040503050406030204" pitchFamily="18" charset="0"/>
                <a:cs typeface="Times New Roman"/>
              </a:rPr>
              <a:t> </a:t>
            </a:r>
            <a:r>
              <a:rPr lang="en-US" sz="2400" dirty="0">
                <a:latin typeface="Cambria" panose="02040503050406030204" pitchFamily="18" charset="0"/>
                <a:cs typeface="Times New Roman"/>
              </a:rPr>
              <a:t>a</a:t>
            </a:r>
            <a:r>
              <a:rPr lang="en-US" sz="2400" spc="-45" dirty="0">
                <a:latin typeface="Cambria" panose="02040503050406030204" pitchFamily="18" charset="0"/>
                <a:cs typeface="Times New Roman"/>
              </a:rPr>
              <a:t> </a:t>
            </a:r>
            <a:r>
              <a:rPr lang="en-US" sz="2400" dirty="0">
                <a:latin typeface="Cambria" panose="02040503050406030204" pitchFamily="18" charset="0"/>
                <a:cs typeface="Times New Roman"/>
              </a:rPr>
              <a:t>rate</a:t>
            </a:r>
            <a:r>
              <a:rPr lang="en-US" sz="2400" spc="-50" dirty="0">
                <a:latin typeface="Cambria" panose="02040503050406030204" pitchFamily="18" charset="0"/>
                <a:cs typeface="Times New Roman"/>
              </a:rPr>
              <a:t> </a:t>
            </a:r>
            <a:r>
              <a:rPr lang="en-US" sz="2400" dirty="0">
                <a:latin typeface="Cambria" panose="02040503050406030204" pitchFamily="18" charset="0"/>
                <a:cs typeface="Times New Roman"/>
              </a:rPr>
              <a:t>of</a:t>
            </a:r>
            <a:r>
              <a:rPr lang="en-US" sz="2400" spc="-40" dirty="0">
                <a:latin typeface="Cambria" panose="02040503050406030204" pitchFamily="18" charset="0"/>
                <a:cs typeface="Times New Roman"/>
              </a:rPr>
              <a:t> </a:t>
            </a:r>
            <a:r>
              <a:rPr lang="en-US" sz="2400" spc="-5" dirty="0">
                <a:latin typeface="Cambria" panose="02040503050406030204" pitchFamily="18" charset="0"/>
                <a:cs typeface="Times New Roman"/>
              </a:rPr>
              <a:t>oscillation,</a:t>
            </a:r>
            <a:r>
              <a:rPr lang="en-US" sz="2400" spc="-45" dirty="0">
                <a:latin typeface="Cambria" panose="02040503050406030204" pitchFamily="18" charset="0"/>
                <a:cs typeface="Times New Roman"/>
              </a:rPr>
              <a:t> </a:t>
            </a:r>
            <a:r>
              <a:rPr lang="en-US" sz="2400" dirty="0">
                <a:latin typeface="Cambria" panose="02040503050406030204" pitchFamily="18" charset="0"/>
                <a:cs typeface="Times New Roman"/>
              </a:rPr>
              <a:t>the</a:t>
            </a:r>
            <a:r>
              <a:rPr lang="en-US" sz="2400" spc="-50" dirty="0">
                <a:latin typeface="Cambria" panose="02040503050406030204" pitchFamily="18" charset="0"/>
                <a:cs typeface="Times New Roman"/>
              </a:rPr>
              <a:t> </a:t>
            </a:r>
            <a:r>
              <a:rPr lang="en-US" sz="2400" spc="-5" dirty="0">
                <a:latin typeface="Cambria" panose="02040503050406030204" pitchFamily="18" charset="0"/>
                <a:cs typeface="Times New Roman"/>
              </a:rPr>
              <a:t>term</a:t>
            </a:r>
            <a:r>
              <a:rPr lang="en-US" sz="2400" spc="-25" dirty="0">
                <a:latin typeface="Cambria" panose="02040503050406030204" pitchFamily="18" charset="0"/>
                <a:cs typeface="Times New Roman"/>
              </a:rPr>
              <a:t> </a:t>
            </a:r>
            <a:r>
              <a:rPr lang="en-US" sz="2400" spc="-5" dirty="0">
                <a:latin typeface="Cambria" panose="02040503050406030204" pitchFamily="18" charset="0"/>
                <a:cs typeface="Times New Roman"/>
              </a:rPr>
              <a:t>"radio</a:t>
            </a:r>
            <a:r>
              <a:rPr lang="en-US" sz="2400" spc="-45" dirty="0">
                <a:latin typeface="Cambria" panose="02040503050406030204" pitchFamily="18" charset="0"/>
                <a:cs typeface="Times New Roman"/>
              </a:rPr>
              <a:t> </a:t>
            </a:r>
            <a:r>
              <a:rPr lang="en-US" sz="2400" dirty="0">
                <a:latin typeface="Cambria" panose="02040503050406030204" pitchFamily="18" charset="0"/>
                <a:cs typeface="Times New Roman"/>
              </a:rPr>
              <a:t>frequency"</a:t>
            </a:r>
            <a:r>
              <a:rPr lang="en-US" sz="2400" spc="-55" dirty="0">
                <a:latin typeface="Cambria" panose="02040503050406030204" pitchFamily="18" charset="0"/>
                <a:cs typeface="Times New Roman"/>
              </a:rPr>
              <a:t> </a:t>
            </a:r>
            <a:r>
              <a:rPr lang="en-US" sz="2400" dirty="0">
                <a:latin typeface="Cambria" panose="02040503050406030204" pitchFamily="18" charset="0"/>
                <a:cs typeface="Times New Roman"/>
              </a:rPr>
              <a:t>or</a:t>
            </a:r>
            <a:r>
              <a:rPr lang="en-US" sz="2400" spc="-40" dirty="0">
                <a:latin typeface="Cambria" panose="02040503050406030204" pitchFamily="18" charset="0"/>
                <a:cs typeface="Times New Roman"/>
              </a:rPr>
              <a:t> </a:t>
            </a:r>
            <a:r>
              <a:rPr lang="en-US" sz="2400" spc="-5" dirty="0">
                <a:latin typeface="Cambria" panose="02040503050406030204" pitchFamily="18" charset="0"/>
                <a:cs typeface="Times New Roman"/>
              </a:rPr>
              <a:t>its</a:t>
            </a:r>
            <a:r>
              <a:rPr lang="en-US" sz="2400" spc="-40" dirty="0">
                <a:latin typeface="Cambria" panose="02040503050406030204" pitchFamily="18" charset="0"/>
                <a:cs typeface="Times New Roman"/>
              </a:rPr>
              <a:t> </a:t>
            </a:r>
            <a:r>
              <a:rPr lang="en-US" sz="2400" spc="-5" dirty="0">
                <a:latin typeface="Cambria" panose="02040503050406030204" pitchFamily="18" charset="0"/>
                <a:cs typeface="Times New Roman"/>
              </a:rPr>
              <a:t>abbreviation  "RF" </a:t>
            </a:r>
            <a:r>
              <a:rPr lang="en-US" sz="2400" dirty="0">
                <a:latin typeface="Cambria" panose="02040503050406030204" pitchFamily="18" charset="0"/>
                <a:cs typeface="Times New Roman"/>
              </a:rPr>
              <a:t>are </a:t>
            </a:r>
            <a:r>
              <a:rPr lang="en-US" sz="2400" spc="-5" dirty="0">
                <a:latin typeface="Cambria" panose="02040503050406030204" pitchFamily="18" charset="0"/>
                <a:cs typeface="Times New Roman"/>
              </a:rPr>
              <a:t>also </a:t>
            </a:r>
            <a:r>
              <a:rPr lang="en-US" sz="2400" dirty="0">
                <a:latin typeface="Cambria" panose="02040503050406030204" pitchFamily="18" charset="0"/>
                <a:cs typeface="Times New Roman"/>
              </a:rPr>
              <a:t>used </a:t>
            </a:r>
            <a:r>
              <a:rPr lang="en-US" sz="2400" spc="-5" dirty="0">
                <a:latin typeface="Cambria" panose="02040503050406030204" pitchFamily="18" charset="0"/>
                <a:cs typeface="Times New Roman"/>
              </a:rPr>
              <a:t>as </a:t>
            </a:r>
            <a:r>
              <a:rPr lang="en-US" sz="2400" dirty="0">
                <a:latin typeface="Cambria" panose="02040503050406030204" pitchFamily="18" charset="0"/>
                <a:cs typeface="Times New Roman"/>
              </a:rPr>
              <a:t>a </a:t>
            </a:r>
            <a:r>
              <a:rPr lang="en-US" sz="2400" spc="-5" dirty="0">
                <a:latin typeface="Cambria" panose="02040503050406030204" pitchFamily="18" charset="0"/>
                <a:cs typeface="Times New Roman"/>
              </a:rPr>
              <a:t>synonym </a:t>
            </a:r>
            <a:r>
              <a:rPr lang="en-US" sz="2400" dirty="0">
                <a:latin typeface="Cambria" panose="02040503050406030204" pitchFamily="18" charset="0"/>
                <a:cs typeface="Times New Roman"/>
              </a:rPr>
              <a:t>for </a:t>
            </a:r>
            <a:r>
              <a:rPr lang="en-US" sz="2400" spc="-5" dirty="0">
                <a:latin typeface="Cambria" panose="02040503050406030204" pitchFamily="18" charset="0"/>
                <a:cs typeface="Times New Roman"/>
              </a:rPr>
              <a:t>radio </a:t>
            </a:r>
            <a:r>
              <a:rPr lang="en-US" sz="2400" dirty="0">
                <a:latin typeface="Cambria" panose="02040503050406030204" pitchFamily="18" charset="0"/>
                <a:cs typeface="Times New Roman"/>
              </a:rPr>
              <a:t>– i.e. to </a:t>
            </a:r>
            <a:r>
              <a:rPr lang="en-US" sz="2400" spc="-5" dirty="0">
                <a:latin typeface="Cambria" panose="02040503050406030204" pitchFamily="18" charset="0"/>
                <a:cs typeface="Times New Roman"/>
              </a:rPr>
              <a:t>describe </a:t>
            </a:r>
            <a:r>
              <a:rPr lang="en-US" sz="2400" dirty="0">
                <a:latin typeface="Cambria" panose="02040503050406030204" pitchFamily="18" charset="0"/>
                <a:cs typeface="Times New Roman"/>
              </a:rPr>
              <a:t>the use of </a:t>
            </a:r>
            <a:r>
              <a:rPr lang="en-US" sz="2400" spc="-5" dirty="0">
                <a:latin typeface="Cambria" panose="02040503050406030204" pitchFamily="18" charset="0"/>
                <a:cs typeface="Times New Roman"/>
              </a:rPr>
              <a:t>wireless communication, </a:t>
            </a:r>
            <a:r>
              <a:rPr lang="en-US" sz="2400" dirty="0">
                <a:latin typeface="Cambria" panose="02040503050406030204" pitchFamily="18" charset="0"/>
                <a:cs typeface="Times New Roman"/>
              </a:rPr>
              <a:t>as  </a:t>
            </a:r>
            <a:r>
              <a:rPr lang="en-US" sz="2400" spc="-5" dirty="0">
                <a:latin typeface="Cambria" panose="02040503050406030204" pitchFamily="18" charset="0"/>
                <a:cs typeface="Times New Roman"/>
              </a:rPr>
              <a:t>opposed </a:t>
            </a:r>
            <a:r>
              <a:rPr lang="en-US" sz="2400" dirty="0">
                <a:latin typeface="Cambria" panose="02040503050406030204" pitchFamily="18" charset="0"/>
                <a:cs typeface="Times New Roman"/>
              </a:rPr>
              <a:t>to </a:t>
            </a:r>
            <a:r>
              <a:rPr lang="en-US" sz="2400" spc="-5" dirty="0">
                <a:latin typeface="Cambria" panose="02040503050406030204" pitchFamily="18" charset="0"/>
                <a:cs typeface="Times New Roman"/>
              </a:rPr>
              <a:t>communication </a:t>
            </a:r>
            <a:r>
              <a:rPr lang="en-US" sz="2400" dirty="0">
                <a:latin typeface="Cambria" panose="02040503050406030204" pitchFamily="18" charset="0"/>
                <a:cs typeface="Times New Roman"/>
              </a:rPr>
              <a:t>via </a:t>
            </a:r>
            <a:r>
              <a:rPr lang="en-US" sz="2400" spc="-5" dirty="0">
                <a:latin typeface="Cambria" panose="02040503050406030204" pitchFamily="18" charset="0"/>
                <a:cs typeface="Times New Roman"/>
              </a:rPr>
              <a:t>electric</a:t>
            </a:r>
            <a:r>
              <a:rPr lang="en-US" sz="2400" spc="15" dirty="0">
                <a:latin typeface="Cambria" panose="02040503050406030204" pitchFamily="18" charset="0"/>
                <a:cs typeface="Times New Roman"/>
              </a:rPr>
              <a:t> </a:t>
            </a:r>
            <a:r>
              <a:rPr lang="en-US" sz="2400" spc="-5" dirty="0">
                <a:latin typeface="Cambria" panose="02040503050406030204" pitchFamily="18" charset="0"/>
                <a:cs typeface="Times New Roman"/>
              </a:rPr>
              <a:t>wires</a:t>
            </a:r>
            <a:endParaRPr lang="en-US" sz="2400" dirty="0">
              <a:latin typeface="Cambria" panose="02040503050406030204" pitchFamily="18" charset="0"/>
              <a:cs typeface="Times New Roman"/>
            </a:endParaRPr>
          </a:p>
          <a:p>
            <a:pPr marL="469900">
              <a:lnSpc>
                <a:spcPct val="100000"/>
              </a:lnSpc>
              <a:spcBef>
                <a:spcPts val="755"/>
              </a:spcBef>
            </a:pPr>
            <a:r>
              <a:rPr lang="en-US" sz="2400" dirty="0">
                <a:latin typeface="Cambria" panose="02040503050406030204" pitchFamily="18" charset="0"/>
                <a:cs typeface="Times New Roman"/>
              </a:rPr>
              <a:t>The </a:t>
            </a:r>
            <a:r>
              <a:rPr lang="en-US" sz="2400" spc="-5" dirty="0">
                <a:latin typeface="Cambria" panose="02040503050406030204" pitchFamily="18" charset="0"/>
                <a:cs typeface="Times New Roman"/>
              </a:rPr>
              <a:t>RF </a:t>
            </a:r>
            <a:r>
              <a:rPr lang="en-US" sz="2400" dirty="0">
                <a:latin typeface="Cambria" panose="02040503050406030204" pitchFamily="18" charset="0"/>
                <a:cs typeface="Times New Roman"/>
              </a:rPr>
              <a:t>module </a:t>
            </a:r>
            <a:r>
              <a:rPr lang="en-US" sz="2400" spc="-5" dirty="0">
                <a:latin typeface="Cambria" panose="02040503050406030204" pitchFamily="18" charset="0"/>
                <a:cs typeface="Times New Roman"/>
              </a:rPr>
              <a:t>is </a:t>
            </a:r>
            <a:r>
              <a:rPr lang="en-US" sz="2400" dirty="0">
                <a:latin typeface="Cambria" panose="02040503050406030204" pitchFamily="18" charset="0"/>
                <a:cs typeface="Times New Roman"/>
              </a:rPr>
              <a:t>working on the frequency of 433 </a:t>
            </a:r>
            <a:r>
              <a:rPr lang="en-US" sz="2400" spc="-5" dirty="0">
                <a:latin typeface="Cambria" panose="02040503050406030204" pitchFamily="18" charset="0"/>
                <a:cs typeface="Times New Roman"/>
              </a:rPr>
              <a:t>MHz and has </a:t>
            </a:r>
            <a:r>
              <a:rPr lang="en-US" sz="2400" dirty="0">
                <a:latin typeface="Cambria" panose="02040503050406030204" pitchFamily="18" charset="0"/>
                <a:cs typeface="Times New Roman"/>
              </a:rPr>
              <a:t>a range of 100-200</a:t>
            </a:r>
            <a:r>
              <a:rPr lang="en-US" sz="2400" spc="-35" dirty="0">
                <a:latin typeface="Cambria" panose="02040503050406030204" pitchFamily="18" charset="0"/>
                <a:cs typeface="Times New Roman"/>
              </a:rPr>
              <a:t> </a:t>
            </a:r>
            <a:r>
              <a:rPr lang="en-US" sz="2400" spc="-5" dirty="0">
                <a:latin typeface="Cambria" panose="02040503050406030204" pitchFamily="18" charset="0"/>
                <a:cs typeface="Times New Roman"/>
              </a:rPr>
              <a:t>meters</a:t>
            </a:r>
            <a:endParaRPr lang="en-ZA" sz="2400" dirty="0">
              <a:latin typeface="Cambria" panose="02040503050406030204" pitchFamily="18" charset="0"/>
            </a:endParaRPr>
          </a:p>
        </p:txBody>
      </p:sp>
    </p:spTree>
    <p:extLst>
      <p:ext uri="{BB962C8B-B14F-4D97-AF65-F5344CB8AC3E}">
        <p14:creationId xmlns:p14="http://schemas.microsoft.com/office/powerpoint/2010/main" val="1754241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085D-2DB7-47D4-8946-2454A7383FB7}"/>
              </a:ext>
            </a:extLst>
          </p:cNvPr>
          <p:cNvSpPr>
            <a:spLocks noGrp="1"/>
          </p:cNvSpPr>
          <p:nvPr>
            <p:ph type="title"/>
          </p:nvPr>
        </p:nvSpPr>
        <p:spPr/>
        <p:txBody>
          <a:bodyPr/>
          <a:lstStyle/>
          <a:p>
            <a:r>
              <a:rPr lang="en-ZA" dirty="0"/>
              <a:t>RF-TRANSMITTER &amp; RECEIVER</a:t>
            </a:r>
          </a:p>
        </p:txBody>
      </p:sp>
      <p:sp>
        <p:nvSpPr>
          <p:cNvPr id="4" name="object 6">
            <a:extLst>
              <a:ext uri="{FF2B5EF4-FFF2-40B4-BE49-F238E27FC236}">
                <a16:creationId xmlns:a16="http://schemas.microsoft.com/office/drawing/2014/main" id="{A241DD5E-B634-417A-B1A5-951B59979902}"/>
              </a:ext>
            </a:extLst>
          </p:cNvPr>
          <p:cNvSpPr>
            <a:spLocks noGrp="1"/>
          </p:cNvSpPr>
          <p:nvPr>
            <p:ph idx="1"/>
          </p:nvPr>
        </p:nvSpPr>
        <p:spPr>
          <a:xfrm>
            <a:off x="457200" y="1935480"/>
            <a:ext cx="4114800" cy="1950720"/>
          </a:xfrm>
          <a:prstGeom prst="rect">
            <a:avLst/>
          </a:prstGeom>
          <a:blipFill>
            <a:blip r:embed="rId2" cstate="print"/>
            <a:stretch>
              <a:fillRect/>
            </a:stretch>
          </a:blipFill>
        </p:spPr>
        <p:txBody>
          <a:bodyPr wrap="square" lIns="0" tIns="0" rIns="0" bIns="0" rtlCol="0"/>
          <a:lstStyle/>
          <a:p>
            <a:endParaRPr lang="en-ZA"/>
          </a:p>
        </p:txBody>
      </p:sp>
      <p:sp>
        <p:nvSpPr>
          <p:cNvPr id="5" name="object 6">
            <a:extLst>
              <a:ext uri="{FF2B5EF4-FFF2-40B4-BE49-F238E27FC236}">
                <a16:creationId xmlns:a16="http://schemas.microsoft.com/office/drawing/2014/main" id="{EC1D41CF-DF68-4922-AC4B-51874E666731}"/>
              </a:ext>
            </a:extLst>
          </p:cNvPr>
          <p:cNvSpPr/>
          <p:nvPr/>
        </p:nvSpPr>
        <p:spPr>
          <a:xfrm>
            <a:off x="4953000" y="1935480"/>
            <a:ext cx="3561611" cy="1950720"/>
          </a:xfrm>
          <a:prstGeom prst="rect">
            <a:avLst/>
          </a:prstGeom>
          <a:blipFill>
            <a:blip r:embed="rId3" cstate="print"/>
            <a:stretch>
              <a:fillRect/>
            </a:stretch>
          </a:blipFill>
        </p:spPr>
        <p:txBody>
          <a:bodyPr wrap="square" lIns="0" tIns="0" rIns="0" bIns="0" rtlCol="0"/>
          <a:lstStyle/>
          <a:p>
            <a:endParaRPr/>
          </a:p>
        </p:txBody>
      </p:sp>
      <p:sp>
        <p:nvSpPr>
          <p:cNvPr id="7" name="Rectangle 6">
            <a:extLst>
              <a:ext uri="{FF2B5EF4-FFF2-40B4-BE49-F238E27FC236}">
                <a16:creationId xmlns:a16="http://schemas.microsoft.com/office/drawing/2014/main" id="{38EC64EF-DAB6-4F89-A7E2-BE79236F4671}"/>
              </a:ext>
            </a:extLst>
          </p:cNvPr>
          <p:cNvSpPr/>
          <p:nvPr/>
        </p:nvSpPr>
        <p:spPr>
          <a:xfrm>
            <a:off x="4890846" y="3904695"/>
            <a:ext cx="3303853" cy="369332"/>
          </a:xfrm>
          <a:prstGeom prst="rect">
            <a:avLst/>
          </a:prstGeom>
        </p:spPr>
        <p:txBody>
          <a:bodyPr wrap="none">
            <a:spAutoFit/>
          </a:bodyPr>
          <a:lstStyle/>
          <a:p>
            <a:pPr marL="12700">
              <a:lnSpc>
                <a:spcPct val="100000"/>
              </a:lnSpc>
              <a:spcBef>
                <a:spcPts val="100"/>
              </a:spcBef>
            </a:pPr>
            <a:r>
              <a:rPr lang="en-ZA" b="1" dirty="0">
                <a:latin typeface="Times New Roman"/>
                <a:cs typeface="Times New Roman"/>
              </a:rPr>
              <a:t>Table</a:t>
            </a:r>
            <a:r>
              <a:rPr lang="en-ZA" b="1" spc="-5" dirty="0">
                <a:latin typeface="Times New Roman"/>
                <a:cs typeface="Times New Roman"/>
              </a:rPr>
              <a:t> </a:t>
            </a:r>
            <a:r>
              <a:rPr lang="en-ZA" b="1" spc="-10" dirty="0">
                <a:latin typeface="Times New Roman"/>
                <a:cs typeface="Times New Roman"/>
              </a:rPr>
              <a:t>Pin </a:t>
            </a:r>
            <a:r>
              <a:rPr lang="en-ZA" b="1" spc="-5" dirty="0">
                <a:latin typeface="Times New Roman"/>
                <a:cs typeface="Times New Roman"/>
              </a:rPr>
              <a:t>description </a:t>
            </a:r>
            <a:r>
              <a:rPr lang="en-ZA" b="1" dirty="0">
                <a:latin typeface="Times New Roman"/>
                <a:cs typeface="Times New Roman"/>
              </a:rPr>
              <a:t>for </a:t>
            </a:r>
            <a:r>
              <a:rPr lang="en-ZA" b="1" spc="-5" dirty="0">
                <a:latin typeface="Times New Roman"/>
                <a:cs typeface="Times New Roman"/>
              </a:rPr>
              <a:t>RF</a:t>
            </a:r>
            <a:r>
              <a:rPr lang="en-ZA" b="1" spc="-15" dirty="0">
                <a:latin typeface="Times New Roman"/>
                <a:cs typeface="Times New Roman"/>
              </a:rPr>
              <a:t> </a:t>
            </a:r>
            <a:r>
              <a:rPr lang="en-ZA" b="1" dirty="0">
                <a:latin typeface="Times New Roman"/>
                <a:cs typeface="Times New Roman"/>
              </a:rPr>
              <a:t>Tx</a:t>
            </a:r>
            <a:endParaRPr lang="en-ZA" dirty="0">
              <a:latin typeface="Times New Roman"/>
              <a:cs typeface="Times New Roman"/>
            </a:endParaRPr>
          </a:p>
        </p:txBody>
      </p:sp>
      <p:sp>
        <p:nvSpPr>
          <p:cNvPr id="8" name="Rectangle 7">
            <a:extLst>
              <a:ext uri="{FF2B5EF4-FFF2-40B4-BE49-F238E27FC236}">
                <a16:creationId xmlns:a16="http://schemas.microsoft.com/office/drawing/2014/main" id="{9010980B-EC60-44E6-97E7-BDA055E441B8}"/>
              </a:ext>
            </a:extLst>
          </p:cNvPr>
          <p:cNvSpPr/>
          <p:nvPr/>
        </p:nvSpPr>
        <p:spPr>
          <a:xfrm>
            <a:off x="1118095" y="3904695"/>
            <a:ext cx="2485232" cy="369332"/>
          </a:xfrm>
          <a:prstGeom prst="rect">
            <a:avLst/>
          </a:prstGeom>
        </p:spPr>
        <p:txBody>
          <a:bodyPr wrap="none">
            <a:spAutoFit/>
          </a:bodyPr>
          <a:lstStyle/>
          <a:p>
            <a:pPr marL="12700">
              <a:lnSpc>
                <a:spcPct val="100000"/>
              </a:lnSpc>
              <a:spcBef>
                <a:spcPts val="100"/>
              </a:spcBef>
            </a:pPr>
            <a:r>
              <a:rPr lang="en-ZA" b="1" spc="-5" dirty="0">
                <a:latin typeface="Times New Roman"/>
                <a:cs typeface="Times New Roman"/>
              </a:rPr>
              <a:t>Figure</a:t>
            </a:r>
            <a:r>
              <a:rPr lang="en-ZA" b="1" dirty="0">
                <a:latin typeface="Times New Roman"/>
                <a:cs typeface="Times New Roman"/>
              </a:rPr>
              <a:t> RF</a:t>
            </a:r>
            <a:r>
              <a:rPr lang="en-ZA" b="1" spc="-55" dirty="0">
                <a:latin typeface="Times New Roman"/>
                <a:cs typeface="Times New Roman"/>
              </a:rPr>
              <a:t> </a:t>
            </a:r>
            <a:r>
              <a:rPr lang="en-ZA" b="1" spc="-5" dirty="0">
                <a:latin typeface="Times New Roman"/>
                <a:cs typeface="Times New Roman"/>
              </a:rPr>
              <a:t>Transmitter</a:t>
            </a:r>
            <a:endParaRPr lang="en-ZA" dirty="0">
              <a:latin typeface="Times New Roman"/>
              <a:cs typeface="Times New Roman"/>
            </a:endParaRPr>
          </a:p>
        </p:txBody>
      </p:sp>
      <p:sp>
        <p:nvSpPr>
          <p:cNvPr id="9" name="object 7">
            <a:extLst>
              <a:ext uri="{FF2B5EF4-FFF2-40B4-BE49-F238E27FC236}">
                <a16:creationId xmlns:a16="http://schemas.microsoft.com/office/drawing/2014/main" id="{DE876CFB-3D29-4583-AF0A-3E3826D8B626}"/>
              </a:ext>
            </a:extLst>
          </p:cNvPr>
          <p:cNvSpPr/>
          <p:nvPr/>
        </p:nvSpPr>
        <p:spPr>
          <a:xfrm>
            <a:off x="457200" y="4274027"/>
            <a:ext cx="4114800" cy="1745773"/>
          </a:xfrm>
          <a:prstGeom prst="rect">
            <a:avLst/>
          </a:prstGeom>
          <a:blipFill>
            <a:blip r:embed="rId4" cstate="print"/>
            <a:stretch>
              <a:fillRect/>
            </a:stretch>
          </a:blipFill>
        </p:spPr>
        <p:txBody>
          <a:bodyPr wrap="square" lIns="0" tIns="0" rIns="0" bIns="0" rtlCol="0"/>
          <a:lstStyle/>
          <a:p>
            <a:endParaRPr/>
          </a:p>
        </p:txBody>
      </p:sp>
      <p:sp>
        <p:nvSpPr>
          <p:cNvPr id="10" name="object 8">
            <a:extLst>
              <a:ext uri="{FF2B5EF4-FFF2-40B4-BE49-F238E27FC236}">
                <a16:creationId xmlns:a16="http://schemas.microsoft.com/office/drawing/2014/main" id="{E290727A-A262-4061-B7E8-EBACF07600B8}"/>
              </a:ext>
            </a:extLst>
          </p:cNvPr>
          <p:cNvSpPr/>
          <p:nvPr/>
        </p:nvSpPr>
        <p:spPr>
          <a:xfrm>
            <a:off x="4996281" y="4292522"/>
            <a:ext cx="3561979" cy="1574878"/>
          </a:xfrm>
          <a:prstGeom prst="rect">
            <a:avLst/>
          </a:prstGeom>
          <a:blipFill>
            <a:blip r:embed="rId5" cstate="print"/>
            <a:stretch>
              <a:fillRect/>
            </a:stretch>
          </a:blipFill>
        </p:spPr>
        <p:txBody>
          <a:bodyPr wrap="square" lIns="0" tIns="0" rIns="0" bIns="0" rtlCol="0"/>
          <a:lstStyle/>
          <a:p>
            <a:endParaRPr/>
          </a:p>
        </p:txBody>
      </p:sp>
      <p:sp>
        <p:nvSpPr>
          <p:cNvPr id="11" name="Rectangle 10">
            <a:extLst>
              <a:ext uri="{FF2B5EF4-FFF2-40B4-BE49-F238E27FC236}">
                <a16:creationId xmlns:a16="http://schemas.microsoft.com/office/drawing/2014/main" id="{5F665964-0B26-4094-BB93-015C90E6ECD9}"/>
              </a:ext>
            </a:extLst>
          </p:cNvPr>
          <p:cNvSpPr/>
          <p:nvPr/>
        </p:nvSpPr>
        <p:spPr>
          <a:xfrm>
            <a:off x="1279613" y="5880262"/>
            <a:ext cx="2162195" cy="369332"/>
          </a:xfrm>
          <a:prstGeom prst="rect">
            <a:avLst/>
          </a:prstGeom>
        </p:spPr>
        <p:txBody>
          <a:bodyPr wrap="none">
            <a:spAutoFit/>
          </a:bodyPr>
          <a:lstStyle/>
          <a:p>
            <a:pPr marL="12700">
              <a:lnSpc>
                <a:spcPct val="100000"/>
              </a:lnSpc>
              <a:spcBef>
                <a:spcPts val="100"/>
              </a:spcBef>
            </a:pPr>
            <a:r>
              <a:rPr lang="en-ZA" b="1" spc="-5" dirty="0">
                <a:latin typeface="Times New Roman"/>
                <a:cs typeface="Times New Roman"/>
              </a:rPr>
              <a:t>Figure</a:t>
            </a:r>
            <a:r>
              <a:rPr lang="en-ZA" b="1" dirty="0">
                <a:latin typeface="Times New Roman"/>
                <a:cs typeface="Times New Roman"/>
              </a:rPr>
              <a:t> RF</a:t>
            </a:r>
            <a:r>
              <a:rPr lang="en-ZA" b="1" spc="-55" dirty="0">
                <a:latin typeface="Times New Roman"/>
                <a:cs typeface="Times New Roman"/>
              </a:rPr>
              <a:t> </a:t>
            </a:r>
            <a:r>
              <a:rPr lang="en-ZA" b="1" spc="-5" dirty="0">
                <a:latin typeface="Times New Roman"/>
                <a:cs typeface="Times New Roman"/>
              </a:rPr>
              <a:t>Receiver</a:t>
            </a:r>
            <a:endParaRPr lang="en-ZA" dirty="0">
              <a:latin typeface="Times New Roman"/>
              <a:cs typeface="Times New Roman"/>
            </a:endParaRPr>
          </a:p>
        </p:txBody>
      </p:sp>
      <p:sp>
        <p:nvSpPr>
          <p:cNvPr id="14" name="Rectangle 13">
            <a:extLst>
              <a:ext uri="{FF2B5EF4-FFF2-40B4-BE49-F238E27FC236}">
                <a16:creationId xmlns:a16="http://schemas.microsoft.com/office/drawing/2014/main" id="{7306DD15-D3EF-4BBF-89BD-161D4ADF5DAB}"/>
              </a:ext>
            </a:extLst>
          </p:cNvPr>
          <p:cNvSpPr/>
          <p:nvPr/>
        </p:nvSpPr>
        <p:spPr>
          <a:xfrm>
            <a:off x="3622699" y="5880262"/>
            <a:ext cx="4572000" cy="646331"/>
          </a:xfrm>
          <a:prstGeom prst="rect">
            <a:avLst/>
          </a:prstGeom>
        </p:spPr>
        <p:txBody>
          <a:bodyPr>
            <a:spAutoFit/>
          </a:bodyPr>
          <a:lstStyle/>
          <a:p>
            <a:pPr marL="2166620" algn="just">
              <a:lnSpc>
                <a:spcPct val="100000"/>
              </a:lnSpc>
              <a:spcBef>
                <a:spcPts val="100"/>
              </a:spcBef>
            </a:pPr>
            <a:r>
              <a:rPr lang="en-ZA" b="1" dirty="0">
                <a:latin typeface="Times New Roman"/>
                <a:cs typeface="Times New Roman"/>
              </a:rPr>
              <a:t>Table </a:t>
            </a:r>
            <a:r>
              <a:rPr lang="en-ZA" b="1" spc="-10" dirty="0">
                <a:latin typeface="Times New Roman"/>
                <a:cs typeface="Times New Roman"/>
              </a:rPr>
              <a:t>Pin </a:t>
            </a:r>
            <a:r>
              <a:rPr lang="en-ZA" b="1" spc="-5" dirty="0">
                <a:latin typeface="Times New Roman"/>
                <a:cs typeface="Times New Roman"/>
              </a:rPr>
              <a:t>description </a:t>
            </a:r>
            <a:r>
              <a:rPr lang="en-ZA" b="1" dirty="0">
                <a:latin typeface="Times New Roman"/>
                <a:cs typeface="Times New Roman"/>
              </a:rPr>
              <a:t>for </a:t>
            </a:r>
            <a:r>
              <a:rPr lang="en-ZA" b="1" spc="-5" dirty="0">
                <a:latin typeface="Times New Roman"/>
                <a:cs typeface="Times New Roman"/>
              </a:rPr>
              <a:t>RF Rx</a:t>
            </a:r>
            <a:endParaRPr lang="en-ZA" dirty="0">
              <a:latin typeface="Times New Roman"/>
              <a:cs typeface="Times New Roman"/>
            </a:endParaRPr>
          </a:p>
        </p:txBody>
      </p:sp>
    </p:spTree>
    <p:extLst>
      <p:ext uri="{BB962C8B-B14F-4D97-AF65-F5344CB8AC3E}">
        <p14:creationId xmlns:p14="http://schemas.microsoft.com/office/powerpoint/2010/main" val="2377226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2CF0-99BD-4930-A8DD-9137B16C658E}"/>
              </a:ext>
            </a:extLst>
          </p:cNvPr>
          <p:cNvSpPr>
            <a:spLocks noGrp="1"/>
          </p:cNvSpPr>
          <p:nvPr>
            <p:ph type="title"/>
          </p:nvPr>
        </p:nvSpPr>
        <p:spPr/>
        <p:txBody>
          <a:bodyPr>
            <a:normAutofit fontScale="90000"/>
          </a:bodyPr>
          <a:lstStyle/>
          <a:p>
            <a:br>
              <a:rPr lang="de-DE" b="1" dirty="0">
                <a:latin typeface="Cambria" panose="02040503050406030204" pitchFamily="18" charset="0"/>
              </a:rPr>
            </a:br>
            <a:r>
              <a:rPr lang="en-ZA" b="1" dirty="0">
                <a:latin typeface="Cambria" panose="02040503050406030204" pitchFamily="18" charset="0"/>
              </a:rPr>
              <a:t>Motor Driving Module</a:t>
            </a:r>
            <a:r>
              <a:rPr lang="de-DE" b="1" dirty="0">
                <a:latin typeface="Cambria" panose="02040503050406030204" pitchFamily="18" charset="0"/>
              </a:rPr>
              <a:t> (</a:t>
            </a:r>
            <a:r>
              <a:rPr lang="en-ZA" sz="5400" b="1" spc="-5" dirty="0">
                <a:latin typeface="Times New Roman"/>
                <a:cs typeface="Times New Roman"/>
              </a:rPr>
              <a:t>L293D)</a:t>
            </a:r>
            <a:endParaRPr lang="en-ZA" dirty="0"/>
          </a:p>
        </p:txBody>
      </p:sp>
      <p:sp>
        <p:nvSpPr>
          <p:cNvPr id="3" name="Content Placeholder 2">
            <a:extLst>
              <a:ext uri="{FF2B5EF4-FFF2-40B4-BE49-F238E27FC236}">
                <a16:creationId xmlns:a16="http://schemas.microsoft.com/office/drawing/2014/main" id="{8AD58640-E438-4AAD-A594-DD1314F2AB2B}"/>
              </a:ext>
            </a:extLst>
          </p:cNvPr>
          <p:cNvSpPr>
            <a:spLocks noGrp="1"/>
          </p:cNvSpPr>
          <p:nvPr>
            <p:ph idx="1"/>
          </p:nvPr>
        </p:nvSpPr>
        <p:spPr/>
        <p:txBody>
          <a:bodyPr>
            <a:normAutofit fontScale="77500" lnSpcReduction="20000"/>
          </a:bodyPr>
          <a:lstStyle/>
          <a:p>
            <a:pPr marL="12700" marR="5080" indent="496570" algn="just">
              <a:lnSpc>
                <a:spcPct val="143900"/>
              </a:lnSpc>
              <a:spcBef>
                <a:spcPts val="229"/>
              </a:spcBef>
            </a:pPr>
            <a:r>
              <a:rPr lang="en-US" sz="2800" spc="-15" dirty="0">
                <a:latin typeface="Cambria" panose="02040503050406030204" pitchFamily="18" charset="0"/>
                <a:cs typeface="Times New Roman"/>
              </a:rPr>
              <a:t>It </a:t>
            </a:r>
            <a:r>
              <a:rPr lang="en-US" sz="2800" spc="-5" dirty="0">
                <a:latin typeface="Cambria" panose="02040503050406030204" pitchFamily="18" charset="0"/>
                <a:cs typeface="Times New Roman"/>
              </a:rPr>
              <a:t>is also </a:t>
            </a:r>
            <a:r>
              <a:rPr lang="en-US" sz="2800" dirty="0">
                <a:latin typeface="Cambria" panose="02040503050406030204" pitchFamily="18" charset="0"/>
                <a:cs typeface="Times New Roman"/>
              </a:rPr>
              <a:t>known </a:t>
            </a:r>
            <a:r>
              <a:rPr lang="en-US" sz="2800" spc="-5" dirty="0">
                <a:latin typeface="Cambria" panose="02040503050406030204" pitchFamily="18" charset="0"/>
                <a:cs typeface="Times New Roman"/>
              </a:rPr>
              <a:t>as </a:t>
            </a:r>
            <a:r>
              <a:rPr lang="en-US" sz="2800" dirty="0">
                <a:latin typeface="Cambria" panose="02040503050406030204" pitchFamily="18" charset="0"/>
                <a:cs typeface="Times New Roman"/>
              </a:rPr>
              <a:t>H-Bridge </a:t>
            </a:r>
            <a:r>
              <a:rPr lang="en-US" sz="2800" spc="5" dirty="0">
                <a:latin typeface="Cambria" panose="02040503050406030204" pitchFamily="18" charset="0"/>
                <a:cs typeface="Times New Roman"/>
              </a:rPr>
              <a:t>or </a:t>
            </a:r>
            <a:r>
              <a:rPr lang="en-US" sz="2800" spc="-5" dirty="0">
                <a:latin typeface="Cambria" panose="02040503050406030204" pitchFamily="18" charset="0"/>
                <a:cs typeface="Times New Roman"/>
              </a:rPr>
              <a:t>Actuator </a:t>
            </a:r>
            <a:r>
              <a:rPr lang="en-US" sz="2800" spc="-10" dirty="0">
                <a:latin typeface="Cambria" panose="02040503050406030204" pitchFamily="18" charset="0"/>
                <a:cs typeface="Times New Roman"/>
              </a:rPr>
              <a:t>IC. </a:t>
            </a:r>
            <a:r>
              <a:rPr lang="en-US" sz="2800" spc="-5" dirty="0">
                <a:latin typeface="Cambria" panose="02040503050406030204" pitchFamily="18" charset="0"/>
                <a:cs typeface="Times New Roman"/>
              </a:rPr>
              <a:t>Actuators </a:t>
            </a:r>
            <a:r>
              <a:rPr lang="en-US" sz="2800" dirty="0">
                <a:latin typeface="Cambria" panose="02040503050406030204" pitchFamily="18" charset="0"/>
                <a:cs typeface="Times New Roman"/>
              </a:rPr>
              <a:t>are those </a:t>
            </a:r>
            <a:r>
              <a:rPr lang="en-US" sz="2800" spc="-5" dirty="0">
                <a:latin typeface="Cambria" panose="02040503050406030204" pitchFamily="18" charset="0"/>
                <a:cs typeface="Times New Roman"/>
              </a:rPr>
              <a:t>devices </a:t>
            </a:r>
            <a:r>
              <a:rPr lang="en-US" sz="2800" dirty="0">
                <a:latin typeface="Cambria" panose="02040503050406030204" pitchFamily="18" charset="0"/>
                <a:cs typeface="Times New Roman"/>
              </a:rPr>
              <a:t>which actually </a:t>
            </a:r>
            <a:r>
              <a:rPr lang="en-US" sz="2800" spc="-5" dirty="0">
                <a:latin typeface="Cambria" panose="02040503050406030204" pitchFamily="18" charset="0"/>
                <a:cs typeface="Times New Roman"/>
              </a:rPr>
              <a:t>gives  </a:t>
            </a:r>
            <a:r>
              <a:rPr lang="en-US" sz="2800" dirty="0">
                <a:latin typeface="Cambria" panose="02040503050406030204" pitchFamily="18" charset="0"/>
                <a:cs typeface="Times New Roman"/>
              </a:rPr>
              <a:t>the </a:t>
            </a:r>
            <a:r>
              <a:rPr lang="en-US" sz="2800" spc="-5" dirty="0">
                <a:latin typeface="Cambria" panose="02040503050406030204" pitchFamily="18" charset="0"/>
                <a:cs typeface="Times New Roman"/>
              </a:rPr>
              <a:t>movement </a:t>
            </a:r>
            <a:r>
              <a:rPr lang="en-US" sz="2800" dirty="0">
                <a:latin typeface="Cambria" panose="02040503050406030204" pitchFamily="18" charset="0"/>
                <a:cs typeface="Times New Roman"/>
              </a:rPr>
              <a:t>to do a task like that of a motor. </a:t>
            </a:r>
            <a:r>
              <a:rPr lang="en-US" sz="2800" spc="-10" dirty="0">
                <a:latin typeface="Cambria" panose="02040503050406030204" pitchFamily="18" charset="0"/>
                <a:cs typeface="Times New Roman"/>
              </a:rPr>
              <a:t>In </a:t>
            </a:r>
            <a:r>
              <a:rPr lang="en-US" sz="2800" dirty="0">
                <a:latin typeface="Cambria" panose="02040503050406030204" pitchFamily="18" charset="0"/>
                <a:cs typeface="Times New Roman"/>
              </a:rPr>
              <a:t>the </a:t>
            </a:r>
            <a:r>
              <a:rPr lang="en-US" sz="2800" spc="-5" dirty="0">
                <a:latin typeface="Cambria" panose="02040503050406030204" pitchFamily="18" charset="0"/>
                <a:cs typeface="Times New Roman"/>
              </a:rPr>
              <a:t>real world there </a:t>
            </a:r>
            <a:r>
              <a:rPr lang="en-US" sz="2800" dirty="0">
                <a:latin typeface="Cambria" panose="02040503050406030204" pitchFamily="18" charset="0"/>
                <a:cs typeface="Times New Roman"/>
              </a:rPr>
              <a:t>are </a:t>
            </a:r>
            <a:r>
              <a:rPr lang="en-US" sz="2800" spc="-5" dirty="0">
                <a:latin typeface="Cambria" panose="02040503050406030204" pitchFamily="18" charset="0"/>
                <a:cs typeface="Times New Roman"/>
              </a:rPr>
              <a:t>different types </a:t>
            </a:r>
            <a:r>
              <a:rPr lang="en-US" sz="2800" dirty="0">
                <a:latin typeface="Cambria" panose="02040503050406030204" pitchFamily="18" charset="0"/>
                <a:cs typeface="Times New Roman"/>
              </a:rPr>
              <a:t>of motors  </a:t>
            </a:r>
            <a:r>
              <a:rPr lang="en-US" sz="2800" spc="-5" dirty="0">
                <a:latin typeface="Cambria" panose="02040503050406030204" pitchFamily="18" charset="0"/>
                <a:cs typeface="Times New Roman"/>
              </a:rPr>
              <a:t>available which </a:t>
            </a:r>
            <a:r>
              <a:rPr lang="en-US" sz="2800" dirty="0">
                <a:latin typeface="Cambria" panose="02040503050406030204" pitchFamily="18" charset="0"/>
                <a:cs typeface="Times New Roman"/>
              </a:rPr>
              <a:t>work on </a:t>
            </a:r>
            <a:r>
              <a:rPr lang="en-US" sz="2800" spc="-5" dirty="0">
                <a:latin typeface="Cambria" panose="02040503050406030204" pitchFamily="18" charset="0"/>
                <a:cs typeface="Times New Roman"/>
              </a:rPr>
              <a:t>different voltages. So </a:t>
            </a:r>
            <a:r>
              <a:rPr lang="en-US" sz="2800" dirty="0">
                <a:latin typeface="Cambria" panose="02040503050406030204" pitchFamily="18" charset="0"/>
                <a:cs typeface="Times New Roman"/>
              </a:rPr>
              <a:t>we need a motor driver for running them </a:t>
            </a:r>
            <a:r>
              <a:rPr lang="en-US" sz="2800" spc="5" dirty="0">
                <a:latin typeface="Cambria" panose="02040503050406030204" pitchFamily="18" charset="0"/>
                <a:cs typeface="Times New Roman"/>
              </a:rPr>
              <a:t>through </a:t>
            </a:r>
            <a:r>
              <a:rPr lang="en-US" sz="2800" dirty="0">
                <a:latin typeface="Cambria" panose="02040503050406030204" pitchFamily="18" charset="0"/>
                <a:cs typeface="Times New Roman"/>
              </a:rPr>
              <a:t>the  </a:t>
            </a:r>
            <a:r>
              <a:rPr lang="en-US" sz="2800" spc="-5" dirty="0">
                <a:latin typeface="Cambria" panose="02040503050406030204" pitchFamily="18" charset="0"/>
                <a:cs typeface="Times New Roman"/>
              </a:rPr>
              <a:t>controller.</a:t>
            </a:r>
            <a:endParaRPr lang="en-US" sz="2800" dirty="0">
              <a:latin typeface="Cambria" panose="02040503050406030204" pitchFamily="18" charset="0"/>
              <a:cs typeface="Times New Roman"/>
            </a:endParaRPr>
          </a:p>
          <a:p>
            <a:pPr marL="12700" marR="8255" indent="495300" algn="just">
              <a:lnSpc>
                <a:spcPct val="143700"/>
              </a:lnSpc>
              <a:spcBef>
                <a:spcPts val="125"/>
              </a:spcBef>
            </a:pPr>
            <a:r>
              <a:rPr lang="en-US" sz="2800" dirty="0">
                <a:latin typeface="Cambria" panose="02040503050406030204" pitchFamily="18" charset="0"/>
                <a:cs typeface="Times New Roman"/>
              </a:rPr>
              <a:t>The output </a:t>
            </a:r>
            <a:r>
              <a:rPr lang="en-US" sz="2800" spc="-5" dirty="0">
                <a:latin typeface="Cambria" panose="02040503050406030204" pitchFamily="18" charset="0"/>
                <a:cs typeface="Times New Roman"/>
              </a:rPr>
              <a:t>from </a:t>
            </a:r>
            <a:r>
              <a:rPr lang="en-US" sz="2800" dirty="0">
                <a:latin typeface="Cambria" panose="02040503050406030204" pitchFamily="18" charset="0"/>
                <a:cs typeface="Times New Roman"/>
              </a:rPr>
              <a:t>the </a:t>
            </a:r>
            <a:r>
              <a:rPr lang="en-US" sz="2800" spc="-5" dirty="0">
                <a:latin typeface="Cambria" panose="02040503050406030204" pitchFamily="18" charset="0"/>
                <a:cs typeface="Times New Roman"/>
              </a:rPr>
              <a:t>microcontroller is </a:t>
            </a:r>
            <a:r>
              <a:rPr lang="en-US" sz="2800" dirty="0">
                <a:latin typeface="Cambria" panose="02040503050406030204" pitchFamily="18" charset="0"/>
                <a:cs typeface="Times New Roman"/>
              </a:rPr>
              <a:t>a </a:t>
            </a:r>
            <a:r>
              <a:rPr lang="en-US" sz="2800" spc="-5" dirty="0">
                <a:latin typeface="Cambria" panose="02040503050406030204" pitchFamily="18" charset="0"/>
                <a:cs typeface="Times New Roman"/>
              </a:rPr>
              <a:t>low current signal. </a:t>
            </a:r>
            <a:r>
              <a:rPr lang="en-US" sz="2800" dirty="0">
                <a:latin typeface="Cambria" panose="02040503050406030204" pitchFamily="18" charset="0"/>
                <a:cs typeface="Times New Roman"/>
              </a:rPr>
              <a:t>The motor driver </a:t>
            </a:r>
            <a:r>
              <a:rPr lang="en-US" sz="2800" spc="-5" dirty="0">
                <a:latin typeface="Cambria" panose="02040503050406030204" pitchFamily="18" charset="0"/>
                <a:cs typeface="Times New Roman"/>
              </a:rPr>
              <a:t>amplifies </a:t>
            </a:r>
            <a:r>
              <a:rPr lang="en-US" sz="2800" dirty="0">
                <a:latin typeface="Cambria" panose="02040503050406030204" pitchFamily="18" charset="0"/>
                <a:cs typeface="Times New Roman"/>
              </a:rPr>
              <a:t>that  </a:t>
            </a:r>
            <a:r>
              <a:rPr lang="en-US" sz="2800" spc="-5" dirty="0">
                <a:latin typeface="Cambria" panose="02040503050406030204" pitchFamily="18" charset="0"/>
                <a:cs typeface="Times New Roman"/>
              </a:rPr>
              <a:t>current</a:t>
            </a:r>
            <a:r>
              <a:rPr lang="en-US" sz="2800" spc="-30" dirty="0">
                <a:latin typeface="Cambria" panose="02040503050406030204" pitchFamily="18" charset="0"/>
                <a:cs typeface="Times New Roman"/>
              </a:rPr>
              <a:t> </a:t>
            </a:r>
            <a:r>
              <a:rPr lang="en-US" sz="2800" spc="-5" dirty="0">
                <a:latin typeface="Cambria" panose="02040503050406030204" pitchFamily="18" charset="0"/>
                <a:cs typeface="Times New Roman"/>
              </a:rPr>
              <a:t>which</a:t>
            </a:r>
            <a:r>
              <a:rPr lang="en-US" sz="2800" spc="-35" dirty="0">
                <a:latin typeface="Cambria" panose="02040503050406030204" pitchFamily="18" charset="0"/>
                <a:cs typeface="Times New Roman"/>
              </a:rPr>
              <a:t> </a:t>
            </a:r>
            <a:r>
              <a:rPr lang="en-US" sz="2800" dirty="0">
                <a:latin typeface="Cambria" panose="02040503050406030204" pitchFamily="18" charset="0"/>
                <a:cs typeface="Times New Roman"/>
              </a:rPr>
              <a:t>can</a:t>
            </a:r>
            <a:r>
              <a:rPr lang="en-US" sz="2800" spc="-35" dirty="0">
                <a:latin typeface="Cambria" panose="02040503050406030204" pitchFamily="18" charset="0"/>
                <a:cs typeface="Times New Roman"/>
              </a:rPr>
              <a:t> </a:t>
            </a:r>
            <a:r>
              <a:rPr lang="en-US" sz="2800" spc="-5" dirty="0">
                <a:latin typeface="Cambria" panose="02040503050406030204" pitchFamily="18" charset="0"/>
                <a:cs typeface="Times New Roman"/>
              </a:rPr>
              <a:t>control</a:t>
            </a:r>
            <a:r>
              <a:rPr lang="en-US" sz="2800" spc="-20" dirty="0">
                <a:latin typeface="Cambria" panose="02040503050406030204" pitchFamily="18" charset="0"/>
                <a:cs typeface="Times New Roman"/>
              </a:rPr>
              <a:t> </a:t>
            </a:r>
            <a:r>
              <a:rPr lang="en-US" sz="2800" spc="-5" dirty="0">
                <a:latin typeface="Cambria" panose="02040503050406030204" pitchFamily="18" charset="0"/>
                <a:cs typeface="Times New Roman"/>
              </a:rPr>
              <a:t>and</a:t>
            </a:r>
            <a:r>
              <a:rPr lang="en-US" sz="2800" spc="-35" dirty="0">
                <a:latin typeface="Cambria" panose="02040503050406030204" pitchFamily="18" charset="0"/>
                <a:cs typeface="Times New Roman"/>
              </a:rPr>
              <a:t> </a:t>
            </a:r>
            <a:r>
              <a:rPr lang="en-US" sz="2800" dirty="0">
                <a:latin typeface="Cambria" panose="02040503050406030204" pitchFamily="18" charset="0"/>
                <a:cs typeface="Times New Roman"/>
              </a:rPr>
              <a:t>drive</a:t>
            </a:r>
            <a:r>
              <a:rPr lang="en-US" sz="2800" spc="-35" dirty="0">
                <a:latin typeface="Cambria" panose="02040503050406030204" pitchFamily="18" charset="0"/>
                <a:cs typeface="Times New Roman"/>
              </a:rPr>
              <a:t> </a:t>
            </a:r>
            <a:r>
              <a:rPr lang="en-US" sz="2800" dirty="0">
                <a:latin typeface="Cambria" panose="02040503050406030204" pitchFamily="18" charset="0"/>
                <a:cs typeface="Times New Roman"/>
              </a:rPr>
              <a:t>a</a:t>
            </a:r>
            <a:r>
              <a:rPr lang="en-US" sz="2800" spc="-40" dirty="0">
                <a:latin typeface="Cambria" panose="02040503050406030204" pitchFamily="18" charset="0"/>
                <a:cs typeface="Times New Roman"/>
              </a:rPr>
              <a:t> </a:t>
            </a:r>
            <a:r>
              <a:rPr lang="en-US" sz="2800" dirty="0">
                <a:latin typeface="Cambria" panose="02040503050406030204" pitchFamily="18" charset="0"/>
                <a:cs typeface="Times New Roman"/>
              </a:rPr>
              <a:t>motor.</a:t>
            </a:r>
            <a:r>
              <a:rPr lang="en-US" sz="2800" spc="-25" dirty="0">
                <a:latin typeface="Cambria" panose="02040503050406030204" pitchFamily="18" charset="0"/>
                <a:cs typeface="Times New Roman"/>
              </a:rPr>
              <a:t> </a:t>
            </a:r>
            <a:r>
              <a:rPr lang="en-US" sz="2800" spc="-15" dirty="0">
                <a:latin typeface="Cambria" panose="02040503050406030204" pitchFamily="18" charset="0"/>
                <a:cs typeface="Times New Roman"/>
              </a:rPr>
              <a:t>In</a:t>
            </a:r>
            <a:r>
              <a:rPr lang="en-US" sz="2800" spc="-35" dirty="0">
                <a:latin typeface="Cambria" panose="02040503050406030204" pitchFamily="18" charset="0"/>
                <a:cs typeface="Times New Roman"/>
              </a:rPr>
              <a:t> </a:t>
            </a:r>
            <a:r>
              <a:rPr lang="en-US" sz="2800" dirty="0">
                <a:latin typeface="Cambria" panose="02040503050406030204" pitchFamily="18" charset="0"/>
                <a:cs typeface="Times New Roman"/>
              </a:rPr>
              <a:t>most</a:t>
            </a:r>
            <a:r>
              <a:rPr lang="en-US" sz="2800" spc="-30" dirty="0">
                <a:latin typeface="Cambria" panose="02040503050406030204" pitchFamily="18" charset="0"/>
                <a:cs typeface="Times New Roman"/>
              </a:rPr>
              <a:t> </a:t>
            </a:r>
            <a:r>
              <a:rPr lang="en-US" sz="2800" spc="-5" dirty="0">
                <a:latin typeface="Cambria" panose="02040503050406030204" pitchFamily="18" charset="0"/>
                <a:cs typeface="Times New Roman"/>
              </a:rPr>
              <a:t>cases,</a:t>
            </a:r>
            <a:r>
              <a:rPr lang="en-US" sz="2800" spc="-30" dirty="0">
                <a:latin typeface="Cambria" panose="02040503050406030204" pitchFamily="18" charset="0"/>
                <a:cs typeface="Times New Roman"/>
              </a:rPr>
              <a:t> </a:t>
            </a:r>
            <a:r>
              <a:rPr lang="en-US" sz="2800" dirty="0">
                <a:latin typeface="Cambria" panose="02040503050406030204" pitchFamily="18" charset="0"/>
                <a:cs typeface="Times New Roman"/>
              </a:rPr>
              <a:t>a</a:t>
            </a:r>
            <a:r>
              <a:rPr lang="en-US" sz="2800" spc="-35" dirty="0">
                <a:latin typeface="Cambria" panose="02040503050406030204" pitchFamily="18" charset="0"/>
                <a:cs typeface="Times New Roman"/>
              </a:rPr>
              <a:t> </a:t>
            </a:r>
            <a:r>
              <a:rPr lang="en-US" sz="2800" spc="-5" dirty="0">
                <a:latin typeface="Cambria" panose="02040503050406030204" pitchFamily="18" charset="0"/>
                <a:cs typeface="Times New Roman"/>
              </a:rPr>
              <a:t>transistor</a:t>
            </a:r>
            <a:r>
              <a:rPr lang="en-US" sz="2800" spc="-35" dirty="0">
                <a:latin typeface="Cambria" panose="02040503050406030204" pitchFamily="18" charset="0"/>
                <a:cs typeface="Times New Roman"/>
              </a:rPr>
              <a:t> </a:t>
            </a:r>
            <a:r>
              <a:rPr lang="en-US" sz="2800" spc="-5" dirty="0">
                <a:latin typeface="Cambria" panose="02040503050406030204" pitchFamily="18" charset="0"/>
                <a:cs typeface="Times New Roman"/>
              </a:rPr>
              <a:t>can</a:t>
            </a:r>
            <a:r>
              <a:rPr lang="en-US" sz="2800" spc="-35" dirty="0">
                <a:latin typeface="Cambria" panose="02040503050406030204" pitchFamily="18" charset="0"/>
                <a:cs typeface="Times New Roman"/>
              </a:rPr>
              <a:t> </a:t>
            </a:r>
            <a:r>
              <a:rPr lang="en-US" sz="2800" dirty="0">
                <a:latin typeface="Cambria" panose="02040503050406030204" pitchFamily="18" charset="0"/>
                <a:cs typeface="Times New Roman"/>
              </a:rPr>
              <a:t>act</a:t>
            </a:r>
            <a:r>
              <a:rPr lang="en-US" sz="2800" spc="-30" dirty="0">
                <a:latin typeface="Cambria" panose="02040503050406030204" pitchFamily="18" charset="0"/>
                <a:cs typeface="Times New Roman"/>
              </a:rPr>
              <a:t> </a:t>
            </a:r>
            <a:r>
              <a:rPr lang="en-US" sz="2800" spc="-5" dirty="0">
                <a:latin typeface="Cambria" panose="02040503050406030204" pitchFamily="18" charset="0"/>
                <a:cs typeface="Times New Roman"/>
              </a:rPr>
              <a:t>as</a:t>
            </a:r>
            <a:r>
              <a:rPr lang="en-US" sz="2800" spc="-30" dirty="0">
                <a:latin typeface="Cambria" panose="02040503050406030204" pitchFamily="18" charset="0"/>
                <a:cs typeface="Times New Roman"/>
              </a:rPr>
              <a:t> </a:t>
            </a:r>
            <a:r>
              <a:rPr lang="en-US" sz="2800" dirty="0">
                <a:latin typeface="Cambria" panose="02040503050406030204" pitchFamily="18" charset="0"/>
                <a:cs typeface="Times New Roman"/>
              </a:rPr>
              <a:t>a</a:t>
            </a:r>
            <a:r>
              <a:rPr lang="en-US" sz="2800" spc="-40" dirty="0">
                <a:latin typeface="Cambria" panose="02040503050406030204" pitchFamily="18" charset="0"/>
                <a:cs typeface="Times New Roman"/>
              </a:rPr>
              <a:t> </a:t>
            </a:r>
            <a:r>
              <a:rPr lang="en-US" sz="2800" spc="-5" dirty="0">
                <a:latin typeface="Cambria" panose="02040503050406030204" pitchFamily="18" charset="0"/>
                <a:cs typeface="Times New Roman"/>
              </a:rPr>
              <a:t>switch</a:t>
            </a:r>
            <a:r>
              <a:rPr lang="en-US" sz="2800" spc="-30" dirty="0">
                <a:latin typeface="Cambria" panose="02040503050406030204" pitchFamily="18" charset="0"/>
                <a:cs typeface="Times New Roman"/>
              </a:rPr>
              <a:t> </a:t>
            </a:r>
            <a:r>
              <a:rPr lang="en-US" sz="2800" spc="-5" dirty="0">
                <a:latin typeface="Cambria" panose="02040503050406030204" pitchFamily="18" charset="0"/>
                <a:cs typeface="Times New Roman"/>
              </a:rPr>
              <a:t>and</a:t>
            </a:r>
            <a:r>
              <a:rPr lang="en-US" sz="2800" spc="-35" dirty="0">
                <a:latin typeface="Cambria" panose="02040503050406030204" pitchFamily="18" charset="0"/>
                <a:cs typeface="Times New Roman"/>
              </a:rPr>
              <a:t> </a:t>
            </a:r>
            <a:r>
              <a:rPr lang="en-US" sz="2800" spc="-5" dirty="0">
                <a:latin typeface="Cambria" panose="02040503050406030204" pitchFamily="18" charset="0"/>
                <a:cs typeface="Times New Roman"/>
              </a:rPr>
              <a:t>perform  </a:t>
            </a:r>
            <a:r>
              <a:rPr lang="en-US" sz="2800" dirty="0">
                <a:latin typeface="Cambria" panose="02040503050406030204" pitchFamily="18" charset="0"/>
                <a:cs typeface="Times New Roman"/>
              </a:rPr>
              <a:t>this task </a:t>
            </a:r>
            <a:r>
              <a:rPr lang="en-US" sz="2800" spc="-5" dirty="0">
                <a:latin typeface="Cambria" panose="02040503050406030204" pitchFamily="18" charset="0"/>
                <a:cs typeface="Times New Roman"/>
              </a:rPr>
              <a:t>which drives </a:t>
            </a:r>
            <a:r>
              <a:rPr lang="en-US" sz="2800" dirty="0">
                <a:latin typeface="Cambria" panose="02040503050406030204" pitchFamily="18" charset="0"/>
                <a:cs typeface="Times New Roman"/>
              </a:rPr>
              <a:t>the motor in a </a:t>
            </a:r>
            <a:r>
              <a:rPr lang="en-US" sz="2800" spc="-5" dirty="0">
                <a:latin typeface="Cambria" panose="02040503050406030204" pitchFamily="18" charset="0"/>
                <a:cs typeface="Times New Roman"/>
              </a:rPr>
              <a:t>single</a:t>
            </a:r>
            <a:r>
              <a:rPr lang="en-US" sz="2800" spc="5" dirty="0">
                <a:latin typeface="Cambria" panose="02040503050406030204" pitchFamily="18" charset="0"/>
                <a:cs typeface="Times New Roman"/>
              </a:rPr>
              <a:t> </a:t>
            </a:r>
            <a:r>
              <a:rPr lang="en-US" sz="2800" spc="-5" dirty="0">
                <a:latin typeface="Cambria" panose="02040503050406030204" pitchFamily="18" charset="0"/>
                <a:cs typeface="Times New Roman"/>
              </a:rPr>
              <a:t>direction.</a:t>
            </a:r>
            <a:endParaRPr lang="en-US" sz="2800" dirty="0">
              <a:latin typeface="Cambria" panose="02040503050406030204" pitchFamily="18" charset="0"/>
              <a:cs typeface="Times New Roman"/>
            </a:endParaRPr>
          </a:p>
          <a:p>
            <a:endParaRPr lang="en-ZA" dirty="0"/>
          </a:p>
        </p:txBody>
      </p:sp>
    </p:spTree>
    <p:extLst>
      <p:ext uri="{BB962C8B-B14F-4D97-AF65-F5344CB8AC3E}">
        <p14:creationId xmlns:p14="http://schemas.microsoft.com/office/powerpoint/2010/main" val="658865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B2F4D-F7FD-469C-AEFF-45B7053558B2}"/>
              </a:ext>
            </a:extLst>
          </p:cNvPr>
          <p:cNvSpPr>
            <a:spLocks noGrp="1"/>
          </p:cNvSpPr>
          <p:nvPr>
            <p:ph type="title"/>
          </p:nvPr>
        </p:nvSpPr>
        <p:spPr/>
        <p:txBody>
          <a:bodyPr/>
          <a:lstStyle/>
          <a:p>
            <a:r>
              <a:rPr lang="en-ZA" dirty="0"/>
              <a:t>PIN DIAGRAM </a:t>
            </a:r>
          </a:p>
        </p:txBody>
      </p:sp>
      <p:sp>
        <p:nvSpPr>
          <p:cNvPr id="4" name="object 8">
            <a:extLst>
              <a:ext uri="{FF2B5EF4-FFF2-40B4-BE49-F238E27FC236}">
                <a16:creationId xmlns:a16="http://schemas.microsoft.com/office/drawing/2014/main" id="{5F2D82DB-EDE5-45E1-BF23-2DC6C411D535}"/>
              </a:ext>
            </a:extLst>
          </p:cNvPr>
          <p:cNvSpPr>
            <a:spLocks noGrp="1"/>
          </p:cNvSpPr>
          <p:nvPr>
            <p:ph idx="1"/>
          </p:nvPr>
        </p:nvSpPr>
        <p:spPr>
          <a:prstGeom prst="rect">
            <a:avLst/>
          </a:prstGeom>
          <a:blipFill>
            <a:blip r:embed="rId2" cstate="print"/>
            <a:stretch>
              <a:fillRect/>
            </a:stretch>
          </a:blipFill>
        </p:spPr>
        <p:txBody>
          <a:bodyPr wrap="square" lIns="0" tIns="0" rIns="0" bIns="0" rtlCol="0"/>
          <a:lstStyle/>
          <a:p>
            <a:endParaRPr lang="en-ZA" dirty="0"/>
          </a:p>
        </p:txBody>
      </p:sp>
    </p:spTree>
    <p:extLst>
      <p:ext uri="{BB962C8B-B14F-4D97-AF65-F5344CB8AC3E}">
        <p14:creationId xmlns:p14="http://schemas.microsoft.com/office/powerpoint/2010/main" val="4053363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2F29F-5C91-4DBE-B04B-74CA54AC7302}"/>
              </a:ext>
            </a:extLst>
          </p:cNvPr>
          <p:cNvSpPr>
            <a:spLocks noGrp="1"/>
          </p:cNvSpPr>
          <p:nvPr>
            <p:ph type="title"/>
          </p:nvPr>
        </p:nvSpPr>
        <p:spPr/>
        <p:txBody>
          <a:bodyPr>
            <a:normAutofit fontScale="90000"/>
          </a:bodyPr>
          <a:lstStyle/>
          <a:p>
            <a:r>
              <a:rPr lang="en-ZA" dirty="0"/>
              <a:t>FUNCTION OF MOTOR-DRIVING MODULE.</a:t>
            </a:r>
          </a:p>
        </p:txBody>
      </p:sp>
      <p:sp>
        <p:nvSpPr>
          <p:cNvPr id="3" name="Content Placeholder 2">
            <a:extLst>
              <a:ext uri="{FF2B5EF4-FFF2-40B4-BE49-F238E27FC236}">
                <a16:creationId xmlns:a16="http://schemas.microsoft.com/office/drawing/2014/main" id="{001333EF-9167-4D52-9622-4C8C5BB79C3C}"/>
              </a:ext>
            </a:extLst>
          </p:cNvPr>
          <p:cNvSpPr>
            <a:spLocks noGrp="1"/>
          </p:cNvSpPr>
          <p:nvPr>
            <p:ph idx="1"/>
          </p:nvPr>
        </p:nvSpPr>
        <p:spPr/>
        <p:txBody>
          <a:bodyPr>
            <a:normAutofit fontScale="92500" lnSpcReduction="20000"/>
          </a:bodyPr>
          <a:lstStyle/>
          <a:p>
            <a:r>
              <a:rPr lang="en-US" sz="2800" spc="-5" dirty="0">
                <a:latin typeface="Cambria" panose="02040503050406030204" pitchFamily="18" charset="0"/>
                <a:cs typeface="Times New Roman"/>
              </a:rPr>
              <a:t>Turning </a:t>
            </a:r>
            <a:r>
              <a:rPr lang="en-US" sz="2800" dirty="0">
                <a:latin typeface="Cambria" panose="02040503050406030204" pitchFamily="18" charset="0"/>
                <a:cs typeface="Times New Roman"/>
              </a:rPr>
              <a:t>a motor </a:t>
            </a:r>
            <a:r>
              <a:rPr lang="en-US" sz="2800" spc="-5" dirty="0">
                <a:latin typeface="Cambria" panose="02040503050406030204" pitchFamily="18" charset="0"/>
                <a:cs typeface="Times New Roman"/>
              </a:rPr>
              <a:t>ON and OFF requires </a:t>
            </a:r>
            <a:r>
              <a:rPr lang="en-US" sz="2800" spc="5" dirty="0">
                <a:latin typeface="Cambria" panose="02040503050406030204" pitchFamily="18" charset="0"/>
                <a:cs typeface="Times New Roman"/>
              </a:rPr>
              <a:t>only </a:t>
            </a:r>
            <a:r>
              <a:rPr lang="en-US" sz="2800" dirty="0">
                <a:latin typeface="Cambria" panose="02040503050406030204" pitchFamily="18" charset="0"/>
                <a:cs typeface="Times New Roman"/>
              </a:rPr>
              <a:t>one </a:t>
            </a:r>
            <a:r>
              <a:rPr lang="en-US" sz="2800" spc="-5" dirty="0">
                <a:latin typeface="Cambria" panose="02040503050406030204" pitchFamily="18" charset="0"/>
                <a:cs typeface="Times New Roman"/>
              </a:rPr>
              <a:t>switch </a:t>
            </a:r>
            <a:r>
              <a:rPr lang="en-US" sz="2800" dirty="0">
                <a:latin typeface="Cambria" panose="02040503050406030204" pitchFamily="18" charset="0"/>
                <a:cs typeface="Times New Roman"/>
              </a:rPr>
              <a:t>to </a:t>
            </a:r>
            <a:r>
              <a:rPr lang="en-US" sz="2800" spc="-5" dirty="0">
                <a:latin typeface="Cambria" panose="02040503050406030204" pitchFamily="18" charset="0"/>
                <a:cs typeface="Times New Roman"/>
              </a:rPr>
              <a:t>control </a:t>
            </a:r>
            <a:r>
              <a:rPr lang="en-US" sz="2800" dirty="0">
                <a:latin typeface="Cambria" panose="02040503050406030204" pitchFamily="18" charset="0"/>
                <a:cs typeface="Times New Roman"/>
              </a:rPr>
              <a:t>a single motor in a </a:t>
            </a:r>
            <a:r>
              <a:rPr lang="en-US" sz="2800" spc="-5" dirty="0">
                <a:latin typeface="Cambria" panose="02040503050406030204" pitchFamily="18" charset="0"/>
                <a:cs typeface="Times New Roman"/>
              </a:rPr>
              <a:t>single  direction. </a:t>
            </a:r>
          </a:p>
          <a:p>
            <a:r>
              <a:rPr lang="en-US" sz="2800" dirty="0">
                <a:latin typeface="Cambria" panose="02040503050406030204" pitchFamily="18" charset="0"/>
                <a:cs typeface="Times New Roman"/>
              </a:rPr>
              <a:t>We </a:t>
            </a:r>
            <a:r>
              <a:rPr lang="en-US" sz="2800" spc="-5" dirty="0">
                <a:latin typeface="Cambria" panose="02040503050406030204" pitchFamily="18" charset="0"/>
                <a:cs typeface="Times New Roman"/>
              </a:rPr>
              <a:t>can </a:t>
            </a:r>
            <a:r>
              <a:rPr lang="en-US" sz="2800" dirty="0">
                <a:latin typeface="Cambria" panose="02040503050406030204" pitchFamily="18" charset="0"/>
                <a:cs typeface="Times New Roman"/>
              </a:rPr>
              <a:t>reverse the </a:t>
            </a:r>
            <a:r>
              <a:rPr lang="en-US" sz="2800" spc="-5" dirty="0">
                <a:latin typeface="Cambria" panose="02040503050406030204" pitchFamily="18" charset="0"/>
                <a:cs typeface="Times New Roman"/>
              </a:rPr>
              <a:t>direction </a:t>
            </a:r>
            <a:r>
              <a:rPr lang="en-US" sz="2800" dirty="0">
                <a:latin typeface="Cambria" panose="02040503050406030204" pitchFamily="18" charset="0"/>
                <a:cs typeface="Times New Roman"/>
              </a:rPr>
              <a:t>of the motor </a:t>
            </a:r>
            <a:r>
              <a:rPr lang="en-US" sz="2800" spc="5" dirty="0">
                <a:latin typeface="Cambria" panose="02040503050406030204" pitchFamily="18" charset="0"/>
                <a:cs typeface="Times New Roman"/>
              </a:rPr>
              <a:t>by </a:t>
            </a:r>
            <a:r>
              <a:rPr lang="en-US" sz="2800" dirty="0">
                <a:latin typeface="Cambria" panose="02040503050406030204" pitchFamily="18" charset="0"/>
                <a:cs typeface="Times New Roman"/>
              </a:rPr>
              <a:t>simply reversing </a:t>
            </a:r>
            <a:r>
              <a:rPr lang="en-US" sz="2800" spc="-5" dirty="0">
                <a:latin typeface="Cambria" panose="02040503050406030204" pitchFamily="18" charset="0"/>
                <a:cs typeface="Times New Roman"/>
              </a:rPr>
              <a:t>its polarity.</a:t>
            </a:r>
          </a:p>
          <a:p>
            <a:r>
              <a:rPr lang="en-US" sz="2800" spc="-5" dirty="0">
                <a:latin typeface="Cambria" panose="02040503050406030204" pitchFamily="18" charset="0"/>
                <a:cs typeface="Times New Roman"/>
              </a:rPr>
              <a:t> </a:t>
            </a:r>
            <a:r>
              <a:rPr lang="en-US" sz="2800" dirty="0">
                <a:latin typeface="Cambria" panose="02040503050406030204" pitchFamily="18" charset="0"/>
                <a:cs typeface="Times New Roman"/>
              </a:rPr>
              <a:t>This can </a:t>
            </a:r>
            <a:r>
              <a:rPr lang="en-US" sz="2800" spc="5" dirty="0">
                <a:latin typeface="Cambria" panose="02040503050406030204" pitchFamily="18" charset="0"/>
                <a:cs typeface="Times New Roman"/>
              </a:rPr>
              <a:t>be </a:t>
            </a:r>
            <a:r>
              <a:rPr lang="en-US" sz="2800" spc="310" dirty="0">
                <a:latin typeface="Cambria" panose="02040503050406030204" pitchFamily="18" charset="0"/>
                <a:cs typeface="Times New Roman"/>
              </a:rPr>
              <a:t> </a:t>
            </a:r>
            <a:r>
              <a:rPr lang="en-US" sz="2800" spc="-5" dirty="0">
                <a:latin typeface="Cambria" panose="02040503050406030204" pitchFamily="18" charset="0"/>
                <a:cs typeface="Times New Roman"/>
              </a:rPr>
              <a:t>achieved</a:t>
            </a:r>
            <a:r>
              <a:rPr lang="en-US" sz="2800" spc="-35" dirty="0">
                <a:latin typeface="Cambria" panose="02040503050406030204" pitchFamily="18" charset="0"/>
                <a:cs typeface="Times New Roman"/>
              </a:rPr>
              <a:t> </a:t>
            </a:r>
            <a:r>
              <a:rPr lang="en-US" sz="2800" spc="10" dirty="0">
                <a:latin typeface="Cambria" panose="02040503050406030204" pitchFamily="18" charset="0"/>
                <a:cs typeface="Times New Roman"/>
              </a:rPr>
              <a:t>by</a:t>
            </a:r>
            <a:r>
              <a:rPr lang="en-US" sz="2800" spc="-75" dirty="0">
                <a:latin typeface="Cambria" panose="02040503050406030204" pitchFamily="18" charset="0"/>
                <a:cs typeface="Times New Roman"/>
              </a:rPr>
              <a:t> </a:t>
            </a:r>
            <a:r>
              <a:rPr lang="en-US" sz="2800" dirty="0">
                <a:latin typeface="Cambria" panose="02040503050406030204" pitchFamily="18" charset="0"/>
                <a:cs typeface="Times New Roman"/>
              </a:rPr>
              <a:t>using</a:t>
            </a:r>
            <a:r>
              <a:rPr lang="en-US" sz="2800" spc="-55" dirty="0">
                <a:latin typeface="Cambria" panose="02040503050406030204" pitchFamily="18" charset="0"/>
                <a:cs typeface="Times New Roman"/>
              </a:rPr>
              <a:t> </a:t>
            </a:r>
            <a:r>
              <a:rPr lang="en-US" sz="2800" dirty="0">
                <a:latin typeface="Cambria" panose="02040503050406030204" pitchFamily="18" charset="0"/>
                <a:cs typeface="Times New Roman"/>
              </a:rPr>
              <a:t>four</a:t>
            </a:r>
            <a:r>
              <a:rPr lang="en-US" sz="2800" spc="-50" dirty="0">
                <a:latin typeface="Cambria" panose="02040503050406030204" pitchFamily="18" charset="0"/>
                <a:cs typeface="Times New Roman"/>
              </a:rPr>
              <a:t> </a:t>
            </a:r>
            <a:r>
              <a:rPr lang="en-US" sz="2800" spc="-5" dirty="0">
                <a:latin typeface="Cambria" panose="02040503050406030204" pitchFamily="18" charset="0"/>
                <a:cs typeface="Times New Roman"/>
              </a:rPr>
              <a:t>switches</a:t>
            </a:r>
            <a:r>
              <a:rPr lang="en-US" sz="2800" spc="-45" dirty="0">
                <a:latin typeface="Cambria" panose="02040503050406030204" pitchFamily="18" charset="0"/>
                <a:cs typeface="Times New Roman"/>
              </a:rPr>
              <a:t> </a:t>
            </a:r>
            <a:r>
              <a:rPr lang="en-US" sz="2800" dirty="0">
                <a:latin typeface="Cambria" panose="02040503050406030204" pitchFamily="18" charset="0"/>
                <a:cs typeface="Times New Roman"/>
              </a:rPr>
              <a:t>that</a:t>
            </a:r>
            <a:r>
              <a:rPr lang="en-US" sz="2800" spc="-35" dirty="0">
                <a:latin typeface="Cambria" panose="02040503050406030204" pitchFamily="18" charset="0"/>
                <a:cs typeface="Times New Roman"/>
              </a:rPr>
              <a:t> </a:t>
            </a:r>
            <a:r>
              <a:rPr lang="en-US" sz="2800" spc="-5" dirty="0">
                <a:latin typeface="Cambria" panose="02040503050406030204" pitchFamily="18" charset="0"/>
                <a:cs typeface="Times New Roman"/>
              </a:rPr>
              <a:t>are</a:t>
            </a:r>
            <a:r>
              <a:rPr lang="en-US" sz="2800" spc="-30" dirty="0">
                <a:latin typeface="Cambria" panose="02040503050406030204" pitchFamily="18" charset="0"/>
                <a:cs typeface="Times New Roman"/>
              </a:rPr>
              <a:t> </a:t>
            </a:r>
            <a:r>
              <a:rPr lang="en-US" sz="2800" spc="-5" dirty="0">
                <a:latin typeface="Cambria" panose="02040503050406030204" pitchFamily="18" charset="0"/>
                <a:cs typeface="Times New Roman"/>
              </a:rPr>
              <a:t>arranged</a:t>
            </a:r>
            <a:r>
              <a:rPr lang="en-US" sz="2800" spc="-25" dirty="0">
                <a:latin typeface="Cambria" panose="02040503050406030204" pitchFamily="18" charset="0"/>
                <a:cs typeface="Times New Roman"/>
              </a:rPr>
              <a:t> </a:t>
            </a:r>
            <a:r>
              <a:rPr lang="en-US" sz="2800" dirty="0">
                <a:latin typeface="Cambria" panose="02040503050406030204" pitchFamily="18" charset="0"/>
                <a:cs typeface="Times New Roman"/>
              </a:rPr>
              <a:t>in</a:t>
            </a:r>
            <a:r>
              <a:rPr lang="en-US" sz="2800" spc="-45" dirty="0">
                <a:latin typeface="Cambria" panose="02040503050406030204" pitchFamily="18" charset="0"/>
                <a:cs typeface="Times New Roman"/>
              </a:rPr>
              <a:t> </a:t>
            </a:r>
            <a:r>
              <a:rPr lang="en-US" sz="2800" spc="-5" dirty="0">
                <a:latin typeface="Cambria" panose="02040503050406030204" pitchFamily="18" charset="0"/>
                <a:cs typeface="Times New Roman"/>
              </a:rPr>
              <a:t>an</a:t>
            </a:r>
            <a:r>
              <a:rPr lang="en-US" sz="2800" spc="-45" dirty="0">
                <a:latin typeface="Cambria" panose="02040503050406030204" pitchFamily="18" charset="0"/>
                <a:cs typeface="Times New Roman"/>
              </a:rPr>
              <a:t> </a:t>
            </a:r>
            <a:r>
              <a:rPr lang="en-US" sz="2800" spc="-5" dirty="0">
                <a:latin typeface="Cambria" panose="02040503050406030204" pitchFamily="18" charset="0"/>
                <a:cs typeface="Times New Roman"/>
              </a:rPr>
              <a:t>intelligent</a:t>
            </a:r>
            <a:r>
              <a:rPr lang="en-US" sz="2800" spc="-45" dirty="0">
                <a:latin typeface="Cambria" panose="02040503050406030204" pitchFamily="18" charset="0"/>
                <a:cs typeface="Times New Roman"/>
              </a:rPr>
              <a:t> </a:t>
            </a:r>
            <a:r>
              <a:rPr lang="en-US" sz="2800" dirty="0">
                <a:latin typeface="Cambria" panose="02040503050406030204" pitchFamily="18" charset="0"/>
                <a:cs typeface="Times New Roman"/>
              </a:rPr>
              <a:t>manner</a:t>
            </a:r>
            <a:r>
              <a:rPr lang="en-US" sz="2800" spc="-50" dirty="0">
                <a:latin typeface="Cambria" panose="02040503050406030204" pitchFamily="18" charset="0"/>
                <a:cs typeface="Times New Roman"/>
              </a:rPr>
              <a:t> </a:t>
            </a:r>
            <a:r>
              <a:rPr lang="en-US" sz="2800" dirty="0">
                <a:latin typeface="Cambria" panose="02040503050406030204" pitchFamily="18" charset="0"/>
                <a:cs typeface="Times New Roman"/>
              </a:rPr>
              <a:t>such</a:t>
            </a:r>
            <a:r>
              <a:rPr lang="en-US" sz="2800" spc="-45" dirty="0">
                <a:latin typeface="Cambria" panose="02040503050406030204" pitchFamily="18" charset="0"/>
                <a:cs typeface="Times New Roman"/>
              </a:rPr>
              <a:t> </a:t>
            </a:r>
            <a:r>
              <a:rPr lang="en-US" sz="2800" dirty="0">
                <a:latin typeface="Cambria" panose="02040503050406030204" pitchFamily="18" charset="0"/>
                <a:cs typeface="Times New Roman"/>
              </a:rPr>
              <a:t>that</a:t>
            </a:r>
            <a:r>
              <a:rPr lang="en-US" sz="2800" spc="-45" dirty="0">
                <a:latin typeface="Cambria" panose="02040503050406030204" pitchFamily="18" charset="0"/>
                <a:cs typeface="Times New Roman"/>
              </a:rPr>
              <a:t> </a:t>
            </a:r>
            <a:r>
              <a:rPr lang="en-US" sz="2800" dirty="0">
                <a:latin typeface="Cambria" panose="02040503050406030204" pitchFamily="18" charset="0"/>
                <a:cs typeface="Times New Roman"/>
              </a:rPr>
              <a:t>the</a:t>
            </a:r>
            <a:r>
              <a:rPr lang="en-US" sz="2800" spc="-35" dirty="0">
                <a:latin typeface="Cambria" panose="02040503050406030204" pitchFamily="18" charset="0"/>
                <a:cs typeface="Times New Roman"/>
              </a:rPr>
              <a:t> </a:t>
            </a:r>
            <a:r>
              <a:rPr lang="en-US" sz="2800" spc="-5" dirty="0">
                <a:latin typeface="Cambria" panose="02040503050406030204" pitchFamily="18" charset="0"/>
                <a:cs typeface="Times New Roman"/>
              </a:rPr>
              <a:t>circuit</a:t>
            </a:r>
            <a:r>
              <a:rPr lang="en-US" sz="2800" spc="-40" dirty="0">
                <a:latin typeface="Cambria" panose="02040503050406030204" pitchFamily="18" charset="0"/>
                <a:cs typeface="Times New Roman"/>
              </a:rPr>
              <a:t> </a:t>
            </a:r>
            <a:r>
              <a:rPr lang="en-US" sz="2800" dirty="0">
                <a:latin typeface="Cambria" panose="02040503050406030204" pitchFamily="18" charset="0"/>
                <a:cs typeface="Times New Roman"/>
              </a:rPr>
              <a:t>not</a:t>
            </a:r>
            <a:r>
              <a:rPr lang="en-US" sz="2800" spc="-45" dirty="0">
                <a:latin typeface="Cambria" panose="02040503050406030204" pitchFamily="18" charset="0"/>
                <a:cs typeface="Times New Roman"/>
              </a:rPr>
              <a:t> </a:t>
            </a:r>
            <a:r>
              <a:rPr lang="en-US" sz="2800" spc="5" dirty="0">
                <a:latin typeface="Cambria" panose="02040503050406030204" pitchFamily="18" charset="0"/>
                <a:cs typeface="Times New Roman"/>
              </a:rPr>
              <a:t>only  </a:t>
            </a:r>
            <a:r>
              <a:rPr lang="en-US" sz="2800" spc="-5" dirty="0">
                <a:latin typeface="Cambria" panose="02040503050406030204" pitchFamily="18" charset="0"/>
                <a:cs typeface="Times New Roman"/>
              </a:rPr>
              <a:t>drives </a:t>
            </a:r>
            <a:r>
              <a:rPr lang="en-US" sz="2800" dirty="0">
                <a:latin typeface="Cambria" panose="02040503050406030204" pitchFamily="18" charset="0"/>
                <a:cs typeface="Times New Roman"/>
              </a:rPr>
              <a:t>the motor, but also </a:t>
            </a:r>
            <a:r>
              <a:rPr lang="en-US" sz="2800" spc="-5" dirty="0">
                <a:latin typeface="Cambria" panose="02040503050406030204" pitchFamily="18" charset="0"/>
                <a:cs typeface="Times New Roman"/>
              </a:rPr>
              <a:t>controls its direction. </a:t>
            </a:r>
          </a:p>
          <a:p>
            <a:r>
              <a:rPr lang="en-US" sz="2800" spc="-5" dirty="0">
                <a:latin typeface="Cambria" panose="02040503050406030204" pitchFamily="18" charset="0"/>
                <a:cs typeface="Times New Roman"/>
              </a:rPr>
              <a:t>Out </a:t>
            </a:r>
            <a:r>
              <a:rPr lang="en-US" sz="2800" dirty="0">
                <a:latin typeface="Cambria" panose="02040503050406030204" pitchFamily="18" charset="0"/>
                <a:cs typeface="Times New Roman"/>
              </a:rPr>
              <a:t>of </a:t>
            </a:r>
            <a:r>
              <a:rPr lang="en-US" sz="2800" spc="-5" dirty="0">
                <a:latin typeface="Cambria" panose="02040503050406030204" pitchFamily="18" charset="0"/>
                <a:cs typeface="Times New Roman"/>
              </a:rPr>
              <a:t>many, </a:t>
            </a:r>
            <a:r>
              <a:rPr lang="en-US" sz="2800" dirty="0">
                <a:latin typeface="Cambria" panose="02040503050406030204" pitchFamily="18" charset="0"/>
                <a:cs typeface="Times New Roman"/>
              </a:rPr>
              <a:t>one of the most </a:t>
            </a:r>
            <a:r>
              <a:rPr lang="en-US" sz="2800" spc="-5" dirty="0">
                <a:latin typeface="Cambria" panose="02040503050406030204" pitchFamily="18" charset="0"/>
                <a:cs typeface="Times New Roman"/>
              </a:rPr>
              <a:t>common and clever  design is </a:t>
            </a:r>
            <a:r>
              <a:rPr lang="en-US" sz="2800" dirty="0">
                <a:latin typeface="Cambria" panose="02040503050406030204" pitchFamily="18" charset="0"/>
                <a:cs typeface="Times New Roman"/>
              </a:rPr>
              <a:t>a H-bridge circuit </a:t>
            </a:r>
            <a:r>
              <a:rPr lang="en-US" sz="2800" spc="-5" dirty="0">
                <a:latin typeface="Cambria" panose="02040503050406030204" pitchFamily="18" charset="0"/>
                <a:cs typeface="Times New Roman"/>
              </a:rPr>
              <a:t>where transistors </a:t>
            </a:r>
            <a:r>
              <a:rPr lang="en-US" sz="2800" dirty="0">
                <a:latin typeface="Cambria" panose="02040503050406030204" pitchFamily="18" charset="0"/>
                <a:cs typeface="Times New Roman"/>
              </a:rPr>
              <a:t>are </a:t>
            </a:r>
            <a:r>
              <a:rPr lang="en-US" sz="2800" spc="-5" dirty="0">
                <a:latin typeface="Cambria" panose="02040503050406030204" pitchFamily="18" charset="0"/>
                <a:cs typeface="Times New Roman"/>
              </a:rPr>
              <a:t>arranged </a:t>
            </a:r>
            <a:r>
              <a:rPr lang="en-US" sz="2800" dirty="0">
                <a:latin typeface="Cambria" panose="02040503050406030204" pitchFamily="18" charset="0"/>
                <a:cs typeface="Times New Roman"/>
              </a:rPr>
              <a:t>in a shape that </a:t>
            </a:r>
            <a:r>
              <a:rPr lang="en-US" sz="2800" spc="-5" dirty="0">
                <a:latin typeface="Cambria" panose="02040503050406030204" pitchFamily="18" charset="0"/>
                <a:cs typeface="Times New Roman"/>
              </a:rPr>
              <a:t>resembles </a:t>
            </a:r>
            <a:r>
              <a:rPr lang="en-US" sz="2800" dirty="0">
                <a:latin typeface="Cambria" panose="02040503050406030204" pitchFamily="18" charset="0"/>
                <a:cs typeface="Times New Roman"/>
              </a:rPr>
              <a:t>the </a:t>
            </a:r>
            <a:r>
              <a:rPr lang="en-US" sz="2800" spc="5" dirty="0">
                <a:latin typeface="Cambria" panose="02040503050406030204" pitchFamily="18" charset="0"/>
                <a:cs typeface="Times New Roman"/>
              </a:rPr>
              <a:t>English  </a:t>
            </a:r>
            <a:r>
              <a:rPr lang="en-US" sz="2800" spc="-5" dirty="0">
                <a:latin typeface="Cambria" panose="02040503050406030204" pitchFamily="18" charset="0"/>
                <a:cs typeface="Times New Roman"/>
              </a:rPr>
              <a:t>alphabet</a:t>
            </a:r>
            <a:r>
              <a:rPr lang="en-US" sz="2800" spc="5" dirty="0">
                <a:latin typeface="Cambria" panose="02040503050406030204" pitchFamily="18" charset="0"/>
                <a:cs typeface="Times New Roman"/>
              </a:rPr>
              <a:t> </a:t>
            </a:r>
            <a:r>
              <a:rPr lang="en-US" sz="2800" spc="-5" dirty="0">
                <a:latin typeface="Cambria" panose="02040503050406030204" pitchFamily="18" charset="0"/>
                <a:cs typeface="Times New Roman"/>
              </a:rPr>
              <a:t>"H".</a:t>
            </a:r>
            <a:endParaRPr lang="en-US" sz="2800" dirty="0">
              <a:latin typeface="Cambria" panose="02040503050406030204" pitchFamily="18" charset="0"/>
              <a:cs typeface="Times New Roman"/>
            </a:endParaRPr>
          </a:p>
        </p:txBody>
      </p:sp>
    </p:spTree>
    <p:extLst>
      <p:ext uri="{BB962C8B-B14F-4D97-AF65-F5344CB8AC3E}">
        <p14:creationId xmlns:p14="http://schemas.microsoft.com/office/powerpoint/2010/main" val="1398674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80367-39B2-40D1-9E68-BF0BA3AF8435}"/>
              </a:ext>
            </a:extLst>
          </p:cNvPr>
          <p:cNvSpPr>
            <a:spLocks noGrp="1"/>
          </p:cNvSpPr>
          <p:nvPr>
            <p:ph type="title"/>
          </p:nvPr>
        </p:nvSpPr>
        <p:spPr/>
        <p:txBody>
          <a:bodyPr/>
          <a:lstStyle/>
          <a:p>
            <a:r>
              <a:rPr lang="en-IN" dirty="0"/>
              <a:t>H-BRIDGE CIRCUIT</a:t>
            </a:r>
          </a:p>
        </p:txBody>
      </p:sp>
      <p:pic>
        <p:nvPicPr>
          <p:cNvPr id="3" name="Picture 2">
            <a:extLst>
              <a:ext uri="{FF2B5EF4-FFF2-40B4-BE49-F238E27FC236}">
                <a16:creationId xmlns:a16="http://schemas.microsoft.com/office/drawing/2014/main" id="{6D61DF7E-8EBE-491D-B876-670BAF3B8EE0}"/>
              </a:ext>
            </a:extLst>
          </p:cNvPr>
          <p:cNvPicPr>
            <a:picLocks noChangeAspect="1"/>
          </p:cNvPicPr>
          <p:nvPr/>
        </p:nvPicPr>
        <p:blipFill>
          <a:blip r:embed="rId2"/>
          <a:stretch>
            <a:fillRect/>
          </a:stretch>
        </p:blipFill>
        <p:spPr>
          <a:xfrm>
            <a:off x="1033462" y="2057400"/>
            <a:ext cx="7077075" cy="4476750"/>
          </a:xfrm>
          <a:prstGeom prst="rect">
            <a:avLst/>
          </a:prstGeom>
        </p:spPr>
      </p:pic>
    </p:spTree>
    <p:extLst>
      <p:ext uri="{BB962C8B-B14F-4D97-AF65-F5344CB8AC3E}">
        <p14:creationId xmlns:p14="http://schemas.microsoft.com/office/powerpoint/2010/main" val="3661959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E8533D0-190E-4C2B-A734-E5069DCBD7FB}"/>
              </a:ext>
            </a:extLst>
          </p:cNvPr>
          <p:cNvSpPr txBox="1">
            <a:spLocks/>
          </p:cNvSpPr>
          <p:nvPr/>
        </p:nvSpPr>
        <p:spPr>
          <a:xfrm>
            <a:off x="457200" y="1828800"/>
            <a:ext cx="8229600" cy="4267200"/>
          </a:xfrm>
          <a:prstGeom prst="rect">
            <a:avLst/>
          </a:prstGeom>
        </p:spPr>
        <p:txBody>
          <a:bodyPr>
            <a:normAutofit fontScale="850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12700" marR="10795" indent="0">
              <a:lnSpc>
                <a:spcPct val="143300"/>
              </a:lnSpc>
              <a:spcBef>
                <a:spcPts val="110"/>
              </a:spcBef>
              <a:buFont typeface="Wingdings 2"/>
              <a:buNone/>
            </a:pPr>
            <a:r>
              <a:rPr lang="en-US" sz="2800" spc="-5" dirty="0">
                <a:latin typeface="Cambria" panose="02040503050406030204" pitchFamily="18" charset="0"/>
                <a:cs typeface="Times New Roman"/>
              </a:rPr>
              <a:t>As seen </a:t>
            </a:r>
            <a:r>
              <a:rPr lang="en-US" sz="2800" dirty="0">
                <a:latin typeface="Cambria" panose="02040503050406030204" pitchFamily="18" charset="0"/>
                <a:cs typeface="Times New Roman"/>
              </a:rPr>
              <a:t>in the </a:t>
            </a:r>
            <a:r>
              <a:rPr lang="en-US" sz="2800" spc="-5" dirty="0">
                <a:latin typeface="Cambria" panose="02040503050406030204" pitchFamily="18" charset="0"/>
                <a:cs typeface="Times New Roman"/>
              </a:rPr>
              <a:t>image, </a:t>
            </a:r>
            <a:r>
              <a:rPr lang="en-US" sz="2800" dirty="0">
                <a:latin typeface="Cambria" panose="02040503050406030204" pitchFamily="18" charset="0"/>
                <a:cs typeface="Times New Roman"/>
              </a:rPr>
              <a:t>the </a:t>
            </a:r>
            <a:r>
              <a:rPr lang="en-US" sz="2800" spc="-5" dirty="0">
                <a:latin typeface="Cambria" panose="02040503050406030204" pitchFamily="18" charset="0"/>
                <a:cs typeface="Times New Roman"/>
              </a:rPr>
              <a:t>circuit has </a:t>
            </a:r>
            <a:r>
              <a:rPr lang="en-US" sz="2800" dirty="0">
                <a:latin typeface="Cambria" panose="02040503050406030204" pitchFamily="18" charset="0"/>
                <a:cs typeface="Times New Roman"/>
              </a:rPr>
              <a:t>four </a:t>
            </a:r>
            <a:r>
              <a:rPr lang="en-US" sz="2800" spc="-5" dirty="0">
                <a:latin typeface="Cambria" panose="02040503050406030204" pitchFamily="18" charset="0"/>
                <a:cs typeface="Times New Roman"/>
              </a:rPr>
              <a:t>switches A, B, </a:t>
            </a:r>
            <a:r>
              <a:rPr lang="en-US" sz="2800" dirty="0">
                <a:latin typeface="Cambria" panose="02040503050406030204" pitchFamily="18" charset="0"/>
                <a:cs typeface="Times New Roman"/>
              </a:rPr>
              <a:t>C </a:t>
            </a:r>
            <a:r>
              <a:rPr lang="en-US" sz="2800" spc="-5" dirty="0">
                <a:latin typeface="Cambria" panose="02040503050406030204" pitchFamily="18" charset="0"/>
                <a:cs typeface="Times New Roman"/>
              </a:rPr>
              <a:t>and D. </a:t>
            </a:r>
            <a:r>
              <a:rPr lang="en-US" sz="2800" dirty="0">
                <a:latin typeface="Cambria" panose="02040503050406030204" pitchFamily="18" charset="0"/>
                <a:cs typeface="Times New Roman"/>
              </a:rPr>
              <a:t>Turning these </a:t>
            </a:r>
            <a:r>
              <a:rPr lang="en-US" sz="2800" spc="-5" dirty="0">
                <a:latin typeface="Cambria" panose="02040503050406030204" pitchFamily="18" charset="0"/>
                <a:cs typeface="Times New Roman"/>
              </a:rPr>
              <a:t>switches ON </a:t>
            </a:r>
            <a:r>
              <a:rPr lang="en-US" sz="2800" dirty="0">
                <a:latin typeface="Cambria" panose="02040503050406030204" pitchFamily="18" charset="0"/>
                <a:cs typeface="Times New Roman"/>
              </a:rPr>
              <a:t>and  </a:t>
            </a:r>
            <a:r>
              <a:rPr lang="en-US" sz="2800" spc="-5" dirty="0">
                <a:latin typeface="Cambria" panose="02040503050406030204" pitchFamily="18" charset="0"/>
                <a:cs typeface="Times New Roman"/>
              </a:rPr>
              <a:t>OFF can </a:t>
            </a:r>
            <a:r>
              <a:rPr lang="en-US" sz="2800" dirty="0">
                <a:latin typeface="Cambria" panose="02040503050406030204" pitchFamily="18" charset="0"/>
                <a:cs typeface="Times New Roman"/>
              </a:rPr>
              <a:t>drive a motor in </a:t>
            </a:r>
            <a:r>
              <a:rPr lang="en-US" sz="2800" spc="-5" dirty="0">
                <a:latin typeface="Cambria" panose="02040503050406030204" pitchFamily="18" charset="0"/>
                <a:cs typeface="Times New Roman"/>
              </a:rPr>
              <a:t>different ways.</a:t>
            </a:r>
            <a:endParaRPr lang="en-US" sz="2800" dirty="0">
              <a:latin typeface="Cambria" panose="02040503050406030204" pitchFamily="18" charset="0"/>
              <a:cs typeface="Times New Roman"/>
            </a:endParaRPr>
          </a:p>
          <a:p>
            <a:pPr marL="469900" indent="-228600">
              <a:spcBef>
                <a:spcPts val="850"/>
              </a:spcBef>
              <a:buFont typeface="Symbol"/>
              <a:buChar char=""/>
              <a:tabLst>
                <a:tab pos="469900" algn="l"/>
                <a:tab pos="470534" algn="l"/>
              </a:tabLst>
            </a:pPr>
            <a:r>
              <a:rPr lang="en-US" sz="2800" dirty="0">
                <a:latin typeface="Cambria" panose="02040503050406030204" pitchFamily="18" charset="0"/>
                <a:cs typeface="Times New Roman"/>
              </a:rPr>
              <a:t>When </a:t>
            </a:r>
            <a:r>
              <a:rPr lang="en-US" sz="2800" spc="-5" dirty="0">
                <a:latin typeface="Cambria" panose="02040503050406030204" pitchFamily="18" charset="0"/>
                <a:cs typeface="Times New Roman"/>
              </a:rPr>
              <a:t>switches A and D are </a:t>
            </a:r>
            <a:r>
              <a:rPr lang="en-US" sz="2800" dirty="0">
                <a:latin typeface="Cambria" panose="02040503050406030204" pitchFamily="18" charset="0"/>
                <a:cs typeface="Times New Roman"/>
              </a:rPr>
              <a:t>on, motor </a:t>
            </a:r>
            <a:r>
              <a:rPr lang="en-US" sz="2800" spc="-5" dirty="0">
                <a:latin typeface="Cambria" panose="02040503050406030204" pitchFamily="18" charset="0"/>
                <a:cs typeface="Times New Roman"/>
              </a:rPr>
              <a:t>rotates</a:t>
            </a:r>
            <a:r>
              <a:rPr lang="en-US" sz="2800" spc="20" dirty="0">
                <a:latin typeface="Cambria" panose="02040503050406030204" pitchFamily="18" charset="0"/>
                <a:cs typeface="Times New Roman"/>
              </a:rPr>
              <a:t> </a:t>
            </a:r>
            <a:r>
              <a:rPr lang="en-US" sz="2800" spc="-5" dirty="0">
                <a:latin typeface="Cambria" panose="02040503050406030204" pitchFamily="18" charset="0"/>
                <a:cs typeface="Times New Roman"/>
              </a:rPr>
              <a:t>clockwise.</a:t>
            </a:r>
            <a:endParaRPr lang="en-US" sz="2800" dirty="0">
              <a:latin typeface="Cambria" panose="02040503050406030204" pitchFamily="18" charset="0"/>
              <a:cs typeface="Times New Roman"/>
            </a:endParaRPr>
          </a:p>
          <a:p>
            <a:pPr marL="469900" indent="-228600">
              <a:spcBef>
                <a:spcPts val="710"/>
              </a:spcBef>
              <a:buFont typeface="Symbol"/>
              <a:buChar char=""/>
              <a:tabLst>
                <a:tab pos="469900" algn="l"/>
                <a:tab pos="470534" algn="l"/>
              </a:tabLst>
            </a:pPr>
            <a:r>
              <a:rPr lang="en-US" sz="2800" dirty="0">
                <a:latin typeface="Cambria" panose="02040503050406030204" pitchFamily="18" charset="0"/>
                <a:cs typeface="Times New Roman"/>
              </a:rPr>
              <a:t>When B </a:t>
            </a:r>
            <a:r>
              <a:rPr lang="en-US" sz="2800" spc="-5" dirty="0">
                <a:latin typeface="Cambria" panose="02040503050406030204" pitchFamily="18" charset="0"/>
                <a:cs typeface="Times New Roman"/>
              </a:rPr>
              <a:t>and </a:t>
            </a:r>
            <a:r>
              <a:rPr lang="en-US" sz="2800" dirty="0">
                <a:latin typeface="Cambria" panose="02040503050406030204" pitchFamily="18" charset="0"/>
                <a:cs typeface="Times New Roman"/>
              </a:rPr>
              <a:t>C are on, the motor </a:t>
            </a:r>
            <a:r>
              <a:rPr lang="en-US" sz="2800" spc="-5" dirty="0">
                <a:latin typeface="Cambria" panose="02040503050406030204" pitchFamily="18" charset="0"/>
                <a:cs typeface="Times New Roman"/>
              </a:rPr>
              <a:t>rotates</a:t>
            </a:r>
            <a:r>
              <a:rPr lang="en-US" sz="2800" spc="-20" dirty="0">
                <a:latin typeface="Cambria" panose="02040503050406030204" pitchFamily="18" charset="0"/>
                <a:cs typeface="Times New Roman"/>
              </a:rPr>
              <a:t> </a:t>
            </a:r>
            <a:r>
              <a:rPr lang="en-US" sz="2800" dirty="0">
                <a:latin typeface="Cambria" panose="02040503050406030204" pitchFamily="18" charset="0"/>
                <a:cs typeface="Times New Roman"/>
              </a:rPr>
              <a:t>anti-clockwise.</a:t>
            </a:r>
          </a:p>
          <a:p>
            <a:pPr marL="469900" indent="-228600">
              <a:spcBef>
                <a:spcPts val="720"/>
              </a:spcBef>
              <a:buFont typeface="Symbol"/>
              <a:buChar char=""/>
              <a:tabLst>
                <a:tab pos="469900" algn="l"/>
                <a:tab pos="470534" algn="l"/>
              </a:tabLst>
            </a:pPr>
            <a:r>
              <a:rPr lang="en-US" sz="2800" dirty="0">
                <a:latin typeface="Cambria" panose="02040503050406030204" pitchFamily="18" charset="0"/>
                <a:cs typeface="Times New Roman"/>
              </a:rPr>
              <a:t>When </a:t>
            </a:r>
            <a:r>
              <a:rPr lang="en-US" sz="2800" spc="-5" dirty="0">
                <a:latin typeface="Cambria" panose="02040503050406030204" pitchFamily="18" charset="0"/>
                <a:cs typeface="Times New Roman"/>
              </a:rPr>
              <a:t>A and </a:t>
            </a:r>
            <a:r>
              <a:rPr lang="en-US" sz="2800" dirty="0">
                <a:latin typeface="Cambria" panose="02040503050406030204" pitchFamily="18" charset="0"/>
                <a:cs typeface="Times New Roman"/>
              </a:rPr>
              <a:t>B </a:t>
            </a:r>
            <a:r>
              <a:rPr lang="en-US" sz="2800" spc="-5" dirty="0">
                <a:latin typeface="Cambria" panose="02040503050406030204" pitchFamily="18" charset="0"/>
                <a:cs typeface="Times New Roman"/>
              </a:rPr>
              <a:t>are </a:t>
            </a:r>
            <a:r>
              <a:rPr lang="en-US" sz="2800" dirty="0">
                <a:latin typeface="Cambria" panose="02040503050406030204" pitchFamily="18" charset="0"/>
                <a:cs typeface="Times New Roman"/>
              </a:rPr>
              <a:t>on, the motor </a:t>
            </a:r>
            <a:r>
              <a:rPr lang="en-US" sz="2800" spc="-5" dirty="0">
                <a:latin typeface="Cambria" panose="02040503050406030204" pitchFamily="18" charset="0"/>
                <a:cs typeface="Times New Roman"/>
              </a:rPr>
              <a:t>will</a:t>
            </a:r>
            <a:r>
              <a:rPr lang="en-US" sz="2800" spc="-15" dirty="0">
                <a:latin typeface="Cambria" panose="02040503050406030204" pitchFamily="18" charset="0"/>
                <a:cs typeface="Times New Roman"/>
              </a:rPr>
              <a:t> </a:t>
            </a:r>
            <a:r>
              <a:rPr lang="en-US" sz="2800" dirty="0">
                <a:latin typeface="Cambria" panose="02040503050406030204" pitchFamily="18" charset="0"/>
                <a:cs typeface="Times New Roman"/>
              </a:rPr>
              <a:t>stop.</a:t>
            </a:r>
          </a:p>
          <a:p>
            <a:pPr marL="469900" indent="-228600">
              <a:spcBef>
                <a:spcPts val="720"/>
              </a:spcBef>
              <a:buFont typeface="Symbol"/>
              <a:buChar char=""/>
              <a:tabLst>
                <a:tab pos="469900" algn="l"/>
                <a:tab pos="470534" algn="l"/>
              </a:tabLst>
            </a:pPr>
            <a:r>
              <a:rPr lang="en-US" sz="2800" spc="-5" dirty="0">
                <a:latin typeface="Cambria" panose="02040503050406030204" pitchFamily="18" charset="0"/>
                <a:cs typeface="Times New Roman"/>
              </a:rPr>
              <a:t>Turning </a:t>
            </a:r>
            <a:r>
              <a:rPr lang="en-US" sz="2800" dirty="0">
                <a:latin typeface="Cambria" panose="02040503050406030204" pitchFamily="18" charset="0"/>
                <a:cs typeface="Times New Roman"/>
              </a:rPr>
              <a:t>off </a:t>
            </a:r>
            <a:r>
              <a:rPr lang="en-US" sz="2800" spc="-5" dirty="0">
                <a:latin typeface="Cambria" panose="02040503050406030204" pitchFamily="18" charset="0"/>
                <a:cs typeface="Times New Roman"/>
              </a:rPr>
              <a:t>all </a:t>
            </a:r>
            <a:r>
              <a:rPr lang="en-US" sz="2800" dirty="0">
                <a:latin typeface="Cambria" panose="02040503050406030204" pitchFamily="18" charset="0"/>
                <a:cs typeface="Times New Roman"/>
              </a:rPr>
              <a:t>the </a:t>
            </a:r>
            <a:r>
              <a:rPr lang="en-US" sz="2800" spc="-5" dirty="0">
                <a:latin typeface="Cambria" panose="02040503050406030204" pitchFamily="18" charset="0"/>
                <a:cs typeface="Times New Roman"/>
              </a:rPr>
              <a:t>switches gives </a:t>
            </a:r>
            <a:r>
              <a:rPr lang="en-US" sz="2800" dirty="0">
                <a:latin typeface="Cambria" panose="02040503050406030204" pitchFamily="18" charset="0"/>
                <a:cs typeface="Times New Roman"/>
              </a:rPr>
              <a:t>the motor a </a:t>
            </a:r>
            <a:r>
              <a:rPr lang="en-US" sz="2800" spc="-5" dirty="0">
                <a:latin typeface="Cambria" panose="02040503050406030204" pitchFamily="18" charset="0"/>
                <a:cs typeface="Times New Roman"/>
              </a:rPr>
              <a:t>free wheel</a:t>
            </a:r>
            <a:r>
              <a:rPr lang="en-US" sz="2800" dirty="0">
                <a:latin typeface="Cambria" panose="02040503050406030204" pitchFamily="18" charset="0"/>
                <a:cs typeface="Times New Roman"/>
              </a:rPr>
              <a:t> </a:t>
            </a:r>
            <a:r>
              <a:rPr lang="en-US" sz="2800" spc="-5" dirty="0">
                <a:latin typeface="Cambria" panose="02040503050406030204" pitchFamily="18" charset="0"/>
                <a:cs typeface="Times New Roman"/>
              </a:rPr>
              <a:t>drive.</a:t>
            </a:r>
            <a:endParaRPr lang="en-US" sz="2800" dirty="0">
              <a:latin typeface="Cambria" panose="02040503050406030204" pitchFamily="18" charset="0"/>
              <a:cs typeface="Times New Roman"/>
            </a:endParaRPr>
          </a:p>
          <a:p>
            <a:pPr marL="469900" marR="8890" indent="-228600">
              <a:lnSpc>
                <a:spcPct val="144200"/>
              </a:lnSpc>
              <a:spcBef>
                <a:spcPts val="70"/>
              </a:spcBef>
              <a:buFont typeface="Symbol"/>
              <a:buChar char=""/>
              <a:tabLst>
                <a:tab pos="469900" algn="l"/>
                <a:tab pos="470534" algn="l"/>
              </a:tabLst>
            </a:pPr>
            <a:r>
              <a:rPr lang="en-US" sz="2800" spc="-5" dirty="0">
                <a:latin typeface="Cambria" panose="02040503050406030204" pitchFamily="18" charset="0"/>
                <a:cs typeface="Times New Roman"/>
              </a:rPr>
              <a:t>Turning</a:t>
            </a:r>
            <a:r>
              <a:rPr lang="en-US" sz="2800" spc="-60" dirty="0">
                <a:latin typeface="Cambria" panose="02040503050406030204" pitchFamily="18" charset="0"/>
                <a:cs typeface="Times New Roman"/>
              </a:rPr>
              <a:t> </a:t>
            </a:r>
            <a:r>
              <a:rPr lang="en-US" sz="2800" dirty="0">
                <a:latin typeface="Cambria" panose="02040503050406030204" pitchFamily="18" charset="0"/>
                <a:cs typeface="Times New Roman"/>
              </a:rPr>
              <a:t>on</a:t>
            </a:r>
            <a:r>
              <a:rPr lang="en-US" sz="2800" spc="-35" dirty="0">
                <a:latin typeface="Cambria" panose="02040503050406030204" pitchFamily="18" charset="0"/>
                <a:cs typeface="Times New Roman"/>
              </a:rPr>
              <a:t> </a:t>
            </a:r>
            <a:r>
              <a:rPr lang="en-US" sz="2800" dirty="0">
                <a:latin typeface="Cambria" panose="02040503050406030204" pitchFamily="18" charset="0"/>
                <a:cs typeface="Times New Roman"/>
              </a:rPr>
              <a:t>A&amp;</a:t>
            </a:r>
            <a:r>
              <a:rPr lang="en-US" sz="2800" spc="-55" dirty="0">
                <a:latin typeface="Cambria" panose="02040503050406030204" pitchFamily="18" charset="0"/>
                <a:cs typeface="Times New Roman"/>
              </a:rPr>
              <a:t> </a:t>
            </a:r>
            <a:r>
              <a:rPr lang="en-US" sz="2800" dirty="0">
                <a:latin typeface="Cambria" panose="02040503050406030204" pitchFamily="18" charset="0"/>
                <a:cs typeface="Times New Roman"/>
              </a:rPr>
              <a:t>C</a:t>
            </a:r>
            <a:r>
              <a:rPr lang="en-US" sz="2800" spc="-45" dirty="0">
                <a:latin typeface="Cambria" panose="02040503050406030204" pitchFamily="18" charset="0"/>
                <a:cs typeface="Times New Roman"/>
              </a:rPr>
              <a:t> </a:t>
            </a:r>
            <a:r>
              <a:rPr lang="en-US" sz="2800" spc="-5" dirty="0">
                <a:latin typeface="Cambria" panose="02040503050406030204" pitchFamily="18" charset="0"/>
                <a:cs typeface="Times New Roman"/>
              </a:rPr>
              <a:t>at</a:t>
            </a:r>
            <a:r>
              <a:rPr lang="en-US" sz="2800" spc="-50" dirty="0">
                <a:latin typeface="Cambria" panose="02040503050406030204" pitchFamily="18" charset="0"/>
                <a:cs typeface="Times New Roman"/>
              </a:rPr>
              <a:t> </a:t>
            </a:r>
            <a:r>
              <a:rPr lang="en-US" sz="2800" dirty="0">
                <a:latin typeface="Cambria" panose="02040503050406030204" pitchFamily="18" charset="0"/>
                <a:cs typeface="Times New Roman"/>
              </a:rPr>
              <a:t>the</a:t>
            </a:r>
            <a:r>
              <a:rPr lang="en-US" sz="2800" spc="-35" dirty="0">
                <a:latin typeface="Cambria" panose="02040503050406030204" pitchFamily="18" charset="0"/>
                <a:cs typeface="Times New Roman"/>
              </a:rPr>
              <a:t> </a:t>
            </a:r>
            <a:r>
              <a:rPr lang="en-US" sz="2800" spc="-5" dirty="0">
                <a:latin typeface="Cambria" panose="02040503050406030204" pitchFamily="18" charset="0"/>
                <a:cs typeface="Times New Roman"/>
              </a:rPr>
              <a:t>same</a:t>
            </a:r>
            <a:r>
              <a:rPr lang="en-US" sz="2800" spc="-50" dirty="0">
                <a:latin typeface="Cambria" panose="02040503050406030204" pitchFamily="18" charset="0"/>
                <a:cs typeface="Times New Roman"/>
              </a:rPr>
              <a:t> </a:t>
            </a:r>
            <a:r>
              <a:rPr lang="en-US" sz="2800" dirty="0">
                <a:latin typeface="Cambria" panose="02040503050406030204" pitchFamily="18" charset="0"/>
                <a:cs typeface="Times New Roman"/>
              </a:rPr>
              <a:t>time</a:t>
            </a:r>
            <a:r>
              <a:rPr lang="en-US" sz="2800" spc="-50" dirty="0">
                <a:latin typeface="Cambria" panose="02040503050406030204" pitchFamily="18" charset="0"/>
                <a:cs typeface="Times New Roman"/>
              </a:rPr>
              <a:t> </a:t>
            </a:r>
            <a:r>
              <a:rPr lang="en-US" sz="2800" dirty="0">
                <a:latin typeface="Cambria" panose="02040503050406030204" pitchFamily="18" charset="0"/>
                <a:cs typeface="Times New Roman"/>
              </a:rPr>
              <a:t>or</a:t>
            </a:r>
            <a:r>
              <a:rPr lang="en-US" sz="2800" spc="-35" dirty="0">
                <a:latin typeface="Cambria" panose="02040503050406030204" pitchFamily="18" charset="0"/>
                <a:cs typeface="Times New Roman"/>
              </a:rPr>
              <a:t> </a:t>
            </a:r>
            <a:r>
              <a:rPr lang="en-US" sz="2800" dirty="0">
                <a:latin typeface="Cambria" panose="02040503050406030204" pitchFamily="18" charset="0"/>
                <a:cs typeface="Times New Roman"/>
              </a:rPr>
              <a:t>B</a:t>
            </a:r>
            <a:r>
              <a:rPr lang="en-US" sz="2800" spc="-45" dirty="0">
                <a:latin typeface="Cambria" panose="02040503050406030204" pitchFamily="18" charset="0"/>
                <a:cs typeface="Times New Roman"/>
              </a:rPr>
              <a:t> </a:t>
            </a:r>
            <a:r>
              <a:rPr lang="en-US" sz="2800" dirty="0">
                <a:latin typeface="Cambria" panose="02040503050406030204" pitchFamily="18" charset="0"/>
                <a:cs typeface="Times New Roman"/>
              </a:rPr>
              <a:t>&amp;</a:t>
            </a:r>
            <a:r>
              <a:rPr lang="en-US" sz="2800" spc="-55" dirty="0">
                <a:latin typeface="Cambria" panose="02040503050406030204" pitchFamily="18" charset="0"/>
                <a:cs typeface="Times New Roman"/>
              </a:rPr>
              <a:t> </a:t>
            </a:r>
            <a:r>
              <a:rPr lang="en-US" sz="2800" spc="-5" dirty="0">
                <a:latin typeface="Cambria" panose="02040503050406030204" pitchFamily="18" charset="0"/>
                <a:cs typeface="Times New Roman"/>
              </a:rPr>
              <a:t>D</a:t>
            </a:r>
            <a:r>
              <a:rPr lang="en-US" sz="2800" spc="-35" dirty="0">
                <a:latin typeface="Cambria" panose="02040503050406030204" pitchFamily="18" charset="0"/>
                <a:cs typeface="Times New Roman"/>
              </a:rPr>
              <a:t> </a:t>
            </a:r>
            <a:r>
              <a:rPr lang="en-US" sz="2800" spc="-5" dirty="0">
                <a:latin typeface="Cambria" panose="02040503050406030204" pitchFamily="18" charset="0"/>
                <a:cs typeface="Times New Roman"/>
              </a:rPr>
              <a:t>at</a:t>
            </a:r>
            <a:r>
              <a:rPr lang="en-US" sz="2800" spc="-45" dirty="0">
                <a:latin typeface="Cambria" panose="02040503050406030204" pitchFamily="18" charset="0"/>
                <a:cs typeface="Times New Roman"/>
              </a:rPr>
              <a:t> </a:t>
            </a:r>
            <a:r>
              <a:rPr lang="en-US" sz="2800" dirty="0">
                <a:latin typeface="Cambria" panose="02040503050406030204" pitchFamily="18" charset="0"/>
                <a:cs typeface="Times New Roman"/>
              </a:rPr>
              <a:t>the</a:t>
            </a:r>
            <a:r>
              <a:rPr lang="en-US" sz="2800" spc="-40" dirty="0">
                <a:latin typeface="Cambria" panose="02040503050406030204" pitchFamily="18" charset="0"/>
                <a:cs typeface="Times New Roman"/>
              </a:rPr>
              <a:t> </a:t>
            </a:r>
            <a:r>
              <a:rPr lang="en-US" sz="2800" spc="-5" dirty="0">
                <a:latin typeface="Cambria" panose="02040503050406030204" pitchFamily="18" charset="0"/>
                <a:cs typeface="Times New Roman"/>
              </a:rPr>
              <a:t>same</a:t>
            </a:r>
            <a:r>
              <a:rPr lang="en-US" sz="2800" spc="-50" dirty="0">
                <a:latin typeface="Cambria" panose="02040503050406030204" pitchFamily="18" charset="0"/>
                <a:cs typeface="Times New Roman"/>
              </a:rPr>
              <a:t> </a:t>
            </a:r>
            <a:r>
              <a:rPr lang="en-US" sz="2800" dirty="0">
                <a:latin typeface="Cambria" panose="02040503050406030204" pitchFamily="18" charset="0"/>
                <a:cs typeface="Times New Roman"/>
              </a:rPr>
              <a:t>time</a:t>
            </a:r>
            <a:r>
              <a:rPr lang="en-US" sz="2800" spc="-50" dirty="0">
                <a:latin typeface="Cambria" panose="02040503050406030204" pitchFamily="18" charset="0"/>
                <a:cs typeface="Times New Roman"/>
              </a:rPr>
              <a:t> </a:t>
            </a:r>
            <a:r>
              <a:rPr lang="en-US" sz="2800" spc="-5" dirty="0">
                <a:latin typeface="Cambria" panose="02040503050406030204" pitchFamily="18" charset="0"/>
                <a:cs typeface="Times New Roman"/>
              </a:rPr>
              <a:t>shorts</a:t>
            </a:r>
            <a:r>
              <a:rPr lang="en-US" sz="2800" spc="-45" dirty="0">
                <a:latin typeface="Cambria" panose="02040503050406030204" pitchFamily="18" charset="0"/>
                <a:cs typeface="Times New Roman"/>
              </a:rPr>
              <a:t> </a:t>
            </a:r>
            <a:r>
              <a:rPr lang="en-US" sz="2800" dirty="0">
                <a:latin typeface="Cambria" panose="02040503050406030204" pitchFamily="18" charset="0"/>
                <a:cs typeface="Times New Roman"/>
              </a:rPr>
              <a:t>the</a:t>
            </a:r>
            <a:r>
              <a:rPr lang="en-US" sz="2800" spc="-35" dirty="0">
                <a:latin typeface="Cambria" panose="02040503050406030204" pitchFamily="18" charset="0"/>
                <a:cs typeface="Times New Roman"/>
              </a:rPr>
              <a:t> </a:t>
            </a:r>
            <a:r>
              <a:rPr lang="en-US" sz="2800" spc="-5" dirty="0">
                <a:latin typeface="Cambria" panose="02040503050406030204" pitchFamily="18" charset="0"/>
                <a:cs typeface="Times New Roman"/>
              </a:rPr>
              <a:t>entire</a:t>
            </a:r>
            <a:r>
              <a:rPr lang="en-US" sz="2800" spc="-60" dirty="0">
                <a:latin typeface="Cambria" panose="02040503050406030204" pitchFamily="18" charset="0"/>
                <a:cs typeface="Times New Roman"/>
              </a:rPr>
              <a:t> </a:t>
            </a:r>
            <a:r>
              <a:rPr lang="en-US" sz="2800" spc="-5" dirty="0">
                <a:latin typeface="Cambria" panose="02040503050406030204" pitchFamily="18" charset="0"/>
                <a:cs typeface="Times New Roman"/>
              </a:rPr>
              <a:t>circuit.</a:t>
            </a:r>
            <a:r>
              <a:rPr lang="en-US" sz="2800" spc="-45" dirty="0">
                <a:latin typeface="Cambria" panose="02040503050406030204" pitchFamily="18" charset="0"/>
                <a:cs typeface="Times New Roman"/>
              </a:rPr>
              <a:t> </a:t>
            </a:r>
            <a:r>
              <a:rPr lang="en-US" sz="2800" spc="-5" dirty="0">
                <a:latin typeface="Cambria" panose="02040503050406030204" pitchFamily="18" charset="0"/>
                <a:cs typeface="Times New Roman"/>
              </a:rPr>
              <a:t>So,</a:t>
            </a:r>
            <a:r>
              <a:rPr lang="en-US" sz="2800" spc="-45" dirty="0">
                <a:latin typeface="Cambria" panose="02040503050406030204" pitchFamily="18" charset="0"/>
                <a:cs typeface="Times New Roman"/>
              </a:rPr>
              <a:t> </a:t>
            </a:r>
            <a:r>
              <a:rPr lang="en-US" sz="2800" dirty="0">
                <a:latin typeface="Cambria" panose="02040503050406030204" pitchFamily="18" charset="0"/>
                <a:cs typeface="Times New Roman"/>
              </a:rPr>
              <a:t>never  try to do</a:t>
            </a:r>
            <a:r>
              <a:rPr lang="en-US" sz="2800" spc="-30" dirty="0">
                <a:latin typeface="Cambria" panose="02040503050406030204" pitchFamily="18" charset="0"/>
                <a:cs typeface="Times New Roman"/>
              </a:rPr>
              <a:t> </a:t>
            </a:r>
            <a:r>
              <a:rPr lang="en-US" sz="2800" dirty="0">
                <a:latin typeface="Cambria" panose="02040503050406030204" pitchFamily="18" charset="0"/>
                <a:cs typeface="Times New Roman"/>
              </a:rPr>
              <a:t>it.</a:t>
            </a:r>
          </a:p>
        </p:txBody>
      </p:sp>
    </p:spTree>
    <p:extLst>
      <p:ext uri="{BB962C8B-B14F-4D97-AF65-F5344CB8AC3E}">
        <p14:creationId xmlns:p14="http://schemas.microsoft.com/office/powerpoint/2010/main" val="1478339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EA22-88D1-4A3B-84DE-A54746636C6C}"/>
              </a:ext>
            </a:extLst>
          </p:cNvPr>
          <p:cNvSpPr>
            <a:spLocks noGrp="1"/>
          </p:cNvSpPr>
          <p:nvPr>
            <p:ph type="title"/>
          </p:nvPr>
        </p:nvSpPr>
        <p:spPr/>
        <p:txBody>
          <a:bodyPr>
            <a:normAutofit/>
          </a:bodyPr>
          <a:lstStyle/>
          <a:p>
            <a:r>
              <a:rPr lang="en-ZA" sz="5400" b="1" spc="-5" dirty="0">
                <a:latin typeface="Times New Roman"/>
                <a:cs typeface="Times New Roman"/>
              </a:rPr>
              <a:t>DC</a:t>
            </a:r>
            <a:r>
              <a:rPr lang="en-ZA" sz="5400" b="1" spc="-10" dirty="0">
                <a:latin typeface="Times New Roman"/>
                <a:cs typeface="Times New Roman"/>
              </a:rPr>
              <a:t> </a:t>
            </a:r>
            <a:r>
              <a:rPr lang="en-ZA" sz="5400" b="1" spc="-5" dirty="0">
                <a:latin typeface="Times New Roman"/>
                <a:cs typeface="Times New Roman"/>
              </a:rPr>
              <a:t>MOTORS</a:t>
            </a:r>
            <a:endParaRPr lang="en-ZA" dirty="0"/>
          </a:p>
        </p:txBody>
      </p:sp>
      <p:sp>
        <p:nvSpPr>
          <p:cNvPr id="3" name="Content Placeholder 2">
            <a:extLst>
              <a:ext uri="{FF2B5EF4-FFF2-40B4-BE49-F238E27FC236}">
                <a16:creationId xmlns:a16="http://schemas.microsoft.com/office/drawing/2014/main" id="{00144D9D-67EE-4F65-8094-2541793F3EE1}"/>
              </a:ext>
            </a:extLst>
          </p:cNvPr>
          <p:cNvSpPr>
            <a:spLocks noGrp="1"/>
          </p:cNvSpPr>
          <p:nvPr>
            <p:ph idx="1"/>
          </p:nvPr>
        </p:nvSpPr>
        <p:spPr/>
        <p:txBody>
          <a:bodyPr>
            <a:normAutofit fontScale="70000" lnSpcReduction="20000"/>
          </a:bodyPr>
          <a:lstStyle/>
          <a:p>
            <a:pPr marL="12700" marR="6985" indent="457200" algn="just">
              <a:lnSpc>
                <a:spcPct val="143900"/>
              </a:lnSpc>
              <a:spcBef>
                <a:spcPts val="225"/>
              </a:spcBef>
            </a:pPr>
            <a:r>
              <a:rPr lang="en-US" sz="2800" spc="-5" dirty="0">
                <a:latin typeface="Cambria" panose="02040503050406030204" pitchFamily="18" charset="0"/>
                <a:cs typeface="Times New Roman"/>
              </a:rPr>
              <a:t>A machine </a:t>
            </a:r>
            <a:r>
              <a:rPr lang="en-US" sz="2800" dirty="0">
                <a:latin typeface="Cambria" panose="02040503050406030204" pitchFamily="18" charset="0"/>
                <a:cs typeface="Times New Roman"/>
              </a:rPr>
              <a:t>that converts </a:t>
            </a:r>
            <a:r>
              <a:rPr lang="en-US" sz="2800" spc="-5" dirty="0">
                <a:latin typeface="Cambria" panose="02040503050406030204" pitchFamily="18" charset="0"/>
                <a:cs typeface="Times New Roman"/>
              </a:rPr>
              <a:t>DC power </a:t>
            </a:r>
            <a:r>
              <a:rPr lang="en-US" sz="2800" dirty="0">
                <a:latin typeface="Cambria" panose="02040503050406030204" pitchFamily="18" charset="0"/>
                <a:cs typeface="Times New Roman"/>
              </a:rPr>
              <a:t>into </a:t>
            </a:r>
            <a:r>
              <a:rPr lang="en-US" sz="2800" spc="-5" dirty="0">
                <a:latin typeface="Cambria" panose="02040503050406030204" pitchFamily="18" charset="0"/>
                <a:cs typeface="Times New Roman"/>
              </a:rPr>
              <a:t>mechanical power is </a:t>
            </a:r>
            <a:r>
              <a:rPr lang="en-US" sz="2800" dirty="0">
                <a:latin typeface="Cambria" panose="02040503050406030204" pitchFamily="18" charset="0"/>
                <a:cs typeface="Times New Roman"/>
              </a:rPr>
              <a:t>known as a </a:t>
            </a:r>
            <a:r>
              <a:rPr lang="en-US" sz="2800" spc="-5" dirty="0">
                <a:latin typeface="Cambria" panose="02040503050406030204" pitchFamily="18" charset="0"/>
                <a:cs typeface="Times New Roman"/>
              </a:rPr>
              <a:t>DC </a:t>
            </a:r>
            <a:r>
              <a:rPr lang="en-US" sz="2800" dirty="0">
                <a:latin typeface="Cambria" panose="02040503050406030204" pitchFamily="18" charset="0"/>
                <a:cs typeface="Times New Roman"/>
              </a:rPr>
              <a:t>motor. </a:t>
            </a:r>
            <a:r>
              <a:rPr lang="en-US" sz="2800" spc="-15" dirty="0">
                <a:latin typeface="Cambria" panose="02040503050406030204" pitchFamily="18" charset="0"/>
                <a:cs typeface="Times New Roman"/>
              </a:rPr>
              <a:t>Its  </a:t>
            </a:r>
            <a:r>
              <a:rPr lang="en-US" sz="2800" spc="-5" dirty="0">
                <a:latin typeface="Cambria" panose="02040503050406030204" pitchFamily="18" charset="0"/>
                <a:cs typeface="Times New Roman"/>
              </a:rPr>
              <a:t>operation</a:t>
            </a:r>
            <a:r>
              <a:rPr lang="en-US" sz="2800" spc="-45" dirty="0">
                <a:latin typeface="Cambria" panose="02040503050406030204" pitchFamily="18" charset="0"/>
                <a:cs typeface="Times New Roman"/>
              </a:rPr>
              <a:t> </a:t>
            </a:r>
            <a:r>
              <a:rPr lang="en-US" sz="2800" spc="-5" dirty="0">
                <a:latin typeface="Cambria" panose="02040503050406030204" pitchFamily="18" charset="0"/>
                <a:cs typeface="Times New Roman"/>
              </a:rPr>
              <a:t>is</a:t>
            </a:r>
            <a:r>
              <a:rPr lang="en-US" sz="2800" spc="-40" dirty="0">
                <a:latin typeface="Cambria" panose="02040503050406030204" pitchFamily="18" charset="0"/>
                <a:cs typeface="Times New Roman"/>
              </a:rPr>
              <a:t> </a:t>
            </a:r>
            <a:r>
              <a:rPr lang="en-US" sz="2800" spc="-5" dirty="0">
                <a:latin typeface="Cambria" panose="02040503050406030204" pitchFamily="18" charset="0"/>
                <a:cs typeface="Times New Roman"/>
              </a:rPr>
              <a:t>based</a:t>
            </a:r>
            <a:r>
              <a:rPr lang="en-US" sz="2800" spc="-35" dirty="0">
                <a:latin typeface="Cambria" panose="02040503050406030204" pitchFamily="18" charset="0"/>
                <a:cs typeface="Times New Roman"/>
              </a:rPr>
              <a:t> </a:t>
            </a:r>
            <a:r>
              <a:rPr lang="en-US" sz="2800" dirty="0">
                <a:latin typeface="Cambria" panose="02040503050406030204" pitchFamily="18" charset="0"/>
                <a:cs typeface="Times New Roman"/>
              </a:rPr>
              <a:t>on</a:t>
            </a:r>
            <a:r>
              <a:rPr lang="en-US" sz="2800" spc="-40" dirty="0">
                <a:latin typeface="Cambria" panose="02040503050406030204" pitchFamily="18" charset="0"/>
                <a:cs typeface="Times New Roman"/>
              </a:rPr>
              <a:t> </a:t>
            </a:r>
            <a:r>
              <a:rPr lang="en-US" sz="2800" dirty="0">
                <a:latin typeface="Cambria" panose="02040503050406030204" pitchFamily="18" charset="0"/>
                <a:cs typeface="Times New Roman"/>
              </a:rPr>
              <a:t>the</a:t>
            </a:r>
            <a:r>
              <a:rPr lang="en-US" sz="2800" spc="-35" dirty="0">
                <a:latin typeface="Cambria" panose="02040503050406030204" pitchFamily="18" charset="0"/>
                <a:cs typeface="Times New Roman"/>
              </a:rPr>
              <a:t> </a:t>
            </a:r>
            <a:r>
              <a:rPr lang="en-US" sz="2800" spc="-5" dirty="0">
                <a:latin typeface="Cambria" panose="02040503050406030204" pitchFamily="18" charset="0"/>
                <a:cs typeface="Times New Roman"/>
              </a:rPr>
              <a:t>principle</a:t>
            </a:r>
            <a:r>
              <a:rPr lang="en-US" sz="2800" spc="-50" dirty="0">
                <a:latin typeface="Cambria" panose="02040503050406030204" pitchFamily="18" charset="0"/>
                <a:cs typeface="Times New Roman"/>
              </a:rPr>
              <a:t> </a:t>
            </a:r>
            <a:r>
              <a:rPr lang="en-US" sz="2800" dirty="0">
                <a:latin typeface="Cambria" panose="02040503050406030204" pitchFamily="18" charset="0"/>
                <a:cs typeface="Times New Roman"/>
              </a:rPr>
              <a:t>that</a:t>
            </a:r>
            <a:r>
              <a:rPr lang="en-US" sz="2800" spc="-45" dirty="0">
                <a:latin typeface="Cambria" panose="02040503050406030204" pitchFamily="18" charset="0"/>
                <a:cs typeface="Times New Roman"/>
              </a:rPr>
              <a:t> </a:t>
            </a:r>
            <a:r>
              <a:rPr lang="en-US" sz="2800" spc="-5" dirty="0">
                <a:latin typeface="Cambria" panose="02040503050406030204" pitchFamily="18" charset="0"/>
                <a:cs typeface="Times New Roman"/>
              </a:rPr>
              <a:t>when</a:t>
            </a:r>
            <a:r>
              <a:rPr lang="en-US" sz="2800" spc="-30" dirty="0">
                <a:latin typeface="Cambria" panose="02040503050406030204" pitchFamily="18" charset="0"/>
                <a:cs typeface="Times New Roman"/>
              </a:rPr>
              <a:t> </a:t>
            </a:r>
            <a:r>
              <a:rPr lang="en-US" sz="2800" dirty="0">
                <a:latin typeface="Cambria" panose="02040503050406030204" pitchFamily="18" charset="0"/>
                <a:cs typeface="Times New Roman"/>
              </a:rPr>
              <a:t>a</a:t>
            </a:r>
            <a:r>
              <a:rPr lang="en-US" sz="2800" spc="-40" dirty="0">
                <a:latin typeface="Cambria" panose="02040503050406030204" pitchFamily="18" charset="0"/>
                <a:cs typeface="Times New Roman"/>
              </a:rPr>
              <a:t> </a:t>
            </a:r>
            <a:r>
              <a:rPr lang="en-US" sz="2800" spc="-5" dirty="0">
                <a:latin typeface="Cambria" panose="02040503050406030204" pitchFamily="18" charset="0"/>
                <a:cs typeface="Times New Roman"/>
              </a:rPr>
              <a:t>current</a:t>
            </a:r>
            <a:r>
              <a:rPr lang="en-US" sz="2800" spc="-45" dirty="0">
                <a:latin typeface="Cambria" panose="02040503050406030204" pitchFamily="18" charset="0"/>
                <a:cs typeface="Times New Roman"/>
              </a:rPr>
              <a:t> </a:t>
            </a:r>
            <a:r>
              <a:rPr lang="en-US" sz="2800" spc="-5" dirty="0">
                <a:latin typeface="Cambria" panose="02040503050406030204" pitchFamily="18" charset="0"/>
                <a:cs typeface="Times New Roman"/>
              </a:rPr>
              <a:t>carrying</a:t>
            </a:r>
            <a:r>
              <a:rPr lang="en-US" sz="2800" spc="-55" dirty="0">
                <a:latin typeface="Cambria" panose="02040503050406030204" pitchFamily="18" charset="0"/>
                <a:cs typeface="Times New Roman"/>
              </a:rPr>
              <a:t> </a:t>
            </a:r>
            <a:r>
              <a:rPr lang="en-US" sz="2800" dirty="0">
                <a:latin typeface="Cambria" panose="02040503050406030204" pitchFamily="18" charset="0"/>
                <a:cs typeface="Times New Roman"/>
              </a:rPr>
              <a:t>conductor</a:t>
            </a:r>
            <a:r>
              <a:rPr lang="en-US" sz="2800" spc="-45" dirty="0">
                <a:latin typeface="Cambria" panose="02040503050406030204" pitchFamily="18" charset="0"/>
                <a:cs typeface="Times New Roman"/>
              </a:rPr>
              <a:t> </a:t>
            </a:r>
            <a:r>
              <a:rPr lang="en-US" sz="2800" spc="-5" dirty="0">
                <a:latin typeface="Cambria" panose="02040503050406030204" pitchFamily="18" charset="0"/>
                <a:cs typeface="Times New Roman"/>
              </a:rPr>
              <a:t>is</a:t>
            </a:r>
            <a:r>
              <a:rPr lang="en-US" sz="2800" spc="-25" dirty="0">
                <a:latin typeface="Cambria" panose="02040503050406030204" pitchFamily="18" charset="0"/>
                <a:cs typeface="Times New Roman"/>
              </a:rPr>
              <a:t> </a:t>
            </a:r>
            <a:r>
              <a:rPr lang="en-US" sz="2800" spc="-5" dirty="0">
                <a:latin typeface="Cambria" panose="02040503050406030204" pitchFamily="18" charset="0"/>
                <a:cs typeface="Times New Roman"/>
              </a:rPr>
              <a:t>placed</a:t>
            </a:r>
            <a:r>
              <a:rPr lang="en-US" sz="2800" spc="-45" dirty="0">
                <a:latin typeface="Cambria" panose="02040503050406030204" pitchFamily="18" charset="0"/>
                <a:cs typeface="Times New Roman"/>
              </a:rPr>
              <a:t> </a:t>
            </a:r>
            <a:r>
              <a:rPr lang="en-US" sz="2800" dirty="0">
                <a:latin typeface="Cambria" panose="02040503050406030204" pitchFamily="18" charset="0"/>
                <a:cs typeface="Times New Roman"/>
              </a:rPr>
              <a:t>in</a:t>
            </a:r>
            <a:r>
              <a:rPr lang="en-US" sz="2800" spc="-45" dirty="0">
                <a:latin typeface="Cambria" panose="02040503050406030204" pitchFamily="18" charset="0"/>
                <a:cs typeface="Times New Roman"/>
              </a:rPr>
              <a:t> </a:t>
            </a:r>
            <a:r>
              <a:rPr lang="en-US" sz="2800" dirty="0">
                <a:latin typeface="Cambria" panose="02040503050406030204" pitchFamily="18" charset="0"/>
                <a:cs typeface="Times New Roman"/>
              </a:rPr>
              <a:t>a</a:t>
            </a:r>
            <a:r>
              <a:rPr lang="en-US" sz="2800" spc="-35" dirty="0">
                <a:latin typeface="Cambria" panose="02040503050406030204" pitchFamily="18" charset="0"/>
                <a:cs typeface="Times New Roman"/>
              </a:rPr>
              <a:t> </a:t>
            </a:r>
            <a:r>
              <a:rPr lang="en-US" sz="2800" spc="-5" dirty="0">
                <a:latin typeface="Cambria" panose="02040503050406030204" pitchFamily="18" charset="0"/>
                <a:cs typeface="Times New Roman"/>
              </a:rPr>
              <a:t>magnetic</a:t>
            </a:r>
            <a:r>
              <a:rPr lang="en-US" sz="2800" spc="-40" dirty="0">
                <a:latin typeface="Cambria" panose="02040503050406030204" pitchFamily="18" charset="0"/>
                <a:cs typeface="Times New Roman"/>
              </a:rPr>
              <a:t> </a:t>
            </a:r>
            <a:r>
              <a:rPr lang="en-US" sz="2800" dirty="0">
                <a:latin typeface="Cambria" panose="02040503050406030204" pitchFamily="18" charset="0"/>
                <a:cs typeface="Times New Roman"/>
              </a:rPr>
              <a:t>field,  the </a:t>
            </a:r>
            <a:r>
              <a:rPr lang="en-US" sz="2800" spc="-5" dirty="0">
                <a:latin typeface="Cambria" panose="02040503050406030204" pitchFamily="18" charset="0"/>
                <a:cs typeface="Times New Roman"/>
              </a:rPr>
              <a:t>conductor experiences </a:t>
            </a:r>
            <a:r>
              <a:rPr lang="en-US" sz="2800" dirty="0">
                <a:latin typeface="Cambria" panose="02040503050406030204" pitchFamily="18" charset="0"/>
                <a:cs typeface="Times New Roman"/>
              </a:rPr>
              <a:t>a </a:t>
            </a:r>
            <a:r>
              <a:rPr lang="en-US" sz="2800" spc="-5" dirty="0">
                <a:latin typeface="Cambria" panose="02040503050406030204" pitchFamily="18" charset="0"/>
                <a:cs typeface="Times New Roman"/>
              </a:rPr>
              <a:t>mechanical</a:t>
            </a:r>
            <a:r>
              <a:rPr lang="en-US" sz="2800" spc="5" dirty="0">
                <a:latin typeface="Cambria" panose="02040503050406030204" pitchFamily="18" charset="0"/>
                <a:cs typeface="Times New Roman"/>
              </a:rPr>
              <a:t> </a:t>
            </a:r>
            <a:r>
              <a:rPr lang="en-US" sz="2800" spc="-5" dirty="0">
                <a:latin typeface="Cambria" panose="02040503050406030204" pitchFamily="18" charset="0"/>
                <a:cs typeface="Times New Roman"/>
              </a:rPr>
              <a:t>force.</a:t>
            </a:r>
            <a:endParaRPr lang="en-US" sz="2800" dirty="0">
              <a:latin typeface="Cambria" panose="02040503050406030204" pitchFamily="18" charset="0"/>
              <a:cs typeface="Times New Roman"/>
            </a:endParaRPr>
          </a:p>
          <a:p>
            <a:pPr marL="12700" marR="5080" indent="495300" algn="just">
              <a:lnSpc>
                <a:spcPct val="143600"/>
              </a:lnSpc>
              <a:spcBef>
                <a:spcPts val="130"/>
              </a:spcBef>
            </a:pPr>
            <a:r>
              <a:rPr lang="en-US" sz="2800" spc="-5" dirty="0">
                <a:latin typeface="Cambria" panose="02040503050406030204" pitchFamily="18" charset="0"/>
                <a:cs typeface="Times New Roman"/>
              </a:rPr>
              <a:t>DC</a:t>
            </a:r>
            <a:r>
              <a:rPr lang="en-US" sz="2800" spc="-20" dirty="0">
                <a:latin typeface="Cambria" panose="02040503050406030204" pitchFamily="18" charset="0"/>
                <a:cs typeface="Times New Roman"/>
              </a:rPr>
              <a:t> </a:t>
            </a:r>
            <a:r>
              <a:rPr lang="en-US" sz="2800" dirty="0">
                <a:latin typeface="Cambria" panose="02040503050406030204" pitchFamily="18" charset="0"/>
                <a:cs typeface="Times New Roman"/>
              </a:rPr>
              <a:t>motors</a:t>
            </a:r>
            <a:r>
              <a:rPr lang="en-US" sz="2800" spc="-20" dirty="0">
                <a:latin typeface="Cambria" panose="02040503050406030204" pitchFamily="18" charset="0"/>
                <a:cs typeface="Times New Roman"/>
              </a:rPr>
              <a:t> </a:t>
            </a:r>
            <a:r>
              <a:rPr lang="en-US" sz="2800" spc="-5" dirty="0">
                <a:latin typeface="Cambria" panose="02040503050406030204" pitchFamily="18" charset="0"/>
                <a:cs typeface="Times New Roman"/>
              </a:rPr>
              <a:t>have</a:t>
            </a:r>
            <a:r>
              <a:rPr lang="en-US" sz="2800" spc="-25" dirty="0">
                <a:latin typeface="Cambria" panose="02040503050406030204" pitchFamily="18" charset="0"/>
                <a:cs typeface="Times New Roman"/>
              </a:rPr>
              <a:t> </a:t>
            </a:r>
            <a:r>
              <a:rPr lang="en-US" sz="2800" dirty="0">
                <a:latin typeface="Cambria" panose="02040503050406030204" pitchFamily="18" charset="0"/>
                <a:cs typeface="Times New Roman"/>
              </a:rPr>
              <a:t>a</a:t>
            </a:r>
            <a:r>
              <a:rPr lang="en-US" sz="2800" spc="-25" dirty="0">
                <a:latin typeface="Cambria" panose="02040503050406030204" pitchFamily="18" charset="0"/>
                <a:cs typeface="Times New Roman"/>
              </a:rPr>
              <a:t> </a:t>
            </a:r>
            <a:r>
              <a:rPr lang="en-US" sz="2800" dirty="0">
                <a:latin typeface="Cambria" panose="02040503050406030204" pitchFamily="18" charset="0"/>
                <a:cs typeface="Times New Roman"/>
              </a:rPr>
              <a:t>revolving</a:t>
            </a:r>
            <a:r>
              <a:rPr lang="en-US" sz="2800" spc="-35" dirty="0">
                <a:latin typeface="Cambria" panose="02040503050406030204" pitchFamily="18" charset="0"/>
                <a:cs typeface="Times New Roman"/>
              </a:rPr>
              <a:t> </a:t>
            </a:r>
            <a:r>
              <a:rPr lang="en-US" sz="2800" spc="-5" dirty="0">
                <a:latin typeface="Cambria" panose="02040503050406030204" pitchFamily="18" charset="0"/>
                <a:cs typeface="Times New Roman"/>
              </a:rPr>
              <a:t>armature</a:t>
            </a:r>
            <a:r>
              <a:rPr lang="en-US" sz="2800" spc="-25" dirty="0">
                <a:latin typeface="Cambria" panose="02040503050406030204" pitchFamily="18" charset="0"/>
                <a:cs typeface="Times New Roman"/>
              </a:rPr>
              <a:t> </a:t>
            </a:r>
            <a:r>
              <a:rPr lang="en-US" sz="2800" dirty="0">
                <a:latin typeface="Cambria" panose="02040503050406030204" pitchFamily="18" charset="0"/>
                <a:cs typeface="Times New Roman"/>
              </a:rPr>
              <a:t>winding</a:t>
            </a:r>
            <a:r>
              <a:rPr lang="en-US" sz="2800" spc="-35" dirty="0">
                <a:latin typeface="Cambria" panose="02040503050406030204" pitchFamily="18" charset="0"/>
                <a:cs typeface="Times New Roman"/>
              </a:rPr>
              <a:t> </a:t>
            </a:r>
            <a:r>
              <a:rPr lang="en-US" sz="2800" dirty="0">
                <a:latin typeface="Cambria" panose="02040503050406030204" pitchFamily="18" charset="0"/>
                <a:cs typeface="Times New Roman"/>
              </a:rPr>
              <a:t>but</a:t>
            </a:r>
            <a:r>
              <a:rPr lang="en-US" sz="2800" spc="-10" dirty="0">
                <a:latin typeface="Cambria" panose="02040503050406030204" pitchFamily="18" charset="0"/>
                <a:cs typeface="Times New Roman"/>
              </a:rPr>
              <a:t> </a:t>
            </a:r>
            <a:r>
              <a:rPr lang="en-US" sz="2800" dirty="0">
                <a:latin typeface="Cambria" panose="02040503050406030204" pitchFamily="18" charset="0"/>
                <a:cs typeface="Times New Roman"/>
              </a:rPr>
              <a:t>non-revolving</a:t>
            </a:r>
            <a:r>
              <a:rPr lang="en-US" sz="2800" spc="-35" dirty="0">
                <a:latin typeface="Cambria" panose="02040503050406030204" pitchFamily="18" charset="0"/>
                <a:cs typeface="Times New Roman"/>
              </a:rPr>
              <a:t> </a:t>
            </a:r>
            <a:r>
              <a:rPr lang="en-US" sz="2800" spc="-5" dirty="0">
                <a:latin typeface="Cambria" panose="02040503050406030204" pitchFamily="18" charset="0"/>
                <a:cs typeface="Times New Roman"/>
              </a:rPr>
              <a:t>armature</a:t>
            </a:r>
            <a:r>
              <a:rPr lang="en-US" sz="2800" spc="-15" dirty="0">
                <a:latin typeface="Cambria" panose="02040503050406030204" pitchFamily="18" charset="0"/>
                <a:cs typeface="Times New Roman"/>
              </a:rPr>
              <a:t> </a:t>
            </a:r>
            <a:r>
              <a:rPr lang="en-US" sz="2800" spc="-5" dirty="0">
                <a:latin typeface="Cambria" panose="02040503050406030204" pitchFamily="18" charset="0"/>
                <a:cs typeface="Times New Roman"/>
              </a:rPr>
              <a:t>magnetic</a:t>
            </a:r>
            <a:r>
              <a:rPr lang="en-US" sz="2800" spc="-25" dirty="0">
                <a:latin typeface="Cambria" panose="02040503050406030204" pitchFamily="18" charset="0"/>
                <a:cs typeface="Times New Roman"/>
              </a:rPr>
              <a:t> </a:t>
            </a:r>
            <a:r>
              <a:rPr lang="en-US" sz="2800" spc="-5" dirty="0">
                <a:latin typeface="Cambria" panose="02040503050406030204" pitchFamily="18" charset="0"/>
                <a:cs typeface="Times New Roman"/>
              </a:rPr>
              <a:t>field</a:t>
            </a:r>
            <a:r>
              <a:rPr lang="en-US" sz="2800" spc="-20" dirty="0">
                <a:latin typeface="Cambria" panose="02040503050406030204" pitchFamily="18" charset="0"/>
                <a:cs typeface="Times New Roman"/>
              </a:rPr>
              <a:t> </a:t>
            </a:r>
            <a:r>
              <a:rPr lang="en-US" sz="2800" spc="-5" dirty="0">
                <a:latin typeface="Cambria" panose="02040503050406030204" pitchFamily="18" charset="0"/>
                <a:cs typeface="Times New Roman"/>
              </a:rPr>
              <a:t>and  </a:t>
            </a:r>
            <a:r>
              <a:rPr lang="en-US" sz="2800" dirty="0">
                <a:latin typeface="Cambria" panose="02040503050406030204" pitchFamily="18" charset="0"/>
                <a:cs typeface="Times New Roman"/>
              </a:rPr>
              <a:t>a stationary field winding or </a:t>
            </a:r>
            <a:r>
              <a:rPr lang="en-US" sz="2800" spc="-5" dirty="0">
                <a:latin typeface="Cambria" panose="02040503050406030204" pitchFamily="18" charset="0"/>
                <a:cs typeface="Times New Roman"/>
              </a:rPr>
              <a:t>permanent </a:t>
            </a:r>
            <a:r>
              <a:rPr lang="en-US" sz="2800" dirty="0">
                <a:latin typeface="Cambria" panose="02040503050406030204" pitchFamily="18" charset="0"/>
                <a:cs typeface="Times New Roman"/>
              </a:rPr>
              <a:t>magnet.</a:t>
            </a:r>
          </a:p>
          <a:p>
            <a:pPr marL="12700" marR="5080" indent="495300" algn="just">
              <a:lnSpc>
                <a:spcPct val="143600"/>
              </a:lnSpc>
              <a:spcBef>
                <a:spcPts val="130"/>
              </a:spcBef>
            </a:pPr>
            <a:r>
              <a:rPr lang="en-US" sz="2800" dirty="0">
                <a:latin typeface="Cambria" panose="02040503050406030204" pitchFamily="18" charset="0"/>
                <a:cs typeface="Times New Roman"/>
              </a:rPr>
              <a:t> </a:t>
            </a:r>
            <a:r>
              <a:rPr lang="en-US" sz="2800" spc="-5" dirty="0">
                <a:latin typeface="Cambria" panose="02040503050406030204" pitchFamily="18" charset="0"/>
                <a:cs typeface="Times New Roman"/>
              </a:rPr>
              <a:t>Different connections </a:t>
            </a:r>
            <a:r>
              <a:rPr lang="en-US" sz="2800" dirty="0">
                <a:latin typeface="Cambria" panose="02040503050406030204" pitchFamily="18" charset="0"/>
                <a:cs typeface="Times New Roman"/>
              </a:rPr>
              <a:t>of the </a:t>
            </a:r>
            <a:r>
              <a:rPr lang="en-US" sz="2800" spc="-5" dirty="0">
                <a:latin typeface="Cambria" panose="02040503050406030204" pitchFamily="18" charset="0"/>
                <a:cs typeface="Times New Roman"/>
              </a:rPr>
              <a:t>field and armature  </a:t>
            </a:r>
            <a:r>
              <a:rPr lang="en-US" sz="2800" dirty="0">
                <a:latin typeface="Cambria" panose="02040503050406030204" pitchFamily="18" charset="0"/>
                <a:cs typeface="Times New Roman"/>
              </a:rPr>
              <a:t>winding</a:t>
            </a:r>
            <a:r>
              <a:rPr lang="en-US" sz="2800" spc="-60" dirty="0">
                <a:latin typeface="Cambria" panose="02040503050406030204" pitchFamily="18" charset="0"/>
                <a:cs typeface="Times New Roman"/>
              </a:rPr>
              <a:t> </a:t>
            </a:r>
            <a:r>
              <a:rPr lang="en-US" sz="2800" dirty="0">
                <a:latin typeface="Cambria" panose="02040503050406030204" pitchFamily="18" charset="0"/>
                <a:cs typeface="Times New Roman"/>
              </a:rPr>
              <a:t>provide</a:t>
            </a:r>
            <a:r>
              <a:rPr lang="en-US" sz="2800" spc="-50" dirty="0">
                <a:latin typeface="Cambria" panose="02040503050406030204" pitchFamily="18" charset="0"/>
                <a:cs typeface="Times New Roman"/>
              </a:rPr>
              <a:t> </a:t>
            </a:r>
            <a:r>
              <a:rPr lang="en-US" sz="2800" spc="-5" dirty="0">
                <a:latin typeface="Cambria" panose="02040503050406030204" pitchFamily="18" charset="0"/>
                <a:cs typeface="Times New Roman"/>
              </a:rPr>
              <a:t>different</a:t>
            </a:r>
            <a:r>
              <a:rPr lang="en-US" sz="2800" spc="-30" dirty="0">
                <a:latin typeface="Cambria" panose="02040503050406030204" pitchFamily="18" charset="0"/>
                <a:cs typeface="Times New Roman"/>
              </a:rPr>
              <a:t> </a:t>
            </a:r>
            <a:r>
              <a:rPr lang="en-US" sz="2800" spc="-5" dirty="0">
                <a:latin typeface="Cambria" panose="02040503050406030204" pitchFamily="18" charset="0"/>
                <a:cs typeface="Times New Roman"/>
              </a:rPr>
              <a:t>speed/torque</a:t>
            </a:r>
            <a:r>
              <a:rPr lang="en-US" sz="2800" spc="-45" dirty="0">
                <a:latin typeface="Cambria" panose="02040503050406030204" pitchFamily="18" charset="0"/>
                <a:cs typeface="Times New Roman"/>
              </a:rPr>
              <a:t> </a:t>
            </a:r>
            <a:r>
              <a:rPr lang="en-US" sz="2800" spc="-5" dirty="0">
                <a:latin typeface="Cambria" panose="02040503050406030204" pitchFamily="18" charset="0"/>
                <a:cs typeface="Times New Roman"/>
              </a:rPr>
              <a:t>regulation</a:t>
            </a:r>
            <a:r>
              <a:rPr lang="en-US" sz="2800" spc="-45" dirty="0">
                <a:latin typeface="Cambria" panose="02040503050406030204" pitchFamily="18" charset="0"/>
                <a:cs typeface="Times New Roman"/>
              </a:rPr>
              <a:t> </a:t>
            </a:r>
            <a:r>
              <a:rPr lang="en-US" sz="2800" spc="-5" dirty="0">
                <a:latin typeface="Cambria" panose="02040503050406030204" pitchFamily="18" charset="0"/>
                <a:cs typeface="Times New Roman"/>
              </a:rPr>
              <a:t>features.</a:t>
            </a:r>
            <a:r>
              <a:rPr lang="en-US" sz="2800" spc="-35" dirty="0">
                <a:latin typeface="Cambria" panose="02040503050406030204" pitchFamily="18" charset="0"/>
                <a:cs typeface="Times New Roman"/>
              </a:rPr>
              <a:t> </a:t>
            </a:r>
          </a:p>
          <a:p>
            <a:pPr marL="12700" marR="5080" indent="495300" algn="just">
              <a:lnSpc>
                <a:spcPct val="143600"/>
              </a:lnSpc>
              <a:spcBef>
                <a:spcPts val="130"/>
              </a:spcBef>
            </a:pPr>
            <a:r>
              <a:rPr lang="en-US" sz="2800" dirty="0">
                <a:latin typeface="Cambria" panose="02040503050406030204" pitchFamily="18" charset="0"/>
                <a:cs typeface="Times New Roman"/>
              </a:rPr>
              <a:t>The</a:t>
            </a:r>
            <a:r>
              <a:rPr lang="en-US" sz="2800" spc="-50" dirty="0">
                <a:latin typeface="Cambria" panose="02040503050406030204" pitchFamily="18" charset="0"/>
                <a:cs typeface="Times New Roman"/>
              </a:rPr>
              <a:t> </a:t>
            </a:r>
            <a:r>
              <a:rPr lang="en-US" sz="2800" dirty="0">
                <a:latin typeface="Cambria" panose="02040503050406030204" pitchFamily="18" charset="0"/>
                <a:cs typeface="Times New Roman"/>
              </a:rPr>
              <a:t>speed</a:t>
            </a:r>
            <a:r>
              <a:rPr lang="en-US" sz="2800" spc="-45" dirty="0">
                <a:latin typeface="Cambria" panose="02040503050406030204" pitchFamily="18" charset="0"/>
                <a:cs typeface="Times New Roman"/>
              </a:rPr>
              <a:t> </a:t>
            </a:r>
            <a:r>
              <a:rPr lang="en-US" sz="2800" spc="5" dirty="0">
                <a:latin typeface="Cambria" panose="02040503050406030204" pitchFamily="18" charset="0"/>
                <a:cs typeface="Times New Roman"/>
              </a:rPr>
              <a:t>of</a:t>
            </a:r>
            <a:r>
              <a:rPr lang="en-US" sz="2800" spc="-50" dirty="0">
                <a:latin typeface="Cambria" panose="02040503050406030204" pitchFamily="18" charset="0"/>
                <a:cs typeface="Times New Roman"/>
              </a:rPr>
              <a:t> </a:t>
            </a:r>
            <a:r>
              <a:rPr lang="en-US" sz="2800" dirty="0">
                <a:latin typeface="Cambria" panose="02040503050406030204" pitchFamily="18" charset="0"/>
                <a:cs typeface="Times New Roman"/>
              </a:rPr>
              <a:t>a</a:t>
            </a:r>
            <a:r>
              <a:rPr lang="en-US" sz="2800" spc="-15" dirty="0">
                <a:latin typeface="Cambria" panose="02040503050406030204" pitchFamily="18" charset="0"/>
                <a:cs typeface="Times New Roman"/>
              </a:rPr>
              <a:t> </a:t>
            </a:r>
            <a:r>
              <a:rPr lang="en-US" sz="2800" dirty="0">
                <a:latin typeface="Cambria" panose="02040503050406030204" pitchFamily="18" charset="0"/>
                <a:cs typeface="Times New Roman"/>
              </a:rPr>
              <a:t>DC</a:t>
            </a:r>
            <a:r>
              <a:rPr lang="en-US" sz="2800" spc="-45" dirty="0">
                <a:latin typeface="Cambria" panose="02040503050406030204" pitchFamily="18" charset="0"/>
                <a:cs typeface="Times New Roman"/>
              </a:rPr>
              <a:t> </a:t>
            </a:r>
            <a:r>
              <a:rPr lang="en-US" sz="2800" dirty="0">
                <a:latin typeface="Cambria" panose="02040503050406030204" pitchFamily="18" charset="0"/>
                <a:cs typeface="Times New Roman"/>
              </a:rPr>
              <a:t>motor</a:t>
            </a:r>
            <a:r>
              <a:rPr lang="en-US" sz="2800" spc="-50" dirty="0">
                <a:latin typeface="Cambria" panose="02040503050406030204" pitchFamily="18" charset="0"/>
                <a:cs typeface="Times New Roman"/>
              </a:rPr>
              <a:t> </a:t>
            </a:r>
            <a:r>
              <a:rPr lang="en-US" sz="2800" spc="-5" dirty="0">
                <a:latin typeface="Cambria" panose="02040503050406030204" pitchFamily="18" charset="0"/>
                <a:cs typeface="Times New Roman"/>
              </a:rPr>
              <a:t>can</a:t>
            </a:r>
            <a:r>
              <a:rPr lang="en-US" sz="2800" spc="-45" dirty="0">
                <a:latin typeface="Cambria" panose="02040503050406030204" pitchFamily="18" charset="0"/>
                <a:cs typeface="Times New Roman"/>
              </a:rPr>
              <a:t> </a:t>
            </a:r>
            <a:r>
              <a:rPr lang="en-US" sz="2800" spc="5" dirty="0">
                <a:latin typeface="Cambria" panose="02040503050406030204" pitchFamily="18" charset="0"/>
                <a:cs typeface="Times New Roman"/>
              </a:rPr>
              <a:t>be</a:t>
            </a:r>
            <a:r>
              <a:rPr lang="en-US" sz="2800" spc="-40" dirty="0">
                <a:latin typeface="Cambria" panose="02040503050406030204" pitchFamily="18" charset="0"/>
                <a:cs typeface="Times New Roman"/>
              </a:rPr>
              <a:t> </a:t>
            </a:r>
            <a:r>
              <a:rPr lang="en-US" sz="2800" dirty="0">
                <a:latin typeface="Cambria" panose="02040503050406030204" pitchFamily="18" charset="0"/>
                <a:cs typeface="Times New Roman"/>
              </a:rPr>
              <a:t>controlled  </a:t>
            </a:r>
            <a:r>
              <a:rPr lang="en-US" sz="2800" spc="5" dirty="0">
                <a:latin typeface="Cambria" panose="02040503050406030204" pitchFamily="18" charset="0"/>
                <a:cs typeface="Times New Roman"/>
              </a:rPr>
              <a:t>by </a:t>
            </a:r>
            <a:r>
              <a:rPr lang="en-US" sz="2800" dirty="0">
                <a:latin typeface="Cambria" panose="02040503050406030204" pitchFamily="18" charset="0"/>
                <a:cs typeface="Times New Roman"/>
              </a:rPr>
              <a:t>changing the </a:t>
            </a:r>
            <a:r>
              <a:rPr lang="en-US" sz="2800" spc="-5" dirty="0">
                <a:latin typeface="Cambria" panose="02040503050406030204" pitchFamily="18" charset="0"/>
                <a:cs typeface="Times New Roman"/>
              </a:rPr>
              <a:t>voltage applied </a:t>
            </a:r>
            <a:r>
              <a:rPr lang="en-US" sz="2800" dirty="0">
                <a:latin typeface="Cambria" panose="02040503050406030204" pitchFamily="18" charset="0"/>
                <a:cs typeface="Times New Roman"/>
              </a:rPr>
              <a:t>to the </a:t>
            </a:r>
            <a:r>
              <a:rPr lang="en-US" sz="2800" spc="-5" dirty="0">
                <a:latin typeface="Cambria" panose="02040503050406030204" pitchFamily="18" charset="0"/>
                <a:cs typeface="Times New Roman"/>
              </a:rPr>
              <a:t>armature </a:t>
            </a:r>
            <a:r>
              <a:rPr lang="en-US" sz="2800" spc="5" dirty="0">
                <a:latin typeface="Cambria" panose="02040503050406030204" pitchFamily="18" charset="0"/>
                <a:cs typeface="Times New Roman"/>
              </a:rPr>
              <a:t>or </a:t>
            </a:r>
            <a:r>
              <a:rPr lang="en-US" sz="2800" dirty="0">
                <a:latin typeface="Cambria" panose="02040503050406030204" pitchFamily="18" charset="0"/>
                <a:cs typeface="Times New Roman"/>
              </a:rPr>
              <a:t>by </a:t>
            </a:r>
            <a:r>
              <a:rPr lang="en-US" sz="2800" spc="-5" dirty="0">
                <a:latin typeface="Cambria" panose="02040503050406030204" pitchFamily="18" charset="0"/>
                <a:cs typeface="Times New Roman"/>
              </a:rPr>
              <a:t>changing </a:t>
            </a:r>
            <a:r>
              <a:rPr lang="en-US" sz="2800" dirty="0">
                <a:latin typeface="Cambria" panose="02040503050406030204" pitchFamily="18" charset="0"/>
                <a:cs typeface="Times New Roman"/>
              </a:rPr>
              <a:t>the </a:t>
            </a:r>
            <a:r>
              <a:rPr lang="en-US" sz="2800" spc="-5" dirty="0">
                <a:latin typeface="Cambria" panose="02040503050406030204" pitchFamily="18" charset="0"/>
                <a:cs typeface="Times New Roman"/>
              </a:rPr>
              <a:t>field</a:t>
            </a:r>
            <a:r>
              <a:rPr lang="en-US" sz="2800" spc="-45" dirty="0">
                <a:latin typeface="Cambria" panose="02040503050406030204" pitchFamily="18" charset="0"/>
                <a:cs typeface="Times New Roman"/>
              </a:rPr>
              <a:t> </a:t>
            </a:r>
            <a:r>
              <a:rPr lang="en-US" sz="2800" spc="-5" dirty="0">
                <a:latin typeface="Cambria" panose="02040503050406030204" pitchFamily="18" charset="0"/>
                <a:cs typeface="Times New Roman"/>
              </a:rPr>
              <a:t>current.</a:t>
            </a:r>
            <a:endParaRPr lang="en-US" sz="2800" dirty="0">
              <a:latin typeface="Cambria" panose="02040503050406030204" pitchFamily="18" charset="0"/>
              <a:cs typeface="Times New Roman"/>
            </a:endParaRPr>
          </a:p>
        </p:txBody>
      </p:sp>
    </p:spTree>
    <p:extLst>
      <p:ext uri="{BB962C8B-B14F-4D97-AF65-F5344CB8AC3E}">
        <p14:creationId xmlns:p14="http://schemas.microsoft.com/office/powerpoint/2010/main" val="471902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F17C2-436A-4F68-9186-92E4D35EFCD4}"/>
              </a:ext>
            </a:extLst>
          </p:cNvPr>
          <p:cNvSpPr>
            <a:spLocks noGrp="1"/>
          </p:cNvSpPr>
          <p:nvPr>
            <p:ph type="title"/>
          </p:nvPr>
        </p:nvSpPr>
        <p:spPr/>
        <p:txBody>
          <a:bodyPr/>
          <a:lstStyle/>
          <a:p>
            <a:r>
              <a:rPr lang="en-ZA" dirty="0"/>
              <a:t>FIG:DC MOTOR</a:t>
            </a:r>
          </a:p>
        </p:txBody>
      </p:sp>
      <p:pic>
        <p:nvPicPr>
          <p:cNvPr id="5" name="Content Placeholder 4">
            <a:extLst>
              <a:ext uri="{FF2B5EF4-FFF2-40B4-BE49-F238E27FC236}">
                <a16:creationId xmlns:a16="http://schemas.microsoft.com/office/drawing/2014/main" id="{D2F7CA7C-33E3-4C16-A1CA-554A50CC4C5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09800" y="1884078"/>
            <a:ext cx="4389437" cy="4389437"/>
          </a:xfrm>
        </p:spPr>
      </p:pic>
    </p:spTree>
    <p:extLst>
      <p:ext uri="{BB962C8B-B14F-4D97-AF65-F5344CB8AC3E}">
        <p14:creationId xmlns:p14="http://schemas.microsoft.com/office/powerpoint/2010/main" val="659785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08E0-5087-4C19-A31E-D5B88D6BEC1F}"/>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41D2B3F1-5182-4B64-B481-563E1828870A}"/>
              </a:ext>
            </a:extLst>
          </p:cNvPr>
          <p:cNvSpPr>
            <a:spLocks noGrp="1"/>
          </p:cNvSpPr>
          <p:nvPr>
            <p:ph idx="1"/>
          </p:nvPr>
        </p:nvSpPr>
        <p:spPr/>
        <p:txBody>
          <a:bodyPr/>
          <a:lstStyle/>
          <a:p>
            <a:r>
              <a:rPr lang="en-US" sz="2800" b="1" dirty="0"/>
              <a:t> The robot and the Gesture instrument are connected wirelessly through radio waves.</a:t>
            </a:r>
          </a:p>
          <a:p>
            <a:r>
              <a:rPr lang="en-US" sz="2800" b="1" dirty="0"/>
              <a:t> User can interact with the robot in a more friendly way due to the wireless communication.</a:t>
            </a:r>
          </a:p>
          <a:p>
            <a:r>
              <a:rPr lang="en-US" sz="2800" b="1" dirty="0"/>
              <a:t> We can control the car using accelerometer sensors connected to a hand glove.</a:t>
            </a:r>
          </a:p>
          <a:p>
            <a:pPr marL="0" indent="0">
              <a:buNone/>
            </a:pPr>
            <a:endParaRPr lang="en-IN" dirty="0"/>
          </a:p>
        </p:txBody>
      </p:sp>
    </p:spTree>
    <p:extLst>
      <p:ext uri="{BB962C8B-B14F-4D97-AF65-F5344CB8AC3E}">
        <p14:creationId xmlns:p14="http://schemas.microsoft.com/office/powerpoint/2010/main" val="2564984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9916-3176-4B04-8463-1E4BD7228A86}"/>
              </a:ext>
            </a:extLst>
          </p:cNvPr>
          <p:cNvSpPr>
            <a:spLocks noGrp="1"/>
          </p:cNvSpPr>
          <p:nvPr>
            <p:ph type="title"/>
          </p:nvPr>
        </p:nvSpPr>
        <p:spPr/>
        <p:txBody>
          <a:bodyPr>
            <a:normAutofit/>
          </a:bodyPr>
          <a:lstStyle/>
          <a:p>
            <a:r>
              <a:rPr lang="en-ZA" b="1" dirty="0">
                <a:latin typeface="Cambria" panose="02040503050406030204" pitchFamily="18" charset="0"/>
              </a:rPr>
              <a:t>Working</a:t>
            </a:r>
          </a:p>
        </p:txBody>
      </p:sp>
      <p:sp>
        <p:nvSpPr>
          <p:cNvPr id="3" name="Content Placeholder 2">
            <a:extLst>
              <a:ext uri="{FF2B5EF4-FFF2-40B4-BE49-F238E27FC236}">
                <a16:creationId xmlns:a16="http://schemas.microsoft.com/office/drawing/2014/main" id="{D85ED575-1501-4262-9FBA-9C442D52BB3E}"/>
              </a:ext>
            </a:extLst>
          </p:cNvPr>
          <p:cNvSpPr>
            <a:spLocks noGrp="1"/>
          </p:cNvSpPr>
          <p:nvPr>
            <p:ph idx="1"/>
          </p:nvPr>
        </p:nvSpPr>
        <p:spPr/>
        <p:txBody>
          <a:bodyPr>
            <a:normAutofit/>
          </a:bodyPr>
          <a:lstStyle/>
          <a:p>
            <a:r>
              <a:rPr lang="en-US" sz="2000" dirty="0">
                <a:latin typeface="Cambria" panose="02040503050406030204" pitchFamily="18" charset="0"/>
                <a:cs typeface="Times New Roman"/>
              </a:rPr>
              <a:t>We </a:t>
            </a:r>
            <a:r>
              <a:rPr lang="en-US" sz="2000" spc="-5" dirty="0">
                <a:latin typeface="Cambria" panose="02040503050406030204" pitchFamily="18" charset="0"/>
                <a:cs typeface="Times New Roman"/>
              </a:rPr>
              <a:t>achieved </a:t>
            </a:r>
            <a:r>
              <a:rPr lang="en-US" sz="2000" dirty="0">
                <a:latin typeface="Cambria" panose="02040503050406030204" pitchFamily="18" charset="0"/>
                <a:cs typeface="Times New Roman"/>
              </a:rPr>
              <a:t>our objective without any </a:t>
            </a:r>
            <a:r>
              <a:rPr lang="en-US" sz="2000" spc="-5" dirty="0">
                <a:latin typeface="Cambria" panose="02040503050406030204" pitchFamily="18" charset="0"/>
                <a:cs typeface="Times New Roman"/>
              </a:rPr>
              <a:t>hurdles </a:t>
            </a:r>
            <a:r>
              <a:rPr lang="en-US" sz="2000" dirty="0">
                <a:latin typeface="Cambria" panose="02040503050406030204" pitchFamily="18" charset="0"/>
                <a:cs typeface="Times New Roman"/>
              </a:rPr>
              <a:t>i.e. the </a:t>
            </a:r>
            <a:r>
              <a:rPr lang="en-US" sz="2000" spc="-5" dirty="0">
                <a:latin typeface="Cambria" panose="02040503050406030204" pitchFamily="18" charset="0"/>
                <a:cs typeface="Times New Roman"/>
              </a:rPr>
              <a:t>control </a:t>
            </a:r>
            <a:r>
              <a:rPr lang="en-US" sz="2000" dirty="0">
                <a:latin typeface="Cambria" panose="02040503050406030204" pitchFamily="18" charset="0"/>
                <a:cs typeface="Times New Roman"/>
              </a:rPr>
              <a:t>of a robot using </a:t>
            </a:r>
            <a:r>
              <a:rPr lang="en-US" sz="2000" spc="-5" dirty="0">
                <a:latin typeface="Cambria" panose="02040503050406030204" pitchFamily="18" charset="0"/>
                <a:cs typeface="Times New Roman"/>
              </a:rPr>
              <a:t>gestures. </a:t>
            </a:r>
            <a:r>
              <a:rPr lang="en-US" sz="2000" dirty="0">
                <a:latin typeface="Cambria" panose="02040503050406030204" pitchFamily="18" charset="0"/>
                <a:cs typeface="Times New Roman"/>
              </a:rPr>
              <a:t>The  robot </a:t>
            </a:r>
            <a:r>
              <a:rPr lang="en-US" sz="2000" spc="-5" dirty="0">
                <a:latin typeface="Cambria" panose="02040503050406030204" pitchFamily="18" charset="0"/>
                <a:cs typeface="Times New Roman"/>
              </a:rPr>
              <a:t>is </a:t>
            </a:r>
            <a:r>
              <a:rPr lang="en-US" sz="2000" dirty="0">
                <a:latin typeface="Cambria" panose="02040503050406030204" pitchFamily="18" charset="0"/>
                <a:cs typeface="Times New Roman"/>
              </a:rPr>
              <a:t>showing </a:t>
            </a:r>
            <a:r>
              <a:rPr lang="en-US" sz="2000" spc="-5" dirty="0">
                <a:latin typeface="Cambria" panose="02040503050406030204" pitchFamily="18" charset="0"/>
                <a:cs typeface="Times New Roman"/>
              </a:rPr>
              <a:t>proper responses whenever </a:t>
            </a:r>
            <a:r>
              <a:rPr lang="en-US" sz="2000" dirty="0">
                <a:latin typeface="Cambria" panose="02040503050406030204" pitchFamily="18" charset="0"/>
                <a:cs typeface="Times New Roman"/>
              </a:rPr>
              <a:t>we move our </a:t>
            </a:r>
            <a:r>
              <a:rPr lang="en-US" sz="2000" spc="-5" dirty="0">
                <a:latin typeface="Cambria" panose="02040503050406030204" pitchFamily="18" charset="0"/>
                <a:cs typeface="Times New Roman"/>
              </a:rPr>
              <a:t>hand. Different Hand gestures </a:t>
            </a:r>
            <a:r>
              <a:rPr lang="en-US" sz="2000" dirty="0">
                <a:latin typeface="Cambria" panose="02040503050406030204" pitchFamily="18" charset="0"/>
                <a:cs typeface="Times New Roman"/>
              </a:rPr>
              <a:t>to make the  robot move in </a:t>
            </a:r>
            <a:r>
              <a:rPr lang="en-US" sz="2000" spc="-5" dirty="0">
                <a:latin typeface="Cambria" panose="02040503050406030204" pitchFamily="18" charset="0"/>
                <a:cs typeface="Times New Roman"/>
              </a:rPr>
              <a:t>specific directions </a:t>
            </a:r>
            <a:r>
              <a:rPr lang="en-US" sz="2000" dirty="0">
                <a:latin typeface="Cambria" panose="02040503050406030204" pitchFamily="18" charset="0"/>
                <a:cs typeface="Times New Roman"/>
              </a:rPr>
              <a:t>are </a:t>
            </a:r>
            <a:r>
              <a:rPr lang="en-US" sz="2000" spc="-5" dirty="0">
                <a:latin typeface="Cambria" panose="02040503050406030204" pitchFamily="18" charset="0"/>
                <a:cs typeface="Times New Roman"/>
              </a:rPr>
              <a:t>as </a:t>
            </a:r>
            <a:r>
              <a:rPr lang="en-US" sz="2000" dirty="0">
                <a:latin typeface="Cambria" panose="02040503050406030204" pitchFamily="18" charset="0"/>
                <a:cs typeface="Times New Roman"/>
              </a:rPr>
              <a:t>follow:</a:t>
            </a:r>
          </a:p>
          <a:p>
            <a:endParaRPr lang="en-US" sz="2000" dirty="0">
              <a:latin typeface="Cambria" panose="02040503050406030204" pitchFamily="18" charset="0"/>
              <a:cs typeface="Times New Roman"/>
            </a:endParaRPr>
          </a:p>
        </p:txBody>
      </p:sp>
      <p:sp>
        <p:nvSpPr>
          <p:cNvPr id="14" name="object 8">
            <a:extLst>
              <a:ext uri="{FF2B5EF4-FFF2-40B4-BE49-F238E27FC236}">
                <a16:creationId xmlns:a16="http://schemas.microsoft.com/office/drawing/2014/main" id="{E8441459-7F7A-460A-84A1-81A1D4C436E5}"/>
              </a:ext>
            </a:extLst>
          </p:cNvPr>
          <p:cNvSpPr/>
          <p:nvPr/>
        </p:nvSpPr>
        <p:spPr>
          <a:xfrm>
            <a:off x="1143000" y="3316249"/>
            <a:ext cx="1599962" cy="999473"/>
          </a:xfrm>
          <a:prstGeom prst="rect">
            <a:avLst/>
          </a:prstGeom>
          <a:blipFill>
            <a:blip r:embed="rId2" cstate="print"/>
            <a:stretch>
              <a:fillRect/>
            </a:stretch>
          </a:blipFill>
        </p:spPr>
        <p:txBody>
          <a:bodyPr wrap="square" lIns="0" tIns="0" rIns="0" bIns="0" rtlCol="0"/>
          <a:lstStyle/>
          <a:p>
            <a:endParaRPr/>
          </a:p>
        </p:txBody>
      </p:sp>
      <p:sp>
        <p:nvSpPr>
          <p:cNvPr id="15" name="object 9">
            <a:extLst>
              <a:ext uri="{FF2B5EF4-FFF2-40B4-BE49-F238E27FC236}">
                <a16:creationId xmlns:a16="http://schemas.microsoft.com/office/drawing/2014/main" id="{7126655C-2510-474C-A2D3-0B993A59B28F}"/>
              </a:ext>
            </a:extLst>
          </p:cNvPr>
          <p:cNvSpPr/>
          <p:nvPr/>
        </p:nvSpPr>
        <p:spPr>
          <a:xfrm>
            <a:off x="5257800" y="3316248"/>
            <a:ext cx="1504195" cy="999473"/>
          </a:xfrm>
          <a:prstGeom prst="rect">
            <a:avLst/>
          </a:prstGeom>
          <a:blipFill>
            <a:blip r:embed="rId3" cstate="print"/>
            <a:stretch>
              <a:fillRect/>
            </a:stretch>
          </a:blipFill>
        </p:spPr>
        <p:txBody>
          <a:bodyPr wrap="square" lIns="0" tIns="0" rIns="0" bIns="0" rtlCol="0"/>
          <a:lstStyle/>
          <a:p>
            <a:endParaRPr/>
          </a:p>
        </p:txBody>
      </p:sp>
      <p:sp>
        <p:nvSpPr>
          <p:cNvPr id="16" name="object 10">
            <a:extLst>
              <a:ext uri="{FF2B5EF4-FFF2-40B4-BE49-F238E27FC236}">
                <a16:creationId xmlns:a16="http://schemas.microsoft.com/office/drawing/2014/main" id="{66F3C3DC-8141-491F-9E72-EF91A787D807}"/>
              </a:ext>
            </a:extLst>
          </p:cNvPr>
          <p:cNvSpPr/>
          <p:nvPr/>
        </p:nvSpPr>
        <p:spPr>
          <a:xfrm>
            <a:off x="1162811" y="5071853"/>
            <a:ext cx="1378298" cy="1295418"/>
          </a:xfrm>
          <a:prstGeom prst="rect">
            <a:avLst/>
          </a:prstGeom>
          <a:blipFill>
            <a:blip r:embed="rId4" cstate="print"/>
            <a:stretch>
              <a:fillRect/>
            </a:stretch>
          </a:blipFill>
        </p:spPr>
        <p:txBody>
          <a:bodyPr wrap="square" lIns="0" tIns="0" rIns="0" bIns="0" rtlCol="0"/>
          <a:lstStyle/>
          <a:p>
            <a:endParaRPr/>
          </a:p>
        </p:txBody>
      </p:sp>
      <p:sp>
        <p:nvSpPr>
          <p:cNvPr id="17" name="object 11">
            <a:extLst>
              <a:ext uri="{FF2B5EF4-FFF2-40B4-BE49-F238E27FC236}">
                <a16:creationId xmlns:a16="http://schemas.microsoft.com/office/drawing/2014/main" id="{2A1474D5-70FA-459E-BC6B-DAC991EEDA99}"/>
              </a:ext>
            </a:extLst>
          </p:cNvPr>
          <p:cNvSpPr/>
          <p:nvPr/>
        </p:nvSpPr>
        <p:spPr>
          <a:xfrm>
            <a:off x="5747580" y="4901210"/>
            <a:ext cx="1072575" cy="1465761"/>
          </a:xfrm>
          <a:prstGeom prst="rect">
            <a:avLst/>
          </a:prstGeom>
          <a:blipFill>
            <a:blip r:embed="rId5" cstate="print"/>
            <a:stretch>
              <a:fillRect/>
            </a:stretch>
          </a:blipFill>
        </p:spPr>
        <p:txBody>
          <a:bodyPr wrap="square" lIns="0" tIns="0" rIns="0" bIns="0" rtlCol="0"/>
          <a:lstStyle/>
          <a:p>
            <a:endParaRPr/>
          </a:p>
        </p:txBody>
      </p:sp>
      <p:sp>
        <p:nvSpPr>
          <p:cNvPr id="19" name="Rectangle 18">
            <a:extLst>
              <a:ext uri="{FF2B5EF4-FFF2-40B4-BE49-F238E27FC236}">
                <a16:creationId xmlns:a16="http://schemas.microsoft.com/office/drawing/2014/main" id="{E46523BB-BD4C-4D2A-9288-7F57B2968EB0}"/>
              </a:ext>
            </a:extLst>
          </p:cNvPr>
          <p:cNvSpPr/>
          <p:nvPr/>
        </p:nvSpPr>
        <p:spPr>
          <a:xfrm>
            <a:off x="669234" y="4404114"/>
            <a:ext cx="2607366" cy="307777"/>
          </a:xfrm>
          <a:prstGeom prst="rect">
            <a:avLst/>
          </a:prstGeom>
        </p:spPr>
        <p:txBody>
          <a:bodyPr wrap="square">
            <a:spAutoFit/>
          </a:bodyPr>
          <a:lstStyle/>
          <a:p>
            <a:pPr marL="12700" algn="ctr">
              <a:lnSpc>
                <a:spcPct val="100000"/>
              </a:lnSpc>
              <a:spcBef>
                <a:spcPts val="100"/>
              </a:spcBef>
            </a:pPr>
            <a:r>
              <a:rPr lang="en-ZA" sz="1400" b="1" spc="-5" dirty="0">
                <a:latin typeface="Times New Roman"/>
                <a:cs typeface="Times New Roman"/>
              </a:rPr>
              <a:t>Move</a:t>
            </a:r>
            <a:r>
              <a:rPr lang="en-ZA" sz="1400" b="1" spc="-25" dirty="0">
                <a:latin typeface="Times New Roman"/>
                <a:cs typeface="Times New Roman"/>
              </a:rPr>
              <a:t> </a:t>
            </a:r>
            <a:r>
              <a:rPr lang="en-ZA" sz="1400" b="1" spc="-5" dirty="0">
                <a:latin typeface="Times New Roman"/>
                <a:cs typeface="Times New Roman"/>
              </a:rPr>
              <a:t>Backward</a:t>
            </a:r>
            <a:endParaRPr lang="en-ZA" sz="1400" dirty="0">
              <a:latin typeface="Times New Roman"/>
              <a:cs typeface="Times New Roman"/>
            </a:endParaRPr>
          </a:p>
        </p:txBody>
      </p:sp>
      <p:sp>
        <p:nvSpPr>
          <p:cNvPr id="20" name="Rectangle 19">
            <a:extLst>
              <a:ext uri="{FF2B5EF4-FFF2-40B4-BE49-F238E27FC236}">
                <a16:creationId xmlns:a16="http://schemas.microsoft.com/office/drawing/2014/main" id="{55714BA0-BF6C-441A-9754-1B2E7CEE0712}"/>
              </a:ext>
            </a:extLst>
          </p:cNvPr>
          <p:cNvSpPr/>
          <p:nvPr/>
        </p:nvSpPr>
        <p:spPr>
          <a:xfrm>
            <a:off x="5214166" y="4299400"/>
            <a:ext cx="1591461" cy="369332"/>
          </a:xfrm>
          <a:prstGeom prst="rect">
            <a:avLst/>
          </a:prstGeom>
        </p:spPr>
        <p:txBody>
          <a:bodyPr wrap="none">
            <a:spAutoFit/>
          </a:bodyPr>
          <a:lstStyle/>
          <a:p>
            <a:r>
              <a:rPr lang="en-ZA" b="1" spc="-5" dirty="0">
                <a:latin typeface="Times New Roman"/>
                <a:cs typeface="Times New Roman"/>
              </a:rPr>
              <a:t>Move</a:t>
            </a:r>
            <a:r>
              <a:rPr lang="en-ZA" b="1" spc="-25" dirty="0">
                <a:latin typeface="Times New Roman"/>
                <a:cs typeface="Times New Roman"/>
              </a:rPr>
              <a:t> </a:t>
            </a:r>
            <a:r>
              <a:rPr lang="en-ZA" b="1" spc="-5" dirty="0">
                <a:latin typeface="Times New Roman"/>
                <a:cs typeface="Times New Roman"/>
              </a:rPr>
              <a:t>forward</a:t>
            </a:r>
            <a:endParaRPr lang="en-ZA" dirty="0"/>
          </a:p>
        </p:txBody>
      </p:sp>
      <p:sp>
        <p:nvSpPr>
          <p:cNvPr id="21" name="Rectangle 20">
            <a:extLst>
              <a:ext uri="{FF2B5EF4-FFF2-40B4-BE49-F238E27FC236}">
                <a16:creationId xmlns:a16="http://schemas.microsoft.com/office/drawing/2014/main" id="{59109D52-2D6D-462A-89AB-5C32441166D0}"/>
              </a:ext>
            </a:extLst>
          </p:cNvPr>
          <p:cNvSpPr/>
          <p:nvPr/>
        </p:nvSpPr>
        <p:spPr>
          <a:xfrm>
            <a:off x="5085895" y="6377530"/>
            <a:ext cx="1676100" cy="369332"/>
          </a:xfrm>
          <a:prstGeom prst="rect">
            <a:avLst/>
          </a:prstGeom>
        </p:spPr>
        <p:txBody>
          <a:bodyPr wrap="none">
            <a:spAutoFit/>
          </a:bodyPr>
          <a:lstStyle/>
          <a:p>
            <a:pPr marL="469900">
              <a:lnSpc>
                <a:spcPct val="100000"/>
              </a:lnSpc>
              <a:spcBef>
                <a:spcPts val="830"/>
              </a:spcBef>
              <a:tabLst>
                <a:tab pos="4585335" algn="l"/>
              </a:tabLst>
            </a:pPr>
            <a:r>
              <a:rPr lang="en-ZA" b="1" spc="-5">
                <a:latin typeface="Times New Roman"/>
                <a:cs typeface="Times New Roman"/>
              </a:rPr>
              <a:t>Move</a:t>
            </a:r>
            <a:r>
              <a:rPr lang="en-ZA" b="1">
                <a:latin typeface="Times New Roman"/>
                <a:cs typeface="Times New Roman"/>
              </a:rPr>
              <a:t> Left</a:t>
            </a:r>
            <a:endParaRPr lang="en-ZA" dirty="0">
              <a:latin typeface="Times New Roman"/>
              <a:cs typeface="Times New Roman"/>
            </a:endParaRPr>
          </a:p>
        </p:txBody>
      </p:sp>
      <p:sp>
        <p:nvSpPr>
          <p:cNvPr id="22" name="Rectangle 21">
            <a:extLst>
              <a:ext uri="{FF2B5EF4-FFF2-40B4-BE49-F238E27FC236}">
                <a16:creationId xmlns:a16="http://schemas.microsoft.com/office/drawing/2014/main" id="{9E40DFC8-424A-4CA8-861F-5DBCD7234DCB}"/>
              </a:ext>
            </a:extLst>
          </p:cNvPr>
          <p:cNvSpPr/>
          <p:nvPr/>
        </p:nvSpPr>
        <p:spPr>
          <a:xfrm>
            <a:off x="990600" y="6366971"/>
            <a:ext cx="1340110" cy="369332"/>
          </a:xfrm>
          <a:prstGeom prst="rect">
            <a:avLst/>
          </a:prstGeom>
        </p:spPr>
        <p:txBody>
          <a:bodyPr wrap="none">
            <a:spAutoFit/>
          </a:bodyPr>
          <a:lstStyle/>
          <a:p>
            <a:r>
              <a:rPr lang="en-ZA" b="1" spc="-5" dirty="0">
                <a:latin typeface="Times New Roman"/>
                <a:cs typeface="Times New Roman"/>
              </a:rPr>
              <a:t>Move</a:t>
            </a:r>
            <a:r>
              <a:rPr lang="en-ZA" b="1" spc="5" dirty="0">
                <a:latin typeface="Times New Roman"/>
                <a:cs typeface="Times New Roman"/>
              </a:rPr>
              <a:t> </a:t>
            </a:r>
            <a:r>
              <a:rPr lang="en-ZA" b="1" spc="-5" dirty="0">
                <a:latin typeface="Times New Roman"/>
                <a:cs typeface="Times New Roman"/>
              </a:rPr>
              <a:t>Right</a:t>
            </a:r>
            <a:endParaRPr lang="en-ZA" dirty="0"/>
          </a:p>
        </p:txBody>
      </p:sp>
    </p:spTree>
    <p:extLst>
      <p:ext uri="{BB962C8B-B14F-4D97-AF65-F5344CB8AC3E}">
        <p14:creationId xmlns:p14="http://schemas.microsoft.com/office/powerpoint/2010/main" val="4032478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14BF46-41FC-40B9-922E-8FBE227241DA}"/>
              </a:ext>
            </a:extLst>
          </p:cNvPr>
          <p:cNvSpPr>
            <a:spLocks noGrp="1"/>
          </p:cNvSpPr>
          <p:nvPr>
            <p:ph idx="1"/>
          </p:nvPr>
        </p:nvSpPr>
        <p:spPr>
          <a:xfrm>
            <a:off x="457200" y="685800"/>
            <a:ext cx="8229600" cy="5638800"/>
          </a:xfrm>
        </p:spPr>
        <p:txBody>
          <a:bodyPr/>
          <a:lstStyle/>
          <a:p>
            <a:r>
              <a:rPr lang="en-US" sz="2800" dirty="0">
                <a:latin typeface="Cambria" panose="02040503050406030204" pitchFamily="18" charset="0"/>
                <a:cs typeface="Times New Roman"/>
              </a:rPr>
              <a:t>The robot only moves </a:t>
            </a:r>
            <a:r>
              <a:rPr lang="en-US" sz="2800" spc="-5" dirty="0">
                <a:latin typeface="Cambria" panose="02040503050406030204" pitchFamily="18" charset="0"/>
                <a:cs typeface="Times New Roman"/>
              </a:rPr>
              <a:t>when </a:t>
            </a:r>
            <a:r>
              <a:rPr lang="en-US" sz="2800" dirty="0">
                <a:latin typeface="Cambria" panose="02040503050406030204" pitchFamily="18" charset="0"/>
                <a:cs typeface="Times New Roman"/>
              </a:rPr>
              <a:t>the </a:t>
            </a:r>
            <a:r>
              <a:rPr lang="en-US" sz="2800" spc="-5" dirty="0">
                <a:latin typeface="Cambria" panose="02040503050406030204" pitchFamily="18" charset="0"/>
                <a:cs typeface="Times New Roman"/>
              </a:rPr>
              <a:t>accelerometer is </a:t>
            </a:r>
            <a:r>
              <a:rPr lang="en-US" sz="2800" dirty="0">
                <a:latin typeface="Cambria" panose="02040503050406030204" pitchFamily="18" charset="0"/>
                <a:cs typeface="Times New Roman"/>
              </a:rPr>
              <a:t>moved in a </a:t>
            </a:r>
            <a:r>
              <a:rPr lang="en-US" sz="2800" spc="-5" dirty="0">
                <a:latin typeface="Cambria" panose="02040503050406030204" pitchFamily="18" charset="0"/>
                <a:cs typeface="Times New Roman"/>
              </a:rPr>
              <a:t>specific direction. </a:t>
            </a:r>
            <a:r>
              <a:rPr lang="en-US" sz="2800" dirty="0">
                <a:latin typeface="Cambria" panose="02040503050406030204" pitchFamily="18" charset="0"/>
                <a:cs typeface="Times New Roman"/>
              </a:rPr>
              <a:t>The </a:t>
            </a:r>
            <a:r>
              <a:rPr lang="en-US" sz="2800" spc="-5" dirty="0">
                <a:latin typeface="Cambria" panose="02040503050406030204" pitchFamily="18" charset="0"/>
                <a:cs typeface="Times New Roman"/>
              </a:rPr>
              <a:t>valid movements  are as</a:t>
            </a:r>
            <a:r>
              <a:rPr lang="en-US" sz="2800" spc="5" dirty="0">
                <a:latin typeface="Cambria" panose="02040503050406030204" pitchFamily="18" charset="0"/>
                <a:cs typeface="Times New Roman"/>
              </a:rPr>
              <a:t> </a:t>
            </a:r>
            <a:r>
              <a:rPr lang="en-US" sz="2800" dirty="0">
                <a:latin typeface="Cambria" panose="02040503050406030204" pitchFamily="18" charset="0"/>
                <a:cs typeface="Times New Roman"/>
              </a:rPr>
              <a:t>follows</a:t>
            </a:r>
            <a:endParaRPr lang="en-ZA" dirty="0">
              <a:latin typeface="Cambria" panose="02040503050406030204" pitchFamily="18" charset="0"/>
            </a:endParaRPr>
          </a:p>
        </p:txBody>
      </p:sp>
      <p:graphicFrame>
        <p:nvGraphicFramePr>
          <p:cNvPr id="5" name="Table 4">
            <a:extLst>
              <a:ext uri="{FF2B5EF4-FFF2-40B4-BE49-F238E27FC236}">
                <a16:creationId xmlns:a16="http://schemas.microsoft.com/office/drawing/2014/main" id="{9220B855-C65A-4D02-98F4-F9B2AD94F53A}"/>
              </a:ext>
            </a:extLst>
          </p:cNvPr>
          <p:cNvGraphicFramePr>
            <a:graphicFrameLocks noGrp="1"/>
          </p:cNvGraphicFramePr>
          <p:nvPr>
            <p:extLst>
              <p:ext uri="{D42A27DB-BD31-4B8C-83A1-F6EECF244321}">
                <p14:modId xmlns:p14="http://schemas.microsoft.com/office/powerpoint/2010/main" val="2176258284"/>
              </p:ext>
            </p:extLst>
          </p:nvPr>
        </p:nvGraphicFramePr>
        <p:xfrm>
          <a:off x="1219200" y="2819400"/>
          <a:ext cx="6629400" cy="2666999"/>
        </p:xfrm>
        <a:graphic>
          <a:graphicData uri="http://schemas.openxmlformats.org/drawingml/2006/table">
            <a:tbl>
              <a:tblPr firstRow="1" bandRow="1">
                <a:tableStyleId>{21E4AEA4-8DFA-4A89-87EB-49C32662AFE0}</a:tableStyleId>
              </a:tblPr>
              <a:tblGrid>
                <a:gridCol w="3314700">
                  <a:extLst>
                    <a:ext uri="{9D8B030D-6E8A-4147-A177-3AD203B41FA5}">
                      <a16:colId xmlns:a16="http://schemas.microsoft.com/office/drawing/2014/main" val="3318138089"/>
                    </a:ext>
                  </a:extLst>
                </a:gridCol>
                <a:gridCol w="3314700">
                  <a:extLst>
                    <a:ext uri="{9D8B030D-6E8A-4147-A177-3AD203B41FA5}">
                      <a16:colId xmlns:a16="http://schemas.microsoft.com/office/drawing/2014/main" val="3589144173"/>
                    </a:ext>
                  </a:extLst>
                </a:gridCol>
              </a:tblGrid>
              <a:tr h="4394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800" spc="-5" dirty="0">
                          <a:latin typeface="Times New Roman"/>
                          <a:cs typeface="Times New Roman"/>
                        </a:rPr>
                        <a:t>DIRECTION</a:t>
                      </a:r>
                      <a:endParaRPr lang="en-ZA" sz="1800" dirty="0">
                        <a:latin typeface="Times New Roman"/>
                        <a:cs typeface="Times New Roman"/>
                      </a:endParaRPr>
                    </a:p>
                  </a:txBody>
                  <a:tcPr/>
                </a:tc>
                <a:tc>
                  <a:txBody>
                    <a:bodyPr/>
                    <a:lstStyle/>
                    <a:p>
                      <a:pPr marL="71120">
                        <a:lnSpc>
                          <a:spcPts val="1230"/>
                        </a:lnSpc>
                      </a:pPr>
                      <a:endParaRPr lang="en-ZA" sz="1600" spc="-5" dirty="0">
                        <a:latin typeface="Cambria" panose="02040503050406030204" pitchFamily="18" charset="0"/>
                        <a:cs typeface="Times New Roman"/>
                      </a:endParaRPr>
                    </a:p>
                    <a:p>
                      <a:pPr marL="71120">
                        <a:lnSpc>
                          <a:spcPts val="1230"/>
                        </a:lnSpc>
                      </a:pPr>
                      <a:r>
                        <a:rPr sz="1600" spc="-5" dirty="0">
                          <a:latin typeface="Cambria" panose="02040503050406030204" pitchFamily="18" charset="0"/>
                          <a:cs typeface="Times New Roman"/>
                        </a:rPr>
                        <a:t>ACCELEROMETER</a:t>
                      </a:r>
                      <a:r>
                        <a:rPr sz="1600" spc="-15" dirty="0">
                          <a:latin typeface="Cambria" panose="02040503050406030204" pitchFamily="18" charset="0"/>
                          <a:cs typeface="Times New Roman"/>
                        </a:rPr>
                        <a:t> </a:t>
                      </a:r>
                      <a:r>
                        <a:rPr sz="1600" spc="-5" dirty="0">
                          <a:latin typeface="Cambria" panose="02040503050406030204" pitchFamily="18" charset="0"/>
                          <a:cs typeface="Times New Roman"/>
                        </a:rPr>
                        <a:t>ORIENTATION</a:t>
                      </a:r>
                      <a:endParaRPr sz="1600" dirty="0">
                        <a:latin typeface="Cambria" panose="02040503050406030204" pitchFamily="18" charset="0"/>
                        <a:cs typeface="Times New Roman"/>
                      </a:endParaRPr>
                    </a:p>
                  </a:txBody>
                  <a:tcPr marL="0" marR="0" marT="0" marB="0"/>
                </a:tc>
                <a:extLst>
                  <a:ext uri="{0D108BD9-81ED-4DB2-BD59-A6C34878D82A}">
                    <a16:rowId xmlns:a16="http://schemas.microsoft.com/office/drawing/2014/main" val="2805161548"/>
                  </a:ext>
                </a:extLst>
              </a:tr>
              <a:tr h="4455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800" dirty="0">
                          <a:latin typeface="Times New Roman"/>
                          <a:cs typeface="Times New Roman"/>
                        </a:rPr>
                        <a:t>Forward</a:t>
                      </a:r>
                    </a:p>
                  </a:txBody>
                  <a:tcPr/>
                </a:tc>
                <a:tc>
                  <a:txBody>
                    <a:bodyPr/>
                    <a:lstStyle/>
                    <a:p>
                      <a:pPr marL="71120">
                        <a:lnSpc>
                          <a:spcPts val="1230"/>
                        </a:lnSpc>
                      </a:pPr>
                      <a:endParaRPr lang="en-ZA" sz="1100" dirty="0">
                        <a:latin typeface="Times New Roman"/>
                        <a:cs typeface="Times New Roman"/>
                      </a:endParaRPr>
                    </a:p>
                    <a:p>
                      <a:pPr marL="71120">
                        <a:lnSpc>
                          <a:spcPts val="1230"/>
                        </a:lnSpc>
                      </a:pPr>
                      <a:r>
                        <a:rPr lang="en-ZA" sz="1100" dirty="0">
                          <a:latin typeface="Times New Roman"/>
                          <a:cs typeface="Times New Roman"/>
                        </a:rPr>
                        <a:t>+</a:t>
                      </a:r>
                      <a:r>
                        <a:rPr sz="1100" dirty="0">
                          <a:latin typeface="Times New Roman"/>
                          <a:cs typeface="Times New Roman"/>
                        </a:rPr>
                        <a:t>y</a:t>
                      </a:r>
                    </a:p>
                  </a:txBody>
                  <a:tcPr marL="0" marR="0" marT="0" marB="0"/>
                </a:tc>
                <a:extLst>
                  <a:ext uri="{0D108BD9-81ED-4DB2-BD59-A6C34878D82A}">
                    <a16:rowId xmlns:a16="http://schemas.microsoft.com/office/drawing/2014/main" val="365802565"/>
                  </a:ext>
                </a:extLst>
              </a:tr>
              <a:tr h="445517">
                <a:tc>
                  <a:txBody>
                    <a:bodyPr/>
                    <a:lstStyle/>
                    <a:p>
                      <a:pPr marL="71120">
                        <a:lnSpc>
                          <a:spcPct val="100000"/>
                        </a:lnSpc>
                        <a:spcBef>
                          <a:spcPts val="50"/>
                        </a:spcBef>
                      </a:pPr>
                      <a:r>
                        <a:rPr sz="1800" b="0" spc="-5" dirty="0">
                          <a:latin typeface="Cambria" panose="02040503050406030204" pitchFamily="18" charset="0"/>
                          <a:cs typeface="Times New Roman"/>
                        </a:rPr>
                        <a:t>Backward</a:t>
                      </a:r>
                      <a:endParaRPr sz="1800" b="0" dirty="0">
                        <a:latin typeface="Cambria" panose="02040503050406030204" pitchFamily="18" charset="0"/>
                        <a:cs typeface="Times New Roman"/>
                      </a:endParaRPr>
                    </a:p>
                  </a:txBody>
                  <a:tcPr marL="0" marR="0" marT="6350" marB="0"/>
                </a:tc>
                <a:tc>
                  <a:txBody>
                    <a:bodyPr/>
                    <a:lstStyle/>
                    <a:p>
                      <a:pPr marL="71120">
                        <a:lnSpc>
                          <a:spcPts val="1240"/>
                        </a:lnSpc>
                      </a:pPr>
                      <a:endParaRPr lang="en-ZA" sz="1100" spc="-5" dirty="0">
                        <a:latin typeface="Times New Roman"/>
                        <a:cs typeface="Times New Roman"/>
                      </a:endParaRPr>
                    </a:p>
                    <a:p>
                      <a:pPr marL="71120">
                        <a:lnSpc>
                          <a:spcPts val="1240"/>
                        </a:lnSpc>
                      </a:pPr>
                      <a:r>
                        <a:rPr sz="1100" spc="-5" dirty="0">
                          <a:latin typeface="Times New Roman"/>
                          <a:cs typeface="Times New Roman"/>
                        </a:rPr>
                        <a:t>-y</a:t>
                      </a:r>
                      <a:endParaRPr sz="1100" dirty="0">
                        <a:latin typeface="Times New Roman"/>
                        <a:cs typeface="Times New Roman"/>
                      </a:endParaRPr>
                    </a:p>
                  </a:txBody>
                  <a:tcPr marL="0" marR="0" marT="0" marB="0"/>
                </a:tc>
                <a:extLst>
                  <a:ext uri="{0D108BD9-81ED-4DB2-BD59-A6C34878D82A}">
                    <a16:rowId xmlns:a16="http://schemas.microsoft.com/office/drawing/2014/main" val="540413463"/>
                  </a:ext>
                </a:extLst>
              </a:tr>
              <a:tr h="445517">
                <a:tc>
                  <a:txBody>
                    <a:bodyPr/>
                    <a:lstStyle/>
                    <a:p>
                      <a:pPr marL="71120">
                        <a:lnSpc>
                          <a:spcPct val="100000"/>
                        </a:lnSpc>
                        <a:spcBef>
                          <a:spcPts val="40"/>
                        </a:spcBef>
                      </a:pPr>
                      <a:r>
                        <a:rPr sz="1800" spc="-5" dirty="0">
                          <a:latin typeface="Cambria" panose="02040503050406030204" pitchFamily="18" charset="0"/>
                          <a:cs typeface="Times New Roman"/>
                        </a:rPr>
                        <a:t>Right</a:t>
                      </a:r>
                      <a:endParaRPr sz="1800" dirty="0">
                        <a:latin typeface="Cambria" panose="02040503050406030204" pitchFamily="18" charset="0"/>
                        <a:cs typeface="Times New Roman"/>
                      </a:endParaRPr>
                    </a:p>
                  </a:txBody>
                  <a:tcPr marL="0" marR="0" marT="5080" marB="0"/>
                </a:tc>
                <a:tc>
                  <a:txBody>
                    <a:bodyPr/>
                    <a:lstStyle/>
                    <a:p>
                      <a:pPr marL="71120">
                        <a:lnSpc>
                          <a:spcPts val="1230"/>
                        </a:lnSpc>
                      </a:pPr>
                      <a:endParaRPr lang="en-ZA" sz="1100" dirty="0">
                        <a:latin typeface="Times New Roman"/>
                        <a:cs typeface="Times New Roman"/>
                      </a:endParaRPr>
                    </a:p>
                    <a:p>
                      <a:pPr marL="71120">
                        <a:lnSpc>
                          <a:spcPts val="1230"/>
                        </a:lnSpc>
                      </a:pPr>
                      <a:r>
                        <a:rPr sz="1100" dirty="0">
                          <a:latin typeface="Times New Roman"/>
                          <a:cs typeface="Times New Roman"/>
                        </a:rPr>
                        <a:t>+x</a:t>
                      </a:r>
                    </a:p>
                  </a:txBody>
                  <a:tcPr marL="0" marR="0" marT="0" marB="0"/>
                </a:tc>
                <a:extLst>
                  <a:ext uri="{0D108BD9-81ED-4DB2-BD59-A6C34878D82A}">
                    <a16:rowId xmlns:a16="http://schemas.microsoft.com/office/drawing/2014/main" val="2826671777"/>
                  </a:ext>
                </a:extLst>
              </a:tr>
              <a:tr h="445517">
                <a:tc>
                  <a:txBody>
                    <a:bodyPr/>
                    <a:lstStyle/>
                    <a:p>
                      <a:pPr marL="71120">
                        <a:lnSpc>
                          <a:spcPct val="100000"/>
                        </a:lnSpc>
                        <a:spcBef>
                          <a:spcPts val="40"/>
                        </a:spcBef>
                      </a:pPr>
                      <a:r>
                        <a:rPr sz="1800" dirty="0">
                          <a:latin typeface="Cambria" panose="02040503050406030204" pitchFamily="18" charset="0"/>
                          <a:cs typeface="Times New Roman"/>
                        </a:rPr>
                        <a:t>Left</a:t>
                      </a:r>
                    </a:p>
                  </a:txBody>
                  <a:tcPr marL="0" marR="0" marT="5080" marB="0"/>
                </a:tc>
                <a:tc>
                  <a:txBody>
                    <a:bodyPr/>
                    <a:lstStyle/>
                    <a:p>
                      <a:pPr marL="71120">
                        <a:lnSpc>
                          <a:spcPts val="1230"/>
                        </a:lnSpc>
                      </a:pPr>
                      <a:endParaRPr lang="en-ZA" sz="1100" spc="-10" dirty="0">
                        <a:latin typeface="Times New Roman"/>
                        <a:cs typeface="Times New Roman"/>
                      </a:endParaRPr>
                    </a:p>
                    <a:p>
                      <a:pPr marL="71120">
                        <a:lnSpc>
                          <a:spcPts val="1230"/>
                        </a:lnSpc>
                      </a:pPr>
                      <a:r>
                        <a:rPr sz="1100" spc="-10" dirty="0">
                          <a:latin typeface="Times New Roman"/>
                          <a:cs typeface="Times New Roman"/>
                        </a:rPr>
                        <a:t>-x</a:t>
                      </a:r>
                      <a:endParaRPr sz="1100" dirty="0">
                        <a:latin typeface="Times New Roman"/>
                        <a:cs typeface="Times New Roman"/>
                      </a:endParaRPr>
                    </a:p>
                  </a:txBody>
                  <a:tcPr marL="0" marR="0" marT="0" marB="0"/>
                </a:tc>
                <a:extLst>
                  <a:ext uri="{0D108BD9-81ED-4DB2-BD59-A6C34878D82A}">
                    <a16:rowId xmlns:a16="http://schemas.microsoft.com/office/drawing/2014/main" val="933321933"/>
                  </a:ext>
                </a:extLst>
              </a:tr>
              <a:tr h="445517">
                <a:tc>
                  <a:txBody>
                    <a:bodyPr/>
                    <a:lstStyle/>
                    <a:p>
                      <a:pPr marL="71120">
                        <a:lnSpc>
                          <a:spcPct val="100000"/>
                        </a:lnSpc>
                        <a:spcBef>
                          <a:spcPts val="45"/>
                        </a:spcBef>
                      </a:pPr>
                      <a:r>
                        <a:rPr sz="1800" dirty="0">
                          <a:latin typeface="Cambria" panose="02040503050406030204" pitchFamily="18" charset="0"/>
                          <a:cs typeface="Times New Roman"/>
                        </a:rPr>
                        <a:t>Stop</a:t>
                      </a:r>
                    </a:p>
                  </a:txBody>
                  <a:tcPr marL="0" marR="0" marT="5715" marB="0"/>
                </a:tc>
                <a:tc>
                  <a:txBody>
                    <a:bodyPr/>
                    <a:lstStyle/>
                    <a:p>
                      <a:pPr marL="71120">
                        <a:lnSpc>
                          <a:spcPts val="1230"/>
                        </a:lnSpc>
                      </a:pPr>
                      <a:endParaRPr lang="en-ZA" sz="1100" dirty="0">
                        <a:latin typeface="Times New Roman"/>
                        <a:cs typeface="Times New Roman"/>
                      </a:endParaRPr>
                    </a:p>
                    <a:p>
                      <a:pPr marL="71120">
                        <a:lnSpc>
                          <a:spcPts val="1230"/>
                        </a:lnSpc>
                      </a:pPr>
                      <a:r>
                        <a:rPr sz="1100" dirty="0">
                          <a:latin typeface="Times New Roman"/>
                          <a:cs typeface="Times New Roman"/>
                        </a:rPr>
                        <a:t>Rest</a:t>
                      </a:r>
                    </a:p>
                  </a:txBody>
                  <a:tcPr marL="0" marR="0" marT="0" marB="0"/>
                </a:tc>
                <a:extLst>
                  <a:ext uri="{0D108BD9-81ED-4DB2-BD59-A6C34878D82A}">
                    <a16:rowId xmlns:a16="http://schemas.microsoft.com/office/drawing/2014/main" val="1806562519"/>
                  </a:ext>
                </a:extLst>
              </a:tr>
            </a:tbl>
          </a:graphicData>
        </a:graphic>
      </p:graphicFrame>
    </p:spTree>
    <p:extLst>
      <p:ext uri="{BB962C8B-B14F-4D97-AF65-F5344CB8AC3E}">
        <p14:creationId xmlns:p14="http://schemas.microsoft.com/office/powerpoint/2010/main" val="3770191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1AFEA-D1DB-4BE9-896D-2B8926EE8E8D}"/>
              </a:ext>
            </a:extLst>
          </p:cNvPr>
          <p:cNvSpPr>
            <a:spLocks noGrp="1"/>
          </p:cNvSpPr>
          <p:nvPr>
            <p:ph type="title"/>
          </p:nvPr>
        </p:nvSpPr>
        <p:spPr/>
        <p:txBody>
          <a:bodyPr>
            <a:noAutofit/>
          </a:bodyPr>
          <a:lstStyle/>
          <a:p>
            <a:r>
              <a:rPr lang="en-ZA" sz="3600" b="1" spc="-5" dirty="0">
                <a:latin typeface="Times New Roman"/>
                <a:cs typeface="Times New Roman"/>
              </a:rPr>
              <a:t>LIMITATIONS AND FUTURE</a:t>
            </a:r>
            <a:r>
              <a:rPr lang="en-ZA" sz="3600" b="1" spc="-15" dirty="0">
                <a:latin typeface="Times New Roman"/>
                <a:cs typeface="Times New Roman"/>
              </a:rPr>
              <a:t> </a:t>
            </a:r>
            <a:r>
              <a:rPr lang="en-ZA" sz="3600" b="1" dirty="0">
                <a:latin typeface="Times New Roman"/>
                <a:cs typeface="Times New Roman"/>
              </a:rPr>
              <a:t>WORK</a:t>
            </a:r>
            <a:endParaRPr lang="en-ZA" sz="3200" dirty="0"/>
          </a:p>
        </p:txBody>
      </p:sp>
      <p:sp>
        <p:nvSpPr>
          <p:cNvPr id="3" name="Content Placeholder 2">
            <a:extLst>
              <a:ext uri="{FF2B5EF4-FFF2-40B4-BE49-F238E27FC236}">
                <a16:creationId xmlns:a16="http://schemas.microsoft.com/office/drawing/2014/main" id="{BADE867B-158C-4811-894F-E716505ADD90}"/>
              </a:ext>
            </a:extLst>
          </p:cNvPr>
          <p:cNvSpPr>
            <a:spLocks noGrp="1"/>
          </p:cNvSpPr>
          <p:nvPr>
            <p:ph idx="1"/>
          </p:nvPr>
        </p:nvSpPr>
        <p:spPr/>
        <p:txBody>
          <a:bodyPr>
            <a:normAutofit fontScale="92500" lnSpcReduction="10000"/>
          </a:bodyPr>
          <a:lstStyle/>
          <a:p>
            <a:pPr marL="584200" marR="6350" lvl="2" indent="-342900" algn="just">
              <a:lnSpc>
                <a:spcPct val="143800"/>
              </a:lnSpc>
              <a:spcBef>
                <a:spcPts val="320"/>
              </a:spcBef>
              <a:tabLst>
                <a:tab pos="470534" algn="l"/>
              </a:tabLst>
            </a:pPr>
            <a:r>
              <a:rPr lang="en-US" sz="2000" dirty="0">
                <a:latin typeface="Cambria" panose="02040503050406030204" pitchFamily="18" charset="0"/>
                <a:cs typeface="Times New Roman"/>
              </a:rPr>
              <a:t>The </a:t>
            </a:r>
            <a:r>
              <a:rPr lang="en-US" sz="2000" spc="-5" dirty="0">
                <a:latin typeface="Cambria" panose="02040503050406030204" pitchFamily="18" charset="0"/>
                <a:cs typeface="Times New Roman"/>
              </a:rPr>
              <a:t>on-board batteries </a:t>
            </a:r>
            <a:r>
              <a:rPr lang="en-US" sz="2000" dirty="0">
                <a:latin typeface="Cambria" panose="02040503050406030204" pitchFamily="18" charset="0"/>
                <a:cs typeface="Times New Roman"/>
              </a:rPr>
              <a:t>occupy a lot of </a:t>
            </a:r>
            <a:r>
              <a:rPr lang="en-US" sz="2000" spc="-5" dirty="0">
                <a:latin typeface="Cambria" panose="02040503050406030204" pitchFamily="18" charset="0"/>
                <a:cs typeface="Times New Roman"/>
              </a:rPr>
              <a:t>space and are also </a:t>
            </a:r>
            <a:r>
              <a:rPr lang="en-US" sz="2000" dirty="0">
                <a:latin typeface="Cambria" panose="02040503050406030204" pitchFamily="18" charset="0"/>
                <a:cs typeface="Times New Roman"/>
              </a:rPr>
              <a:t>quite </a:t>
            </a:r>
            <a:r>
              <a:rPr lang="en-US" sz="2000" spc="-5" dirty="0">
                <a:latin typeface="Cambria" panose="02040503050406030204" pitchFamily="18" charset="0"/>
                <a:cs typeface="Times New Roman"/>
              </a:rPr>
              <a:t>heavy. </a:t>
            </a:r>
            <a:r>
              <a:rPr lang="en-US" sz="2000" dirty="0">
                <a:latin typeface="Cambria" panose="02040503050406030204" pitchFamily="18" charset="0"/>
                <a:cs typeface="Times New Roman"/>
              </a:rPr>
              <a:t>We </a:t>
            </a:r>
            <a:r>
              <a:rPr lang="en-US" sz="2000" spc="-5" dirty="0">
                <a:latin typeface="Cambria" panose="02040503050406030204" pitchFamily="18" charset="0"/>
                <a:cs typeface="Times New Roman"/>
              </a:rPr>
              <a:t>can either use </a:t>
            </a:r>
            <a:r>
              <a:rPr lang="en-US" sz="2000" dirty="0">
                <a:latin typeface="Cambria" panose="02040503050406030204" pitchFamily="18" charset="0"/>
                <a:cs typeface="Times New Roman"/>
              </a:rPr>
              <a:t>some  </a:t>
            </a:r>
            <a:r>
              <a:rPr lang="en-US" sz="2000" spc="-5" dirty="0">
                <a:latin typeface="Cambria" panose="02040503050406030204" pitchFamily="18" charset="0"/>
                <a:cs typeface="Times New Roman"/>
              </a:rPr>
              <a:t>alternate </a:t>
            </a:r>
            <a:r>
              <a:rPr lang="en-US" sz="2000" dirty="0">
                <a:latin typeface="Cambria" panose="02040503050406030204" pitchFamily="18" charset="0"/>
                <a:cs typeface="Times New Roman"/>
              </a:rPr>
              <a:t>power source for the </a:t>
            </a:r>
            <a:r>
              <a:rPr lang="en-US" sz="2000" spc="-5" dirty="0">
                <a:latin typeface="Cambria" panose="02040503050406030204" pitchFamily="18" charset="0"/>
                <a:cs typeface="Times New Roman"/>
              </a:rPr>
              <a:t>batteries </a:t>
            </a:r>
            <a:r>
              <a:rPr lang="en-US" sz="2000" spc="5" dirty="0">
                <a:latin typeface="Cambria" panose="02040503050406030204" pitchFamily="18" charset="0"/>
                <a:cs typeface="Times New Roman"/>
              </a:rPr>
              <a:t>or </a:t>
            </a:r>
            <a:r>
              <a:rPr lang="en-US" sz="2000" dirty="0">
                <a:latin typeface="Cambria" panose="02040503050406030204" pitchFamily="18" charset="0"/>
                <a:cs typeface="Times New Roman"/>
              </a:rPr>
              <a:t>replace the </a:t>
            </a:r>
            <a:r>
              <a:rPr lang="en-US" sz="2000" spc="-5" dirty="0">
                <a:latin typeface="Cambria" panose="02040503050406030204" pitchFamily="18" charset="0"/>
                <a:cs typeface="Times New Roman"/>
              </a:rPr>
              <a:t>current DC </a:t>
            </a:r>
            <a:r>
              <a:rPr lang="en-US" sz="2000" dirty="0">
                <a:latin typeface="Cambria" panose="02040503050406030204" pitchFamily="18" charset="0"/>
                <a:cs typeface="Times New Roman"/>
              </a:rPr>
              <a:t>Motors with </a:t>
            </a:r>
            <a:r>
              <a:rPr lang="en-US" sz="2000" spc="-5" dirty="0">
                <a:latin typeface="Cambria" panose="02040503050406030204" pitchFamily="18" charset="0"/>
                <a:cs typeface="Times New Roman"/>
              </a:rPr>
              <a:t>ones which  require less</a:t>
            </a:r>
            <a:r>
              <a:rPr lang="en-US" sz="2000" spc="-10" dirty="0">
                <a:latin typeface="Cambria" panose="02040503050406030204" pitchFamily="18" charset="0"/>
                <a:cs typeface="Times New Roman"/>
              </a:rPr>
              <a:t> </a:t>
            </a:r>
            <a:r>
              <a:rPr lang="en-US" sz="2000" dirty="0">
                <a:latin typeface="Cambria" panose="02040503050406030204" pitchFamily="18" charset="0"/>
                <a:cs typeface="Times New Roman"/>
              </a:rPr>
              <a:t>power.</a:t>
            </a:r>
          </a:p>
          <a:p>
            <a:pPr marL="469900" marR="5080" lvl="2" indent="-228600" algn="just">
              <a:lnSpc>
                <a:spcPct val="143900"/>
              </a:lnSpc>
              <a:spcBef>
                <a:spcPts val="75"/>
              </a:spcBef>
              <a:buFont typeface="Symbol"/>
              <a:buChar char=""/>
              <a:tabLst>
                <a:tab pos="470534" algn="l"/>
              </a:tabLst>
            </a:pPr>
            <a:r>
              <a:rPr lang="en-US" sz="2000" spc="-5" dirty="0">
                <a:latin typeface="Cambria" panose="02040503050406030204" pitchFamily="18" charset="0"/>
                <a:cs typeface="Times New Roman"/>
              </a:rPr>
              <a:t>Secondly, as </a:t>
            </a:r>
            <a:r>
              <a:rPr lang="en-US" sz="2000" dirty="0">
                <a:latin typeface="Cambria" panose="02040503050406030204" pitchFamily="18" charset="0"/>
                <a:cs typeface="Times New Roman"/>
              </a:rPr>
              <a:t>we are using RF for </a:t>
            </a:r>
            <a:r>
              <a:rPr lang="en-US" sz="2000" spc="-5" dirty="0">
                <a:latin typeface="Cambria" panose="02040503050406030204" pitchFamily="18" charset="0"/>
                <a:cs typeface="Times New Roman"/>
              </a:rPr>
              <a:t>wireless </a:t>
            </a:r>
            <a:r>
              <a:rPr lang="en-US" sz="2000" dirty="0">
                <a:latin typeface="Cambria" panose="02040503050406030204" pitchFamily="18" charset="0"/>
                <a:cs typeface="Times New Roman"/>
              </a:rPr>
              <a:t>transmission, the </a:t>
            </a:r>
            <a:r>
              <a:rPr lang="en-US" sz="2000" spc="-5" dirty="0">
                <a:latin typeface="Cambria" panose="02040503050406030204" pitchFamily="18" charset="0"/>
                <a:cs typeface="Times New Roman"/>
              </a:rPr>
              <a:t>range is </a:t>
            </a:r>
            <a:r>
              <a:rPr lang="en-US" sz="2000" dirty="0">
                <a:latin typeface="Cambria" panose="02040503050406030204" pitchFamily="18" charset="0"/>
                <a:cs typeface="Times New Roman"/>
              </a:rPr>
              <a:t>quite limited; nearly50-  80m. This </a:t>
            </a:r>
            <a:r>
              <a:rPr lang="en-US" sz="2000" spc="-5" dirty="0">
                <a:latin typeface="Cambria" panose="02040503050406030204" pitchFamily="18" charset="0"/>
                <a:cs typeface="Times New Roman"/>
              </a:rPr>
              <a:t>problem can </a:t>
            </a:r>
            <a:r>
              <a:rPr lang="en-US" sz="2000" dirty="0">
                <a:latin typeface="Cambria" panose="02040503050406030204" pitchFamily="18" charset="0"/>
                <a:cs typeface="Times New Roman"/>
              </a:rPr>
              <a:t>be solved </a:t>
            </a:r>
            <a:r>
              <a:rPr lang="en-US" sz="2000" spc="5" dirty="0">
                <a:latin typeface="Cambria" panose="02040503050406030204" pitchFamily="18" charset="0"/>
                <a:cs typeface="Times New Roman"/>
              </a:rPr>
              <a:t>by </a:t>
            </a:r>
            <a:r>
              <a:rPr lang="en-US" sz="2000" dirty="0">
                <a:latin typeface="Cambria" panose="02040503050406030204" pitchFamily="18" charset="0"/>
                <a:cs typeface="Times New Roman"/>
              </a:rPr>
              <a:t>utilizing a </a:t>
            </a:r>
            <a:r>
              <a:rPr lang="en-US" sz="2000" spc="-5" dirty="0">
                <a:latin typeface="Cambria" panose="02040503050406030204" pitchFamily="18" charset="0"/>
                <a:cs typeface="Times New Roman"/>
              </a:rPr>
              <a:t>GSM </a:t>
            </a:r>
            <a:r>
              <a:rPr lang="en-US" sz="2000" dirty="0">
                <a:latin typeface="Cambria" panose="02040503050406030204" pitchFamily="18" charset="0"/>
                <a:cs typeface="Times New Roman"/>
              </a:rPr>
              <a:t>module for </a:t>
            </a:r>
            <a:r>
              <a:rPr lang="en-US" sz="2000" spc="-5" dirty="0">
                <a:latin typeface="Cambria" panose="02040503050406030204" pitchFamily="18" charset="0"/>
                <a:cs typeface="Times New Roman"/>
              </a:rPr>
              <a:t>wireless transmission. </a:t>
            </a:r>
            <a:r>
              <a:rPr lang="en-US" sz="2000" dirty="0">
                <a:latin typeface="Cambria" panose="02040503050406030204" pitchFamily="18" charset="0"/>
                <a:cs typeface="Times New Roman"/>
              </a:rPr>
              <a:t>The  </a:t>
            </a:r>
            <a:r>
              <a:rPr lang="en-US" sz="2000" spc="-5" dirty="0">
                <a:latin typeface="Cambria" panose="02040503050406030204" pitchFamily="18" charset="0"/>
                <a:cs typeface="Times New Roman"/>
              </a:rPr>
              <a:t>GSM infrastructure is installed almost all over </a:t>
            </a:r>
            <a:r>
              <a:rPr lang="en-US" sz="2000" dirty="0">
                <a:latin typeface="Cambria" panose="02040503050406030204" pitchFamily="18" charset="0"/>
                <a:cs typeface="Times New Roman"/>
              </a:rPr>
              <a:t>the </a:t>
            </a:r>
            <a:r>
              <a:rPr lang="en-US" sz="2000" spc="-5" dirty="0">
                <a:latin typeface="Cambria" panose="02040503050406030204" pitchFamily="18" charset="0"/>
                <a:cs typeface="Times New Roman"/>
              </a:rPr>
              <a:t>world. GSM will </a:t>
            </a:r>
            <a:r>
              <a:rPr lang="en-US" sz="2000" dirty="0">
                <a:latin typeface="Cambria" panose="02040503050406030204" pitchFamily="18" charset="0"/>
                <a:cs typeface="Times New Roman"/>
              </a:rPr>
              <a:t>not </a:t>
            </a:r>
            <a:r>
              <a:rPr lang="en-US" sz="2000" spc="-5" dirty="0">
                <a:latin typeface="Cambria" panose="02040503050406030204" pitchFamily="18" charset="0"/>
                <a:cs typeface="Times New Roman"/>
              </a:rPr>
              <a:t>only </a:t>
            </a:r>
            <a:r>
              <a:rPr lang="en-US" sz="2000" dirty="0">
                <a:latin typeface="Cambria" panose="02040503050406030204" pitchFamily="18" charset="0"/>
                <a:cs typeface="Times New Roman"/>
              </a:rPr>
              <a:t>provide </a:t>
            </a:r>
            <a:r>
              <a:rPr lang="en-US" sz="2000" spc="-5" dirty="0">
                <a:latin typeface="Cambria" panose="02040503050406030204" pitchFamily="18" charset="0"/>
                <a:cs typeface="Times New Roman"/>
              </a:rPr>
              <a:t>wireless  </a:t>
            </a:r>
            <a:r>
              <a:rPr lang="en-US" sz="2000" dirty="0">
                <a:latin typeface="Cambria" panose="02040503050406030204" pitchFamily="18" charset="0"/>
                <a:cs typeface="Times New Roman"/>
              </a:rPr>
              <a:t>connectivity but </a:t>
            </a:r>
            <a:r>
              <a:rPr lang="en-US" sz="2000" spc="-5" dirty="0">
                <a:latin typeface="Cambria" panose="02040503050406030204" pitchFamily="18" charset="0"/>
                <a:cs typeface="Times New Roman"/>
              </a:rPr>
              <a:t>also </a:t>
            </a:r>
            <a:r>
              <a:rPr lang="en-US" sz="2000" dirty="0">
                <a:latin typeface="Cambria" panose="02040503050406030204" pitchFamily="18" charset="0"/>
                <a:cs typeface="Times New Roman"/>
              </a:rPr>
              <a:t>quite a large</a:t>
            </a:r>
            <a:r>
              <a:rPr lang="en-US" sz="2000" spc="-30" dirty="0">
                <a:latin typeface="Cambria" panose="02040503050406030204" pitchFamily="18" charset="0"/>
                <a:cs typeface="Times New Roman"/>
              </a:rPr>
              <a:t> </a:t>
            </a:r>
            <a:r>
              <a:rPr lang="en-US" sz="2000" spc="-5" dirty="0">
                <a:latin typeface="Cambria" panose="02040503050406030204" pitchFamily="18" charset="0"/>
                <a:cs typeface="Times New Roman"/>
              </a:rPr>
              <a:t>range.</a:t>
            </a:r>
            <a:endParaRPr lang="en-US" sz="2000" dirty="0">
              <a:latin typeface="Cambria" panose="02040503050406030204" pitchFamily="18" charset="0"/>
              <a:cs typeface="Times New Roman"/>
            </a:endParaRPr>
          </a:p>
          <a:p>
            <a:pPr marL="469900" marR="5080" lvl="2" indent="-228600" algn="just">
              <a:lnSpc>
                <a:spcPct val="143900"/>
              </a:lnSpc>
              <a:spcBef>
                <a:spcPts val="85"/>
              </a:spcBef>
              <a:buFont typeface="Symbol"/>
              <a:buChar char=""/>
              <a:tabLst>
                <a:tab pos="470534" algn="l"/>
              </a:tabLst>
            </a:pPr>
            <a:r>
              <a:rPr lang="en-US" sz="2000" spc="-5" dirty="0">
                <a:latin typeface="Cambria" panose="02040503050406030204" pitchFamily="18" charset="0"/>
                <a:cs typeface="Times New Roman"/>
              </a:rPr>
              <a:t>Thirdly,</a:t>
            </a:r>
            <a:r>
              <a:rPr lang="en-US" sz="2000" spc="-40" dirty="0">
                <a:latin typeface="Cambria" panose="02040503050406030204" pitchFamily="18" charset="0"/>
                <a:cs typeface="Times New Roman"/>
              </a:rPr>
              <a:t> </a:t>
            </a:r>
            <a:r>
              <a:rPr lang="en-US" sz="2000" spc="-5" dirty="0">
                <a:latin typeface="Cambria" panose="02040503050406030204" pitchFamily="18" charset="0"/>
                <a:cs typeface="Times New Roman"/>
              </a:rPr>
              <a:t>an</a:t>
            </a:r>
            <a:r>
              <a:rPr lang="en-US" sz="2000" spc="-35" dirty="0">
                <a:latin typeface="Cambria" panose="02040503050406030204" pitchFamily="18" charset="0"/>
                <a:cs typeface="Times New Roman"/>
              </a:rPr>
              <a:t> </a:t>
            </a:r>
            <a:r>
              <a:rPr lang="en-US" sz="2000" dirty="0">
                <a:latin typeface="Cambria" panose="02040503050406030204" pitchFamily="18" charset="0"/>
                <a:cs typeface="Times New Roman"/>
              </a:rPr>
              <a:t>on-board</a:t>
            </a:r>
            <a:r>
              <a:rPr lang="en-US" sz="2000" spc="-25" dirty="0">
                <a:latin typeface="Cambria" panose="02040503050406030204" pitchFamily="18" charset="0"/>
                <a:cs typeface="Times New Roman"/>
              </a:rPr>
              <a:t> </a:t>
            </a:r>
            <a:r>
              <a:rPr lang="en-US" sz="2000" spc="-5" dirty="0">
                <a:latin typeface="Cambria" panose="02040503050406030204" pitchFamily="18" charset="0"/>
                <a:cs typeface="Times New Roman"/>
              </a:rPr>
              <a:t>camera</a:t>
            </a:r>
            <a:r>
              <a:rPr lang="en-US" sz="2000" spc="-40" dirty="0">
                <a:latin typeface="Cambria" panose="02040503050406030204" pitchFamily="18" charset="0"/>
                <a:cs typeface="Times New Roman"/>
              </a:rPr>
              <a:t> </a:t>
            </a:r>
            <a:r>
              <a:rPr lang="en-US" sz="2000" dirty="0">
                <a:latin typeface="Cambria" panose="02040503050406030204" pitchFamily="18" charset="0"/>
                <a:cs typeface="Times New Roman"/>
              </a:rPr>
              <a:t>can</a:t>
            </a:r>
            <a:r>
              <a:rPr lang="en-US" sz="2000" spc="-35" dirty="0">
                <a:latin typeface="Cambria" panose="02040503050406030204" pitchFamily="18" charset="0"/>
                <a:cs typeface="Times New Roman"/>
              </a:rPr>
              <a:t> </a:t>
            </a:r>
            <a:r>
              <a:rPr lang="en-US" sz="2000" dirty="0">
                <a:latin typeface="Cambria" panose="02040503050406030204" pitchFamily="18" charset="0"/>
                <a:cs typeface="Times New Roman"/>
              </a:rPr>
              <a:t>be</a:t>
            </a:r>
            <a:r>
              <a:rPr lang="en-US" sz="2000" spc="-40" dirty="0">
                <a:latin typeface="Cambria" panose="02040503050406030204" pitchFamily="18" charset="0"/>
                <a:cs typeface="Times New Roman"/>
              </a:rPr>
              <a:t> </a:t>
            </a:r>
            <a:r>
              <a:rPr lang="en-US" sz="2000" spc="-5" dirty="0">
                <a:latin typeface="Cambria" panose="02040503050406030204" pitchFamily="18" charset="0"/>
                <a:cs typeface="Times New Roman"/>
              </a:rPr>
              <a:t>installed</a:t>
            </a:r>
            <a:r>
              <a:rPr lang="en-US" sz="2000" spc="-35" dirty="0">
                <a:latin typeface="Cambria" panose="02040503050406030204" pitchFamily="18" charset="0"/>
                <a:cs typeface="Times New Roman"/>
              </a:rPr>
              <a:t> </a:t>
            </a:r>
            <a:r>
              <a:rPr lang="en-US" sz="2000" dirty="0">
                <a:latin typeface="Cambria" panose="02040503050406030204" pitchFamily="18" charset="0"/>
                <a:cs typeface="Times New Roman"/>
              </a:rPr>
              <a:t>for</a:t>
            </a:r>
            <a:r>
              <a:rPr lang="en-US" sz="2000" spc="-40" dirty="0">
                <a:latin typeface="Cambria" panose="02040503050406030204" pitchFamily="18" charset="0"/>
                <a:cs typeface="Times New Roman"/>
              </a:rPr>
              <a:t> </a:t>
            </a:r>
            <a:r>
              <a:rPr lang="en-US" sz="2000" dirty="0">
                <a:latin typeface="Cambria" panose="02040503050406030204" pitchFamily="18" charset="0"/>
                <a:cs typeface="Times New Roman"/>
              </a:rPr>
              <a:t>monitoring</a:t>
            </a:r>
            <a:r>
              <a:rPr lang="en-US" sz="2000" spc="-50" dirty="0">
                <a:latin typeface="Cambria" panose="02040503050406030204" pitchFamily="18" charset="0"/>
                <a:cs typeface="Times New Roman"/>
              </a:rPr>
              <a:t> </a:t>
            </a:r>
            <a:r>
              <a:rPr lang="en-US" sz="2000" dirty="0">
                <a:latin typeface="Cambria" panose="02040503050406030204" pitchFamily="18" charset="0"/>
                <a:cs typeface="Times New Roman"/>
              </a:rPr>
              <a:t>the</a:t>
            </a:r>
            <a:r>
              <a:rPr lang="en-US" sz="2000" spc="-35" dirty="0">
                <a:latin typeface="Cambria" panose="02040503050406030204" pitchFamily="18" charset="0"/>
                <a:cs typeface="Times New Roman"/>
              </a:rPr>
              <a:t> </a:t>
            </a:r>
            <a:r>
              <a:rPr lang="en-US" sz="2000" dirty="0">
                <a:latin typeface="Cambria" panose="02040503050406030204" pitchFamily="18" charset="0"/>
                <a:cs typeface="Times New Roman"/>
              </a:rPr>
              <a:t>robot</a:t>
            </a:r>
            <a:r>
              <a:rPr lang="en-US" sz="2000" spc="-35" dirty="0">
                <a:latin typeface="Cambria" panose="02040503050406030204" pitchFamily="18" charset="0"/>
                <a:cs typeface="Times New Roman"/>
              </a:rPr>
              <a:t> </a:t>
            </a:r>
            <a:r>
              <a:rPr lang="en-US" sz="2000" spc="-5" dirty="0">
                <a:latin typeface="Cambria" panose="02040503050406030204" pitchFamily="18" charset="0"/>
                <a:cs typeface="Times New Roman"/>
              </a:rPr>
              <a:t>from</a:t>
            </a:r>
            <a:r>
              <a:rPr lang="en-US" sz="2000" spc="-15" dirty="0">
                <a:latin typeface="Cambria" panose="02040503050406030204" pitchFamily="18" charset="0"/>
                <a:cs typeface="Times New Roman"/>
              </a:rPr>
              <a:t> </a:t>
            </a:r>
            <a:r>
              <a:rPr lang="en-US" sz="2000" dirty="0">
                <a:latin typeface="Cambria" panose="02040503050406030204" pitchFamily="18" charset="0"/>
                <a:cs typeface="Times New Roman"/>
              </a:rPr>
              <a:t>faraway</a:t>
            </a:r>
            <a:r>
              <a:rPr lang="en-US" sz="2000" spc="-50" dirty="0">
                <a:latin typeface="Cambria" panose="02040503050406030204" pitchFamily="18" charset="0"/>
                <a:cs typeface="Times New Roman"/>
              </a:rPr>
              <a:t> </a:t>
            </a:r>
            <a:r>
              <a:rPr lang="en-US" sz="2000" spc="-5" dirty="0">
                <a:latin typeface="Cambria" panose="02040503050406030204" pitchFamily="18" charset="0"/>
                <a:cs typeface="Times New Roman"/>
              </a:rPr>
              <a:t>places.</a:t>
            </a:r>
            <a:r>
              <a:rPr lang="en-US" sz="2000" spc="-30" dirty="0">
                <a:latin typeface="Cambria" panose="02040503050406030204" pitchFamily="18" charset="0"/>
                <a:cs typeface="Times New Roman"/>
              </a:rPr>
              <a:t> </a:t>
            </a:r>
            <a:r>
              <a:rPr lang="en-US" sz="2000" spc="-5" dirty="0">
                <a:latin typeface="Cambria" panose="02040503050406030204" pitchFamily="18" charset="0"/>
                <a:cs typeface="Times New Roman"/>
              </a:rPr>
              <a:t>All  we need is </a:t>
            </a:r>
            <a:r>
              <a:rPr lang="en-US" sz="2000" dirty="0">
                <a:latin typeface="Cambria" panose="02040503050406030204" pitchFamily="18" charset="0"/>
                <a:cs typeface="Times New Roman"/>
              </a:rPr>
              <a:t>a </a:t>
            </a:r>
            <a:r>
              <a:rPr lang="en-US" sz="2000" spc="-5" dirty="0">
                <a:latin typeface="Cambria" panose="02040503050406030204" pitchFamily="18" charset="0"/>
                <a:cs typeface="Times New Roman"/>
              </a:rPr>
              <a:t>wireless camera which will broadcast and </a:t>
            </a:r>
            <a:r>
              <a:rPr lang="en-US" sz="2000" dirty="0">
                <a:latin typeface="Cambria" panose="02040503050406030204" pitchFamily="18" charset="0"/>
                <a:cs typeface="Times New Roman"/>
              </a:rPr>
              <a:t>a </a:t>
            </a:r>
            <a:r>
              <a:rPr lang="en-US" sz="2000" spc="-5" dirty="0">
                <a:latin typeface="Cambria" panose="02040503050406030204" pitchFamily="18" charset="0"/>
                <a:cs typeface="Times New Roman"/>
              </a:rPr>
              <a:t>receiver </a:t>
            </a:r>
            <a:r>
              <a:rPr lang="en-US" sz="2000" dirty="0">
                <a:latin typeface="Cambria" panose="02040503050406030204" pitchFamily="18" charset="0"/>
                <a:cs typeface="Times New Roman"/>
              </a:rPr>
              <a:t>module </a:t>
            </a:r>
            <a:r>
              <a:rPr lang="en-US" sz="2000" spc="-5" dirty="0">
                <a:latin typeface="Cambria" panose="02040503050406030204" pitchFamily="18" charset="0"/>
                <a:cs typeface="Times New Roman"/>
              </a:rPr>
              <a:t>which will </a:t>
            </a:r>
            <a:r>
              <a:rPr lang="en-US" sz="2000" dirty="0">
                <a:latin typeface="Cambria" panose="02040503050406030204" pitchFamily="18" charset="0"/>
                <a:cs typeface="Times New Roman"/>
              </a:rPr>
              <a:t>provide  live</a:t>
            </a:r>
            <a:r>
              <a:rPr lang="en-US" sz="2000" spc="-10" dirty="0">
                <a:latin typeface="Cambria" panose="02040503050406030204" pitchFamily="18" charset="0"/>
                <a:cs typeface="Times New Roman"/>
              </a:rPr>
              <a:t> </a:t>
            </a:r>
            <a:r>
              <a:rPr lang="en-US" sz="2000" spc="-5" dirty="0">
                <a:latin typeface="Cambria" panose="02040503050406030204" pitchFamily="18" charset="0"/>
                <a:cs typeface="Times New Roman"/>
              </a:rPr>
              <a:t>streaming.</a:t>
            </a:r>
            <a:endParaRPr lang="en-US" sz="2000" dirty="0">
              <a:latin typeface="Cambria" panose="02040503050406030204" pitchFamily="18" charset="0"/>
              <a:cs typeface="Times New Roman"/>
            </a:endParaRPr>
          </a:p>
          <a:p>
            <a:endParaRPr lang="en-ZA" dirty="0"/>
          </a:p>
        </p:txBody>
      </p:sp>
    </p:spTree>
    <p:extLst>
      <p:ext uri="{BB962C8B-B14F-4D97-AF65-F5344CB8AC3E}">
        <p14:creationId xmlns:p14="http://schemas.microsoft.com/office/powerpoint/2010/main" val="2081348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715A-9E11-4DC2-97D6-4D2223194490}"/>
              </a:ext>
            </a:extLst>
          </p:cNvPr>
          <p:cNvSpPr>
            <a:spLocks noGrp="1"/>
          </p:cNvSpPr>
          <p:nvPr>
            <p:ph type="title"/>
          </p:nvPr>
        </p:nvSpPr>
        <p:spPr/>
        <p:txBody>
          <a:bodyPr>
            <a:normAutofit/>
          </a:bodyPr>
          <a:lstStyle/>
          <a:p>
            <a:r>
              <a:rPr lang="en-ZA" sz="5400" b="1" dirty="0">
                <a:latin typeface="Times New Roman"/>
                <a:cs typeface="Times New Roman"/>
              </a:rPr>
              <a:t>Future</a:t>
            </a:r>
            <a:r>
              <a:rPr lang="en-ZA" sz="5400" b="1" spc="-5" dirty="0">
                <a:latin typeface="Times New Roman"/>
                <a:cs typeface="Times New Roman"/>
              </a:rPr>
              <a:t> Scope</a:t>
            </a:r>
            <a:endParaRPr lang="en-ZA" dirty="0"/>
          </a:p>
        </p:txBody>
      </p:sp>
      <p:sp>
        <p:nvSpPr>
          <p:cNvPr id="3" name="Content Placeholder 2">
            <a:extLst>
              <a:ext uri="{FF2B5EF4-FFF2-40B4-BE49-F238E27FC236}">
                <a16:creationId xmlns:a16="http://schemas.microsoft.com/office/drawing/2014/main" id="{6A4CD6FD-8620-460D-8497-ECD0501E78EC}"/>
              </a:ext>
            </a:extLst>
          </p:cNvPr>
          <p:cNvSpPr>
            <a:spLocks noGrp="1"/>
          </p:cNvSpPr>
          <p:nvPr>
            <p:ph idx="1"/>
          </p:nvPr>
        </p:nvSpPr>
        <p:spPr/>
        <p:txBody>
          <a:bodyPr>
            <a:normAutofit fontScale="85000" lnSpcReduction="10000"/>
          </a:bodyPr>
          <a:lstStyle/>
          <a:p>
            <a:pPr marL="469900" marR="314960" indent="-228600">
              <a:lnSpc>
                <a:spcPct val="95400"/>
              </a:lnSpc>
              <a:buFont typeface="Symbol"/>
              <a:buChar char=""/>
              <a:tabLst>
                <a:tab pos="469900" algn="l"/>
                <a:tab pos="470534" algn="l"/>
              </a:tabLst>
            </a:pPr>
            <a:r>
              <a:rPr lang="en-US" sz="2400" dirty="0">
                <a:latin typeface="Cambria" panose="02040503050406030204" pitchFamily="18" charset="0"/>
                <a:cs typeface="Times New Roman"/>
              </a:rPr>
              <a:t>The </a:t>
            </a:r>
            <a:r>
              <a:rPr lang="en-US" sz="2400" spc="-5" dirty="0">
                <a:latin typeface="Cambria" panose="02040503050406030204" pitchFamily="18" charset="0"/>
                <a:cs typeface="Times New Roman"/>
              </a:rPr>
              <a:t>on-board batteries </a:t>
            </a:r>
            <a:r>
              <a:rPr lang="en-US" sz="2400" dirty="0">
                <a:latin typeface="Cambria" panose="02040503050406030204" pitchFamily="18" charset="0"/>
                <a:cs typeface="Times New Roman"/>
              </a:rPr>
              <a:t>occupy a lot of </a:t>
            </a:r>
            <a:r>
              <a:rPr lang="en-US" sz="2400" spc="-5" dirty="0">
                <a:latin typeface="Cambria" panose="02040503050406030204" pitchFamily="18" charset="0"/>
                <a:cs typeface="Times New Roman"/>
              </a:rPr>
              <a:t>space and are also </a:t>
            </a:r>
            <a:r>
              <a:rPr lang="en-US" sz="2400" dirty="0">
                <a:latin typeface="Cambria" panose="02040503050406030204" pitchFamily="18" charset="0"/>
                <a:cs typeface="Times New Roman"/>
              </a:rPr>
              <a:t>quite </a:t>
            </a:r>
            <a:r>
              <a:rPr lang="en-US" sz="2400" spc="-5" dirty="0">
                <a:latin typeface="Cambria" panose="02040503050406030204" pitchFamily="18" charset="0"/>
                <a:cs typeface="Times New Roman"/>
              </a:rPr>
              <a:t>heavy. </a:t>
            </a:r>
            <a:r>
              <a:rPr lang="en-US" sz="2400" dirty="0">
                <a:latin typeface="Cambria" panose="02040503050406030204" pitchFamily="18" charset="0"/>
                <a:cs typeface="Times New Roman"/>
              </a:rPr>
              <a:t>We </a:t>
            </a:r>
            <a:r>
              <a:rPr lang="en-US" sz="2400" spc="-5" dirty="0">
                <a:latin typeface="Cambria" panose="02040503050406030204" pitchFamily="18" charset="0"/>
                <a:cs typeface="Times New Roman"/>
              </a:rPr>
              <a:t>can either </a:t>
            </a:r>
            <a:r>
              <a:rPr lang="en-US" sz="2400" dirty="0">
                <a:latin typeface="Cambria" panose="02040503050406030204" pitchFamily="18" charset="0"/>
                <a:cs typeface="Times New Roman"/>
              </a:rPr>
              <a:t>use  some </a:t>
            </a:r>
            <a:r>
              <a:rPr lang="en-US" sz="2400" spc="-5" dirty="0">
                <a:latin typeface="Cambria" panose="02040503050406030204" pitchFamily="18" charset="0"/>
                <a:cs typeface="Times New Roman"/>
              </a:rPr>
              <a:t>alternate power source </a:t>
            </a:r>
            <a:r>
              <a:rPr lang="en-US" sz="2400" dirty="0">
                <a:latin typeface="Cambria" panose="02040503050406030204" pitchFamily="18" charset="0"/>
                <a:cs typeface="Times New Roman"/>
              </a:rPr>
              <a:t>for the </a:t>
            </a:r>
            <a:r>
              <a:rPr lang="en-US" sz="2400" spc="-5" dirty="0">
                <a:latin typeface="Cambria" panose="02040503050406030204" pitchFamily="18" charset="0"/>
                <a:cs typeface="Times New Roman"/>
              </a:rPr>
              <a:t>batteries </a:t>
            </a:r>
            <a:r>
              <a:rPr lang="en-US" sz="2400" dirty="0">
                <a:latin typeface="Cambria" panose="02040503050406030204" pitchFamily="18" charset="0"/>
                <a:cs typeface="Times New Roman"/>
              </a:rPr>
              <a:t>or </a:t>
            </a:r>
            <a:r>
              <a:rPr lang="en-US" sz="2400" spc="-5" dirty="0">
                <a:latin typeface="Cambria" panose="02040503050406030204" pitchFamily="18" charset="0"/>
                <a:cs typeface="Times New Roman"/>
              </a:rPr>
              <a:t>replace </a:t>
            </a:r>
            <a:r>
              <a:rPr lang="en-US" sz="2400" dirty="0">
                <a:latin typeface="Cambria" panose="02040503050406030204" pitchFamily="18" charset="0"/>
                <a:cs typeface="Times New Roman"/>
              </a:rPr>
              <a:t>the </a:t>
            </a:r>
            <a:r>
              <a:rPr lang="en-US" sz="2400" spc="-5" dirty="0">
                <a:latin typeface="Cambria" panose="02040503050406030204" pitchFamily="18" charset="0"/>
                <a:cs typeface="Times New Roman"/>
              </a:rPr>
              <a:t>current DC </a:t>
            </a:r>
            <a:r>
              <a:rPr lang="en-US" sz="2400" dirty="0">
                <a:latin typeface="Cambria" panose="02040503050406030204" pitchFamily="18" charset="0"/>
                <a:cs typeface="Times New Roman"/>
              </a:rPr>
              <a:t>Motors </a:t>
            </a:r>
            <a:r>
              <a:rPr lang="en-US" sz="2400" spc="-5" dirty="0">
                <a:latin typeface="Cambria" panose="02040503050406030204" pitchFamily="18" charset="0"/>
                <a:cs typeface="Times New Roman"/>
              </a:rPr>
              <a:t>with ones  which require less</a:t>
            </a:r>
            <a:r>
              <a:rPr lang="en-US" sz="2400" dirty="0">
                <a:latin typeface="Cambria" panose="02040503050406030204" pitchFamily="18" charset="0"/>
                <a:cs typeface="Times New Roman"/>
              </a:rPr>
              <a:t> power.</a:t>
            </a:r>
          </a:p>
          <a:p>
            <a:pPr>
              <a:lnSpc>
                <a:spcPct val="100000"/>
              </a:lnSpc>
              <a:spcBef>
                <a:spcPts val="5"/>
              </a:spcBef>
              <a:buFont typeface="Symbol"/>
              <a:buChar char=""/>
            </a:pPr>
            <a:endParaRPr lang="en-US" sz="2400" dirty="0">
              <a:latin typeface="Cambria" panose="02040503050406030204" pitchFamily="18" charset="0"/>
              <a:cs typeface="Times New Roman"/>
            </a:endParaRPr>
          </a:p>
          <a:p>
            <a:pPr marL="469900" marR="29845" indent="-228600">
              <a:lnSpc>
                <a:spcPct val="103600"/>
              </a:lnSpc>
              <a:spcBef>
                <a:spcPts val="5"/>
              </a:spcBef>
              <a:buFont typeface="Symbol"/>
              <a:buChar char=""/>
              <a:tabLst>
                <a:tab pos="469900" algn="l"/>
                <a:tab pos="470534" algn="l"/>
              </a:tabLst>
            </a:pPr>
            <a:r>
              <a:rPr lang="en-US" sz="2400" spc="-5" dirty="0">
                <a:latin typeface="Cambria" panose="02040503050406030204" pitchFamily="18" charset="0"/>
                <a:cs typeface="Times New Roman"/>
              </a:rPr>
              <a:t>Secondly, as we are </a:t>
            </a:r>
            <a:r>
              <a:rPr lang="en-US" sz="2400" dirty="0">
                <a:latin typeface="Cambria" panose="02040503050406030204" pitchFamily="18" charset="0"/>
                <a:cs typeface="Times New Roman"/>
              </a:rPr>
              <a:t>using </a:t>
            </a:r>
            <a:r>
              <a:rPr lang="en-US" sz="2400" spc="-5" dirty="0">
                <a:latin typeface="Cambria" panose="02040503050406030204" pitchFamily="18" charset="0"/>
                <a:cs typeface="Times New Roman"/>
              </a:rPr>
              <a:t>RF </a:t>
            </a:r>
            <a:r>
              <a:rPr lang="en-US" sz="2400" dirty="0">
                <a:latin typeface="Cambria" panose="02040503050406030204" pitchFamily="18" charset="0"/>
                <a:cs typeface="Times New Roman"/>
              </a:rPr>
              <a:t>for </a:t>
            </a:r>
            <a:r>
              <a:rPr lang="en-US" sz="2400" spc="-5" dirty="0">
                <a:latin typeface="Cambria" panose="02040503050406030204" pitchFamily="18" charset="0"/>
                <a:cs typeface="Times New Roman"/>
              </a:rPr>
              <a:t>wireless </a:t>
            </a:r>
            <a:r>
              <a:rPr lang="en-US" sz="2400" dirty="0">
                <a:latin typeface="Cambria" panose="02040503050406030204" pitchFamily="18" charset="0"/>
                <a:cs typeface="Times New Roman"/>
              </a:rPr>
              <a:t>transmission, the </a:t>
            </a:r>
            <a:r>
              <a:rPr lang="en-US" sz="2400" spc="-5" dirty="0">
                <a:latin typeface="Cambria" panose="02040503050406030204" pitchFamily="18" charset="0"/>
                <a:cs typeface="Times New Roman"/>
              </a:rPr>
              <a:t>range is </a:t>
            </a:r>
            <a:r>
              <a:rPr lang="en-US" sz="2400" dirty="0">
                <a:latin typeface="Cambria" panose="02040503050406030204" pitchFamily="18" charset="0"/>
                <a:cs typeface="Times New Roman"/>
              </a:rPr>
              <a:t>quite limited; </a:t>
            </a:r>
            <a:r>
              <a:rPr lang="en-US" sz="2400" spc="-5" dirty="0">
                <a:latin typeface="Cambria" panose="02040503050406030204" pitchFamily="18" charset="0"/>
                <a:cs typeface="Times New Roman"/>
              </a:rPr>
              <a:t>nearly </a:t>
            </a:r>
            <a:r>
              <a:rPr lang="en-US" sz="2400" spc="10" dirty="0">
                <a:latin typeface="Cambria" panose="02040503050406030204" pitchFamily="18" charset="0"/>
                <a:cs typeface="Times New Roman"/>
              </a:rPr>
              <a:t>50-  </a:t>
            </a:r>
            <a:r>
              <a:rPr lang="en-US" sz="2400" dirty="0">
                <a:latin typeface="Cambria" panose="02040503050406030204" pitchFamily="18" charset="0"/>
                <a:cs typeface="Times New Roman"/>
              </a:rPr>
              <a:t>80m. This </a:t>
            </a:r>
            <a:r>
              <a:rPr lang="en-US" sz="2400" spc="-5" dirty="0">
                <a:latin typeface="Cambria" panose="02040503050406030204" pitchFamily="18" charset="0"/>
                <a:cs typeface="Times New Roman"/>
              </a:rPr>
              <a:t>problem can </a:t>
            </a:r>
            <a:r>
              <a:rPr lang="en-US" sz="2400" spc="5" dirty="0">
                <a:latin typeface="Cambria" panose="02040503050406030204" pitchFamily="18" charset="0"/>
                <a:cs typeface="Times New Roman"/>
              </a:rPr>
              <a:t>be </a:t>
            </a:r>
            <a:r>
              <a:rPr lang="en-US" sz="2400" spc="-5" dirty="0">
                <a:latin typeface="Cambria" panose="02040503050406030204" pitchFamily="18" charset="0"/>
                <a:cs typeface="Times New Roman"/>
              </a:rPr>
              <a:t>solved </a:t>
            </a:r>
            <a:r>
              <a:rPr lang="en-US" sz="2400" spc="10" dirty="0">
                <a:latin typeface="Cambria" panose="02040503050406030204" pitchFamily="18" charset="0"/>
                <a:cs typeface="Times New Roman"/>
              </a:rPr>
              <a:t>by </a:t>
            </a:r>
            <a:r>
              <a:rPr lang="en-US" sz="2400" dirty="0">
                <a:latin typeface="Cambria" panose="02040503050406030204" pitchFamily="18" charset="0"/>
                <a:cs typeface="Times New Roman"/>
              </a:rPr>
              <a:t>utilizing a </a:t>
            </a:r>
            <a:r>
              <a:rPr lang="en-US" sz="2400" spc="-5" dirty="0">
                <a:latin typeface="Cambria" panose="02040503050406030204" pitchFamily="18" charset="0"/>
                <a:cs typeface="Times New Roman"/>
              </a:rPr>
              <a:t>GSM </a:t>
            </a:r>
            <a:r>
              <a:rPr lang="en-US" sz="2400" dirty="0">
                <a:latin typeface="Cambria" panose="02040503050406030204" pitchFamily="18" charset="0"/>
                <a:cs typeface="Times New Roman"/>
              </a:rPr>
              <a:t>module </a:t>
            </a:r>
            <a:r>
              <a:rPr lang="en-US" sz="2400" spc="-5" dirty="0">
                <a:latin typeface="Cambria" panose="02040503050406030204" pitchFamily="18" charset="0"/>
                <a:cs typeface="Times New Roman"/>
              </a:rPr>
              <a:t>for wireless </a:t>
            </a:r>
            <a:r>
              <a:rPr lang="en-US" sz="2400" dirty="0">
                <a:latin typeface="Cambria" panose="02040503050406030204" pitchFamily="18" charset="0"/>
                <a:cs typeface="Times New Roman"/>
              </a:rPr>
              <a:t>transmission. The  </a:t>
            </a:r>
            <a:r>
              <a:rPr lang="en-US" sz="2400" spc="-5" dirty="0">
                <a:latin typeface="Cambria" panose="02040503050406030204" pitchFamily="18" charset="0"/>
                <a:cs typeface="Times New Roman"/>
              </a:rPr>
              <a:t>GSM infrastructure is </a:t>
            </a:r>
            <a:r>
              <a:rPr lang="en-US" sz="2400" dirty="0">
                <a:latin typeface="Cambria" panose="02040503050406030204" pitchFamily="18" charset="0"/>
                <a:cs typeface="Times New Roman"/>
              </a:rPr>
              <a:t>installed </a:t>
            </a:r>
            <a:r>
              <a:rPr lang="en-US" sz="2400" spc="-5" dirty="0">
                <a:latin typeface="Cambria" panose="02040503050406030204" pitchFamily="18" charset="0"/>
                <a:cs typeface="Times New Roman"/>
              </a:rPr>
              <a:t>almost </a:t>
            </a:r>
            <a:r>
              <a:rPr lang="en-US" sz="2400" dirty="0">
                <a:latin typeface="Cambria" panose="02040503050406030204" pitchFamily="18" charset="0"/>
                <a:cs typeface="Times New Roman"/>
              </a:rPr>
              <a:t>all over the </a:t>
            </a:r>
            <a:r>
              <a:rPr lang="en-US" sz="2400" spc="-5" dirty="0">
                <a:latin typeface="Cambria" panose="02040503050406030204" pitchFamily="18" charset="0"/>
                <a:cs typeface="Times New Roman"/>
              </a:rPr>
              <a:t>world. GSM </a:t>
            </a:r>
            <a:r>
              <a:rPr lang="en-US" sz="2400" dirty="0">
                <a:latin typeface="Cambria" panose="02040503050406030204" pitchFamily="18" charset="0"/>
                <a:cs typeface="Times New Roman"/>
              </a:rPr>
              <a:t>will not </a:t>
            </a:r>
            <a:r>
              <a:rPr lang="en-US" sz="2400" spc="-5" dirty="0">
                <a:latin typeface="Cambria" panose="02040503050406030204" pitchFamily="18" charset="0"/>
                <a:cs typeface="Times New Roman"/>
              </a:rPr>
              <a:t>only </a:t>
            </a:r>
            <a:r>
              <a:rPr lang="en-US" sz="2400" dirty="0">
                <a:latin typeface="Cambria" panose="02040503050406030204" pitchFamily="18" charset="0"/>
                <a:cs typeface="Times New Roman"/>
              </a:rPr>
              <a:t>provide </a:t>
            </a:r>
            <a:r>
              <a:rPr lang="en-US" sz="2400" spc="-5" dirty="0">
                <a:latin typeface="Cambria" panose="02040503050406030204" pitchFamily="18" charset="0"/>
                <a:cs typeface="Times New Roman"/>
              </a:rPr>
              <a:t>wireless  </a:t>
            </a:r>
            <a:r>
              <a:rPr lang="en-US" sz="2400" dirty="0">
                <a:latin typeface="Cambria" panose="02040503050406030204" pitchFamily="18" charset="0"/>
                <a:cs typeface="Times New Roman"/>
              </a:rPr>
              <a:t>connectivity but </a:t>
            </a:r>
            <a:r>
              <a:rPr lang="en-US" sz="2400" spc="-5" dirty="0">
                <a:latin typeface="Cambria" panose="02040503050406030204" pitchFamily="18" charset="0"/>
                <a:cs typeface="Times New Roman"/>
              </a:rPr>
              <a:t>also </a:t>
            </a:r>
            <a:r>
              <a:rPr lang="en-US" sz="2400" dirty="0">
                <a:latin typeface="Cambria" panose="02040503050406030204" pitchFamily="18" charset="0"/>
                <a:cs typeface="Times New Roman"/>
              </a:rPr>
              <a:t>quite a large</a:t>
            </a:r>
            <a:r>
              <a:rPr lang="en-US" sz="2400" spc="-30" dirty="0">
                <a:latin typeface="Cambria" panose="02040503050406030204" pitchFamily="18" charset="0"/>
                <a:cs typeface="Times New Roman"/>
              </a:rPr>
              <a:t> </a:t>
            </a:r>
            <a:r>
              <a:rPr lang="en-US" sz="2400" spc="-5" dirty="0">
                <a:latin typeface="Cambria" panose="02040503050406030204" pitchFamily="18" charset="0"/>
                <a:cs typeface="Times New Roman"/>
              </a:rPr>
              <a:t>range.</a:t>
            </a:r>
            <a:endParaRPr lang="en-US" sz="2400" dirty="0">
              <a:latin typeface="Cambria" panose="02040503050406030204" pitchFamily="18" charset="0"/>
              <a:cs typeface="Times New Roman"/>
            </a:endParaRPr>
          </a:p>
          <a:p>
            <a:pPr>
              <a:lnSpc>
                <a:spcPct val="100000"/>
              </a:lnSpc>
              <a:spcBef>
                <a:spcPts val="15"/>
              </a:spcBef>
              <a:buFont typeface="Symbol"/>
              <a:buChar char=""/>
            </a:pPr>
            <a:endParaRPr lang="en-US" sz="2400" dirty="0">
              <a:latin typeface="Cambria" panose="02040503050406030204" pitchFamily="18" charset="0"/>
              <a:cs typeface="Times New Roman"/>
            </a:endParaRPr>
          </a:p>
          <a:p>
            <a:pPr marL="469900" marR="176530" indent="-228600">
              <a:lnSpc>
                <a:spcPct val="103299"/>
              </a:lnSpc>
              <a:spcBef>
                <a:spcPts val="5"/>
              </a:spcBef>
              <a:buFont typeface="Symbol"/>
              <a:buChar char=""/>
              <a:tabLst>
                <a:tab pos="469900" algn="l"/>
                <a:tab pos="470534" algn="l"/>
              </a:tabLst>
            </a:pPr>
            <a:r>
              <a:rPr lang="en-US" sz="2400" spc="-5" dirty="0">
                <a:latin typeface="Cambria" panose="02040503050406030204" pitchFamily="18" charset="0"/>
                <a:cs typeface="Times New Roman"/>
              </a:rPr>
              <a:t>Thirdly, an </a:t>
            </a:r>
            <a:r>
              <a:rPr lang="en-US" sz="2400" dirty="0">
                <a:latin typeface="Cambria" panose="02040503050406030204" pitchFamily="18" charset="0"/>
                <a:cs typeface="Times New Roman"/>
              </a:rPr>
              <a:t>on-board </a:t>
            </a:r>
            <a:r>
              <a:rPr lang="en-US" sz="2400" spc="-5" dirty="0">
                <a:latin typeface="Cambria" panose="02040503050406030204" pitchFamily="18" charset="0"/>
                <a:cs typeface="Times New Roman"/>
              </a:rPr>
              <a:t>camera </a:t>
            </a:r>
            <a:r>
              <a:rPr lang="en-US" sz="2400" dirty="0">
                <a:latin typeface="Cambria" panose="02040503050406030204" pitchFamily="18" charset="0"/>
                <a:cs typeface="Times New Roman"/>
              </a:rPr>
              <a:t>can be </a:t>
            </a:r>
            <a:r>
              <a:rPr lang="en-US" sz="2400" spc="-5" dirty="0">
                <a:latin typeface="Cambria" panose="02040503050406030204" pitchFamily="18" charset="0"/>
                <a:cs typeface="Times New Roman"/>
              </a:rPr>
              <a:t>installed </a:t>
            </a:r>
            <a:r>
              <a:rPr lang="en-US" sz="2400" dirty="0">
                <a:latin typeface="Cambria" panose="02040503050406030204" pitchFamily="18" charset="0"/>
                <a:cs typeface="Times New Roman"/>
              </a:rPr>
              <a:t>for monitoring the </a:t>
            </a:r>
            <a:r>
              <a:rPr lang="en-US" sz="2400" spc="-5" dirty="0">
                <a:latin typeface="Cambria" panose="02040503050406030204" pitchFamily="18" charset="0"/>
                <a:cs typeface="Times New Roman"/>
              </a:rPr>
              <a:t>robot </a:t>
            </a:r>
            <a:r>
              <a:rPr lang="en-US" sz="2400" dirty="0">
                <a:latin typeface="Cambria" panose="02040503050406030204" pitchFamily="18" charset="0"/>
                <a:cs typeface="Times New Roman"/>
              </a:rPr>
              <a:t>from faraway </a:t>
            </a:r>
            <a:r>
              <a:rPr lang="en-US" sz="2400" spc="-5" dirty="0">
                <a:latin typeface="Cambria" panose="02040503050406030204" pitchFamily="18" charset="0"/>
                <a:cs typeface="Times New Roman"/>
              </a:rPr>
              <a:t>places.  All we need is </a:t>
            </a:r>
            <a:r>
              <a:rPr lang="en-US" sz="2400" dirty="0">
                <a:latin typeface="Cambria" panose="02040503050406030204" pitchFamily="18" charset="0"/>
                <a:cs typeface="Times New Roman"/>
              </a:rPr>
              <a:t>a </a:t>
            </a:r>
            <a:r>
              <a:rPr lang="en-US" sz="2400" spc="-5" dirty="0">
                <a:latin typeface="Cambria" panose="02040503050406030204" pitchFamily="18" charset="0"/>
                <a:cs typeface="Times New Roman"/>
              </a:rPr>
              <a:t>wireless camera which will broadcast </a:t>
            </a:r>
            <a:r>
              <a:rPr lang="en-US" sz="2400" dirty="0">
                <a:latin typeface="Cambria" panose="02040503050406030204" pitchFamily="18" charset="0"/>
                <a:cs typeface="Times New Roman"/>
              </a:rPr>
              <a:t>and a </a:t>
            </a:r>
            <a:r>
              <a:rPr lang="en-US" sz="2400" spc="-5" dirty="0">
                <a:latin typeface="Cambria" panose="02040503050406030204" pitchFamily="18" charset="0"/>
                <a:cs typeface="Times New Roman"/>
              </a:rPr>
              <a:t>receiver </a:t>
            </a:r>
            <a:r>
              <a:rPr lang="en-US" sz="2400" dirty="0">
                <a:latin typeface="Cambria" panose="02040503050406030204" pitchFamily="18" charset="0"/>
                <a:cs typeface="Times New Roman"/>
              </a:rPr>
              <a:t>module </a:t>
            </a:r>
            <a:r>
              <a:rPr lang="en-US" sz="2400" spc="-5" dirty="0">
                <a:latin typeface="Cambria" panose="02040503050406030204" pitchFamily="18" charset="0"/>
                <a:cs typeface="Times New Roman"/>
              </a:rPr>
              <a:t>which will  </a:t>
            </a:r>
            <a:r>
              <a:rPr lang="en-US" sz="2400" dirty="0">
                <a:latin typeface="Cambria" panose="02040503050406030204" pitchFamily="18" charset="0"/>
                <a:cs typeface="Times New Roman"/>
              </a:rPr>
              <a:t>provide live</a:t>
            </a:r>
            <a:r>
              <a:rPr lang="en-US" sz="2400" spc="-20" dirty="0">
                <a:latin typeface="Cambria" panose="02040503050406030204" pitchFamily="18" charset="0"/>
                <a:cs typeface="Times New Roman"/>
              </a:rPr>
              <a:t> </a:t>
            </a:r>
            <a:r>
              <a:rPr lang="en-US" sz="2400" spc="-5" dirty="0">
                <a:latin typeface="Cambria" panose="02040503050406030204" pitchFamily="18" charset="0"/>
                <a:cs typeface="Times New Roman"/>
              </a:rPr>
              <a:t>streaming.</a:t>
            </a:r>
            <a:endParaRPr lang="en-US" sz="2400" dirty="0">
              <a:latin typeface="Cambria" panose="02040503050406030204" pitchFamily="18" charset="0"/>
              <a:cs typeface="Times New Roman"/>
            </a:endParaRPr>
          </a:p>
        </p:txBody>
      </p:sp>
    </p:spTree>
    <p:extLst>
      <p:ext uri="{BB962C8B-B14F-4D97-AF65-F5344CB8AC3E}">
        <p14:creationId xmlns:p14="http://schemas.microsoft.com/office/powerpoint/2010/main" val="1363497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Autofit/>
          </a:bodyPr>
          <a:lstStyle/>
          <a:p>
            <a:pPr algn="ctr"/>
            <a:r>
              <a:rPr lang="en-ZA" sz="3600" b="1" spc="-20" dirty="0">
                <a:solidFill>
                  <a:srgbClr val="FF0000"/>
                </a:solidFill>
              </a:rPr>
              <a:t>APPLICATION </a:t>
            </a:r>
            <a:r>
              <a:rPr lang="en-ZA" sz="3600" b="1" dirty="0">
                <a:solidFill>
                  <a:srgbClr val="FF0000"/>
                </a:solidFill>
              </a:rPr>
              <a:t>OF GESTURE</a:t>
            </a:r>
            <a:r>
              <a:rPr lang="en-ZA" sz="3600" b="1" spc="-240" dirty="0">
                <a:solidFill>
                  <a:srgbClr val="FF0000"/>
                </a:solidFill>
              </a:rPr>
              <a:t> </a:t>
            </a:r>
            <a:r>
              <a:rPr lang="en-ZA" sz="3600" b="1" dirty="0">
                <a:solidFill>
                  <a:srgbClr val="FF0000"/>
                </a:solidFill>
              </a:rPr>
              <a:t>RECOGNITION</a:t>
            </a:r>
            <a:endParaRPr lang="en-US" sz="3600" b="1" dirty="0">
              <a:solidFill>
                <a:srgbClr val="FF0000"/>
              </a:solidFill>
            </a:endParaRPr>
          </a:p>
        </p:txBody>
      </p:sp>
      <p:sp>
        <p:nvSpPr>
          <p:cNvPr id="5" name="Content Placeholder 4">
            <a:extLst>
              <a:ext uri="{FF2B5EF4-FFF2-40B4-BE49-F238E27FC236}">
                <a16:creationId xmlns:a16="http://schemas.microsoft.com/office/drawing/2014/main" id="{97EDAF3C-5AB1-4165-B809-E364DCF2D10E}"/>
              </a:ext>
            </a:extLst>
          </p:cNvPr>
          <p:cNvSpPr>
            <a:spLocks noGrp="1"/>
          </p:cNvSpPr>
          <p:nvPr>
            <p:ph idx="1"/>
          </p:nvPr>
        </p:nvSpPr>
        <p:spPr>
          <a:xfrm>
            <a:off x="457200" y="1935480"/>
            <a:ext cx="8229600" cy="3169920"/>
          </a:xfrm>
        </p:spPr>
        <p:txBody>
          <a:bodyPr>
            <a:normAutofit fontScale="70000" lnSpcReduction="20000"/>
          </a:bodyPr>
          <a:lstStyle/>
          <a:p>
            <a:pPr marL="0" indent="0">
              <a:lnSpc>
                <a:spcPct val="100000"/>
              </a:lnSpc>
              <a:spcBef>
                <a:spcPts val="105"/>
              </a:spcBef>
              <a:buNone/>
            </a:pPr>
            <a:r>
              <a:rPr lang="en-US" sz="2800" b="1" spc="-5" dirty="0">
                <a:latin typeface="Times New Roman"/>
                <a:cs typeface="Times New Roman"/>
              </a:rPr>
              <a:t>Gesture recognition </a:t>
            </a:r>
            <a:r>
              <a:rPr lang="en-US" sz="2800" b="1" dirty="0">
                <a:latin typeface="Times New Roman"/>
                <a:cs typeface="Times New Roman"/>
              </a:rPr>
              <a:t>has </a:t>
            </a:r>
            <a:r>
              <a:rPr lang="en-US" sz="2800" b="1" spc="-5" dirty="0">
                <a:latin typeface="Times New Roman"/>
                <a:cs typeface="Times New Roman"/>
              </a:rPr>
              <a:t>wide </a:t>
            </a:r>
            <a:r>
              <a:rPr lang="en-US" sz="2800" b="1" dirty="0">
                <a:latin typeface="Times New Roman"/>
                <a:cs typeface="Times New Roman"/>
              </a:rPr>
              <a:t>ranging applications such as the</a:t>
            </a:r>
            <a:r>
              <a:rPr lang="en-US" sz="2800" b="1" spc="-180" dirty="0">
                <a:latin typeface="Times New Roman"/>
                <a:cs typeface="Times New Roman"/>
              </a:rPr>
              <a:t> </a:t>
            </a:r>
            <a:r>
              <a:rPr lang="en-US" sz="2800" b="1" dirty="0">
                <a:latin typeface="Times New Roman"/>
                <a:cs typeface="Times New Roman"/>
              </a:rPr>
              <a:t>following</a:t>
            </a:r>
            <a:endParaRPr lang="en-US" sz="2800" dirty="0">
              <a:latin typeface="Times New Roman"/>
              <a:cs typeface="Times New Roman"/>
            </a:endParaRPr>
          </a:p>
          <a:p>
            <a:pPr marL="0" indent="0">
              <a:lnSpc>
                <a:spcPct val="100000"/>
              </a:lnSpc>
              <a:spcBef>
                <a:spcPts val="40"/>
              </a:spcBef>
              <a:buNone/>
            </a:pPr>
            <a:endParaRPr lang="en-US" sz="3200" dirty="0">
              <a:latin typeface="Times New Roman"/>
              <a:cs typeface="Times New Roman"/>
            </a:endParaRPr>
          </a:p>
          <a:p>
            <a:pPr marL="277495" indent="-264795">
              <a:lnSpc>
                <a:spcPct val="100000"/>
              </a:lnSpc>
              <a:buFont typeface="Wingdings"/>
              <a:buChar char=""/>
              <a:tabLst>
                <a:tab pos="278130" algn="l"/>
              </a:tabLst>
            </a:pPr>
            <a:r>
              <a:rPr lang="en-US" sz="2800" b="1" dirty="0">
                <a:latin typeface="Times New Roman"/>
                <a:cs typeface="Times New Roman"/>
              </a:rPr>
              <a:t>Enabling very young </a:t>
            </a:r>
            <a:r>
              <a:rPr lang="en-US" sz="2800" b="1" spc="-5" dirty="0">
                <a:latin typeface="Times New Roman"/>
                <a:cs typeface="Times New Roman"/>
              </a:rPr>
              <a:t>children </a:t>
            </a:r>
            <a:r>
              <a:rPr lang="en-US" sz="2800" b="1" dirty="0">
                <a:latin typeface="Times New Roman"/>
                <a:cs typeface="Times New Roman"/>
              </a:rPr>
              <a:t>to interact </a:t>
            </a:r>
            <a:r>
              <a:rPr lang="en-US" sz="2800" b="1" spc="-5" dirty="0">
                <a:latin typeface="Times New Roman"/>
                <a:cs typeface="Times New Roman"/>
              </a:rPr>
              <a:t>with</a:t>
            </a:r>
            <a:r>
              <a:rPr lang="en-US" sz="2800" b="1" spc="-130" dirty="0">
                <a:latin typeface="Times New Roman"/>
                <a:cs typeface="Times New Roman"/>
              </a:rPr>
              <a:t> </a:t>
            </a:r>
            <a:r>
              <a:rPr lang="en-US" sz="2800" b="1" dirty="0">
                <a:latin typeface="Times New Roman"/>
                <a:cs typeface="Times New Roman"/>
              </a:rPr>
              <a:t>computers</a:t>
            </a:r>
            <a:endParaRPr lang="en-US" sz="2800" dirty="0">
              <a:latin typeface="Times New Roman"/>
              <a:cs typeface="Times New Roman"/>
            </a:endParaRPr>
          </a:p>
          <a:p>
            <a:pPr marL="277495" indent="-264795">
              <a:lnSpc>
                <a:spcPct val="100000"/>
              </a:lnSpc>
              <a:buFont typeface="Wingdings"/>
              <a:buChar char=""/>
              <a:tabLst>
                <a:tab pos="278130" algn="l"/>
              </a:tabLst>
            </a:pPr>
            <a:r>
              <a:rPr lang="en-US" sz="2800" b="1" dirty="0">
                <a:latin typeface="Times New Roman"/>
                <a:cs typeface="Times New Roman"/>
              </a:rPr>
              <a:t>Medically</a:t>
            </a:r>
            <a:r>
              <a:rPr lang="en-US" sz="2800" b="1" spc="-40" dirty="0">
                <a:latin typeface="Times New Roman"/>
                <a:cs typeface="Times New Roman"/>
              </a:rPr>
              <a:t> </a:t>
            </a:r>
            <a:r>
              <a:rPr lang="en-US" sz="2800" b="1" dirty="0">
                <a:latin typeface="Times New Roman"/>
                <a:cs typeface="Times New Roman"/>
              </a:rPr>
              <a:t>monitoring</a:t>
            </a:r>
            <a:r>
              <a:rPr lang="en-US" sz="2800" b="1" spc="-40" dirty="0">
                <a:latin typeface="Times New Roman"/>
                <a:cs typeface="Times New Roman"/>
              </a:rPr>
              <a:t> </a:t>
            </a:r>
            <a:r>
              <a:rPr lang="en-US" sz="2800" b="1" dirty="0">
                <a:latin typeface="Times New Roman"/>
                <a:cs typeface="Times New Roman"/>
              </a:rPr>
              <a:t>patients’</a:t>
            </a:r>
            <a:r>
              <a:rPr lang="en-US" sz="2800" b="1" spc="-180" dirty="0">
                <a:latin typeface="Times New Roman"/>
                <a:cs typeface="Times New Roman"/>
              </a:rPr>
              <a:t> </a:t>
            </a:r>
            <a:r>
              <a:rPr lang="en-US" sz="2800" b="1" dirty="0">
                <a:latin typeface="Times New Roman"/>
                <a:cs typeface="Times New Roman"/>
              </a:rPr>
              <a:t>emotional</a:t>
            </a:r>
            <a:r>
              <a:rPr lang="en-US" sz="2800" b="1" spc="-40" dirty="0">
                <a:latin typeface="Times New Roman"/>
                <a:cs typeface="Times New Roman"/>
              </a:rPr>
              <a:t> </a:t>
            </a:r>
            <a:r>
              <a:rPr lang="en-US" sz="2800" b="1" dirty="0">
                <a:latin typeface="Times New Roman"/>
                <a:cs typeface="Times New Roman"/>
              </a:rPr>
              <a:t>states</a:t>
            </a:r>
            <a:r>
              <a:rPr lang="en-US" sz="2800" b="1" spc="-40" dirty="0">
                <a:latin typeface="Times New Roman"/>
                <a:cs typeface="Times New Roman"/>
              </a:rPr>
              <a:t> </a:t>
            </a:r>
            <a:r>
              <a:rPr lang="en-US" sz="2800" b="1" dirty="0">
                <a:latin typeface="Times New Roman"/>
                <a:cs typeface="Times New Roman"/>
              </a:rPr>
              <a:t>or</a:t>
            </a:r>
            <a:r>
              <a:rPr lang="en-US" sz="2800" b="1" spc="-45" dirty="0">
                <a:latin typeface="Times New Roman"/>
                <a:cs typeface="Times New Roman"/>
              </a:rPr>
              <a:t> </a:t>
            </a:r>
            <a:r>
              <a:rPr lang="en-US" sz="2800" b="1" spc="-5" dirty="0">
                <a:latin typeface="Times New Roman"/>
                <a:cs typeface="Times New Roman"/>
              </a:rPr>
              <a:t>stress</a:t>
            </a:r>
            <a:r>
              <a:rPr lang="en-US" sz="2800" b="1" spc="-25" dirty="0">
                <a:latin typeface="Times New Roman"/>
                <a:cs typeface="Times New Roman"/>
              </a:rPr>
              <a:t> </a:t>
            </a:r>
            <a:r>
              <a:rPr lang="en-US" sz="2800" b="1" spc="-5" dirty="0">
                <a:latin typeface="Times New Roman"/>
                <a:cs typeface="Times New Roman"/>
              </a:rPr>
              <a:t>levels</a:t>
            </a:r>
            <a:endParaRPr lang="en-US" sz="2800" dirty="0">
              <a:latin typeface="Times New Roman"/>
              <a:cs typeface="Times New Roman"/>
            </a:endParaRPr>
          </a:p>
          <a:p>
            <a:pPr marL="277495" indent="-264795">
              <a:lnSpc>
                <a:spcPct val="100000"/>
              </a:lnSpc>
              <a:buFont typeface="Wingdings"/>
              <a:buChar char=""/>
              <a:tabLst>
                <a:tab pos="278130" algn="l"/>
              </a:tabLst>
            </a:pPr>
            <a:r>
              <a:rPr lang="en-US" sz="2800" b="1" dirty="0">
                <a:latin typeface="Times New Roman"/>
                <a:cs typeface="Times New Roman"/>
              </a:rPr>
              <a:t>Navigating and/or manipulating </a:t>
            </a:r>
            <a:r>
              <a:rPr lang="en-US" sz="2800" b="1" spc="-5" dirty="0">
                <a:latin typeface="Times New Roman"/>
                <a:cs typeface="Times New Roman"/>
              </a:rPr>
              <a:t>in </a:t>
            </a:r>
            <a:r>
              <a:rPr lang="en-US" sz="2800" b="1" dirty="0">
                <a:latin typeface="Times New Roman"/>
                <a:cs typeface="Times New Roman"/>
              </a:rPr>
              <a:t>virtual</a:t>
            </a:r>
            <a:r>
              <a:rPr lang="en-US" sz="2800" b="1" spc="-170" dirty="0">
                <a:latin typeface="Times New Roman"/>
                <a:cs typeface="Times New Roman"/>
              </a:rPr>
              <a:t> </a:t>
            </a:r>
            <a:r>
              <a:rPr lang="en-US" sz="2800" b="1" spc="-5" dirty="0">
                <a:latin typeface="Times New Roman"/>
                <a:cs typeface="Times New Roman"/>
              </a:rPr>
              <a:t>environments</a:t>
            </a:r>
            <a:endParaRPr lang="en-US" sz="2800" dirty="0">
              <a:latin typeface="Times New Roman"/>
              <a:cs typeface="Times New Roman"/>
            </a:endParaRPr>
          </a:p>
          <a:p>
            <a:pPr marL="277495" indent="-264795">
              <a:lnSpc>
                <a:spcPct val="100000"/>
              </a:lnSpc>
              <a:buFont typeface="Wingdings"/>
              <a:buChar char=""/>
              <a:tabLst>
                <a:tab pos="278130" algn="l"/>
              </a:tabLst>
            </a:pPr>
            <a:r>
              <a:rPr lang="en-US" sz="2800" b="1" dirty="0">
                <a:latin typeface="Times New Roman"/>
                <a:cs typeface="Times New Roman"/>
              </a:rPr>
              <a:t>Communicating </a:t>
            </a:r>
            <a:r>
              <a:rPr lang="en-US" sz="2800" b="1" spc="-5" dirty="0">
                <a:latin typeface="Times New Roman"/>
                <a:cs typeface="Times New Roman"/>
              </a:rPr>
              <a:t>in </a:t>
            </a:r>
            <a:r>
              <a:rPr lang="en-US" sz="2800" b="1" dirty="0">
                <a:latin typeface="Times New Roman"/>
                <a:cs typeface="Times New Roman"/>
              </a:rPr>
              <a:t>video</a:t>
            </a:r>
            <a:r>
              <a:rPr lang="en-US" sz="2800" b="1" spc="-60" dirty="0">
                <a:latin typeface="Times New Roman"/>
                <a:cs typeface="Times New Roman"/>
              </a:rPr>
              <a:t> </a:t>
            </a:r>
            <a:r>
              <a:rPr lang="en-US" sz="2800" b="1" spc="-5" dirty="0">
                <a:latin typeface="Times New Roman"/>
                <a:cs typeface="Times New Roman"/>
              </a:rPr>
              <a:t>conferencing</a:t>
            </a:r>
            <a:endParaRPr lang="en-US" sz="2800" dirty="0">
              <a:latin typeface="Times New Roman"/>
              <a:cs typeface="Times New Roman"/>
            </a:endParaRPr>
          </a:p>
          <a:p>
            <a:pPr marL="277495" indent="-264795">
              <a:lnSpc>
                <a:spcPct val="100000"/>
              </a:lnSpc>
              <a:buFont typeface="Wingdings"/>
              <a:buChar char=""/>
              <a:tabLst>
                <a:tab pos="278130" algn="l"/>
                <a:tab pos="1097915" algn="l"/>
                <a:tab pos="2044064" algn="l"/>
                <a:tab pos="3084830" algn="l"/>
                <a:tab pos="4538980" algn="l"/>
                <a:tab pos="5443220" algn="l"/>
                <a:tab pos="6356350" algn="l"/>
                <a:tab pos="6697345" algn="l"/>
                <a:tab pos="8427720" algn="l"/>
                <a:tab pos="9020175" algn="l"/>
                <a:tab pos="9972675" algn="l"/>
                <a:tab pos="10779125" algn="l"/>
                <a:tab pos="11344910" algn="l"/>
              </a:tabLst>
            </a:pPr>
            <a:r>
              <a:rPr lang="en-US" sz="2800" b="1" dirty="0">
                <a:latin typeface="Times New Roman"/>
                <a:cs typeface="Times New Roman"/>
              </a:rPr>
              <a:t>Pub</a:t>
            </a:r>
            <a:r>
              <a:rPr lang="en-US" sz="2800" b="1" spc="-10" dirty="0">
                <a:latin typeface="Times New Roman"/>
                <a:cs typeface="Times New Roman"/>
              </a:rPr>
              <a:t>l</a:t>
            </a:r>
            <a:r>
              <a:rPr lang="en-US" sz="2800" b="1" dirty="0">
                <a:latin typeface="Times New Roman"/>
                <a:cs typeface="Times New Roman"/>
              </a:rPr>
              <a:t>ic Dis</a:t>
            </a:r>
            <a:r>
              <a:rPr lang="en-US" sz="2800" b="1" spc="-15" dirty="0">
                <a:latin typeface="Times New Roman"/>
                <a:cs typeface="Times New Roman"/>
              </a:rPr>
              <a:t>p</a:t>
            </a:r>
            <a:r>
              <a:rPr lang="en-US" sz="2800" b="1" spc="-20" dirty="0">
                <a:latin typeface="Times New Roman"/>
                <a:cs typeface="Times New Roman"/>
              </a:rPr>
              <a:t>l</a:t>
            </a:r>
            <a:r>
              <a:rPr lang="en-US" sz="2800" b="1" dirty="0">
                <a:latin typeface="Times New Roman"/>
                <a:cs typeface="Times New Roman"/>
              </a:rPr>
              <a:t>ay	Sc</a:t>
            </a:r>
            <a:r>
              <a:rPr lang="en-US" sz="2800" b="1" spc="-45" dirty="0">
                <a:latin typeface="Times New Roman"/>
                <a:cs typeface="Times New Roman"/>
              </a:rPr>
              <a:t>r</a:t>
            </a:r>
            <a:r>
              <a:rPr lang="en-US" sz="2800" b="1" dirty="0">
                <a:latin typeface="Times New Roman"/>
                <a:cs typeface="Times New Roman"/>
              </a:rPr>
              <a:t>ee</a:t>
            </a:r>
            <a:r>
              <a:rPr lang="en-US" sz="2800" b="1" spc="-20" dirty="0">
                <a:latin typeface="Times New Roman"/>
                <a:cs typeface="Times New Roman"/>
              </a:rPr>
              <a:t>n</a:t>
            </a:r>
            <a:r>
              <a:rPr lang="en-US" sz="2800" b="1" spc="-10" dirty="0">
                <a:latin typeface="Times New Roman"/>
                <a:cs typeface="Times New Roman"/>
              </a:rPr>
              <a:t>s</a:t>
            </a:r>
            <a:r>
              <a:rPr lang="en-US" sz="2800" b="1" dirty="0">
                <a:latin typeface="Times New Roman"/>
                <a:cs typeface="Times New Roman"/>
              </a:rPr>
              <a:t>:	</a:t>
            </a:r>
            <a:r>
              <a:rPr lang="en-US" sz="2800" b="1" spc="-15" dirty="0">
                <a:latin typeface="Times New Roman"/>
                <a:cs typeface="Times New Roman"/>
              </a:rPr>
              <a:t>I</a:t>
            </a:r>
            <a:r>
              <a:rPr lang="en-US" sz="2800" b="1" dirty="0">
                <a:latin typeface="Times New Roman"/>
                <a:cs typeface="Times New Roman"/>
              </a:rPr>
              <a:t>n</a:t>
            </a:r>
            <a:r>
              <a:rPr lang="en-US" sz="2800" b="1" spc="-10" dirty="0">
                <a:latin typeface="Times New Roman"/>
                <a:cs typeface="Times New Roman"/>
              </a:rPr>
              <a:t>f</a:t>
            </a:r>
            <a:r>
              <a:rPr lang="en-US" sz="2800" b="1" dirty="0">
                <a:latin typeface="Times New Roman"/>
                <a:cs typeface="Times New Roman"/>
              </a:rPr>
              <a:t>or</a:t>
            </a:r>
            <a:r>
              <a:rPr lang="en-US" sz="2800" b="1" spc="-10" dirty="0">
                <a:latin typeface="Times New Roman"/>
                <a:cs typeface="Times New Roman"/>
              </a:rPr>
              <a:t>ma</a:t>
            </a:r>
            <a:r>
              <a:rPr lang="en-US" sz="2800" b="1" dirty="0">
                <a:latin typeface="Times New Roman"/>
                <a:cs typeface="Times New Roman"/>
              </a:rPr>
              <a:t>t</a:t>
            </a:r>
            <a:r>
              <a:rPr lang="en-US" sz="2800" b="1" spc="-15" dirty="0">
                <a:latin typeface="Times New Roman"/>
                <a:cs typeface="Times New Roman"/>
              </a:rPr>
              <a:t>i</a:t>
            </a:r>
            <a:r>
              <a:rPr lang="en-US" sz="2800" b="1" dirty="0">
                <a:latin typeface="Times New Roman"/>
                <a:cs typeface="Times New Roman"/>
              </a:rPr>
              <a:t>on	</a:t>
            </a:r>
            <a:r>
              <a:rPr lang="en-US" sz="2800" b="1" spc="-15" dirty="0">
                <a:latin typeface="Times New Roman"/>
                <a:cs typeface="Times New Roman"/>
              </a:rPr>
              <a:t>d</a:t>
            </a:r>
            <a:r>
              <a:rPr lang="en-US" sz="2800" b="1" dirty="0">
                <a:latin typeface="Times New Roman"/>
                <a:cs typeface="Times New Roman"/>
              </a:rPr>
              <a:t>i</a:t>
            </a:r>
            <a:r>
              <a:rPr lang="en-US" sz="2800" b="1" spc="-10" dirty="0">
                <a:latin typeface="Times New Roman"/>
                <a:cs typeface="Times New Roman"/>
              </a:rPr>
              <a:t>s</a:t>
            </a:r>
            <a:r>
              <a:rPr lang="en-US" sz="2800" b="1" dirty="0">
                <a:latin typeface="Times New Roman"/>
                <a:cs typeface="Times New Roman"/>
              </a:rPr>
              <a:t>p</a:t>
            </a:r>
            <a:r>
              <a:rPr lang="en-US" sz="2800" b="1" spc="-20" dirty="0">
                <a:latin typeface="Times New Roman"/>
                <a:cs typeface="Times New Roman"/>
              </a:rPr>
              <a:t>l</a:t>
            </a:r>
            <a:r>
              <a:rPr lang="en-US" sz="2800" b="1" dirty="0">
                <a:latin typeface="Times New Roman"/>
                <a:cs typeface="Times New Roman"/>
              </a:rPr>
              <a:t>ay	sc</a:t>
            </a:r>
            <a:r>
              <a:rPr lang="en-US" sz="2800" b="1" spc="-45" dirty="0">
                <a:latin typeface="Times New Roman"/>
                <a:cs typeface="Times New Roman"/>
              </a:rPr>
              <a:t>r</a:t>
            </a:r>
            <a:r>
              <a:rPr lang="en-US" sz="2800" b="1" dirty="0">
                <a:latin typeface="Times New Roman"/>
                <a:cs typeface="Times New Roman"/>
              </a:rPr>
              <a:t>ee</a:t>
            </a:r>
            <a:r>
              <a:rPr lang="en-US" sz="2800" b="1" spc="-20" dirty="0">
                <a:latin typeface="Times New Roman"/>
                <a:cs typeface="Times New Roman"/>
              </a:rPr>
              <a:t>n</a:t>
            </a:r>
            <a:r>
              <a:rPr lang="en-US" sz="2800" b="1" dirty="0">
                <a:latin typeface="Times New Roman"/>
                <a:cs typeface="Times New Roman"/>
              </a:rPr>
              <a:t>s	</a:t>
            </a:r>
            <a:r>
              <a:rPr lang="en-US" sz="2800" b="1" spc="-10" dirty="0">
                <a:latin typeface="Times New Roman"/>
                <a:cs typeface="Times New Roman"/>
              </a:rPr>
              <a:t>i</a:t>
            </a:r>
            <a:r>
              <a:rPr lang="en-US" sz="2800" b="1" dirty="0">
                <a:latin typeface="Times New Roman"/>
                <a:cs typeface="Times New Roman"/>
              </a:rPr>
              <a:t>n	S</a:t>
            </a:r>
            <a:r>
              <a:rPr lang="en-US" sz="2800" b="1" spc="-15" dirty="0">
                <a:latin typeface="Times New Roman"/>
                <a:cs typeface="Times New Roman"/>
              </a:rPr>
              <a:t>u</a:t>
            </a:r>
            <a:r>
              <a:rPr lang="en-US" sz="2800" b="1" dirty="0">
                <a:latin typeface="Times New Roman"/>
                <a:cs typeface="Times New Roman"/>
              </a:rPr>
              <a:t>per</a:t>
            </a:r>
            <a:r>
              <a:rPr lang="en-US" sz="2800" b="1" spc="-20" dirty="0">
                <a:latin typeface="Times New Roman"/>
                <a:cs typeface="Times New Roman"/>
              </a:rPr>
              <a:t>m</a:t>
            </a:r>
            <a:r>
              <a:rPr lang="en-US" sz="2800" b="1" spc="-10" dirty="0">
                <a:latin typeface="Times New Roman"/>
                <a:cs typeface="Times New Roman"/>
              </a:rPr>
              <a:t>a</a:t>
            </a:r>
            <a:r>
              <a:rPr lang="en-US" sz="2800" b="1" dirty="0">
                <a:latin typeface="Times New Roman"/>
                <a:cs typeface="Times New Roman"/>
              </a:rPr>
              <a:t>rke</a:t>
            </a:r>
            <a:r>
              <a:rPr lang="en-US" sz="2800" b="1" spc="-15" dirty="0">
                <a:latin typeface="Times New Roman"/>
                <a:cs typeface="Times New Roman"/>
              </a:rPr>
              <a:t>t</a:t>
            </a:r>
            <a:r>
              <a:rPr lang="en-US" sz="2800" b="1" spc="5" dirty="0">
                <a:latin typeface="Times New Roman"/>
                <a:cs typeface="Times New Roman"/>
              </a:rPr>
              <a:t>s</a:t>
            </a:r>
            <a:r>
              <a:rPr lang="en-US" sz="2800" b="1" dirty="0">
                <a:latin typeface="Times New Roman"/>
                <a:cs typeface="Times New Roman"/>
              </a:rPr>
              <a:t>,	</a:t>
            </a:r>
            <a:r>
              <a:rPr lang="en-US" sz="2800" b="1" spc="-15" dirty="0">
                <a:latin typeface="Times New Roman"/>
                <a:cs typeface="Times New Roman"/>
              </a:rPr>
              <a:t>P</a:t>
            </a:r>
            <a:r>
              <a:rPr lang="en-US" sz="2800" b="1" dirty="0">
                <a:latin typeface="Times New Roman"/>
                <a:cs typeface="Times New Roman"/>
              </a:rPr>
              <a:t>o</a:t>
            </a:r>
            <a:r>
              <a:rPr lang="en-US" sz="2800" b="1" spc="-10" dirty="0">
                <a:latin typeface="Times New Roman"/>
                <a:cs typeface="Times New Roman"/>
              </a:rPr>
              <a:t>s</a:t>
            </a:r>
            <a:r>
              <a:rPr lang="en-US" sz="2800" b="1" dirty="0">
                <a:latin typeface="Times New Roman"/>
                <a:cs typeface="Times New Roman"/>
              </a:rPr>
              <a:t>t </a:t>
            </a:r>
            <a:r>
              <a:rPr lang="en-US" sz="2800" b="1" spc="-10" dirty="0">
                <a:latin typeface="Times New Roman"/>
                <a:cs typeface="Times New Roman"/>
              </a:rPr>
              <a:t>Of</a:t>
            </a:r>
            <a:r>
              <a:rPr lang="en-US" sz="2800" b="1" dirty="0">
                <a:latin typeface="Times New Roman"/>
                <a:cs typeface="Times New Roman"/>
              </a:rPr>
              <a:t>fic</a:t>
            </a:r>
            <a:r>
              <a:rPr lang="en-US" sz="2800" b="1" spc="-10" dirty="0">
                <a:latin typeface="Times New Roman"/>
                <a:cs typeface="Times New Roman"/>
              </a:rPr>
              <a:t>e</a:t>
            </a:r>
            <a:r>
              <a:rPr lang="en-US" sz="2800" b="1" spc="-15" dirty="0">
                <a:latin typeface="Times New Roman"/>
                <a:cs typeface="Times New Roman"/>
              </a:rPr>
              <a:t>s </a:t>
            </a:r>
            <a:r>
              <a:rPr lang="en-US" sz="2800" b="1" dirty="0">
                <a:latin typeface="Times New Roman"/>
                <a:cs typeface="Times New Roman"/>
              </a:rPr>
              <a:t>,</a:t>
            </a:r>
            <a:r>
              <a:rPr lang="en-US" sz="2800" b="1" spc="-10" dirty="0">
                <a:latin typeface="Times New Roman"/>
                <a:cs typeface="Times New Roman"/>
              </a:rPr>
              <a:t>B</a:t>
            </a:r>
            <a:r>
              <a:rPr lang="en-US" sz="2800" b="1" dirty="0">
                <a:latin typeface="Times New Roman"/>
                <a:cs typeface="Times New Roman"/>
              </a:rPr>
              <a:t>a</a:t>
            </a:r>
            <a:r>
              <a:rPr lang="en-US" sz="2800" b="1" spc="-10" dirty="0">
                <a:latin typeface="Times New Roman"/>
                <a:cs typeface="Times New Roman"/>
              </a:rPr>
              <a:t>n</a:t>
            </a:r>
            <a:r>
              <a:rPr lang="en-US" sz="2800" b="1" dirty="0">
                <a:latin typeface="Times New Roman"/>
                <a:cs typeface="Times New Roman"/>
              </a:rPr>
              <a:t>ks t</a:t>
            </a:r>
            <a:r>
              <a:rPr lang="en-US" sz="2800" b="1" spc="-10" dirty="0">
                <a:latin typeface="Times New Roman"/>
                <a:cs typeface="Times New Roman"/>
              </a:rPr>
              <a:t>ha</a:t>
            </a:r>
            <a:r>
              <a:rPr lang="en-US" sz="2800" b="1" dirty="0">
                <a:latin typeface="Times New Roman"/>
                <a:cs typeface="Times New Roman"/>
              </a:rPr>
              <a:t>t al</a:t>
            </a:r>
            <a:r>
              <a:rPr lang="en-US" sz="2800" b="1" spc="-20" dirty="0">
                <a:latin typeface="Times New Roman"/>
                <a:cs typeface="Times New Roman"/>
              </a:rPr>
              <a:t>l</a:t>
            </a:r>
            <a:r>
              <a:rPr lang="en-US" sz="2800" b="1" dirty="0">
                <a:latin typeface="Times New Roman"/>
                <a:cs typeface="Times New Roman"/>
              </a:rPr>
              <a:t>ows </a:t>
            </a:r>
            <a:r>
              <a:rPr lang="en-US" sz="2800" b="1" spc="-5" dirty="0">
                <a:latin typeface="Times New Roman"/>
                <a:cs typeface="Times New Roman"/>
              </a:rPr>
              <a:t>control </a:t>
            </a:r>
            <a:r>
              <a:rPr lang="en-US" sz="2800" b="1" dirty="0">
                <a:latin typeface="Times New Roman"/>
                <a:cs typeface="Times New Roman"/>
              </a:rPr>
              <a:t>without having to touch the</a:t>
            </a:r>
            <a:r>
              <a:rPr lang="en-US" sz="2800" b="1" spc="-120" dirty="0">
                <a:latin typeface="Times New Roman"/>
                <a:cs typeface="Times New Roman"/>
              </a:rPr>
              <a:t> </a:t>
            </a:r>
            <a:r>
              <a:rPr lang="en-US" sz="2800" b="1" dirty="0">
                <a:latin typeface="Times New Roman"/>
                <a:cs typeface="Times New Roman"/>
              </a:rPr>
              <a:t>device.</a:t>
            </a:r>
            <a:endParaRPr lang="en-US" sz="2800" dirty="0">
              <a:latin typeface="Times New Roman"/>
              <a:cs typeface="Times New Roman"/>
            </a:endParaRPr>
          </a:p>
          <a:p>
            <a:pPr marL="277495" indent="-264795">
              <a:lnSpc>
                <a:spcPct val="100000"/>
              </a:lnSpc>
              <a:buFont typeface="Wingdings"/>
              <a:buChar char=""/>
              <a:tabLst>
                <a:tab pos="278130" algn="l"/>
              </a:tabLst>
            </a:pPr>
            <a:r>
              <a:rPr lang="en-US" sz="2800" b="1" spc="5" dirty="0">
                <a:latin typeface="Times New Roman"/>
                <a:cs typeface="Times New Roman"/>
              </a:rPr>
              <a:t>Robots: </a:t>
            </a:r>
            <a:r>
              <a:rPr lang="en-US" sz="2800" b="1" spc="-5" dirty="0">
                <a:latin typeface="Times New Roman"/>
                <a:cs typeface="Times New Roman"/>
              </a:rPr>
              <a:t>Controlling robots </a:t>
            </a:r>
            <a:r>
              <a:rPr lang="en-US" sz="2800" b="1" dirty="0">
                <a:latin typeface="Times New Roman"/>
                <a:cs typeface="Times New Roman"/>
              </a:rPr>
              <a:t>without any physical contact between human and</a:t>
            </a:r>
            <a:r>
              <a:rPr lang="en-US" sz="2800" b="1" spc="-229" dirty="0">
                <a:latin typeface="Times New Roman"/>
                <a:cs typeface="Times New Roman"/>
              </a:rPr>
              <a:t> </a:t>
            </a:r>
            <a:r>
              <a:rPr lang="en-US" sz="2800" b="1" spc="-20" dirty="0">
                <a:latin typeface="Times New Roman"/>
                <a:cs typeface="Times New Roman"/>
              </a:rPr>
              <a:t>computer.</a:t>
            </a:r>
            <a:endParaRPr lang="en-US" sz="2800" dirty="0">
              <a:latin typeface="Times New Roman"/>
              <a:cs typeface="Times New Roman"/>
            </a:endParaRPr>
          </a:p>
          <a:p>
            <a:pPr marL="0" indent="0">
              <a:buNone/>
            </a:pPr>
            <a:endParaRPr lang="en-ZA" dirty="0"/>
          </a:p>
        </p:txBody>
      </p:sp>
      <p:sp>
        <p:nvSpPr>
          <p:cNvPr id="6" name="object 5">
            <a:extLst>
              <a:ext uri="{FF2B5EF4-FFF2-40B4-BE49-F238E27FC236}">
                <a16:creationId xmlns:a16="http://schemas.microsoft.com/office/drawing/2014/main" id="{B0DE19C4-3753-460B-A085-AD6CBE3789AF}"/>
              </a:ext>
            </a:extLst>
          </p:cNvPr>
          <p:cNvSpPr/>
          <p:nvPr/>
        </p:nvSpPr>
        <p:spPr>
          <a:xfrm>
            <a:off x="5334000" y="4762679"/>
            <a:ext cx="3528107" cy="2095321"/>
          </a:xfrm>
          <a:prstGeom prst="rect">
            <a:avLst/>
          </a:prstGeom>
          <a:blipFill>
            <a:blip r:embed="rId3" cstate="print"/>
            <a:stretch>
              <a:fillRect/>
            </a:stretch>
          </a:blipFill>
        </p:spPr>
        <p:txBody>
          <a:bodyPr wrap="square" lIns="0" tIns="0" rIns="0" bIns="0" rtlCol="0"/>
          <a:lstStyle/>
          <a:p>
            <a:endParaRPr/>
          </a:p>
        </p:txBody>
      </p:sp>
      <p:sp>
        <p:nvSpPr>
          <p:cNvPr id="7" name="object 10">
            <a:extLst>
              <a:ext uri="{FF2B5EF4-FFF2-40B4-BE49-F238E27FC236}">
                <a16:creationId xmlns:a16="http://schemas.microsoft.com/office/drawing/2014/main" id="{06FC3A49-1802-47CB-A298-A8DB282732D4}"/>
              </a:ext>
            </a:extLst>
          </p:cNvPr>
          <p:cNvSpPr/>
          <p:nvPr/>
        </p:nvSpPr>
        <p:spPr>
          <a:xfrm>
            <a:off x="281893" y="4851782"/>
            <a:ext cx="4014215" cy="1845607"/>
          </a:xfrm>
          <a:prstGeom prst="rect">
            <a:avLst/>
          </a:prstGeom>
          <a:blipFill>
            <a:blip r:embed="rId4" cstate="print"/>
            <a:stretch>
              <a:fillRect/>
            </a:stretch>
          </a:blipFill>
        </p:spPr>
        <p:txBody>
          <a:bodyPr wrap="square" lIns="0" tIns="0" rIns="0" bIns="0" rtlCol="0"/>
          <a:lstStyle/>
          <a:p>
            <a:endParaRPr/>
          </a:p>
        </p:txBody>
      </p:sp>
      <p:sp>
        <p:nvSpPr>
          <p:cNvPr id="8" name="object 12">
            <a:extLst>
              <a:ext uri="{FF2B5EF4-FFF2-40B4-BE49-F238E27FC236}">
                <a16:creationId xmlns:a16="http://schemas.microsoft.com/office/drawing/2014/main" id="{C54BB452-7B58-475B-824D-A72C5CF364DB}"/>
              </a:ext>
            </a:extLst>
          </p:cNvPr>
          <p:cNvSpPr/>
          <p:nvPr/>
        </p:nvSpPr>
        <p:spPr>
          <a:xfrm>
            <a:off x="1770517" y="6530087"/>
            <a:ext cx="2525591" cy="327913"/>
          </a:xfrm>
          <a:prstGeom prst="rect">
            <a:avLst/>
          </a:prstGeom>
          <a:blipFill>
            <a:blip r:embed="rId5" cstate="print"/>
            <a:stretch>
              <a:fillRect/>
            </a:stretch>
          </a:blipFill>
        </p:spPr>
        <p:txBody>
          <a:bodyPr wrap="square" lIns="0" tIns="0" rIns="0" bIns="0" rtlCol="0"/>
          <a:lstStyle/>
          <a:p>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D8083-3CAF-4A8D-9B71-AD3F55BF4148}"/>
              </a:ext>
            </a:extLst>
          </p:cNvPr>
          <p:cNvSpPr>
            <a:spLocks noGrp="1"/>
          </p:cNvSpPr>
          <p:nvPr>
            <p:ph type="title"/>
          </p:nvPr>
        </p:nvSpPr>
        <p:spPr/>
        <p:txBody>
          <a:bodyPr/>
          <a:lstStyle/>
          <a:p>
            <a:r>
              <a:rPr lang="en-ZA" sz="5400" b="1" spc="-5" dirty="0">
                <a:latin typeface="Times New Roman"/>
                <a:cs typeface="Times New Roman"/>
              </a:rPr>
              <a:t>CONCLUSION</a:t>
            </a:r>
            <a:endParaRPr lang="en-ZA" dirty="0"/>
          </a:p>
        </p:txBody>
      </p:sp>
      <p:sp>
        <p:nvSpPr>
          <p:cNvPr id="3" name="Content Placeholder 2">
            <a:extLst>
              <a:ext uri="{FF2B5EF4-FFF2-40B4-BE49-F238E27FC236}">
                <a16:creationId xmlns:a16="http://schemas.microsoft.com/office/drawing/2014/main" id="{B965161C-1FC0-4B78-9970-3FF6A4056A01}"/>
              </a:ext>
            </a:extLst>
          </p:cNvPr>
          <p:cNvSpPr>
            <a:spLocks noGrp="1"/>
          </p:cNvSpPr>
          <p:nvPr>
            <p:ph idx="1"/>
          </p:nvPr>
        </p:nvSpPr>
        <p:spPr/>
        <p:txBody>
          <a:bodyPr/>
          <a:lstStyle/>
          <a:p>
            <a:r>
              <a:rPr lang="en-US" sz="2800" dirty="0">
                <a:latin typeface="Cambria" panose="02040503050406030204" pitchFamily="18" charset="0"/>
                <a:cs typeface="Times New Roman"/>
              </a:rPr>
              <a:t>The </a:t>
            </a:r>
            <a:r>
              <a:rPr lang="en-US" sz="2800" spc="-5" dirty="0">
                <a:latin typeface="Cambria" panose="02040503050406030204" pitchFamily="18" charset="0"/>
                <a:cs typeface="Times New Roman"/>
              </a:rPr>
              <a:t>purpose </a:t>
            </a:r>
            <a:r>
              <a:rPr lang="en-US" sz="2800" dirty="0">
                <a:latin typeface="Cambria" panose="02040503050406030204" pitchFamily="18" charset="0"/>
                <a:cs typeface="Times New Roman"/>
              </a:rPr>
              <a:t>of </a:t>
            </a:r>
            <a:r>
              <a:rPr lang="en-US" sz="2800" spc="-5" dirty="0">
                <a:latin typeface="Cambria" panose="02040503050406030204" pitchFamily="18" charset="0"/>
                <a:cs typeface="Times New Roman"/>
              </a:rPr>
              <a:t>project is </a:t>
            </a:r>
            <a:r>
              <a:rPr lang="en-US" sz="2800" dirty="0">
                <a:latin typeface="Cambria" panose="02040503050406030204" pitchFamily="18" charset="0"/>
                <a:cs typeface="Times New Roman"/>
              </a:rPr>
              <a:t>to </a:t>
            </a:r>
            <a:r>
              <a:rPr lang="en-US" sz="2800" spc="-5" dirty="0">
                <a:latin typeface="Cambria" panose="02040503050406030204" pitchFamily="18" charset="0"/>
                <a:cs typeface="Times New Roman"/>
              </a:rPr>
              <a:t>control </a:t>
            </a:r>
            <a:r>
              <a:rPr lang="en-US" sz="2800" dirty="0">
                <a:latin typeface="Cambria" panose="02040503050406030204" pitchFamily="18" charset="0"/>
                <a:cs typeface="Times New Roman"/>
              </a:rPr>
              <a:t>a toy car using </a:t>
            </a:r>
            <a:r>
              <a:rPr lang="en-US" sz="2800" spc="-5" dirty="0">
                <a:latin typeface="Cambria" panose="02040503050406030204" pitchFamily="18" charset="0"/>
                <a:cs typeface="Times New Roman"/>
              </a:rPr>
              <a:t>accelerometer </a:t>
            </a:r>
            <a:r>
              <a:rPr lang="en-US" sz="2800" dirty="0">
                <a:latin typeface="Cambria" panose="02040503050406030204" pitchFamily="18" charset="0"/>
                <a:cs typeface="Times New Roman"/>
              </a:rPr>
              <a:t>sensors </a:t>
            </a:r>
            <a:r>
              <a:rPr lang="en-US" sz="2800" spc="-5" dirty="0">
                <a:latin typeface="Cambria" panose="02040503050406030204" pitchFamily="18" charset="0"/>
                <a:cs typeface="Times New Roman"/>
              </a:rPr>
              <a:t>attached </a:t>
            </a:r>
            <a:r>
              <a:rPr lang="en-US" sz="2800" dirty="0">
                <a:latin typeface="Cambria" panose="02040503050406030204" pitchFamily="18" charset="0"/>
                <a:cs typeface="Times New Roman"/>
              </a:rPr>
              <a:t>to a hand  </a:t>
            </a:r>
            <a:r>
              <a:rPr lang="en-US" sz="2800" spc="-5" dirty="0">
                <a:latin typeface="Cambria" panose="02040503050406030204" pitchFamily="18" charset="0"/>
                <a:cs typeface="Times New Roman"/>
              </a:rPr>
              <a:t>glove.</a:t>
            </a:r>
          </a:p>
          <a:p>
            <a:r>
              <a:rPr lang="en-US" sz="2800" spc="-5" dirty="0">
                <a:latin typeface="Cambria" panose="02040503050406030204" pitchFamily="18" charset="0"/>
                <a:cs typeface="Times New Roman"/>
              </a:rPr>
              <a:t> </a:t>
            </a:r>
            <a:r>
              <a:rPr lang="en-US" sz="2800" dirty="0">
                <a:latin typeface="Cambria" panose="02040503050406030204" pitchFamily="18" charset="0"/>
                <a:cs typeface="Times New Roman"/>
              </a:rPr>
              <a:t>The sensors </a:t>
            </a:r>
            <a:r>
              <a:rPr lang="en-US" sz="2800" spc="-5" dirty="0">
                <a:latin typeface="Cambria" panose="02040503050406030204" pitchFamily="18" charset="0"/>
                <a:cs typeface="Times New Roman"/>
              </a:rPr>
              <a:t>are </a:t>
            </a:r>
            <a:r>
              <a:rPr lang="en-US" sz="2800" dirty="0">
                <a:latin typeface="Cambria" panose="02040503050406030204" pitchFamily="18" charset="0"/>
                <a:cs typeface="Times New Roman"/>
              </a:rPr>
              <a:t>intended to </a:t>
            </a:r>
            <a:r>
              <a:rPr lang="en-US" sz="2800" spc="-5" dirty="0">
                <a:latin typeface="Cambria" panose="02040503050406030204" pitchFamily="18" charset="0"/>
                <a:cs typeface="Times New Roman"/>
              </a:rPr>
              <a:t>replace </a:t>
            </a:r>
            <a:r>
              <a:rPr lang="en-US" sz="2800" dirty="0">
                <a:latin typeface="Cambria" panose="02040503050406030204" pitchFamily="18" charset="0"/>
                <a:cs typeface="Times New Roman"/>
              </a:rPr>
              <a:t>the remote </a:t>
            </a:r>
            <a:r>
              <a:rPr lang="en-US" sz="2800" spc="-5" dirty="0">
                <a:latin typeface="Cambria" panose="02040503050406030204" pitchFamily="18" charset="0"/>
                <a:cs typeface="Times New Roman"/>
              </a:rPr>
              <a:t>control </a:t>
            </a:r>
            <a:r>
              <a:rPr lang="en-US" sz="2800" dirty="0">
                <a:latin typeface="Cambria" panose="02040503050406030204" pitchFamily="18" charset="0"/>
                <a:cs typeface="Times New Roman"/>
              </a:rPr>
              <a:t>that </a:t>
            </a:r>
            <a:r>
              <a:rPr lang="en-US" sz="2800" spc="-5" dirty="0">
                <a:latin typeface="Cambria" panose="02040503050406030204" pitchFamily="18" charset="0"/>
                <a:cs typeface="Times New Roman"/>
              </a:rPr>
              <a:t>is generally used </a:t>
            </a:r>
            <a:r>
              <a:rPr lang="en-US" sz="2800" dirty="0">
                <a:latin typeface="Cambria" panose="02040503050406030204" pitchFamily="18" charset="0"/>
                <a:cs typeface="Times New Roman"/>
              </a:rPr>
              <a:t>to run the car. </a:t>
            </a:r>
          </a:p>
          <a:p>
            <a:r>
              <a:rPr lang="en-US" sz="2800" spc="-15" dirty="0">
                <a:latin typeface="Cambria" panose="02040503050406030204" pitchFamily="18" charset="0"/>
                <a:cs typeface="Times New Roman"/>
              </a:rPr>
              <a:t>It  </a:t>
            </a:r>
            <a:r>
              <a:rPr lang="en-US" sz="2800" spc="-5" dirty="0">
                <a:latin typeface="Cambria" panose="02040503050406030204" pitchFamily="18" charset="0"/>
                <a:cs typeface="Times New Roman"/>
              </a:rPr>
              <a:t>will</a:t>
            </a:r>
            <a:r>
              <a:rPr lang="en-US" sz="2800" spc="-35" dirty="0">
                <a:latin typeface="Cambria" panose="02040503050406030204" pitchFamily="18" charset="0"/>
                <a:cs typeface="Times New Roman"/>
              </a:rPr>
              <a:t> </a:t>
            </a:r>
            <a:r>
              <a:rPr lang="en-US" sz="2800" spc="-5" dirty="0">
                <a:latin typeface="Cambria" panose="02040503050406030204" pitchFamily="18" charset="0"/>
                <a:cs typeface="Times New Roman"/>
              </a:rPr>
              <a:t>allow</a:t>
            </a:r>
            <a:r>
              <a:rPr lang="en-US" sz="2800" spc="-35" dirty="0">
                <a:latin typeface="Cambria" panose="02040503050406030204" pitchFamily="18" charset="0"/>
                <a:cs typeface="Times New Roman"/>
              </a:rPr>
              <a:t> </a:t>
            </a:r>
            <a:r>
              <a:rPr lang="en-US" sz="2800" spc="-5" dirty="0">
                <a:latin typeface="Cambria" panose="02040503050406030204" pitchFamily="18" charset="0"/>
                <a:cs typeface="Times New Roman"/>
              </a:rPr>
              <a:t>us</a:t>
            </a:r>
            <a:r>
              <a:rPr lang="en-US" sz="2800" spc="-30" dirty="0">
                <a:latin typeface="Cambria" panose="02040503050406030204" pitchFamily="18" charset="0"/>
                <a:cs typeface="Times New Roman"/>
              </a:rPr>
              <a:t> </a:t>
            </a:r>
            <a:r>
              <a:rPr lang="en-US" sz="2800" dirty="0">
                <a:latin typeface="Cambria" panose="02040503050406030204" pitchFamily="18" charset="0"/>
                <a:cs typeface="Times New Roman"/>
              </a:rPr>
              <a:t>to</a:t>
            </a:r>
            <a:r>
              <a:rPr lang="en-US" sz="2800" spc="-30" dirty="0">
                <a:latin typeface="Cambria" panose="02040503050406030204" pitchFamily="18" charset="0"/>
                <a:cs typeface="Times New Roman"/>
              </a:rPr>
              <a:t> </a:t>
            </a:r>
            <a:r>
              <a:rPr lang="en-US" sz="2800" spc="-5" dirty="0">
                <a:latin typeface="Cambria" panose="02040503050406030204" pitchFamily="18" charset="0"/>
                <a:cs typeface="Times New Roman"/>
              </a:rPr>
              <a:t>control</a:t>
            </a:r>
            <a:r>
              <a:rPr lang="en-US" sz="2800" spc="-30" dirty="0">
                <a:latin typeface="Cambria" panose="02040503050406030204" pitchFamily="18" charset="0"/>
                <a:cs typeface="Times New Roman"/>
              </a:rPr>
              <a:t> </a:t>
            </a:r>
            <a:r>
              <a:rPr lang="en-US" sz="2800" spc="-5" dirty="0">
                <a:latin typeface="Cambria" panose="02040503050406030204" pitchFamily="18" charset="0"/>
                <a:cs typeface="Times New Roman"/>
              </a:rPr>
              <a:t>the</a:t>
            </a:r>
            <a:r>
              <a:rPr lang="en-US" sz="2800" spc="-40" dirty="0">
                <a:latin typeface="Cambria" panose="02040503050406030204" pitchFamily="18" charset="0"/>
                <a:cs typeface="Times New Roman"/>
              </a:rPr>
              <a:t> </a:t>
            </a:r>
            <a:r>
              <a:rPr lang="en-US" sz="2800" spc="-5" dirty="0">
                <a:latin typeface="Cambria" panose="02040503050406030204" pitchFamily="18" charset="0"/>
                <a:cs typeface="Times New Roman"/>
              </a:rPr>
              <a:t>forward</a:t>
            </a:r>
            <a:r>
              <a:rPr lang="en-US" sz="2800" spc="-35" dirty="0">
                <a:latin typeface="Cambria" panose="02040503050406030204" pitchFamily="18" charset="0"/>
                <a:cs typeface="Times New Roman"/>
              </a:rPr>
              <a:t> </a:t>
            </a:r>
            <a:r>
              <a:rPr lang="en-US" sz="2800" spc="-5" dirty="0">
                <a:latin typeface="Cambria" panose="02040503050406030204" pitchFamily="18" charset="0"/>
                <a:cs typeface="Times New Roman"/>
              </a:rPr>
              <a:t>and</a:t>
            </a:r>
            <a:r>
              <a:rPr lang="en-US" sz="2800" spc="-35" dirty="0">
                <a:latin typeface="Cambria" panose="02040503050406030204" pitchFamily="18" charset="0"/>
                <a:cs typeface="Times New Roman"/>
              </a:rPr>
              <a:t> </a:t>
            </a:r>
            <a:r>
              <a:rPr lang="en-US" sz="2800" dirty="0">
                <a:latin typeface="Cambria" panose="02040503050406030204" pitchFamily="18" charset="0"/>
                <a:cs typeface="Times New Roman"/>
              </a:rPr>
              <a:t>backward,</a:t>
            </a:r>
            <a:r>
              <a:rPr lang="en-US" sz="2800" spc="-25" dirty="0">
                <a:latin typeface="Cambria" panose="02040503050406030204" pitchFamily="18" charset="0"/>
                <a:cs typeface="Times New Roman"/>
              </a:rPr>
              <a:t> </a:t>
            </a:r>
            <a:r>
              <a:rPr lang="en-US" sz="2800" spc="-5" dirty="0">
                <a:latin typeface="Cambria" panose="02040503050406030204" pitchFamily="18" charset="0"/>
                <a:cs typeface="Times New Roman"/>
              </a:rPr>
              <a:t>and</a:t>
            </a:r>
            <a:r>
              <a:rPr lang="en-US" sz="2800" spc="-35" dirty="0">
                <a:latin typeface="Cambria" panose="02040503050406030204" pitchFamily="18" charset="0"/>
                <a:cs typeface="Times New Roman"/>
              </a:rPr>
              <a:t> </a:t>
            </a:r>
            <a:r>
              <a:rPr lang="en-US" sz="2800" spc="-5" dirty="0">
                <a:latin typeface="Cambria" panose="02040503050406030204" pitchFamily="18" charset="0"/>
                <a:cs typeface="Times New Roman"/>
              </a:rPr>
              <a:t>left</a:t>
            </a:r>
            <a:r>
              <a:rPr lang="en-US" sz="2800" spc="-30" dirty="0">
                <a:latin typeface="Cambria" panose="02040503050406030204" pitchFamily="18" charset="0"/>
                <a:cs typeface="Times New Roman"/>
              </a:rPr>
              <a:t> </a:t>
            </a:r>
            <a:r>
              <a:rPr lang="en-US" sz="2800" spc="-5" dirty="0">
                <a:latin typeface="Cambria" panose="02040503050406030204" pitchFamily="18" charset="0"/>
                <a:cs typeface="Times New Roman"/>
              </a:rPr>
              <a:t>and</a:t>
            </a:r>
            <a:r>
              <a:rPr lang="en-US" sz="2800" spc="-40" dirty="0">
                <a:latin typeface="Cambria" panose="02040503050406030204" pitchFamily="18" charset="0"/>
                <a:cs typeface="Times New Roman"/>
              </a:rPr>
              <a:t> </a:t>
            </a:r>
            <a:r>
              <a:rPr lang="en-US" sz="2800" spc="-5" dirty="0">
                <a:latin typeface="Cambria" panose="02040503050406030204" pitchFamily="18" charset="0"/>
                <a:cs typeface="Times New Roman"/>
              </a:rPr>
              <a:t>right</a:t>
            </a:r>
            <a:r>
              <a:rPr lang="en-US" sz="2800" spc="-30" dirty="0">
                <a:latin typeface="Cambria" panose="02040503050406030204" pitchFamily="18" charset="0"/>
                <a:cs typeface="Times New Roman"/>
              </a:rPr>
              <a:t> </a:t>
            </a:r>
            <a:r>
              <a:rPr lang="en-US" sz="2800" dirty="0">
                <a:latin typeface="Cambria" panose="02040503050406030204" pitchFamily="18" charset="0"/>
                <a:cs typeface="Times New Roman"/>
              </a:rPr>
              <a:t>movements,</a:t>
            </a:r>
            <a:r>
              <a:rPr lang="en-US" sz="2800" spc="-30" dirty="0">
                <a:latin typeface="Cambria" panose="02040503050406030204" pitchFamily="18" charset="0"/>
                <a:cs typeface="Times New Roman"/>
              </a:rPr>
              <a:t> </a:t>
            </a:r>
            <a:r>
              <a:rPr lang="en-US" sz="2800" dirty="0">
                <a:latin typeface="Cambria" panose="02040503050406030204" pitchFamily="18" charset="0"/>
                <a:cs typeface="Times New Roman"/>
              </a:rPr>
              <a:t>while</a:t>
            </a:r>
            <a:r>
              <a:rPr lang="en-US" sz="2800" spc="-35" dirty="0">
                <a:latin typeface="Cambria" panose="02040503050406030204" pitchFamily="18" charset="0"/>
                <a:cs typeface="Times New Roman"/>
              </a:rPr>
              <a:t> </a:t>
            </a:r>
            <a:r>
              <a:rPr lang="en-US" sz="2800" dirty="0">
                <a:latin typeface="Cambria" panose="02040503050406030204" pitchFamily="18" charset="0"/>
                <a:cs typeface="Times New Roman"/>
              </a:rPr>
              <a:t>using</a:t>
            </a:r>
            <a:r>
              <a:rPr lang="en-US" sz="2800" spc="-40" dirty="0">
                <a:latin typeface="Cambria" panose="02040503050406030204" pitchFamily="18" charset="0"/>
                <a:cs typeface="Times New Roman"/>
              </a:rPr>
              <a:t> </a:t>
            </a:r>
            <a:r>
              <a:rPr lang="en-US" sz="2800" spc="5" dirty="0">
                <a:latin typeface="Cambria" panose="02040503050406030204" pitchFamily="18" charset="0"/>
                <a:cs typeface="Times New Roman"/>
              </a:rPr>
              <a:t>the</a:t>
            </a:r>
            <a:r>
              <a:rPr lang="en-US" sz="2800" spc="-40" dirty="0">
                <a:latin typeface="Cambria" panose="02040503050406030204" pitchFamily="18" charset="0"/>
                <a:cs typeface="Times New Roman"/>
              </a:rPr>
              <a:t> </a:t>
            </a:r>
            <a:r>
              <a:rPr lang="en-US" sz="2800" dirty="0">
                <a:latin typeface="Cambria" panose="02040503050406030204" pitchFamily="18" charset="0"/>
                <a:cs typeface="Times New Roman"/>
              </a:rPr>
              <a:t>same  </a:t>
            </a:r>
            <a:r>
              <a:rPr lang="en-US" sz="2800" spc="-5" dirty="0">
                <a:latin typeface="Cambria" panose="02040503050406030204" pitchFamily="18" charset="0"/>
                <a:cs typeface="Times New Roman"/>
              </a:rPr>
              <a:t>accelerometer sensor </a:t>
            </a:r>
            <a:r>
              <a:rPr lang="en-US" sz="2800" dirty="0">
                <a:latin typeface="Cambria" panose="02040503050406030204" pitchFamily="18" charset="0"/>
                <a:cs typeface="Times New Roman"/>
              </a:rPr>
              <a:t>to control the throttle of the</a:t>
            </a:r>
            <a:r>
              <a:rPr lang="en-US" sz="2800" spc="-10" dirty="0">
                <a:latin typeface="Cambria" panose="02040503050406030204" pitchFamily="18" charset="0"/>
                <a:cs typeface="Times New Roman"/>
              </a:rPr>
              <a:t> </a:t>
            </a:r>
            <a:r>
              <a:rPr lang="en-US" sz="2800" spc="-5" dirty="0">
                <a:latin typeface="Cambria" panose="02040503050406030204" pitchFamily="18" charset="0"/>
                <a:cs typeface="Times New Roman"/>
              </a:rPr>
              <a:t>car.</a:t>
            </a:r>
            <a:endParaRPr lang="en-US" sz="2800" dirty="0">
              <a:latin typeface="Cambria" panose="02040503050406030204" pitchFamily="18" charset="0"/>
              <a:cs typeface="Times New Roman"/>
            </a:endParaRPr>
          </a:p>
        </p:txBody>
      </p:sp>
    </p:spTree>
    <p:extLst>
      <p:ext uri="{BB962C8B-B14F-4D97-AF65-F5344CB8AC3E}">
        <p14:creationId xmlns:p14="http://schemas.microsoft.com/office/powerpoint/2010/main" val="19602587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9FF9D8-064D-4177-82AD-443E6F5FDCEC}"/>
              </a:ext>
            </a:extLst>
          </p:cNvPr>
          <p:cNvSpPr/>
          <p:nvPr/>
        </p:nvSpPr>
        <p:spPr>
          <a:xfrm>
            <a:off x="762000" y="680918"/>
            <a:ext cx="7162800" cy="4247317"/>
          </a:xfrm>
          <a:prstGeom prst="rect">
            <a:avLst/>
          </a:prstGeom>
        </p:spPr>
        <p:txBody>
          <a:bodyPr wrap="square">
            <a:spAutoFit/>
          </a:bodyPr>
          <a:lstStyle/>
          <a:p>
            <a:r>
              <a:rPr lang="en-US" dirty="0" err="1">
                <a:solidFill>
                  <a:srgbClr val="222222"/>
                </a:solidFill>
                <a:latin typeface="Roboto"/>
              </a:rPr>
              <a:t>generally,The</a:t>
            </a:r>
            <a:r>
              <a:rPr lang="en-US" dirty="0">
                <a:solidFill>
                  <a:srgbClr val="222222"/>
                </a:solidFill>
                <a:latin typeface="Roboto"/>
              </a:rPr>
              <a:t> two types of gestures are:</a:t>
            </a:r>
          </a:p>
          <a:p>
            <a:endParaRPr lang="en-US" dirty="0">
              <a:solidFill>
                <a:srgbClr val="222222"/>
              </a:solidFill>
              <a:latin typeface="Roboto"/>
            </a:endParaRPr>
          </a:p>
          <a:p>
            <a:pPr>
              <a:buFont typeface="Arial" panose="020B0604020202020204" pitchFamily="34" charset="0"/>
              <a:buChar char="•"/>
            </a:pPr>
            <a:r>
              <a:rPr lang="en-US" b="1" dirty="0">
                <a:solidFill>
                  <a:srgbClr val="222222"/>
                </a:solidFill>
                <a:latin typeface="Roboto"/>
              </a:rPr>
              <a:t>Online Gestures – </a:t>
            </a:r>
            <a:r>
              <a:rPr lang="en-US" dirty="0">
                <a:solidFill>
                  <a:srgbClr val="222222"/>
                </a:solidFill>
                <a:latin typeface="Roboto"/>
              </a:rPr>
              <a:t>Put simply, these are gestures that control a machine or computer system in real time. Also called direct manipulation gestures, these are the sort that let you interact with objects and impose changes viewable as you do them.</a:t>
            </a:r>
          </a:p>
          <a:p>
            <a:endParaRPr lang="en-US" dirty="0">
              <a:solidFill>
                <a:srgbClr val="222222"/>
              </a:solidFill>
              <a:latin typeface="Roboto"/>
            </a:endParaRPr>
          </a:p>
          <a:p>
            <a:pPr>
              <a:buFont typeface="Arial" panose="020B0604020202020204" pitchFamily="34" charset="0"/>
              <a:buChar char="•"/>
            </a:pPr>
            <a:r>
              <a:rPr lang="en-US" b="1" dirty="0">
                <a:solidFill>
                  <a:srgbClr val="222222"/>
                </a:solidFill>
                <a:latin typeface="Roboto"/>
              </a:rPr>
              <a:t>Offline Gestures –</a:t>
            </a:r>
            <a:r>
              <a:rPr lang="en-US" dirty="0">
                <a:solidFill>
                  <a:srgbClr val="222222"/>
                </a:solidFill>
                <a:latin typeface="Roboto"/>
              </a:rPr>
              <a:t> Gestures that are processed after they’re done are called offline gestures. In other words, these are the gestures that don’t show a real time change.</a:t>
            </a:r>
          </a:p>
          <a:p>
            <a:pPr>
              <a:buFont typeface="Arial" panose="020B0604020202020204" pitchFamily="34" charset="0"/>
              <a:buChar char="•"/>
            </a:pPr>
            <a:r>
              <a:rPr lang="en-US" dirty="0">
                <a:solidFill>
                  <a:srgbClr val="222222"/>
                </a:solidFill>
                <a:latin typeface="Roboto"/>
              </a:rPr>
              <a:t> For example, some new smartphones have the option to open a certain application after a specific gesture is made, this is basically an offline gesture.</a:t>
            </a:r>
          </a:p>
          <a:p>
            <a:br>
              <a:rPr lang="en-US" dirty="0">
                <a:solidFill>
                  <a:srgbClr val="E8554E"/>
                </a:solidFill>
                <a:latin typeface="Roboto"/>
                <a:hlinkClick r:id="rId2"/>
              </a:rPr>
            </a:br>
            <a:endParaRPr lang="en-IN" dirty="0"/>
          </a:p>
        </p:txBody>
      </p:sp>
    </p:spTree>
    <p:extLst>
      <p:ext uri="{BB962C8B-B14F-4D97-AF65-F5344CB8AC3E}">
        <p14:creationId xmlns:p14="http://schemas.microsoft.com/office/powerpoint/2010/main" val="1520455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63E1AB-D5EC-41B2-ADDE-33CB0FBC6F4B}"/>
              </a:ext>
            </a:extLst>
          </p:cNvPr>
          <p:cNvSpPr/>
          <p:nvPr/>
        </p:nvSpPr>
        <p:spPr>
          <a:xfrm>
            <a:off x="914400" y="2133600"/>
            <a:ext cx="7848600" cy="3970318"/>
          </a:xfrm>
          <a:prstGeom prst="rect">
            <a:avLst/>
          </a:prstGeom>
        </p:spPr>
        <p:txBody>
          <a:bodyPr wrap="square">
            <a:spAutoFit/>
          </a:bodyPr>
          <a:lstStyle/>
          <a:p>
            <a:r>
              <a:rPr lang="en-US" dirty="0">
                <a:solidFill>
                  <a:srgbClr val="222222"/>
                </a:solidFill>
                <a:latin typeface="Roboto"/>
              </a:rPr>
              <a:t> Some of the applications include:</a:t>
            </a:r>
          </a:p>
          <a:p>
            <a:pPr>
              <a:buFont typeface="Arial" panose="020B0604020202020204" pitchFamily="34" charset="0"/>
              <a:buChar char="•"/>
            </a:pPr>
            <a:r>
              <a:rPr lang="en-US" b="1" dirty="0">
                <a:solidFill>
                  <a:srgbClr val="222222"/>
                </a:solidFill>
                <a:latin typeface="Roboto"/>
              </a:rPr>
              <a:t>Medical Applications – </a:t>
            </a:r>
            <a:r>
              <a:rPr lang="en-US" dirty="0">
                <a:solidFill>
                  <a:srgbClr val="222222"/>
                </a:solidFill>
                <a:latin typeface="Roboto"/>
              </a:rPr>
              <a:t>Advanced robotics systems with gesture recognition can be placed in hospitals or homes to recognize and treat life threatening conditions like heart attacks or strokes.</a:t>
            </a:r>
          </a:p>
          <a:p>
            <a:endParaRPr lang="en-US" dirty="0">
              <a:solidFill>
                <a:srgbClr val="222222"/>
              </a:solidFill>
              <a:latin typeface="Roboto"/>
            </a:endParaRPr>
          </a:p>
          <a:p>
            <a:pPr>
              <a:buFont typeface="Arial" panose="020B0604020202020204" pitchFamily="34" charset="0"/>
              <a:buChar char="•"/>
            </a:pPr>
            <a:r>
              <a:rPr lang="en-US" b="1" dirty="0">
                <a:solidFill>
                  <a:srgbClr val="222222"/>
                </a:solidFill>
                <a:latin typeface="Roboto"/>
              </a:rPr>
              <a:t>Alternative computer interfaces –</a:t>
            </a:r>
            <a:r>
              <a:rPr lang="en-US" dirty="0">
                <a:solidFill>
                  <a:srgbClr val="222222"/>
                </a:solidFill>
                <a:latin typeface="Roboto"/>
              </a:rPr>
              <a:t> Gesture recognition, along with voice recognition, facial recognition, lip movement recognition and eye tracking combined can be used to create something called a perceptual user interface (PUI), a completely different way to interact with computer systems which will improve usability and creativity by leaps and bounds.</a:t>
            </a:r>
          </a:p>
          <a:p>
            <a:endParaRPr lang="en-US" dirty="0">
              <a:solidFill>
                <a:srgbClr val="222222"/>
              </a:solidFill>
              <a:latin typeface="Roboto"/>
            </a:endParaRPr>
          </a:p>
          <a:p>
            <a:endParaRPr lang="en-US" dirty="0">
              <a:solidFill>
                <a:srgbClr val="222222"/>
              </a:solidFill>
              <a:latin typeface="Roboto"/>
            </a:endParaRPr>
          </a:p>
          <a:p>
            <a:br>
              <a:rPr lang="en-US" dirty="0">
                <a:solidFill>
                  <a:srgbClr val="E8554E"/>
                </a:solidFill>
                <a:latin typeface="Roboto"/>
                <a:hlinkClick r:id="rId2"/>
              </a:rPr>
            </a:br>
            <a:endParaRPr lang="en-IN" dirty="0"/>
          </a:p>
        </p:txBody>
      </p:sp>
    </p:spTree>
    <p:extLst>
      <p:ext uri="{BB962C8B-B14F-4D97-AF65-F5344CB8AC3E}">
        <p14:creationId xmlns:p14="http://schemas.microsoft.com/office/powerpoint/2010/main" val="2081319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96D73F-7207-4BB2-8B28-6DD2076185B6}"/>
              </a:ext>
            </a:extLst>
          </p:cNvPr>
          <p:cNvSpPr/>
          <p:nvPr/>
        </p:nvSpPr>
        <p:spPr>
          <a:xfrm>
            <a:off x="2286000" y="1305342"/>
            <a:ext cx="4572000" cy="4247317"/>
          </a:xfrm>
          <a:prstGeom prst="rect">
            <a:avLst/>
          </a:prstGeom>
        </p:spPr>
        <p:txBody>
          <a:bodyPr>
            <a:spAutoFit/>
          </a:bodyPr>
          <a:lstStyle/>
          <a:p>
            <a:pPr>
              <a:buFont typeface="Arial" panose="020B0604020202020204" pitchFamily="34" charset="0"/>
              <a:buChar char="•"/>
            </a:pPr>
            <a:r>
              <a:rPr lang="en-US" b="1" dirty="0">
                <a:solidFill>
                  <a:srgbClr val="222222"/>
                </a:solidFill>
                <a:latin typeface="Roboto"/>
              </a:rPr>
              <a:t>Entertainment applications –</a:t>
            </a:r>
            <a:r>
              <a:rPr lang="en-US" dirty="0">
                <a:solidFill>
                  <a:srgbClr val="222222"/>
                </a:solidFill>
                <a:latin typeface="Roboto"/>
              </a:rPr>
              <a:t> Most videogames today are played either on game consoles, arcade units or PCs, and all require a combination of input devices. Gesture recognition can be used to truly immerse a players in the game world like never before.</a:t>
            </a:r>
          </a:p>
          <a:p>
            <a:pPr>
              <a:buFont typeface="Arial" panose="020B0604020202020204" pitchFamily="34" charset="0"/>
              <a:buChar char="•"/>
            </a:pPr>
            <a:r>
              <a:rPr lang="en-US" b="1" dirty="0">
                <a:solidFill>
                  <a:srgbClr val="222222"/>
                </a:solidFill>
                <a:latin typeface="Roboto"/>
              </a:rPr>
              <a:t>Automation systems –</a:t>
            </a:r>
            <a:r>
              <a:rPr lang="en-US" dirty="0">
                <a:solidFill>
                  <a:srgbClr val="222222"/>
                </a:solidFill>
                <a:latin typeface="Roboto"/>
              </a:rPr>
              <a:t> In homes, offices, transport vehicles and more, gesture recognition can be incorporated to greatly increase usability and reduce the resources necessary to create primary or secondary input systems like remote controls, car entertainment systems with buttons or similar.</a:t>
            </a:r>
          </a:p>
        </p:txBody>
      </p:sp>
    </p:spTree>
    <p:extLst>
      <p:ext uri="{BB962C8B-B14F-4D97-AF65-F5344CB8AC3E}">
        <p14:creationId xmlns:p14="http://schemas.microsoft.com/office/powerpoint/2010/main" val="39945367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BD6967-CE07-4F69-89BB-B6C4A0B0CEC1}"/>
              </a:ext>
            </a:extLst>
          </p:cNvPr>
          <p:cNvSpPr/>
          <p:nvPr/>
        </p:nvSpPr>
        <p:spPr>
          <a:xfrm>
            <a:off x="2286000" y="1859340"/>
            <a:ext cx="4572000" cy="3139321"/>
          </a:xfrm>
          <a:prstGeom prst="rect">
            <a:avLst/>
          </a:prstGeom>
        </p:spPr>
        <p:txBody>
          <a:bodyPr>
            <a:spAutoFit/>
          </a:bodyPr>
          <a:lstStyle/>
          <a:p>
            <a:pPr>
              <a:buFont typeface="Arial" panose="020B0604020202020204" pitchFamily="34" charset="0"/>
              <a:buChar char="•"/>
            </a:pPr>
            <a:r>
              <a:rPr lang="en-US" b="1" dirty="0">
                <a:solidFill>
                  <a:srgbClr val="222222"/>
                </a:solidFill>
                <a:latin typeface="Roboto"/>
              </a:rPr>
              <a:t>An easier life for the disabled –</a:t>
            </a:r>
            <a:r>
              <a:rPr lang="en-US" dirty="0">
                <a:solidFill>
                  <a:srgbClr val="222222"/>
                </a:solidFill>
                <a:latin typeface="Roboto"/>
              </a:rPr>
              <a:t> One of the biggest challenges faced today is providing separate and equally non cumbersome services to the differently abled and handicapped. While there are special provisions around the world, there’s still huge room for improvement to bring all lives on equal footing. Gesture recognition technology can eliminate a lot of manual labor and make life much easier for those who aren’t as fortunate as most of us are.</a:t>
            </a:r>
          </a:p>
        </p:txBody>
      </p:sp>
    </p:spTree>
    <p:extLst>
      <p:ext uri="{BB962C8B-B14F-4D97-AF65-F5344CB8AC3E}">
        <p14:creationId xmlns:p14="http://schemas.microsoft.com/office/powerpoint/2010/main" val="2519439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MECHANISM</a:t>
            </a:r>
          </a:p>
        </p:txBody>
      </p:sp>
      <p:sp>
        <p:nvSpPr>
          <p:cNvPr id="3" name="Content Placeholder 2"/>
          <p:cNvSpPr>
            <a:spLocks noGrp="1"/>
          </p:cNvSpPr>
          <p:nvPr>
            <p:ph idx="1"/>
          </p:nvPr>
        </p:nvSpPr>
        <p:spPr/>
        <p:txBody>
          <a:bodyPr>
            <a:normAutofit fontScale="92500" lnSpcReduction="10000"/>
          </a:bodyPr>
          <a:lstStyle/>
          <a:p>
            <a:r>
              <a:rPr lang="en-US" sz="2800" b="1" dirty="0"/>
              <a:t> Movement of car is controlled by the differential mechanism.</a:t>
            </a:r>
          </a:p>
          <a:p>
            <a:r>
              <a:rPr lang="en-US" sz="2800" b="1" dirty="0"/>
              <a:t> The mechanism involves the rotation of both forth &amp; rear wheels of left or right side to move in the anticlockwise direction and the other pair to rotate in the clockwise direction which makes the car to rotate about its own axis without any kind of forward or backward motion.</a:t>
            </a:r>
          </a:p>
          <a:p>
            <a:r>
              <a:rPr lang="en-US" sz="2800" b="1" dirty="0"/>
              <a:t> The </a:t>
            </a:r>
            <a:r>
              <a:rPr lang="en-US" sz="2800" b="1" u="sng" dirty="0"/>
              <a:t>main advantage </a:t>
            </a:r>
            <a:r>
              <a:rPr lang="en-US" sz="2800" b="1" dirty="0"/>
              <a:t>of this mechanism is the car with this mechanism can take sharp turn without any difficulty. </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C4196-C8AA-4CFD-9AE9-B6690A9FFDB1}"/>
              </a:ext>
            </a:extLst>
          </p:cNvPr>
          <p:cNvSpPr>
            <a:spLocks noGrp="1"/>
          </p:cNvSpPr>
          <p:nvPr>
            <p:ph type="title"/>
          </p:nvPr>
        </p:nvSpPr>
        <p:spPr/>
        <p:txBody>
          <a:bodyPr/>
          <a:lstStyle/>
          <a:p>
            <a:endParaRPr lang="en-IN"/>
          </a:p>
        </p:txBody>
      </p:sp>
      <p:sp>
        <p:nvSpPr>
          <p:cNvPr id="3" name="Rectangle 2">
            <a:extLst>
              <a:ext uri="{FF2B5EF4-FFF2-40B4-BE49-F238E27FC236}">
                <a16:creationId xmlns:a16="http://schemas.microsoft.com/office/drawing/2014/main" id="{6AE42A2A-C760-4E7E-8931-80099B1FD5AD}"/>
              </a:ext>
            </a:extLst>
          </p:cNvPr>
          <p:cNvSpPr/>
          <p:nvPr/>
        </p:nvSpPr>
        <p:spPr>
          <a:xfrm>
            <a:off x="2286000" y="3256587"/>
            <a:ext cx="5410200" cy="1754326"/>
          </a:xfrm>
          <a:prstGeom prst="rect">
            <a:avLst/>
          </a:prstGeom>
        </p:spPr>
        <p:txBody>
          <a:bodyPr wrap="square">
            <a:spAutoFit/>
          </a:bodyPr>
          <a:lstStyle/>
          <a:p>
            <a:r>
              <a:rPr lang="en-IN" dirty="0"/>
              <a:t> </a:t>
            </a:r>
          </a:p>
          <a:p>
            <a:r>
              <a:rPr lang="en-IN" dirty="0"/>
              <a:t>                    </a:t>
            </a:r>
            <a:r>
              <a:rPr lang="en-IN" b="1" u="sng" dirty="0"/>
              <a:t>SUBMITTED BY:</a:t>
            </a:r>
          </a:p>
          <a:p>
            <a:endParaRPr lang="en-IN" dirty="0"/>
          </a:p>
          <a:p>
            <a:r>
              <a:rPr lang="en-IN" dirty="0"/>
              <a:t>              ABHISHEK KUMAR (005)</a:t>
            </a:r>
          </a:p>
          <a:p>
            <a:r>
              <a:rPr lang="en-IN" dirty="0"/>
              <a:t>              AAKRITY SINGH (003)</a:t>
            </a:r>
          </a:p>
          <a:p>
            <a:r>
              <a:rPr lang="en-IN" dirty="0"/>
              <a:t>              ANUBHAV  SRIVASTAVA(015)</a:t>
            </a:r>
          </a:p>
        </p:txBody>
      </p:sp>
    </p:spTree>
    <p:extLst>
      <p:ext uri="{BB962C8B-B14F-4D97-AF65-F5344CB8AC3E}">
        <p14:creationId xmlns:p14="http://schemas.microsoft.com/office/powerpoint/2010/main" val="50451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Autofit/>
          </a:bodyPr>
          <a:lstStyle/>
          <a:p>
            <a:r>
              <a:rPr lang="en-US" sz="2800" b="1" dirty="0"/>
              <a:t>The robot is usually an electro-mechanical machine that can perform tasks automatically.</a:t>
            </a:r>
          </a:p>
          <a:p>
            <a:r>
              <a:rPr lang="en-US" sz="2800" b="1" dirty="0"/>
              <a:t> Robots can be autonomous, semi-autonomous or remotely controlled.</a:t>
            </a:r>
          </a:p>
          <a:p>
            <a:pPr marL="0" indent="0">
              <a:buNone/>
            </a:pPr>
            <a:endParaRPr lang="en-US" sz="2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1B86-5D2F-41A3-9B79-3178A6AFCF23}"/>
              </a:ext>
            </a:extLst>
          </p:cNvPr>
          <p:cNvSpPr>
            <a:spLocks noGrp="1"/>
          </p:cNvSpPr>
          <p:nvPr>
            <p:ph type="title"/>
          </p:nvPr>
        </p:nvSpPr>
        <p:spPr>
          <a:xfrm>
            <a:off x="457200" y="704088"/>
            <a:ext cx="8229600" cy="1143000"/>
          </a:xfrm>
        </p:spPr>
        <p:txBody>
          <a:bodyPr>
            <a:normAutofit fontScale="90000"/>
          </a:bodyPr>
          <a:lstStyle/>
          <a:p>
            <a:r>
              <a:rPr lang="en-ZA" dirty="0"/>
              <a:t>HUMAN-MACHINE INTERACTION</a:t>
            </a:r>
          </a:p>
        </p:txBody>
      </p:sp>
      <p:sp>
        <p:nvSpPr>
          <p:cNvPr id="3" name="Content Placeholder 2">
            <a:extLst>
              <a:ext uri="{FF2B5EF4-FFF2-40B4-BE49-F238E27FC236}">
                <a16:creationId xmlns:a16="http://schemas.microsoft.com/office/drawing/2014/main" id="{847EC637-51CD-4AC8-8282-B6966CE2366E}"/>
              </a:ext>
            </a:extLst>
          </p:cNvPr>
          <p:cNvSpPr>
            <a:spLocks noGrp="1"/>
          </p:cNvSpPr>
          <p:nvPr>
            <p:ph idx="1"/>
          </p:nvPr>
        </p:nvSpPr>
        <p:spPr/>
        <p:txBody>
          <a:bodyPr>
            <a:normAutofit/>
          </a:bodyPr>
          <a:lstStyle/>
          <a:p>
            <a:r>
              <a:rPr lang="en-US" sz="2300" b="1" dirty="0"/>
              <a:t>An important aspect of a successful robotic system is the Human-Machine interaction.  </a:t>
            </a:r>
          </a:p>
          <a:p>
            <a:r>
              <a:rPr lang="en-US" sz="2300" b="1" dirty="0"/>
              <a:t> Gestures originate from any bodily motion or state but commonly originate from the face or hand. Gesture recognition can be considered as a way for computer to understand human body language.</a:t>
            </a:r>
          </a:p>
          <a:p>
            <a:r>
              <a:rPr lang="en-US" sz="2300" b="1" dirty="0"/>
              <a:t> This has minimized the need for text interfaces and GUIs (Graphical User Interface).</a:t>
            </a:r>
            <a:endParaRPr lang="en-ZA" sz="2300" b="1" dirty="0"/>
          </a:p>
        </p:txBody>
      </p:sp>
    </p:spTree>
    <p:extLst>
      <p:ext uri="{BB962C8B-B14F-4D97-AF65-F5344CB8AC3E}">
        <p14:creationId xmlns:p14="http://schemas.microsoft.com/office/powerpoint/2010/main" val="3152771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0B129-2853-4A64-9D86-28430F030110}"/>
              </a:ext>
            </a:extLst>
          </p:cNvPr>
          <p:cNvSpPr>
            <a:spLocks noGrp="1"/>
          </p:cNvSpPr>
          <p:nvPr>
            <p:ph type="title"/>
          </p:nvPr>
        </p:nvSpPr>
        <p:spPr/>
        <p:txBody>
          <a:bodyPr/>
          <a:lstStyle/>
          <a:p>
            <a:r>
              <a:rPr lang="en-US" b="1" dirty="0"/>
              <a:t>GESTURE</a:t>
            </a:r>
            <a:endParaRPr lang="en-ZA" b="1" dirty="0"/>
          </a:p>
        </p:txBody>
      </p:sp>
      <p:sp>
        <p:nvSpPr>
          <p:cNvPr id="3" name="Content Placeholder 2">
            <a:extLst>
              <a:ext uri="{FF2B5EF4-FFF2-40B4-BE49-F238E27FC236}">
                <a16:creationId xmlns:a16="http://schemas.microsoft.com/office/drawing/2014/main" id="{C7A6DA8E-D513-468B-A0F3-72A95AD947BB}"/>
              </a:ext>
            </a:extLst>
          </p:cNvPr>
          <p:cNvSpPr>
            <a:spLocks noGrp="1"/>
          </p:cNvSpPr>
          <p:nvPr>
            <p:ph idx="1"/>
          </p:nvPr>
        </p:nvSpPr>
        <p:spPr/>
        <p:txBody>
          <a:bodyPr>
            <a:normAutofit/>
          </a:bodyPr>
          <a:lstStyle/>
          <a:p>
            <a:r>
              <a:rPr lang="en-US" sz="2800" b="1" dirty="0"/>
              <a:t>A gesture is an action that has to be seen by someone else and has to convey some piece of information. Gesture is usually considered as a movement of part of the body, esp. a hand or the head, to express an idea or meaning.</a:t>
            </a:r>
            <a:endParaRPr lang="en-ZA" sz="2800" b="1" dirty="0"/>
          </a:p>
        </p:txBody>
      </p:sp>
    </p:spTree>
    <p:extLst>
      <p:ext uri="{BB962C8B-B14F-4D97-AF65-F5344CB8AC3E}">
        <p14:creationId xmlns:p14="http://schemas.microsoft.com/office/powerpoint/2010/main" val="3326130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requirements</a:t>
            </a:r>
          </a:p>
        </p:txBody>
      </p:sp>
      <p:sp>
        <p:nvSpPr>
          <p:cNvPr id="3" name="Content Placeholder 2"/>
          <p:cNvSpPr>
            <a:spLocks noGrp="1"/>
          </p:cNvSpPr>
          <p:nvPr>
            <p:ph idx="1"/>
          </p:nvPr>
        </p:nvSpPr>
        <p:spPr/>
        <p:txBody>
          <a:bodyPr/>
          <a:lstStyle/>
          <a:p>
            <a:pPr marL="514350" lvl="0" indent="-514350" fontAlgn="base">
              <a:spcBef>
                <a:spcPct val="0"/>
              </a:spcBef>
              <a:spcAft>
                <a:spcPct val="0"/>
              </a:spcAft>
              <a:buClrTx/>
              <a:buFont typeface="+mj-lt"/>
              <a:buAutoNum type="arabicPeriod"/>
            </a:pPr>
            <a:r>
              <a:rPr kumimoji="0" lang="en-US" b="1" i="0" u="none" strike="noStrike" cap="none" normalizeH="0" baseline="0" dirty="0">
                <a:ln>
                  <a:noFill/>
                </a:ln>
                <a:solidFill>
                  <a:schemeClr val="tx1"/>
                </a:solidFill>
                <a:effectLst/>
                <a:latin typeface="Cambria" pitchFamily="18" charset="0"/>
                <a:ea typeface="Times New Roman" pitchFamily="18" charset="0"/>
                <a:cs typeface="Times New Roman" pitchFamily="18" charset="0"/>
              </a:rPr>
              <a:t>Arduino UNO</a:t>
            </a:r>
            <a:endParaRPr lang="en-US" b="1" dirty="0">
              <a:solidFill>
                <a:srgbClr val="365F91"/>
              </a:solidFill>
              <a:latin typeface="Cambria" pitchFamily="18" charset="0"/>
              <a:ea typeface="Times New Roman" pitchFamily="18" charset="0"/>
              <a:cs typeface="Times New Roman" pitchFamily="18" charset="0"/>
            </a:endParaRPr>
          </a:p>
          <a:p>
            <a:pPr marL="514350" lvl="0" indent="-514350" fontAlgn="base">
              <a:spcBef>
                <a:spcPct val="0"/>
              </a:spcBef>
              <a:spcAft>
                <a:spcPct val="0"/>
              </a:spcAft>
              <a:buClrTx/>
              <a:buFont typeface="+mj-lt"/>
              <a:buAutoNum type="arabicPeriod"/>
            </a:pPr>
            <a:r>
              <a:rPr lang="en-US" b="1" dirty="0">
                <a:latin typeface="Cambria" pitchFamily="18" charset="0"/>
                <a:ea typeface="Times New Roman" pitchFamily="18" charset="0"/>
                <a:cs typeface="Times New Roman" pitchFamily="18" charset="0"/>
              </a:rPr>
              <a:t>Adxl335 accelerometer</a:t>
            </a:r>
          </a:p>
          <a:p>
            <a:pPr marL="514350" lvl="0" indent="-514350" fontAlgn="base">
              <a:spcBef>
                <a:spcPct val="0"/>
              </a:spcBef>
              <a:spcAft>
                <a:spcPct val="0"/>
              </a:spcAft>
              <a:buClrTx/>
              <a:buFont typeface="+mj-lt"/>
              <a:buAutoNum type="arabicPeriod"/>
            </a:pPr>
            <a:r>
              <a:rPr lang="de-DE" b="1" dirty="0">
                <a:latin typeface="Cambria" panose="02040503050406030204" pitchFamily="18" charset="0"/>
              </a:rPr>
              <a:t>HT12E + HT12D Encoder Decoder IC</a:t>
            </a:r>
            <a:endParaRPr lang="en-US" b="1" dirty="0">
              <a:latin typeface="Cambria" pitchFamily="18" charset="0"/>
              <a:ea typeface="Times New Roman" pitchFamily="18" charset="0"/>
              <a:cs typeface="Times New Roman" pitchFamily="18" charset="0"/>
            </a:endParaRPr>
          </a:p>
          <a:p>
            <a:pPr marL="514350" lvl="0" indent="-514350" fontAlgn="base">
              <a:spcBef>
                <a:spcPct val="0"/>
              </a:spcBef>
              <a:spcAft>
                <a:spcPct val="0"/>
              </a:spcAft>
              <a:buClrTx/>
              <a:buFont typeface="+mj-lt"/>
              <a:buAutoNum type="arabicPeriod"/>
            </a:pPr>
            <a:r>
              <a:rPr lang="en-US" b="1" dirty="0">
                <a:latin typeface="Cambria" panose="02040503050406030204" pitchFamily="18" charset="0"/>
              </a:rPr>
              <a:t>RF Wireless Transmitter Receiver Module</a:t>
            </a:r>
            <a:endParaRPr lang="en-US" b="1" dirty="0">
              <a:latin typeface="Cambria" pitchFamily="18" charset="0"/>
              <a:cs typeface="Times New Roman" pitchFamily="18" charset="0"/>
            </a:endParaRPr>
          </a:p>
          <a:p>
            <a:pPr marL="514350" lvl="0" indent="-514350" fontAlgn="base">
              <a:spcBef>
                <a:spcPct val="0"/>
              </a:spcBef>
              <a:spcAft>
                <a:spcPct val="0"/>
              </a:spcAft>
              <a:buClrTx/>
              <a:buFont typeface="+mj-lt"/>
              <a:buAutoNum type="arabicPeriod"/>
            </a:pPr>
            <a:r>
              <a:rPr kumimoji="0" lang="en-US" b="1" i="0" u="none" strike="noStrike" cap="none" normalizeH="0" baseline="0" dirty="0">
                <a:ln>
                  <a:noFill/>
                </a:ln>
                <a:solidFill>
                  <a:schemeClr val="tx1"/>
                </a:solidFill>
                <a:effectLst/>
                <a:latin typeface="Cambria" pitchFamily="18" charset="0"/>
                <a:ea typeface="Times New Roman" pitchFamily="18" charset="0"/>
                <a:cs typeface="Times New Roman" pitchFamily="18" charset="0"/>
              </a:rPr>
              <a:t>Few jumper wires</a:t>
            </a:r>
          </a:p>
          <a:p>
            <a:pPr marL="514350" lvl="0" indent="-514350" fontAlgn="base">
              <a:spcBef>
                <a:spcPct val="0"/>
              </a:spcBef>
              <a:spcAft>
                <a:spcPct val="0"/>
              </a:spcAft>
              <a:buClrTx/>
              <a:buFont typeface="+mj-lt"/>
              <a:buAutoNum type="arabicPeriod"/>
            </a:pPr>
            <a:r>
              <a:rPr kumimoji="0" lang="en-US" b="1" i="0" u="none" strike="noStrike" cap="none" normalizeH="0" baseline="0" dirty="0">
                <a:ln>
                  <a:noFill/>
                </a:ln>
                <a:solidFill>
                  <a:schemeClr val="tx1"/>
                </a:solidFill>
                <a:effectLst/>
                <a:latin typeface="Cambria" pitchFamily="18" charset="0"/>
                <a:ea typeface="Times New Roman" pitchFamily="18" charset="0"/>
                <a:cs typeface="Times New Roman" pitchFamily="18" charset="0"/>
              </a:rPr>
              <a:t>Bread board</a:t>
            </a:r>
          </a:p>
          <a:p>
            <a:pPr marL="514350" indent="-514350" fontAlgn="base">
              <a:spcBef>
                <a:spcPct val="0"/>
              </a:spcBef>
              <a:spcAft>
                <a:spcPct val="0"/>
              </a:spcAft>
              <a:buClrTx/>
              <a:buFont typeface="+mj-lt"/>
              <a:buAutoNum type="arabicPeriod"/>
            </a:pPr>
            <a:r>
              <a:rPr lang="en-ZA" b="1" dirty="0">
                <a:latin typeface="Cambria" panose="02040503050406030204" pitchFamily="18" charset="0"/>
              </a:rPr>
              <a:t>L293D Motor Driving Module</a:t>
            </a:r>
            <a:r>
              <a:rPr lang="de-DE" b="1" dirty="0">
                <a:latin typeface="Cambria" panose="02040503050406030204" pitchFamily="18" charset="0"/>
              </a:rPr>
              <a:t> </a:t>
            </a:r>
          </a:p>
          <a:p>
            <a:pPr marL="0" indent="0" fontAlgn="base">
              <a:spcBef>
                <a:spcPct val="0"/>
              </a:spcBef>
              <a:spcAft>
                <a:spcPct val="0"/>
              </a:spcAft>
              <a:buClrTx/>
              <a:buNone/>
            </a:pPr>
            <a:endParaRPr lang="en-US" b="1" dirty="0">
              <a:solidFill>
                <a:srgbClr val="365F91"/>
              </a:solidFill>
              <a:latin typeface="Cambria" panose="02040503050406030204" pitchFamily="18" charset="0"/>
              <a:ea typeface="Times New Roman" pitchFamily="18" charset="0"/>
              <a:cs typeface="Times New Roman" pitchFamily="18" charset="0"/>
            </a:endParaRPr>
          </a:p>
          <a:p>
            <a:pPr marL="0" lvl="0" indent="0" fontAlgn="base">
              <a:spcBef>
                <a:spcPct val="0"/>
              </a:spcBef>
              <a:spcAft>
                <a:spcPct val="0"/>
              </a:spcAft>
              <a:buClrTx/>
              <a:buNone/>
            </a:pPr>
            <a:endParaRPr kumimoji="0" lang="en-US" b="1" i="0" u="none" strike="noStrike" cap="none" normalizeH="0" baseline="0" dirty="0">
              <a:ln>
                <a:noFill/>
              </a:ln>
              <a:solidFill>
                <a:schemeClr val="tx1"/>
              </a:solidFill>
              <a:effectLst/>
              <a:latin typeface="Cambria" pitchFamily="18" charset="0"/>
              <a:ea typeface="Times New Roman" pitchFamily="18" charset="0"/>
              <a:cs typeface="Times New Roman" pitchFamily="18" charset="0"/>
            </a:endParaRPr>
          </a:p>
          <a:p>
            <a:pPr marL="0" lvl="0" indent="0" eaLnBrk="0" fontAlgn="base" hangingPunct="0">
              <a:spcBef>
                <a:spcPct val="0"/>
              </a:spcBef>
              <a:spcAft>
                <a:spcPct val="0"/>
              </a:spcAft>
              <a:buNone/>
            </a:pPr>
            <a:endParaRPr kumimoji="0" lang="en-US" b="1" i="0" u="none" strike="noStrike" cap="none" normalizeH="0" baseline="0" dirty="0">
              <a:ln>
                <a:noFill/>
              </a:ln>
              <a:solidFill>
                <a:schemeClr val="tx1"/>
              </a:solidFill>
              <a:effectLst/>
              <a:latin typeface="Cambria" pitchFamily="18" charset="0"/>
              <a:ea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1F271-29DF-4877-90CE-02D8E7429968}"/>
              </a:ext>
            </a:extLst>
          </p:cNvPr>
          <p:cNvSpPr>
            <a:spLocks noGrp="1"/>
          </p:cNvSpPr>
          <p:nvPr>
            <p:ph type="title"/>
          </p:nvPr>
        </p:nvSpPr>
        <p:spPr/>
        <p:txBody>
          <a:bodyPr/>
          <a:lstStyle/>
          <a:p>
            <a:r>
              <a:rPr lang="en-ZA" b="1" spc="-5" dirty="0">
                <a:latin typeface="Cambria" panose="02040503050406030204" pitchFamily="18" charset="0"/>
              </a:rPr>
              <a:t>BLOCK</a:t>
            </a:r>
            <a:r>
              <a:rPr lang="en-ZA" b="1" spc="-65" dirty="0">
                <a:latin typeface="Cambria" panose="02040503050406030204" pitchFamily="18" charset="0"/>
              </a:rPr>
              <a:t> </a:t>
            </a:r>
            <a:r>
              <a:rPr lang="en-ZA" b="1" dirty="0">
                <a:latin typeface="Cambria" panose="02040503050406030204" pitchFamily="18" charset="0"/>
              </a:rPr>
              <a:t>DIAGRAM</a:t>
            </a:r>
          </a:p>
        </p:txBody>
      </p:sp>
      <p:sp>
        <p:nvSpPr>
          <p:cNvPr id="5" name="object 3">
            <a:extLst>
              <a:ext uri="{FF2B5EF4-FFF2-40B4-BE49-F238E27FC236}">
                <a16:creationId xmlns:a16="http://schemas.microsoft.com/office/drawing/2014/main" id="{41A5EE00-3318-4C17-9401-1120AAD29823}"/>
              </a:ext>
            </a:extLst>
          </p:cNvPr>
          <p:cNvSpPr>
            <a:spLocks noGrp="1"/>
          </p:cNvSpPr>
          <p:nvPr>
            <p:ph idx="1"/>
          </p:nvPr>
        </p:nvSpPr>
        <p:spPr>
          <a:prstGeom prst="rect">
            <a:avLst/>
          </a:prstGeom>
          <a:blipFill>
            <a:blip r:embed="rId2" cstate="print"/>
            <a:stretch>
              <a:fillRect/>
            </a:stretch>
          </a:blipFill>
        </p:spPr>
        <p:txBody>
          <a:bodyPr wrap="square" lIns="0" tIns="0" rIns="0" bIns="0" rtlCol="0"/>
          <a:lstStyle/>
          <a:p>
            <a:pPr marL="0" indent="0">
              <a:buNone/>
            </a:pPr>
            <a:endParaRPr lang="en-ZA" dirty="0"/>
          </a:p>
        </p:txBody>
      </p:sp>
    </p:spTree>
    <p:extLst>
      <p:ext uri="{BB962C8B-B14F-4D97-AF65-F5344CB8AC3E}">
        <p14:creationId xmlns:p14="http://schemas.microsoft.com/office/powerpoint/2010/main" val="34814063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2839</TotalTime>
  <Words>1831</Words>
  <Application>Microsoft Office PowerPoint</Application>
  <PresentationFormat>On-screen Show (4:3)</PresentationFormat>
  <Paragraphs>178</Paragraphs>
  <Slides>40</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Arial</vt:lpstr>
      <vt:lpstr>Calibri</vt:lpstr>
      <vt:lpstr>Cambria</vt:lpstr>
      <vt:lpstr>Constantia</vt:lpstr>
      <vt:lpstr>Roboto</vt:lpstr>
      <vt:lpstr>Symbol</vt:lpstr>
      <vt:lpstr>Times New Roman</vt:lpstr>
      <vt:lpstr>Trebuchet MS</vt:lpstr>
      <vt:lpstr>Wingdings</vt:lpstr>
      <vt:lpstr>Wingdings 2</vt:lpstr>
      <vt:lpstr>Flow</vt:lpstr>
      <vt:lpstr>Microprocessor assignment</vt:lpstr>
      <vt:lpstr>ABSTRACT</vt:lpstr>
      <vt:lpstr>ABSTRACT</vt:lpstr>
      <vt:lpstr>MECHANISM</vt:lpstr>
      <vt:lpstr>INTRODUCTION</vt:lpstr>
      <vt:lpstr>HUMAN-MACHINE INTERACTION</vt:lpstr>
      <vt:lpstr>GESTURE</vt:lpstr>
      <vt:lpstr>Hardware requirements</vt:lpstr>
      <vt:lpstr>BLOCK DIAGRAM</vt:lpstr>
      <vt:lpstr>ARDUINO UNO</vt:lpstr>
      <vt:lpstr>“UNO”</vt:lpstr>
      <vt:lpstr>ARDUINO  BLOCK DIAGRAM</vt:lpstr>
      <vt:lpstr>Adxl335 Accelerometer</vt:lpstr>
      <vt:lpstr>Accelerometer Diagram</vt:lpstr>
      <vt:lpstr>HT12E ENCODER</vt:lpstr>
      <vt:lpstr>WORKING OF HT12E ENCODER</vt:lpstr>
      <vt:lpstr>PIN DIAGRAM</vt:lpstr>
      <vt:lpstr>HT12D Decoder IC</vt:lpstr>
      <vt:lpstr>FUNCTION OF HT12D DECODER</vt:lpstr>
      <vt:lpstr>PIN DIAGRAM </vt:lpstr>
      <vt:lpstr> RF Module</vt:lpstr>
      <vt:lpstr>RF-TRANSMITTER &amp; RECEIVER</vt:lpstr>
      <vt:lpstr> Motor Driving Module (L293D)</vt:lpstr>
      <vt:lpstr>PIN DIAGRAM </vt:lpstr>
      <vt:lpstr>FUNCTION OF MOTOR-DRIVING MODULE.</vt:lpstr>
      <vt:lpstr>H-BRIDGE CIRCUIT</vt:lpstr>
      <vt:lpstr>PowerPoint Presentation</vt:lpstr>
      <vt:lpstr>DC MOTORS</vt:lpstr>
      <vt:lpstr>FIG:DC MOTOR</vt:lpstr>
      <vt:lpstr>Working</vt:lpstr>
      <vt:lpstr>PowerPoint Presentation</vt:lpstr>
      <vt:lpstr>LIMITATIONS AND FUTURE WORK</vt:lpstr>
      <vt:lpstr>Future Scope</vt:lpstr>
      <vt:lpstr>APPLICATION OF GESTURE RECOGNITION</vt:lpstr>
      <vt:lpstr>CONCLUSION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 assignment</dc:title>
  <dc:creator>bindia</dc:creator>
  <cp:lastModifiedBy>Aakrity singh</cp:lastModifiedBy>
  <cp:revision>48</cp:revision>
  <dcterms:created xsi:type="dcterms:W3CDTF">2016-05-29T13:42:06Z</dcterms:created>
  <dcterms:modified xsi:type="dcterms:W3CDTF">2018-04-26T07:16:39Z</dcterms:modified>
</cp:coreProperties>
</file>