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66"/>
  </p:notesMasterIdLst>
  <p:handoutMasterIdLst>
    <p:handoutMasterId r:id="rId67"/>
  </p:handoutMasterIdLst>
  <p:sldIdLst>
    <p:sldId id="256" r:id="rId2"/>
    <p:sldId id="257" r:id="rId3"/>
    <p:sldId id="258" r:id="rId4"/>
    <p:sldId id="259" r:id="rId5"/>
    <p:sldId id="261" r:id="rId6"/>
    <p:sldId id="262" r:id="rId7"/>
    <p:sldId id="265" r:id="rId8"/>
    <p:sldId id="267" r:id="rId9"/>
    <p:sldId id="288" r:id="rId10"/>
    <p:sldId id="268" r:id="rId11"/>
    <p:sldId id="290" r:id="rId12"/>
    <p:sldId id="269" r:id="rId13"/>
    <p:sldId id="270" r:id="rId14"/>
    <p:sldId id="271" r:id="rId15"/>
    <p:sldId id="272" r:id="rId16"/>
    <p:sldId id="273" r:id="rId17"/>
    <p:sldId id="274" r:id="rId18"/>
    <p:sldId id="275" r:id="rId19"/>
    <p:sldId id="322" r:id="rId20"/>
    <p:sldId id="277" r:id="rId21"/>
    <p:sldId id="278" r:id="rId22"/>
    <p:sldId id="291" r:id="rId23"/>
    <p:sldId id="292" r:id="rId24"/>
    <p:sldId id="293" r:id="rId25"/>
    <p:sldId id="294" r:id="rId26"/>
    <p:sldId id="295" r:id="rId27"/>
    <p:sldId id="296" r:id="rId28"/>
    <p:sldId id="297" r:id="rId29"/>
    <p:sldId id="298" r:id="rId30"/>
    <p:sldId id="299" r:id="rId31"/>
    <p:sldId id="313" r:id="rId32"/>
    <p:sldId id="279" r:id="rId33"/>
    <p:sldId id="280" r:id="rId34"/>
    <p:sldId id="281" r:id="rId35"/>
    <p:sldId id="284" r:id="rId36"/>
    <p:sldId id="285" r:id="rId37"/>
    <p:sldId id="286" r:id="rId38"/>
    <p:sldId id="287" r:id="rId39"/>
    <p:sldId id="301" r:id="rId40"/>
    <p:sldId id="300" r:id="rId41"/>
    <p:sldId id="302" r:id="rId42"/>
    <p:sldId id="320" r:id="rId43"/>
    <p:sldId id="317" r:id="rId44"/>
    <p:sldId id="314" r:id="rId45"/>
    <p:sldId id="315" r:id="rId46"/>
    <p:sldId id="316" r:id="rId47"/>
    <p:sldId id="304" r:id="rId48"/>
    <p:sldId id="333" r:id="rId49"/>
    <p:sldId id="319" r:id="rId50"/>
    <p:sldId id="318" r:id="rId51"/>
    <p:sldId id="331" r:id="rId52"/>
    <p:sldId id="325" r:id="rId53"/>
    <p:sldId id="326" r:id="rId54"/>
    <p:sldId id="327" r:id="rId55"/>
    <p:sldId id="332" r:id="rId56"/>
    <p:sldId id="306" r:id="rId57"/>
    <p:sldId id="307" r:id="rId58"/>
    <p:sldId id="308" r:id="rId59"/>
    <p:sldId id="309" r:id="rId60"/>
    <p:sldId id="310" r:id="rId61"/>
    <p:sldId id="328" r:id="rId62"/>
    <p:sldId id="329" r:id="rId63"/>
    <p:sldId id="330" r:id="rId64"/>
    <p:sldId id="324" r:id="rId65"/>
  </p:sldIdLst>
  <p:sldSz cx="9144000" cy="6858000" type="screen4x3"/>
  <p:notesSz cx="6992938" cy="9278938"/>
  <p:defaultTextStyle>
    <a:defPPr>
      <a:defRPr lang="en-US"/>
    </a:defPPr>
    <a:lvl1pPr algn="l" rtl="0" eaLnBrk="0" fontAlgn="base" hangingPunct="0">
      <a:spcBef>
        <a:spcPct val="0"/>
      </a:spcBef>
      <a:spcAft>
        <a:spcPct val="0"/>
      </a:spcAft>
      <a:defRPr sz="3600" kern="1200">
        <a:solidFill>
          <a:schemeClr val="tx1"/>
        </a:solidFill>
        <a:latin typeface="Papyrus LET" pitchFamily="2" charset="0"/>
        <a:ea typeface="+mn-ea"/>
        <a:cs typeface="+mn-cs"/>
      </a:defRPr>
    </a:lvl1pPr>
    <a:lvl2pPr marL="457200" algn="l" rtl="0" eaLnBrk="0" fontAlgn="base" hangingPunct="0">
      <a:spcBef>
        <a:spcPct val="0"/>
      </a:spcBef>
      <a:spcAft>
        <a:spcPct val="0"/>
      </a:spcAft>
      <a:defRPr sz="3600" kern="1200">
        <a:solidFill>
          <a:schemeClr val="tx1"/>
        </a:solidFill>
        <a:latin typeface="Papyrus LET" pitchFamily="2" charset="0"/>
        <a:ea typeface="+mn-ea"/>
        <a:cs typeface="+mn-cs"/>
      </a:defRPr>
    </a:lvl2pPr>
    <a:lvl3pPr marL="914400" algn="l" rtl="0" eaLnBrk="0" fontAlgn="base" hangingPunct="0">
      <a:spcBef>
        <a:spcPct val="0"/>
      </a:spcBef>
      <a:spcAft>
        <a:spcPct val="0"/>
      </a:spcAft>
      <a:defRPr sz="3600" kern="1200">
        <a:solidFill>
          <a:schemeClr val="tx1"/>
        </a:solidFill>
        <a:latin typeface="Papyrus LET" pitchFamily="2" charset="0"/>
        <a:ea typeface="+mn-ea"/>
        <a:cs typeface="+mn-cs"/>
      </a:defRPr>
    </a:lvl3pPr>
    <a:lvl4pPr marL="1371600" algn="l" rtl="0" eaLnBrk="0" fontAlgn="base" hangingPunct="0">
      <a:spcBef>
        <a:spcPct val="0"/>
      </a:spcBef>
      <a:spcAft>
        <a:spcPct val="0"/>
      </a:spcAft>
      <a:defRPr sz="3600" kern="1200">
        <a:solidFill>
          <a:schemeClr val="tx1"/>
        </a:solidFill>
        <a:latin typeface="Papyrus LET" pitchFamily="2" charset="0"/>
        <a:ea typeface="+mn-ea"/>
        <a:cs typeface="+mn-cs"/>
      </a:defRPr>
    </a:lvl4pPr>
    <a:lvl5pPr marL="1828800" algn="l" rtl="0" eaLnBrk="0" fontAlgn="base" hangingPunct="0">
      <a:spcBef>
        <a:spcPct val="0"/>
      </a:spcBef>
      <a:spcAft>
        <a:spcPct val="0"/>
      </a:spcAft>
      <a:defRPr sz="3600" kern="1200">
        <a:solidFill>
          <a:schemeClr val="tx1"/>
        </a:solidFill>
        <a:latin typeface="Papyrus LET" pitchFamily="2" charset="0"/>
        <a:ea typeface="+mn-ea"/>
        <a:cs typeface="+mn-cs"/>
      </a:defRPr>
    </a:lvl5pPr>
    <a:lvl6pPr marL="2286000" algn="l" defTabSz="914400" rtl="0" eaLnBrk="1" latinLnBrk="0" hangingPunct="1">
      <a:defRPr sz="3600" kern="1200">
        <a:solidFill>
          <a:schemeClr val="tx1"/>
        </a:solidFill>
        <a:latin typeface="Papyrus LET" pitchFamily="2" charset="0"/>
        <a:ea typeface="+mn-ea"/>
        <a:cs typeface="+mn-cs"/>
      </a:defRPr>
    </a:lvl6pPr>
    <a:lvl7pPr marL="2743200" algn="l" defTabSz="914400" rtl="0" eaLnBrk="1" latinLnBrk="0" hangingPunct="1">
      <a:defRPr sz="3600" kern="1200">
        <a:solidFill>
          <a:schemeClr val="tx1"/>
        </a:solidFill>
        <a:latin typeface="Papyrus LET" pitchFamily="2" charset="0"/>
        <a:ea typeface="+mn-ea"/>
        <a:cs typeface="+mn-cs"/>
      </a:defRPr>
    </a:lvl7pPr>
    <a:lvl8pPr marL="3200400" algn="l" defTabSz="914400" rtl="0" eaLnBrk="1" latinLnBrk="0" hangingPunct="1">
      <a:defRPr sz="3600" kern="1200">
        <a:solidFill>
          <a:schemeClr val="tx1"/>
        </a:solidFill>
        <a:latin typeface="Papyrus LET" pitchFamily="2" charset="0"/>
        <a:ea typeface="+mn-ea"/>
        <a:cs typeface="+mn-cs"/>
      </a:defRPr>
    </a:lvl8pPr>
    <a:lvl9pPr marL="3657600" algn="l" defTabSz="914400" rtl="0" eaLnBrk="1" latinLnBrk="0" hangingPunct="1">
      <a:defRPr sz="3600" kern="1200">
        <a:solidFill>
          <a:schemeClr val="tx1"/>
        </a:solidFill>
        <a:latin typeface="Papyrus LET"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FF"/>
    <a:srgbClr val="FFFF99"/>
    <a:srgbClr val="CC6600"/>
    <a:srgbClr val="FFFFCC"/>
    <a:srgbClr val="FF6600"/>
    <a:srgbClr val="FF9900"/>
    <a:srgbClr val="CC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97" d="100"/>
          <a:sy n="97" d="100"/>
        </p:scale>
        <p:origin x="-114"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36"/>
    </p:cViewPr>
  </p:sorterViewPr>
  <p:notesViewPr>
    <p:cSldViewPr>
      <p:cViewPr varScale="1">
        <p:scale>
          <a:sx n="40" d="100"/>
          <a:sy n="40" d="100"/>
        </p:scale>
        <p:origin x="-1482" y="-78"/>
      </p:cViewPr>
      <p:guideLst>
        <p:guide orient="horz" pos="2922"/>
        <p:guide pos="220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0835" name="Rectangle 3"/>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0836" name="Rectangle 4"/>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0837" name="Rectangle 5"/>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8B39034-96D5-4A3F-B7BA-5446F6D26FB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48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2643" name="Rectangle 3"/>
          <p:cNvSpPr>
            <a:spLocks noGrp="1" noChangeArrowheads="1"/>
          </p:cNvSpPr>
          <p:nvPr>
            <p:ph type="dt" idx="1"/>
          </p:nvPr>
        </p:nvSpPr>
        <p:spPr bwMode="auto">
          <a:xfrm>
            <a:off x="3962400" y="0"/>
            <a:ext cx="3048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2644" name="Rectangle 4"/>
          <p:cNvSpPr>
            <a:spLocks noChangeArrowheads="1" noTextEdit="1"/>
          </p:cNvSpPr>
          <p:nvPr>
            <p:ph type="sldImg" idx="2"/>
          </p:nvPr>
        </p:nvSpPr>
        <p:spPr bwMode="auto">
          <a:xfrm>
            <a:off x="1130300" y="685800"/>
            <a:ext cx="4673600" cy="35052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419600"/>
            <a:ext cx="51816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646" name="Rectangle 6"/>
          <p:cNvSpPr>
            <a:spLocks noGrp="1" noChangeArrowheads="1"/>
          </p:cNvSpPr>
          <p:nvPr>
            <p:ph type="ftr" sz="quarter" idx="4"/>
          </p:nvPr>
        </p:nvSpPr>
        <p:spPr bwMode="auto">
          <a:xfrm>
            <a:off x="0" y="8839200"/>
            <a:ext cx="3048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2647" name="Rectangle 7"/>
          <p:cNvSpPr>
            <a:spLocks noGrp="1" noChangeArrowheads="1"/>
          </p:cNvSpPr>
          <p:nvPr>
            <p:ph type="sldNum" sz="quarter" idx="5"/>
          </p:nvPr>
        </p:nvSpPr>
        <p:spPr bwMode="auto">
          <a:xfrm>
            <a:off x="3962400" y="8839200"/>
            <a:ext cx="3048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fld id="{3EA89719-595C-4D38-945F-9805A3CD84F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AD601-353C-490B-AB19-902C2FC26860}" type="slidenum">
              <a:rPr lang="en-US"/>
              <a:pPr/>
              <a:t>6</a:t>
            </a:fld>
            <a:endParaRPr lang="en-US"/>
          </a:p>
        </p:txBody>
      </p:sp>
      <p:sp>
        <p:nvSpPr>
          <p:cNvPr id="113666" name="Rectangle 2"/>
          <p:cNvSpPr>
            <a:spLocks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6DAE7-A89C-4D97-B372-35ED5A6676B4}" type="slidenum">
              <a:rPr lang="en-US"/>
              <a:pPr/>
              <a:t>12</a:t>
            </a:fld>
            <a:endParaRPr lang="en-US"/>
          </a:p>
        </p:txBody>
      </p:sp>
      <p:sp>
        <p:nvSpPr>
          <p:cNvPr id="114690" name="Rectangle 2"/>
          <p:cNvSpPr>
            <a:spLocks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258" name="Freeform 1026"/>
          <p:cNvSpPr>
            <a:spLocks/>
          </p:cNvSpPr>
          <p:nvPr/>
        </p:nvSpPr>
        <p:spPr bwMode="auto">
          <a:xfrm>
            <a:off x="1663700" y="3327400"/>
            <a:ext cx="7480300" cy="3087688"/>
          </a:xfrm>
          <a:custGeom>
            <a:avLst/>
            <a:gdLst/>
            <a:ahLst/>
            <a:cxnLst>
              <a:cxn ang="0">
                <a:pos x="104" y="1944"/>
              </a:cxn>
              <a:cxn ang="0">
                <a:pos x="144" y="1912"/>
              </a:cxn>
              <a:cxn ang="0">
                <a:pos x="1320" y="1568"/>
              </a:cxn>
              <a:cxn ang="0">
                <a:pos x="2000" y="1264"/>
              </a:cxn>
              <a:cxn ang="0">
                <a:pos x="2104" y="1208"/>
              </a:cxn>
              <a:cxn ang="0">
                <a:pos x="2312" y="1056"/>
              </a:cxn>
              <a:cxn ang="0">
                <a:pos x="2416" y="936"/>
              </a:cxn>
              <a:cxn ang="0">
                <a:pos x="2464" y="824"/>
              </a:cxn>
              <a:cxn ang="0">
                <a:pos x="3376" y="504"/>
              </a:cxn>
              <a:cxn ang="0">
                <a:pos x="3648" y="496"/>
              </a:cxn>
              <a:cxn ang="0">
                <a:pos x="4160" y="400"/>
              </a:cxn>
              <a:cxn ang="0">
                <a:pos x="4416" y="304"/>
              </a:cxn>
              <a:cxn ang="0">
                <a:pos x="4472" y="296"/>
              </a:cxn>
              <a:cxn ang="0">
                <a:pos x="4711" y="224"/>
              </a:cxn>
              <a:cxn ang="0">
                <a:pos x="4711" y="0"/>
              </a:cxn>
              <a:cxn ang="0">
                <a:pos x="2440" y="768"/>
              </a:cxn>
              <a:cxn ang="0">
                <a:pos x="2232" y="760"/>
              </a:cxn>
              <a:cxn ang="0">
                <a:pos x="1784" y="808"/>
              </a:cxn>
              <a:cxn ang="0">
                <a:pos x="1600" y="848"/>
              </a:cxn>
              <a:cxn ang="0">
                <a:pos x="760" y="1056"/>
              </a:cxn>
              <a:cxn ang="0">
                <a:pos x="0" y="1288"/>
              </a:cxn>
              <a:cxn ang="0">
                <a:pos x="104" y="1384"/>
              </a:cxn>
              <a:cxn ang="0">
                <a:pos x="104" y="1944"/>
              </a:cxn>
            </a:cxnLst>
            <a:rect l="0" t="0" r="r" b="b"/>
            <a:pathLst>
              <a:path w="4712" h="1945">
                <a:moveTo>
                  <a:pt x="104" y="1944"/>
                </a:moveTo>
                <a:lnTo>
                  <a:pt x="144" y="1912"/>
                </a:lnTo>
                <a:lnTo>
                  <a:pt x="1320" y="1568"/>
                </a:lnTo>
                <a:lnTo>
                  <a:pt x="2000" y="1264"/>
                </a:lnTo>
                <a:lnTo>
                  <a:pt x="2104" y="1208"/>
                </a:lnTo>
                <a:lnTo>
                  <a:pt x="2312" y="1056"/>
                </a:lnTo>
                <a:lnTo>
                  <a:pt x="2416" y="936"/>
                </a:lnTo>
                <a:lnTo>
                  <a:pt x="2464" y="824"/>
                </a:lnTo>
                <a:lnTo>
                  <a:pt x="3376" y="504"/>
                </a:lnTo>
                <a:lnTo>
                  <a:pt x="3648" y="496"/>
                </a:lnTo>
                <a:lnTo>
                  <a:pt x="4160" y="400"/>
                </a:lnTo>
                <a:lnTo>
                  <a:pt x="4416" y="304"/>
                </a:lnTo>
                <a:lnTo>
                  <a:pt x="4472" y="296"/>
                </a:lnTo>
                <a:lnTo>
                  <a:pt x="4711" y="224"/>
                </a:lnTo>
                <a:lnTo>
                  <a:pt x="4711" y="0"/>
                </a:lnTo>
                <a:lnTo>
                  <a:pt x="2440" y="768"/>
                </a:lnTo>
                <a:lnTo>
                  <a:pt x="2232" y="760"/>
                </a:lnTo>
                <a:lnTo>
                  <a:pt x="1784" y="808"/>
                </a:lnTo>
                <a:lnTo>
                  <a:pt x="1600" y="848"/>
                </a:lnTo>
                <a:lnTo>
                  <a:pt x="760" y="1056"/>
                </a:lnTo>
                <a:lnTo>
                  <a:pt x="0" y="1288"/>
                </a:lnTo>
                <a:lnTo>
                  <a:pt x="104" y="1384"/>
                </a:lnTo>
                <a:lnTo>
                  <a:pt x="104" y="1944"/>
                </a:lnTo>
              </a:path>
            </a:pathLst>
          </a:custGeom>
          <a:solidFill>
            <a:srgbClr val="000000">
              <a:alpha val="50000"/>
            </a:srgbClr>
          </a:solidFill>
          <a:ln w="9525">
            <a:noFill/>
            <a:round/>
            <a:headEnd type="none" w="sm" len="sm"/>
            <a:tailEnd type="none" w="sm" len="sm"/>
          </a:ln>
          <a:effectLst/>
        </p:spPr>
        <p:txBody>
          <a:bodyPr/>
          <a:lstStyle/>
          <a:p>
            <a:endParaRPr lang="en-US"/>
          </a:p>
        </p:txBody>
      </p:sp>
      <p:grpSp>
        <p:nvGrpSpPr>
          <p:cNvPr id="96259" name="Group 1027"/>
          <p:cNvGrpSpPr>
            <a:grpSpLocks/>
          </p:cNvGrpSpPr>
          <p:nvPr/>
        </p:nvGrpSpPr>
        <p:grpSpPr bwMode="auto">
          <a:xfrm>
            <a:off x="123825" y="165100"/>
            <a:ext cx="2471738" cy="6400800"/>
            <a:chOff x="78" y="104"/>
            <a:chExt cx="1557" cy="4032"/>
          </a:xfrm>
        </p:grpSpPr>
        <p:grpSp>
          <p:nvGrpSpPr>
            <p:cNvPr id="96260" name="Group 1028"/>
            <p:cNvGrpSpPr>
              <a:grpSpLocks/>
            </p:cNvGrpSpPr>
            <p:nvPr/>
          </p:nvGrpSpPr>
          <p:grpSpPr bwMode="auto">
            <a:xfrm>
              <a:off x="78" y="3089"/>
              <a:ext cx="1097" cy="1047"/>
              <a:chOff x="78" y="3089"/>
              <a:chExt cx="1097" cy="1047"/>
            </a:xfrm>
          </p:grpSpPr>
          <p:sp>
            <p:nvSpPr>
              <p:cNvPr id="96261" name="Rectangle 1029"/>
              <p:cNvSpPr>
                <a:spLocks noChangeArrowheads="1"/>
              </p:cNvSpPr>
              <p:nvPr/>
            </p:nvSpPr>
            <p:spPr bwMode="auto">
              <a:xfrm>
                <a:off x="82" y="3476"/>
                <a:ext cx="1085" cy="513"/>
              </a:xfrm>
              <a:prstGeom prst="rect">
                <a:avLst/>
              </a:prstGeom>
              <a:gradFill rotWithShape="0">
                <a:gsLst>
                  <a:gs pos="0">
                    <a:srgbClr val="590000"/>
                  </a:gs>
                  <a:gs pos="50000">
                    <a:schemeClr val="bg1"/>
                  </a:gs>
                  <a:gs pos="100000">
                    <a:srgbClr val="590000"/>
                  </a:gs>
                </a:gsLst>
                <a:lin ang="0" scaled="1"/>
              </a:gradFill>
              <a:ln w="9525">
                <a:noFill/>
                <a:miter lim="800000"/>
                <a:headEnd/>
                <a:tailEnd/>
              </a:ln>
              <a:effectLst/>
            </p:spPr>
            <p:txBody>
              <a:bodyPr/>
              <a:lstStyle/>
              <a:p>
                <a:endParaRPr lang="en-US"/>
              </a:p>
            </p:txBody>
          </p:sp>
          <p:sp>
            <p:nvSpPr>
              <p:cNvPr id="96262" name="Oval 1030"/>
              <p:cNvSpPr>
                <a:spLocks noChangeArrowheads="1"/>
              </p:cNvSpPr>
              <p:nvPr/>
            </p:nvSpPr>
            <p:spPr bwMode="auto">
              <a:xfrm>
                <a:off x="87" y="3826"/>
                <a:ext cx="1084" cy="310"/>
              </a:xfrm>
              <a:prstGeom prst="ellipse">
                <a:avLst/>
              </a:prstGeom>
              <a:gradFill rotWithShape="0">
                <a:gsLst>
                  <a:gs pos="0">
                    <a:srgbClr val="590000"/>
                  </a:gs>
                  <a:gs pos="50000">
                    <a:schemeClr val="bg1"/>
                  </a:gs>
                  <a:gs pos="100000">
                    <a:srgbClr val="590000"/>
                  </a:gs>
                </a:gsLst>
                <a:lin ang="0" scaled="1"/>
              </a:gradFill>
              <a:ln w="9525">
                <a:noFill/>
                <a:round/>
                <a:headEnd/>
                <a:tailEnd/>
              </a:ln>
              <a:effectLst/>
            </p:spPr>
            <p:txBody>
              <a:bodyPr/>
              <a:lstStyle/>
              <a:p>
                <a:endParaRPr lang="en-US"/>
              </a:p>
            </p:txBody>
          </p:sp>
          <p:sp>
            <p:nvSpPr>
              <p:cNvPr id="96263" name="Oval 1031"/>
              <p:cNvSpPr>
                <a:spLocks noChangeArrowheads="1"/>
              </p:cNvSpPr>
              <p:nvPr/>
            </p:nvSpPr>
            <p:spPr bwMode="auto">
              <a:xfrm>
                <a:off x="90" y="3350"/>
                <a:ext cx="1085" cy="209"/>
              </a:xfrm>
              <a:prstGeom prst="ellipse">
                <a:avLst/>
              </a:prstGeom>
              <a:gradFill rotWithShape="0">
                <a:gsLst>
                  <a:gs pos="0">
                    <a:srgbClr val="590000"/>
                  </a:gs>
                  <a:gs pos="50000">
                    <a:schemeClr val="bg1"/>
                  </a:gs>
                  <a:gs pos="100000">
                    <a:srgbClr val="590000"/>
                  </a:gs>
                </a:gsLst>
                <a:lin ang="0" scaled="1"/>
              </a:gradFill>
              <a:ln w="9525">
                <a:noFill/>
                <a:round/>
                <a:headEnd/>
                <a:tailEnd/>
              </a:ln>
              <a:effectLst/>
            </p:spPr>
            <p:txBody>
              <a:bodyPr/>
              <a:lstStyle/>
              <a:p>
                <a:endParaRPr lang="en-US"/>
              </a:p>
            </p:txBody>
          </p:sp>
          <p:sp>
            <p:nvSpPr>
              <p:cNvPr id="96264" name="AutoShape 1032"/>
              <p:cNvSpPr>
                <a:spLocks noChangeArrowheads="1"/>
              </p:cNvSpPr>
              <p:nvPr/>
            </p:nvSpPr>
            <p:spPr bwMode="auto">
              <a:xfrm flipV="1">
                <a:off x="78" y="3191"/>
                <a:ext cx="1089" cy="255"/>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gradFill rotWithShape="0">
                <a:gsLst>
                  <a:gs pos="0">
                    <a:srgbClr val="590000"/>
                  </a:gs>
                  <a:gs pos="50000">
                    <a:schemeClr val="bg1"/>
                  </a:gs>
                  <a:gs pos="100000">
                    <a:srgbClr val="590000"/>
                  </a:gs>
                </a:gsLst>
                <a:lin ang="0" scaled="1"/>
              </a:gradFill>
              <a:ln w="9525">
                <a:noFill/>
                <a:miter lim="800000"/>
                <a:headEnd/>
                <a:tailEnd/>
              </a:ln>
              <a:effectLst/>
            </p:spPr>
            <p:txBody>
              <a:bodyPr/>
              <a:lstStyle/>
              <a:p>
                <a:endParaRPr lang="en-US"/>
              </a:p>
            </p:txBody>
          </p:sp>
          <p:sp>
            <p:nvSpPr>
              <p:cNvPr id="96265" name="Freeform 1033"/>
              <p:cNvSpPr>
                <a:spLocks/>
              </p:cNvSpPr>
              <p:nvPr/>
            </p:nvSpPr>
            <p:spPr bwMode="auto">
              <a:xfrm>
                <a:off x="168" y="3221"/>
                <a:ext cx="281" cy="863"/>
              </a:xfrm>
              <a:custGeom>
                <a:avLst/>
                <a:gdLst/>
                <a:ahLst/>
                <a:cxnLst>
                  <a:cxn ang="0">
                    <a:pos x="171" y="0"/>
                  </a:cxn>
                  <a:cxn ang="0">
                    <a:pos x="0" y="241"/>
                  </a:cxn>
                  <a:cxn ang="0">
                    <a:pos x="0" y="818"/>
                  </a:cxn>
                  <a:cxn ang="0">
                    <a:pos x="90" y="844"/>
                  </a:cxn>
                  <a:cxn ang="0">
                    <a:pos x="153" y="853"/>
                  </a:cxn>
                  <a:cxn ang="0">
                    <a:pos x="230" y="862"/>
                  </a:cxn>
                  <a:cxn ang="0">
                    <a:pos x="230" y="294"/>
                  </a:cxn>
                  <a:cxn ang="0">
                    <a:pos x="280" y="21"/>
                  </a:cxn>
                  <a:cxn ang="0">
                    <a:pos x="256" y="21"/>
                  </a:cxn>
                  <a:cxn ang="0">
                    <a:pos x="204" y="13"/>
                  </a:cxn>
                  <a:cxn ang="0">
                    <a:pos x="171" y="0"/>
                  </a:cxn>
                </a:cxnLst>
                <a:rect l="0" t="0" r="r" b="b"/>
                <a:pathLst>
                  <a:path w="281" h="863">
                    <a:moveTo>
                      <a:pt x="171" y="0"/>
                    </a:moveTo>
                    <a:lnTo>
                      <a:pt x="0" y="241"/>
                    </a:lnTo>
                    <a:lnTo>
                      <a:pt x="0" y="818"/>
                    </a:lnTo>
                    <a:lnTo>
                      <a:pt x="90" y="844"/>
                    </a:lnTo>
                    <a:lnTo>
                      <a:pt x="153" y="853"/>
                    </a:lnTo>
                    <a:lnTo>
                      <a:pt x="230" y="862"/>
                    </a:lnTo>
                    <a:lnTo>
                      <a:pt x="230" y="294"/>
                    </a:lnTo>
                    <a:lnTo>
                      <a:pt x="280" y="21"/>
                    </a:lnTo>
                    <a:lnTo>
                      <a:pt x="256" y="21"/>
                    </a:lnTo>
                    <a:lnTo>
                      <a:pt x="204" y="13"/>
                    </a:lnTo>
                    <a:lnTo>
                      <a:pt x="171" y="0"/>
                    </a:lnTo>
                  </a:path>
                </a:pathLst>
              </a:custGeom>
              <a:gradFill rotWithShape="0">
                <a:gsLst>
                  <a:gs pos="0">
                    <a:srgbClr val="590000"/>
                  </a:gs>
                  <a:gs pos="50000">
                    <a:schemeClr val="bg1"/>
                  </a:gs>
                  <a:gs pos="100000">
                    <a:srgbClr val="590000"/>
                  </a:gs>
                </a:gsLst>
                <a:lin ang="0" scaled="1"/>
              </a:gradFill>
              <a:ln w="9525">
                <a:noFill/>
                <a:round/>
                <a:headEnd type="none" w="sm" len="sm"/>
                <a:tailEnd type="none" w="sm" len="sm"/>
              </a:ln>
              <a:effectLst/>
            </p:spPr>
            <p:txBody>
              <a:bodyPr/>
              <a:lstStyle/>
              <a:p>
                <a:endParaRPr lang="en-US"/>
              </a:p>
            </p:txBody>
          </p:sp>
          <p:sp>
            <p:nvSpPr>
              <p:cNvPr id="96266" name="Oval 1034"/>
              <p:cNvSpPr>
                <a:spLocks noChangeArrowheads="1"/>
              </p:cNvSpPr>
              <p:nvPr/>
            </p:nvSpPr>
            <p:spPr bwMode="auto">
              <a:xfrm>
                <a:off x="106" y="3350"/>
                <a:ext cx="1038" cy="189"/>
              </a:xfrm>
              <a:prstGeom prst="ellipse">
                <a:avLst/>
              </a:prstGeom>
              <a:solidFill>
                <a:srgbClr val="000000">
                  <a:alpha val="50000"/>
                </a:srgbClr>
              </a:solidFill>
              <a:ln w="9525">
                <a:noFill/>
                <a:round/>
                <a:headEnd/>
                <a:tailEnd/>
              </a:ln>
              <a:effectLst/>
            </p:spPr>
            <p:txBody>
              <a:bodyPr/>
              <a:lstStyle/>
              <a:p>
                <a:endParaRPr lang="en-US"/>
              </a:p>
            </p:txBody>
          </p:sp>
          <p:sp>
            <p:nvSpPr>
              <p:cNvPr id="96267" name="Freeform 1035"/>
              <p:cNvSpPr>
                <a:spLocks/>
              </p:cNvSpPr>
              <p:nvPr/>
            </p:nvSpPr>
            <p:spPr bwMode="auto">
              <a:xfrm>
                <a:off x="223" y="3261"/>
                <a:ext cx="132" cy="801"/>
              </a:xfrm>
              <a:custGeom>
                <a:avLst/>
                <a:gdLst/>
                <a:ahLst/>
                <a:cxnLst>
                  <a:cxn ang="0">
                    <a:pos x="0" y="254"/>
                  </a:cxn>
                  <a:cxn ang="0">
                    <a:pos x="0" y="795"/>
                  </a:cxn>
                  <a:cxn ang="0">
                    <a:pos x="40" y="800"/>
                  </a:cxn>
                  <a:cxn ang="0">
                    <a:pos x="40" y="263"/>
                  </a:cxn>
                  <a:cxn ang="0">
                    <a:pos x="131" y="8"/>
                  </a:cxn>
                  <a:cxn ang="0">
                    <a:pos x="114" y="0"/>
                  </a:cxn>
                  <a:cxn ang="0">
                    <a:pos x="0" y="254"/>
                  </a:cxn>
                </a:cxnLst>
                <a:rect l="0" t="0" r="r" b="b"/>
                <a:pathLst>
                  <a:path w="132" h="801">
                    <a:moveTo>
                      <a:pt x="0" y="254"/>
                    </a:moveTo>
                    <a:lnTo>
                      <a:pt x="0" y="795"/>
                    </a:lnTo>
                    <a:lnTo>
                      <a:pt x="40" y="800"/>
                    </a:lnTo>
                    <a:lnTo>
                      <a:pt x="40" y="263"/>
                    </a:lnTo>
                    <a:lnTo>
                      <a:pt x="131" y="8"/>
                    </a:lnTo>
                    <a:lnTo>
                      <a:pt x="114" y="0"/>
                    </a:lnTo>
                    <a:lnTo>
                      <a:pt x="0" y="254"/>
                    </a:lnTo>
                  </a:path>
                </a:pathLst>
              </a:custGeom>
              <a:gradFill rotWithShape="0">
                <a:gsLst>
                  <a:gs pos="0">
                    <a:schemeClr val="bg1"/>
                  </a:gs>
                  <a:gs pos="50000">
                    <a:srgbClr val="FFFFFF"/>
                  </a:gs>
                  <a:gs pos="100000">
                    <a:schemeClr val="bg1"/>
                  </a:gs>
                </a:gsLst>
                <a:lin ang="5400000" scaled="1"/>
              </a:gradFill>
              <a:ln w="9525">
                <a:noFill/>
                <a:round/>
                <a:headEnd type="none" w="sm" len="sm"/>
                <a:tailEnd type="none" w="sm" len="sm"/>
              </a:ln>
              <a:effectLst/>
            </p:spPr>
            <p:txBody>
              <a:bodyPr/>
              <a:lstStyle/>
              <a:p>
                <a:endParaRPr lang="en-US"/>
              </a:p>
            </p:txBody>
          </p:sp>
          <p:sp>
            <p:nvSpPr>
              <p:cNvPr id="96268" name="Freeform 1036"/>
              <p:cNvSpPr>
                <a:spLocks/>
              </p:cNvSpPr>
              <p:nvPr/>
            </p:nvSpPr>
            <p:spPr bwMode="auto">
              <a:xfrm>
                <a:off x="914" y="3239"/>
                <a:ext cx="245" cy="797"/>
              </a:xfrm>
              <a:custGeom>
                <a:avLst/>
                <a:gdLst/>
                <a:ahLst/>
                <a:cxnLst>
                  <a:cxn ang="0">
                    <a:pos x="244" y="224"/>
                  </a:cxn>
                  <a:cxn ang="0">
                    <a:pos x="244" y="765"/>
                  </a:cxn>
                  <a:cxn ang="0">
                    <a:pos x="203" y="796"/>
                  </a:cxn>
                  <a:cxn ang="0">
                    <a:pos x="203" y="233"/>
                  </a:cxn>
                  <a:cxn ang="0">
                    <a:pos x="0" y="8"/>
                  </a:cxn>
                  <a:cxn ang="0">
                    <a:pos x="18" y="0"/>
                  </a:cxn>
                  <a:cxn ang="0">
                    <a:pos x="244" y="224"/>
                  </a:cxn>
                </a:cxnLst>
                <a:rect l="0" t="0" r="r" b="b"/>
                <a:pathLst>
                  <a:path w="245" h="797">
                    <a:moveTo>
                      <a:pt x="244" y="224"/>
                    </a:moveTo>
                    <a:lnTo>
                      <a:pt x="244" y="765"/>
                    </a:lnTo>
                    <a:lnTo>
                      <a:pt x="203" y="796"/>
                    </a:lnTo>
                    <a:lnTo>
                      <a:pt x="203" y="233"/>
                    </a:lnTo>
                    <a:lnTo>
                      <a:pt x="0" y="8"/>
                    </a:lnTo>
                    <a:lnTo>
                      <a:pt x="18" y="0"/>
                    </a:lnTo>
                    <a:lnTo>
                      <a:pt x="244" y="224"/>
                    </a:lnTo>
                  </a:path>
                </a:pathLst>
              </a:custGeom>
              <a:solidFill>
                <a:schemeClr val="bg1"/>
              </a:solidFill>
              <a:ln w="9525">
                <a:noFill/>
                <a:round/>
                <a:headEnd type="none" w="sm" len="sm"/>
                <a:tailEnd type="none" w="sm" len="sm"/>
              </a:ln>
              <a:effectLst/>
            </p:spPr>
            <p:txBody>
              <a:bodyPr/>
              <a:lstStyle/>
              <a:p>
                <a:endParaRPr lang="en-US"/>
              </a:p>
            </p:txBody>
          </p:sp>
          <p:grpSp>
            <p:nvGrpSpPr>
              <p:cNvPr id="96269" name="Group 1037"/>
              <p:cNvGrpSpPr>
                <a:grpSpLocks/>
              </p:cNvGrpSpPr>
              <p:nvPr/>
            </p:nvGrpSpPr>
            <p:grpSpPr bwMode="auto">
              <a:xfrm>
                <a:off x="294" y="3089"/>
                <a:ext cx="665" cy="185"/>
                <a:chOff x="294" y="3089"/>
                <a:chExt cx="665" cy="185"/>
              </a:xfrm>
            </p:grpSpPr>
            <p:sp>
              <p:nvSpPr>
                <p:cNvPr id="96270" name="Oval 1038"/>
                <p:cNvSpPr>
                  <a:spLocks noChangeArrowheads="1"/>
                </p:cNvSpPr>
                <p:nvPr/>
              </p:nvSpPr>
              <p:spPr bwMode="auto">
                <a:xfrm>
                  <a:off x="294" y="3089"/>
                  <a:ext cx="665" cy="185"/>
                </a:xfrm>
                <a:prstGeom prst="ellipse">
                  <a:avLst/>
                </a:prstGeom>
                <a:gradFill rotWithShape="0">
                  <a:gsLst>
                    <a:gs pos="0">
                      <a:srgbClr val="590000"/>
                    </a:gs>
                    <a:gs pos="50000">
                      <a:schemeClr val="bg1"/>
                    </a:gs>
                    <a:gs pos="100000">
                      <a:srgbClr val="590000"/>
                    </a:gs>
                  </a:gsLst>
                  <a:lin ang="5400000" scaled="1"/>
                </a:gradFill>
                <a:ln w="9525">
                  <a:noFill/>
                  <a:round/>
                  <a:headEnd/>
                  <a:tailEnd/>
                </a:ln>
                <a:effectLst/>
              </p:spPr>
              <p:txBody>
                <a:bodyPr/>
                <a:lstStyle/>
                <a:p>
                  <a:endParaRPr lang="en-US"/>
                </a:p>
              </p:txBody>
            </p:sp>
            <p:sp>
              <p:nvSpPr>
                <p:cNvPr id="96271" name="Oval 1039"/>
                <p:cNvSpPr>
                  <a:spLocks noChangeArrowheads="1"/>
                </p:cNvSpPr>
                <p:nvPr/>
              </p:nvSpPr>
              <p:spPr bwMode="auto">
                <a:xfrm>
                  <a:off x="299" y="3089"/>
                  <a:ext cx="650" cy="154"/>
                </a:xfrm>
                <a:prstGeom prst="ellipse">
                  <a:avLst/>
                </a:prstGeom>
                <a:gradFill rotWithShape="0">
                  <a:gsLst>
                    <a:gs pos="0">
                      <a:srgbClr val="590000"/>
                    </a:gs>
                    <a:gs pos="50000">
                      <a:schemeClr val="bg1"/>
                    </a:gs>
                    <a:gs pos="100000">
                      <a:srgbClr val="590000"/>
                    </a:gs>
                  </a:gsLst>
                  <a:lin ang="5400000" scaled="1"/>
                </a:gradFill>
                <a:ln w="9525">
                  <a:noFill/>
                  <a:round/>
                  <a:headEnd/>
                  <a:tailEnd/>
                </a:ln>
                <a:effectLst/>
              </p:spPr>
              <p:txBody>
                <a:bodyPr/>
                <a:lstStyle/>
                <a:p>
                  <a:endParaRPr lang="en-US"/>
                </a:p>
              </p:txBody>
            </p:sp>
            <p:sp>
              <p:nvSpPr>
                <p:cNvPr id="96272" name="Oval 1040"/>
                <p:cNvSpPr>
                  <a:spLocks noChangeArrowheads="1"/>
                </p:cNvSpPr>
                <p:nvPr/>
              </p:nvSpPr>
              <p:spPr bwMode="auto">
                <a:xfrm>
                  <a:off x="355" y="3111"/>
                  <a:ext cx="554" cy="99"/>
                </a:xfrm>
                <a:prstGeom prst="ellipse">
                  <a:avLst/>
                </a:prstGeom>
                <a:gradFill rotWithShape="0">
                  <a:gsLst>
                    <a:gs pos="0">
                      <a:srgbClr val="590000"/>
                    </a:gs>
                    <a:gs pos="50000">
                      <a:schemeClr val="bg1"/>
                    </a:gs>
                    <a:gs pos="100000">
                      <a:srgbClr val="590000"/>
                    </a:gs>
                  </a:gsLst>
                  <a:lin ang="5400000" scaled="1"/>
                </a:gradFill>
                <a:ln w="9525">
                  <a:noFill/>
                  <a:round/>
                  <a:headEnd/>
                  <a:tailEnd/>
                </a:ln>
                <a:effectLst/>
              </p:spPr>
              <p:txBody>
                <a:bodyPr/>
                <a:lstStyle/>
                <a:p>
                  <a:endParaRPr lang="en-US"/>
                </a:p>
              </p:txBody>
            </p:sp>
          </p:grpSp>
          <p:sp>
            <p:nvSpPr>
              <p:cNvPr id="96273" name="Freeform 1041"/>
              <p:cNvSpPr>
                <a:spLocks/>
              </p:cNvSpPr>
              <p:nvPr/>
            </p:nvSpPr>
            <p:spPr bwMode="auto">
              <a:xfrm>
                <a:off x="123" y="3464"/>
                <a:ext cx="322" cy="76"/>
              </a:xfrm>
              <a:custGeom>
                <a:avLst/>
                <a:gdLst/>
                <a:ahLst/>
                <a:cxnLst>
                  <a:cxn ang="0">
                    <a:pos x="0" y="0"/>
                  </a:cxn>
                  <a:cxn ang="0">
                    <a:pos x="49" y="30"/>
                  </a:cxn>
                  <a:cxn ang="0">
                    <a:pos x="85" y="44"/>
                  </a:cxn>
                  <a:cxn ang="0">
                    <a:pos x="153" y="61"/>
                  </a:cxn>
                  <a:cxn ang="0">
                    <a:pos x="212" y="70"/>
                  </a:cxn>
                  <a:cxn ang="0">
                    <a:pos x="275" y="75"/>
                  </a:cxn>
                  <a:cxn ang="0">
                    <a:pos x="321" y="70"/>
                  </a:cxn>
                  <a:cxn ang="0">
                    <a:pos x="248" y="61"/>
                  </a:cxn>
                  <a:cxn ang="0">
                    <a:pos x="171" y="44"/>
                  </a:cxn>
                  <a:cxn ang="0">
                    <a:pos x="94" y="22"/>
                  </a:cxn>
                  <a:cxn ang="0">
                    <a:pos x="31" y="4"/>
                  </a:cxn>
                  <a:cxn ang="0">
                    <a:pos x="0" y="0"/>
                  </a:cxn>
                </a:cxnLst>
                <a:rect l="0" t="0" r="r" b="b"/>
                <a:pathLst>
                  <a:path w="322" h="76">
                    <a:moveTo>
                      <a:pt x="0" y="0"/>
                    </a:moveTo>
                    <a:lnTo>
                      <a:pt x="49" y="30"/>
                    </a:lnTo>
                    <a:lnTo>
                      <a:pt x="85" y="44"/>
                    </a:lnTo>
                    <a:lnTo>
                      <a:pt x="153" y="61"/>
                    </a:lnTo>
                    <a:lnTo>
                      <a:pt x="212" y="70"/>
                    </a:lnTo>
                    <a:lnTo>
                      <a:pt x="275" y="75"/>
                    </a:lnTo>
                    <a:lnTo>
                      <a:pt x="321" y="70"/>
                    </a:lnTo>
                    <a:lnTo>
                      <a:pt x="248" y="61"/>
                    </a:lnTo>
                    <a:lnTo>
                      <a:pt x="171" y="44"/>
                    </a:lnTo>
                    <a:lnTo>
                      <a:pt x="94" y="22"/>
                    </a:lnTo>
                    <a:lnTo>
                      <a:pt x="31" y="4"/>
                    </a:lnTo>
                    <a:lnTo>
                      <a:pt x="0" y="0"/>
                    </a:lnTo>
                  </a:path>
                </a:pathLst>
              </a:custGeom>
              <a:gradFill rotWithShape="0">
                <a:gsLst>
                  <a:gs pos="0">
                    <a:schemeClr val="bg1"/>
                  </a:gs>
                  <a:gs pos="50000">
                    <a:srgbClr val="FFFFFF"/>
                  </a:gs>
                  <a:gs pos="100000">
                    <a:schemeClr val="bg1"/>
                  </a:gs>
                </a:gsLst>
                <a:lin ang="0" scaled="1"/>
              </a:gradFill>
              <a:ln w="9525">
                <a:noFill/>
                <a:round/>
                <a:headEnd type="none" w="sm" len="sm"/>
                <a:tailEnd type="none" w="sm" len="sm"/>
              </a:ln>
              <a:effectLst/>
            </p:spPr>
            <p:txBody>
              <a:bodyPr/>
              <a:lstStyle/>
              <a:p>
                <a:endParaRPr lang="en-US"/>
              </a:p>
            </p:txBody>
          </p:sp>
          <p:sp>
            <p:nvSpPr>
              <p:cNvPr id="96274" name="Freeform 1042"/>
              <p:cNvSpPr>
                <a:spLocks/>
              </p:cNvSpPr>
              <p:nvPr/>
            </p:nvSpPr>
            <p:spPr bwMode="auto">
              <a:xfrm>
                <a:off x="715" y="3091"/>
                <a:ext cx="181" cy="49"/>
              </a:xfrm>
              <a:custGeom>
                <a:avLst/>
                <a:gdLst/>
                <a:ahLst/>
                <a:cxnLst>
                  <a:cxn ang="0">
                    <a:pos x="0" y="0"/>
                  </a:cxn>
                  <a:cxn ang="0">
                    <a:pos x="85" y="8"/>
                  </a:cxn>
                  <a:cxn ang="0">
                    <a:pos x="139" y="21"/>
                  </a:cxn>
                  <a:cxn ang="0">
                    <a:pos x="180" y="34"/>
                  </a:cxn>
                  <a:cxn ang="0">
                    <a:pos x="166" y="48"/>
                  </a:cxn>
                  <a:cxn ang="0">
                    <a:pos x="126" y="30"/>
                  </a:cxn>
                  <a:cxn ang="0">
                    <a:pos x="67" y="17"/>
                  </a:cxn>
                  <a:cxn ang="0">
                    <a:pos x="9" y="17"/>
                  </a:cxn>
                  <a:cxn ang="0">
                    <a:pos x="0" y="0"/>
                  </a:cxn>
                </a:cxnLst>
                <a:rect l="0" t="0" r="r" b="b"/>
                <a:pathLst>
                  <a:path w="181" h="49">
                    <a:moveTo>
                      <a:pt x="0" y="0"/>
                    </a:moveTo>
                    <a:lnTo>
                      <a:pt x="85" y="8"/>
                    </a:lnTo>
                    <a:lnTo>
                      <a:pt x="139" y="21"/>
                    </a:lnTo>
                    <a:lnTo>
                      <a:pt x="180" y="34"/>
                    </a:lnTo>
                    <a:lnTo>
                      <a:pt x="166" y="48"/>
                    </a:lnTo>
                    <a:lnTo>
                      <a:pt x="126" y="30"/>
                    </a:lnTo>
                    <a:lnTo>
                      <a:pt x="67" y="17"/>
                    </a:lnTo>
                    <a:lnTo>
                      <a:pt x="9" y="17"/>
                    </a:lnTo>
                    <a:lnTo>
                      <a:pt x="0" y="0"/>
                    </a:lnTo>
                  </a:path>
                </a:pathLst>
              </a:custGeom>
              <a:gradFill rotWithShape="0">
                <a:gsLst>
                  <a:gs pos="0">
                    <a:schemeClr val="bg1"/>
                  </a:gs>
                  <a:gs pos="50000">
                    <a:srgbClr val="FFFFFF"/>
                  </a:gs>
                  <a:gs pos="100000">
                    <a:schemeClr val="bg1"/>
                  </a:gs>
                </a:gsLst>
                <a:lin ang="0" scaled="1"/>
              </a:gradFill>
              <a:ln w="9525">
                <a:noFill/>
                <a:round/>
                <a:headEnd type="none" w="sm" len="sm"/>
                <a:tailEnd type="none" w="sm" len="sm"/>
              </a:ln>
              <a:effectLst/>
            </p:spPr>
            <p:txBody>
              <a:bodyPr/>
              <a:lstStyle/>
              <a:p>
                <a:endParaRPr lang="en-US"/>
              </a:p>
            </p:txBody>
          </p:sp>
          <p:sp>
            <p:nvSpPr>
              <p:cNvPr id="96275" name="Freeform 1043"/>
              <p:cNvSpPr>
                <a:spLocks/>
              </p:cNvSpPr>
              <p:nvPr/>
            </p:nvSpPr>
            <p:spPr bwMode="auto">
              <a:xfrm>
                <a:off x="842" y="3342"/>
                <a:ext cx="181" cy="49"/>
              </a:xfrm>
              <a:custGeom>
                <a:avLst/>
                <a:gdLst/>
                <a:ahLst/>
                <a:cxnLst>
                  <a:cxn ang="0">
                    <a:pos x="0" y="0"/>
                  </a:cxn>
                  <a:cxn ang="0">
                    <a:pos x="85" y="8"/>
                  </a:cxn>
                  <a:cxn ang="0">
                    <a:pos x="139" y="21"/>
                  </a:cxn>
                  <a:cxn ang="0">
                    <a:pos x="180" y="34"/>
                  </a:cxn>
                  <a:cxn ang="0">
                    <a:pos x="166" y="48"/>
                  </a:cxn>
                  <a:cxn ang="0">
                    <a:pos x="126" y="30"/>
                  </a:cxn>
                  <a:cxn ang="0">
                    <a:pos x="67" y="17"/>
                  </a:cxn>
                  <a:cxn ang="0">
                    <a:pos x="9" y="17"/>
                  </a:cxn>
                  <a:cxn ang="0">
                    <a:pos x="0" y="0"/>
                  </a:cxn>
                </a:cxnLst>
                <a:rect l="0" t="0" r="r" b="b"/>
                <a:pathLst>
                  <a:path w="181" h="49">
                    <a:moveTo>
                      <a:pt x="0" y="0"/>
                    </a:moveTo>
                    <a:lnTo>
                      <a:pt x="85" y="8"/>
                    </a:lnTo>
                    <a:lnTo>
                      <a:pt x="139" y="21"/>
                    </a:lnTo>
                    <a:lnTo>
                      <a:pt x="180" y="34"/>
                    </a:lnTo>
                    <a:lnTo>
                      <a:pt x="166" y="48"/>
                    </a:lnTo>
                    <a:lnTo>
                      <a:pt x="126" y="30"/>
                    </a:lnTo>
                    <a:lnTo>
                      <a:pt x="67" y="17"/>
                    </a:lnTo>
                    <a:lnTo>
                      <a:pt x="9" y="17"/>
                    </a:lnTo>
                    <a:lnTo>
                      <a:pt x="0" y="0"/>
                    </a:lnTo>
                  </a:path>
                </a:pathLst>
              </a:custGeom>
              <a:gradFill rotWithShape="0">
                <a:gsLst>
                  <a:gs pos="0">
                    <a:schemeClr val="bg1"/>
                  </a:gs>
                  <a:gs pos="50000">
                    <a:srgbClr val="FFFFFF"/>
                  </a:gs>
                  <a:gs pos="100000">
                    <a:schemeClr val="bg1"/>
                  </a:gs>
                </a:gsLst>
                <a:lin ang="0" scaled="1"/>
              </a:gradFill>
              <a:ln w="9525">
                <a:noFill/>
                <a:round/>
                <a:headEnd type="none" w="sm" len="sm"/>
                <a:tailEnd type="none" w="sm" len="sm"/>
              </a:ln>
              <a:effectLst/>
            </p:spPr>
            <p:txBody>
              <a:bodyPr/>
              <a:lstStyle/>
              <a:p>
                <a:endParaRPr lang="en-US"/>
              </a:p>
            </p:txBody>
          </p:sp>
          <p:sp>
            <p:nvSpPr>
              <p:cNvPr id="96276" name="Freeform 1044"/>
              <p:cNvSpPr>
                <a:spLocks/>
              </p:cNvSpPr>
              <p:nvPr/>
            </p:nvSpPr>
            <p:spPr bwMode="auto">
              <a:xfrm>
                <a:off x="322" y="3175"/>
                <a:ext cx="181" cy="49"/>
              </a:xfrm>
              <a:custGeom>
                <a:avLst/>
                <a:gdLst/>
                <a:ahLst/>
                <a:cxnLst>
                  <a:cxn ang="0">
                    <a:pos x="180" y="48"/>
                  </a:cxn>
                  <a:cxn ang="0">
                    <a:pos x="94" y="39"/>
                  </a:cxn>
                  <a:cxn ang="0">
                    <a:pos x="40" y="26"/>
                  </a:cxn>
                  <a:cxn ang="0">
                    <a:pos x="0" y="13"/>
                  </a:cxn>
                  <a:cxn ang="0">
                    <a:pos x="13" y="0"/>
                  </a:cxn>
                  <a:cxn ang="0">
                    <a:pos x="54" y="17"/>
                  </a:cxn>
                  <a:cxn ang="0">
                    <a:pos x="112" y="30"/>
                  </a:cxn>
                  <a:cxn ang="0">
                    <a:pos x="171" y="30"/>
                  </a:cxn>
                  <a:cxn ang="0">
                    <a:pos x="180" y="48"/>
                  </a:cxn>
                </a:cxnLst>
                <a:rect l="0" t="0" r="r" b="b"/>
                <a:pathLst>
                  <a:path w="181" h="49">
                    <a:moveTo>
                      <a:pt x="180" y="48"/>
                    </a:moveTo>
                    <a:lnTo>
                      <a:pt x="94" y="39"/>
                    </a:lnTo>
                    <a:lnTo>
                      <a:pt x="40" y="26"/>
                    </a:lnTo>
                    <a:lnTo>
                      <a:pt x="0" y="13"/>
                    </a:lnTo>
                    <a:lnTo>
                      <a:pt x="13" y="0"/>
                    </a:lnTo>
                    <a:lnTo>
                      <a:pt x="54" y="17"/>
                    </a:lnTo>
                    <a:lnTo>
                      <a:pt x="112" y="30"/>
                    </a:lnTo>
                    <a:lnTo>
                      <a:pt x="171" y="30"/>
                    </a:lnTo>
                    <a:lnTo>
                      <a:pt x="180" y="48"/>
                    </a:lnTo>
                  </a:path>
                </a:pathLst>
              </a:custGeom>
              <a:gradFill rotWithShape="0">
                <a:gsLst>
                  <a:gs pos="0">
                    <a:schemeClr val="bg1"/>
                  </a:gs>
                  <a:gs pos="50000">
                    <a:srgbClr val="FFFFFF"/>
                  </a:gs>
                  <a:gs pos="100000">
                    <a:schemeClr val="bg1"/>
                  </a:gs>
                </a:gsLst>
                <a:lin ang="0" scaled="1"/>
              </a:gradFill>
              <a:ln w="9525">
                <a:noFill/>
                <a:round/>
                <a:headEnd type="none" w="sm" len="sm"/>
                <a:tailEnd type="none" w="sm" len="sm"/>
              </a:ln>
              <a:effectLst/>
            </p:spPr>
            <p:txBody>
              <a:bodyPr/>
              <a:lstStyle/>
              <a:p>
                <a:endParaRPr lang="en-US"/>
              </a:p>
            </p:txBody>
          </p:sp>
          <p:sp>
            <p:nvSpPr>
              <p:cNvPr id="96277" name="Freeform 1045"/>
              <p:cNvSpPr>
                <a:spLocks/>
              </p:cNvSpPr>
              <p:nvPr/>
            </p:nvSpPr>
            <p:spPr bwMode="auto">
              <a:xfrm>
                <a:off x="516" y="3274"/>
                <a:ext cx="200" cy="230"/>
              </a:xfrm>
              <a:custGeom>
                <a:avLst/>
                <a:gdLst/>
                <a:ahLst/>
                <a:cxnLst>
                  <a:cxn ang="0">
                    <a:pos x="104" y="4"/>
                  </a:cxn>
                  <a:cxn ang="0">
                    <a:pos x="199" y="0"/>
                  </a:cxn>
                  <a:cxn ang="0">
                    <a:pos x="162" y="79"/>
                  </a:cxn>
                  <a:cxn ang="0">
                    <a:pos x="144" y="127"/>
                  </a:cxn>
                  <a:cxn ang="0">
                    <a:pos x="117" y="171"/>
                  </a:cxn>
                  <a:cxn ang="0">
                    <a:pos x="104" y="229"/>
                  </a:cxn>
                  <a:cxn ang="0">
                    <a:pos x="0" y="229"/>
                  </a:cxn>
                  <a:cxn ang="0">
                    <a:pos x="18" y="176"/>
                  </a:cxn>
                  <a:cxn ang="0">
                    <a:pos x="63" y="123"/>
                  </a:cxn>
                  <a:cxn ang="0">
                    <a:pos x="72" y="79"/>
                  </a:cxn>
                  <a:cxn ang="0">
                    <a:pos x="90" y="35"/>
                  </a:cxn>
                  <a:cxn ang="0">
                    <a:pos x="104" y="4"/>
                  </a:cxn>
                </a:cxnLst>
                <a:rect l="0" t="0" r="r" b="b"/>
                <a:pathLst>
                  <a:path w="200" h="230">
                    <a:moveTo>
                      <a:pt x="104" y="4"/>
                    </a:moveTo>
                    <a:lnTo>
                      <a:pt x="199" y="0"/>
                    </a:lnTo>
                    <a:lnTo>
                      <a:pt x="162" y="79"/>
                    </a:lnTo>
                    <a:lnTo>
                      <a:pt x="144" y="127"/>
                    </a:lnTo>
                    <a:lnTo>
                      <a:pt x="117" y="171"/>
                    </a:lnTo>
                    <a:lnTo>
                      <a:pt x="104" y="229"/>
                    </a:lnTo>
                    <a:lnTo>
                      <a:pt x="0" y="229"/>
                    </a:lnTo>
                    <a:lnTo>
                      <a:pt x="18" y="176"/>
                    </a:lnTo>
                    <a:lnTo>
                      <a:pt x="63" y="123"/>
                    </a:lnTo>
                    <a:lnTo>
                      <a:pt x="72" y="79"/>
                    </a:lnTo>
                    <a:lnTo>
                      <a:pt x="90" y="35"/>
                    </a:lnTo>
                    <a:lnTo>
                      <a:pt x="104" y="4"/>
                    </a:lnTo>
                  </a:path>
                </a:pathLst>
              </a:custGeom>
              <a:gradFill rotWithShape="0">
                <a:gsLst>
                  <a:gs pos="0">
                    <a:srgbClr val="B36666"/>
                  </a:gs>
                  <a:gs pos="100000">
                    <a:schemeClr val="bg1"/>
                  </a:gs>
                </a:gsLst>
                <a:lin ang="0" scaled="1"/>
              </a:gradFill>
              <a:ln w="9525">
                <a:noFill/>
                <a:round/>
                <a:headEnd type="none" w="sm" len="sm"/>
                <a:tailEnd type="none" w="sm" len="sm"/>
              </a:ln>
              <a:effectLst/>
            </p:spPr>
            <p:txBody>
              <a:bodyPr/>
              <a:lstStyle/>
              <a:p>
                <a:endParaRPr lang="en-US"/>
              </a:p>
            </p:txBody>
          </p:sp>
        </p:grpSp>
        <p:grpSp>
          <p:nvGrpSpPr>
            <p:cNvPr id="96278" name="Group 1046"/>
            <p:cNvGrpSpPr>
              <a:grpSpLocks/>
            </p:cNvGrpSpPr>
            <p:nvPr/>
          </p:nvGrpSpPr>
          <p:grpSpPr bwMode="auto">
            <a:xfrm>
              <a:off x="630" y="104"/>
              <a:ext cx="1005" cy="3081"/>
              <a:chOff x="630" y="104"/>
              <a:chExt cx="1005" cy="3081"/>
            </a:xfrm>
          </p:grpSpPr>
          <p:sp>
            <p:nvSpPr>
              <p:cNvPr id="96279" name="Freeform 1047"/>
              <p:cNvSpPr>
                <a:spLocks/>
              </p:cNvSpPr>
              <p:nvPr/>
            </p:nvSpPr>
            <p:spPr bwMode="auto">
              <a:xfrm>
                <a:off x="873" y="104"/>
                <a:ext cx="762" cy="2316"/>
              </a:xfrm>
              <a:custGeom>
                <a:avLst/>
                <a:gdLst/>
                <a:ahLst/>
                <a:cxnLst>
                  <a:cxn ang="0">
                    <a:pos x="598" y="140"/>
                  </a:cxn>
                  <a:cxn ang="0">
                    <a:pos x="523" y="358"/>
                  </a:cxn>
                  <a:cxn ang="0">
                    <a:pos x="440" y="644"/>
                  </a:cxn>
                  <a:cxn ang="0">
                    <a:pos x="354" y="916"/>
                  </a:cxn>
                  <a:cxn ang="0">
                    <a:pos x="257" y="1286"/>
                  </a:cxn>
                  <a:cxn ang="0">
                    <a:pos x="130" y="1703"/>
                  </a:cxn>
                  <a:cxn ang="0">
                    <a:pos x="51" y="2079"/>
                  </a:cxn>
                  <a:cxn ang="0">
                    <a:pos x="15" y="2224"/>
                  </a:cxn>
                  <a:cxn ang="0">
                    <a:pos x="0" y="2315"/>
                  </a:cxn>
                  <a:cxn ang="0">
                    <a:pos x="63" y="2264"/>
                  </a:cxn>
                  <a:cxn ang="0">
                    <a:pos x="268" y="2103"/>
                  </a:cxn>
                  <a:cxn ang="0">
                    <a:pos x="124" y="2084"/>
                  </a:cxn>
                  <a:cxn ang="0">
                    <a:pos x="286" y="2088"/>
                  </a:cxn>
                  <a:cxn ang="0">
                    <a:pos x="313" y="2040"/>
                  </a:cxn>
                  <a:cxn ang="0">
                    <a:pos x="135" y="2042"/>
                  </a:cxn>
                  <a:cxn ang="0">
                    <a:pos x="322" y="2022"/>
                  </a:cxn>
                  <a:cxn ang="0">
                    <a:pos x="372" y="1941"/>
                  </a:cxn>
                  <a:cxn ang="0">
                    <a:pos x="162" y="1945"/>
                  </a:cxn>
                  <a:cxn ang="0">
                    <a:pos x="379" y="1923"/>
                  </a:cxn>
                  <a:cxn ang="0">
                    <a:pos x="426" y="1837"/>
                  </a:cxn>
                  <a:cxn ang="0">
                    <a:pos x="480" y="1712"/>
                  </a:cxn>
                  <a:cxn ang="0">
                    <a:pos x="526" y="1569"/>
                  </a:cxn>
                  <a:cxn ang="0">
                    <a:pos x="246" y="1587"/>
                  </a:cxn>
                  <a:cxn ang="0">
                    <a:pos x="530" y="1545"/>
                  </a:cxn>
                  <a:cxn ang="0">
                    <a:pos x="546" y="1497"/>
                  </a:cxn>
                  <a:cxn ang="0">
                    <a:pos x="284" y="1530"/>
                  </a:cxn>
                  <a:cxn ang="0">
                    <a:pos x="557" y="1475"/>
                  </a:cxn>
                  <a:cxn ang="0">
                    <a:pos x="602" y="1308"/>
                  </a:cxn>
                  <a:cxn ang="0">
                    <a:pos x="372" y="1358"/>
                  </a:cxn>
                  <a:cxn ang="0">
                    <a:pos x="611" y="1277"/>
                  </a:cxn>
                  <a:cxn ang="0">
                    <a:pos x="636" y="1204"/>
                  </a:cxn>
                  <a:cxn ang="0">
                    <a:pos x="381" y="1283"/>
                  </a:cxn>
                  <a:cxn ang="0">
                    <a:pos x="639" y="1182"/>
                  </a:cxn>
                  <a:cxn ang="0">
                    <a:pos x="654" y="1127"/>
                  </a:cxn>
                  <a:cxn ang="0">
                    <a:pos x="695" y="958"/>
                  </a:cxn>
                  <a:cxn ang="0">
                    <a:pos x="503" y="1042"/>
                  </a:cxn>
                  <a:cxn ang="0">
                    <a:pos x="700" y="923"/>
                  </a:cxn>
                  <a:cxn ang="0">
                    <a:pos x="758" y="679"/>
                  </a:cxn>
                  <a:cxn ang="0">
                    <a:pos x="541" y="743"/>
                  </a:cxn>
                  <a:cxn ang="0">
                    <a:pos x="758" y="655"/>
                  </a:cxn>
                  <a:cxn ang="0">
                    <a:pos x="758" y="479"/>
                  </a:cxn>
                  <a:cxn ang="0">
                    <a:pos x="575" y="560"/>
                  </a:cxn>
                  <a:cxn ang="0">
                    <a:pos x="761" y="433"/>
                  </a:cxn>
                  <a:cxn ang="0">
                    <a:pos x="761" y="261"/>
                  </a:cxn>
                  <a:cxn ang="0">
                    <a:pos x="727" y="149"/>
                  </a:cxn>
                  <a:cxn ang="0">
                    <a:pos x="661" y="0"/>
                  </a:cxn>
                  <a:cxn ang="0">
                    <a:pos x="598" y="140"/>
                  </a:cxn>
                </a:cxnLst>
                <a:rect l="0" t="0" r="r" b="b"/>
                <a:pathLst>
                  <a:path w="762" h="2316">
                    <a:moveTo>
                      <a:pt x="598" y="140"/>
                    </a:moveTo>
                    <a:lnTo>
                      <a:pt x="523" y="358"/>
                    </a:lnTo>
                    <a:lnTo>
                      <a:pt x="440" y="644"/>
                    </a:lnTo>
                    <a:lnTo>
                      <a:pt x="354" y="916"/>
                    </a:lnTo>
                    <a:lnTo>
                      <a:pt x="257" y="1286"/>
                    </a:lnTo>
                    <a:lnTo>
                      <a:pt x="130" y="1703"/>
                    </a:lnTo>
                    <a:lnTo>
                      <a:pt x="51" y="2079"/>
                    </a:lnTo>
                    <a:lnTo>
                      <a:pt x="15" y="2224"/>
                    </a:lnTo>
                    <a:lnTo>
                      <a:pt x="0" y="2315"/>
                    </a:lnTo>
                    <a:lnTo>
                      <a:pt x="63" y="2264"/>
                    </a:lnTo>
                    <a:lnTo>
                      <a:pt x="268" y="2103"/>
                    </a:lnTo>
                    <a:lnTo>
                      <a:pt x="124" y="2084"/>
                    </a:lnTo>
                    <a:lnTo>
                      <a:pt x="286" y="2088"/>
                    </a:lnTo>
                    <a:lnTo>
                      <a:pt x="313" y="2040"/>
                    </a:lnTo>
                    <a:lnTo>
                      <a:pt x="135" y="2042"/>
                    </a:lnTo>
                    <a:lnTo>
                      <a:pt x="322" y="2022"/>
                    </a:lnTo>
                    <a:lnTo>
                      <a:pt x="372" y="1941"/>
                    </a:lnTo>
                    <a:lnTo>
                      <a:pt x="162" y="1945"/>
                    </a:lnTo>
                    <a:lnTo>
                      <a:pt x="379" y="1923"/>
                    </a:lnTo>
                    <a:lnTo>
                      <a:pt x="426" y="1837"/>
                    </a:lnTo>
                    <a:lnTo>
                      <a:pt x="480" y="1712"/>
                    </a:lnTo>
                    <a:lnTo>
                      <a:pt x="526" y="1569"/>
                    </a:lnTo>
                    <a:lnTo>
                      <a:pt x="246" y="1587"/>
                    </a:lnTo>
                    <a:lnTo>
                      <a:pt x="530" y="1545"/>
                    </a:lnTo>
                    <a:lnTo>
                      <a:pt x="546" y="1497"/>
                    </a:lnTo>
                    <a:lnTo>
                      <a:pt x="284" y="1530"/>
                    </a:lnTo>
                    <a:lnTo>
                      <a:pt x="557" y="1475"/>
                    </a:lnTo>
                    <a:lnTo>
                      <a:pt x="602" y="1308"/>
                    </a:lnTo>
                    <a:lnTo>
                      <a:pt x="372" y="1358"/>
                    </a:lnTo>
                    <a:lnTo>
                      <a:pt x="611" y="1277"/>
                    </a:lnTo>
                    <a:lnTo>
                      <a:pt x="636" y="1204"/>
                    </a:lnTo>
                    <a:lnTo>
                      <a:pt x="381" y="1283"/>
                    </a:lnTo>
                    <a:lnTo>
                      <a:pt x="639" y="1182"/>
                    </a:lnTo>
                    <a:lnTo>
                      <a:pt x="654" y="1127"/>
                    </a:lnTo>
                    <a:lnTo>
                      <a:pt x="695" y="958"/>
                    </a:lnTo>
                    <a:lnTo>
                      <a:pt x="503" y="1042"/>
                    </a:lnTo>
                    <a:lnTo>
                      <a:pt x="700" y="923"/>
                    </a:lnTo>
                    <a:lnTo>
                      <a:pt x="758" y="679"/>
                    </a:lnTo>
                    <a:lnTo>
                      <a:pt x="541" y="743"/>
                    </a:lnTo>
                    <a:lnTo>
                      <a:pt x="758" y="655"/>
                    </a:lnTo>
                    <a:lnTo>
                      <a:pt x="758" y="479"/>
                    </a:lnTo>
                    <a:lnTo>
                      <a:pt x="575" y="560"/>
                    </a:lnTo>
                    <a:lnTo>
                      <a:pt x="761" y="433"/>
                    </a:lnTo>
                    <a:lnTo>
                      <a:pt x="761" y="261"/>
                    </a:lnTo>
                    <a:lnTo>
                      <a:pt x="727" y="149"/>
                    </a:lnTo>
                    <a:lnTo>
                      <a:pt x="661" y="0"/>
                    </a:lnTo>
                    <a:lnTo>
                      <a:pt x="598" y="140"/>
                    </a:lnTo>
                  </a:path>
                </a:pathLst>
              </a:custGeom>
              <a:gradFill rotWithShape="0">
                <a:gsLst>
                  <a:gs pos="0">
                    <a:srgbClr val="A64C4C"/>
                  </a:gs>
                  <a:gs pos="100000">
                    <a:schemeClr val="bg1"/>
                  </a:gs>
                </a:gsLst>
                <a:lin ang="0" scaled="1"/>
              </a:gradFill>
              <a:ln w="9525">
                <a:noFill/>
                <a:round/>
                <a:headEnd type="none" w="sm" len="sm"/>
                <a:tailEnd type="none" w="sm" len="sm"/>
              </a:ln>
              <a:effectLst/>
            </p:spPr>
            <p:txBody>
              <a:bodyPr/>
              <a:lstStyle/>
              <a:p>
                <a:endParaRPr lang="en-US"/>
              </a:p>
            </p:txBody>
          </p:sp>
          <p:sp>
            <p:nvSpPr>
              <p:cNvPr id="96280" name="Freeform 1048"/>
              <p:cNvSpPr>
                <a:spLocks/>
              </p:cNvSpPr>
              <p:nvPr/>
            </p:nvSpPr>
            <p:spPr bwMode="auto">
              <a:xfrm>
                <a:off x="630" y="114"/>
                <a:ext cx="915" cy="3071"/>
              </a:xfrm>
              <a:custGeom>
                <a:avLst/>
                <a:gdLst/>
                <a:ahLst/>
                <a:cxnLst>
                  <a:cxn ang="0">
                    <a:pos x="0" y="3070"/>
                  </a:cxn>
                  <a:cxn ang="0">
                    <a:pos x="372" y="1696"/>
                  </a:cxn>
                  <a:cxn ang="0">
                    <a:pos x="432" y="1458"/>
                  </a:cxn>
                  <a:cxn ang="0">
                    <a:pos x="484" y="1276"/>
                  </a:cxn>
                  <a:cxn ang="0">
                    <a:pos x="570" y="982"/>
                  </a:cxn>
                  <a:cxn ang="0">
                    <a:pos x="670" y="658"/>
                  </a:cxn>
                  <a:cxn ang="0">
                    <a:pos x="782" y="316"/>
                  </a:cxn>
                  <a:cxn ang="0">
                    <a:pos x="844" y="144"/>
                  </a:cxn>
                  <a:cxn ang="0">
                    <a:pos x="888" y="42"/>
                  </a:cxn>
                  <a:cxn ang="0">
                    <a:pos x="914" y="0"/>
                  </a:cxn>
                  <a:cxn ang="0">
                    <a:pos x="866" y="116"/>
                  </a:cxn>
                  <a:cxn ang="0">
                    <a:pos x="806" y="296"/>
                  </a:cxn>
                  <a:cxn ang="0">
                    <a:pos x="520" y="1230"/>
                  </a:cxn>
                  <a:cxn ang="0">
                    <a:pos x="442" y="1518"/>
                  </a:cxn>
                  <a:cxn ang="0">
                    <a:pos x="378" y="1774"/>
                  </a:cxn>
                  <a:cxn ang="0">
                    <a:pos x="314" y="2028"/>
                  </a:cxn>
                  <a:cxn ang="0">
                    <a:pos x="266" y="2238"/>
                  </a:cxn>
                  <a:cxn ang="0">
                    <a:pos x="258" y="2294"/>
                  </a:cxn>
                  <a:cxn ang="0">
                    <a:pos x="186" y="2558"/>
                  </a:cxn>
                  <a:cxn ang="0">
                    <a:pos x="50" y="3070"/>
                  </a:cxn>
                  <a:cxn ang="0">
                    <a:pos x="0" y="3070"/>
                  </a:cxn>
                </a:cxnLst>
                <a:rect l="0" t="0" r="r" b="b"/>
                <a:pathLst>
                  <a:path w="915" h="3071">
                    <a:moveTo>
                      <a:pt x="0" y="3070"/>
                    </a:moveTo>
                    <a:lnTo>
                      <a:pt x="372" y="1696"/>
                    </a:lnTo>
                    <a:lnTo>
                      <a:pt x="432" y="1458"/>
                    </a:lnTo>
                    <a:lnTo>
                      <a:pt x="484" y="1276"/>
                    </a:lnTo>
                    <a:lnTo>
                      <a:pt x="570" y="982"/>
                    </a:lnTo>
                    <a:lnTo>
                      <a:pt x="670" y="658"/>
                    </a:lnTo>
                    <a:lnTo>
                      <a:pt x="782" y="316"/>
                    </a:lnTo>
                    <a:lnTo>
                      <a:pt x="844" y="144"/>
                    </a:lnTo>
                    <a:lnTo>
                      <a:pt x="888" y="42"/>
                    </a:lnTo>
                    <a:lnTo>
                      <a:pt x="914" y="0"/>
                    </a:lnTo>
                    <a:lnTo>
                      <a:pt x="866" y="116"/>
                    </a:lnTo>
                    <a:lnTo>
                      <a:pt x="806" y="296"/>
                    </a:lnTo>
                    <a:lnTo>
                      <a:pt x="520" y="1230"/>
                    </a:lnTo>
                    <a:lnTo>
                      <a:pt x="442" y="1518"/>
                    </a:lnTo>
                    <a:lnTo>
                      <a:pt x="378" y="1774"/>
                    </a:lnTo>
                    <a:lnTo>
                      <a:pt x="314" y="2028"/>
                    </a:lnTo>
                    <a:lnTo>
                      <a:pt x="266" y="2238"/>
                    </a:lnTo>
                    <a:lnTo>
                      <a:pt x="258" y="2294"/>
                    </a:lnTo>
                    <a:lnTo>
                      <a:pt x="186" y="2558"/>
                    </a:lnTo>
                    <a:lnTo>
                      <a:pt x="50" y="3070"/>
                    </a:lnTo>
                    <a:lnTo>
                      <a:pt x="0" y="3070"/>
                    </a:lnTo>
                  </a:path>
                </a:pathLst>
              </a:custGeom>
              <a:gradFill rotWithShape="0">
                <a:gsLst>
                  <a:gs pos="0">
                    <a:srgbClr val="FFFFFF"/>
                  </a:gs>
                  <a:gs pos="100000">
                    <a:schemeClr val="bg1"/>
                  </a:gs>
                </a:gsLst>
                <a:lin ang="2700000" scaled="1"/>
              </a:gradFill>
              <a:ln w="9525">
                <a:noFill/>
                <a:round/>
                <a:headEnd type="none" w="sm" len="sm"/>
                <a:tailEnd type="none" w="sm" len="sm"/>
              </a:ln>
              <a:effectLst/>
            </p:spPr>
            <p:txBody>
              <a:bodyPr/>
              <a:lstStyle/>
              <a:p>
                <a:endParaRPr lang="en-US"/>
              </a:p>
            </p:txBody>
          </p:sp>
        </p:grpSp>
      </p:grpSp>
      <p:sp>
        <p:nvSpPr>
          <p:cNvPr id="96281" name="Rectangle 1049"/>
          <p:cNvSpPr>
            <a:spLocks noGrp="1" noChangeArrowheads="1"/>
          </p:cNvSpPr>
          <p:nvPr>
            <p:ph type="dt" sz="quarter" idx="2"/>
          </p:nvPr>
        </p:nvSpPr>
        <p:spPr>
          <a:xfrm>
            <a:off x="228600" y="6261100"/>
            <a:ext cx="2527300" cy="457200"/>
          </a:xfrm>
        </p:spPr>
        <p:txBody>
          <a:bodyPr/>
          <a:lstStyle>
            <a:lvl1pPr>
              <a:defRPr/>
            </a:lvl1pPr>
          </a:lstStyle>
          <a:p>
            <a:endParaRPr lang="en-US"/>
          </a:p>
        </p:txBody>
      </p:sp>
      <p:sp>
        <p:nvSpPr>
          <p:cNvPr id="96282" name="Rectangle 1050"/>
          <p:cNvSpPr>
            <a:spLocks noGrp="1" noChangeArrowheads="1"/>
          </p:cNvSpPr>
          <p:nvPr>
            <p:ph type="ftr" sz="quarter" idx="3"/>
          </p:nvPr>
        </p:nvSpPr>
        <p:spPr>
          <a:xfrm>
            <a:off x="2925763" y="6272213"/>
            <a:ext cx="3457575" cy="457200"/>
          </a:xfrm>
        </p:spPr>
        <p:txBody>
          <a:bodyPr/>
          <a:lstStyle>
            <a:lvl1pPr>
              <a:defRPr/>
            </a:lvl1pPr>
          </a:lstStyle>
          <a:p>
            <a:endParaRPr lang="en-US"/>
          </a:p>
        </p:txBody>
      </p:sp>
      <p:sp>
        <p:nvSpPr>
          <p:cNvPr id="96283" name="Rectangle 1051"/>
          <p:cNvSpPr>
            <a:spLocks noGrp="1" noChangeArrowheads="1"/>
          </p:cNvSpPr>
          <p:nvPr>
            <p:ph type="sldNum" sz="quarter" idx="4"/>
          </p:nvPr>
        </p:nvSpPr>
        <p:spPr>
          <a:xfrm>
            <a:off x="6553200" y="6248400"/>
            <a:ext cx="2443163" cy="457200"/>
          </a:xfrm>
        </p:spPr>
        <p:txBody>
          <a:bodyPr/>
          <a:lstStyle>
            <a:lvl1pPr>
              <a:defRPr/>
            </a:lvl1pPr>
          </a:lstStyle>
          <a:p>
            <a:endParaRPr lang="en-US"/>
          </a:p>
        </p:txBody>
      </p:sp>
      <p:sp>
        <p:nvSpPr>
          <p:cNvPr id="96284" name="Rectangle 1052"/>
          <p:cNvSpPr>
            <a:spLocks noGrp="1" noChangeArrowheads="1"/>
          </p:cNvSpPr>
          <p:nvPr>
            <p:ph type="subTitle" sz="quarter" idx="1"/>
          </p:nvPr>
        </p:nvSpPr>
        <p:spPr>
          <a:xfrm>
            <a:off x="1371600" y="3886200"/>
            <a:ext cx="6400800" cy="1752600"/>
          </a:xfrm>
          <a:ln w="12700" cap="sq">
            <a:headEnd type="none" w="sm" len="sm"/>
            <a:tailEnd type="none" w="sm" len="sm"/>
          </a:ln>
        </p:spPr>
        <p:txBody>
          <a:bodyPr lIns="91440" tIns="45720" rIns="91440" bIns="45720"/>
          <a:lstStyle>
            <a:lvl1pPr marL="0" indent="0" algn="ctr">
              <a:buFont typeface="Monotype Sorts" pitchFamily="2" charset="2"/>
              <a:buNone/>
              <a:defRPr/>
            </a:lvl1pPr>
          </a:lstStyle>
          <a:p>
            <a:r>
              <a:rPr lang="en-US"/>
              <a:t>Click to edit Master subtitle style</a:t>
            </a:r>
          </a:p>
        </p:txBody>
      </p:sp>
      <p:sp>
        <p:nvSpPr>
          <p:cNvPr id="96285" name="Rectangle 1053"/>
          <p:cNvSpPr>
            <a:spLocks noGrp="1" noChangeArrowheads="1"/>
          </p:cNvSpPr>
          <p:nvPr>
            <p:ph type="ctrTitle" sz="quarter"/>
          </p:nvPr>
        </p:nvSpPr>
        <p:spPr>
          <a:xfrm>
            <a:off x="685800" y="2286000"/>
            <a:ext cx="7772400" cy="1143000"/>
          </a:xfrm>
          <a:ln w="12700" cap="sq">
            <a:headEnd type="none" w="sm" len="sm"/>
            <a:tailEnd type="none" w="sm" len="sm"/>
          </a:ln>
        </p:spPr>
        <p:txBody>
          <a:bodyPr lIns="91440" tIns="45720" rIns="91440" bIns="45720"/>
          <a:lstStyle>
            <a:lvl1pPr>
              <a:defRPr/>
            </a:lvl1pPr>
          </a:lstStyle>
          <a:p>
            <a:r>
              <a:rPr lang="en-US"/>
              <a:t>Click to edit Master title style</a:t>
            </a:r>
          </a:p>
        </p:txBody>
      </p:sp>
    </p:spTree>
  </p:cSld>
  <p:clrMapOvr>
    <a:masterClrMapping/>
  </p:clrMapOvr>
  <p:transition spd="med">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122238"/>
            <a:ext cx="2200275" cy="6100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122238"/>
            <a:ext cx="6450012" cy="6100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 y="1447800"/>
            <a:ext cx="4311650" cy="477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550" y="1447800"/>
            <a:ext cx="4311650" cy="477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a:p>
        </p:txBody>
      </p:sp>
    </p:spTree>
  </p:cSld>
  <p:clrMapOvr>
    <a:masterClrMapping/>
  </p:clrMapOvr>
  <p:transition spd="med">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660000"/>
            </a:gs>
          </a:gsLst>
          <a:lin ang="18900000" scaled="1"/>
        </a:gradFill>
        <a:effectLst/>
      </p:bgPr>
    </p:bg>
    <p:spTree>
      <p:nvGrpSpPr>
        <p:cNvPr id="1" name=""/>
        <p:cNvGrpSpPr/>
        <p:nvPr/>
      </p:nvGrpSpPr>
      <p:grpSpPr>
        <a:xfrm>
          <a:off x="0" y="0"/>
          <a:ext cx="0" cy="0"/>
          <a:chOff x="0" y="0"/>
          <a:chExt cx="0" cy="0"/>
        </a:xfrm>
      </p:grpSpPr>
      <p:sp>
        <p:nvSpPr>
          <p:cNvPr id="95234" name="Freeform 1026"/>
          <p:cNvSpPr>
            <a:spLocks/>
          </p:cNvSpPr>
          <p:nvPr/>
        </p:nvSpPr>
        <p:spPr bwMode="auto">
          <a:xfrm>
            <a:off x="901700" y="3378200"/>
            <a:ext cx="5359400" cy="2425700"/>
          </a:xfrm>
          <a:custGeom>
            <a:avLst/>
            <a:gdLst/>
            <a:ahLst/>
            <a:cxnLst>
              <a:cxn ang="0">
                <a:pos x="0" y="1525"/>
              </a:cxn>
              <a:cxn ang="0">
                <a:pos x="79" y="1498"/>
              </a:cxn>
              <a:cxn ang="0">
                <a:pos x="753" y="1223"/>
              </a:cxn>
              <a:cxn ang="0">
                <a:pos x="1048" y="1054"/>
              </a:cxn>
              <a:cxn ang="0">
                <a:pos x="1122" y="1007"/>
              </a:cxn>
              <a:cxn ang="0">
                <a:pos x="1164" y="974"/>
              </a:cxn>
              <a:cxn ang="0">
                <a:pos x="1164" y="918"/>
              </a:cxn>
              <a:cxn ang="0">
                <a:pos x="1637" y="734"/>
              </a:cxn>
              <a:cxn ang="0">
                <a:pos x="1715" y="731"/>
              </a:cxn>
              <a:cxn ang="0">
                <a:pos x="1787" y="725"/>
              </a:cxn>
              <a:cxn ang="0">
                <a:pos x="1901" y="707"/>
              </a:cxn>
              <a:cxn ang="0">
                <a:pos x="2015" y="678"/>
              </a:cxn>
              <a:cxn ang="0">
                <a:pos x="2162" y="620"/>
              </a:cxn>
              <a:cxn ang="0">
                <a:pos x="2069" y="578"/>
              </a:cxn>
              <a:cxn ang="0">
                <a:pos x="2195" y="605"/>
              </a:cxn>
              <a:cxn ang="0">
                <a:pos x="2276" y="578"/>
              </a:cxn>
              <a:cxn ang="0">
                <a:pos x="2186" y="533"/>
              </a:cxn>
              <a:cxn ang="0">
                <a:pos x="2309" y="560"/>
              </a:cxn>
              <a:cxn ang="0">
                <a:pos x="2399" y="521"/>
              </a:cxn>
              <a:cxn ang="0">
                <a:pos x="2315" y="470"/>
              </a:cxn>
              <a:cxn ang="0">
                <a:pos x="2453" y="494"/>
              </a:cxn>
              <a:cxn ang="0">
                <a:pos x="2619" y="430"/>
              </a:cxn>
              <a:cxn ang="0">
                <a:pos x="2888" y="302"/>
              </a:cxn>
              <a:cxn ang="0">
                <a:pos x="3099" y="182"/>
              </a:cxn>
              <a:cxn ang="0">
                <a:pos x="3376" y="0"/>
              </a:cxn>
              <a:cxn ang="0">
                <a:pos x="3016" y="144"/>
              </a:cxn>
              <a:cxn ang="0">
                <a:pos x="2801" y="230"/>
              </a:cxn>
              <a:cxn ang="0">
                <a:pos x="2619" y="302"/>
              </a:cxn>
              <a:cxn ang="0">
                <a:pos x="2386" y="398"/>
              </a:cxn>
              <a:cxn ang="0">
                <a:pos x="2146" y="478"/>
              </a:cxn>
              <a:cxn ang="0">
                <a:pos x="1792" y="624"/>
              </a:cxn>
              <a:cxn ang="0">
                <a:pos x="1601" y="710"/>
              </a:cxn>
              <a:cxn ang="0">
                <a:pos x="1135" y="886"/>
              </a:cxn>
              <a:cxn ang="0">
                <a:pos x="1098" y="871"/>
              </a:cxn>
              <a:cxn ang="0">
                <a:pos x="993" y="871"/>
              </a:cxn>
              <a:cxn ang="0">
                <a:pos x="450" y="1039"/>
              </a:cxn>
              <a:cxn ang="0">
                <a:pos x="8" y="1214"/>
              </a:cxn>
              <a:cxn ang="0">
                <a:pos x="27" y="1240"/>
              </a:cxn>
              <a:cxn ang="0">
                <a:pos x="35" y="1237"/>
              </a:cxn>
              <a:cxn ang="0">
                <a:pos x="10" y="1528"/>
              </a:cxn>
              <a:cxn ang="0">
                <a:pos x="0" y="1525"/>
              </a:cxn>
            </a:cxnLst>
            <a:rect l="0" t="0" r="r" b="b"/>
            <a:pathLst>
              <a:path w="3376" h="1528">
                <a:moveTo>
                  <a:pt x="0" y="1525"/>
                </a:moveTo>
                <a:lnTo>
                  <a:pt x="79" y="1498"/>
                </a:lnTo>
                <a:lnTo>
                  <a:pt x="753" y="1223"/>
                </a:lnTo>
                <a:lnTo>
                  <a:pt x="1048" y="1054"/>
                </a:lnTo>
                <a:lnTo>
                  <a:pt x="1122" y="1007"/>
                </a:lnTo>
                <a:lnTo>
                  <a:pt x="1164" y="974"/>
                </a:lnTo>
                <a:lnTo>
                  <a:pt x="1164" y="918"/>
                </a:lnTo>
                <a:lnTo>
                  <a:pt x="1637" y="734"/>
                </a:lnTo>
                <a:lnTo>
                  <a:pt x="1715" y="731"/>
                </a:lnTo>
                <a:lnTo>
                  <a:pt x="1787" y="725"/>
                </a:lnTo>
                <a:lnTo>
                  <a:pt x="1901" y="707"/>
                </a:lnTo>
                <a:lnTo>
                  <a:pt x="2015" y="678"/>
                </a:lnTo>
                <a:lnTo>
                  <a:pt x="2162" y="620"/>
                </a:lnTo>
                <a:lnTo>
                  <a:pt x="2069" y="578"/>
                </a:lnTo>
                <a:lnTo>
                  <a:pt x="2195" y="605"/>
                </a:lnTo>
                <a:lnTo>
                  <a:pt x="2276" y="578"/>
                </a:lnTo>
                <a:lnTo>
                  <a:pt x="2186" y="533"/>
                </a:lnTo>
                <a:lnTo>
                  <a:pt x="2309" y="560"/>
                </a:lnTo>
                <a:lnTo>
                  <a:pt x="2399" y="521"/>
                </a:lnTo>
                <a:lnTo>
                  <a:pt x="2315" y="470"/>
                </a:lnTo>
                <a:lnTo>
                  <a:pt x="2453" y="494"/>
                </a:lnTo>
                <a:lnTo>
                  <a:pt x="2619" y="430"/>
                </a:lnTo>
                <a:lnTo>
                  <a:pt x="2888" y="302"/>
                </a:lnTo>
                <a:lnTo>
                  <a:pt x="3099" y="182"/>
                </a:lnTo>
                <a:lnTo>
                  <a:pt x="3376" y="0"/>
                </a:lnTo>
                <a:lnTo>
                  <a:pt x="3016" y="144"/>
                </a:lnTo>
                <a:lnTo>
                  <a:pt x="2801" y="230"/>
                </a:lnTo>
                <a:lnTo>
                  <a:pt x="2619" y="302"/>
                </a:lnTo>
                <a:lnTo>
                  <a:pt x="2386" y="398"/>
                </a:lnTo>
                <a:lnTo>
                  <a:pt x="2146" y="478"/>
                </a:lnTo>
                <a:lnTo>
                  <a:pt x="1792" y="624"/>
                </a:lnTo>
                <a:lnTo>
                  <a:pt x="1601" y="710"/>
                </a:lnTo>
                <a:lnTo>
                  <a:pt x="1135" y="886"/>
                </a:lnTo>
                <a:lnTo>
                  <a:pt x="1098" y="871"/>
                </a:lnTo>
                <a:lnTo>
                  <a:pt x="993" y="871"/>
                </a:lnTo>
                <a:lnTo>
                  <a:pt x="450" y="1039"/>
                </a:lnTo>
                <a:lnTo>
                  <a:pt x="8" y="1214"/>
                </a:lnTo>
                <a:lnTo>
                  <a:pt x="27" y="1240"/>
                </a:lnTo>
                <a:lnTo>
                  <a:pt x="35" y="1237"/>
                </a:lnTo>
                <a:lnTo>
                  <a:pt x="10" y="1528"/>
                </a:lnTo>
                <a:lnTo>
                  <a:pt x="0" y="1525"/>
                </a:lnTo>
              </a:path>
            </a:pathLst>
          </a:custGeom>
          <a:solidFill>
            <a:srgbClr val="000000">
              <a:alpha val="50000"/>
            </a:srgbClr>
          </a:solidFill>
          <a:ln w="9525">
            <a:noFill/>
            <a:round/>
            <a:headEnd type="none" w="sm" len="sm"/>
            <a:tailEnd type="none" w="sm" len="sm"/>
          </a:ln>
          <a:effectLst/>
        </p:spPr>
        <p:txBody>
          <a:bodyPr/>
          <a:lstStyle/>
          <a:p>
            <a:endParaRPr lang="en-US"/>
          </a:p>
        </p:txBody>
      </p:sp>
      <p:grpSp>
        <p:nvGrpSpPr>
          <p:cNvPr id="95235" name="Group 1027"/>
          <p:cNvGrpSpPr>
            <a:grpSpLocks/>
          </p:cNvGrpSpPr>
          <p:nvPr/>
        </p:nvGrpSpPr>
        <p:grpSpPr bwMode="auto">
          <a:xfrm>
            <a:off x="296863" y="3022600"/>
            <a:ext cx="976312" cy="2828925"/>
            <a:chOff x="187" y="1904"/>
            <a:chExt cx="615" cy="1782"/>
          </a:xfrm>
        </p:grpSpPr>
        <p:grpSp>
          <p:nvGrpSpPr>
            <p:cNvPr id="95236" name="Group 1028"/>
            <p:cNvGrpSpPr>
              <a:grpSpLocks/>
            </p:cNvGrpSpPr>
            <p:nvPr/>
          </p:nvGrpSpPr>
          <p:grpSpPr bwMode="auto">
            <a:xfrm>
              <a:off x="187" y="3207"/>
              <a:ext cx="438" cy="479"/>
              <a:chOff x="187" y="3207"/>
              <a:chExt cx="438" cy="479"/>
            </a:xfrm>
          </p:grpSpPr>
          <p:sp>
            <p:nvSpPr>
              <p:cNvPr id="95237" name="Oval 1029"/>
              <p:cNvSpPr>
                <a:spLocks noChangeArrowheads="1"/>
              </p:cNvSpPr>
              <p:nvPr/>
            </p:nvSpPr>
            <p:spPr bwMode="auto">
              <a:xfrm>
                <a:off x="187" y="3544"/>
                <a:ext cx="435" cy="142"/>
              </a:xfrm>
              <a:prstGeom prst="ellipse">
                <a:avLst/>
              </a:prstGeom>
              <a:solidFill>
                <a:schemeClr val="bg2"/>
              </a:solidFill>
              <a:ln w="9525">
                <a:noFill/>
                <a:round/>
                <a:headEnd/>
                <a:tailEnd/>
              </a:ln>
              <a:effectLst/>
            </p:spPr>
            <p:txBody>
              <a:bodyPr/>
              <a:lstStyle/>
              <a:p>
                <a:endParaRPr lang="en-US"/>
              </a:p>
            </p:txBody>
          </p:sp>
          <p:sp>
            <p:nvSpPr>
              <p:cNvPr id="95238" name="Oval 1030"/>
              <p:cNvSpPr>
                <a:spLocks noChangeArrowheads="1"/>
              </p:cNvSpPr>
              <p:nvPr/>
            </p:nvSpPr>
            <p:spPr bwMode="auto">
              <a:xfrm>
                <a:off x="188" y="3534"/>
                <a:ext cx="437" cy="141"/>
              </a:xfrm>
              <a:prstGeom prst="ellipse">
                <a:avLst/>
              </a:prstGeom>
              <a:gradFill rotWithShape="0">
                <a:gsLst>
                  <a:gs pos="0">
                    <a:srgbClr val="000000"/>
                  </a:gs>
                  <a:gs pos="50000">
                    <a:schemeClr val="bg1"/>
                  </a:gs>
                  <a:gs pos="100000">
                    <a:srgbClr val="000000"/>
                  </a:gs>
                </a:gsLst>
                <a:lin ang="0" scaled="1"/>
              </a:gradFill>
              <a:ln w="9525">
                <a:noFill/>
                <a:round/>
                <a:headEnd/>
                <a:tailEnd/>
              </a:ln>
              <a:effectLst/>
            </p:spPr>
            <p:txBody>
              <a:bodyPr/>
              <a:lstStyle/>
              <a:p>
                <a:endParaRPr lang="en-US"/>
              </a:p>
            </p:txBody>
          </p:sp>
          <p:sp>
            <p:nvSpPr>
              <p:cNvPr id="95239" name="Oval 1031"/>
              <p:cNvSpPr>
                <a:spLocks noChangeArrowheads="1"/>
              </p:cNvSpPr>
              <p:nvPr/>
            </p:nvSpPr>
            <p:spPr bwMode="auto">
              <a:xfrm>
                <a:off x="275" y="3207"/>
                <a:ext cx="267" cy="84"/>
              </a:xfrm>
              <a:prstGeom prst="ellipse">
                <a:avLst/>
              </a:prstGeom>
              <a:solidFill>
                <a:schemeClr val="bg1"/>
              </a:solidFill>
              <a:ln w="9525">
                <a:noFill/>
                <a:round/>
                <a:headEnd/>
                <a:tailEnd/>
              </a:ln>
              <a:effectLst/>
            </p:spPr>
            <p:txBody>
              <a:bodyPr/>
              <a:lstStyle/>
              <a:p>
                <a:endParaRPr lang="en-US"/>
              </a:p>
            </p:txBody>
          </p:sp>
          <p:sp>
            <p:nvSpPr>
              <p:cNvPr id="95240" name="Oval 1032"/>
              <p:cNvSpPr>
                <a:spLocks noChangeArrowheads="1"/>
              </p:cNvSpPr>
              <p:nvPr/>
            </p:nvSpPr>
            <p:spPr bwMode="auto">
              <a:xfrm>
                <a:off x="277" y="3207"/>
                <a:ext cx="261" cy="70"/>
              </a:xfrm>
              <a:prstGeom prst="ellipse">
                <a:avLst/>
              </a:prstGeom>
              <a:gradFill rotWithShape="0">
                <a:gsLst>
                  <a:gs pos="0">
                    <a:srgbClr val="590000"/>
                  </a:gs>
                  <a:gs pos="50000">
                    <a:schemeClr val="bg1"/>
                  </a:gs>
                  <a:gs pos="100000">
                    <a:srgbClr val="590000"/>
                  </a:gs>
                </a:gsLst>
                <a:lin ang="5400000" scaled="1"/>
              </a:gradFill>
              <a:ln w="9525">
                <a:noFill/>
                <a:round/>
                <a:headEnd/>
                <a:tailEnd/>
              </a:ln>
              <a:effectLst/>
            </p:spPr>
            <p:txBody>
              <a:bodyPr/>
              <a:lstStyle/>
              <a:p>
                <a:endParaRPr lang="en-US"/>
              </a:p>
            </p:txBody>
          </p:sp>
          <p:sp>
            <p:nvSpPr>
              <p:cNvPr id="95241" name="AutoShape 1033"/>
              <p:cNvSpPr>
                <a:spLocks noChangeArrowheads="1"/>
              </p:cNvSpPr>
              <p:nvPr/>
            </p:nvSpPr>
            <p:spPr bwMode="auto">
              <a:xfrm flipV="1">
                <a:off x="187" y="3253"/>
                <a:ext cx="438" cy="116"/>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gradFill rotWithShape="0">
                <a:gsLst>
                  <a:gs pos="0">
                    <a:srgbClr val="590000"/>
                  </a:gs>
                  <a:gs pos="50000">
                    <a:schemeClr val="bg1"/>
                  </a:gs>
                  <a:gs pos="100000">
                    <a:srgbClr val="590000"/>
                  </a:gs>
                </a:gsLst>
                <a:lin ang="0" scaled="1"/>
              </a:gradFill>
              <a:ln w="9525">
                <a:noFill/>
                <a:miter lim="800000"/>
                <a:headEnd/>
                <a:tailEnd/>
              </a:ln>
              <a:effectLst/>
            </p:spPr>
            <p:txBody>
              <a:bodyPr/>
              <a:lstStyle/>
              <a:p>
                <a:endParaRPr lang="en-US"/>
              </a:p>
            </p:txBody>
          </p:sp>
          <p:sp>
            <p:nvSpPr>
              <p:cNvPr id="95242" name="Rectangle 1034"/>
              <p:cNvSpPr>
                <a:spLocks noChangeArrowheads="1"/>
              </p:cNvSpPr>
              <p:nvPr/>
            </p:nvSpPr>
            <p:spPr bwMode="auto">
              <a:xfrm>
                <a:off x="187" y="3383"/>
                <a:ext cx="436" cy="233"/>
              </a:xfrm>
              <a:prstGeom prst="rect">
                <a:avLst/>
              </a:prstGeom>
              <a:gradFill rotWithShape="0">
                <a:gsLst>
                  <a:gs pos="0">
                    <a:srgbClr val="000000"/>
                  </a:gs>
                  <a:gs pos="50000">
                    <a:schemeClr val="bg1"/>
                  </a:gs>
                  <a:gs pos="100000">
                    <a:srgbClr val="000000"/>
                  </a:gs>
                </a:gsLst>
                <a:lin ang="0" scaled="1"/>
              </a:gradFill>
              <a:ln w="9525">
                <a:noFill/>
                <a:miter lim="800000"/>
                <a:headEnd/>
                <a:tailEnd/>
              </a:ln>
              <a:effectLst/>
            </p:spPr>
            <p:txBody>
              <a:bodyPr/>
              <a:lstStyle/>
              <a:p>
                <a:endParaRPr lang="en-US"/>
              </a:p>
            </p:txBody>
          </p:sp>
          <p:sp>
            <p:nvSpPr>
              <p:cNvPr id="95243" name="Oval 1035"/>
              <p:cNvSpPr>
                <a:spLocks noChangeArrowheads="1"/>
              </p:cNvSpPr>
              <p:nvPr/>
            </p:nvSpPr>
            <p:spPr bwMode="auto">
              <a:xfrm>
                <a:off x="187" y="3329"/>
                <a:ext cx="436" cy="91"/>
              </a:xfrm>
              <a:prstGeom prst="ellipse">
                <a:avLst/>
              </a:prstGeom>
              <a:solidFill>
                <a:srgbClr val="000000"/>
              </a:solidFill>
              <a:ln w="9525">
                <a:noFill/>
                <a:round/>
                <a:headEnd/>
                <a:tailEnd/>
              </a:ln>
              <a:effectLst/>
            </p:spPr>
            <p:txBody>
              <a:bodyPr/>
              <a:lstStyle/>
              <a:p>
                <a:endParaRPr lang="en-US"/>
              </a:p>
            </p:txBody>
          </p:sp>
          <p:sp>
            <p:nvSpPr>
              <p:cNvPr id="95244" name="Freeform 1036"/>
              <p:cNvSpPr>
                <a:spLocks/>
              </p:cNvSpPr>
              <p:nvPr/>
            </p:nvSpPr>
            <p:spPr bwMode="auto">
              <a:xfrm>
                <a:off x="216" y="3282"/>
                <a:ext cx="113" cy="393"/>
              </a:xfrm>
              <a:custGeom>
                <a:avLst/>
                <a:gdLst/>
                <a:ahLst/>
                <a:cxnLst>
                  <a:cxn ang="0">
                    <a:pos x="68" y="0"/>
                  </a:cxn>
                  <a:cxn ang="0">
                    <a:pos x="0" y="110"/>
                  </a:cxn>
                  <a:cxn ang="0">
                    <a:pos x="3" y="361"/>
                  </a:cxn>
                  <a:cxn ang="0">
                    <a:pos x="36" y="379"/>
                  </a:cxn>
                  <a:cxn ang="0">
                    <a:pos x="63" y="385"/>
                  </a:cxn>
                  <a:cxn ang="0">
                    <a:pos x="92" y="392"/>
                  </a:cxn>
                  <a:cxn ang="0">
                    <a:pos x="90" y="136"/>
                  </a:cxn>
                  <a:cxn ang="0">
                    <a:pos x="112" y="10"/>
                  </a:cxn>
                  <a:cxn ang="0">
                    <a:pos x="102" y="10"/>
                  </a:cxn>
                  <a:cxn ang="0">
                    <a:pos x="81" y="6"/>
                  </a:cxn>
                  <a:cxn ang="0">
                    <a:pos x="68" y="0"/>
                  </a:cxn>
                </a:cxnLst>
                <a:rect l="0" t="0" r="r" b="b"/>
                <a:pathLst>
                  <a:path w="113" h="393">
                    <a:moveTo>
                      <a:pt x="68" y="0"/>
                    </a:moveTo>
                    <a:lnTo>
                      <a:pt x="0" y="110"/>
                    </a:lnTo>
                    <a:lnTo>
                      <a:pt x="3" y="361"/>
                    </a:lnTo>
                    <a:lnTo>
                      <a:pt x="36" y="379"/>
                    </a:lnTo>
                    <a:lnTo>
                      <a:pt x="63" y="385"/>
                    </a:lnTo>
                    <a:lnTo>
                      <a:pt x="92" y="392"/>
                    </a:lnTo>
                    <a:lnTo>
                      <a:pt x="90" y="136"/>
                    </a:lnTo>
                    <a:lnTo>
                      <a:pt x="112" y="10"/>
                    </a:lnTo>
                    <a:lnTo>
                      <a:pt x="102" y="10"/>
                    </a:lnTo>
                    <a:lnTo>
                      <a:pt x="81" y="6"/>
                    </a:lnTo>
                    <a:lnTo>
                      <a:pt x="68" y="0"/>
                    </a:lnTo>
                  </a:path>
                </a:pathLst>
              </a:custGeom>
              <a:gradFill rotWithShape="0">
                <a:gsLst>
                  <a:gs pos="0">
                    <a:srgbClr val="590000"/>
                  </a:gs>
                  <a:gs pos="100000">
                    <a:schemeClr val="bg1"/>
                  </a:gs>
                </a:gsLst>
                <a:lin ang="0" scaled="1"/>
              </a:gradFill>
              <a:ln w="9525">
                <a:noFill/>
                <a:round/>
                <a:headEnd type="none" w="sm" len="sm"/>
                <a:tailEnd type="none" w="sm" len="sm"/>
              </a:ln>
              <a:effectLst/>
            </p:spPr>
            <p:txBody>
              <a:bodyPr/>
              <a:lstStyle/>
              <a:p>
                <a:endParaRPr lang="en-US"/>
              </a:p>
            </p:txBody>
          </p:sp>
          <p:sp>
            <p:nvSpPr>
              <p:cNvPr id="95245" name="Oval 1037"/>
              <p:cNvSpPr>
                <a:spLocks noChangeArrowheads="1"/>
              </p:cNvSpPr>
              <p:nvPr/>
            </p:nvSpPr>
            <p:spPr bwMode="auto">
              <a:xfrm>
                <a:off x="297" y="3221"/>
                <a:ext cx="222" cy="45"/>
              </a:xfrm>
              <a:prstGeom prst="ellipse">
                <a:avLst/>
              </a:prstGeom>
              <a:gradFill rotWithShape="0">
                <a:gsLst>
                  <a:gs pos="0">
                    <a:srgbClr val="590000"/>
                  </a:gs>
                  <a:gs pos="50000">
                    <a:schemeClr val="bg1"/>
                  </a:gs>
                  <a:gs pos="100000">
                    <a:srgbClr val="590000"/>
                  </a:gs>
                </a:gsLst>
                <a:lin ang="0" scaled="1"/>
              </a:gradFill>
              <a:ln w="9525">
                <a:noFill/>
                <a:round/>
                <a:headEnd/>
                <a:tailEnd/>
              </a:ln>
              <a:effectLst/>
            </p:spPr>
            <p:txBody>
              <a:bodyPr/>
              <a:lstStyle/>
              <a:p>
                <a:endParaRPr lang="en-US"/>
              </a:p>
            </p:txBody>
          </p:sp>
          <p:sp>
            <p:nvSpPr>
              <p:cNvPr id="95246" name="Oval 1038"/>
              <p:cNvSpPr>
                <a:spLocks noChangeArrowheads="1"/>
              </p:cNvSpPr>
              <p:nvPr/>
            </p:nvSpPr>
            <p:spPr bwMode="auto">
              <a:xfrm>
                <a:off x="192" y="3332"/>
                <a:ext cx="418" cy="86"/>
              </a:xfrm>
              <a:prstGeom prst="ellipse">
                <a:avLst/>
              </a:prstGeom>
              <a:solidFill>
                <a:srgbClr val="000000">
                  <a:alpha val="50000"/>
                </a:srgbClr>
              </a:solidFill>
              <a:ln w="9525">
                <a:noFill/>
                <a:round/>
                <a:headEnd/>
                <a:tailEnd/>
              </a:ln>
              <a:effectLst/>
            </p:spPr>
            <p:txBody>
              <a:bodyPr/>
              <a:lstStyle/>
              <a:p>
                <a:endParaRPr lang="en-US"/>
              </a:p>
            </p:txBody>
          </p:sp>
          <p:sp>
            <p:nvSpPr>
              <p:cNvPr id="95247" name="Freeform 1039"/>
              <p:cNvSpPr>
                <a:spLocks/>
              </p:cNvSpPr>
              <p:nvPr/>
            </p:nvSpPr>
            <p:spPr bwMode="auto">
              <a:xfrm>
                <a:off x="232" y="3283"/>
                <a:ext cx="67" cy="369"/>
              </a:xfrm>
              <a:custGeom>
                <a:avLst/>
                <a:gdLst/>
                <a:ahLst/>
                <a:cxnLst>
                  <a:cxn ang="0">
                    <a:pos x="0" y="133"/>
                  </a:cxn>
                  <a:cxn ang="0">
                    <a:pos x="0" y="357"/>
                  </a:cxn>
                  <a:cxn ang="0">
                    <a:pos x="20" y="368"/>
                  </a:cxn>
                  <a:cxn ang="0">
                    <a:pos x="20" y="141"/>
                  </a:cxn>
                  <a:cxn ang="0">
                    <a:pos x="20" y="125"/>
                  </a:cxn>
                  <a:cxn ang="0">
                    <a:pos x="29" y="111"/>
                  </a:cxn>
                  <a:cxn ang="0">
                    <a:pos x="66" y="4"/>
                  </a:cxn>
                  <a:cxn ang="0">
                    <a:pos x="59" y="0"/>
                  </a:cxn>
                  <a:cxn ang="0">
                    <a:pos x="8" y="113"/>
                  </a:cxn>
                  <a:cxn ang="0">
                    <a:pos x="0" y="133"/>
                  </a:cxn>
                </a:cxnLst>
                <a:rect l="0" t="0" r="r" b="b"/>
                <a:pathLst>
                  <a:path w="67" h="369">
                    <a:moveTo>
                      <a:pt x="0" y="133"/>
                    </a:moveTo>
                    <a:lnTo>
                      <a:pt x="0" y="357"/>
                    </a:lnTo>
                    <a:lnTo>
                      <a:pt x="20" y="368"/>
                    </a:lnTo>
                    <a:lnTo>
                      <a:pt x="20" y="141"/>
                    </a:lnTo>
                    <a:lnTo>
                      <a:pt x="20" y="125"/>
                    </a:lnTo>
                    <a:lnTo>
                      <a:pt x="29" y="111"/>
                    </a:lnTo>
                    <a:lnTo>
                      <a:pt x="66" y="4"/>
                    </a:lnTo>
                    <a:lnTo>
                      <a:pt x="59" y="0"/>
                    </a:lnTo>
                    <a:lnTo>
                      <a:pt x="8" y="113"/>
                    </a:lnTo>
                    <a:lnTo>
                      <a:pt x="0" y="133"/>
                    </a:lnTo>
                  </a:path>
                </a:pathLst>
              </a:custGeom>
              <a:gradFill rotWithShape="0">
                <a:gsLst>
                  <a:gs pos="0">
                    <a:schemeClr val="bg1"/>
                  </a:gs>
                  <a:gs pos="50000">
                    <a:srgbClr val="FFFFFF"/>
                  </a:gs>
                  <a:gs pos="100000">
                    <a:schemeClr val="bg1"/>
                  </a:gs>
                </a:gsLst>
                <a:lin ang="5400000" scaled="1"/>
              </a:gradFill>
              <a:ln w="9525">
                <a:noFill/>
                <a:round/>
                <a:headEnd type="none" w="sm" len="sm"/>
                <a:tailEnd type="none" w="sm" len="sm"/>
              </a:ln>
              <a:effectLst/>
            </p:spPr>
            <p:txBody>
              <a:bodyPr/>
              <a:lstStyle/>
              <a:p>
                <a:endParaRPr lang="en-US"/>
              </a:p>
            </p:txBody>
          </p:sp>
          <p:sp>
            <p:nvSpPr>
              <p:cNvPr id="95248" name="Freeform 1040"/>
              <p:cNvSpPr>
                <a:spLocks/>
              </p:cNvSpPr>
              <p:nvPr/>
            </p:nvSpPr>
            <p:spPr bwMode="auto">
              <a:xfrm>
                <a:off x="521" y="3275"/>
                <a:ext cx="99" cy="363"/>
              </a:xfrm>
              <a:custGeom>
                <a:avLst/>
                <a:gdLst/>
                <a:ahLst/>
                <a:cxnLst>
                  <a:cxn ang="0">
                    <a:pos x="98" y="102"/>
                  </a:cxn>
                  <a:cxn ang="0">
                    <a:pos x="98" y="348"/>
                  </a:cxn>
                  <a:cxn ang="0">
                    <a:pos x="81" y="362"/>
                  </a:cxn>
                  <a:cxn ang="0">
                    <a:pos x="81" y="106"/>
                  </a:cxn>
                  <a:cxn ang="0">
                    <a:pos x="0" y="4"/>
                  </a:cxn>
                  <a:cxn ang="0">
                    <a:pos x="7" y="0"/>
                  </a:cxn>
                  <a:cxn ang="0">
                    <a:pos x="98" y="102"/>
                  </a:cxn>
                </a:cxnLst>
                <a:rect l="0" t="0" r="r" b="b"/>
                <a:pathLst>
                  <a:path w="99" h="363">
                    <a:moveTo>
                      <a:pt x="98" y="102"/>
                    </a:moveTo>
                    <a:lnTo>
                      <a:pt x="98" y="348"/>
                    </a:lnTo>
                    <a:lnTo>
                      <a:pt x="81" y="362"/>
                    </a:lnTo>
                    <a:lnTo>
                      <a:pt x="81" y="106"/>
                    </a:lnTo>
                    <a:lnTo>
                      <a:pt x="0" y="4"/>
                    </a:lnTo>
                    <a:lnTo>
                      <a:pt x="7" y="0"/>
                    </a:lnTo>
                    <a:lnTo>
                      <a:pt x="98" y="102"/>
                    </a:lnTo>
                  </a:path>
                </a:pathLst>
              </a:custGeom>
              <a:solidFill>
                <a:schemeClr val="bg1"/>
              </a:solidFill>
              <a:ln w="9525">
                <a:noFill/>
                <a:round/>
                <a:headEnd type="none" w="sm" len="sm"/>
                <a:tailEnd type="none" w="sm" len="sm"/>
              </a:ln>
              <a:effectLst/>
            </p:spPr>
            <p:txBody>
              <a:bodyPr/>
              <a:lstStyle/>
              <a:p>
                <a:endParaRPr lang="en-US"/>
              </a:p>
            </p:txBody>
          </p:sp>
          <p:sp>
            <p:nvSpPr>
              <p:cNvPr id="95249" name="Freeform 1041"/>
              <p:cNvSpPr>
                <a:spLocks/>
              </p:cNvSpPr>
              <p:nvPr/>
            </p:nvSpPr>
            <p:spPr bwMode="auto">
              <a:xfrm>
                <a:off x="441" y="3215"/>
                <a:ext cx="74" cy="23"/>
              </a:xfrm>
              <a:custGeom>
                <a:avLst/>
                <a:gdLst/>
                <a:ahLst/>
                <a:cxnLst>
                  <a:cxn ang="0">
                    <a:pos x="0" y="0"/>
                  </a:cxn>
                  <a:cxn ang="0">
                    <a:pos x="34" y="4"/>
                  </a:cxn>
                  <a:cxn ang="0">
                    <a:pos x="56" y="10"/>
                  </a:cxn>
                  <a:cxn ang="0">
                    <a:pos x="73" y="16"/>
                  </a:cxn>
                  <a:cxn ang="0">
                    <a:pos x="67" y="22"/>
                  </a:cxn>
                  <a:cxn ang="0">
                    <a:pos x="51" y="14"/>
                  </a:cxn>
                  <a:cxn ang="0">
                    <a:pos x="27" y="8"/>
                  </a:cxn>
                  <a:cxn ang="0">
                    <a:pos x="3" y="8"/>
                  </a:cxn>
                  <a:cxn ang="0">
                    <a:pos x="0" y="0"/>
                  </a:cxn>
                </a:cxnLst>
                <a:rect l="0" t="0" r="r" b="b"/>
                <a:pathLst>
                  <a:path w="74" h="23">
                    <a:moveTo>
                      <a:pt x="0" y="0"/>
                    </a:moveTo>
                    <a:lnTo>
                      <a:pt x="34" y="4"/>
                    </a:lnTo>
                    <a:lnTo>
                      <a:pt x="56" y="10"/>
                    </a:lnTo>
                    <a:lnTo>
                      <a:pt x="73" y="16"/>
                    </a:lnTo>
                    <a:lnTo>
                      <a:pt x="67" y="22"/>
                    </a:lnTo>
                    <a:lnTo>
                      <a:pt x="51" y="14"/>
                    </a:lnTo>
                    <a:lnTo>
                      <a:pt x="27" y="8"/>
                    </a:lnTo>
                    <a:lnTo>
                      <a:pt x="3" y="8"/>
                    </a:lnTo>
                    <a:lnTo>
                      <a:pt x="0" y="0"/>
                    </a:lnTo>
                  </a:path>
                </a:pathLst>
              </a:custGeom>
              <a:gradFill rotWithShape="0">
                <a:gsLst>
                  <a:gs pos="0">
                    <a:schemeClr val="bg1"/>
                  </a:gs>
                  <a:gs pos="50000">
                    <a:srgbClr val="FFFFFF"/>
                  </a:gs>
                  <a:gs pos="100000">
                    <a:schemeClr val="bg1"/>
                  </a:gs>
                </a:gsLst>
                <a:lin ang="0" scaled="1"/>
              </a:gradFill>
              <a:ln w="9525">
                <a:noFill/>
                <a:round/>
                <a:headEnd type="none" w="sm" len="sm"/>
                <a:tailEnd type="none" w="sm" len="sm"/>
              </a:ln>
              <a:effectLst/>
            </p:spPr>
            <p:txBody>
              <a:bodyPr/>
              <a:lstStyle/>
              <a:p>
                <a:endParaRPr lang="en-US"/>
              </a:p>
            </p:txBody>
          </p:sp>
          <p:sp>
            <p:nvSpPr>
              <p:cNvPr id="95250" name="Freeform 1042"/>
              <p:cNvSpPr>
                <a:spLocks/>
              </p:cNvSpPr>
              <p:nvPr/>
            </p:nvSpPr>
            <p:spPr bwMode="auto">
              <a:xfrm>
                <a:off x="492" y="3327"/>
                <a:ext cx="74" cy="23"/>
              </a:xfrm>
              <a:custGeom>
                <a:avLst/>
                <a:gdLst/>
                <a:ahLst/>
                <a:cxnLst>
                  <a:cxn ang="0">
                    <a:pos x="0" y="0"/>
                  </a:cxn>
                  <a:cxn ang="0">
                    <a:pos x="34" y="4"/>
                  </a:cxn>
                  <a:cxn ang="0">
                    <a:pos x="56" y="10"/>
                  </a:cxn>
                  <a:cxn ang="0">
                    <a:pos x="73" y="16"/>
                  </a:cxn>
                  <a:cxn ang="0">
                    <a:pos x="67" y="22"/>
                  </a:cxn>
                  <a:cxn ang="0">
                    <a:pos x="51" y="14"/>
                  </a:cxn>
                  <a:cxn ang="0">
                    <a:pos x="27" y="8"/>
                  </a:cxn>
                  <a:cxn ang="0">
                    <a:pos x="3" y="8"/>
                  </a:cxn>
                  <a:cxn ang="0">
                    <a:pos x="0" y="0"/>
                  </a:cxn>
                </a:cxnLst>
                <a:rect l="0" t="0" r="r" b="b"/>
                <a:pathLst>
                  <a:path w="74" h="23">
                    <a:moveTo>
                      <a:pt x="0" y="0"/>
                    </a:moveTo>
                    <a:lnTo>
                      <a:pt x="34" y="4"/>
                    </a:lnTo>
                    <a:lnTo>
                      <a:pt x="56" y="10"/>
                    </a:lnTo>
                    <a:lnTo>
                      <a:pt x="73" y="16"/>
                    </a:lnTo>
                    <a:lnTo>
                      <a:pt x="67" y="22"/>
                    </a:lnTo>
                    <a:lnTo>
                      <a:pt x="51" y="14"/>
                    </a:lnTo>
                    <a:lnTo>
                      <a:pt x="27" y="8"/>
                    </a:lnTo>
                    <a:lnTo>
                      <a:pt x="3" y="8"/>
                    </a:lnTo>
                    <a:lnTo>
                      <a:pt x="0" y="0"/>
                    </a:lnTo>
                  </a:path>
                </a:pathLst>
              </a:custGeom>
              <a:gradFill rotWithShape="0">
                <a:gsLst>
                  <a:gs pos="0">
                    <a:schemeClr val="bg1"/>
                  </a:gs>
                  <a:gs pos="50000">
                    <a:srgbClr val="FFFFFF"/>
                  </a:gs>
                  <a:gs pos="100000">
                    <a:schemeClr val="bg1"/>
                  </a:gs>
                </a:gsLst>
                <a:lin ang="0" scaled="1"/>
              </a:gradFill>
              <a:ln w="9525">
                <a:noFill/>
                <a:round/>
                <a:headEnd type="none" w="sm" len="sm"/>
                <a:tailEnd type="none" w="sm" len="sm"/>
              </a:ln>
              <a:effectLst/>
            </p:spPr>
            <p:txBody>
              <a:bodyPr/>
              <a:lstStyle/>
              <a:p>
                <a:endParaRPr lang="en-US"/>
              </a:p>
            </p:txBody>
          </p:sp>
          <p:sp>
            <p:nvSpPr>
              <p:cNvPr id="95251" name="Freeform 1043"/>
              <p:cNvSpPr>
                <a:spLocks/>
              </p:cNvSpPr>
              <p:nvPr/>
            </p:nvSpPr>
            <p:spPr bwMode="auto">
              <a:xfrm>
                <a:off x="286" y="3250"/>
                <a:ext cx="73" cy="23"/>
              </a:xfrm>
              <a:custGeom>
                <a:avLst/>
                <a:gdLst/>
                <a:ahLst/>
                <a:cxnLst>
                  <a:cxn ang="0">
                    <a:pos x="72" y="22"/>
                  </a:cxn>
                  <a:cxn ang="0">
                    <a:pos x="37" y="18"/>
                  </a:cxn>
                  <a:cxn ang="0">
                    <a:pos x="16" y="12"/>
                  </a:cxn>
                  <a:cxn ang="0">
                    <a:pos x="0" y="6"/>
                  </a:cxn>
                  <a:cxn ang="0">
                    <a:pos x="5" y="0"/>
                  </a:cxn>
                  <a:cxn ang="0">
                    <a:pos x="21" y="8"/>
                  </a:cxn>
                  <a:cxn ang="0">
                    <a:pos x="45" y="14"/>
                  </a:cxn>
                  <a:cxn ang="0">
                    <a:pos x="68" y="14"/>
                  </a:cxn>
                  <a:cxn ang="0">
                    <a:pos x="72" y="22"/>
                  </a:cxn>
                </a:cxnLst>
                <a:rect l="0" t="0" r="r" b="b"/>
                <a:pathLst>
                  <a:path w="73" h="23">
                    <a:moveTo>
                      <a:pt x="72" y="22"/>
                    </a:moveTo>
                    <a:lnTo>
                      <a:pt x="37" y="18"/>
                    </a:lnTo>
                    <a:lnTo>
                      <a:pt x="16" y="12"/>
                    </a:lnTo>
                    <a:lnTo>
                      <a:pt x="0" y="6"/>
                    </a:lnTo>
                    <a:lnTo>
                      <a:pt x="5" y="0"/>
                    </a:lnTo>
                    <a:lnTo>
                      <a:pt x="21" y="8"/>
                    </a:lnTo>
                    <a:lnTo>
                      <a:pt x="45" y="14"/>
                    </a:lnTo>
                    <a:lnTo>
                      <a:pt x="68" y="14"/>
                    </a:lnTo>
                    <a:lnTo>
                      <a:pt x="72" y="22"/>
                    </a:lnTo>
                  </a:path>
                </a:pathLst>
              </a:custGeom>
              <a:gradFill rotWithShape="0">
                <a:gsLst>
                  <a:gs pos="0">
                    <a:schemeClr val="bg1"/>
                  </a:gs>
                  <a:gs pos="50000">
                    <a:srgbClr val="FFFFFF"/>
                  </a:gs>
                  <a:gs pos="100000">
                    <a:schemeClr val="bg1"/>
                  </a:gs>
                </a:gsLst>
                <a:lin ang="0" scaled="1"/>
              </a:gradFill>
              <a:ln w="9525">
                <a:noFill/>
                <a:round/>
                <a:headEnd type="none" w="sm" len="sm"/>
                <a:tailEnd type="none" w="sm" len="sm"/>
              </a:ln>
              <a:effectLst/>
            </p:spPr>
            <p:txBody>
              <a:bodyPr/>
              <a:lstStyle/>
              <a:p>
                <a:endParaRPr lang="en-US"/>
              </a:p>
            </p:txBody>
          </p:sp>
          <p:sp>
            <p:nvSpPr>
              <p:cNvPr id="95252" name="Freeform 1044"/>
              <p:cNvSpPr>
                <a:spLocks/>
              </p:cNvSpPr>
              <p:nvPr/>
            </p:nvSpPr>
            <p:spPr bwMode="auto">
              <a:xfrm>
                <a:off x="338" y="3284"/>
                <a:ext cx="81" cy="118"/>
              </a:xfrm>
              <a:custGeom>
                <a:avLst/>
                <a:gdLst/>
                <a:ahLst/>
                <a:cxnLst>
                  <a:cxn ang="0">
                    <a:pos x="40" y="0"/>
                  </a:cxn>
                  <a:cxn ang="0">
                    <a:pos x="80" y="4"/>
                  </a:cxn>
                  <a:cxn ang="0">
                    <a:pos x="65" y="40"/>
                  </a:cxn>
                  <a:cxn ang="0">
                    <a:pos x="58" y="62"/>
                  </a:cxn>
                  <a:cxn ang="0">
                    <a:pos x="47" y="82"/>
                  </a:cxn>
                  <a:cxn ang="0">
                    <a:pos x="40" y="105"/>
                  </a:cxn>
                  <a:cxn ang="0">
                    <a:pos x="37" y="117"/>
                  </a:cxn>
                  <a:cxn ang="0">
                    <a:pos x="16" y="114"/>
                  </a:cxn>
                  <a:cxn ang="0">
                    <a:pos x="0" y="108"/>
                  </a:cxn>
                  <a:cxn ang="0">
                    <a:pos x="7" y="84"/>
                  </a:cxn>
                  <a:cxn ang="0">
                    <a:pos x="25" y="60"/>
                  </a:cxn>
                  <a:cxn ang="0">
                    <a:pos x="29" y="40"/>
                  </a:cxn>
                  <a:cxn ang="0">
                    <a:pos x="36" y="20"/>
                  </a:cxn>
                  <a:cxn ang="0">
                    <a:pos x="40" y="0"/>
                  </a:cxn>
                </a:cxnLst>
                <a:rect l="0" t="0" r="r" b="b"/>
                <a:pathLst>
                  <a:path w="81" h="118">
                    <a:moveTo>
                      <a:pt x="40" y="0"/>
                    </a:moveTo>
                    <a:lnTo>
                      <a:pt x="80" y="4"/>
                    </a:lnTo>
                    <a:lnTo>
                      <a:pt x="65" y="40"/>
                    </a:lnTo>
                    <a:lnTo>
                      <a:pt x="58" y="62"/>
                    </a:lnTo>
                    <a:lnTo>
                      <a:pt x="47" y="82"/>
                    </a:lnTo>
                    <a:lnTo>
                      <a:pt x="40" y="105"/>
                    </a:lnTo>
                    <a:lnTo>
                      <a:pt x="37" y="117"/>
                    </a:lnTo>
                    <a:lnTo>
                      <a:pt x="16" y="114"/>
                    </a:lnTo>
                    <a:lnTo>
                      <a:pt x="0" y="108"/>
                    </a:lnTo>
                    <a:lnTo>
                      <a:pt x="7" y="84"/>
                    </a:lnTo>
                    <a:lnTo>
                      <a:pt x="25" y="60"/>
                    </a:lnTo>
                    <a:lnTo>
                      <a:pt x="29" y="40"/>
                    </a:lnTo>
                    <a:lnTo>
                      <a:pt x="36" y="20"/>
                    </a:lnTo>
                    <a:lnTo>
                      <a:pt x="40" y="0"/>
                    </a:lnTo>
                  </a:path>
                </a:pathLst>
              </a:custGeom>
              <a:gradFill rotWithShape="0">
                <a:gsLst>
                  <a:gs pos="0">
                    <a:srgbClr val="B36666"/>
                  </a:gs>
                  <a:gs pos="100000">
                    <a:schemeClr val="bg1"/>
                  </a:gs>
                </a:gsLst>
                <a:lin ang="2700000" scaled="1"/>
              </a:gradFill>
              <a:ln w="9525">
                <a:noFill/>
                <a:round/>
                <a:headEnd type="none" w="sm" len="sm"/>
                <a:tailEnd type="none" w="sm" len="sm"/>
              </a:ln>
              <a:effectLst/>
            </p:spPr>
            <p:txBody>
              <a:bodyPr/>
              <a:lstStyle/>
              <a:p>
                <a:endParaRPr lang="en-US"/>
              </a:p>
            </p:txBody>
          </p:sp>
          <p:sp>
            <p:nvSpPr>
              <p:cNvPr id="95253" name="Freeform 1045"/>
              <p:cNvSpPr>
                <a:spLocks/>
              </p:cNvSpPr>
              <p:nvPr/>
            </p:nvSpPr>
            <p:spPr bwMode="auto">
              <a:xfrm>
                <a:off x="282" y="3265"/>
                <a:ext cx="261" cy="35"/>
              </a:xfrm>
              <a:custGeom>
                <a:avLst/>
                <a:gdLst/>
                <a:ahLst/>
                <a:cxnLst>
                  <a:cxn ang="0">
                    <a:pos x="0" y="0"/>
                  </a:cxn>
                  <a:cxn ang="0">
                    <a:pos x="25" y="10"/>
                  </a:cxn>
                  <a:cxn ang="0">
                    <a:pos x="66" y="18"/>
                  </a:cxn>
                  <a:cxn ang="0">
                    <a:pos x="122" y="19"/>
                  </a:cxn>
                  <a:cxn ang="0">
                    <a:pos x="177" y="19"/>
                  </a:cxn>
                  <a:cxn ang="0">
                    <a:pos x="218" y="12"/>
                  </a:cxn>
                  <a:cxn ang="0">
                    <a:pos x="240" y="6"/>
                  </a:cxn>
                  <a:cxn ang="0">
                    <a:pos x="248" y="0"/>
                  </a:cxn>
                  <a:cxn ang="0">
                    <a:pos x="260" y="15"/>
                  </a:cxn>
                  <a:cxn ang="0">
                    <a:pos x="221" y="28"/>
                  </a:cxn>
                  <a:cxn ang="0">
                    <a:pos x="164" y="34"/>
                  </a:cxn>
                  <a:cxn ang="0">
                    <a:pos x="98" y="33"/>
                  </a:cxn>
                  <a:cxn ang="0">
                    <a:pos x="39" y="24"/>
                  </a:cxn>
                  <a:cxn ang="0">
                    <a:pos x="5" y="9"/>
                  </a:cxn>
                  <a:cxn ang="0">
                    <a:pos x="0" y="0"/>
                  </a:cxn>
                </a:cxnLst>
                <a:rect l="0" t="0" r="r" b="b"/>
                <a:pathLst>
                  <a:path w="261" h="35">
                    <a:moveTo>
                      <a:pt x="0" y="0"/>
                    </a:moveTo>
                    <a:lnTo>
                      <a:pt x="25" y="10"/>
                    </a:lnTo>
                    <a:lnTo>
                      <a:pt x="66" y="18"/>
                    </a:lnTo>
                    <a:lnTo>
                      <a:pt x="122" y="19"/>
                    </a:lnTo>
                    <a:lnTo>
                      <a:pt x="177" y="19"/>
                    </a:lnTo>
                    <a:lnTo>
                      <a:pt x="218" y="12"/>
                    </a:lnTo>
                    <a:lnTo>
                      <a:pt x="240" y="6"/>
                    </a:lnTo>
                    <a:lnTo>
                      <a:pt x="248" y="0"/>
                    </a:lnTo>
                    <a:lnTo>
                      <a:pt x="260" y="15"/>
                    </a:lnTo>
                    <a:lnTo>
                      <a:pt x="221" y="28"/>
                    </a:lnTo>
                    <a:lnTo>
                      <a:pt x="164" y="34"/>
                    </a:lnTo>
                    <a:lnTo>
                      <a:pt x="98" y="33"/>
                    </a:lnTo>
                    <a:lnTo>
                      <a:pt x="39" y="24"/>
                    </a:lnTo>
                    <a:lnTo>
                      <a:pt x="5" y="9"/>
                    </a:lnTo>
                    <a:lnTo>
                      <a:pt x="0" y="0"/>
                    </a:lnTo>
                  </a:path>
                </a:pathLst>
              </a:custGeom>
              <a:solidFill>
                <a:schemeClr val="bg2">
                  <a:alpha val="50000"/>
                </a:schemeClr>
              </a:solidFill>
              <a:ln w="9525">
                <a:noFill/>
                <a:round/>
                <a:headEnd type="none" w="sm" len="sm"/>
                <a:tailEnd type="none" w="sm" len="sm"/>
              </a:ln>
              <a:effectLst/>
            </p:spPr>
            <p:txBody>
              <a:bodyPr/>
              <a:lstStyle/>
              <a:p>
                <a:endParaRPr lang="en-US"/>
              </a:p>
            </p:txBody>
          </p:sp>
        </p:grpSp>
        <p:sp>
          <p:nvSpPr>
            <p:cNvPr id="95254" name="Freeform 1046"/>
            <p:cNvSpPr>
              <a:spLocks/>
            </p:cNvSpPr>
            <p:nvPr/>
          </p:nvSpPr>
          <p:spPr bwMode="auto">
            <a:xfrm>
              <a:off x="379" y="1904"/>
              <a:ext cx="423" cy="1366"/>
            </a:xfrm>
            <a:custGeom>
              <a:avLst/>
              <a:gdLst/>
              <a:ahLst/>
              <a:cxnLst>
                <a:cxn ang="0">
                  <a:pos x="356" y="64"/>
                </a:cxn>
                <a:cxn ang="0">
                  <a:pos x="326" y="163"/>
                </a:cxn>
                <a:cxn ang="0">
                  <a:pos x="292" y="293"/>
                </a:cxn>
                <a:cxn ang="0">
                  <a:pos x="258" y="417"/>
                </a:cxn>
                <a:cxn ang="0">
                  <a:pos x="219" y="585"/>
                </a:cxn>
                <a:cxn ang="0">
                  <a:pos x="168" y="775"/>
                </a:cxn>
                <a:cxn ang="0">
                  <a:pos x="126" y="952"/>
                </a:cxn>
                <a:cxn ang="0">
                  <a:pos x="89" y="1085"/>
                </a:cxn>
                <a:cxn ang="0">
                  <a:pos x="0" y="1362"/>
                </a:cxn>
                <a:cxn ang="0">
                  <a:pos x="29" y="1365"/>
                </a:cxn>
                <a:cxn ang="0">
                  <a:pos x="132" y="1061"/>
                </a:cxn>
                <a:cxn ang="0">
                  <a:pos x="223" y="957"/>
                </a:cxn>
                <a:cxn ang="0">
                  <a:pos x="271" y="866"/>
                </a:cxn>
                <a:cxn ang="0">
                  <a:pos x="308" y="798"/>
                </a:cxn>
                <a:cxn ang="0">
                  <a:pos x="214" y="790"/>
                </a:cxn>
                <a:cxn ang="0">
                  <a:pos x="311" y="782"/>
                </a:cxn>
                <a:cxn ang="0">
                  <a:pos x="325" y="751"/>
                </a:cxn>
                <a:cxn ang="0">
                  <a:pos x="231" y="742"/>
                </a:cxn>
                <a:cxn ang="0">
                  <a:pos x="329" y="738"/>
                </a:cxn>
                <a:cxn ang="0">
                  <a:pos x="344" y="690"/>
                </a:cxn>
                <a:cxn ang="0">
                  <a:pos x="240" y="690"/>
                </a:cxn>
                <a:cxn ang="0">
                  <a:pos x="351" y="664"/>
                </a:cxn>
                <a:cxn ang="0">
                  <a:pos x="387" y="486"/>
                </a:cxn>
                <a:cxn ang="0">
                  <a:pos x="411" y="322"/>
                </a:cxn>
                <a:cxn ang="0">
                  <a:pos x="422" y="197"/>
                </a:cxn>
                <a:cxn ang="0">
                  <a:pos x="422" y="119"/>
                </a:cxn>
                <a:cxn ang="0">
                  <a:pos x="408" y="68"/>
                </a:cxn>
                <a:cxn ang="0">
                  <a:pos x="381" y="0"/>
                </a:cxn>
                <a:cxn ang="0">
                  <a:pos x="356" y="64"/>
                </a:cxn>
              </a:cxnLst>
              <a:rect l="0" t="0" r="r" b="b"/>
              <a:pathLst>
                <a:path w="423" h="1366">
                  <a:moveTo>
                    <a:pt x="356" y="64"/>
                  </a:moveTo>
                  <a:lnTo>
                    <a:pt x="326" y="163"/>
                  </a:lnTo>
                  <a:lnTo>
                    <a:pt x="292" y="293"/>
                  </a:lnTo>
                  <a:lnTo>
                    <a:pt x="258" y="417"/>
                  </a:lnTo>
                  <a:lnTo>
                    <a:pt x="219" y="585"/>
                  </a:lnTo>
                  <a:lnTo>
                    <a:pt x="168" y="775"/>
                  </a:lnTo>
                  <a:lnTo>
                    <a:pt x="126" y="952"/>
                  </a:lnTo>
                  <a:lnTo>
                    <a:pt x="89" y="1085"/>
                  </a:lnTo>
                  <a:lnTo>
                    <a:pt x="0" y="1362"/>
                  </a:lnTo>
                  <a:lnTo>
                    <a:pt x="29" y="1365"/>
                  </a:lnTo>
                  <a:lnTo>
                    <a:pt x="132" y="1061"/>
                  </a:lnTo>
                  <a:lnTo>
                    <a:pt x="223" y="957"/>
                  </a:lnTo>
                  <a:lnTo>
                    <a:pt x="271" y="866"/>
                  </a:lnTo>
                  <a:lnTo>
                    <a:pt x="308" y="798"/>
                  </a:lnTo>
                  <a:lnTo>
                    <a:pt x="214" y="790"/>
                  </a:lnTo>
                  <a:lnTo>
                    <a:pt x="311" y="782"/>
                  </a:lnTo>
                  <a:lnTo>
                    <a:pt x="325" y="751"/>
                  </a:lnTo>
                  <a:lnTo>
                    <a:pt x="231" y="742"/>
                  </a:lnTo>
                  <a:lnTo>
                    <a:pt x="329" y="738"/>
                  </a:lnTo>
                  <a:lnTo>
                    <a:pt x="344" y="690"/>
                  </a:lnTo>
                  <a:lnTo>
                    <a:pt x="240" y="690"/>
                  </a:lnTo>
                  <a:lnTo>
                    <a:pt x="351" y="664"/>
                  </a:lnTo>
                  <a:lnTo>
                    <a:pt x="387" y="486"/>
                  </a:lnTo>
                  <a:lnTo>
                    <a:pt x="411" y="322"/>
                  </a:lnTo>
                  <a:lnTo>
                    <a:pt x="422" y="197"/>
                  </a:lnTo>
                  <a:lnTo>
                    <a:pt x="422" y="119"/>
                  </a:lnTo>
                  <a:lnTo>
                    <a:pt x="408" y="68"/>
                  </a:lnTo>
                  <a:lnTo>
                    <a:pt x="381" y="0"/>
                  </a:lnTo>
                  <a:lnTo>
                    <a:pt x="356" y="64"/>
                  </a:lnTo>
                </a:path>
              </a:pathLst>
            </a:custGeom>
            <a:gradFill rotWithShape="0">
              <a:gsLst>
                <a:gs pos="0">
                  <a:schemeClr val="bg1"/>
                </a:gs>
                <a:gs pos="100000">
                  <a:srgbClr val="8D1919"/>
                </a:gs>
              </a:gsLst>
              <a:lin ang="2700000" scaled="1"/>
            </a:gradFill>
            <a:ln w="9525">
              <a:noFill/>
              <a:round/>
              <a:headEnd type="none" w="sm" len="sm"/>
              <a:tailEnd type="none" w="sm" len="sm"/>
            </a:ln>
            <a:effectLst/>
          </p:spPr>
          <p:txBody>
            <a:bodyPr/>
            <a:lstStyle/>
            <a:p>
              <a:endParaRPr lang="en-US"/>
            </a:p>
          </p:txBody>
        </p:sp>
      </p:grpSp>
      <p:sp>
        <p:nvSpPr>
          <p:cNvPr id="95255" name="Freeform 1047"/>
          <p:cNvSpPr>
            <a:spLocks/>
          </p:cNvSpPr>
          <p:nvPr/>
        </p:nvSpPr>
        <p:spPr bwMode="auto">
          <a:xfrm>
            <a:off x="600075" y="3163888"/>
            <a:ext cx="560388" cy="2022475"/>
          </a:xfrm>
          <a:custGeom>
            <a:avLst/>
            <a:gdLst/>
            <a:ahLst/>
            <a:cxnLst>
              <a:cxn ang="0">
                <a:pos x="0" y="1272"/>
              </a:cxn>
              <a:cxn ang="0">
                <a:pos x="352" y="0"/>
              </a:cxn>
              <a:cxn ang="0">
                <a:pos x="26" y="1273"/>
              </a:cxn>
              <a:cxn ang="0">
                <a:pos x="0" y="1272"/>
              </a:cxn>
            </a:cxnLst>
            <a:rect l="0" t="0" r="r" b="b"/>
            <a:pathLst>
              <a:path w="353" h="1274">
                <a:moveTo>
                  <a:pt x="0" y="1272"/>
                </a:moveTo>
                <a:lnTo>
                  <a:pt x="352" y="0"/>
                </a:lnTo>
                <a:lnTo>
                  <a:pt x="26" y="1273"/>
                </a:lnTo>
                <a:lnTo>
                  <a:pt x="0" y="1272"/>
                </a:lnTo>
              </a:path>
            </a:pathLst>
          </a:custGeom>
          <a:gradFill rotWithShape="0">
            <a:gsLst>
              <a:gs pos="0">
                <a:schemeClr val="bg1"/>
              </a:gs>
              <a:gs pos="100000">
                <a:srgbClr val="FFFFFF"/>
              </a:gs>
            </a:gsLst>
            <a:lin ang="2700000" scaled="1"/>
          </a:gradFill>
          <a:ln w="9525">
            <a:noFill/>
            <a:round/>
            <a:headEnd type="none" w="sm" len="sm"/>
            <a:tailEnd type="none" w="sm" len="sm"/>
          </a:ln>
          <a:effectLst/>
        </p:spPr>
        <p:txBody>
          <a:bodyPr/>
          <a:lstStyle/>
          <a:p>
            <a:endParaRPr lang="en-US"/>
          </a:p>
        </p:txBody>
      </p:sp>
      <p:sp>
        <p:nvSpPr>
          <p:cNvPr id="95256" name="Rectangle 1048"/>
          <p:cNvSpPr>
            <a:spLocks noGrp="1" noChangeArrowheads="1"/>
          </p:cNvSpPr>
          <p:nvPr>
            <p:ph type="title"/>
          </p:nvPr>
        </p:nvSpPr>
        <p:spPr bwMode="auto">
          <a:xfrm>
            <a:off x="182563" y="122238"/>
            <a:ext cx="8802687" cy="12065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95257" name="Rectangle 1049"/>
          <p:cNvSpPr>
            <a:spLocks noGrp="1" noChangeArrowheads="1"/>
          </p:cNvSpPr>
          <p:nvPr>
            <p:ph type="body" idx="1"/>
          </p:nvPr>
        </p:nvSpPr>
        <p:spPr bwMode="auto">
          <a:xfrm>
            <a:off x="190500" y="1447800"/>
            <a:ext cx="8775700" cy="4775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5258" name="Rectangle 1050"/>
          <p:cNvSpPr>
            <a:spLocks noGrp="1" noChangeArrowheads="1"/>
          </p:cNvSpPr>
          <p:nvPr>
            <p:ph type="dt" sz="half" idx="2"/>
          </p:nvPr>
        </p:nvSpPr>
        <p:spPr bwMode="auto">
          <a:xfrm>
            <a:off x="169863" y="6273800"/>
            <a:ext cx="2497137"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mn-lt"/>
              </a:defRPr>
            </a:lvl1pPr>
          </a:lstStyle>
          <a:p>
            <a:endParaRPr lang="en-US"/>
          </a:p>
        </p:txBody>
      </p:sp>
      <p:sp>
        <p:nvSpPr>
          <p:cNvPr id="95259" name="Rectangle 1051"/>
          <p:cNvSpPr>
            <a:spLocks noGrp="1" noChangeArrowheads="1"/>
          </p:cNvSpPr>
          <p:nvPr>
            <p:ph type="ftr" sz="quarter" idx="3"/>
          </p:nvPr>
        </p:nvSpPr>
        <p:spPr bwMode="auto">
          <a:xfrm>
            <a:off x="2817813" y="6286500"/>
            <a:ext cx="3578225"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mn-lt"/>
              </a:defRPr>
            </a:lvl1pPr>
          </a:lstStyle>
          <a:p>
            <a:endParaRPr lang="en-US"/>
          </a:p>
        </p:txBody>
      </p:sp>
      <p:sp>
        <p:nvSpPr>
          <p:cNvPr id="95260" name="Rectangle 1052"/>
          <p:cNvSpPr>
            <a:spLocks noGrp="1" noChangeArrowheads="1"/>
          </p:cNvSpPr>
          <p:nvPr>
            <p:ph type="sldNum" sz="quarter" idx="4"/>
          </p:nvPr>
        </p:nvSpPr>
        <p:spPr bwMode="auto">
          <a:xfrm>
            <a:off x="6511925" y="6286500"/>
            <a:ext cx="246221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atin typeface="+mn-lt"/>
              </a:defRPr>
            </a:lvl1pPr>
          </a:lstStyle>
          <a:p>
            <a:endParaRPr 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blinds dir="vert"/>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defRPr>
      </a:lvl2pPr>
      <a:lvl3pPr algn="ctr" rtl="0" eaLnBrk="0" fontAlgn="base" hangingPunct="0">
        <a:spcBef>
          <a:spcPct val="0"/>
        </a:spcBef>
        <a:spcAft>
          <a:spcPct val="0"/>
        </a:spcAft>
        <a:defRPr kumimoji="1" sz="4400">
          <a:solidFill>
            <a:schemeClr val="tx2"/>
          </a:solidFill>
          <a:latin typeface="Times New Roman" charset="0"/>
        </a:defRPr>
      </a:lvl3pPr>
      <a:lvl4pPr algn="ctr" rtl="0" eaLnBrk="0" fontAlgn="base" hangingPunct="0">
        <a:spcBef>
          <a:spcPct val="0"/>
        </a:spcBef>
        <a:spcAft>
          <a:spcPct val="0"/>
        </a:spcAft>
        <a:defRPr kumimoji="1" sz="4400">
          <a:solidFill>
            <a:schemeClr val="tx2"/>
          </a:solidFill>
          <a:latin typeface="Times New Roman" charset="0"/>
        </a:defRPr>
      </a:lvl4pPr>
      <a:lvl5pPr algn="ctr" rtl="0" eaLnBrk="0" fontAlgn="base" hangingPunct="0">
        <a:spcBef>
          <a:spcPct val="0"/>
        </a:spcBef>
        <a:spcAft>
          <a:spcPct val="0"/>
        </a:spcAft>
        <a:defRPr kumimoji="1" sz="4400">
          <a:solidFill>
            <a:schemeClr val="tx2"/>
          </a:solidFill>
          <a:latin typeface="Times New Roman" charset="0"/>
        </a:defRPr>
      </a:lvl5pPr>
      <a:lvl6pPr marL="457200" algn="ctr" rtl="0" eaLnBrk="0" fontAlgn="base" hangingPunct="0">
        <a:spcBef>
          <a:spcPct val="0"/>
        </a:spcBef>
        <a:spcAft>
          <a:spcPct val="0"/>
        </a:spcAft>
        <a:defRPr kumimoji="1" sz="4400">
          <a:solidFill>
            <a:schemeClr val="tx2"/>
          </a:solidFill>
          <a:latin typeface="Times New Roman" charset="0"/>
        </a:defRPr>
      </a:lvl6pPr>
      <a:lvl7pPr marL="914400" algn="ctr" rtl="0" eaLnBrk="0" fontAlgn="base" hangingPunct="0">
        <a:spcBef>
          <a:spcPct val="0"/>
        </a:spcBef>
        <a:spcAft>
          <a:spcPct val="0"/>
        </a:spcAft>
        <a:defRPr kumimoji="1" sz="4400">
          <a:solidFill>
            <a:schemeClr val="tx2"/>
          </a:solidFill>
          <a:latin typeface="Times New Roman" charset="0"/>
        </a:defRPr>
      </a:lvl7pPr>
      <a:lvl8pPr marL="1371600" algn="ctr" rtl="0" eaLnBrk="0" fontAlgn="base" hangingPunct="0">
        <a:spcBef>
          <a:spcPct val="0"/>
        </a:spcBef>
        <a:spcAft>
          <a:spcPct val="0"/>
        </a:spcAft>
        <a:defRPr kumimoji="1" sz="4400">
          <a:solidFill>
            <a:schemeClr val="tx2"/>
          </a:solidFill>
          <a:latin typeface="Times New Roman" charset="0"/>
        </a:defRPr>
      </a:lvl8pPr>
      <a:lvl9pPr marL="1828800" algn="ctr" rtl="0" eaLnBrk="0" fontAlgn="base" hangingPunct="0">
        <a:spcBef>
          <a:spcPct val="0"/>
        </a:spcBef>
        <a:spcAft>
          <a:spcPct val="0"/>
        </a:spcAft>
        <a:defRPr kumimoji="1" sz="4400">
          <a:solidFill>
            <a:schemeClr val="tx2"/>
          </a:solidFill>
          <a:latin typeface="Times New Roman" charset="0"/>
        </a:defRPr>
      </a:lvl9pPr>
    </p:titleStyle>
    <p:bodyStyle>
      <a:lvl1pPr marL="342900" indent="-342900" algn="l" rtl="0" eaLnBrk="0" fontAlgn="base" hangingPunct="0">
        <a:spcBef>
          <a:spcPct val="20000"/>
        </a:spcBef>
        <a:spcAft>
          <a:spcPct val="0"/>
        </a:spcAft>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Font typeface="Monotype Sorts" pitchFamily="2" charset="2"/>
        <a:buChar char=")"/>
        <a:defRPr kumimoji="1" sz="2800">
          <a:solidFill>
            <a:schemeClr val="tx1"/>
          </a:solidFill>
          <a:latin typeface="+mn-lt"/>
        </a:defRPr>
      </a:lvl2pPr>
      <a:lvl3pPr marL="1143000" indent="-228600" algn="l" rtl="0" eaLnBrk="0" fontAlgn="base" hangingPunct="0">
        <a:spcBef>
          <a:spcPct val="20000"/>
        </a:spcBef>
        <a:spcAft>
          <a:spcPct val="0"/>
        </a:spcAft>
        <a:buFont typeface="Monotype Sorts" pitchFamily="2" charset="2"/>
        <a:buChar char=")"/>
        <a:defRPr kumimoji="1" sz="2400">
          <a:solidFill>
            <a:schemeClr val="tx1"/>
          </a:solidFill>
          <a:latin typeface="+mn-lt"/>
        </a:defRPr>
      </a:lvl3pPr>
      <a:lvl4pPr marL="1600200" indent="-228600" algn="l" rtl="0" eaLnBrk="0" fontAlgn="base" hangingPunct="0">
        <a:spcBef>
          <a:spcPct val="20000"/>
        </a:spcBef>
        <a:spcAft>
          <a:spcPct val="0"/>
        </a:spcAft>
        <a:buFont typeface="Monotype Sort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Font typeface="Monotype Sort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Font typeface="Monotype Sort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Font typeface="Monotype Sort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Font typeface="Monotype Sort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Font typeface="Monotype Sort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533400"/>
            <a:ext cx="8001000" cy="4495800"/>
          </a:xfrm>
        </p:spPr>
        <p:txBody>
          <a:bodyPr/>
          <a:lstStyle/>
          <a:p>
            <a:r>
              <a:rPr lang="en-US" b="1">
                <a:latin typeface="Papyrus" pitchFamily="66" charset="0"/>
              </a:rPr>
              <a:t/>
            </a:r>
            <a:br>
              <a:rPr lang="en-US" b="1">
                <a:latin typeface="Papyrus" pitchFamily="66" charset="0"/>
              </a:rPr>
            </a:br>
            <a:r>
              <a:rPr lang="en-US" b="1">
                <a:latin typeface="Papyrus" pitchFamily="66" charset="0"/>
              </a:rPr>
              <a:t/>
            </a:r>
            <a:br>
              <a:rPr lang="en-US" b="1">
                <a:latin typeface="Papyrus" pitchFamily="66" charset="0"/>
              </a:rPr>
            </a:br>
            <a:r>
              <a:rPr lang="en-US" b="1">
                <a:latin typeface="Papyrus" pitchFamily="66" charset="0"/>
              </a:rPr>
              <a:t>TRANSLATION</a:t>
            </a:r>
            <a:br>
              <a:rPr lang="en-US" b="1">
                <a:latin typeface="Papyrus" pitchFamily="66" charset="0"/>
              </a:rPr>
            </a:br>
            <a:r>
              <a:rPr lang="en-US" sz="4000" b="1">
                <a:latin typeface="Papyrus" pitchFamily="66" charset="0"/>
              </a:rPr>
              <a:t>in </a:t>
            </a:r>
            <a:r>
              <a:rPr lang="en-US" b="1">
                <a:latin typeface="Papyrus" pitchFamily="66" charset="0"/>
              </a:rPr>
              <a:t/>
            </a:r>
            <a:br>
              <a:rPr lang="en-US" b="1">
                <a:latin typeface="Papyrus" pitchFamily="66" charset="0"/>
              </a:rPr>
            </a:br>
            <a:r>
              <a:rPr lang="en-US" b="1">
                <a:latin typeface="Papyrus" pitchFamily="66" charset="0"/>
              </a:rPr>
              <a:t>The Church of </a:t>
            </a:r>
            <a:br>
              <a:rPr lang="en-US" b="1">
                <a:latin typeface="Papyrus" pitchFamily="66" charset="0"/>
              </a:rPr>
            </a:br>
            <a:r>
              <a:rPr lang="en-US" sz="5400" b="1">
                <a:latin typeface="Papyrus" pitchFamily="66" charset="0"/>
              </a:rPr>
              <a:t>Jesus Christ</a:t>
            </a:r>
            <a:r>
              <a:rPr lang="en-US" b="1">
                <a:latin typeface="Papyrus" pitchFamily="66" charset="0"/>
              </a:rPr>
              <a:t> </a:t>
            </a:r>
            <a:br>
              <a:rPr lang="en-US" b="1">
                <a:latin typeface="Papyrus" pitchFamily="66" charset="0"/>
              </a:rPr>
            </a:br>
            <a:r>
              <a:rPr lang="en-US" b="1">
                <a:latin typeface="Papyrus" pitchFamily="66" charset="0"/>
              </a:rPr>
              <a:t>of Latter-day Saints</a:t>
            </a:r>
            <a:br>
              <a:rPr lang="en-US" b="1">
                <a:latin typeface="Papyrus" pitchFamily="66" charset="0"/>
              </a:rPr>
            </a:br>
            <a:endParaRPr lang="en-US" b="1">
              <a:latin typeface="Papyrus" pitchFamily="66" charset="0"/>
            </a:endParaRPr>
          </a:p>
        </p:txBody>
      </p:sp>
      <p:sp>
        <p:nvSpPr>
          <p:cNvPr id="2051" name="Rectangle 3"/>
          <p:cNvSpPr>
            <a:spLocks noGrp="1" noChangeArrowheads="1"/>
          </p:cNvSpPr>
          <p:nvPr>
            <p:ph type="subTitle" idx="1"/>
          </p:nvPr>
        </p:nvSpPr>
        <p:spPr>
          <a:xfrm>
            <a:off x="1447800" y="4648200"/>
            <a:ext cx="6400800" cy="1828800"/>
          </a:xfrm>
        </p:spPr>
        <p:txBody>
          <a:bodyPr/>
          <a:lstStyle/>
          <a:p>
            <a:endParaRPr lang="en-US" b="1">
              <a:latin typeface="Papyrus" pitchFamily="66" charset="0"/>
            </a:endParaRPr>
          </a:p>
          <a:p>
            <a:r>
              <a:rPr lang="en-US" sz="3600" b="1">
                <a:solidFill>
                  <a:srgbClr val="FFFFCC"/>
                </a:solidFill>
                <a:latin typeface="Papyrus" pitchFamily="66" charset="0"/>
              </a:rPr>
              <a:t>A  BRIEF  HISTORY</a:t>
            </a:r>
            <a:endParaRPr lang="en-US" b="1">
              <a:latin typeface="Papyrus" pitchFamily="66" charset="0"/>
            </a:endParaRPr>
          </a:p>
        </p:txBody>
      </p:sp>
      <p:pic>
        <p:nvPicPr>
          <p:cNvPr id="2056" name="Picture 8">
            <a:hlinkClick r:id="" action="ppaction://media"/>
          </p:cNvPr>
          <p:cNvPicPr>
            <a:picLocks noRot="1" noChangeAspect="1" noChangeArrowheads="1"/>
          </p:cNvPicPr>
          <p:nvPr>
            <a:audioCd>
              <a:st track="1"/>
              <a:end track="8" time="107"/>
            </a:audioCd>
          </p:nvPr>
        </p:nvPicPr>
        <p:blipFill>
          <a:blip r:embed="rId2"/>
          <a:srcRect/>
          <a:stretch>
            <a:fillRect/>
          </a:stretch>
        </p:blipFill>
        <p:spPr bwMode="auto">
          <a:xfrm>
            <a:off x="8839200" y="6553200"/>
            <a:ext cx="304800" cy="304800"/>
          </a:xfrm>
          <a:prstGeom prst="rect">
            <a:avLst/>
          </a:prstGeom>
          <a:noFill/>
        </p:spPr>
      </p:pic>
    </p:spTree>
  </p:cSld>
  <p:clrMapOvr>
    <a:masterClrMapping/>
  </p:clrMapOvr>
  <p:transition spd="med"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5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64">
                <p:cTn id="7" fill="hold" display="0">
                  <p:stCondLst>
                    <p:cond delay="indefinite"/>
                  </p:stCondLst>
                  <p:endCondLst>
                    <p:cond evt="onPrev" delay="0">
                      <p:tgtEl>
                        <p:sldTgt/>
                      </p:tgtEl>
                    </p:cond>
                    <p:cond evt="onStopAudio" delay="0">
                      <p:tgtEl>
                        <p:sldTgt/>
                      </p:tgtEl>
                    </p:cond>
                  </p:endCondLst>
                </p:cTn>
                <p:tgtEl>
                  <p:spTgt spid="205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1295400"/>
            <a:ext cx="7742238" cy="1325563"/>
          </a:xfrm>
        </p:spPr>
        <p:txBody>
          <a:bodyPr/>
          <a:lstStyle/>
          <a:p>
            <a:pPr algn="just"/>
            <a:r>
              <a:rPr lang="en-US" sz="3600" b="1">
                <a:latin typeface="Papyrus" pitchFamily="66" charset="0"/>
              </a:rPr>
              <a:t>By 1850 the Church had changed dramatically. </a:t>
            </a:r>
            <a:endParaRPr lang="en-US" b="1">
              <a:latin typeface="Papyrus" pitchFamily="66" charset="0"/>
            </a:endParaRPr>
          </a:p>
        </p:txBody>
      </p:sp>
      <p:sp>
        <p:nvSpPr>
          <p:cNvPr id="17411" name="Rectangle 3"/>
          <p:cNvSpPr>
            <a:spLocks noGrp="1" noChangeArrowheads="1"/>
          </p:cNvSpPr>
          <p:nvPr>
            <p:ph type="body" idx="1"/>
          </p:nvPr>
        </p:nvSpPr>
        <p:spPr>
          <a:xfrm>
            <a:off x="685800" y="2895600"/>
            <a:ext cx="7620000" cy="2717800"/>
          </a:xfrm>
        </p:spPr>
        <p:txBody>
          <a:bodyPr/>
          <a:lstStyle/>
          <a:p>
            <a:pPr algn="just">
              <a:lnSpc>
                <a:spcPct val="110000"/>
              </a:lnSpc>
              <a:buSzPct val="75000"/>
              <a:buFont typeface="Wingdings" pitchFamily="2" charset="2"/>
              <a:buChar char="Ø"/>
            </a:pPr>
            <a:r>
              <a:rPr lang="en-US" sz="3600" b="1">
                <a:solidFill>
                  <a:schemeClr val="accent2"/>
                </a:solidFill>
                <a:latin typeface="Papyrus" pitchFamily="66" charset="0"/>
              </a:rPr>
              <a:t> Headquarters were in the West.  </a:t>
            </a:r>
          </a:p>
          <a:p>
            <a:pPr algn="just">
              <a:lnSpc>
                <a:spcPct val="110000"/>
              </a:lnSpc>
              <a:buSzPct val="75000"/>
              <a:buFont typeface="Wingdings" pitchFamily="2" charset="2"/>
              <a:buChar char="Ø"/>
            </a:pPr>
            <a:r>
              <a:rPr lang="en-US" sz="3600" b="1">
                <a:solidFill>
                  <a:schemeClr val="accent2"/>
                </a:solidFill>
                <a:latin typeface="Papyrus" pitchFamily="66" charset="0"/>
              </a:rPr>
              <a:t> Brigham Young was the prophet.  </a:t>
            </a:r>
          </a:p>
          <a:p>
            <a:pPr algn="just">
              <a:lnSpc>
                <a:spcPct val="110000"/>
              </a:lnSpc>
              <a:buSzPct val="75000"/>
              <a:buFont typeface="Wingdings" pitchFamily="2" charset="2"/>
              <a:buChar char="Ø"/>
            </a:pPr>
            <a:r>
              <a:rPr lang="en-US" sz="3600" b="1">
                <a:solidFill>
                  <a:schemeClr val="accent2"/>
                </a:solidFill>
                <a:latin typeface="Papyrus" pitchFamily="66" charset="0"/>
              </a:rPr>
              <a:t> There were 52,000 members</a:t>
            </a:r>
            <a:endParaRPr lang="en-US" sz="3600" b="1">
              <a:latin typeface="Papyrus" pitchFamily="66" charset="0"/>
            </a:endParaRPr>
          </a:p>
        </p:txBody>
      </p:sp>
    </p:spTree>
  </p:cSld>
  <p:clrMapOvr>
    <a:masterClrMapping/>
  </p:clrMapOvr>
  <p:transition spd="med" advTm="11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arn(out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arn(outHorizontal)">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arn(outHorizontal)">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533400" y="381000"/>
            <a:ext cx="7970838" cy="2468563"/>
          </a:xfrm>
        </p:spPr>
        <p:txBody>
          <a:bodyPr/>
          <a:lstStyle/>
          <a:p>
            <a:r>
              <a:rPr lang="en-US" sz="3600" b="1">
                <a:latin typeface="Papyrus" pitchFamily="66" charset="0"/>
              </a:rPr>
              <a:t>Fifty missionaries were called that year and sent to ten missions. </a:t>
            </a:r>
            <a:br>
              <a:rPr lang="en-US" sz="3600" b="1">
                <a:latin typeface="Papyrus" pitchFamily="66" charset="0"/>
              </a:rPr>
            </a:br>
            <a:r>
              <a:rPr lang="en-US" sz="3600" b="1">
                <a:latin typeface="Papyrus" pitchFamily="66" charset="0"/>
              </a:rPr>
              <a:t>Seven were language missions. </a:t>
            </a:r>
            <a:br>
              <a:rPr lang="en-US" sz="3600" b="1">
                <a:latin typeface="Papyrus" pitchFamily="66" charset="0"/>
              </a:rPr>
            </a:br>
            <a:r>
              <a:rPr lang="en-US" sz="3600" b="1">
                <a:latin typeface="Papyrus" pitchFamily="66" charset="0"/>
              </a:rPr>
              <a:t>The  languages were:</a:t>
            </a:r>
            <a:endParaRPr lang="en-US" b="1">
              <a:latin typeface="Papyrus" pitchFamily="66" charset="0"/>
            </a:endParaRPr>
          </a:p>
        </p:txBody>
      </p:sp>
      <p:sp>
        <p:nvSpPr>
          <p:cNvPr id="43011" name="Rectangle 1027"/>
          <p:cNvSpPr>
            <a:spLocks noGrp="1" noChangeArrowheads="1"/>
          </p:cNvSpPr>
          <p:nvPr>
            <p:ph type="body" idx="1"/>
          </p:nvPr>
        </p:nvSpPr>
        <p:spPr>
          <a:xfrm>
            <a:off x="1219200" y="2971800"/>
            <a:ext cx="2743200" cy="3352800"/>
          </a:xfrm>
        </p:spPr>
        <p:txBody>
          <a:bodyPr/>
          <a:lstStyle/>
          <a:p>
            <a:pPr>
              <a:buSzPct val="75000"/>
              <a:buFont typeface="Wingdings" pitchFamily="2" charset="2"/>
              <a:buChar char="Ø"/>
            </a:pPr>
            <a:r>
              <a:rPr lang="en-US" sz="3600" b="1">
                <a:solidFill>
                  <a:srgbClr val="FF9900"/>
                </a:solidFill>
                <a:latin typeface="Papyrus" pitchFamily="66" charset="0"/>
              </a:rPr>
              <a:t> Danish</a:t>
            </a:r>
          </a:p>
          <a:p>
            <a:pPr>
              <a:buSzPct val="75000"/>
              <a:buFont typeface="Wingdings" pitchFamily="2" charset="2"/>
              <a:buChar char="Ø"/>
            </a:pPr>
            <a:r>
              <a:rPr lang="en-US" sz="3600" b="1">
                <a:solidFill>
                  <a:srgbClr val="FF9900"/>
                </a:solidFill>
                <a:latin typeface="Papyrus" pitchFamily="66" charset="0"/>
              </a:rPr>
              <a:t> Hawaiian</a:t>
            </a:r>
          </a:p>
          <a:p>
            <a:pPr>
              <a:buSzPct val="75000"/>
              <a:buFont typeface="Wingdings" pitchFamily="2" charset="2"/>
              <a:buChar char="Ø"/>
            </a:pPr>
            <a:r>
              <a:rPr lang="en-US" sz="3600" b="1">
                <a:solidFill>
                  <a:srgbClr val="FF9900"/>
                </a:solidFill>
                <a:latin typeface="Papyrus" pitchFamily="66" charset="0"/>
              </a:rPr>
              <a:t> French</a:t>
            </a:r>
          </a:p>
          <a:p>
            <a:pPr>
              <a:buSzPct val="75000"/>
              <a:buFont typeface="Wingdings" pitchFamily="2" charset="2"/>
              <a:buChar char="Ø"/>
            </a:pPr>
            <a:r>
              <a:rPr lang="en-US" sz="3600" b="1">
                <a:solidFill>
                  <a:srgbClr val="FF9900"/>
                </a:solidFill>
                <a:latin typeface="Papyrus" pitchFamily="66" charset="0"/>
              </a:rPr>
              <a:t> German</a:t>
            </a:r>
          </a:p>
          <a:p>
            <a:pPr>
              <a:buSzPct val="75000"/>
              <a:buFont typeface="Wingdings" pitchFamily="2" charset="2"/>
              <a:buChar char="Ø"/>
            </a:pPr>
            <a:r>
              <a:rPr lang="en-US" sz="3600" b="1">
                <a:solidFill>
                  <a:srgbClr val="FF9900"/>
                </a:solidFill>
                <a:latin typeface="Papyrus" pitchFamily="66" charset="0"/>
              </a:rPr>
              <a:t> Italian</a:t>
            </a:r>
          </a:p>
        </p:txBody>
      </p:sp>
      <p:sp>
        <p:nvSpPr>
          <p:cNvPr id="43012" name="Rectangle 1028"/>
          <p:cNvSpPr>
            <a:spLocks noChangeArrowheads="1"/>
          </p:cNvSpPr>
          <p:nvPr/>
        </p:nvSpPr>
        <p:spPr bwMode="auto">
          <a:xfrm>
            <a:off x="4648200" y="3048000"/>
            <a:ext cx="3048000" cy="2743200"/>
          </a:xfrm>
          <a:prstGeom prst="rect">
            <a:avLst/>
          </a:prstGeom>
          <a:noFill/>
          <a:ln w="9525">
            <a:noFill/>
            <a:miter lim="800000"/>
            <a:headEnd/>
            <a:tailEnd/>
          </a:ln>
          <a:effectLst/>
        </p:spPr>
        <p:txBody>
          <a:bodyPr lIns="92075" tIns="46038" rIns="92075" bIns="46038"/>
          <a:lstStyle/>
          <a:p>
            <a:pPr marL="342900" indent="-342900">
              <a:spcBef>
                <a:spcPct val="20000"/>
              </a:spcBef>
              <a:buSzPct val="75000"/>
              <a:buFont typeface="Wingdings" pitchFamily="2" charset="2"/>
              <a:buChar char="Ø"/>
            </a:pPr>
            <a:r>
              <a:rPr kumimoji="1" lang="en-US" b="1">
                <a:solidFill>
                  <a:srgbClr val="FF9900"/>
                </a:solidFill>
                <a:latin typeface="Papyrus" pitchFamily="66" charset="0"/>
              </a:rPr>
              <a:t> Norwegian</a:t>
            </a:r>
          </a:p>
          <a:p>
            <a:pPr marL="342900" indent="-342900">
              <a:spcBef>
                <a:spcPct val="20000"/>
              </a:spcBef>
              <a:buSzPct val="75000"/>
              <a:buFont typeface="Wingdings" pitchFamily="2" charset="2"/>
              <a:buChar char="Ø"/>
            </a:pPr>
            <a:r>
              <a:rPr kumimoji="1" lang="en-US" b="1">
                <a:solidFill>
                  <a:srgbClr val="FF9900"/>
                </a:solidFill>
                <a:latin typeface="Papyrus" pitchFamily="66" charset="0"/>
              </a:rPr>
              <a:t> Swedish</a:t>
            </a:r>
          </a:p>
          <a:p>
            <a:pPr marL="342900" indent="-342900">
              <a:spcBef>
                <a:spcPct val="20000"/>
              </a:spcBef>
              <a:buSzPct val="75000"/>
              <a:buFont typeface="Wingdings" pitchFamily="2" charset="2"/>
              <a:buChar char="Ø"/>
            </a:pPr>
            <a:r>
              <a:rPr kumimoji="1" lang="en-US" b="1">
                <a:solidFill>
                  <a:srgbClr val="FF9900"/>
                </a:solidFill>
                <a:latin typeface="Papyrus" pitchFamily="66" charset="0"/>
              </a:rPr>
              <a:t> Tahitian</a:t>
            </a:r>
          </a:p>
          <a:p>
            <a:pPr marL="342900" indent="-342900">
              <a:spcBef>
                <a:spcPct val="20000"/>
              </a:spcBef>
              <a:buSzPct val="75000"/>
              <a:buFont typeface="Wingdings" pitchFamily="2" charset="2"/>
              <a:buChar char="Ø"/>
            </a:pPr>
            <a:r>
              <a:rPr kumimoji="1" lang="en-US" b="1">
                <a:solidFill>
                  <a:srgbClr val="FF9900"/>
                </a:solidFill>
                <a:latin typeface="Papyrus" pitchFamily="66" charset="0"/>
              </a:rPr>
              <a:t> Welsh</a:t>
            </a:r>
            <a:endParaRPr kumimoji="1" lang="en-US" b="1">
              <a:latin typeface="Papyrus" pitchFamily="66" charset="0"/>
            </a:endParaRPr>
          </a:p>
        </p:txBody>
      </p:sp>
    </p:spTree>
  </p:cSld>
  <p:clrMapOvr>
    <a:masterClrMapping/>
  </p:clrMapOvr>
  <p:transition spd="med" advTm="18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7000"/>
                                  </p:stCondLst>
                                  <p:childTnLst>
                                    <p:set>
                                      <p:cBhvr>
                                        <p:cTn id="6" dur="1" fill="hold">
                                          <p:stCondLst>
                                            <p:cond delay="0"/>
                                          </p:stCondLst>
                                        </p:cTn>
                                        <p:tgtEl>
                                          <p:spTgt spid="43011"/>
                                        </p:tgtEl>
                                        <p:attrNameLst>
                                          <p:attrName>style.visibility</p:attrName>
                                        </p:attrNameLst>
                                      </p:cBhvr>
                                      <p:to>
                                        <p:strVal val="visible"/>
                                      </p:to>
                                    </p:set>
                                    <p:animEffect transition="in" filter="slide(fromBottom)">
                                      <p:cBhvr>
                                        <p:cTn id="7" dur="500"/>
                                        <p:tgtEl>
                                          <p:spTgt spid="43011"/>
                                        </p:tgtEl>
                                      </p:cBhvr>
                                    </p:animEffect>
                                  </p:childTnLst>
                                </p:cTn>
                              </p:par>
                            </p:childTnLst>
                          </p:cTn>
                        </p:par>
                        <p:par>
                          <p:cTn id="8" fill="hold">
                            <p:stCondLst>
                              <p:cond delay="7500"/>
                            </p:stCondLst>
                            <p:childTnLst>
                              <p:par>
                                <p:cTn id="9" presetID="12" presetClass="entr" presetSubtype="4" fill="hold" grpId="0" nodeType="afterEffect">
                                  <p:stCondLst>
                                    <p:cond delay="7000"/>
                                  </p:stCondLst>
                                  <p:childTnLst>
                                    <p:set>
                                      <p:cBhvr>
                                        <p:cTn id="10" dur="1" fill="hold">
                                          <p:stCondLst>
                                            <p:cond delay="0"/>
                                          </p:stCondLst>
                                        </p:cTn>
                                        <p:tgtEl>
                                          <p:spTgt spid="43012"/>
                                        </p:tgtEl>
                                        <p:attrNameLst>
                                          <p:attrName>style.visibility</p:attrName>
                                        </p:attrNameLst>
                                      </p:cBhvr>
                                      <p:to>
                                        <p:strVal val="visible"/>
                                      </p:to>
                                    </p:set>
                                    <p:animEffect transition="in" filter="slide(fromBottom)">
                                      <p:cBhvr>
                                        <p:cTn id="11"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457200"/>
            <a:ext cx="8153400" cy="2316163"/>
          </a:xfrm>
        </p:spPr>
        <p:txBody>
          <a:bodyPr/>
          <a:lstStyle/>
          <a:p>
            <a:pPr algn="just"/>
            <a:r>
              <a:rPr lang="en-US" sz="3200" b="1">
                <a:latin typeface="Papyrus" pitchFamily="66" charset="0"/>
              </a:rPr>
              <a:t>Members of the Quorum of the Twelve supervised missionary work and the translation and publication of the Book of Mormon.</a:t>
            </a:r>
            <a:endParaRPr lang="en-US" b="1">
              <a:latin typeface="Papyrus" pitchFamily="66" charset="0"/>
            </a:endParaRPr>
          </a:p>
        </p:txBody>
      </p:sp>
      <p:sp>
        <p:nvSpPr>
          <p:cNvPr id="18436" name="Text Box 4"/>
          <p:cNvSpPr txBox="1">
            <a:spLocks noChangeArrowheads="1"/>
          </p:cNvSpPr>
          <p:nvPr/>
        </p:nvSpPr>
        <p:spPr bwMode="auto">
          <a:xfrm>
            <a:off x="0" y="2971800"/>
            <a:ext cx="3352800" cy="3503613"/>
          </a:xfrm>
          <a:prstGeom prst="rect">
            <a:avLst/>
          </a:prstGeom>
          <a:noFill/>
          <a:ln w="12700" cap="sq">
            <a:noFill/>
            <a:miter lim="800000"/>
            <a:headEnd type="none" w="sm" len="sm"/>
            <a:tailEnd type="none" w="sm" len="sm"/>
          </a:ln>
          <a:effectLst/>
        </p:spPr>
        <p:txBody>
          <a:bodyPr>
            <a:spAutoFit/>
          </a:bodyPr>
          <a:lstStyle/>
          <a:p>
            <a:pPr algn="r">
              <a:spcBef>
                <a:spcPct val="50000"/>
              </a:spcBef>
            </a:pPr>
            <a:r>
              <a:rPr lang="en-US" sz="1800" b="1">
                <a:latin typeface="Papyrus" pitchFamily="66" charset="0"/>
              </a:rPr>
              <a:t> </a:t>
            </a:r>
            <a:r>
              <a:rPr lang="en-US" sz="3200" b="1">
                <a:solidFill>
                  <a:srgbClr val="FFFFCC"/>
                </a:solidFill>
                <a:latin typeface="Papyrus" pitchFamily="66" charset="0"/>
              </a:rPr>
              <a:t>The Book of Mormon was published in Danish in 1851.  Elder Erastus Snow supervised the work.</a:t>
            </a:r>
          </a:p>
        </p:txBody>
      </p:sp>
      <p:pic>
        <p:nvPicPr>
          <p:cNvPr id="18444" name="Picture 12" descr="C:\Documents and Settings\DouglasAW\Desktop\New Pics for History\denmark castle.jpg"/>
          <p:cNvPicPr>
            <a:picLocks noChangeAspect="1" noChangeArrowheads="1"/>
          </p:cNvPicPr>
          <p:nvPr/>
        </p:nvPicPr>
        <p:blipFill>
          <a:blip r:embed="rId3"/>
          <a:srcRect/>
          <a:stretch>
            <a:fillRect/>
          </a:stretch>
        </p:blipFill>
        <p:spPr bwMode="auto">
          <a:xfrm>
            <a:off x="3505200" y="2514600"/>
            <a:ext cx="5410200" cy="4057650"/>
          </a:xfrm>
          <a:prstGeom prst="rect">
            <a:avLst/>
          </a:prstGeom>
          <a:noFill/>
          <a:ln w="9525">
            <a:solidFill>
              <a:srgbClr val="FFFF99"/>
            </a:solidFill>
            <a:miter lim="800000"/>
            <a:headEnd/>
            <a:tailEnd/>
          </a:ln>
        </p:spPr>
      </p:pic>
    </p:spTree>
  </p:cSld>
  <p:clrMapOvr>
    <a:masterClrMapping/>
  </p:clrMapOvr>
  <p:transition spd="med" advTm="16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503238"/>
            <a:ext cx="8229600" cy="1935162"/>
          </a:xfrm>
        </p:spPr>
        <p:txBody>
          <a:bodyPr/>
          <a:lstStyle/>
          <a:p>
            <a:pPr algn="just"/>
            <a:r>
              <a:rPr lang="en-US" sz="3600" b="1">
                <a:latin typeface="Papyrus" pitchFamily="66" charset="0"/>
              </a:rPr>
              <a:t>The Book of Mormon in French was published in February 1852.  Elder John Taylor supervised the project.</a:t>
            </a:r>
            <a:endParaRPr lang="en-US" b="1">
              <a:latin typeface="Papyrus" pitchFamily="66" charset="0"/>
            </a:endParaRPr>
          </a:p>
        </p:txBody>
      </p:sp>
      <p:grpSp>
        <p:nvGrpSpPr>
          <p:cNvPr id="19462" name="Group 6"/>
          <p:cNvGrpSpPr>
            <a:grpSpLocks/>
          </p:cNvGrpSpPr>
          <p:nvPr/>
        </p:nvGrpSpPr>
        <p:grpSpPr bwMode="auto">
          <a:xfrm>
            <a:off x="381000" y="2590800"/>
            <a:ext cx="3124200" cy="3733800"/>
            <a:chOff x="2016" y="2016"/>
            <a:chExt cx="1728" cy="1968"/>
          </a:xfrm>
        </p:grpSpPr>
        <p:sp>
          <p:nvSpPr>
            <p:cNvPr id="19459" name="Rectangle 3"/>
            <p:cNvSpPr>
              <a:spLocks noChangeArrowheads="1"/>
            </p:cNvSpPr>
            <p:nvPr/>
          </p:nvSpPr>
          <p:spPr bwMode="auto">
            <a:xfrm>
              <a:off x="2016" y="2016"/>
              <a:ext cx="1728" cy="1968"/>
            </a:xfrm>
            <a:prstGeom prst="rect">
              <a:avLst/>
            </a:prstGeom>
            <a:solidFill>
              <a:schemeClr val="bg2"/>
            </a:solidFill>
            <a:ln w="12700" cap="sq">
              <a:solidFill>
                <a:schemeClr val="tx1"/>
              </a:solidFill>
              <a:miter lim="800000"/>
              <a:headEnd type="none" w="sm" len="sm"/>
              <a:tailEnd type="none" w="sm" len="sm"/>
            </a:ln>
            <a:effectLst/>
          </p:spPr>
          <p:txBody>
            <a:bodyPr wrap="none" anchor="ctr"/>
            <a:lstStyle/>
            <a:p>
              <a:endParaRPr lang="en-US"/>
            </a:p>
          </p:txBody>
        </p:sp>
        <p:pic>
          <p:nvPicPr>
            <p:cNvPr id="19461" name="Picture 5" descr="A:\John Taylor.jpg"/>
            <p:cNvPicPr>
              <a:picLocks noChangeAspect="1" noChangeArrowheads="1"/>
            </p:cNvPicPr>
            <p:nvPr/>
          </p:nvPicPr>
          <p:blipFill>
            <a:blip r:embed="rId2"/>
            <a:srcRect/>
            <a:stretch>
              <a:fillRect/>
            </a:stretch>
          </p:blipFill>
          <p:spPr bwMode="auto">
            <a:xfrm>
              <a:off x="2112" y="2112"/>
              <a:ext cx="1536" cy="1776"/>
            </a:xfrm>
            <a:prstGeom prst="rect">
              <a:avLst/>
            </a:prstGeom>
            <a:noFill/>
          </p:spPr>
        </p:pic>
      </p:grpSp>
      <p:pic>
        <p:nvPicPr>
          <p:cNvPr id="19464" name="Picture 8" descr="C:\Documents and Settings\DouglasAW\Desktop\New Pics for History\villan.jpg"/>
          <p:cNvPicPr>
            <a:picLocks noChangeAspect="1" noChangeArrowheads="1"/>
          </p:cNvPicPr>
          <p:nvPr/>
        </p:nvPicPr>
        <p:blipFill>
          <a:blip r:embed="rId3"/>
          <a:srcRect l="17337" r="16072" b="35210"/>
          <a:stretch>
            <a:fillRect/>
          </a:stretch>
        </p:blipFill>
        <p:spPr bwMode="auto">
          <a:xfrm>
            <a:off x="3810000" y="2667000"/>
            <a:ext cx="5029200" cy="3556000"/>
          </a:xfrm>
          <a:prstGeom prst="rect">
            <a:avLst/>
          </a:prstGeom>
          <a:noFill/>
          <a:ln w="9525">
            <a:solidFill>
              <a:schemeClr val="tx2"/>
            </a:solidFill>
            <a:miter lim="800000"/>
            <a:headEnd/>
            <a:tailEnd/>
          </a:ln>
        </p:spPr>
      </p:pic>
    </p:spTree>
  </p:cSld>
  <p:clrMapOvr>
    <a:masterClrMapping/>
  </p:clrMapOvr>
  <p:transition spd="med" advTm="8000">
    <p:blinds dir="ver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5" name="Text Box 5"/>
          <p:cNvSpPr txBox="1">
            <a:spLocks noChangeArrowheads="1"/>
          </p:cNvSpPr>
          <p:nvPr/>
        </p:nvSpPr>
        <p:spPr bwMode="auto">
          <a:xfrm>
            <a:off x="762000" y="4495800"/>
            <a:ext cx="7620000" cy="216217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400" b="1">
                <a:latin typeface="Papyrus" pitchFamily="66" charset="0"/>
              </a:rPr>
              <a:t>The Welsh Book of Mormon was translated by John Davis and printed in installments:  the first in     September 1851; the last in April 1852.</a:t>
            </a:r>
            <a:endParaRPr lang="en-US" sz="2800" b="1">
              <a:latin typeface="Papyrus" pitchFamily="66" charset="0"/>
            </a:endParaRPr>
          </a:p>
        </p:txBody>
      </p:sp>
      <p:pic>
        <p:nvPicPr>
          <p:cNvPr id="20487" name="Picture 7" descr="C:\Documents and Settings\DouglasAW\Desktop\New Pics for History\wales.jpg"/>
          <p:cNvPicPr>
            <a:picLocks noChangeAspect="1" noChangeArrowheads="1"/>
          </p:cNvPicPr>
          <p:nvPr/>
        </p:nvPicPr>
        <p:blipFill>
          <a:blip r:embed="rId2"/>
          <a:srcRect t="22034"/>
          <a:stretch>
            <a:fillRect/>
          </a:stretch>
        </p:blipFill>
        <p:spPr bwMode="auto">
          <a:xfrm>
            <a:off x="762000" y="228600"/>
            <a:ext cx="7620000" cy="4114800"/>
          </a:xfrm>
          <a:prstGeom prst="rect">
            <a:avLst/>
          </a:prstGeom>
          <a:noFill/>
          <a:ln w="9525">
            <a:solidFill>
              <a:srgbClr val="FFFF99"/>
            </a:solidFill>
            <a:miter lim="800000"/>
            <a:headEnd/>
            <a:tailEnd/>
          </a:ln>
        </p:spPr>
      </p:pic>
    </p:spTree>
  </p:cSld>
  <p:clrMapOvr>
    <a:masterClrMapping/>
  </p:clrMapOvr>
  <p:transition spd="med" advTm="12000">
    <p:blinds dir="ver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514" name="Group 10"/>
          <p:cNvGrpSpPr>
            <a:grpSpLocks/>
          </p:cNvGrpSpPr>
          <p:nvPr/>
        </p:nvGrpSpPr>
        <p:grpSpPr bwMode="auto">
          <a:xfrm>
            <a:off x="457200" y="2667000"/>
            <a:ext cx="2971800" cy="3810000"/>
            <a:chOff x="1968" y="1632"/>
            <a:chExt cx="1728" cy="1920"/>
          </a:xfrm>
        </p:grpSpPr>
        <p:sp>
          <p:nvSpPr>
            <p:cNvPr id="21510" name="Rectangle 6"/>
            <p:cNvSpPr>
              <a:spLocks noChangeArrowheads="1"/>
            </p:cNvSpPr>
            <p:nvPr/>
          </p:nvSpPr>
          <p:spPr bwMode="auto">
            <a:xfrm>
              <a:off x="1968" y="1632"/>
              <a:ext cx="1728" cy="1920"/>
            </a:xfrm>
            <a:prstGeom prst="rect">
              <a:avLst/>
            </a:prstGeom>
            <a:solidFill>
              <a:schemeClr val="bg2"/>
            </a:solidFill>
            <a:ln w="12700" cap="sq">
              <a:solidFill>
                <a:schemeClr val="tx1"/>
              </a:solidFill>
              <a:miter lim="800000"/>
              <a:headEnd type="none" w="sm" len="sm"/>
              <a:tailEnd type="none" w="sm" len="sm"/>
            </a:ln>
            <a:effectLst/>
          </p:spPr>
          <p:txBody>
            <a:bodyPr wrap="none" anchor="ctr"/>
            <a:lstStyle/>
            <a:p>
              <a:endParaRPr lang="en-US"/>
            </a:p>
          </p:txBody>
        </p:sp>
        <p:pic>
          <p:nvPicPr>
            <p:cNvPr id="21512" name="Picture 8" descr="A:\Snow.jpg"/>
            <p:cNvPicPr>
              <a:picLocks noChangeAspect="1" noChangeArrowheads="1"/>
            </p:cNvPicPr>
            <p:nvPr/>
          </p:nvPicPr>
          <p:blipFill>
            <a:blip r:embed="rId2"/>
            <a:srcRect b="2702"/>
            <a:stretch>
              <a:fillRect/>
            </a:stretch>
          </p:blipFill>
          <p:spPr bwMode="auto">
            <a:xfrm>
              <a:off x="2064" y="1728"/>
              <a:ext cx="1536" cy="1728"/>
            </a:xfrm>
            <a:prstGeom prst="rect">
              <a:avLst/>
            </a:prstGeom>
            <a:noFill/>
          </p:spPr>
        </p:pic>
      </p:grpSp>
      <p:sp>
        <p:nvSpPr>
          <p:cNvPr id="21506" name="Rectangle 2"/>
          <p:cNvSpPr>
            <a:spLocks noGrp="1" noChangeArrowheads="1"/>
          </p:cNvSpPr>
          <p:nvPr>
            <p:ph type="title"/>
          </p:nvPr>
        </p:nvSpPr>
        <p:spPr>
          <a:xfrm>
            <a:off x="304800" y="381000"/>
            <a:ext cx="8504238" cy="2316163"/>
          </a:xfrm>
        </p:spPr>
        <p:txBody>
          <a:bodyPr/>
          <a:lstStyle/>
          <a:p>
            <a:pPr algn="just"/>
            <a:r>
              <a:rPr lang="en-US" sz="3200" b="1">
                <a:latin typeface="Papyrus" pitchFamily="66" charset="0"/>
              </a:rPr>
              <a:t>Elder Lorenzo Snow arranged for the translation of the Book of Mormon into Italian.  The publication date was April 1852.</a:t>
            </a:r>
            <a:endParaRPr lang="en-US" sz="3600" b="1">
              <a:latin typeface="Papyrus" pitchFamily="66" charset="0"/>
            </a:endParaRPr>
          </a:p>
        </p:txBody>
      </p:sp>
      <p:pic>
        <p:nvPicPr>
          <p:cNvPr id="21515" name="Picture 11" descr="C:\WNTNV\Profiles\douglasaw\Desktop\pictures for History\italy3.jpg"/>
          <p:cNvPicPr>
            <a:picLocks noChangeAspect="1" noChangeArrowheads="1"/>
          </p:cNvPicPr>
          <p:nvPr/>
        </p:nvPicPr>
        <p:blipFill>
          <a:blip r:embed="rId3"/>
          <a:srcRect/>
          <a:stretch>
            <a:fillRect/>
          </a:stretch>
        </p:blipFill>
        <p:spPr bwMode="auto">
          <a:xfrm>
            <a:off x="3657600" y="2667000"/>
            <a:ext cx="5105400" cy="3833813"/>
          </a:xfrm>
          <a:prstGeom prst="rect">
            <a:avLst/>
          </a:prstGeom>
          <a:noFill/>
          <a:ln w="9525">
            <a:solidFill>
              <a:schemeClr val="tx1"/>
            </a:solidFill>
            <a:miter lim="800000"/>
            <a:headEnd/>
            <a:tailEnd/>
          </a:ln>
        </p:spPr>
      </p:pic>
    </p:spTree>
  </p:cSld>
  <p:clrMapOvr>
    <a:masterClrMapping/>
  </p:clrMapOvr>
  <p:transition spd="med" advTm="13000">
    <p:blinds dir="ver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9" name="Picture 11" descr="C:\Documents and Settings\DouglasAW\Desktop\New Pics for History\germany.jpg"/>
          <p:cNvPicPr>
            <a:picLocks noChangeAspect="1" noChangeArrowheads="1"/>
          </p:cNvPicPr>
          <p:nvPr/>
        </p:nvPicPr>
        <p:blipFill>
          <a:blip r:embed="rId2"/>
          <a:srcRect t="6451" b="5806"/>
          <a:stretch>
            <a:fillRect/>
          </a:stretch>
        </p:blipFill>
        <p:spPr bwMode="auto">
          <a:xfrm>
            <a:off x="762000" y="381000"/>
            <a:ext cx="7620000" cy="4419600"/>
          </a:xfrm>
          <a:prstGeom prst="rect">
            <a:avLst/>
          </a:prstGeom>
          <a:noFill/>
          <a:ln w="9525">
            <a:solidFill>
              <a:srgbClr val="FFFF99"/>
            </a:solidFill>
            <a:miter lim="800000"/>
            <a:headEnd/>
            <a:tailEnd/>
          </a:ln>
        </p:spPr>
      </p:pic>
      <p:sp>
        <p:nvSpPr>
          <p:cNvPr id="22537" name="Text Box 9"/>
          <p:cNvSpPr txBox="1">
            <a:spLocks noChangeArrowheads="1"/>
          </p:cNvSpPr>
          <p:nvPr/>
        </p:nvSpPr>
        <p:spPr bwMode="auto">
          <a:xfrm>
            <a:off x="762000" y="5181600"/>
            <a:ext cx="7391400" cy="1373188"/>
          </a:xfrm>
          <a:prstGeom prst="rect">
            <a:avLst/>
          </a:prstGeom>
          <a:noFill/>
          <a:ln w="12700" cap="sq">
            <a:noFill/>
            <a:miter lim="800000"/>
            <a:headEnd type="none" w="sm" len="sm"/>
            <a:tailEnd type="none" w="sm" len="sm"/>
          </a:ln>
          <a:effectLst/>
        </p:spPr>
        <p:txBody>
          <a:bodyPr>
            <a:spAutoFit/>
          </a:bodyPr>
          <a:lstStyle/>
          <a:p>
            <a:pPr algn="ctr"/>
            <a:r>
              <a:rPr lang="en-US" sz="2800" b="1">
                <a:latin typeface="Papyrus" pitchFamily="66" charset="0"/>
              </a:rPr>
              <a:t>The German edition of the Book of Mormon was published in May 1852. </a:t>
            </a:r>
          </a:p>
          <a:p>
            <a:pPr algn="ctr"/>
            <a:r>
              <a:rPr lang="en-US" sz="2800" b="1">
                <a:latin typeface="Papyrus" pitchFamily="66" charset="0"/>
              </a:rPr>
              <a:t>Elder John Taylor was the supervisor.</a:t>
            </a:r>
          </a:p>
        </p:txBody>
      </p:sp>
    </p:spTree>
  </p:cSld>
  <p:clrMapOvr>
    <a:masterClrMapping/>
  </p:clrMapOvr>
  <p:transition spd="med" advTm="12000">
    <p:blinds dir="ver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2563" y="469900"/>
            <a:ext cx="8802687" cy="1206500"/>
          </a:xfrm>
        </p:spPr>
        <p:txBody>
          <a:bodyPr/>
          <a:lstStyle/>
          <a:p>
            <a:r>
              <a:rPr lang="en-US" sz="3600" b="1">
                <a:latin typeface="Papyrus" pitchFamily="66" charset="0"/>
              </a:rPr>
              <a:t>In April 1853, the First Presidency wrote in a General Epistle:</a:t>
            </a:r>
          </a:p>
        </p:txBody>
      </p:sp>
      <p:sp>
        <p:nvSpPr>
          <p:cNvPr id="23555" name="Text Box 3"/>
          <p:cNvSpPr txBox="1">
            <a:spLocks noChangeArrowheads="1"/>
          </p:cNvSpPr>
          <p:nvPr/>
        </p:nvSpPr>
        <p:spPr bwMode="auto">
          <a:xfrm>
            <a:off x="533400" y="1828800"/>
            <a:ext cx="8229600" cy="4478338"/>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sz="3200" b="1">
                <a:solidFill>
                  <a:srgbClr val="FFFFCC"/>
                </a:solidFill>
                <a:latin typeface="Papyrus" pitchFamily="66" charset="0"/>
              </a:rPr>
              <a:t>“Translate the Book of Mormon into every language and dialect under heaven, and print the same, as God shall give you opportunity.  And from this hour the gift of tongues, and by it translations, from language to language, shall be more manifest unto the elders of Israel, until no nation, kindred, tribe, or family shall be destitute of the offering of the word of God on earth.”</a:t>
            </a:r>
          </a:p>
        </p:txBody>
      </p:sp>
    </p:spTree>
  </p:cSld>
  <p:clrMapOvr>
    <a:masterClrMapping/>
  </p:clrMapOvr>
  <p:transition spd="med" advTm="24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4000"/>
                                  </p:stCondLst>
                                  <p:childTnLst>
                                    <p:set>
                                      <p:cBhvr>
                                        <p:cTn id="6" dur="1" fill="hold">
                                          <p:stCondLst>
                                            <p:cond delay="0"/>
                                          </p:stCondLst>
                                        </p:cTn>
                                        <p:tgtEl>
                                          <p:spTgt spid="23555"/>
                                        </p:tgtEl>
                                        <p:attrNameLst>
                                          <p:attrName>style.visibility</p:attrName>
                                        </p:attrNameLst>
                                      </p:cBhvr>
                                      <p:to>
                                        <p:strVal val="visible"/>
                                      </p:to>
                                    </p:set>
                                    <p:animEffect transition="in" filter="randombar(horizontal)">
                                      <p:cBhvr>
                                        <p:cTn id="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705600" y="609600"/>
            <a:ext cx="2362200" cy="5486400"/>
          </a:xfrm>
        </p:spPr>
        <p:txBody>
          <a:bodyPr/>
          <a:lstStyle/>
          <a:p>
            <a:pPr algn="l"/>
            <a:r>
              <a:rPr lang="en-US" sz="3600" b="1">
                <a:latin typeface="Papyrus" pitchFamily="66" charset="0"/>
              </a:rPr>
              <a:t>In 1855,  the     Book of Mormon was published in Hawaiian.</a:t>
            </a:r>
          </a:p>
        </p:txBody>
      </p:sp>
      <p:pic>
        <p:nvPicPr>
          <p:cNvPr id="24582" name="Picture 6" descr="C:\Documents and Settings\DouglasAW\Desktop\New Pics for History\hawaii.jpg"/>
          <p:cNvPicPr>
            <a:picLocks noChangeAspect="1" noChangeArrowheads="1"/>
          </p:cNvPicPr>
          <p:nvPr/>
        </p:nvPicPr>
        <p:blipFill>
          <a:blip r:embed="rId2"/>
          <a:srcRect b="4160"/>
          <a:stretch>
            <a:fillRect/>
          </a:stretch>
        </p:blipFill>
        <p:spPr bwMode="auto">
          <a:xfrm>
            <a:off x="228600" y="676275"/>
            <a:ext cx="6172200" cy="5267325"/>
          </a:xfrm>
          <a:prstGeom prst="rect">
            <a:avLst/>
          </a:prstGeom>
          <a:noFill/>
          <a:ln w="9525">
            <a:solidFill>
              <a:srgbClr val="FFFF99"/>
            </a:solidFill>
            <a:miter lim="800000"/>
            <a:headEnd/>
            <a:tailEnd/>
          </a:ln>
        </p:spPr>
      </p:pic>
    </p:spTree>
  </p:cSld>
  <p:clrMapOvr>
    <a:masterClrMapping/>
  </p:clrMapOvr>
  <p:transition spd="med" advTm="7000">
    <p:blinds dir="ver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5" name="Text Box 1027"/>
          <p:cNvSpPr txBox="1">
            <a:spLocks noChangeArrowheads="1"/>
          </p:cNvSpPr>
          <p:nvPr/>
        </p:nvSpPr>
        <p:spPr bwMode="auto">
          <a:xfrm>
            <a:off x="914400" y="228600"/>
            <a:ext cx="7467600" cy="204152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200" b="1">
                <a:solidFill>
                  <a:srgbClr val="FF9900"/>
                </a:solidFill>
                <a:latin typeface="Papyrus" pitchFamily="66" charset="0"/>
              </a:rPr>
              <a:t>Twenty years passed--then in 1878, the Swedish Book of Mormon was translated and issued to 600 subscribers in 64-page installments.</a:t>
            </a:r>
          </a:p>
        </p:txBody>
      </p:sp>
      <p:pic>
        <p:nvPicPr>
          <p:cNvPr id="100358" name="Picture 1030" descr="N:\Scriptur\SCRIP.RPT\Asenith\Misc\Jeff's Slide Show\New Pics for History\Sweden.jpg"/>
          <p:cNvPicPr>
            <a:picLocks noChangeAspect="1" noChangeArrowheads="1"/>
          </p:cNvPicPr>
          <p:nvPr/>
        </p:nvPicPr>
        <p:blipFill>
          <a:blip r:embed="rId2"/>
          <a:srcRect b="3825"/>
          <a:stretch>
            <a:fillRect/>
          </a:stretch>
        </p:blipFill>
        <p:spPr bwMode="auto">
          <a:xfrm>
            <a:off x="914400" y="2312988"/>
            <a:ext cx="7315200" cy="4316412"/>
          </a:xfrm>
          <a:prstGeom prst="rect">
            <a:avLst/>
          </a:prstGeom>
          <a:noFill/>
          <a:ln w="9525">
            <a:solidFill>
              <a:schemeClr val="tx1"/>
            </a:solidFill>
            <a:miter lim="800000"/>
            <a:headEnd/>
            <a:tailEnd/>
          </a:ln>
        </p:spPr>
      </p:pic>
    </p:spTree>
  </p:cSld>
  <p:clrMapOvr>
    <a:masterClrMapping/>
  </p:clrMapOvr>
  <p:transition spd="med" advTm="8000">
    <p:blinds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3000" y="1447800"/>
            <a:ext cx="2514600" cy="4038600"/>
          </a:xfrm>
        </p:spPr>
        <p:txBody>
          <a:bodyPr/>
          <a:lstStyle/>
          <a:p>
            <a:pPr algn="l"/>
            <a:r>
              <a:rPr lang="en-US" sz="3600" b="1">
                <a:latin typeface="Papyrus" pitchFamily="66" charset="0"/>
              </a:rPr>
              <a:t>It started</a:t>
            </a:r>
            <a:br>
              <a:rPr lang="en-US" sz="3600" b="1">
                <a:latin typeface="Papyrus" pitchFamily="66" charset="0"/>
              </a:rPr>
            </a:br>
            <a:r>
              <a:rPr lang="en-US" sz="3600" b="1">
                <a:latin typeface="Papyrus" pitchFamily="66" charset="0"/>
              </a:rPr>
              <a:t>with a boy </a:t>
            </a:r>
            <a:br>
              <a:rPr lang="en-US" sz="3600" b="1">
                <a:latin typeface="Papyrus" pitchFamily="66" charset="0"/>
              </a:rPr>
            </a:br>
            <a:r>
              <a:rPr lang="en-US" sz="3600" b="1">
                <a:latin typeface="Papyrus" pitchFamily="66" charset="0"/>
              </a:rPr>
              <a:t>who was </a:t>
            </a:r>
            <a:br>
              <a:rPr lang="en-US" sz="3600" b="1">
                <a:latin typeface="Papyrus" pitchFamily="66" charset="0"/>
              </a:rPr>
            </a:br>
            <a:r>
              <a:rPr lang="en-US" sz="3600" b="1">
                <a:latin typeface="Papyrus" pitchFamily="66" charset="0"/>
              </a:rPr>
              <a:t>called </a:t>
            </a:r>
            <a:br>
              <a:rPr lang="en-US" sz="3600" b="1">
                <a:latin typeface="Papyrus" pitchFamily="66" charset="0"/>
              </a:rPr>
            </a:br>
            <a:r>
              <a:rPr lang="en-US" sz="3600" b="1">
                <a:latin typeface="Papyrus" pitchFamily="66" charset="0"/>
              </a:rPr>
              <a:t>of God.</a:t>
            </a:r>
            <a:endParaRPr lang="en-US" b="1">
              <a:latin typeface="Papyrus" pitchFamily="66" charset="0"/>
            </a:endParaRPr>
          </a:p>
        </p:txBody>
      </p:sp>
      <p:pic>
        <p:nvPicPr>
          <p:cNvPr id="5124" name="Picture 4" descr="A:\First Vision.jpg"/>
          <p:cNvPicPr>
            <a:picLocks noChangeAspect="1" noChangeArrowheads="1"/>
          </p:cNvPicPr>
          <p:nvPr/>
        </p:nvPicPr>
        <p:blipFill>
          <a:blip r:embed="rId2"/>
          <a:srcRect/>
          <a:stretch>
            <a:fillRect/>
          </a:stretch>
        </p:blipFill>
        <p:spPr bwMode="auto">
          <a:xfrm>
            <a:off x="4038600" y="685800"/>
            <a:ext cx="3930650" cy="5334000"/>
          </a:xfrm>
          <a:prstGeom prst="rect">
            <a:avLst/>
          </a:prstGeom>
          <a:noFill/>
          <a:ln w="9525">
            <a:solidFill>
              <a:schemeClr val="tx1"/>
            </a:solidFill>
            <a:miter lim="800000"/>
            <a:headEnd/>
            <a:tailEnd/>
          </a:ln>
        </p:spPr>
      </p:pic>
    </p:spTree>
  </p:cSld>
  <p:clrMapOvr>
    <a:masterClrMapping/>
  </p:clrMapOvr>
  <p:transition spd="med" advTm="7000">
    <p:blinds dir="ver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563" y="228600"/>
            <a:ext cx="8656637" cy="2697163"/>
          </a:xfrm>
        </p:spPr>
        <p:txBody>
          <a:bodyPr/>
          <a:lstStyle/>
          <a:p>
            <a:r>
              <a:rPr lang="en-US" sz="3200" b="1">
                <a:latin typeface="Papyrus" pitchFamily="66" charset="0"/>
              </a:rPr>
              <a:t>A 96-page Spanish selections from the Book of Mormon was published in 1875.  In 1886, the full Spanish Book of Mormon was printed.  It was translated by Meliton Trejo, a convert from the Philippines, but a native of Spain.</a:t>
            </a:r>
            <a:endParaRPr lang="en-US" sz="3600" b="1">
              <a:latin typeface="Papyrus" pitchFamily="66" charset="0"/>
            </a:endParaRPr>
          </a:p>
        </p:txBody>
      </p:sp>
      <p:pic>
        <p:nvPicPr>
          <p:cNvPr id="26628" name="Picture 4" descr="N:\Scriptur\SCRIP.RPT\Asenith\Misc\Jeff's Slide Show\New Pics for History\mexico.jpg"/>
          <p:cNvPicPr>
            <a:picLocks noChangeAspect="1" noChangeArrowheads="1"/>
          </p:cNvPicPr>
          <p:nvPr/>
        </p:nvPicPr>
        <p:blipFill>
          <a:blip r:embed="rId2"/>
          <a:srcRect l="17000" t="10902" b="21429"/>
          <a:stretch>
            <a:fillRect/>
          </a:stretch>
        </p:blipFill>
        <p:spPr bwMode="auto">
          <a:xfrm>
            <a:off x="1371600" y="3048000"/>
            <a:ext cx="6629400" cy="3594100"/>
          </a:xfrm>
          <a:prstGeom prst="rect">
            <a:avLst/>
          </a:prstGeom>
          <a:noFill/>
          <a:ln w="9525">
            <a:solidFill>
              <a:schemeClr val="tx1"/>
            </a:solidFill>
            <a:miter lim="800000"/>
            <a:headEnd/>
            <a:tailEnd/>
          </a:ln>
        </p:spPr>
      </p:pic>
    </p:spTree>
  </p:cSld>
  <p:clrMapOvr>
    <a:masterClrMapping/>
  </p:clrMapOvr>
  <p:transition spd="med" advTm="17000">
    <p:blinds dir="ver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19800" y="228600"/>
            <a:ext cx="2590800" cy="6172200"/>
          </a:xfrm>
        </p:spPr>
        <p:txBody>
          <a:bodyPr/>
          <a:lstStyle/>
          <a:p>
            <a:pPr algn="l"/>
            <a:r>
              <a:rPr lang="en-US" sz="3200" b="1">
                <a:latin typeface="Papyrus" pitchFamily="66" charset="0"/>
              </a:rPr>
              <a:t>The last edition of the Book of Mormon in the 1800’s was the New Zealand Maori edition in 1889.</a:t>
            </a:r>
            <a:endParaRPr lang="en-US" sz="3600" b="1">
              <a:latin typeface="Papyrus" pitchFamily="66" charset="0"/>
            </a:endParaRPr>
          </a:p>
        </p:txBody>
      </p:sp>
      <p:pic>
        <p:nvPicPr>
          <p:cNvPr id="27653" name="Picture 5" descr="N:\Scriptur\SCRIP.RPT\Asenith\Misc\Jeff's Slide Show\New Pics for History\new zealand.jpg"/>
          <p:cNvPicPr>
            <a:picLocks noChangeAspect="1" noChangeArrowheads="1"/>
          </p:cNvPicPr>
          <p:nvPr/>
        </p:nvPicPr>
        <p:blipFill>
          <a:blip r:embed="rId2"/>
          <a:srcRect l="12500"/>
          <a:stretch>
            <a:fillRect/>
          </a:stretch>
        </p:blipFill>
        <p:spPr bwMode="auto">
          <a:xfrm>
            <a:off x="228600" y="571500"/>
            <a:ext cx="5486400" cy="5676900"/>
          </a:xfrm>
          <a:prstGeom prst="rect">
            <a:avLst/>
          </a:prstGeom>
          <a:noFill/>
          <a:ln w="9525">
            <a:solidFill>
              <a:schemeClr val="tx1"/>
            </a:solidFill>
            <a:miter lim="800000"/>
            <a:headEnd/>
            <a:tailEnd/>
          </a:ln>
        </p:spPr>
      </p:pic>
    </p:spTree>
  </p:cSld>
  <p:clrMapOvr>
    <a:masterClrMapping/>
  </p:clrMapOvr>
  <p:transition spd="med" advTm="7000">
    <p:blinds dir="vert"/>
  </p:transition>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28600"/>
            <a:ext cx="8001000" cy="3459163"/>
          </a:xfrm>
        </p:spPr>
        <p:txBody>
          <a:bodyPr/>
          <a:lstStyle/>
          <a:p>
            <a:r>
              <a:rPr lang="en-US" sz="3200" b="1">
                <a:latin typeface="Papyrus" pitchFamily="66" charset="0"/>
              </a:rPr>
              <a:t>Other items were published before 1900.  Missionary tracts were among the first items.</a:t>
            </a:r>
            <a:br>
              <a:rPr lang="en-US" sz="3200" b="1">
                <a:latin typeface="Papyrus" pitchFamily="66" charset="0"/>
              </a:rPr>
            </a:br>
            <a:r>
              <a:rPr lang="en-US" sz="3200" b="1">
                <a:latin typeface="Papyrus" pitchFamily="66" charset="0"/>
              </a:rPr>
              <a:t/>
            </a:r>
            <a:br>
              <a:rPr lang="en-US" sz="3200" b="1">
                <a:latin typeface="Papyrus" pitchFamily="66" charset="0"/>
              </a:rPr>
            </a:br>
            <a:r>
              <a:rPr lang="en-US" sz="3200" b="1">
                <a:solidFill>
                  <a:srgbClr val="FF9900"/>
                </a:solidFill>
                <a:latin typeface="Papyrus" pitchFamily="66" charset="0"/>
              </a:rPr>
              <a:t>Hymnals were published</a:t>
            </a:r>
            <a:br>
              <a:rPr lang="en-US" sz="3200" b="1">
                <a:solidFill>
                  <a:srgbClr val="FF9900"/>
                </a:solidFill>
                <a:latin typeface="Papyrus" pitchFamily="66" charset="0"/>
              </a:rPr>
            </a:br>
            <a:r>
              <a:rPr lang="en-US" sz="3200" b="1">
                <a:solidFill>
                  <a:srgbClr val="FF9900"/>
                </a:solidFill>
                <a:latin typeface="Papyrus" pitchFamily="66" charset="0"/>
              </a:rPr>
              <a:t>in eight languages:</a:t>
            </a:r>
            <a:endParaRPr lang="en-US" sz="3600" b="1">
              <a:latin typeface="Papyrus" pitchFamily="66" charset="0"/>
            </a:endParaRPr>
          </a:p>
        </p:txBody>
      </p:sp>
      <p:sp>
        <p:nvSpPr>
          <p:cNvPr id="46083" name="Rectangle 3"/>
          <p:cNvSpPr>
            <a:spLocks noGrp="1" noChangeArrowheads="1"/>
          </p:cNvSpPr>
          <p:nvPr>
            <p:ph type="body" sz="half" idx="1"/>
          </p:nvPr>
        </p:nvSpPr>
        <p:spPr>
          <a:xfrm>
            <a:off x="609600" y="3581400"/>
            <a:ext cx="3276600" cy="2641600"/>
          </a:xfrm>
        </p:spPr>
        <p:txBody>
          <a:bodyPr/>
          <a:lstStyle/>
          <a:p>
            <a:pPr>
              <a:lnSpc>
                <a:spcPct val="130000"/>
              </a:lnSpc>
              <a:buSzPct val="75000"/>
              <a:buFont typeface="Wingdings" pitchFamily="2" charset="2"/>
              <a:buChar char="Ø"/>
            </a:pPr>
            <a:r>
              <a:rPr lang="en-US" b="1">
                <a:solidFill>
                  <a:srgbClr val="FFFFCC"/>
                </a:solidFill>
                <a:latin typeface="Papyrus" pitchFamily="66" charset="0"/>
              </a:rPr>
              <a:t>Welsh          1846</a:t>
            </a:r>
          </a:p>
          <a:p>
            <a:pPr>
              <a:lnSpc>
                <a:spcPct val="130000"/>
              </a:lnSpc>
              <a:buSzPct val="75000"/>
              <a:buFont typeface="Wingdings" pitchFamily="2" charset="2"/>
              <a:buChar char="Ø"/>
            </a:pPr>
            <a:r>
              <a:rPr lang="en-US" b="1">
                <a:solidFill>
                  <a:srgbClr val="FFFFCC"/>
                </a:solidFill>
                <a:latin typeface="Papyrus" pitchFamily="66" charset="0"/>
              </a:rPr>
              <a:t>Danish        1851</a:t>
            </a:r>
          </a:p>
          <a:p>
            <a:pPr>
              <a:lnSpc>
                <a:spcPct val="130000"/>
              </a:lnSpc>
              <a:buSzPct val="75000"/>
              <a:buFont typeface="Wingdings" pitchFamily="2" charset="2"/>
              <a:buChar char="Ø"/>
            </a:pPr>
            <a:r>
              <a:rPr lang="en-US" b="1">
                <a:solidFill>
                  <a:srgbClr val="FFFFCC"/>
                </a:solidFill>
                <a:latin typeface="Papyrus" pitchFamily="66" charset="0"/>
              </a:rPr>
              <a:t>French        1857</a:t>
            </a:r>
          </a:p>
          <a:p>
            <a:pPr>
              <a:lnSpc>
                <a:spcPct val="130000"/>
              </a:lnSpc>
              <a:buSzPct val="75000"/>
              <a:buFont typeface="Wingdings" pitchFamily="2" charset="2"/>
              <a:buChar char="Ø"/>
            </a:pPr>
            <a:r>
              <a:rPr lang="en-US" b="1">
                <a:solidFill>
                  <a:srgbClr val="FFFFCC"/>
                </a:solidFill>
                <a:latin typeface="Papyrus" pitchFamily="66" charset="0"/>
              </a:rPr>
              <a:t>Swedish      1860</a:t>
            </a:r>
            <a:endParaRPr lang="en-US" b="1">
              <a:latin typeface="Papyrus" pitchFamily="66" charset="0"/>
            </a:endParaRPr>
          </a:p>
        </p:txBody>
      </p:sp>
      <p:sp>
        <p:nvSpPr>
          <p:cNvPr id="46084" name="Rectangle 4"/>
          <p:cNvSpPr>
            <a:spLocks noGrp="1" noChangeArrowheads="1"/>
          </p:cNvSpPr>
          <p:nvPr>
            <p:ph type="body" sz="half" idx="2"/>
          </p:nvPr>
        </p:nvSpPr>
        <p:spPr>
          <a:xfrm>
            <a:off x="4648200" y="3581400"/>
            <a:ext cx="3422650" cy="2489200"/>
          </a:xfrm>
        </p:spPr>
        <p:txBody>
          <a:bodyPr/>
          <a:lstStyle/>
          <a:p>
            <a:pPr>
              <a:lnSpc>
                <a:spcPct val="130000"/>
              </a:lnSpc>
              <a:buSzPct val="75000"/>
              <a:buFont typeface="Wingdings" pitchFamily="2" charset="2"/>
              <a:buChar char="Ø"/>
            </a:pPr>
            <a:r>
              <a:rPr lang="en-US" b="1">
                <a:solidFill>
                  <a:srgbClr val="FFFFCC"/>
                </a:solidFill>
                <a:latin typeface="Papyrus" pitchFamily="66" charset="0"/>
              </a:rPr>
              <a:t>German          1861</a:t>
            </a:r>
          </a:p>
          <a:p>
            <a:pPr>
              <a:lnSpc>
                <a:spcPct val="130000"/>
              </a:lnSpc>
              <a:buSzPct val="75000"/>
              <a:buFont typeface="Wingdings" pitchFamily="2" charset="2"/>
              <a:buChar char="Ø"/>
            </a:pPr>
            <a:r>
              <a:rPr lang="en-US" b="1">
                <a:solidFill>
                  <a:srgbClr val="FFFFCC"/>
                </a:solidFill>
                <a:latin typeface="Papyrus" pitchFamily="66" charset="0"/>
              </a:rPr>
              <a:t>Dutch             1884</a:t>
            </a:r>
          </a:p>
          <a:p>
            <a:pPr>
              <a:lnSpc>
                <a:spcPct val="130000"/>
              </a:lnSpc>
              <a:buSzPct val="75000"/>
              <a:buFont typeface="Wingdings" pitchFamily="2" charset="2"/>
              <a:buChar char="Ø"/>
            </a:pPr>
            <a:r>
              <a:rPr lang="en-US" b="1">
                <a:solidFill>
                  <a:srgbClr val="FFFFCC"/>
                </a:solidFill>
                <a:latin typeface="Papyrus" pitchFamily="66" charset="0"/>
              </a:rPr>
              <a:t>Hawaiian        1885</a:t>
            </a:r>
          </a:p>
          <a:p>
            <a:pPr>
              <a:lnSpc>
                <a:spcPct val="130000"/>
              </a:lnSpc>
              <a:buSzPct val="75000"/>
              <a:buFont typeface="Wingdings" pitchFamily="2" charset="2"/>
              <a:buChar char="Ø"/>
            </a:pPr>
            <a:r>
              <a:rPr lang="en-US" b="1">
                <a:solidFill>
                  <a:srgbClr val="FFFFCC"/>
                </a:solidFill>
                <a:latin typeface="Papyrus" pitchFamily="66" charset="0"/>
              </a:rPr>
              <a:t>Turkish          1899</a:t>
            </a:r>
            <a:endParaRPr lang="en-US" b="1">
              <a:latin typeface="Papyrus" pitchFamily="66" charset="0"/>
            </a:endParaRPr>
          </a:p>
        </p:txBody>
      </p:sp>
    </p:spTree>
  </p:cSld>
  <p:clrMapOvr>
    <a:masterClrMapping/>
  </p:clrMapOvr>
  <p:transition spd="med" advTm="18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5000"/>
                                  </p:stCondLst>
                                  <p:childTnLst>
                                    <p:set>
                                      <p:cBhvr>
                                        <p:cTn id="6" dur="1" fill="hold">
                                          <p:stCondLst>
                                            <p:cond delay="0"/>
                                          </p:stCondLst>
                                        </p:cTn>
                                        <p:tgtEl>
                                          <p:spTgt spid="46083"/>
                                        </p:tgtEl>
                                        <p:attrNameLst>
                                          <p:attrName>style.visibility</p:attrName>
                                        </p:attrNameLst>
                                      </p:cBhvr>
                                      <p:to>
                                        <p:strVal val="visible"/>
                                      </p:to>
                                    </p:set>
                                    <p:animEffect transition="in" filter="barn(outVertical)">
                                      <p:cBhvr>
                                        <p:cTn id="7" dur="500"/>
                                        <p:tgtEl>
                                          <p:spTgt spid="46083"/>
                                        </p:tgtEl>
                                      </p:cBhvr>
                                    </p:animEffect>
                                  </p:childTnLst>
                                </p:cTn>
                              </p:par>
                            </p:childTnLst>
                          </p:cTn>
                        </p:par>
                        <p:par>
                          <p:cTn id="8" fill="hold">
                            <p:stCondLst>
                              <p:cond delay="5500"/>
                            </p:stCondLst>
                            <p:childTnLst>
                              <p:par>
                                <p:cTn id="9" presetID="16" presetClass="entr" presetSubtype="37" fill="hold" grpId="0" nodeType="afterEffect">
                                  <p:stCondLst>
                                    <p:cond delay="6000"/>
                                  </p:stCondLst>
                                  <p:childTnLst>
                                    <p:set>
                                      <p:cBhvr>
                                        <p:cTn id="10" dur="1" fill="hold">
                                          <p:stCondLst>
                                            <p:cond delay="0"/>
                                          </p:stCondLst>
                                        </p:cTn>
                                        <p:tgtEl>
                                          <p:spTgt spid="46084"/>
                                        </p:tgtEl>
                                        <p:attrNameLst>
                                          <p:attrName>style.visibility</p:attrName>
                                        </p:attrNameLst>
                                      </p:cBhvr>
                                      <p:to>
                                        <p:strVal val="visible"/>
                                      </p:to>
                                    </p:set>
                                    <p:animEffect transition="in" filter="barn(outVertical)">
                                      <p:cBhvr>
                                        <p:cTn id="11"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08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87363" y="609600"/>
            <a:ext cx="8199437" cy="1782763"/>
          </a:xfrm>
        </p:spPr>
        <p:txBody>
          <a:bodyPr/>
          <a:lstStyle/>
          <a:p>
            <a:r>
              <a:rPr lang="en-US" sz="3200" b="1">
                <a:latin typeface="Papyrus" pitchFamily="66" charset="0"/>
              </a:rPr>
              <a:t>Church newspapers were the forerunners of the international magazine.</a:t>
            </a:r>
            <a:br>
              <a:rPr lang="en-US" sz="3200" b="1">
                <a:latin typeface="Papyrus" pitchFamily="66" charset="0"/>
              </a:rPr>
            </a:br>
            <a:r>
              <a:rPr lang="en-US" sz="3200" b="1">
                <a:latin typeface="Papyrus" pitchFamily="66" charset="0"/>
              </a:rPr>
              <a:t>The earliest were:</a:t>
            </a:r>
            <a:endParaRPr lang="en-US" sz="3600">
              <a:latin typeface="Papyrus" pitchFamily="66" charset="0"/>
            </a:endParaRPr>
          </a:p>
        </p:txBody>
      </p:sp>
      <p:sp>
        <p:nvSpPr>
          <p:cNvPr id="47107" name="Rectangle 3"/>
          <p:cNvSpPr>
            <a:spLocks noGrp="1" noChangeArrowheads="1"/>
          </p:cNvSpPr>
          <p:nvPr>
            <p:ph type="body" idx="1"/>
          </p:nvPr>
        </p:nvSpPr>
        <p:spPr>
          <a:xfrm>
            <a:off x="2743200" y="2819400"/>
            <a:ext cx="3581400" cy="3733800"/>
          </a:xfrm>
        </p:spPr>
        <p:txBody>
          <a:bodyPr/>
          <a:lstStyle/>
          <a:p>
            <a:pPr>
              <a:lnSpc>
                <a:spcPct val="130000"/>
              </a:lnSpc>
              <a:buSzPct val="75000"/>
              <a:buFont typeface="Wingdings" pitchFamily="2" charset="2"/>
              <a:buChar char="Ø"/>
            </a:pPr>
            <a:r>
              <a:rPr lang="en-US" b="1">
                <a:solidFill>
                  <a:srgbClr val="FFFFCC"/>
                </a:solidFill>
                <a:latin typeface="Papyrus" pitchFamily="66" charset="0"/>
              </a:rPr>
              <a:t>Welsh          1848</a:t>
            </a:r>
          </a:p>
          <a:p>
            <a:pPr>
              <a:lnSpc>
                <a:spcPct val="130000"/>
              </a:lnSpc>
              <a:buSzPct val="75000"/>
              <a:buFont typeface="Wingdings" pitchFamily="2" charset="2"/>
              <a:buChar char="Ø"/>
            </a:pPr>
            <a:r>
              <a:rPr lang="en-US" b="1">
                <a:solidFill>
                  <a:srgbClr val="FFFFCC"/>
                </a:solidFill>
                <a:latin typeface="Papyrus" pitchFamily="66" charset="0"/>
              </a:rPr>
              <a:t>French        1852</a:t>
            </a:r>
          </a:p>
          <a:p>
            <a:pPr>
              <a:lnSpc>
                <a:spcPct val="130000"/>
              </a:lnSpc>
              <a:buSzPct val="75000"/>
              <a:buFont typeface="Wingdings" pitchFamily="2" charset="2"/>
              <a:buChar char="Ø"/>
            </a:pPr>
            <a:r>
              <a:rPr lang="en-US" b="1">
                <a:solidFill>
                  <a:srgbClr val="FFFFCC"/>
                </a:solidFill>
                <a:latin typeface="Papyrus" pitchFamily="66" charset="0"/>
              </a:rPr>
              <a:t>German       1861</a:t>
            </a:r>
          </a:p>
          <a:p>
            <a:pPr>
              <a:lnSpc>
                <a:spcPct val="130000"/>
              </a:lnSpc>
              <a:buSzPct val="75000"/>
              <a:buFont typeface="Wingdings" pitchFamily="2" charset="2"/>
              <a:buChar char="Ø"/>
            </a:pPr>
            <a:r>
              <a:rPr lang="en-US" b="1">
                <a:solidFill>
                  <a:srgbClr val="FFFFCC"/>
                </a:solidFill>
                <a:latin typeface="Papyrus" pitchFamily="66" charset="0"/>
              </a:rPr>
              <a:t>Danish        1874</a:t>
            </a:r>
          </a:p>
          <a:p>
            <a:pPr>
              <a:lnSpc>
                <a:spcPct val="130000"/>
              </a:lnSpc>
              <a:buSzPct val="75000"/>
              <a:buFont typeface="Wingdings" pitchFamily="2" charset="2"/>
              <a:buChar char="Ø"/>
            </a:pPr>
            <a:r>
              <a:rPr lang="en-US" b="1">
                <a:solidFill>
                  <a:srgbClr val="FFFFCC"/>
                </a:solidFill>
                <a:latin typeface="Papyrus" pitchFamily="66" charset="0"/>
              </a:rPr>
              <a:t>Swedish      1877</a:t>
            </a:r>
          </a:p>
        </p:txBody>
      </p:sp>
    </p:spTree>
  </p:cSld>
  <p:clrMapOvr>
    <a:masterClrMapping/>
  </p:clrMapOvr>
  <p:transition spd="med" advTm="14912">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dissolve">
                                      <p:cBhvr>
                                        <p:cTn id="7"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8600" y="381000"/>
            <a:ext cx="8656638" cy="1935163"/>
          </a:xfrm>
        </p:spPr>
        <p:txBody>
          <a:bodyPr/>
          <a:lstStyle/>
          <a:p>
            <a:r>
              <a:rPr lang="en-US" sz="3600" b="1">
                <a:latin typeface="Papyrus" pitchFamily="66" charset="0"/>
              </a:rPr>
              <a:t>The Doctrine and Covenants       appeared in five languages before 1900:</a:t>
            </a:r>
            <a:endParaRPr lang="en-US" sz="3600">
              <a:latin typeface="Papyrus" pitchFamily="66" charset="0"/>
            </a:endParaRPr>
          </a:p>
        </p:txBody>
      </p:sp>
      <p:sp>
        <p:nvSpPr>
          <p:cNvPr id="48131" name="Rectangle 3"/>
          <p:cNvSpPr>
            <a:spLocks noGrp="1" noChangeArrowheads="1"/>
          </p:cNvSpPr>
          <p:nvPr>
            <p:ph type="body" idx="1"/>
          </p:nvPr>
        </p:nvSpPr>
        <p:spPr>
          <a:xfrm>
            <a:off x="2667000" y="2286000"/>
            <a:ext cx="4419600" cy="3937000"/>
          </a:xfrm>
        </p:spPr>
        <p:txBody>
          <a:bodyPr/>
          <a:lstStyle/>
          <a:p>
            <a:pPr>
              <a:lnSpc>
                <a:spcPct val="130000"/>
              </a:lnSpc>
              <a:buSzPct val="75000"/>
              <a:buFont typeface="Wingdings" pitchFamily="2" charset="2"/>
              <a:buChar char="Ø"/>
            </a:pPr>
            <a:r>
              <a:rPr lang="en-US">
                <a:solidFill>
                  <a:srgbClr val="FF9900"/>
                </a:solidFill>
                <a:latin typeface="Papyrus" pitchFamily="66" charset="0"/>
              </a:rPr>
              <a:t> </a:t>
            </a:r>
            <a:r>
              <a:rPr lang="en-US" b="1">
                <a:solidFill>
                  <a:srgbClr val="FF9900"/>
                </a:solidFill>
                <a:latin typeface="Papyrus" pitchFamily="66" charset="0"/>
              </a:rPr>
              <a:t>Welsh          1851</a:t>
            </a:r>
          </a:p>
          <a:p>
            <a:pPr>
              <a:lnSpc>
                <a:spcPct val="130000"/>
              </a:lnSpc>
              <a:buSzPct val="75000"/>
              <a:buFont typeface="Wingdings" pitchFamily="2" charset="2"/>
              <a:buChar char="Ø"/>
            </a:pPr>
            <a:r>
              <a:rPr lang="en-US" b="1">
                <a:solidFill>
                  <a:srgbClr val="FF9900"/>
                </a:solidFill>
                <a:latin typeface="Papyrus" pitchFamily="66" charset="0"/>
              </a:rPr>
              <a:t> Danish       1852</a:t>
            </a:r>
          </a:p>
          <a:p>
            <a:pPr>
              <a:lnSpc>
                <a:spcPct val="130000"/>
              </a:lnSpc>
              <a:buSzPct val="75000"/>
              <a:buFont typeface="Wingdings" pitchFamily="2" charset="2"/>
              <a:buChar char="Ø"/>
            </a:pPr>
            <a:r>
              <a:rPr lang="en-US" b="1">
                <a:solidFill>
                  <a:srgbClr val="FF9900"/>
                </a:solidFill>
                <a:latin typeface="Papyrus" pitchFamily="66" charset="0"/>
              </a:rPr>
              <a:t> German      1876</a:t>
            </a:r>
          </a:p>
          <a:p>
            <a:pPr>
              <a:lnSpc>
                <a:spcPct val="130000"/>
              </a:lnSpc>
              <a:buSzPct val="75000"/>
              <a:buFont typeface="Wingdings" pitchFamily="2" charset="2"/>
              <a:buChar char="Ø"/>
            </a:pPr>
            <a:r>
              <a:rPr lang="en-US" b="1">
                <a:solidFill>
                  <a:srgbClr val="FF9900"/>
                </a:solidFill>
                <a:latin typeface="Papyrus" pitchFamily="66" charset="0"/>
              </a:rPr>
              <a:t> Swedish     1888</a:t>
            </a:r>
          </a:p>
          <a:p>
            <a:pPr>
              <a:lnSpc>
                <a:spcPct val="130000"/>
              </a:lnSpc>
              <a:buSzPct val="75000"/>
              <a:buFont typeface="Wingdings" pitchFamily="2" charset="2"/>
              <a:buChar char="Ø"/>
            </a:pPr>
            <a:r>
              <a:rPr lang="en-US" b="1">
                <a:solidFill>
                  <a:srgbClr val="FF9900"/>
                </a:solidFill>
                <a:latin typeface="Papyrus" pitchFamily="66" charset="0"/>
              </a:rPr>
              <a:t> Hawaiian    1893</a:t>
            </a:r>
          </a:p>
        </p:txBody>
      </p:sp>
    </p:spTree>
  </p:cSld>
  <p:clrMapOvr>
    <a:masterClrMapping/>
  </p:clrMapOvr>
  <p:transition spd="med" advTm="1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p:cTn id="7" dur="500" fill="hold"/>
                                        <p:tgtEl>
                                          <p:spTgt spid="481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813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p:cTn id="13" dur="500" fill="hold"/>
                                        <p:tgtEl>
                                          <p:spTgt spid="4813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813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p:cTn id="19" dur="500" fill="hold"/>
                                        <p:tgtEl>
                                          <p:spTgt spid="4813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813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p:cTn id="25" dur="500" fill="hold"/>
                                        <p:tgtEl>
                                          <p:spTgt spid="48131">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813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p:cTn id="31" dur="500" fill="hold"/>
                                        <p:tgtEl>
                                          <p:spTgt spid="4813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8131">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457200"/>
            <a:ext cx="8382000" cy="2514600"/>
          </a:xfrm>
        </p:spPr>
        <p:txBody>
          <a:bodyPr/>
          <a:lstStyle/>
          <a:p>
            <a:r>
              <a:rPr lang="en-US" sz="3200" b="1">
                <a:latin typeface="Papyrus" pitchFamily="66" charset="0"/>
              </a:rPr>
              <a:t>At the turn of the century the Church was still relatively small. </a:t>
            </a:r>
            <a:br>
              <a:rPr lang="en-US" sz="3200" b="1">
                <a:latin typeface="Papyrus" pitchFamily="66" charset="0"/>
              </a:rPr>
            </a:br>
            <a:r>
              <a:rPr lang="en-US" sz="3200" b="1">
                <a:solidFill>
                  <a:srgbClr val="FFFF99"/>
                </a:solidFill>
                <a:latin typeface="Papyrus" pitchFamily="66" charset="0"/>
              </a:rPr>
              <a:t>There were 272,000 members.</a:t>
            </a:r>
            <a:br>
              <a:rPr lang="en-US" sz="3200" b="1">
                <a:solidFill>
                  <a:srgbClr val="FFFF99"/>
                </a:solidFill>
                <a:latin typeface="Papyrus" pitchFamily="66" charset="0"/>
              </a:rPr>
            </a:br>
            <a:endParaRPr lang="en-US" sz="3600" b="1">
              <a:latin typeface="Papyrus" pitchFamily="66" charset="0"/>
            </a:endParaRPr>
          </a:p>
        </p:txBody>
      </p:sp>
      <p:pic>
        <p:nvPicPr>
          <p:cNvPr id="49155" name="Picture 3" descr="C:\WNTNV\Profiles\douglasaw\Desktop\pictures for History\Legrnd05.jpg"/>
          <p:cNvPicPr>
            <a:picLocks noChangeAspect="1" noChangeArrowheads="1"/>
          </p:cNvPicPr>
          <p:nvPr/>
        </p:nvPicPr>
        <p:blipFill>
          <a:blip r:embed="rId2"/>
          <a:srcRect/>
          <a:stretch>
            <a:fillRect/>
          </a:stretch>
        </p:blipFill>
        <p:spPr bwMode="auto">
          <a:xfrm>
            <a:off x="1600200" y="2590800"/>
            <a:ext cx="5943600" cy="3700463"/>
          </a:xfrm>
          <a:prstGeom prst="rect">
            <a:avLst/>
          </a:prstGeom>
          <a:noFill/>
          <a:ln w="9525">
            <a:solidFill>
              <a:schemeClr val="tx1"/>
            </a:solidFill>
            <a:miter lim="800000"/>
            <a:headEnd/>
            <a:tailEnd/>
          </a:ln>
        </p:spPr>
      </p:pic>
    </p:spTree>
  </p:cSld>
  <p:clrMapOvr>
    <a:masterClrMapping/>
  </p:clrMapOvr>
  <p:transition spd="med" advTm="10000">
    <p:blinds dir="vert"/>
  </p:transition>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457200"/>
            <a:ext cx="8656638" cy="2819400"/>
          </a:xfrm>
        </p:spPr>
        <p:txBody>
          <a:bodyPr/>
          <a:lstStyle/>
          <a:p>
            <a:r>
              <a:rPr lang="en-US" sz="3600" b="1">
                <a:latin typeface="Papyrus" pitchFamily="66" charset="0"/>
              </a:rPr>
              <a:t>In 1899 there were 20 missions and 324 missionaries were called.</a:t>
            </a:r>
            <a:br>
              <a:rPr lang="en-US" sz="3600" b="1">
                <a:latin typeface="Papyrus" pitchFamily="66" charset="0"/>
              </a:rPr>
            </a:br>
            <a:r>
              <a:rPr lang="en-US" sz="3600" b="1">
                <a:latin typeface="Papyrus" pitchFamily="66" charset="0"/>
              </a:rPr>
              <a:t>Only 10 missions were foreign</a:t>
            </a:r>
            <a:br>
              <a:rPr lang="en-US" sz="3600" b="1">
                <a:latin typeface="Papyrus" pitchFamily="66" charset="0"/>
              </a:rPr>
            </a:br>
            <a:r>
              <a:rPr lang="en-US" sz="3600" b="1">
                <a:latin typeface="Papyrus" pitchFamily="66" charset="0"/>
              </a:rPr>
              <a:t> language speaking.</a:t>
            </a:r>
            <a:br>
              <a:rPr lang="en-US" sz="3600" b="1">
                <a:latin typeface="Papyrus" pitchFamily="66" charset="0"/>
              </a:rPr>
            </a:br>
            <a:r>
              <a:rPr lang="en-US" sz="3600" b="1">
                <a:latin typeface="Papyrus" pitchFamily="66" charset="0"/>
              </a:rPr>
              <a:t>    </a:t>
            </a:r>
            <a:r>
              <a:rPr lang="en-US" sz="3600" b="1">
                <a:solidFill>
                  <a:srgbClr val="FF9900"/>
                </a:solidFill>
                <a:latin typeface="Papyrus" pitchFamily="66" charset="0"/>
              </a:rPr>
              <a:t>The major mission languages were: </a:t>
            </a:r>
            <a:endParaRPr lang="en-US" sz="3600" b="1">
              <a:latin typeface="Papyrus" pitchFamily="66" charset="0"/>
            </a:endParaRPr>
          </a:p>
        </p:txBody>
      </p:sp>
      <p:sp>
        <p:nvSpPr>
          <p:cNvPr id="50179" name="Rectangle 3"/>
          <p:cNvSpPr>
            <a:spLocks noGrp="1" noChangeArrowheads="1"/>
          </p:cNvSpPr>
          <p:nvPr>
            <p:ph type="body" sz="half" idx="1"/>
          </p:nvPr>
        </p:nvSpPr>
        <p:spPr>
          <a:xfrm>
            <a:off x="1371600" y="3352800"/>
            <a:ext cx="2438400" cy="3429000"/>
          </a:xfrm>
        </p:spPr>
        <p:txBody>
          <a:bodyPr/>
          <a:lstStyle/>
          <a:p>
            <a:pPr>
              <a:lnSpc>
                <a:spcPct val="120000"/>
              </a:lnSpc>
              <a:buSzPct val="75000"/>
              <a:buFont typeface="Wingdings" pitchFamily="2" charset="2"/>
              <a:buChar char="Ø"/>
            </a:pPr>
            <a:r>
              <a:rPr lang="en-US" sz="3200" b="1">
                <a:solidFill>
                  <a:srgbClr val="FFFFCC"/>
                </a:solidFill>
                <a:latin typeface="Papyrus" pitchFamily="66" charset="0"/>
              </a:rPr>
              <a:t>Danish</a:t>
            </a:r>
          </a:p>
          <a:p>
            <a:pPr>
              <a:lnSpc>
                <a:spcPct val="120000"/>
              </a:lnSpc>
              <a:buSzPct val="75000"/>
              <a:buFont typeface="Wingdings" pitchFamily="2" charset="2"/>
              <a:buChar char="Ø"/>
            </a:pPr>
            <a:r>
              <a:rPr lang="en-US" sz="3200" b="1">
                <a:solidFill>
                  <a:srgbClr val="FFFFCC"/>
                </a:solidFill>
                <a:latin typeface="Papyrus" pitchFamily="66" charset="0"/>
              </a:rPr>
              <a:t>Dutch</a:t>
            </a:r>
          </a:p>
          <a:p>
            <a:pPr>
              <a:lnSpc>
                <a:spcPct val="120000"/>
              </a:lnSpc>
              <a:buSzPct val="75000"/>
              <a:buFont typeface="Wingdings" pitchFamily="2" charset="2"/>
              <a:buChar char="Ø"/>
            </a:pPr>
            <a:r>
              <a:rPr lang="en-US" sz="3200" b="1">
                <a:solidFill>
                  <a:srgbClr val="FFFFCC"/>
                </a:solidFill>
                <a:latin typeface="Papyrus" pitchFamily="66" charset="0"/>
              </a:rPr>
              <a:t>Hawaiian</a:t>
            </a:r>
          </a:p>
          <a:p>
            <a:pPr>
              <a:lnSpc>
                <a:spcPct val="120000"/>
              </a:lnSpc>
              <a:buSzPct val="75000"/>
              <a:buFont typeface="Wingdings" pitchFamily="2" charset="2"/>
              <a:buChar char="Ø"/>
            </a:pPr>
            <a:r>
              <a:rPr lang="en-US" sz="3200" b="1">
                <a:solidFill>
                  <a:srgbClr val="FFFFCC"/>
                </a:solidFill>
                <a:latin typeface="Papyrus" pitchFamily="66" charset="0"/>
              </a:rPr>
              <a:t>French</a:t>
            </a:r>
          </a:p>
          <a:p>
            <a:pPr>
              <a:lnSpc>
                <a:spcPct val="120000"/>
              </a:lnSpc>
              <a:buSzPct val="75000"/>
              <a:buFont typeface="Wingdings" pitchFamily="2" charset="2"/>
              <a:buChar char="Ø"/>
            </a:pPr>
            <a:r>
              <a:rPr lang="en-US" sz="3200" b="1">
                <a:solidFill>
                  <a:srgbClr val="FFFFCC"/>
                </a:solidFill>
                <a:latin typeface="Papyrus" pitchFamily="66" charset="0"/>
              </a:rPr>
              <a:t>German</a:t>
            </a:r>
            <a:endParaRPr lang="en-US" b="1">
              <a:solidFill>
                <a:srgbClr val="FF9900"/>
              </a:solidFill>
              <a:latin typeface="Papyrus" pitchFamily="66" charset="0"/>
            </a:endParaRPr>
          </a:p>
        </p:txBody>
      </p:sp>
      <p:sp>
        <p:nvSpPr>
          <p:cNvPr id="50180" name="Rectangle 4"/>
          <p:cNvSpPr>
            <a:spLocks noGrp="1" noChangeArrowheads="1"/>
          </p:cNvSpPr>
          <p:nvPr>
            <p:ph type="body" sz="half" idx="2"/>
          </p:nvPr>
        </p:nvSpPr>
        <p:spPr>
          <a:xfrm>
            <a:off x="4724400" y="3352800"/>
            <a:ext cx="2736850" cy="3352800"/>
          </a:xfrm>
        </p:spPr>
        <p:txBody>
          <a:bodyPr/>
          <a:lstStyle/>
          <a:p>
            <a:pPr>
              <a:lnSpc>
                <a:spcPct val="120000"/>
              </a:lnSpc>
              <a:buSzPct val="75000"/>
              <a:buFont typeface="Wingdings" pitchFamily="2" charset="2"/>
              <a:buChar char="Ø"/>
            </a:pPr>
            <a:r>
              <a:rPr lang="en-US" sz="3200" b="1">
                <a:solidFill>
                  <a:srgbClr val="FFFFCC"/>
                </a:solidFill>
                <a:latin typeface="Papyrus" pitchFamily="66" charset="0"/>
              </a:rPr>
              <a:t>Norwegian</a:t>
            </a:r>
          </a:p>
          <a:p>
            <a:pPr>
              <a:lnSpc>
                <a:spcPct val="120000"/>
              </a:lnSpc>
              <a:buSzPct val="75000"/>
              <a:buFont typeface="Wingdings" pitchFamily="2" charset="2"/>
              <a:buChar char="Ø"/>
            </a:pPr>
            <a:r>
              <a:rPr lang="en-US" sz="3200" b="1">
                <a:solidFill>
                  <a:srgbClr val="FFFFCC"/>
                </a:solidFill>
                <a:latin typeface="Papyrus" pitchFamily="66" charset="0"/>
              </a:rPr>
              <a:t>Spanish</a:t>
            </a:r>
          </a:p>
          <a:p>
            <a:pPr>
              <a:lnSpc>
                <a:spcPct val="120000"/>
              </a:lnSpc>
              <a:buSzPct val="75000"/>
              <a:buFont typeface="Wingdings" pitchFamily="2" charset="2"/>
              <a:buChar char="Ø"/>
            </a:pPr>
            <a:r>
              <a:rPr lang="en-US" sz="3200" b="1">
                <a:solidFill>
                  <a:srgbClr val="FFFFCC"/>
                </a:solidFill>
                <a:latin typeface="Papyrus" pitchFamily="66" charset="0"/>
              </a:rPr>
              <a:t>Swedish</a:t>
            </a:r>
          </a:p>
          <a:p>
            <a:pPr>
              <a:lnSpc>
                <a:spcPct val="120000"/>
              </a:lnSpc>
              <a:buSzPct val="75000"/>
              <a:buFont typeface="Wingdings" pitchFamily="2" charset="2"/>
              <a:buChar char="Ø"/>
            </a:pPr>
            <a:r>
              <a:rPr lang="en-US" sz="3200" b="1">
                <a:solidFill>
                  <a:srgbClr val="FFFFCC"/>
                </a:solidFill>
                <a:latin typeface="Papyrus" pitchFamily="66" charset="0"/>
              </a:rPr>
              <a:t>Tahitian</a:t>
            </a:r>
          </a:p>
          <a:p>
            <a:pPr>
              <a:lnSpc>
                <a:spcPct val="120000"/>
              </a:lnSpc>
              <a:buSzPct val="75000"/>
              <a:buFont typeface="Wingdings" pitchFamily="2" charset="2"/>
              <a:buChar char="Ø"/>
            </a:pPr>
            <a:r>
              <a:rPr lang="en-US" sz="3200" b="1">
                <a:solidFill>
                  <a:srgbClr val="FFFFCC"/>
                </a:solidFill>
                <a:latin typeface="Papyrus" pitchFamily="66" charset="0"/>
              </a:rPr>
              <a:t>Turkish</a:t>
            </a:r>
            <a:endParaRPr lang="en-US" sz="3200" b="1">
              <a:latin typeface="Papyrus" pitchFamily="66" charset="0"/>
            </a:endParaRPr>
          </a:p>
        </p:txBody>
      </p:sp>
    </p:spTree>
  </p:cSld>
  <p:clrMapOvr>
    <a:masterClrMapping/>
  </p:clrMapOvr>
  <p:transition spd="med" advTm="24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10000"/>
                                  </p:stCondLst>
                                  <p:childTnLst>
                                    <p:set>
                                      <p:cBhvr>
                                        <p:cTn id="6" dur="1" fill="hold">
                                          <p:stCondLst>
                                            <p:cond delay="0"/>
                                          </p:stCondLst>
                                        </p:cTn>
                                        <p:tgtEl>
                                          <p:spTgt spid="50179"/>
                                        </p:tgtEl>
                                        <p:attrNameLst>
                                          <p:attrName>style.visibility</p:attrName>
                                        </p:attrNameLst>
                                      </p:cBhvr>
                                      <p:to>
                                        <p:strVal val="visible"/>
                                      </p:to>
                                    </p:set>
                                    <p:animEffect transition="in" filter="randombar(horizontal)">
                                      <p:cBhvr>
                                        <p:cTn id="7" dur="500"/>
                                        <p:tgtEl>
                                          <p:spTgt spid="50179"/>
                                        </p:tgtEl>
                                      </p:cBhvr>
                                    </p:animEffect>
                                  </p:childTnLst>
                                </p:cTn>
                              </p:par>
                            </p:childTnLst>
                          </p:cTn>
                        </p:par>
                        <p:par>
                          <p:cTn id="8" fill="hold">
                            <p:stCondLst>
                              <p:cond delay="10500"/>
                            </p:stCondLst>
                            <p:childTnLst>
                              <p:par>
                                <p:cTn id="9" presetID="14" presetClass="entr" presetSubtype="10" fill="hold" grpId="0" nodeType="afterEffect">
                                  <p:stCondLst>
                                    <p:cond delay="10000"/>
                                  </p:stCondLst>
                                  <p:childTnLst>
                                    <p:set>
                                      <p:cBhvr>
                                        <p:cTn id="10" dur="1" fill="hold">
                                          <p:stCondLst>
                                            <p:cond delay="0"/>
                                          </p:stCondLst>
                                        </p:cTn>
                                        <p:tgtEl>
                                          <p:spTgt spid="50180"/>
                                        </p:tgtEl>
                                        <p:attrNameLst>
                                          <p:attrName>style.visibility</p:attrName>
                                        </p:attrNameLst>
                                      </p:cBhvr>
                                      <p:to>
                                        <p:strVal val="visible"/>
                                      </p:to>
                                    </p:set>
                                    <p:animEffect transition="in" filter="randombar(horizontal)">
                                      <p:cBhvr>
                                        <p:cTn id="11"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xfrm>
            <a:off x="0" y="228600"/>
            <a:ext cx="8732838" cy="3535363"/>
          </a:xfrm>
        </p:spPr>
        <p:txBody>
          <a:bodyPr/>
          <a:lstStyle/>
          <a:p>
            <a:pPr algn="l">
              <a:lnSpc>
                <a:spcPct val="80000"/>
              </a:lnSpc>
            </a:pPr>
            <a:r>
              <a:rPr lang="en-US" sz="4800" b="1">
                <a:latin typeface="Papyrus" pitchFamily="66" charset="0"/>
              </a:rPr>
              <a:t>                   1900 to 1970</a:t>
            </a:r>
            <a:r>
              <a:rPr lang="en-US" sz="3600" b="1">
                <a:latin typeface="Papyrus" pitchFamily="66" charset="0"/>
              </a:rPr>
              <a:t/>
            </a:r>
            <a:br>
              <a:rPr lang="en-US" sz="3600" b="1">
                <a:latin typeface="Papyrus" pitchFamily="66" charset="0"/>
              </a:rPr>
            </a:br>
            <a:r>
              <a:rPr lang="en-US" sz="3600" b="1">
                <a:latin typeface="Papyrus" pitchFamily="66" charset="0"/>
              </a:rPr>
              <a:t>      </a:t>
            </a:r>
            <a:r>
              <a:rPr lang="en-US" sz="3200" b="1">
                <a:latin typeface="Papyrus" pitchFamily="66" charset="0"/>
              </a:rPr>
              <a:t>Scripture translation fell into two groups:</a:t>
            </a:r>
            <a:r>
              <a:rPr lang="en-US" sz="3600" b="1">
                <a:latin typeface="Papyrus" pitchFamily="66" charset="0"/>
              </a:rPr>
              <a:t/>
            </a:r>
            <a:br>
              <a:rPr lang="en-US" sz="3600" b="1">
                <a:latin typeface="Papyrus" pitchFamily="66" charset="0"/>
              </a:rPr>
            </a:br>
            <a:r>
              <a:rPr lang="en-US" sz="3600" b="1">
                <a:latin typeface="Papyrus" pitchFamily="66" charset="0"/>
              </a:rPr>
              <a:t>   </a:t>
            </a:r>
            <a:br>
              <a:rPr lang="en-US" sz="3600" b="1">
                <a:latin typeface="Papyrus" pitchFamily="66" charset="0"/>
              </a:rPr>
            </a:br>
            <a:r>
              <a:rPr lang="en-US" sz="3600" b="1">
                <a:latin typeface="Papyrus" pitchFamily="66" charset="0"/>
              </a:rPr>
              <a:t>                                 </a:t>
            </a:r>
            <a:r>
              <a:rPr lang="en-US" sz="3600" b="1" u="sng">
                <a:solidFill>
                  <a:srgbClr val="FF9900"/>
                </a:solidFill>
                <a:latin typeface="Papyrus" pitchFamily="66" charset="0"/>
              </a:rPr>
              <a:t>1900-1909</a:t>
            </a:r>
            <a:r>
              <a:rPr lang="en-US" sz="2400" b="1">
                <a:solidFill>
                  <a:srgbClr val="FF9900"/>
                </a:solidFill>
                <a:latin typeface="Papyrus" pitchFamily="66" charset="0"/>
              </a:rPr>
              <a:t/>
            </a:r>
            <a:br>
              <a:rPr lang="en-US" sz="2400" b="1">
                <a:solidFill>
                  <a:srgbClr val="FF9900"/>
                </a:solidFill>
                <a:latin typeface="Papyrus" pitchFamily="66" charset="0"/>
              </a:rPr>
            </a:br>
            <a:r>
              <a:rPr lang="en-US" sz="2400" b="1">
                <a:solidFill>
                  <a:srgbClr val="FF9900"/>
                </a:solidFill>
                <a:latin typeface="Papyrus" pitchFamily="66" charset="0"/>
              </a:rPr>
              <a:t/>
            </a:r>
            <a:br>
              <a:rPr lang="en-US" sz="2400" b="1">
                <a:solidFill>
                  <a:srgbClr val="FF9900"/>
                </a:solidFill>
                <a:latin typeface="Papyrus" pitchFamily="66" charset="0"/>
              </a:rPr>
            </a:br>
            <a:r>
              <a:rPr lang="en-US" sz="2400" b="1">
                <a:solidFill>
                  <a:srgbClr val="FF9900"/>
                </a:solidFill>
                <a:latin typeface="Papyrus" pitchFamily="66" charset="0"/>
              </a:rPr>
              <a:t>     	</a:t>
            </a:r>
            <a:r>
              <a:rPr lang="en-US" sz="2800" b="1">
                <a:solidFill>
                  <a:srgbClr val="FFFFCC"/>
                </a:solidFill>
                <a:latin typeface="Papyrus" pitchFamily="66" charset="0"/>
              </a:rPr>
              <a:t>Samoan        1903  		Turkish       1906 </a:t>
            </a:r>
            <a:br>
              <a:rPr lang="en-US" sz="2800" b="1">
                <a:solidFill>
                  <a:srgbClr val="FFFFCC"/>
                </a:solidFill>
                <a:latin typeface="Papyrus" pitchFamily="66" charset="0"/>
              </a:rPr>
            </a:br>
            <a:r>
              <a:rPr lang="en-US" sz="2800" b="1">
                <a:solidFill>
                  <a:srgbClr val="FFFFCC"/>
                </a:solidFill>
                <a:latin typeface="Papyrus" pitchFamily="66" charset="0"/>
              </a:rPr>
              <a:t>    	Tahitian        1904              	Japanese   1909         </a:t>
            </a:r>
            <a:endParaRPr lang="en-US" sz="3600" b="1">
              <a:latin typeface="Papyrus" pitchFamily="66" charset="0"/>
            </a:endParaRPr>
          </a:p>
        </p:txBody>
      </p:sp>
      <p:sp>
        <p:nvSpPr>
          <p:cNvPr id="51204" name="Text Box 4"/>
          <p:cNvSpPr txBox="1">
            <a:spLocks noChangeArrowheads="1"/>
          </p:cNvSpPr>
          <p:nvPr/>
        </p:nvSpPr>
        <p:spPr bwMode="auto">
          <a:xfrm>
            <a:off x="990600" y="3810000"/>
            <a:ext cx="7620000" cy="24765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b="1">
                <a:latin typeface="Papyrus" pitchFamily="66" charset="0"/>
              </a:rPr>
              <a:t>                          </a:t>
            </a:r>
            <a:r>
              <a:rPr lang="en-US" b="1" u="sng">
                <a:solidFill>
                  <a:srgbClr val="FF9900"/>
                </a:solidFill>
                <a:latin typeface="Papyrus" pitchFamily="66" charset="0"/>
              </a:rPr>
              <a:t>1933-1967</a:t>
            </a:r>
            <a:endParaRPr lang="en-US" b="1">
              <a:solidFill>
                <a:srgbClr val="FF9900"/>
              </a:solidFill>
              <a:latin typeface="Papyrus" pitchFamily="66" charset="0"/>
            </a:endParaRPr>
          </a:p>
          <a:p>
            <a:pPr>
              <a:lnSpc>
                <a:spcPct val="50000"/>
              </a:lnSpc>
              <a:spcBef>
                <a:spcPct val="50000"/>
              </a:spcBef>
            </a:pPr>
            <a:r>
              <a:rPr lang="en-US" b="1">
                <a:solidFill>
                  <a:srgbClr val="FF9900"/>
                </a:solidFill>
                <a:latin typeface="Papyrus" pitchFamily="66" charset="0"/>
              </a:rPr>
              <a:t> </a:t>
            </a:r>
            <a:r>
              <a:rPr lang="en-US" sz="2800" b="1">
                <a:solidFill>
                  <a:srgbClr val="FFFFCC"/>
                </a:solidFill>
                <a:latin typeface="Papyrus" pitchFamily="66" charset="0"/>
              </a:rPr>
              <a:t>Czech            1933                      Norwegian    1950</a:t>
            </a:r>
          </a:p>
          <a:p>
            <a:pPr>
              <a:lnSpc>
                <a:spcPct val="50000"/>
              </a:lnSpc>
              <a:spcBef>
                <a:spcPct val="50000"/>
              </a:spcBef>
            </a:pPr>
            <a:r>
              <a:rPr lang="en-US" sz="2800" b="1">
                <a:solidFill>
                  <a:srgbClr val="FFFFCC"/>
                </a:solidFill>
                <a:latin typeface="Papyrus" pitchFamily="66" charset="0"/>
              </a:rPr>
              <a:t> Armenian      1937                      Finnish          1959</a:t>
            </a:r>
          </a:p>
          <a:p>
            <a:pPr>
              <a:lnSpc>
                <a:spcPct val="50000"/>
              </a:lnSpc>
              <a:spcBef>
                <a:spcPct val="50000"/>
              </a:spcBef>
            </a:pPr>
            <a:r>
              <a:rPr lang="en-US" sz="2800" b="1">
                <a:solidFill>
                  <a:srgbClr val="FFFFCC"/>
                </a:solidFill>
                <a:latin typeface="Papyrus" pitchFamily="66" charset="0"/>
              </a:rPr>
              <a:t> Portuguese  1939                      Chinese        1959</a:t>
            </a:r>
          </a:p>
          <a:p>
            <a:pPr>
              <a:lnSpc>
                <a:spcPct val="50000"/>
              </a:lnSpc>
              <a:spcBef>
                <a:spcPct val="50000"/>
              </a:spcBef>
            </a:pPr>
            <a:r>
              <a:rPr lang="en-US" sz="2800" b="1">
                <a:solidFill>
                  <a:srgbClr val="FFFFCC"/>
                </a:solidFill>
                <a:latin typeface="Papyrus" pitchFamily="66" charset="0"/>
              </a:rPr>
              <a:t> Tongan          1946                      Korean       1967</a:t>
            </a:r>
            <a:endParaRPr lang="en-US" sz="2800" b="1">
              <a:solidFill>
                <a:srgbClr val="FF9900"/>
              </a:solidFill>
              <a:latin typeface="Papyrus" pitchFamily="66" charset="0"/>
            </a:endParaRPr>
          </a:p>
        </p:txBody>
      </p:sp>
    </p:spTree>
  </p:cSld>
  <p:clrMapOvr>
    <a:masterClrMapping/>
  </p:clrMapOvr>
  <p:transition spd="med" advTm="2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10000"/>
                                  </p:stCondLst>
                                  <p:childTnLst>
                                    <p:set>
                                      <p:cBhvr>
                                        <p:cTn id="6" dur="1" fill="hold">
                                          <p:stCondLst>
                                            <p:cond delay="0"/>
                                          </p:stCondLst>
                                        </p:cTn>
                                        <p:tgtEl>
                                          <p:spTgt spid="51204"/>
                                        </p:tgtEl>
                                        <p:attrNameLst>
                                          <p:attrName>style.visibility</p:attrName>
                                        </p:attrNameLst>
                                      </p:cBhvr>
                                      <p:to>
                                        <p:strVal val="visible"/>
                                      </p:to>
                                    </p:set>
                                    <p:animEffect transition="in" filter="wipe(down)">
                                      <p:cBhvr>
                                        <p:cTn id="7"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82563" y="133350"/>
            <a:ext cx="8802687" cy="2239963"/>
          </a:xfrm>
        </p:spPr>
        <p:txBody>
          <a:bodyPr/>
          <a:lstStyle/>
          <a:p>
            <a:pPr>
              <a:lnSpc>
                <a:spcPct val="90000"/>
              </a:lnSpc>
            </a:pPr>
            <a:r>
              <a:rPr lang="en-US" sz="3200" b="1">
                <a:latin typeface="Papyrus" pitchFamily="66" charset="0"/>
              </a:rPr>
              <a:t>In 1947, a translation department was organized in Salt Lake City with 10 employees.</a:t>
            </a:r>
            <a:br>
              <a:rPr lang="en-US" sz="3200" b="1">
                <a:latin typeface="Papyrus" pitchFamily="66" charset="0"/>
              </a:rPr>
            </a:br>
            <a:endParaRPr lang="en-US" sz="3600" b="1">
              <a:latin typeface="Papyrus" pitchFamily="66" charset="0"/>
            </a:endParaRPr>
          </a:p>
        </p:txBody>
      </p:sp>
      <p:sp>
        <p:nvSpPr>
          <p:cNvPr id="52229" name="Text Box 5"/>
          <p:cNvSpPr txBox="1">
            <a:spLocks noChangeArrowheads="1"/>
          </p:cNvSpPr>
          <p:nvPr/>
        </p:nvSpPr>
        <p:spPr bwMode="auto">
          <a:xfrm>
            <a:off x="228600" y="4251325"/>
            <a:ext cx="8610600" cy="146367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000" b="1">
                <a:latin typeface="Papyrus" pitchFamily="66" charset="0"/>
              </a:rPr>
              <a:t>They served under the Church Radio, Publicity, and Mission Literature Committee.  The secretary to the committee was Gordon B. Hinckley.</a:t>
            </a:r>
          </a:p>
        </p:txBody>
      </p:sp>
      <p:sp>
        <p:nvSpPr>
          <p:cNvPr id="52230" name="Text Box 6"/>
          <p:cNvSpPr txBox="1">
            <a:spLocks noChangeArrowheads="1"/>
          </p:cNvSpPr>
          <p:nvPr/>
        </p:nvSpPr>
        <p:spPr bwMode="auto">
          <a:xfrm>
            <a:off x="228600" y="1733550"/>
            <a:ext cx="8458200" cy="2228850"/>
          </a:xfrm>
          <a:prstGeom prst="rect">
            <a:avLst/>
          </a:prstGeom>
          <a:noFill/>
          <a:ln w="12700" cap="sq">
            <a:noFill/>
            <a:miter lim="800000"/>
            <a:headEnd type="none" w="sm" len="sm"/>
            <a:tailEnd type="none" w="sm" len="sm"/>
          </a:ln>
          <a:effectLst/>
        </p:spPr>
        <p:txBody>
          <a:bodyPr>
            <a:spAutoFit/>
          </a:bodyPr>
          <a:lstStyle/>
          <a:p>
            <a:pPr defTabSz="2057400">
              <a:spcBef>
                <a:spcPct val="50000"/>
              </a:spcBef>
              <a:tabLst>
                <a:tab pos="628650" algn="l"/>
                <a:tab pos="2000250" algn="l"/>
                <a:tab pos="4229100" algn="l"/>
                <a:tab pos="6343650" algn="l"/>
              </a:tabLst>
            </a:pPr>
            <a:r>
              <a:rPr lang="en-US" sz="2800" b="1">
                <a:solidFill>
                  <a:srgbClr val="FF9900"/>
                </a:solidFill>
                <a:latin typeface="Papyrus" pitchFamily="66" charset="0"/>
              </a:rPr>
              <a:t>	</a:t>
            </a:r>
            <a:r>
              <a:rPr lang="en-US" sz="2800" b="1">
                <a:solidFill>
                  <a:srgbClr val="FFFFCC"/>
                </a:solidFill>
                <a:latin typeface="Papyrus" pitchFamily="66" charset="0"/>
              </a:rPr>
              <a:t>Danish</a:t>
            </a:r>
            <a:r>
              <a:rPr lang="en-US" sz="2800" b="1">
                <a:solidFill>
                  <a:srgbClr val="FF9900"/>
                </a:solidFill>
                <a:latin typeface="Papyrus" pitchFamily="66" charset="0"/>
              </a:rPr>
              <a:t>	1 FTE	</a:t>
            </a:r>
            <a:r>
              <a:rPr lang="en-US" sz="2800" b="1">
                <a:solidFill>
                  <a:srgbClr val="FFFFCC"/>
                </a:solidFill>
                <a:latin typeface="Papyrus" pitchFamily="66" charset="0"/>
              </a:rPr>
              <a:t>Norwegian</a:t>
            </a:r>
            <a:r>
              <a:rPr lang="en-US" sz="2800" b="1">
                <a:solidFill>
                  <a:srgbClr val="FF9900"/>
                </a:solidFill>
                <a:latin typeface="Papyrus" pitchFamily="66" charset="0"/>
              </a:rPr>
              <a:t>	1 FTE</a:t>
            </a:r>
          </a:p>
          <a:p>
            <a:pPr defTabSz="2057400">
              <a:spcBef>
                <a:spcPct val="50000"/>
              </a:spcBef>
              <a:tabLst>
                <a:tab pos="628650" algn="l"/>
                <a:tab pos="2000250" algn="l"/>
                <a:tab pos="4229100" algn="l"/>
                <a:tab pos="6343650" algn="l"/>
              </a:tabLst>
            </a:pPr>
            <a:r>
              <a:rPr lang="en-US" sz="2800" b="1">
                <a:solidFill>
                  <a:srgbClr val="FF9900"/>
                </a:solidFill>
                <a:latin typeface="Papyrus" pitchFamily="66" charset="0"/>
              </a:rPr>
              <a:t>	</a:t>
            </a:r>
            <a:r>
              <a:rPr lang="en-US" sz="2800" b="1">
                <a:solidFill>
                  <a:srgbClr val="FFFFCC"/>
                </a:solidFill>
                <a:latin typeface="Papyrus" pitchFamily="66" charset="0"/>
              </a:rPr>
              <a:t>Dutch	</a:t>
            </a:r>
            <a:r>
              <a:rPr lang="en-US" sz="2800" b="1">
                <a:solidFill>
                  <a:srgbClr val="FF9900"/>
                </a:solidFill>
                <a:latin typeface="Papyrus" pitchFamily="66" charset="0"/>
              </a:rPr>
              <a:t>1 FTE	</a:t>
            </a:r>
            <a:r>
              <a:rPr lang="en-US" sz="2800" b="1">
                <a:solidFill>
                  <a:srgbClr val="FFFFCC"/>
                </a:solidFill>
                <a:latin typeface="Papyrus" pitchFamily="66" charset="0"/>
              </a:rPr>
              <a:t>Samoan	</a:t>
            </a:r>
            <a:r>
              <a:rPr lang="en-US" sz="2800" b="1">
                <a:solidFill>
                  <a:srgbClr val="FF9900"/>
                </a:solidFill>
                <a:latin typeface="Papyrus" pitchFamily="66" charset="0"/>
              </a:rPr>
              <a:t>1 FTE</a:t>
            </a:r>
          </a:p>
          <a:p>
            <a:pPr defTabSz="2057400">
              <a:spcBef>
                <a:spcPct val="50000"/>
              </a:spcBef>
              <a:tabLst>
                <a:tab pos="628650" algn="l"/>
                <a:tab pos="2000250" algn="l"/>
                <a:tab pos="4229100" algn="l"/>
                <a:tab pos="6343650" algn="l"/>
              </a:tabLst>
            </a:pPr>
            <a:r>
              <a:rPr lang="en-US" sz="2800" b="1">
                <a:solidFill>
                  <a:srgbClr val="FFFFCC"/>
                </a:solidFill>
                <a:latin typeface="Papyrus" pitchFamily="66" charset="0"/>
              </a:rPr>
              <a:t>	French</a:t>
            </a:r>
            <a:r>
              <a:rPr lang="en-US" sz="2800" b="1">
                <a:solidFill>
                  <a:srgbClr val="FF9900"/>
                </a:solidFill>
                <a:latin typeface="Papyrus" pitchFamily="66" charset="0"/>
              </a:rPr>
              <a:t>	1 FTE	</a:t>
            </a:r>
            <a:r>
              <a:rPr lang="en-US" sz="2800" b="1">
                <a:solidFill>
                  <a:srgbClr val="FFFFCC"/>
                </a:solidFill>
                <a:latin typeface="Papyrus" pitchFamily="66" charset="0"/>
              </a:rPr>
              <a:t>Swedish</a:t>
            </a:r>
            <a:r>
              <a:rPr lang="en-US" sz="2800" b="1">
                <a:solidFill>
                  <a:srgbClr val="FF9900"/>
                </a:solidFill>
                <a:latin typeface="Papyrus" pitchFamily="66" charset="0"/>
              </a:rPr>
              <a:t>	1 FTE</a:t>
            </a:r>
            <a:br>
              <a:rPr lang="en-US" sz="2800" b="1">
                <a:solidFill>
                  <a:srgbClr val="FF9900"/>
                </a:solidFill>
                <a:latin typeface="Papyrus" pitchFamily="66" charset="0"/>
              </a:rPr>
            </a:br>
            <a:r>
              <a:rPr lang="en-US" sz="2800" b="1">
                <a:solidFill>
                  <a:srgbClr val="FF9900"/>
                </a:solidFill>
                <a:latin typeface="Papyrus" pitchFamily="66" charset="0"/>
              </a:rPr>
              <a:t>	</a:t>
            </a:r>
            <a:r>
              <a:rPr lang="en-US" sz="2800" b="1">
                <a:solidFill>
                  <a:srgbClr val="FFFFCC"/>
                </a:solidFill>
                <a:latin typeface="Papyrus" pitchFamily="66" charset="0"/>
              </a:rPr>
              <a:t>German</a:t>
            </a:r>
            <a:r>
              <a:rPr lang="en-US" sz="2800" b="1">
                <a:solidFill>
                  <a:srgbClr val="FF9900"/>
                </a:solidFill>
                <a:latin typeface="Papyrus" pitchFamily="66" charset="0"/>
              </a:rPr>
              <a:t>	1 FTE	</a:t>
            </a:r>
            <a:r>
              <a:rPr lang="en-US" sz="2800" b="1">
                <a:solidFill>
                  <a:srgbClr val="FFFFCC"/>
                </a:solidFill>
                <a:latin typeface="Papyrus" pitchFamily="66" charset="0"/>
              </a:rPr>
              <a:t>Spanish</a:t>
            </a:r>
            <a:r>
              <a:rPr lang="en-US" sz="2800" b="1">
                <a:solidFill>
                  <a:srgbClr val="FF9900"/>
                </a:solidFill>
                <a:latin typeface="Papyrus" pitchFamily="66" charset="0"/>
              </a:rPr>
              <a:t>	3 FTEs</a:t>
            </a:r>
            <a:r>
              <a:rPr lang="en-US" sz="2800" b="1">
                <a:latin typeface="Papyrus" pitchFamily="66" charset="0"/>
              </a:rPr>
              <a:t> </a:t>
            </a:r>
          </a:p>
        </p:txBody>
      </p:sp>
      <p:sp>
        <p:nvSpPr>
          <p:cNvPr id="52233" name="Text Box 9"/>
          <p:cNvSpPr txBox="1">
            <a:spLocks noChangeArrowheads="1"/>
          </p:cNvSpPr>
          <p:nvPr/>
        </p:nvSpPr>
        <p:spPr bwMode="auto">
          <a:xfrm>
            <a:off x="457200" y="5943600"/>
            <a:ext cx="8229600" cy="54927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000" b="1">
                <a:solidFill>
                  <a:srgbClr val="FFFFCC"/>
                </a:solidFill>
                <a:latin typeface="Papyrus" pitchFamily="66" charset="0"/>
              </a:rPr>
              <a:t>Some translation was still done in the field.</a:t>
            </a:r>
          </a:p>
        </p:txBody>
      </p:sp>
    </p:spTree>
  </p:cSld>
  <p:clrMapOvr>
    <a:masterClrMapping/>
  </p:clrMapOvr>
  <p:transition spd="med" advTm="37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8000"/>
                                  </p:stCondLst>
                                  <p:childTnLst>
                                    <p:set>
                                      <p:cBhvr>
                                        <p:cTn id="6" dur="1" fill="hold">
                                          <p:stCondLst>
                                            <p:cond delay="0"/>
                                          </p:stCondLst>
                                        </p:cTn>
                                        <p:tgtEl>
                                          <p:spTgt spid="52230"/>
                                        </p:tgtEl>
                                        <p:attrNameLst>
                                          <p:attrName>style.visibility</p:attrName>
                                        </p:attrNameLst>
                                      </p:cBhvr>
                                      <p:to>
                                        <p:strVal val="visible"/>
                                      </p:to>
                                    </p:set>
                                    <p:anim calcmode="lin" valueType="num">
                                      <p:cBhvr additive="base">
                                        <p:cTn id="7" dur="500" fill="hold"/>
                                        <p:tgtEl>
                                          <p:spTgt spid="52230"/>
                                        </p:tgtEl>
                                        <p:attrNameLst>
                                          <p:attrName>ppt_x</p:attrName>
                                        </p:attrNameLst>
                                      </p:cBhvr>
                                      <p:tavLst>
                                        <p:tav tm="0">
                                          <p:val>
                                            <p:strVal val="#ppt_x"/>
                                          </p:val>
                                        </p:tav>
                                        <p:tav tm="100000">
                                          <p:val>
                                            <p:strVal val="#ppt_x"/>
                                          </p:val>
                                        </p:tav>
                                      </p:tavLst>
                                    </p:anim>
                                    <p:anim calcmode="lin" valueType="num">
                                      <p:cBhvr additive="base">
                                        <p:cTn id="8" dur="500" fill="hold"/>
                                        <p:tgtEl>
                                          <p:spTgt spid="52230"/>
                                        </p:tgtEl>
                                        <p:attrNameLst>
                                          <p:attrName>ppt_y</p:attrName>
                                        </p:attrNameLst>
                                      </p:cBhvr>
                                      <p:tavLst>
                                        <p:tav tm="0">
                                          <p:val>
                                            <p:strVal val="1+#ppt_h/2"/>
                                          </p:val>
                                        </p:tav>
                                        <p:tav tm="100000">
                                          <p:val>
                                            <p:strVal val="#ppt_y"/>
                                          </p:val>
                                        </p:tav>
                                      </p:tavLst>
                                    </p:anim>
                                  </p:childTnLst>
                                </p:cTn>
                              </p:par>
                            </p:childTnLst>
                          </p:cTn>
                        </p:par>
                        <p:par>
                          <p:cTn id="9" fill="hold">
                            <p:stCondLst>
                              <p:cond delay="8500"/>
                            </p:stCondLst>
                            <p:childTnLst>
                              <p:par>
                                <p:cTn id="10" presetID="2" presetClass="entr" presetSubtype="4" fill="hold" grpId="0" nodeType="afterEffect">
                                  <p:stCondLst>
                                    <p:cond delay="12000"/>
                                  </p:stCondLst>
                                  <p:childTnLst>
                                    <p:set>
                                      <p:cBhvr>
                                        <p:cTn id="11" dur="1" fill="hold">
                                          <p:stCondLst>
                                            <p:cond delay="0"/>
                                          </p:stCondLst>
                                        </p:cTn>
                                        <p:tgtEl>
                                          <p:spTgt spid="52229"/>
                                        </p:tgtEl>
                                        <p:attrNameLst>
                                          <p:attrName>style.visibility</p:attrName>
                                        </p:attrNameLst>
                                      </p:cBhvr>
                                      <p:to>
                                        <p:strVal val="visible"/>
                                      </p:to>
                                    </p:set>
                                    <p:anim calcmode="lin" valueType="num">
                                      <p:cBhvr additive="base">
                                        <p:cTn id="12" dur="500" fill="hold"/>
                                        <p:tgtEl>
                                          <p:spTgt spid="52229"/>
                                        </p:tgtEl>
                                        <p:attrNameLst>
                                          <p:attrName>ppt_x</p:attrName>
                                        </p:attrNameLst>
                                      </p:cBhvr>
                                      <p:tavLst>
                                        <p:tav tm="0">
                                          <p:val>
                                            <p:strVal val="#ppt_x"/>
                                          </p:val>
                                        </p:tav>
                                        <p:tav tm="100000">
                                          <p:val>
                                            <p:strVal val="#ppt_x"/>
                                          </p:val>
                                        </p:tav>
                                      </p:tavLst>
                                    </p:anim>
                                    <p:anim calcmode="lin" valueType="num">
                                      <p:cBhvr additive="base">
                                        <p:cTn id="13" dur="500" fill="hold"/>
                                        <p:tgtEl>
                                          <p:spTgt spid="52229"/>
                                        </p:tgtEl>
                                        <p:attrNameLst>
                                          <p:attrName>ppt_y</p:attrName>
                                        </p:attrNameLst>
                                      </p:cBhvr>
                                      <p:tavLst>
                                        <p:tav tm="0">
                                          <p:val>
                                            <p:strVal val="1+#ppt_h/2"/>
                                          </p:val>
                                        </p:tav>
                                        <p:tav tm="100000">
                                          <p:val>
                                            <p:strVal val="#ppt_y"/>
                                          </p:val>
                                        </p:tav>
                                      </p:tavLst>
                                    </p:anim>
                                  </p:childTnLst>
                                </p:cTn>
                              </p:par>
                            </p:childTnLst>
                          </p:cTn>
                        </p:par>
                        <p:par>
                          <p:cTn id="14" fill="hold">
                            <p:stCondLst>
                              <p:cond delay="21000"/>
                            </p:stCondLst>
                            <p:childTnLst>
                              <p:par>
                                <p:cTn id="15" presetID="9" presetClass="entr" presetSubtype="0" fill="hold" grpId="0" nodeType="afterEffect">
                                  <p:stCondLst>
                                    <p:cond delay="10000"/>
                                  </p:stCondLst>
                                  <p:childTnLst>
                                    <p:set>
                                      <p:cBhvr>
                                        <p:cTn id="16" dur="1" fill="hold">
                                          <p:stCondLst>
                                            <p:cond delay="0"/>
                                          </p:stCondLst>
                                        </p:cTn>
                                        <p:tgtEl>
                                          <p:spTgt spid="52233"/>
                                        </p:tgtEl>
                                        <p:attrNameLst>
                                          <p:attrName>style.visibility</p:attrName>
                                        </p:attrNameLst>
                                      </p:cBhvr>
                                      <p:to>
                                        <p:strVal val="visible"/>
                                      </p:to>
                                    </p:set>
                                    <p:animEffect transition="in" filter="dissolve">
                                      <p:cBhvr>
                                        <p:cTn id="1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utoUpdateAnimBg="0"/>
      <p:bldP spid="52230" grpId="0" autoUpdateAnimBg="0"/>
      <p:bldP spid="5223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8600" y="152400"/>
            <a:ext cx="8656638" cy="1828800"/>
          </a:xfrm>
        </p:spPr>
        <p:txBody>
          <a:bodyPr/>
          <a:lstStyle/>
          <a:p>
            <a:r>
              <a:rPr lang="en-US" sz="3200" b="1">
                <a:latin typeface="Papyrus" pitchFamily="66" charset="0"/>
              </a:rPr>
              <a:t>In 1965 the translation operation was placed under the Presiding Bishopric and the language offices were moved to the field.</a:t>
            </a:r>
            <a:endParaRPr lang="en-US" sz="3600" b="1">
              <a:latin typeface="Papyrus" pitchFamily="66" charset="0"/>
            </a:endParaRPr>
          </a:p>
        </p:txBody>
      </p:sp>
      <p:sp>
        <p:nvSpPr>
          <p:cNvPr id="53251" name="Rectangle 3"/>
          <p:cNvSpPr>
            <a:spLocks noGrp="1" noChangeArrowheads="1"/>
          </p:cNvSpPr>
          <p:nvPr>
            <p:ph type="body" idx="1"/>
          </p:nvPr>
        </p:nvSpPr>
        <p:spPr>
          <a:xfrm>
            <a:off x="762000" y="2743200"/>
            <a:ext cx="7620000" cy="4114800"/>
          </a:xfrm>
        </p:spPr>
        <p:txBody>
          <a:bodyPr/>
          <a:lstStyle/>
          <a:p>
            <a:pPr>
              <a:buSzPct val="75000"/>
              <a:buFont typeface="Wingdings" pitchFamily="2" charset="2"/>
              <a:buChar char="Ø"/>
              <a:tabLst>
                <a:tab pos="2457450" algn="l"/>
                <a:tab pos="4800600" algn="l"/>
              </a:tabLst>
            </a:pPr>
            <a:r>
              <a:rPr lang="en-US" sz="2600" b="1">
                <a:solidFill>
                  <a:srgbClr val="FFFFCC"/>
                </a:solidFill>
                <a:latin typeface="Papyrus" pitchFamily="66" charset="0"/>
              </a:rPr>
              <a:t>Danish	</a:t>
            </a:r>
            <a:r>
              <a:rPr lang="en-US" sz="2600" b="1">
                <a:solidFill>
                  <a:srgbClr val="FF9900"/>
                </a:solidFill>
                <a:latin typeface="Papyrus" pitchFamily="66" charset="0"/>
              </a:rPr>
              <a:t>2 FTE’s	No volunteers</a:t>
            </a:r>
          </a:p>
          <a:p>
            <a:pPr>
              <a:buSzPct val="75000"/>
              <a:buFont typeface="Wingdings" pitchFamily="2" charset="2"/>
              <a:buChar char="Ø"/>
              <a:tabLst>
                <a:tab pos="2457450" algn="l"/>
                <a:tab pos="4800600" algn="l"/>
              </a:tabLst>
            </a:pPr>
            <a:r>
              <a:rPr lang="en-US" sz="2600" b="1">
                <a:solidFill>
                  <a:srgbClr val="FFFFCC"/>
                </a:solidFill>
                <a:latin typeface="Papyrus" pitchFamily="66" charset="0"/>
              </a:rPr>
              <a:t>Dutch</a:t>
            </a:r>
            <a:r>
              <a:rPr lang="en-US" sz="2600" b="1">
                <a:solidFill>
                  <a:srgbClr val="FF9900"/>
                </a:solidFill>
                <a:latin typeface="Papyrus" pitchFamily="66" charset="0"/>
              </a:rPr>
              <a:t>	3 FTE’s	15 volunteers</a:t>
            </a:r>
          </a:p>
          <a:p>
            <a:pPr>
              <a:buSzPct val="75000"/>
              <a:buFont typeface="Wingdings" pitchFamily="2" charset="2"/>
              <a:buChar char="Ø"/>
              <a:tabLst>
                <a:tab pos="2457450" algn="l"/>
                <a:tab pos="4800600" algn="l"/>
              </a:tabLst>
            </a:pPr>
            <a:r>
              <a:rPr lang="en-US" sz="2600" b="1">
                <a:solidFill>
                  <a:srgbClr val="FFFFCC"/>
                </a:solidFill>
                <a:latin typeface="Papyrus" pitchFamily="66" charset="0"/>
              </a:rPr>
              <a:t>Finnish</a:t>
            </a:r>
            <a:r>
              <a:rPr lang="en-US" sz="2600" b="1">
                <a:solidFill>
                  <a:srgbClr val="FF9900"/>
                </a:solidFill>
                <a:latin typeface="Papyrus" pitchFamily="66" charset="0"/>
              </a:rPr>
              <a:t>	1 FTE	12 volunteers</a:t>
            </a:r>
          </a:p>
          <a:p>
            <a:pPr>
              <a:buSzPct val="75000"/>
              <a:buFont typeface="Wingdings" pitchFamily="2" charset="2"/>
              <a:buChar char="Ø"/>
              <a:tabLst>
                <a:tab pos="2457450" algn="l"/>
                <a:tab pos="4800600" algn="l"/>
              </a:tabLst>
            </a:pPr>
            <a:r>
              <a:rPr lang="en-US" sz="2600" b="1">
                <a:solidFill>
                  <a:srgbClr val="FFFFCC"/>
                </a:solidFill>
                <a:latin typeface="Papyrus" pitchFamily="66" charset="0"/>
              </a:rPr>
              <a:t>French</a:t>
            </a:r>
            <a:r>
              <a:rPr lang="en-US" sz="2600" b="1">
                <a:solidFill>
                  <a:srgbClr val="FF9900"/>
                </a:solidFill>
                <a:latin typeface="Papyrus" pitchFamily="66" charset="0"/>
              </a:rPr>
              <a:t>	4 FTE’s	No volunteers</a:t>
            </a:r>
          </a:p>
          <a:p>
            <a:pPr>
              <a:buSzPct val="75000"/>
              <a:buFont typeface="Wingdings" pitchFamily="2" charset="2"/>
              <a:buChar char="Ø"/>
              <a:tabLst>
                <a:tab pos="2457450" algn="l"/>
                <a:tab pos="4800600" algn="l"/>
              </a:tabLst>
            </a:pPr>
            <a:r>
              <a:rPr lang="en-US" sz="2600" b="1">
                <a:solidFill>
                  <a:srgbClr val="FFFFCC"/>
                </a:solidFill>
                <a:latin typeface="Papyrus" pitchFamily="66" charset="0"/>
              </a:rPr>
              <a:t>German</a:t>
            </a:r>
            <a:r>
              <a:rPr lang="en-US" sz="2600" b="1">
                <a:solidFill>
                  <a:srgbClr val="FF9900"/>
                </a:solidFill>
                <a:latin typeface="Papyrus" pitchFamily="66" charset="0"/>
              </a:rPr>
              <a:t>	2 FTE’s	5 volunteers</a:t>
            </a:r>
          </a:p>
          <a:p>
            <a:pPr>
              <a:buSzPct val="75000"/>
              <a:buFont typeface="Wingdings" pitchFamily="2" charset="2"/>
              <a:buChar char="Ø"/>
              <a:tabLst>
                <a:tab pos="2457450" algn="l"/>
                <a:tab pos="4800600" algn="l"/>
              </a:tabLst>
            </a:pPr>
            <a:r>
              <a:rPr lang="en-US" sz="2600" b="1">
                <a:solidFill>
                  <a:srgbClr val="FFFFCC"/>
                </a:solidFill>
                <a:latin typeface="Papyrus" pitchFamily="66" charset="0"/>
              </a:rPr>
              <a:t>Italian</a:t>
            </a:r>
            <a:r>
              <a:rPr lang="en-US" sz="2600" b="1">
                <a:solidFill>
                  <a:srgbClr val="FF9900"/>
                </a:solidFill>
                <a:latin typeface="Papyrus" pitchFamily="66" charset="0"/>
              </a:rPr>
              <a:t>	2 FTE’s	No volunteers</a:t>
            </a:r>
          </a:p>
          <a:p>
            <a:pPr>
              <a:buSzPct val="75000"/>
              <a:buFont typeface="Wingdings" pitchFamily="2" charset="2"/>
              <a:buChar char="Ø"/>
              <a:tabLst>
                <a:tab pos="2457450" algn="l"/>
                <a:tab pos="4800600" algn="l"/>
              </a:tabLst>
            </a:pPr>
            <a:r>
              <a:rPr lang="en-US" sz="2600" b="1">
                <a:solidFill>
                  <a:srgbClr val="FFFFCC"/>
                </a:solidFill>
                <a:latin typeface="Papyrus" pitchFamily="66" charset="0"/>
              </a:rPr>
              <a:t>Norwegian	</a:t>
            </a:r>
            <a:r>
              <a:rPr lang="en-US" sz="2600" b="1">
                <a:solidFill>
                  <a:srgbClr val="FF9900"/>
                </a:solidFill>
                <a:latin typeface="Papyrus" pitchFamily="66" charset="0"/>
              </a:rPr>
              <a:t>3 FTE’s	10 volunteers</a:t>
            </a:r>
          </a:p>
          <a:p>
            <a:pPr>
              <a:buSzPct val="75000"/>
              <a:buFont typeface="Wingdings" pitchFamily="2" charset="2"/>
              <a:buChar char="Ø"/>
              <a:tabLst>
                <a:tab pos="2457450" algn="l"/>
                <a:tab pos="4800600" algn="l"/>
              </a:tabLst>
            </a:pPr>
            <a:r>
              <a:rPr lang="en-US" sz="2600" b="1">
                <a:solidFill>
                  <a:srgbClr val="FFFFCC"/>
                </a:solidFill>
                <a:latin typeface="Papyrus" pitchFamily="66" charset="0"/>
              </a:rPr>
              <a:t>Swedish</a:t>
            </a:r>
            <a:r>
              <a:rPr lang="en-US" sz="2600" b="1">
                <a:solidFill>
                  <a:srgbClr val="FF9900"/>
                </a:solidFill>
                <a:latin typeface="Papyrus" pitchFamily="66" charset="0"/>
              </a:rPr>
              <a:t>	1 FTE	45 volunteers</a:t>
            </a:r>
          </a:p>
        </p:txBody>
      </p:sp>
      <p:sp>
        <p:nvSpPr>
          <p:cNvPr id="53252" name="Text Box 4"/>
          <p:cNvSpPr txBox="1">
            <a:spLocks noChangeArrowheads="1"/>
          </p:cNvSpPr>
          <p:nvPr/>
        </p:nvSpPr>
        <p:spPr bwMode="auto">
          <a:xfrm>
            <a:off x="796925" y="1984375"/>
            <a:ext cx="7285038" cy="579438"/>
          </a:xfrm>
          <a:prstGeom prst="rect">
            <a:avLst/>
          </a:prstGeom>
          <a:noFill/>
          <a:ln w="12700" cap="sq">
            <a:noFill/>
            <a:miter lim="800000"/>
            <a:headEnd type="none" w="sm" len="sm"/>
            <a:tailEnd type="none" w="sm" len="sm"/>
          </a:ln>
          <a:effectLst/>
        </p:spPr>
        <p:txBody>
          <a:bodyPr wrap="none">
            <a:spAutoFit/>
          </a:bodyPr>
          <a:lstStyle/>
          <a:p>
            <a:r>
              <a:rPr lang="en-US" sz="3200" b="1">
                <a:solidFill>
                  <a:srgbClr val="FF9900"/>
                </a:solidFill>
                <a:latin typeface="Papyrus" pitchFamily="66" charset="0"/>
              </a:rPr>
              <a:t>Offices were first established in Europe.</a:t>
            </a:r>
          </a:p>
        </p:txBody>
      </p:sp>
    </p:spTree>
  </p:cSld>
  <p:clrMapOvr>
    <a:masterClrMapping/>
  </p:clrMapOvr>
  <p:transition spd="med" advTm="39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2000"/>
                                  </p:stCondLst>
                                  <p:childTnLst>
                                    <p:set>
                                      <p:cBhvr>
                                        <p:cTn id="6" dur="1" fill="hold">
                                          <p:stCondLst>
                                            <p:cond delay="499"/>
                                          </p:stCondLst>
                                        </p:cTn>
                                        <p:tgtEl>
                                          <p:spTgt spid="53252"/>
                                        </p:tgtEl>
                                        <p:attrNameLst>
                                          <p:attrName>style.visibility</p:attrName>
                                        </p:attrNameLst>
                                      </p:cBhvr>
                                      <p:to>
                                        <p:strVal val="visible"/>
                                      </p:to>
                                    </p:set>
                                  </p:childTnLst>
                                </p:cTn>
                              </p:par>
                            </p:childTnLst>
                          </p:cTn>
                        </p:par>
                        <p:par>
                          <p:cTn id="7" fill="hold">
                            <p:stCondLst>
                              <p:cond delay="12500"/>
                            </p:stCondLst>
                            <p:childTnLst>
                              <p:par>
                                <p:cTn id="8" presetID="4" presetClass="entr" presetSubtype="16" fill="hold" grpId="0" nodeType="afterEffect">
                                  <p:stCondLst>
                                    <p:cond delay="2000"/>
                                  </p:stCondLst>
                                  <p:childTnLst>
                                    <p:set>
                                      <p:cBhvr>
                                        <p:cTn id="9" dur="1" fill="hold">
                                          <p:stCondLst>
                                            <p:cond delay="0"/>
                                          </p:stCondLst>
                                        </p:cTn>
                                        <p:tgtEl>
                                          <p:spTgt spid="53251">
                                            <p:txEl>
                                              <p:pRg st="0" end="0"/>
                                            </p:txEl>
                                          </p:spTgt>
                                        </p:tgtEl>
                                        <p:attrNameLst>
                                          <p:attrName>style.visibility</p:attrName>
                                        </p:attrNameLst>
                                      </p:cBhvr>
                                      <p:to>
                                        <p:strVal val="visible"/>
                                      </p:to>
                                    </p:set>
                                    <p:animEffect transition="in" filter="box(in)">
                                      <p:cBhvr>
                                        <p:cTn id="10" dur="500"/>
                                        <p:tgtEl>
                                          <p:spTgt spid="53251">
                                            <p:txEl>
                                              <p:pRg st="0" end="0"/>
                                            </p:txEl>
                                          </p:spTgt>
                                        </p:tgtEl>
                                      </p:cBhvr>
                                    </p:animEffect>
                                  </p:childTnLst>
                                </p:cTn>
                              </p:par>
                            </p:childTnLst>
                          </p:cTn>
                        </p:par>
                        <p:par>
                          <p:cTn id="11" fill="hold">
                            <p:stCondLst>
                              <p:cond delay="15000"/>
                            </p:stCondLst>
                            <p:childTnLst>
                              <p:par>
                                <p:cTn id="12" presetID="4" presetClass="entr" presetSubtype="16" fill="hold" grpId="0" nodeType="afterEffect">
                                  <p:stCondLst>
                                    <p:cond delay="2000"/>
                                  </p:stCondLst>
                                  <p:childTnLst>
                                    <p:set>
                                      <p:cBhvr>
                                        <p:cTn id="13" dur="1" fill="hold">
                                          <p:stCondLst>
                                            <p:cond delay="0"/>
                                          </p:stCondLst>
                                        </p:cTn>
                                        <p:tgtEl>
                                          <p:spTgt spid="53251">
                                            <p:txEl>
                                              <p:pRg st="1" end="1"/>
                                            </p:txEl>
                                          </p:spTgt>
                                        </p:tgtEl>
                                        <p:attrNameLst>
                                          <p:attrName>style.visibility</p:attrName>
                                        </p:attrNameLst>
                                      </p:cBhvr>
                                      <p:to>
                                        <p:strVal val="visible"/>
                                      </p:to>
                                    </p:set>
                                    <p:animEffect transition="in" filter="box(in)">
                                      <p:cBhvr>
                                        <p:cTn id="14" dur="500"/>
                                        <p:tgtEl>
                                          <p:spTgt spid="53251">
                                            <p:txEl>
                                              <p:pRg st="1" end="1"/>
                                            </p:txEl>
                                          </p:spTgt>
                                        </p:tgtEl>
                                      </p:cBhvr>
                                    </p:animEffect>
                                  </p:childTnLst>
                                </p:cTn>
                              </p:par>
                            </p:childTnLst>
                          </p:cTn>
                        </p:par>
                        <p:par>
                          <p:cTn id="15" fill="hold">
                            <p:stCondLst>
                              <p:cond delay="17500"/>
                            </p:stCondLst>
                            <p:childTnLst>
                              <p:par>
                                <p:cTn id="16" presetID="4" presetClass="entr" presetSubtype="16" fill="hold" grpId="0" nodeType="afterEffect">
                                  <p:stCondLst>
                                    <p:cond delay="2000"/>
                                  </p:stCondLst>
                                  <p:childTnLst>
                                    <p:set>
                                      <p:cBhvr>
                                        <p:cTn id="17" dur="1" fill="hold">
                                          <p:stCondLst>
                                            <p:cond delay="0"/>
                                          </p:stCondLst>
                                        </p:cTn>
                                        <p:tgtEl>
                                          <p:spTgt spid="53251">
                                            <p:txEl>
                                              <p:pRg st="2" end="2"/>
                                            </p:txEl>
                                          </p:spTgt>
                                        </p:tgtEl>
                                        <p:attrNameLst>
                                          <p:attrName>style.visibility</p:attrName>
                                        </p:attrNameLst>
                                      </p:cBhvr>
                                      <p:to>
                                        <p:strVal val="visible"/>
                                      </p:to>
                                    </p:set>
                                    <p:animEffect transition="in" filter="box(in)">
                                      <p:cBhvr>
                                        <p:cTn id="18" dur="500"/>
                                        <p:tgtEl>
                                          <p:spTgt spid="53251">
                                            <p:txEl>
                                              <p:pRg st="2" end="2"/>
                                            </p:txEl>
                                          </p:spTgt>
                                        </p:tgtEl>
                                      </p:cBhvr>
                                    </p:animEffect>
                                  </p:childTnLst>
                                </p:cTn>
                              </p:par>
                            </p:childTnLst>
                          </p:cTn>
                        </p:par>
                        <p:par>
                          <p:cTn id="19" fill="hold">
                            <p:stCondLst>
                              <p:cond delay="20000"/>
                            </p:stCondLst>
                            <p:childTnLst>
                              <p:par>
                                <p:cTn id="20" presetID="4" presetClass="entr" presetSubtype="16" fill="hold" grpId="0" nodeType="afterEffect">
                                  <p:stCondLst>
                                    <p:cond delay="200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box(in)">
                                      <p:cBhvr>
                                        <p:cTn id="22" dur="500"/>
                                        <p:tgtEl>
                                          <p:spTgt spid="53251">
                                            <p:txEl>
                                              <p:pRg st="3" end="3"/>
                                            </p:txEl>
                                          </p:spTgt>
                                        </p:tgtEl>
                                      </p:cBhvr>
                                    </p:animEffect>
                                  </p:childTnLst>
                                </p:cTn>
                              </p:par>
                            </p:childTnLst>
                          </p:cTn>
                        </p:par>
                        <p:par>
                          <p:cTn id="23" fill="hold">
                            <p:stCondLst>
                              <p:cond delay="22500"/>
                            </p:stCondLst>
                            <p:childTnLst>
                              <p:par>
                                <p:cTn id="24" presetID="4" presetClass="entr" presetSubtype="16" fill="hold" grpId="0" nodeType="afterEffect">
                                  <p:stCondLst>
                                    <p:cond delay="2000"/>
                                  </p:stCondLst>
                                  <p:childTnLst>
                                    <p:set>
                                      <p:cBhvr>
                                        <p:cTn id="25" dur="1" fill="hold">
                                          <p:stCondLst>
                                            <p:cond delay="0"/>
                                          </p:stCondLst>
                                        </p:cTn>
                                        <p:tgtEl>
                                          <p:spTgt spid="53251">
                                            <p:txEl>
                                              <p:pRg st="4" end="4"/>
                                            </p:txEl>
                                          </p:spTgt>
                                        </p:tgtEl>
                                        <p:attrNameLst>
                                          <p:attrName>style.visibility</p:attrName>
                                        </p:attrNameLst>
                                      </p:cBhvr>
                                      <p:to>
                                        <p:strVal val="visible"/>
                                      </p:to>
                                    </p:set>
                                    <p:animEffect transition="in" filter="box(in)">
                                      <p:cBhvr>
                                        <p:cTn id="26" dur="500"/>
                                        <p:tgtEl>
                                          <p:spTgt spid="53251">
                                            <p:txEl>
                                              <p:pRg st="4" end="4"/>
                                            </p:txEl>
                                          </p:spTgt>
                                        </p:tgtEl>
                                      </p:cBhvr>
                                    </p:animEffect>
                                  </p:childTnLst>
                                </p:cTn>
                              </p:par>
                            </p:childTnLst>
                          </p:cTn>
                        </p:par>
                        <p:par>
                          <p:cTn id="27" fill="hold">
                            <p:stCondLst>
                              <p:cond delay="25000"/>
                            </p:stCondLst>
                            <p:childTnLst>
                              <p:par>
                                <p:cTn id="28" presetID="4" presetClass="entr" presetSubtype="16" fill="hold" grpId="0" nodeType="afterEffect">
                                  <p:stCondLst>
                                    <p:cond delay="2000"/>
                                  </p:stCondLst>
                                  <p:childTnLst>
                                    <p:set>
                                      <p:cBhvr>
                                        <p:cTn id="29" dur="1" fill="hold">
                                          <p:stCondLst>
                                            <p:cond delay="0"/>
                                          </p:stCondLst>
                                        </p:cTn>
                                        <p:tgtEl>
                                          <p:spTgt spid="53251">
                                            <p:txEl>
                                              <p:pRg st="5" end="5"/>
                                            </p:txEl>
                                          </p:spTgt>
                                        </p:tgtEl>
                                        <p:attrNameLst>
                                          <p:attrName>style.visibility</p:attrName>
                                        </p:attrNameLst>
                                      </p:cBhvr>
                                      <p:to>
                                        <p:strVal val="visible"/>
                                      </p:to>
                                    </p:set>
                                    <p:animEffect transition="in" filter="box(in)">
                                      <p:cBhvr>
                                        <p:cTn id="30" dur="500"/>
                                        <p:tgtEl>
                                          <p:spTgt spid="53251">
                                            <p:txEl>
                                              <p:pRg st="5" end="5"/>
                                            </p:txEl>
                                          </p:spTgt>
                                        </p:tgtEl>
                                      </p:cBhvr>
                                    </p:animEffect>
                                  </p:childTnLst>
                                </p:cTn>
                              </p:par>
                            </p:childTnLst>
                          </p:cTn>
                        </p:par>
                        <p:par>
                          <p:cTn id="31" fill="hold">
                            <p:stCondLst>
                              <p:cond delay="27500"/>
                            </p:stCondLst>
                            <p:childTnLst>
                              <p:par>
                                <p:cTn id="32" presetID="4" presetClass="entr" presetSubtype="16" fill="hold" grpId="0" nodeType="afterEffect">
                                  <p:stCondLst>
                                    <p:cond delay="2000"/>
                                  </p:stCondLst>
                                  <p:childTnLst>
                                    <p:set>
                                      <p:cBhvr>
                                        <p:cTn id="33" dur="1" fill="hold">
                                          <p:stCondLst>
                                            <p:cond delay="0"/>
                                          </p:stCondLst>
                                        </p:cTn>
                                        <p:tgtEl>
                                          <p:spTgt spid="53251">
                                            <p:txEl>
                                              <p:pRg st="6" end="6"/>
                                            </p:txEl>
                                          </p:spTgt>
                                        </p:tgtEl>
                                        <p:attrNameLst>
                                          <p:attrName>style.visibility</p:attrName>
                                        </p:attrNameLst>
                                      </p:cBhvr>
                                      <p:to>
                                        <p:strVal val="visible"/>
                                      </p:to>
                                    </p:set>
                                    <p:animEffect transition="in" filter="box(in)">
                                      <p:cBhvr>
                                        <p:cTn id="34" dur="500"/>
                                        <p:tgtEl>
                                          <p:spTgt spid="53251">
                                            <p:txEl>
                                              <p:pRg st="6" end="6"/>
                                            </p:txEl>
                                          </p:spTgt>
                                        </p:tgtEl>
                                      </p:cBhvr>
                                    </p:animEffect>
                                  </p:childTnLst>
                                </p:cTn>
                              </p:par>
                            </p:childTnLst>
                          </p:cTn>
                        </p:par>
                        <p:par>
                          <p:cTn id="35" fill="hold">
                            <p:stCondLst>
                              <p:cond delay="30000"/>
                            </p:stCondLst>
                            <p:childTnLst>
                              <p:par>
                                <p:cTn id="36" presetID="4" presetClass="entr" presetSubtype="16" fill="hold" grpId="0" nodeType="afterEffect">
                                  <p:stCondLst>
                                    <p:cond delay="2000"/>
                                  </p:stCondLst>
                                  <p:childTnLst>
                                    <p:set>
                                      <p:cBhvr>
                                        <p:cTn id="37" dur="1" fill="hold">
                                          <p:stCondLst>
                                            <p:cond delay="0"/>
                                          </p:stCondLst>
                                        </p:cTn>
                                        <p:tgtEl>
                                          <p:spTgt spid="53251">
                                            <p:txEl>
                                              <p:pRg st="7" end="7"/>
                                            </p:txEl>
                                          </p:spTgt>
                                        </p:tgtEl>
                                        <p:attrNameLst>
                                          <p:attrName>style.visibility</p:attrName>
                                        </p:attrNameLst>
                                      </p:cBhvr>
                                      <p:to>
                                        <p:strVal val="visible"/>
                                      </p:to>
                                    </p:set>
                                    <p:animEffect transition="in" filter="box(in)">
                                      <p:cBhvr>
                                        <p:cTn id="38" dur="500"/>
                                        <p:tgtEl>
                                          <p:spTgt spid="53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advAuto="2000"/>
      <p:bldP spid="5325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791200" y="1295400"/>
            <a:ext cx="3124200" cy="4495800"/>
          </a:xfrm>
        </p:spPr>
        <p:txBody>
          <a:bodyPr/>
          <a:lstStyle/>
          <a:p>
            <a:pPr algn="l"/>
            <a:r>
              <a:rPr lang="en-US" sz="3600" b="1">
                <a:latin typeface="Papyrus" pitchFamily="66" charset="0"/>
              </a:rPr>
              <a:t>Three years later, a tutor was sent to prepare the young man  for the work.</a:t>
            </a:r>
            <a:endParaRPr lang="en-US" b="1">
              <a:latin typeface="Papyrus" pitchFamily="66" charset="0"/>
            </a:endParaRPr>
          </a:p>
        </p:txBody>
      </p:sp>
      <p:pic>
        <p:nvPicPr>
          <p:cNvPr id="6148" name="Picture 4" descr="A:\Moroni1.jpg"/>
          <p:cNvPicPr>
            <a:picLocks noChangeAspect="1" noChangeArrowheads="1"/>
          </p:cNvPicPr>
          <p:nvPr/>
        </p:nvPicPr>
        <p:blipFill>
          <a:blip r:embed="rId2"/>
          <a:srcRect r="880"/>
          <a:stretch>
            <a:fillRect/>
          </a:stretch>
        </p:blipFill>
        <p:spPr bwMode="auto">
          <a:xfrm>
            <a:off x="1066800" y="990600"/>
            <a:ext cx="4038600" cy="5029200"/>
          </a:xfrm>
          <a:prstGeom prst="rect">
            <a:avLst/>
          </a:prstGeom>
          <a:noFill/>
          <a:ln w="9525">
            <a:solidFill>
              <a:schemeClr val="tx1"/>
            </a:solidFill>
            <a:miter lim="800000"/>
            <a:headEnd/>
            <a:tailEnd/>
          </a:ln>
        </p:spPr>
      </p:pic>
    </p:spTree>
  </p:cSld>
  <p:clrMapOvr>
    <a:masterClrMapping/>
  </p:clrMapOvr>
  <p:transition spd="med" advTm="8000">
    <p:blinds dir="vert"/>
  </p:transition>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58763" y="274638"/>
            <a:ext cx="8504237" cy="2544762"/>
          </a:xfrm>
        </p:spPr>
        <p:txBody>
          <a:bodyPr/>
          <a:lstStyle/>
          <a:p>
            <a:pPr algn="just"/>
            <a:r>
              <a:rPr lang="en-US" sz="3200" b="1">
                <a:latin typeface="Papyrus" pitchFamily="66" charset="0"/>
              </a:rPr>
              <a:t>Later, offices were added in Japan, Korea, Taiwan, Samoa, Tonga, Tahiti, Brazil, and Mexico City.  Curriculum items were translated into the 16 “established languages.”</a:t>
            </a:r>
            <a:endParaRPr lang="en-US" sz="3600" b="1">
              <a:latin typeface="Papyrus" pitchFamily="66" charset="0"/>
            </a:endParaRPr>
          </a:p>
        </p:txBody>
      </p:sp>
      <p:sp>
        <p:nvSpPr>
          <p:cNvPr id="62467" name="Text Box 3"/>
          <p:cNvSpPr txBox="1">
            <a:spLocks noChangeArrowheads="1"/>
          </p:cNvSpPr>
          <p:nvPr/>
        </p:nvSpPr>
        <p:spPr bwMode="auto">
          <a:xfrm>
            <a:off x="228600" y="2819400"/>
            <a:ext cx="8610600" cy="1066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200" b="1">
                <a:solidFill>
                  <a:srgbClr val="FF9900"/>
                </a:solidFill>
                <a:latin typeface="Papyrus" pitchFamily="66" charset="0"/>
              </a:rPr>
              <a:t>Some work was also done in “emerging languages.”  Some of these were:</a:t>
            </a:r>
            <a:endParaRPr lang="en-US" sz="3200" b="1">
              <a:latin typeface="Papyrus" pitchFamily="66" charset="0"/>
            </a:endParaRPr>
          </a:p>
        </p:txBody>
      </p:sp>
      <p:sp>
        <p:nvSpPr>
          <p:cNvPr id="62470" name="Rectangle 6"/>
          <p:cNvSpPr>
            <a:spLocks noGrp="1" noChangeArrowheads="1"/>
          </p:cNvSpPr>
          <p:nvPr>
            <p:ph type="body" sz="half" idx="1"/>
          </p:nvPr>
        </p:nvSpPr>
        <p:spPr>
          <a:xfrm>
            <a:off x="1295400" y="4191000"/>
            <a:ext cx="3130550" cy="2133600"/>
          </a:xfrm>
        </p:spPr>
        <p:txBody>
          <a:bodyPr/>
          <a:lstStyle/>
          <a:p>
            <a:pPr>
              <a:buSzPct val="75000"/>
              <a:buFont typeface="Wingdings" pitchFamily="2" charset="2"/>
              <a:buChar char="Ø"/>
            </a:pPr>
            <a:r>
              <a:rPr lang="en-US" b="1">
                <a:solidFill>
                  <a:srgbClr val="FFFFCC"/>
                </a:solidFill>
                <a:latin typeface="Papyrus" pitchFamily="66" charset="0"/>
              </a:rPr>
              <a:t>Afrikaans</a:t>
            </a:r>
          </a:p>
          <a:p>
            <a:pPr>
              <a:buSzPct val="75000"/>
              <a:buFont typeface="Wingdings" pitchFamily="2" charset="2"/>
              <a:buChar char="Ø"/>
            </a:pPr>
            <a:r>
              <a:rPr lang="en-US" b="1">
                <a:solidFill>
                  <a:srgbClr val="FFFFCC"/>
                </a:solidFill>
                <a:latin typeface="Papyrus" pitchFamily="66" charset="0"/>
              </a:rPr>
              <a:t>Arabic</a:t>
            </a:r>
          </a:p>
          <a:p>
            <a:pPr>
              <a:buSzPct val="75000"/>
              <a:buFont typeface="Wingdings" pitchFamily="2" charset="2"/>
              <a:buChar char="Ø"/>
            </a:pPr>
            <a:r>
              <a:rPr lang="en-US" b="1">
                <a:solidFill>
                  <a:srgbClr val="FFFFCC"/>
                </a:solidFill>
                <a:latin typeface="Papyrus" pitchFamily="66" charset="0"/>
              </a:rPr>
              <a:t>Czech</a:t>
            </a:r>
          </a:p>
          <a:p>
            <a:pPr>
              <a:buSzPct val="75000"/>
              <a:buFont typeface="Wingdings" pitchFamily="2" charset="2"/>
              <a:buChar char="Ø"/>
            </a:pPr>
            <a:r>
              <a:rPr lang="en-US" b="1">
                <a:solidFill>
                  <a:srgbClr val="FFFFCC"/>
                </a:solidFill>
                <a:latin typeface="Papyrus" pitchFamily="66" charset="0"/>
              </a:rPr>
              <a:t>Indonesian</a:t>
            </a:r>
            <a:endParaRPr lang="en-US" sz="2000" b="1">
              <a:solidFill>
                <a:srgbClr val="FFFFCC"/>
              </a:solidFill>
              <a:latin typeface="Papyrus" pitchFamily="66" charset="0"/>
            </a:endParaRPr>
          </a:p>
        </p:txBody>
      </p:sp>
      <p:sp>
        <p:nvSpPr>
          <p:cNvPr id="62471" name="Rectangle 7"/>
          <p:cNvSpPr>
            <a:spLocks noGrp="1" noChangeArrowheads="1"/>
          </p:cNvSpPr>
          <p:nvPr>
            <p:ph type="body" sz="half" idx="2"/>
          </p:nvPr>
        </p:nvSpPr>
        <p:spPr>
          <a:xfrm>
            <a:off x="4648200" y="4191000"/>
            <a:ext cx="2813050" cy="2133600"/>
          </a:xfrm>
          <a:ln/>
        </p:spPr>
        <p:txBody>
          <a:bodyPr/>
          <a:lstStyle/>
          <a:p>
            <a:pPr>
              <a:buSzPct val="75000"/>
              <a:buFont typeface="Wingdings" pitchFamily="2" charset="2"/>
              <a:buChar char="Ø"/>
            </a:pPr>
            <a:r>
              <a:rPr lang="en-US" b="1">
                <a:solidFill>
                  <a:srgbClr val="FFFFCC"/>
                </a:solidFill>
                <a:latin typeface="Papyrus" pitchFamily="66" charset="0"/>
              </a:rPr>
              <a:t>Navajo</a:t>
            </a:r>
          </a:p>
          <a:p>
            <a:pPr>
              <a:buSzPct val="75000"/>
              <a:buFont typeface="Wingdings" pitchFamily="2" charset="2"/>
              <a:buChar char="Ø"/>
            </a:pPr>
            <a:r>
              <a:rPr lang="en-US" b="1">
                <a:solidFill>
                  <a:srgbClr val="FFFFCC"/>
                </a:solidFill>
                <a:latin typeface="Papyrus" pitchFamily="66" charset="0"/>
              </a:rPr>
              <a:t>Rarotongan</a:t>
            </a:r>
          </a:p>
          <a:p>
            <a:pPr>
              <a:buSzPct val="75000"/>
              <a:buFont typeface="Wingdings" pitchFamily="2" charset="2"/>
              <a:buChar char="Ø"/>
            </a:pPr>
            <a:r>
              <a:rPr lang="en-US" b="1">
                <a:solidFill>
                  <a:srgbClr val="FFFFCC"/>
                </a:solidFill>
                <a:latin typeface="Papyrus" pitchFamily="66" charset="0"/>
              </a:rPr>
              <a:t>Thai</a:t>
            </a:r>
          </a:p>
          <a:p>
            <a:pPr>
              <a:buSzPct val="75000"/>
              <a:buFont typeface="Wingdings" pitchFamily="2" charset="2"/>
              <a:buChar char="Ø"/>
            </a:pPr>
            <a:r>
              <a:rPr lang="en-US" b="1">
                <a:solidFill>
                  <a:srgbClr val="FFFFCC"/>
                </a:solidFill>
                <a:latin typeface="Papyrus" pitchFamily="66" charset="0"/>
              </a:rPr>
              <a:t>Vietnamese</a:t>
            </a:r>
            <a:endParaRPr lang="en-US" sz="2000" b="1">
              <a:solidFill>
                <a:srgbClr val="FF9900"/>
              </a:solidFill>
              <a:latin typeface="Papyrus" pitchFamily="66" charset="0"/>
            </a:endParaRPr>
          </a:p>
        </p:txBody>
      </p:sp>
    </p:spTree>
  </p:cSld>
  <p:clrMapOvr>
    <a:masterClrMapping/>
  </p:clrMapOvr>
  <p:transition spd="med" advTm="3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1000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1000" fill="hold"/>
                                        <p:tgtEl>
                                          <p:spTgt spid="62467"/>
                                        </p:tgtEl>
                                        <p:attrNameLst>
                                          <p:attrName>ppt_w</p:attrName>
                                        </p:attrNameLst>
                                      </p:cBhvr>
                                      <p:tavLst>
                                        <p:tav tm="0">
                                          <p:val>
                                            <p:fltVal val="0"/>
                                          </p:val>
                                        </p:tav>
                                        <p:tav tm="100000">
                                          <p:val>
                                            <p:strVal val="#ppt_w"/>
                                          </p:val>
                                        </p:tav>
                                      </p:tavLst>
                                    </p:anim>
                                    <p:anim calcmode="lin" valueType="num">
                                      <p:cBhvr>
                                        <p:cTn id="8" dur="1000" fill="hold"/>
                                        <p:tgtEl>
                                          <p:spTgt spid="62467"/>
                                        </p:tgtEl>
                                        <p:attrNameLst>
                                          <p:attrName>ppt_h</p:attrName>
                                        </p:attrNameLst>
                                      </p:cBhvr>
                                      <p:tavLst>
                                        <p:tav tm="0">
                                          <p:val>
                                            <p:fltVal val="0"/>
                                          </p:val>
                                        </p:tav>
                                        <p:tav tm="100000">
                                          <p:val>
                                            <p:strVal val="#ppt_h"/>
                                          </p:val>
                                        </p:tav>
                                      </p:tavLst>
                                    </p:anim>
                                    <p:anim calcmode="lin" valueType="num">
                                      <p:cBhvr>
                                        <p:cTn id="9" dur="1000" fill="hold"/>
                                        <p:tgtEl>
                                          <p:spTgt spid="6246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24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P spid="62470" grpId="0" autoUpdateAnimBg="0"/>
      <p:bldP spid="6247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1000" y="762000"/>
            <a:ext cx="8077200" cy="1143000"/>
          </a:xfrm>
          <a:prstGeom prst="rect">
            <a:avLst/>
          </a:prstGeom>
          <a:noFill/>
          <a:ln w="9525">
            <a:noFill/>
            <a:miter lim="800000"/>
            <a:headEnd/>
            <a:tailEnd/>
          </a:ln>
          <a:effectLst/>
        </p:spPr>
        <p:txBody>
          <a:bodyPr lIns="92075" tIns="46038" rIns="92075" bIns="46038" anchor="ctr"/>
          <a:lstStyle/>
          <a:p>
            <a:pPr algn="ctr"/>
            <a:r>
              <a:rPr lang="en-US" sz="3200" b="1">
                <a:latin typeface="Papyrus" pitchFamily="66" charset="0"/>
              </a:rPr>
              <a:t>Translators notes help  translators understand the English text. </a:t>
            </a:r>
          </a:p>
          <a:p>
            <a:pPr algn="ctr"/>
            <a:endParaRPr lang="en-US" sz="3200" b="1">
              <a:latin typeface="Papyrus" pitchFamily="66" charset="0"/>
            </a:endParaRPr>
          </a:p>
        </p:txBody>
      </p:sp>
      <p:sp>
        <p:nvSpPr>
          <p:cNvPr id="89093" name="Rectangle 5"/>
          <p:cNvSpPr>
            <a:spLocks noChangeArrowheads="1"/>
          </p:cNvSpPr>
          <p:nvPr/>
        </p:nvSpPr>
        <p:spPr bwMode="auto">
          <a:xfrm>
            <a:off x="685800" y="5410200"/>
            <a:ext cx="7812088" cy="762000"/>
          </a:xfrm>
          <a:prstGeom prst="rect">
            <a:avLst/>
          </a:prstGeom>
          <a:noFill/>
          <a:ln w="9525">
            <a:noFill/>
            <a:miter lim="800000"/>
            <a:headEnd/>
            <a:tailEnd/>
          </a:ln>
          <a:effectLst/>
        </p:spPr>
        <p:txBody>
          <a:bodyPr lIns="92075" tIns="46038" rIns="92075" bIns="46038" anchor="ctr"/>
          <a:lstStyle/>
          <a:p>
            <a:pPr algn="ctr"/>
            <a:r>
              <a:rPr kumimoji="1" lang="en-US" sz="3200" b="1">
                <a:solidFill>
                  <a:srgbClr val="FFFFCC"/>
                </a:solidFill>
                <a:latin typeface="Papyrus" pitchFamily="66" charset="0"/>
              </a:rPr>
              <a:t>Today this is called Translation Support.</a:t>
            </a:r>
            <a:endParaRPr kumimoji="1" lang="en-US" b="1">
              <a:solidFill>
                <a:schemeClr val="tx2"/>
              </a:solidFill>
              <a:latin typeface="Papyrus" pitchFamily="66" charset="0"/>
            </a:endParaRPr>
          </a:p>
        </p:txBody>
      </p:sp>
      <p:sp>
        <p:nvSpPr>
          <p:cNvPr id="89094" name="Text Box 6"/>
          <p:cNvSpPr txBox="1">
            <a:spLocks noChangeArrowheads="1"/>
          </p:cNvSpPr>
          <p:nvPr/>
        </p:nvSpPr>
        <p:spPr bwMode="auto">
          <a:xfrm>
            <a:off x="838200" y="2271713"/>
            <a:ext cx="7543800" cy="2528887"/>
          </a:xfrm>
          <a:prstGeom prst="rect">
            <a:avLst/>
          </a:prstGeom>
          <a:noFill/>
          <a:ln w="12700" cap="sq">
            <a:noFill/>
            <a:miter lim="800000"/>
            <a:headEnd type="none" w="sm" len="sm"/>
            <a:tailEnd type="none" w="sm" len="sm"/>
          </a:ln>
          <a:effectLst/>
        </p:spPr>
        <p:txBody>
          <a:bodyPr>
            <a:spAutoFit/>
          </a:bodyPr>
          <a:lstStyle/>
          <a:p>
            <a:pPr algn="ctr"/>
            <a:r>
              <a:rPr lang="en-US" sz="3200" b="1">
                <a:solidFill>
                  <a:srgbClr val="FF9900"/>
                </a:solidFill>
                <a:latin typeface="Papyrus" pitchFamily="66" charset="0"/>
              </a:rPr>
              <a:t>At first, research was conducted in each language office.  In the 1960s, uniform translators notes were made in Salt Lake.  This was more economical  and helped the translations to be more uniform.</a:t>
            </a:r>
            <a:endParaRPr lang="en-US" b="1">
              <a:latin typeface="Papyrus" pitchFamily="66" charset="0"/>
            </a:endParaRPr>
          </a:p>
        </p:txBody>
      </p:sp>
    </p:spTree>
  </p:cSld>
  <p:clrMapOvr>
    <a:masterClrMapping/>
  </p:clrMapOvr>
  <p:transition spd="med" advTm="2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800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1+#ppt_w/2"/>
                                          </p:val>
                                        </p:tav>
                                        <p:tav tm="100000">
                                          <p:val>
                                            <p:strVal val="#ppt_x"/>
                                          </p:val>
                                        </p:tav>
                                      </p:tavLst>
                                    </p:anim>
                                    <p:anim calcmode="lin" valueType="num">
                                      <p:cBhvr additive="base">
                                        <p:cTn id="8" dur="500" fill="hold"/>
                                        <p:tgtEl>
                                          <p:spTgt spid="89094"/>
                                        </p:tgtEl>
                                        <p:attrNameLst>
                                          <p:attrName>ppt_y</p:attrName>
                                        </p:attrNameLst>
                                      </p:cBhvr>
                                      <p:tavLst>
                                        <p:tav tm="0">
                                          <p:val>
                                            <p:strVal val="#ppt_y"/>
                                          </p:val>
                                        </p:tav>
                                        <p:tav tm="100000">
                                          <p:val>
                                            <p:strVal val="#ppt_y"/>
                                          </p:val>
                                        </p:tav>
                                      </p:tavLst>
                                    </p:anim>
                                  </p:childTnLst>
                                </p:cTn>
                              </p:par>
                            </p:childTnLst>
                          </p:cTn>
                        </p:par>
                        <p:par>
                          <p:cTn id="9" fill="hold">
                            <p:stCondLst>
                              <p:cond delay="8500"/>
                            </p:stCondLst>
                            <p:childTnLst>
                              <p:par>
                                <p:cTn id="10" presetID="2" presetClass="entr" presetSubtype="8" fill="hold" grpId="0" nodeType="afterEffect">
                                  <p:stCondLst>
                                    <p:cond delay="11000"/>
                                  </p:stCondLst>
                                  <p:childTnLst>
                                    <p:set>
                                      <p:cBhvr>
                                        <p:cTn id="11" dur="1" fill="hold">
                                          <p:stCondLst>
                                            <p:cond delay="0"/>
                                          </p:stCondLst>
                                        </p:cTn>
                                        <p:tgtEl>
                                          <p:spTgt spid="89093"/>
                                        </p:tgtEl>
                                        <p:attrNameLst>
                                          <p:attrName>style.visibility</p:attrName>
                                        </p:attrNameLst>
                                      </p:cBhvr>
                                      <p:to>
                                        <p:strVal val="visible"/>
                                      </p:to>
                                    </p:set>
                                    <p:anim calcmode="lin" valueType="num">
                                      <p:cBhvr additive="base">
                                        <p:cTn id="12" dur="500" fill="hold"/>
                                        <p:tgtEl>
                                          <p:spTgt spid="89093"/>
                                        </p:tgtEl>
                                        <p:attrNameLst>
                                          <p:attrName>ppt_x</p:attrName>
                                        </p:attrNameLst>
                                      </p:cBhvr>
                                      <p:tavLst>
                                        <p:tav tm="0">
                                          <p:val>
                                            <p:strVal val="0-#ppt_w/2"/>
                                          </p:val>
                                        </p:tav>
                                        <p:tav tm="100000">
                                          <p:val>
                                            <p:strVal val="#ppt_x"/>
                                          </p:val>
                                        </p:tav>
                                      </p:tavLst>
                                    </p:anim>
                                    <p:anim calcmode="lin" valueType="num">
                                      <p:cBhvr additive="base">
                                        <p:cTn id="13"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 y="274638"/>
            <a:ext cx="8961438" cy="2620962"/>
          </a:xfrm>
        </p:spPr>
        <p:txBody>
          <a:bodyPr/>
          <a:lstStyle/>
          <a:p>
            <a:r>
              <a:rPr lang="en-US" sz="3200" b="1">
                <a:latin typeface="Papyrus" pitchFamily="66" charset="0"/>
              </a:rPr>
              <a:t>The first temple ordinance translation</a:t>
            </a:r>
            <a:br>
              <a:rPr lang="en-US" sz="3200" b="1">
                <a:latin typeface="Papyrus" pitchFamily="66" charset="0"/>
              </a:rPr>
            </a:br>
            <a:r>
              <a:rPr lang="en-US" sz="3200" b="1">
                <a:latin typeface="Papyrus" pitchFamily="66" charset="0"/>
              </a:rPr>
              <a:t>    was Spanish in 1940.  It was used in the Arizona Temple for temple excursions from Mexico.</a:t>
            </a:r>
            <a:endParaRPr lang="en-US" sz="3600" b="1">
              <a:latin typeface="Papyrus" pitchFamily="66" charset="0"/>
            </a:endParaRPr>
          </a:p>
        </p:txBody>
      </p:sp>
      <p:pic>
        <p:nvPicPr>
          <p:cNvPr id="28675" name="Picture 3" descr="N:\COMMON\Enablers\Pictures\Temples\MESA.BMP"/>
          <p:cNvPicPr>
            <a:picLocks noChangeAspect="1" noChangeArrowheads="1"/>
          </p:cNvPicPr>
          <p:nvPr/>
        </p:nvPicPr>
        <p:blipFill>
          <a:blip r:embed="rId2"/>
          <a:srcRect t="7146" b="16409"/>
          <a:stretch>
            <a:fillRect/>
          </a:stretch>
        </p:blipFill>
        <p:spPr bwMode="auto">
          <a:xfrm>
            <a:off x="1371600" y="2895600"/>
            <a:ext cx="6400800" cy="3352800"/>
          </a:xfrm>
          <a:prstGeom prst="rect">
            <a:avLst/>
          </a:prstGeom>
          <a:noFill/>
          <a:ln w="19050">
            <a:solidFill>
              <a:schemeClr val="accent2"/>
            </a:solidFill>
            <a:miter lim="800000"/>
            <a:headEnd/>
            <a:tailEnd/>
          </a:ln>
        </p:spPr>
      </p:pic>
    </p:spTree>
  </p:cSld>
  <p:clrMapOvr>
    <a:masterClrMapping/>
  </p:clrMapOvr>
  <p:transition spd="med" advTm="7000">
    <p:blinds dir="ver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22238"/>
            <a:ext cx="8305800" cy="2239962"/>
          </a:xfrm>
        </p:spPr>
        <p:txBody>
          <a:bodyPr/>
          <a:lstStyle/>
          <a:p>
            <a:r>
              <a:rPr lang="en-US" sz="3200" b="1">
                <a:latin typeface="Papyrus" pitchFamily="66" charset="0"/>
              </a:rPr>
              <a:t>The completion of the Swiss temple in 1955 and the New Zealand temple in 1958</a:t>
            </a:r>
            <a:br>
              <a:rPr lang="en-US" sz="3200" b="1">
                <a:latin typeface="Papyrus" pitchFamily="66" charset="0"/>
              </a:rPr>
            </a:br>
            <a:r>
              <a:rPr lang="en-US" sz="3200" b="1">
                <a:latin typeface="Papyrus" pitchFamily="66" charset="0"/>
              </a:rPr>
              <a:t> made other translations necessary. </a:t>
            </a:r>
            <a:endParaRPr lang="en-US" sz="3600" b="1">
              <a:latin typeface="Papyrus" pitchFamily="66" charset="0"/>
            </a:endParaRPr>
          </a:p>
        </p:txBody>
      </p:sp>
      <p:grpSp>
        <p:nvGrpSpPr>
          <p:cNvPr id="29702" name="Group 6"/>
          <p:cNvGrpSpPr>
            <a:grpSpLocks/>
          </p:cNvGrpSpPr>
          <p:nvPr/>
        </p:nvGrpSpPr>
        <p:grpSpPr bwMode="auto">
          <a:xfrm>
            <a:off x="304800" y="2362200"/>
            <a:ext cx="8545513" cy="4267200"/>
            <a:chOff x="192" y="1488"/>
            <a:chExt cx="5383" cy="2688"/>
          </a:xfrm>
        </p:grpSpPr>
        <p:pic>
          <p:nvPicPr>
            <p:cNvPr id="29699" name="Picture 3" descr="N:\COMMON\Enablers\Pictures\Temples\SWISS.BMP"/>
            <p:cNvPicPr>
              <a:picLocks noChangeAspect="1" noChangeArrowheads="1"/>
            </p:cNvPicPr>
            <p:nvPr/>
          </p:nvPicPr>
          <p:blipFill>
            <a:blip r:embed="rId2"/>
            <a:srcRect b="7545"/>
            <a:stretch>
              <a:fillRect/>
            </a:stretch>
          </p:blipFill>
          <p:spPr bwMode="auto">
            <a:xfrm>
              <a:off x="192" y="1488"/>
              <a:ext cx="1753" cy="2688"/>
            </a:xfrm>
            <a:prstGeom prst="rect">
              <a:avLst/>
            </a:prstGeom>
            <a:noFill/>
            <a:ln w="19050">
              <a:solidFill>
                <a:schemeClr val="tx1"/>
              </a:solidFill>
              <a:miter lim="800000"/>
              <a:headEnd/>
              <a:tailEnd/>
            </a:ln>
          </p:spPr>
        </p:pic>
        <p:pic>
          <p:nvPicPr>
            <p:cNvPr id="29700" name="Picture 4" descr="N:\COMMON\Enablers\Pictures\Temples\TMPVL212.JPG"/>
            <p:cNvPicPr>
              <a:picLocks noChangeAspect="1" noChangeArrowheads="1"/>
            </p:cNvPicPr>
            <p:nvPr/>
          </p:nvPicPr>
          <p:blipFill>
            <a:blip r:embed="rId3"/>
            <a:srcRect l="21875"/>
            <a:stretch>
              <a:fillRect/>
            </a:stretch>
          </p:blipFill>
          <p:spPr bwMode="auto">
            <a:xfrm>
              <a:off x="3696" y="1488"/>
              <a:ext cx="1879" cy="2688"/>
            </a:xfrm>
            <a:prstGeom prst="rect">
              <a:avLst/>
            </a:prstGeom>
            <a:noFill/>
            <a:ln w="19050">
              <a:solidFill>
                <a:schemeClr val="tx1"/>
              </a:solidFill>
              <a:miter lim="800000"/>
              <a:headEnd/>
              <a:tailEnd/>
            </a:ln>
          </p:spPr>
        </p:pic>
      </p:grpSp>
      <p:sp>
        <p:nvSpPr>
          <p:cNvPr id="29701" name="Text Box 5"/>
          <p:cNvSpPr txBox="1">
            <a:spLocks noChangeArrowheads="1"/>
          </p:cNvSpPr>
          <p:nvPr/>
        </p:nvSpPr>
        <p:spPr bwMode="auto">
          <a:xfrm>
            <a:off x="3048000" y="3124200"/>
            <a:ext cx="2743200" cy="222726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800" b="1">
                <a:solidFill>
                  <a:srgbClr val="FFFFCC"/>
                </a:solidFill>
                <a:latin typeface="Papyrus" pitchFamily="66" charset="0"/>
              </a:rPr>
              <a:t>German          and       Norwegian    were   completed        in 1951.</a:t>
            </a:r>
            <a:endParaRPr lang="en-US" sz="3200" b="1">
              <a:solidFill>
                <a:srgbClr val="FFFFCC"/>
              </a:solidFill>
              <a:latin typeface="Papyrus" pitchFamily="66" charset="0"/>
            </a:endParaRPr>
          </a:p>
        </p:txBody>
      </p:sp>
    </p:spTree>
  </p:cSld>
  <p:clrMapOvr>
    <a:masterClrMapping/>
  </p:clrMapOvr>
  <p:transition spd="med" advTm="1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horizontal)">
                                      <p:cBhvr>
                                        <p:cTn id="7" dur="500"/>
                                        <p:tgtEl>
                                          <p:spTgt spid="29702"/>
                                        </p:tgtEl>
                                      </p:cBhvr>
                                    </p:animEffect>
                                  </p:childTnLst>
                                </p:cTn>
                              </p:par>
                            </p:childTnLst>
                          </p:cTn>
                        </p:par>
                        <p:par>
                          <p:cTn id="8" fill="hold">
                            <p:stCondLst>
                              <p:cond delay="500"/>
                            </p:stCondLst>
                            <p:childTnLst>
                              <p:par>
                                <p:cTn id="9" presetID="2" presetClass="entr" presetSubtype="4" fill="hold" grpId="0" nodeType="afterEffect">
                                  <p:stCondLst>
                                    <p:cond delay="1000"/>
                                  </p:stCondLst>
                                  <p:childTnLst>
                                    <p:set>
                                      <p:cBhvr>
                                        <p:cTn id="10" dur="1" fill="hold">
                                          <p:stCondLst>
                                            <p:cond delay="0"/>
                                          </p:stCondLst>
                                        </p:cTn>
                                        <p:tgtEl>
                                          <p:spTgt spid="29701"/>
                                        </p:tgtEl>
                                        <p:attrNameLst>
                                          <p:attrName>style.visibility</p:attrName>
                                        </p:attrNameLst>
                                      </p:cBhvr>
                                      <p:to>
                                        <p:strVal val="visible"/>
                                      </p:to>
                                    </p:set>
                                    <p:anim calcmode="lin" valueType="num">
                                      <p:cBhvr additive="base">
                                        <p:cTn id="11" dur="500" fill="hold"/>
                                        <p:tgtEl>
                                          <p:spTgt spid="29701"/>
                                        </p:tgtEl>
                                        <p:attrNameLst>
                                          <p:attrName>ppt_x</p:attrName>
                                        </p:attrNameLst>
                                      </p:cBhvr>
                                      <p:tavLst>
                                        <p:tav tm="0">
                                          <p:val>
                                            <p:strVal val="#ppt_x"/>
                                          </p:val>
                                        </p:tav>
                                        <p:tav tm="100000">
                                          <p:val>
                                            <p:strVal val="#ppt_x"/>
                                          </p:val>
                                        </p:tav>
                                      </p:tavLst>
                                    </p:anim>
                                    <p:anim calcmode="lin" valueType="num">
                                      <p:cBhvr additive="base">
                                        <p:cTn id="12"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41313" y="228600"/>
            <a:ext cx="8802687" cy="1206500"/>
          </a:xfrm>
        </p:spPr>
        <p:txBody>
          <a:bodyPr/>
          <a:lstStyle/>
          <a:p>
            <a:pPr algn="just"/>
            <a:r>
              <a:rPr lang="en-US" sz="3200" b="1">
                <a:latin typeface="Papyrus" pitchFamily="66" charset="0"/>
              </a:rPr>
              <a:t>The Dutch temple ordinance was done in 1954.</a:t>
            </a:r>
            <a:endParaRPr lang="en-US" sz="3600">
              <a:latin typeface="Papyrus" pitchFamily="66" charset="0"/>
            </a:endParaRPr>
          </a:p>
        </p:txBody>
      </p:sp>
      <p:sp>
        <p:nvSpPr>
          <p:cNvPr id="30723" name="Text Box 3"/>
          <p:cNvSpPr txBox="1">
            <a:spLocks noChangeArrowheads="1"/>
          </p:cNvSpPr>
          <p:nvPr/>
        </p:nvSpPr>
        <p:spPr bwMode="auto">
          <a:xfrm>
            <a:off x="381000" y="2895600"/>
            <a:ext cx="8382000" cy="641350"/>
          </a:xfrm>
          <a:prstGeom prst="rect">
            <a:avLst/>
          </a:prstGeom>
          <a:noFill/>
          <a:ln w="12700" cap="sq">
            <a:noFill/>
            <a:miter lim="800000"/>
            <a:headEnd type="none" w="sm" len="sm"/>
            <a:tailEnd type="none" w="sm" len="sm"/>
          </a:ln>
          <a:effectLst/>
        </p:spPr>
        <p:txBody>
          <a:bodyPr>
            <a:spAutoFit/>
          </a:bodyPr>
          <a:lstStyle/>
          <a:p>
            <a:pPr>
              <a:spcBef>
                <a:spcPct val="50000"/>
              </a:spcBef>
            </a:pPr>
            <a:endParaRPr lang="en-US"/>
          </a:p>
        </p:txBody>
      </p:sp>
      <p:sp>
        <p:nvSpPr>
          <p:cNvPr id="30725" name="Text Box 5"/>
          <p:cNvSpPr txBox="1">
            <a:spLocks noChangeArrowheads="1"/>
          </p:cNvSpPr>
          <p:nvPr/>
        </p:nvSpPr>
        <p:spPr bwMode="auto">
          <a:xfrm>
            <a:off x="304800" y="1219200"/>
            <a:ext cx="8001000" cy="10668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3200" b="1">
                <a:solidFill>
                  <a:srgbClr val="FF9900"/>
                </a:solidFill>
                <a:latin typeface="Papyrus" pitchFamily="66" charset="0"/>
              </a:rPr>
              <a:t>Three European languages were completed in 1955:</a:t>
            </a:r>
            <a:endParaRPr lang="en-US" sz="3200" b="1">
              <a:latin typeface="Papyrus" pitchFamily="66" charset="0"/>
            </a:endParaRPr>
          </a:p>
        </p:txBody>
      </p:sp>
      <p:sp>
        <p:nvSpPr>
          <p:cNvPr id="30726" name="Rectangle 6"/>
          <p:cNvSpPr>
            <a:spLocks noGrp="1" noChangeArrowheads="1"/>
          </p:cNvSpPr>
          <p:nvPr>
            <p:ph type="body" idx="1"/>
          </p:nvPr>
        </p:nvSpPr>
        <p:spPr>
          <a:xfrm>
            <a:off x="5638800" y="3352800"/>
            <a:ext cx="2819400" cy="2667000"/>
          </a:xfrm>
        </p:spPr>
        <p:txBody>
          <a:bodyPr/>
          <a:lstStyle/>
          <a:p>
            <a:pPr>
              <a:spcBef>
                <a:spcPct val="50000"/>
              </a:spcBef>
              <a:buSzPct val="75000"/>
              <a:buFont typeface="Wingdings" pitchFamily="2" charset="2"/>
              <a:buChar char="Ø"/>
            </a:pPr>
            <a:r>
              <a:rPr lang="en-US" sz="3600">
                <a:solidFill>
                  <a:srgbClr val="FFFFCC"/>
                </a:solidFill>
                <a:latin typeface="Papyrus" pitchFamily="66" charset="0"/>
              </a:rPr>
              <a:t> Swedish</a:t>
            </a:r>
          </a:p>
          <a:p>
            <a:pPr>
              <a:spcBef>
                <a:spcPct val="50000"/>
              </a:spcBef>
              <a:buSzPct val="75000"/>
              <a:buFont typeface="Wingdings" pitchFamily="2" charset="2"/>
              <a:buChar char="Ø"/>
            </a:pPr>
            <a:r>
              <a:rPr lang="en-US" sz="3600">
                <a:solidFill>
                  <a:srgbClr val="FFFFCC"/>
                </a:solidFill>
                <a:latin typeface="Papyrus" pitchFamily="66" charset="0"/>
              </a:rPr>
              <a:t> Finnish</a:t>
            </a:r>
          </a:p>
          <a:p>
            <a:pPr>
              <a:spcBef>
                <a:spcPct val="50000"/>
              </a:spcBef>
              <a:buSzPct val="75000"/>
              <a:buFont typeface="Wingdings" pitchFamily="2" charset="2"/>
              <a:buChar char="Ø"/>
            </a:pPr>
            <a:r>
              <a:rPr lang="en-US" sz="3600">
                <a:solidFill>
                  <a:srgbClr val="FFFFCC"/>
                </a:solidFill>
                <a:latin typeface="Papyrus" pitchFamily="66" charset="0"/>
              </a:rPr>
              <a:t> French</a:t>
            </a:r>
            <a:endParaRPr lang="en-US">
              <a:latin typeface="Papyrus" pitchFamily="66" charset="0"/>
            </a:endParaRPr>
          </a:p>
        </p:txBody>
      </p:sp>
      <p:pic>
        <p:nvPicPr>
          <p:cNvPr id="30727" name="Picture 7" descr="C:\WNTNV\Profiles\douglasaw\Desktop\pictures for History\swiss1.jpg"/>
          <p:cNvPicPr>
            <a:picLocks noChangeAspect="1" noChangeArrowheads="1"/>
          </p:cNvPicPr>
          <p:nvPr/>
        </p:nvPicPr>
        <p:blipFill>
          <a:blip r:embed="rId2"/>
          <a:srcRect/>
          <a:stretch>
            <a:fillRect/>
          </a:stretch>
        </p:blipFill>
        <p:spPr bwMode="auto">
          <a:xfrm>
            <a:off x="304800" y="2819400"/>
            <a:ext cx="4800600" cy="3600450"/>
          </a:xfrm>
          <a:prstGeom prst="rect">
            <a:avLst/>
          </a:prstGeom>
          <a:noFill/>
          <a:ln w="9525">
            <a:solidFill>
              <a:schemeClr val="tx1"/>
            </a:solidFill>
            <a:miter lim="800000"/>
            <a:headEnd/>
            <a:tailEnd/>
          </a:ln>
        </p:spPr>
      </p:pic>
    </p:spTree>
  </p:cSld>
  <p:clrMapOvr>
    <a:masterClrMapping/>
  </p:clrMapOvr>
  <p:transition spd="med" advTm="13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p:cTn id="7" dur="500" fill="hold"/>
                                        <p:tgtEl>
                                          <p:spTgt spid="30725"/>
                                        </p:tgtEl>
                                        <p:attrNameLst>
                                          <p:attrName>ppt_x</p:attrName>
                                        </p:attrNameLst>
                                      </p:cBhvr>
                                      <p:tavLst>
                                        <p:tav tm="0">
                                          <p:val>
                                            <p:strVal val="#ppt_x-#ppt_w/2"/>
                                          </p:val>
                                        </p:tav>
                                        <p:tav tm="100000">
                                          <p:val>
                                            <p:strVal val="#ppt_x"/>
                                          </p:val>
                                        </p:tav>
                                      </p:tavLst>
                                    </p:anim>
                                    <p:anim calcmode="lin" valueType="num">
                                      <p:cBhvr>
                                        <p:cTn id="8" dur="500" fill="hold"/>
                                        <p:tgtEl>
                                          <p:spTgt spid="30725"/>
                                        </p:tgtEl>
                                        <p:attrNameLst>
                                          <p:attrName>ppt_y</p:attrName>
                                        </p:attrNameLst>
                                      </p:cBhvr>
                                      <p:tavLst>
                                        <p:tav tm="0">
                                          <p:val>
                                            <p:strVal val="#ppt_y"/>
                                          </p:val>
                                        </p:tav>
                                        <p:tav tm="100000">
                                          <p:val>
                                            <p:strVal val="#ppt_y"/>
                                          </p:val>
                                        </p:tav>
                                      </p:tavLst>
                                    </p:anim>
                                    <p:anim calcmode="lin" valueType="num">
                                      <p:cBhvr>
                                        <p:cTn id="9" dur="500" fill="hold"/>
                                        <p:tgtEl>
                                          <p:spTgt spid="30725"/>
                                        </p:tgtEl>
                                        <p:attrNameLst>
                                          <p:attrName>ppt_w</p:attrName>
                                        </p:attrNameLst>
                                      </p:cBhvr>
                                      <p:tavLst>
                                        <p:tav tm="0">
                                          <p:val>
                                            <p:fltVal val="0"/>
                                          </p:val>
                                        </p:tav>
                                        <p:tav tm="100000">
                                          <p:val>
                                            <p:strVal val="#ppt_w"/>
                                          </p:val>
                                        </p:tav>
                                      </p:tavLst>
                                    </p:anim>
                                    <p:anim calcmode="lin" valueType="num">
                                      <p:cBhvr>
                                        <p:cTn id="10" dur="500" fill="hold"/>
                                        <p:tgtEl>
                                          <p:spTgt spid="3072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0726">
                                            <p:txEl>
                                              <p:pRg st="0" end="0"/>
                                            </p:txEl>
                                          </p:spTgt>
                                        </p:tgtEl>
                                        <p:attrNameLst>
                                          <p:attrName>style.visibility</p:attrName>
                                        </p:attrNameLst>
                                      </p:cBhvr>
                                      <p:to>
                                        <p:strVal val="visible"/>
                                      </p:to>
                                    </p:set>
                                    <p:anim calcmode="lin" valueType="num">
                                      <p:cBhvr>
                                        <p:cTn id="15" dur="500" fill="hold"/>
                                        <p:tgtEl>
                                          <p:spTgt spid="30726">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30726">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30726">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072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30726">
                                            <p:txEl>
                                              <p:pRg st="1" end="1"/>
                                            </p:txEl>
                                          </p:spTgt>
                                        </p:tgtEl>
                                        <p:attrNameLst>
                                          <p:attrName>style.visibility</p:attrName>
                                        </p:attrNameLst>
                                      </p:cBhvr>
                                      <p:to>
                                        <p:strVal val="visible"/>
                                      </p:to>
                                    </p:set>
                                    <p:anim calcmode="lin" valueType="num">
                                      <p:cBhvr>
                                        <p:cTn id="23" dur="500" fill="hold"/>
                                        <p:tgtEl>
                                          <p:spTgt spid="30726">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30726">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3072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72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0726">
                                            <p:txEl>
                                              <p:pRg st="2" end="2"/>
                                            </p:txEl>
                                          </p:spTgt>
                                        </p:tgtEl>
                                        <p:attrNameLst>
                                          <p:attrName>style.visibility</p:attrName>
                                        </p:attrNameLst>
                                      </p:cBhvr>
                                      <p:to>
                                        <p:strVal val="visible"/>
                                      </p:to>
                                    </p:set>
                                    <p:anim calcmode="lin" valueType="num">
                                      <p:cBhvr>
                                        <p:cTn id="31" dur="500" fill="hold"/>
                                        <p:tgtEl>
                                          <p:spTgt spid="30726">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30726">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30726">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3072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26"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50838"/>
            <a:ext cx="8153400" cy="1858962"/>
          </a:xfrm>
        </p:spPr>
        <p:txBody>
          <a:bodyPr/>
          <a:lstStyle/>
          <a:p>
            <a:pPr algn="just"/>
            <a:r>
              <a:rPr lang="en-US" sz="3200" b="1">
                <a:solidFill>
                  <a:schemeClr val="tx1"/>
                </a:solidFill>
                <a:latin typeface="Papyrus" pitchFamily="66" charset="0"/>
              </a:rPr>
              <a:t>In 1955 four South Pacific languages were completed for the New Zealand temple:</a:t>
            </a:r>
            <a:endParaRPr lang="en-US">
              <a:solidFill>
                <a:schemeClr val="tx1"/>
              </a:solidFill>
              <a:latin typeface="Papyrus" pitchFamily="66" charset="0"/>
            </a:endParaRPr>
          </a:p>
        </p:txBody>
      </p:sp>
      <p:sp>
        <p:nvSpPr>
          <p:cNvPr id="33795" name="Rectangle 3"/>
          <p:cNvSpPr>
            <a:spLocks noGrp="1" noChangeArrowheads="1"/>
          </p:cNvSpPr>
          <p:nvPr>
            <p:ph type="body" idx="1"/>
          </p:nvPr>
        </p:nvSpPr>
        <p:spPr>
          <a:xfrm>
            <a:off x="381000" y="2286000"/>
            <a:ext cx="2286000" cy="3581400"/>
          </a:xfrm>
        </p:spPr>
        <p:txBody>
          <a:bodyPr/>
          <a:lstStyle/>
          <a:p>
            <a:pPr>
              <a:lnSpc>
                <a:spcPct val="80000"/>
              </a:lnSpc>
              <a:buSzPct val="75000"/>
              <a:buFont typeface="Wingdings" pitchFamily="2" charset="2"/>
              <a:buChar char="Ø"/>
            </a:pPr>
            <a:r>
              <a:rPr lang="en-US" b="1">
                <a:solidFill>
                  <a:srgbClr val="FFFFCC"/>
                </a:solidFill>
                <a:latin typeface="Papyrus" pitchFamily="66" charset="0"/>
              </a:rPr>
              <a:t>  Maori </a:t>
            </a:r>
            <a:br>
              <a:rPr lang="en-US" b="1">
                <a:solidFill>
                  <a:srgbClr val="FFFFCC"/>
                </a:solidFill>
                <a:latin typeface="Papyrus" pitchFamily="66" charset="0"/>
              </a:rPr>
            </a:br>
            <a:endParaRPr lang="en-US" b="1">
              <a:solidFill>
                <a:srgbClr val="FFFFCC"/>
              </a:solidFill>
              <a:latin typeface="Papyrus" pitchFamily="66" charset="0"/>
            </a:endParaRPr>
          </a:p>
          <a:p>
            <a:pPr>
              <a:lnSpc>
                <a:spcPct val="80000"/>
              </a:lnSpc>
              <a:buSzPct val="75000"/>
              <a:buFont typeface="Wingdings" pitchFamily="2" charset="2"/>
              <a:buChar char="Ø"/>
            </a:pPr>
            <a:r>
              <a:rPr lang="en-US" b="1">
                <a:solidFill>
                  <a:srgbClr val="FFFFCC"/>
                </a:solidFill>
                <a:latin typeface="Papyrus" pitchFamily="66" charset="0"/>
              </a:rPr>
              <a:t>  Samoan</a:t>
            </a:r>
          </a:p>
          <a:p>
            <a:pPr>
              <a:lnSpc>
                <a:spcPct val="80000"/>
              </a:lnSpc>
              <a:buSzPct val="75000"/>
              <a:buFont typeface="Wingdings" pitchFamily="2" charset="2"/>
              <a:buChar char="Ø"/>
            </a:pPr>
            <a:endParaRPr lang="en-US" b="1">
              <a:solidFill>
                <a:srgbClr val="FFFFCC"/>
              </a:solidFill>
              <a:latin typeface="Papyrus" pitchFamily="66" charset="0"/>
            </a:endParaRPr>
          </a:p>
          <a:p>
            <a:pPr>
              <a:lnSpc>
                <a:spcPct val="80000"/>
              </a:lnSpc>
              <a:buSzPct val="75000"/>
              <a:buFont typeface="Wingdings" pitchFamily="2" charset="2"/>
              <a:buChar char="Ø"/>
            </a:pPr>
            <a:r>
              <a:rPr lang="en-US" b="1">
                <a:solidFill>
                  <a:srgbClr val="FFFFCC"/>
                </a:solidFill>
                <a:latin typeface="Papyrus" pitchFamily="66" charset="0"/>
              </a:rPr>
              <a:t>  Tahitian</a:t>
            </a:r>
          </a:p>
          <a:p>
            <a:pPr>
              <a:lnSpc>
                <a:spcPct val="80000"/>
              </a:lnSpc>
              <a:buSzPct val="75000"/>
              <a:buFont typeface="Wingdings" pitchFamily="2" charset="2"/>
              <a:buChar char="Ø"/>
            </a:pPr>
            <a:endParaRPr lang="en-US" b="1">
              <a:solidFill>
                <a:srgbClr val="FFFFCC"/>
              </a:solidFill>
              <a:latin typeface="Papyrus" pitchFamily="66" charset="0"/>
            </a:endParaRPr>
          </a:p>
          <a:p>
            <a:pPr>
              <a:lnSpc>
                <a:spcPct val="80000"/>
              </a:lnSpc>
              <a:buSzPct val="75000"/>
              <a:buFont typeface="Wingdings" pitchFamily="2" charset="2"/>
              <a:buChar char="Ø"/>
            </a:pPr>
            <a:r>
              <a:rPr lang="en-US" b="1">
                <a:solidFill>
                  <a:srgbClr val="FFFFCC"/>
                </a:solidFill>
                <a:latin typeface="Papyrus" pitchFamily="66" charset="0"/>
              </a:rPr>
              <a:t>  Tongan</a:t>
            </a:r>
            <a:endParaRPr lang="en-US" sz="2400" b="1">
              <a:solidFill>
                <a:srgbClr val="FF9900"/>
              </a:solidFill>
              <a:latin typeface="Papyrus" pitchFamily="66" charset="0"/>
            </a:endParaRPr>
          </a:p>
        </p:txBody>
      </p:sp>
      <p:pic>
        <p:nvPicPr>
          <p:cNvPr id="33798" name="Picture 6" descr="N:\Scriptur\SCRIP.RPT\Asenith\Misc\Jeff's Slide Show\New Pics for History\New zealand2.jpg"/>
          <p:cNvPicPr>
            <a:picLocks noChangeAspect="1" noChangeArrowheads="1"/>
          </p:cNvPicPr>
          <p:nvPr/>
        </p:nvPicPr>
        <p:blipFill>
          <a:blip r:embed="rId2"/>
          <a:srcRect/>
          <a:stretch>
            <a:fillRect/>
          </a:stretch>
        </p:blipFill>
        <p:spPr bwMode="auto">
          <a:xfrm>
            <a:off x="2819400" y="1981200"/>
            <a:ext cx="6019800" cy="4514850"/>
          </a:xfrm>
          <a:prstGeom prst="rect">
            <a:avLst/>
          </a:prstGeom>
          <a:noFill/>
          <a:ln w="9525">
            <a:solidFill>
              <a:schemeClr val="tx1"/>
            </a:solidFill>
            <a:miter lim="800000"/>
            <a:headEnd/>
            <a:tailEnd/>
          </a:ln>
        </p:spPr>
      </p:pic>
    </p:spTree>
  </p:cSld>
  <p:clrMapOvr>
    <a:masterClrMapping/>
  </p:clrMapOvr>
  <p:transition spd="med" advTm="1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p:cTn id="7" dur="500" fill="hold"/>
                                        <p:tgtEl>
                                          <p:spTgt spid="337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5">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3795">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33795">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anim calcmode="lin" valueType="num">
                                      <p:cBhvr>
                                        <p:cTn id="15" dur="500" fill="hold"/>
                                        <p:tgtEl>
                                          <p:spTgt spid="33795">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3795">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33795">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33795">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33795">
                                            <p:txEl>
                                              <p:pRg st="3" end="3"/>
                                            </p:txEl>
                                          </p:spTgt>
                                        </p:tgtEl>
                                        <p:attrNameLst>
                                          <p:attrName>style.visibility</p:attrName>
                                        </p:attrNameLst>
                                      </p:cBhvr>
                                      <p:to>
                                        <p:strVal val="visible"/>
                                      </p:to>
                                    </p:set>
                                    <p:anim calcmode="lin" valueType="num">
                                      <p:cBhvr>
                                        <p:cTn id="23" dur="500" fill="hold"/>
                                        <p:tgtEl>
                                          <p:spTgt spid="33795">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33795">
                                            <p:txEl>
                                              <p:pRg st="3" end="3"/>
                                            </p:txEl>
                                          </p:spTgt>
                                        </p:tgtEl>
                                        <p:attrNameLst>
                                          <p:attrName>ppt_h</p:attrName>
                                        </p:attrNameLst>
                                      </p:cBhvr>
                                      <p:tavLst>
                                        <p:tav tm="0">
                                          <p:val>
                                            <p:fltVal val="0"/>
                                          </p:val>
                                        </p:tav>
                                        <p:tav tm="100000">
                                          <p:val>
                                            <p:strVal val="#ppt_h"/>
                                          </p:val>
                                        </p:tav>
                                      </p:tavLst>
                                    </p:anim>
                                    <p:anim calcmode="lin" valueType="num">
                                      <p:cBhvr>
                                        <p:cTn id="25" dur="500" fill="hold"/>
                                        <p:tgtEl>
                                          <p:spTgt spid="33795">
                                            <p:txEl>
                                              <p:pRg st="3" end="3"/>
                                            </p:txEl>
                                          </p:spTgt>
                                        </p:tgtEl>
                                        <p:attrNameLst>
                                          <p:attrName>ppt_x</p:attrName>
                                        </p:attrNameLst>
                                      </p:cBhvr>
                                      <p:tavLst>
                                        <p:tav tm="0">
                                          <p:val>
                                            <p:fltVal val="0.5"/>
                                          </p:val>
                                        </p:tav>
                                        <p:tav tm="100000">
                                          <p:val>
                                            <p:strVal val="#ppt_x"/>
                                          </p:val>
                                        </p:tav>
                                      </p:tavLst>
                                    </p:anim>
                                    <p:anim calcmode="lin" valueType="num">
                                      <p:cBhvr>
                                        <p:cTn id="26" dur="500" fill="hold"/>
                                        <p:tgtEl>
                                          <p:spTgt spid="33795">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33795">
                                            <p:txEl>
                                              <p:pRg st="5" end="5"/>
                                            </p:txEl>
                                          </p:spTgt>
                                        </p:tgtEl>
                                        <p:attrNameLst>
                                          <p:attrName>style.visibility</p:attrName>
                                        </p:attrNameLst>
                                      </p:cBhvr>
                                      <p:to>
                                        <p:strVal val="visible"/>
                                      </p:to>
                                    </p:set>
                                    <p:anim calcmode="lin" valueType="num">
                                      <p:cBhvr>
                                        <p:cTn id="31" dur="500" fill="hold"/>
                                        <p:tgtEl>
                                          <p:spTgt spid="33795">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3795">
                                            <p:txEl>
                                              <p:pRg st="5" end="5"/>
                                            </p:txEl>
                                          </p:spTgt>
                                        </p:tgtEl>
                                        <p:attrNameLst>
                                          <p:attrName>ppt_h</p:attrName>
                                        </p:attrNameLst>
                                      </p:cBhvr>
                                      <p:tavLst>
                                        <p:tav tm="0">
                                          <p:val>
                                            <p:fltVal val="0"/>
                                          </p:val>
                                        </p:tav>
                                        <p:tav tm="100000">
                                          <p:val>
                                            <p:strVal val="#ppt_h"/>
                                          </p:val>
                                        </p:tav>
                                      </p:tavLst>
                                    </p:anim>
                                    <p:anim calcmode="lin" valueType="num">
                                      <p:cBhvr>
                                        <p:cTn id="33" dur="500" fill="hold"/>
                                        <p:tgtEl>
                                          <p:spTgt spid="33795">
                                            <p:txEl>
                                              <p:pRg st="5" end="5"/>
                                            </p:txEl>
                                          </p:spTgt>
                                        </p:tgtEl>
                                        <p:attrNameLst>
                                          <p:attrName>ppt_x</p:attrName>
                                        </p:attrNameLst>
                                      </p:cBhvr>
                                      <p:tavLst>
                                        <p:tav tm="0">
                                          <p:val>
                                            <p:fltVal val="0.5"/>
                                          </p:val>
                                        </p:tav>
                                        <p:tav tm="100000">
                                          <p:val>
                                            <p:strVal val="#ppt_x"/>
                                          </p:val>
                                        </p:tav>
                                      </p:tavLst>
                                    </p:anim>
                                    <p:anim calcmode="lin" valueType="num">
                                      <p:cBhvr>
                                        <p:cTn id="34" dur="500" fill="hold"/>
                                        <p:tgtEl>
                                          <p:spTgt spid="33795">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41313" y="304800"/>
            <a:ext cx="8802687" cy="1206500"/>
          </a:xfrm>
        </p:spPr>
        <p:txBody>
          <a:bodyPr/>
          <a:lstStyle/>
          <a:p>
            <a:r>
              <a:rPr lang="en-US" sz="3600" b="1">
                <a:solidFill>
                  <a:schemeClr val="tx1"/>
                </a:solidFill>
                <a:latin typeface="Papyrus" pitchFamily="66" charset="0"/>
              </a:rPr>
              <a:t>Four Asian languages followed:</a:t>
            </a:r>
            <a:endParaRPr lang="en-US" b="1">
              <a:solidFill>
                <a:schemeClr val="tx1"/>
              </a:solidFill>
              <a:latin typeface="Papyrus" pitchFamily="66" charset="0"/>
            </a:endParaRPr>
          </a:p>
        </p:txBody>
      </p:sp>
      <p:sp>
        <p:nvSpPr>
          <p:cNvPr id="34819" name="Rectangle 3"/>
          <p:cNvSpPr>
            <a:spLocks noGrp="1" noChangeArrowheads="1"/>
          </p:cNvSpPr>
          <p:nvPr>
            <p:ph type="body" idx="1"/>
          </p:nvPr>
        </p:nvSpPr>
        <p:spPr>
          <a:xfrm>
            <a:off x="4876800" y="2209800"/>
            <a:ext cx="3886200" cy="2819400"/>
          </a:xfrm>
        </p:spPr>
        <p:txBody>
          <a:bodyPr/>
          <a:lstStyle/>
          <a:p>
            <a:pPr>
              <a:lnSpc>
                <a:spcPct val="125000"/>
              </a:lnSpc>
              <a:buSzPct val="75000"/>
              <a:buFont typeface="Wingdings" pitchFamily="2" charset="2"/>
              <a:buChar char="Ø"/>
            </a:pPr>
            <a:r>
              <a:rPr lang="en-US" sz="2800" b="1">
                <a:solidFill>
                  <a:srgbClr val="FFFFCC"/>
                </a:solidFill>
                <a:latin typeface="Papyrus" pitchFamily="66" charset="0"/>
              </a:rPr>
              <a:t>Japanese     1965</a:t>
            </a:r>
          </a:p>
          <a:p>
            <a:pPr>
              <a:lnSpc>
                <a:spcPct val="125000"/>
              </a:lnSpc>
              <a:buSzPct val="75000"/>
              <a:buFont typeface="Wingdings" pitchFamily="2" charset="2"/>
              <a:buChar char="Ø"/>
            </a:pPr>
            <a:r>
              <a:rPr lang="en-US" sz="2800" b="1">
                <a:solidFill>
                  <a:srgbClr val="FFFFCC"/>
                </a:solidFill>
                <a:latin typeface="Papyrus" pitchFamily="66" charset="0"/>
              </a:rPr>
              <a:t>Korean	        1970</a:t>
            </a:r>
          </a:p>
          <a:p>
            <a:pPr>
              <a:lnSpc>
                <a:spcPct val="125000"/>
              </a:lnSpc>
              <a:buSzPct val="75000"/>
              <a:buFont typeface="Wingdings" pitchFamily="2" charset="2"/>
              <a:buChar char="Ø"/>
            </a:pPr>
            <a:r>
              <a:rPr lang="en-US" sz="2800" b="1">
                <a:solidFill>
                  <a:srgbClr val="FFFFCC"/>
                </a:solidFill>
                <a:latin typeface="Papyrus" pitchFamily="66" charset="0"/>
              </a:rPr>
              <a:t>Cantonese   1971</a:t>
            </a:r>
          </a:p>
          <a:p>
            <a:pPr>
              <a:lnSpc>
                <a:spcPct val="125000"/>
              </a:lnSpc>
              <a:buSzPct val="75000"/>
              <a:buFont typeface="Wingdings" pitchFamily="2" charset="2"/>
              <a:buChar char="Ø"/>
            </a:pPr>
            <a:r>
              <a:rPr lang="en-US" sz="2800" b="1">
                <a:solidFill>
                  <a:srgbClr val="FFFFCC"/>
                </a:solidFill>
                <a:latin typeface="Papyrus" pitchFamily="66" charset="0"/>
              </a:rPr>
              <a:t>Mandarin      1971</a:t>
            </a:r>
            <a:endParaRPr lang="en-US" sz="2000" b="1">
              <a:solidFill>
                <a:srgbClr val="FFFFCC"/>
              </a:solidFill>
              <a:latin typeface="Papyrus" pitchFamily="66" charset="0"/>
            </a:endParaRPr>
          </a:p>
        </p:txBody>
      </p:sp>
      <p:pic>
        <p:nvPicPr>
          <p:cNvPr id="34823" name="Picture 7" descr="N:\Scriptur\SCRIP.RPT\Asenith\Misc\Jeff's Slide Show\New Pics for History\orient.jpg"/>
          <p:cNvPicPr>
            <a:picLocks noChangeAspect="1" noChangeArrowheads="1"/>
          </p:cNvPicPr>
          <p:nvPr/>
        </p:nvPicPr>
        <p:blipFill>
          <a:blip r:embed="rId2"/>
          <a:srcRect r="22858"/>
          <a:stretch>
            <a:fillRect/>
          </a:stretch>
        </p:blipFill>
        <p:spPr bwMode="auto">
          <a:xfrm>
            <a:off x="228600" y="1600200"/>
            <a:ext cx="4572000" cy="4445000"/>
          </a:xfrm>
          <a:prstGeom prst="rect">
            <a:avLst/>
          </a:prstGeom>
          <a:noFill/>
          <a:ln w="9525">
            <a:solidFill>
              <a:schemeClr val="tx1"/>
            </a:solidFill>
            <a:miter lim="800000"/>
            <a:headEnd/>
            <a:tailEnd/>
          </a:ln>
        </p:spPr>
      </p:pic>
    </p:spTree>
  </p:cSld>
  <p:clrMapOvr>
    <a:masterClrMapping/>
  </p:clrMapOvr>
  <p:transition spd="med" advTm="14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p:cTn id="7" dur="1000" fill="hold"/>
                                        <p:tgtEl>
                                          <p:spTgt spid="3481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481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481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481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anim calcmode="lin" valueType="num">
                                      <p:cBhvr>
                                        <p:cTn id="15" dur="1000" fill="hold"/>
                                        <p:tgtEl>
                                          <p:spTgt spid="3481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481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481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4819">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4819">
                                            <p:txEl>
                                              <p:pRg st="2" end="2"/>
                                            </p:txEl>
                                          </p:spTgt>
                                        </p:tgtEl>
                                        <p:attrNameLst>
                                          <p:attrName>style.visibility</p:attrName>
                                        </p:attrNameLst>
                                      </p:cBhvr>
                                      <p:to>
                                        <p:strVal val="visible"/>
                                      </p:to>
                                    </p:set>
                                    <p:anim calcmode="lin" valueType="num">
                                      <p:cBhvr>
                                        <p:cTn id="23" dur="1000" fill="hold"/>
                                        <p:tgtEl>
                                          <p:spTgt spid="34819">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4819">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4819">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4819">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34819">
                                            <p:txEl>
                                              <p:pRg st="3" end="3"/>
                                            </p:txEl>
                                          </p:spTgt>
                                        </p:tgtEl>
                                        <p:attrNameLst>
                                          <p:attrName>style.visibility</p:attrName>
                                        </p:attrNameLst>
                                      </p:cBhvr>
                                      <p:to>
                                        <p:strVal val="visible"/>
                                      </p:to>
                                    </p:set>
                                    <p:anim calcmode="lin" valueType="num">
                                      <p:cBhvr>
                                        <p:cTn id="31" dur="1000" fill="hold"/>
                                        <p:tgtEl>
                                          <p:spTgt spid="34819">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4819">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4819">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4819">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685800"/>
            <a:ext cx="8305800" cy="1676400"/>
          </a:xfrm>
        </p:spPr>
        <p:txBody>
          <a:bodyPr/>
          <a:lstStyle/>
          <a:p>
            <a:r>
              <a:rPr lang="en-US" sz="3200" b="1">
                <a:solidFill>
                  <a:schemeClr val="tx1"/>
                </a:solidFill>
                <a:latin typeface="Papyrus" pitchFamily="66" charset="0"/>
              </a:rPr>
              <a:t>In the 1980s and 1990s the translation of temple ordinances accelerated dramatically.</a:t>
            </a:r>
            <a:endParaRPr lang="en-US" b="1">
              <a:solidFill>
                <a:schemeClr val="tx1"/>
              </a:solidFill>
              <a:latin typeface="Papyrus" pitchFamily="66" charset="0"/>
            </a:endParaRPr>
          </a:p>
        </p:txBody>
      </p:sp>
      <p:sp>
        <p:nvSpPr>
          <p:cNvPr id="35843" name="Text Box 3"/>
          <p:cNvSpPr txBox="1">
            <a:spLocks noChangeArrowheads="1"/>
          </p:cNvSpPr>
          <p:nvPr/>
        </p:nvSpPr>
        <p:spPr bwMode="auto">
          <a:xfrm>
            <a:off x="6019800" y="2895600"/>
            <a:ext cx="2514600" cy="301625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200" b="1">
                <a:solidFill>
                  <a:srgbClr val="FFFFCC"/>
                </a:solidFill>
                <a:latin typeface="Papyrus" pitchFamily="66" charset="0"/>
              </a:rPr>
              <a:t>The temple ordinances have been translated   in  74 languages.</a:t>
            </a:r>
            <a:endParaRPr lang="en-US" b="1">
              <a:solidFill>
                <a:srgbClr val="FFFFCC"/>
              </a:solidFill>
              <a:latin typeface="Papyrus" pitchFamily="66" charset="0"/>
            </a:endParaRPr>
          </a:p>
        </p:txBody>
      </p:sp>
      <p:pic>
        <p:nvPicPr>
          <p:cNvPr id="35845" name="Picture 5" descr="A:\kona.jpg"/>
          <p:cNvPicPr>
            <a:picLocks noChangeAspect="1" noChangeArrowheads="1"/>
          </p:cNvPicPr>
          <p:nvPr/>
        </p:nvPicPr>
        <p:blipFill>
          <a:blip r:embed="rId2"/>
          <a:srcRect/>
          <a:stretch>
            <a:fillRect/>
          </a:stretch>
        </p:blipFill>
        <p:spPr bwMode="auto">
          <a:xfrm>
            <a:off x="381000" y="2209800"/>
            <a:ext cx="5257800" cy="3962400"/>
          </a:xfrm>
          <a:prstGeom prst="rect">
            <a:avLst/>
          </a:prstGeom>
          <a:noFill/>
          <a:ln w="9525">
            <a:solidFill>
              <a:schemeClr val="tx1"/>
            </a:solidFill>
            <a:miter lim="800000"/>
            <a:headEnd/>
            <a:tailEnd/>
          </a:ln>
        </p:spPr>
      </p:pic>
    </p:spTree>
  </p:cSld>
  <p:clrMapOvr>
    <a:masterClrMapping/>
  </p:clrMapOvr>
  <p:transition spd="med" advTm="18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500" fill="hold"/>
                                        <p:tgtEl>
                                          <p:spTgt spid="35843"/>
                                        </p:tgtEl>
                                        <p:attrNameLst>
                                          <p:attrName>ppt_w</p:attrName>
                                        </p:attrNameLst>
                                      </p:cBhvr>
                                      <p:tavLst>
                                        <p:tav tm="0">
                                          <p:val>
                                            <p:fltVal val="0"/>
                                          </p:val>
                                        </p:tav>
                                        <p:tav tm="100000">
                                          <p:val>
                                            <p:strVal val="#ppt_w"/>
                                          </p:val>
                                        </p:tav>
                                      </p:tavLst>
                                    </p:anim>
                                    <p:anim calcmode="lin" valueType="num">
                                      <p:cBhvr>
                                        <p:cTn id="8" dur="500" fill="hold"/>
                                        <p:tgtEl>
                                          <p:spTgt spid="358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381000" y="838200"/>
            <a:ext cx="8153400" cy="2486025"/>
          </a:xfrm>
          <a:prstGeom prst="rect">
            <a:avLst/>
          </a:prstGeom>
          <a:noFill/>
          <a:ln w="12700" cap="sq">
            <a:noFill/>
            <a:miter lim="800000"/>
            <a:headEnd type="none" w="sm" len="sm"/>
            <a:tailEnd type="none" w="sm" len="sm"/>
          </a:ln>
          <a:effectLst/>
        </p:spPr>
        <p:txBody>
          <a:bodyPr>
            <a:spAutoFit/>
          </a:bodyPr>
          <a:lstStyle/>
          <a:p>
            <a:pPr algn="ctr">
              <a:lnSpc>
                <a:spcPct val="140000"/>
              </a:lnSpc>
              <a:spcBef>
                <a:spcPct val="50000"/>
              </a:spcBef>
            </a:pPr>
            <a:r>
              <a:rPr lang="en-US" sz="2800" b="1">
                <a:solidFill>
                  <a:srgbClr val="FFFFCC"/>
                </a:solidFill>
                <a:latin typeface="Papyrus" pitchFamily="66" charset="0"/>
              </a:rPr>
              <a:t>Official interpretation of general conference started in 1961, the year the first non-English stakes were organized.  In that time, overseas stake presidents and bishops were brought to general conference.</a:t>
            </a:r>
            <a:endParaRPr lang="en-US" sz="2800">
              <a:solidFill>
                <a:srgbClr val="FFFFCC"/>
              </a:solidFill>
              <a:latin typeface="Papyrus" pitchFamily="66" charset="0"/>
            </a:endParaRPr>
          </a:p>
        </p:txBody>
      </p:sp>
      <p:sp>
        <p:nvSpPr>
          <p:cNvPr id="36868" name="Text Box 4"/>
          <p:cNvSpPr txBox="1">
            <a:spLocks noChangeArrowheads="1"/>
          </p:cNvSpPr>
          <p:nvPr/>
        </p:nvSpPr>
        <p:spPr bwMode="auto">
          <a:xfrm>
            <a:off x="457200" y="4360863"/>
            <a:ext cx="8229600" cy="1887537"/>
          </a:xfrm>
          <a:prstGeom prst="rect">
            <a:avLst/>
          </a:prstGeom>
          <a:noFill/>
          <a:ln w="12700" cap="sq">
            <a:noFill/>
            <a:miter lim="800000"/>
            <a:headEnd type="none" w="sm" len="sm"/>
            <a:tailEnd type="none" w="sm" len="sm"/>
          </a:ln>
          <a:effectLst/>
        </p:spPr>
        <p:txBody>
          <a:bodyPr>
            <a:spAutoFit/>
          </a:bodyPr>
          <a:lstStyle/>
          <a:p>
            <a:pPr algn="ctr">
              <a:lnSpc>
                <a:spcPct val="140000"/>
              </a:lnSpc>
              <a:spcBef>
                <a:spcPct val="50000"/>
              </a:spcBef>
            </a:pPr>
            <a:r>
              <a:rPr lang="en-US" sz="2800" b="1">
                <a:latin typeface="Papyrus" pitchFamily="66" charset="0"/>
              </a:rPr>
              <a:t>Dutch, German, Samoan and Spanish  interpreters were seated with the visiting Church leaders  in a small room under the Tabernacle Choir seats.  </a:t>
            </a:r>
            <a:endParaRPr lang="en-US">
              <a:latin typeface="Papyrus" pitchFamily="66" charset="0"/>
            </a:endParaRPr>
          </a:p>
        </p:txBody>
      </p:sp>
    </p:spTree>
  </p:cSld>
  <p:clrMapOvr>
    <a:masterClrMapping/>
  </p:clrMapOvr>
  <p:transition spd="med" advTm="20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0-#ppt_w/2"/>
                                          </p:val>
                                        </p:tav>
                                        <p:tav tm="100000">
                                          <p:val>
                                            <p:strVal val="#ppt_x"/>
                                          </p:val>
                                        </p:tav>
                                      </p:tavLst>
                                    </p:anim>
                                    <p:anim calcmode="lin" valueType="num">
                                      <p:cBhvr additive="base">
                                        <p:cTn id="8" dur="500" fill="hold"/>
                                        <p:tgtEl>
                                          <p:spTgt spid="368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228600" y="533400"/>
            <a:ext cx="8458200" cy="1373188"/>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800" b="1">
                <a:latin typeface="Papyrus" pitchFamily="66" charset="0"/>
              </a:rPr>
              <a:t>When earphones were installed in the Tabernacle, the interpretation teams worked on banquet tables in a tent in the unfinished basement of the Assembly Hall.</a:t>
            </a:r>
          </a:p>
        </p:txBody>
      </p:sp>
      <p:sp>
        <p:nvSpPr>
          <p:cNvPr id="68612" name="Text Box 4"/>
          <p:cNvSpPr txBox="1">
            <a:spLocks noChangeArrowheads="1"/>
          </p:cNvSpPr>
          <p:nvPr/>
        </p:nvSpPr>
        <p:spPr bwMode="auto">
          <a:xfrm>
            <a:off x="6019800" y="2362200"/>
            <a:ext cx="2362200" cy="3935413"/>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800" b="1">
                <a:solidFill>
                  <a:srgbClr val="FFFFCC"/>
                </a:solidFill>
                <a:latin typeface="Papyrus" pitchFamily="66" charset="0"/>
              </a:rPr>
              <a:t>When the basement was excavated under the Tabernacle, sixteen small booths were built for interpreters.</a:t>
            </a:r>
          </a:p>
        </p:txBody>
      </p:sp>
      <p:pic>
        <p:nvPicPr>
          <p:cNvPr id="68613" name="Picture 5" descr="C:\WNTNV\Profiles\douglasaw\Desktop\pictures for History\Tab001.jpg"/>
          <p:cNvPicPr>
            <a:picLocks noChangeAspect="1" noChangeArrowheads="1"/>
          </p:cNvPicPr>
          <p:nvPr/>
        </p:nvPicPr>
        <p:blipFill>
          <a:blip r:embed="rId2"/>
          <a:srcRect r="4759" b="11081"/>
          <a:stretch>
            <a:fillRect/>
          </a:stretch>
        </p:blipFill>
        <p:spPr bwMode="auto">
          <a:xfrm>
            <a:off x="533400" y="2286000"/>
            <a:ext cx="5103813" cy="3886200"/>
          </a:xfrm>
          <a:prstGeom prst="rect">
            <a:avLst/>
          </a:prstGeom>
          <a:noFill/>
          <a:ln w="9525">
            <a:solidFill>
              <a:schemeClr val="tx1"/>
            </a:solidFill>
            <a:miter lim="800000"/>
            <a:headEnd/>
            <a:tailEnd/>
          </a:ln>
        </p:spPr>
      </p:pic>
    </p:spTree>
  </p:cSld>
  <p:clrMapOvr>
    <a:masterClrMapping/>
  </p:clrMapOvr>
  <p:transition spd="med" advTm="14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ppt_x"/>
                                          </p:val>
                                        </p:tav>
                                        <p:tav tm="100000">
                                          <p:val>
                                            <p:strVal val="#ppt_x"/>
                                          </p:val>
                                        </p:tav>
                                      </p:tavLst>
                                    </p:anim>
                                    <p:anim calcmode="lin" valueType="num">
                                      <p:cBhvr additive="base">
                                        <p:cTn id="8"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609600"/>
            <a:ext cx="2286000" cy="3429000"/>
          </a:xfrm>
        </p:spPr>
        <p:txBody>
          <a:bodyPr/>
          <a:lstStyle/>
          <a:p>
            <a:pPr algn="r"/>
            <a:r>
              <a:rPr lang="en-US" sz="3200" b="1">
                <a:latin typeface="Papyrus" pitchFamily="66" charset="0"/>
              </a:rPr>
              <a:t>Translation began</a:t>
            </a:r>
            <a:br>
              <a:rPr lang="en-US" sz="3200" b="1">
                <a:latin typeface="Papyrus" pitchFamily="66" charset="0"/>
              </a:rPr>
            </a:br>
            <a:r>
              <a:rPr lang="en-US" sz="3200" b="1">
                <a:latin typeface="Papyrus" pitchFamily="66" charset="0"/>
              </a:rPr>
              <a:t> four </a:t>
            </a:r>
            <a:br>
              <a:rPr lang="en-US" sz="3200" b="1">
                <a:latin typeface="Papyrus" pitchFamily="66" charset="0"/>
              </a:rPr>
            </a:br>
            <a:r>
              <a:rPr lang="en-US" sz="3200" b="1">
                <a:latin typeface="Papyrus" pitchFamily="66" charset="0"/>
              </a:rPr>
              <a:t>years </a:t>
            </a:r>
            <a:br>
              <a:rPr lang="en-US" sz="3200" b="1">
                <a:latin typeface="Papyrus" pitchFamily="66" charset="0"/>
              </a:rPr>
            </a:br>
            <a:r>
              <a:rPr lang="en-US" sz="3200" b="1">
                <a:latin typeface="Papyrus" pitchFamily="66" charset="0"/>
              </a:rPr>
              <a:t>later.          </a:t>
            </a:r>
            <a:endParaRPr lang="en-US" b="1">
              <a:latin typeface="Papyrus" pitchFamily="66" charset="0"/>
            </a:endParaRPr>
          </a:p>
        </p:txBody>
      </p:sp>
      <p:sp>
        <p:nvSpPr>
          <p:cNvPr id="7172" name="Text Box 4"/>
          <p:cNvSpPr txBox="1">
            <a:spLocks noChangeArrowheads="1"/>
          </p:cNvSpPr>
          <p:nvPr/>
        </p:nvSpPr>
        <p:spPr bwMode="auto">
          <a:xfrm>
            <a:off x="6705600" y="2438400"/>
            <a:ext cx="2209800" cy="3503613"/>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3200" b="1">
                <a:latin typeface="Papyrus" pitchFamily="66" charset="0"/>
              </a:rPr>
              <a:t>After three years of work, the Book of Mormon was published.</a:t>
            </a:r>
            <a:endParaRPr lang="en-US" b="1">
              <a:latin typeface="Papyrus" pitchFamily="66" charset="0"/>
            </a:endParaRPr>
          </a:p>
        </p:txBody>
      </p:sp>
      <p:pic>
        <p:nvPicPr>
          <p:cNvPr id="7173" name="Picture 5" descr="A:\Joseph and Oliver.jpg"/>
          <p:cNvPicPr>
            <a:picLocks noChangeAspect="1" noChangeArrowheads="1"/>
          </p:cNvPicPr>
          <p:nvPr/>
        </p:nvPicPr>
        <p:blipFill>
          <a:blip r:embed="rId2"/>
          <a:srcRect/>
          <a:stretch>
            <a:fillRect/>
          </a:stretch>
        </p:blipFill>
        <p:spPr bwMode="auto">
          <a:xfrm>
            <a:off x="2819400" y="914400"/>
            <a:ext cx="3578225" cy="5257800"/>
          </a:xfrm>
          <a:prstGeom prst="rect">
            <a:avLst/>
          </a:prstGeom>
          <a:noFill/>
          <a:ln w="9525">
            <a:solidFill>
              <a:schemeClr val="tx1"/>
            </a:solidFill>
            <a:miter lim="800000"/>
            <a:headEnd/>
            <a:tailEnd/>
          </a:ln>
        </p:spPr>
      </p:pic>
    </p:spTree>
  </p:cSld>
  <p:clrMapOvr>
    <a:masterClrMapping/>
  </p:clrMapOvr>
  <p:transition spd="med" advTm="10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7170"/>
                                        </p:tgtEl>
                                        <p:attrNameLst>
                                          <p:attrName>style.visibility</p:attrName>
                                        </p:attrNameLst>
                                      </p:cBhvr>
                                      <p:to>
                                        <p:strVal val="visible"/>
                                      </p:to>
                                    </p:set>
                                    <p:animEffect transition="in" filter="strips(downRight)">
                                      <p:cBhvr>
                                        <p:cTn id="7" dur="500"/>
                                        <p:tgtEl>
                                          <p:spTgt spid="7170"/>
                                        </p:tgtEl>
                                      </p:cBhvr>
                                    </p:animEffect>
                                  </p:childTnLst>
                                </p:cTn>
                              </p:par>
                            </p:childTnLst>
                          </p:cTn>
                        </p:par>
                        <p:par>
                          <p:cTn id="8" fill="hold">
                            <p:stCondLst>
                              <p:cond delay="1500"/>
                            </p:stCondLst>
                            <p:childTnLst>
                              <p:par>
                                <p:cTn id="9" presetID="18" presetClass="entr" presetSubtype="6" fill="hold" grpId="0" nodeType="afterEffect">
                                  <p:stCondLst>
                                    <p:cond delay="3000"/>
                                  </p:stCondLst>
                                  <p:childTnLst>
                                    <p:set>
                                      <p:cBhvr>
                                        <p:cTn id="10" dur="1" fill="hold">
                                          <p:stCondLst>
                                            <p:cond delay="0"/>
                                          </p:stCondLst>
                                        </p:cTn>
                                        <p:tgtEl>
                                          <p:spTgt spid="7172"/>
                                        </p:tgtEl>
                                        <p:attrNameLst>
                                          <p:attrName>style.visibility</p:attrName>
                                        </p:attrNameLst>
                                      </p:cBhvr>
                                      <p:to>
                                        <p:strVal val="visible"/>
                                      </p:to>
                                    </p:set>
                                    <p:animEffect transition="in" filter="strips(downRight)">
                                      <p:cBhvr>
                                        <p:cTn id="11"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a:xfrm>
            <a:off x="838200" y="122238"/>
            <a:ext cx="7239000" cy="1477962"/>
          </a:xfrm>
        </p:spPr>
        <p:txBody>
          <a:bodyPr/>
          <a:lstStyle/>
          <a:p>
            <a:r>
              <a:rPr lang="en-US" sz="2800" b="1">
                <a:latin typeface="Papyrus" pitchFamily="66" charset="0"/>
              </a:rPr>
              <a:t>Portuguese was interpreted in 1966 and     Tongan in 1968.  The next languages were:</a:t>
            </a:r>
            <a:endParaRPr lang="en-US" b="1">
              <a:latin typeface="Papyrus" pitchFamily="66" charset="0"/>
            </a:endParaRPr>
          </a:p>
        </p:txBody>
      </p:sp>
      <p:sp>
        <p:nvSpPr>
          <p:cNvPr id="67589" name="Rectangle 5"/>
          <p:cNvSpPr>
            <a:spLocks noGrp="1" noChangeArrowheads="1"/>
          </p:cNvSpPr>
          <p:nvPr>
            <p:ph type="body" sz="half" idx="1"/>
          </p:nvPr>
        </p:nvSpPr>
        <p:spPr>
          <a:xfrm>
            <a:off x="1295400" y="1600200"/>
            <a:ext cx="2971800" cy="3276600"/>
          </a:xfrm>
        </p:spPr>
        <p:txBody>
          <a:bodyPr/>
          <a:lstStyle/>
          <a:p>
            <a:pPr>
              <a:buSzPct val="75000"/>
              <a:buFont typeface="Wingdings" pitchFamily="2" charset="2"/>
              <a:buChar char="Ø"/>
            </a:pPr>
            <a:r>
              <a:rPr lang="en-US" b="1">
                <a:solidFill>
                  <a:srgbClr val="FFFFCC"/>
                </a:solidFill>
                <a:latin typeface="Papyrus" pitchFamily="66" charset="0"/>
              </a:rPr>
              <a:t>Japanese</a:t>
            </a:r>
          </a:p>
          <a:p>
            <a:pPr>
              <a:buSzPct val="75000"/>
              <a:buFont typeface="Wingdings" pitchFamily="2" charset="2"/>
              <a:buChar char="Ø"/>
            </a:pPr>
            <a:r>
              <a:rPr lang="en-US" b="1">
                <a:solidFill>
                  <a:srgbClr val="FFFFCC"/>
                </a:solidFill>
                <a:latin typeface="Papyrus" pitchFamily="66" charset="0"/>
              </a:rPr>
              <a:t>Tahitian</a:t>
            </a:r>
          </a:p>
          <a:p>
            <a:pPr>
              <a:buSzPct val="75000"/>
              <a:buFont typeface="Wingdings" pitchFamily="2" charset="2"/>
              <a:buChar char="Ø"/>
            </a:pPr>
            <a:r>
              <a:rPr lang="en-US" b="1">
                <a:solidFill>
                  <a:srgbClr val="FFFFCC"/>
                </a:solidFill>
                <a:latin typeface="Papyrus" pitchFamily="66" charset="0"/>
              </a:rPr>
              <a:t>Korean</a:t>
            </a:r>
          </a:p>
          <a:p>
            <a:pPr>
              <a:buSzPct val="75000"/>
              <a:buFont typeface="Wingdings" pitchFamily="2" charset="2"/>
              <a:buChar char="Ø"/>
            </a:pPr>
            <a:r>
              <a:rPr lang="en-US" b="1">
                <a:solidFill>
                  <a:srgbClr val="FFFFCC"/>
                </a:solidFill>
                <a:latin typeface="Papyrus" pitchFamily="66" charset="0"/>
              </a:rPr>
              <a:t>Danish</a:t>
            </a:r>
          </a:p>
          <a:p>
            <a:pPr>
              <a:buSzPct val="75000"/>
              <a:buFont typeface="Wingdings" pitchFamily="2" charset="2"/>
              <a:buChar char="Ø"/>
            </a:pPr>
            <a:r>
              <a:rPr lang="en-US" b="1">
                <a:solidFill>
                  <a:srgbClr val="FFFFCC"/>
                </a:solidFill>
                <a:latin typeface="Papyrus" pitchFamily="66" charset="0"/>
              </a:rPr>
              <a:t>Cantonese</a:t>
            </a:r>
          </a:p>
          <a:p>
            <a:pPr>
              <a:buSzPct val="75000"/>
              <a:buFont typeface="Wingdings" pitchFamily="2" charset="2"/>
              <a:buChar char="Ø"/>
            </a:pPr>
            <a:r>
              <a:rPr lang="en-US" b="1">
                <a:solidFill>
                  <a:srgbClr val="FFFFCC"/>
                </a:solidFill>
                <a:latin typeface="Papyrus" pitchFamily="66" charset="0"/>
              </a:rPr>
              <a:t> Mandarin</a:t>
            </a:r>
            <a:endParaRPr lang="en-US" b="1">
              <a:solidFill>
                <a:srgbClr val="FF9900"/>
              </a:solidFill>
              <a:latin typeface="Papyrus" pitchFamily="66" charset="0"/>
            </a:endParaRPr>
          </a:p>
        </p:txBody>
      </p:sp>
      <p:sp>
        <p:nvSpPr>
          <p:cNvPr id="67590" name="Rectangle 6"/>
          <p:cNvSpPr>
            <a:spLocks noGrp="1" noChangeArrowheads="1"/>
          </p:cNvSpPr>
          <p:nvPr>
            <p:ph type="body" sz="half" idx="2"/>
          </p:nvPr>
        </p:nvSpPr>
        <p:spPr>
          <a:xfrm>
            <a:off x="4654550" y="1600200"/>
            <a:ext cx="2965450" cy="2895600"/>
          </a:xfrm>
        </p:spPr>
        <p:txBody>
          <a:bodyPr/>
          <a:lstStyle/>
          <a:p>
            <a:pPr>
              <a:buSzPct val="75000"/>
              <a:buFont typeface="Wingdings" pitchFamily="2" charset="2"/>
              <a:buChar char="Ø"/>
            </a:pPr>
            <a:r>
              <a:rPr lang="en-US" b="1">
                <a:solidFill>
                  <a:srgbClr val="FFFFCC"/>
                </a:solidFill>
                <a:latin typeface="Papyrus" pitchFamily="66" charset="0"/>
              </a:rPr>
              <a:t>French</a:t>
            </a:r>
          </a:p>
          <a:p>
            <a:pPr>
              <a:buSzPct val="75000"/>
              <a:buFont typeface="Wingdings" pitchFamily="2" charset="2"/>
              <a:buChar char="Ø"/>
            </a:pPr>
            <a:r>
              <a:rPr lang="en-US" b="1">
                <a:solidFill>
                  <a:srgbClr val="FFFFCC"/>
                </a:solidFill>
                <a:latin typeface="Papyrus" pitchFamily="66" charset="0"/>
              </a:rPr>
              <a:t>Norwegian</a:t>
            </a:r>
          </a:p>
          <a:p>
            <a:pPr>
              <a:buSzPct val="75000"/>
              <a:buFont typeface="Wingdings" pitchFamily="2" charset="2"/>
              <a:buChar char="Ø"/>
            </a:pPr>
            <a:r>
              <a:rPr lang="en-US" b="1">
                <a:solidFill>
                  <a:srgbClr val="FFFFCC"/>
                </a:solidFill>
                <a:latin typeface="Papyrus" pitchFamily="66" charset="0"/>
              </a:rPr>
              <a:t>Swedish</a:t>
            </a:r>
          </a:p>
          <a:p>
            <a:pPr>
              <a:buSzPct val="75000"/>
              <a:buFont typeface="Wingdings" pitchFamily="2" charset="2"/>
              <a:buChar char="Ø"/>
            </a:pPr>
            <a:r>
              <a:rPr lang="en-US" b="1">
                <a:solidFill>
                  <a:srgbClr val="FFFFCC"/>
                </a:solidFill>
                <a:latin typeface="Papyrus" pitchFamily="66" charset="0"/>
              </a:rPr>
              <a:t>Italian</a:t>
            </a:r>
          </a:p>
          <a:p>
            <a:pPr>
              <a:buSzPct val="75000"/>
              <a:buFont typeface="Wingdings" pitchFamily="2" charset="2"/>
              <a:buChar char="Ø"/>
            </a:pPr>
            <a:r>
              <a:rPr lang="en-US" b="1">
                <a:solidFill>
                  <a:srgbClr val="FFFFCC"/>
                </a:solidFill>
                <a:latin typeface="Papyrus" pitchFamily="66" charset="0"/>
              </a:rPr>
              <a:t>Navajo</a:t>
            </a:r>
            <a:endParaRPr lang="en-US" b="1">
              <a:latin typeface="Papyrus" pitchFamily="66" charset="0"/>
            </a:endParaRPr>
          </a:p>
        </p:txBody>
      </p:sp>
      <p:sp>
        <p:nvSpPr>
          <p:cNvPr id="67591" name="Text Box 7"/>
          <p:cNvSpPr txBox="1">
            <a:spLocks noChangeArrowheads="1"/>
          </p:cNvSpPr>
          <p:nvPr/>
        </p:nvSpPr>
        <p:spPr bwMode="auto">
          <a:xfrm>
            <a:off x="381000" y="4984750"/>
            <a:ext cx="8229600" cy="1562100"/>
          </a:xfrm>
          <a:prstGeom prst="rect">
            <a:avLst/>
          </a:prstGeom>
          <a:noFill/>
          <a:ln w="12700" cap="sq">
            <a:noFill/>
            <a:miter lim="800000"/>
            <a:headEnd type="none" w="sm" len="sm"/>
            <a:tailEnd type="none" w="sm" len="sm"/>
          </a:ln>
          <a:effectLst/>
        </p:spPr>
        <p:txBody>
          <a:bodyPr>
            <a:spAutoFit/>
          </a:bodyPr>
          <a:lstStyle/>
          <a:p>
            <a:pPr algn="ctr">
              <a:lnSpc>
                <a:spcPct val="70000"/>
              </a:lnSpc>
              <a:spcBef>
                <a:spcPct val="50000"/>
              </a:spcBef>
            </a:pPr>
            <a:r>
              <a:rPr lang="en-US" sz="2800" b="1">
                <a:solidFill>
                  <a:srgbClr val="FFFF99"/>
                </a:solidFill>
                <a:latin typeface="Papyrus" pitchFamily="66" charset="0"/>
              </a:rPr>
              <a:t>By 1981, there were 17 languages; however, </a:t>
            </a:r>
          </a:p>
          <a:p>
            <a:pPr algn="ctr">
              <a:lnSpc>
                <a:spcPct val="70000"/>
              </a:lnSpc>
              <a:spcBef>
                <a:spcPct val="50000"/>
              </a:spcBef>
            </a:pPr>
            <a:r>
              <a:rPr lang="en-US" sz="2800" b="1">
                <a:solidFill>
                  <a:srgbClr val="FFFF99"/>
                </a:solidFill>
                <a:latin typeface="Papyrus" pitchFamily="66" charset="0"/>
              </a:rPr>
              <a:t>interpretation was generally for those attending</a:t>
            </a:r>
          </a:p>
          <a:p>
            <a:pPr algn="ctr">
              <a:lnSpc>
                <a:spcPct val="70000"/>
              </a:lnSpc>
              <a:spcBef>
                <a:spcPct val="50000"/>
              </a:spcBef>
            </a:pPr>
            <a:r>
              <a:rPr lang="en-US" sz="2800" b="1">
                <a:solidFill>
                  <a:srgbClr val="FFFF99"/>
                </a:solidFill>
                <a:latin typeface="Papyrus" pitchFamily="66" charset="0"/>
              </a:rPr>
              <a:t> conference in the Tabernacle.</a:t>
            </a:r>
            <a:r>
              <a:rPr lang="en-US" b="1">
                <a:latin typeface="Papyrus" pitchFamily="66" charset="0"/>
              </a:rPr>
              <a:t>  </a:t>
            </a:r>
          </a:p>
        </p:txBody>
      </p:sp>
    </p:spTree>
  </p:cSld>
  <p:clrMapOvr>
    <a:masterClrMapping/>
  </p:clrMapOvr>
  <p:transition spd="med" advTm="27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4000"/>
                                  </p:stCondLst>
                                  <p:childTnLst>
                                    <p:set>
                                      <p:cBhvr>
                                        <p:cTn id="6" dur="1" fill="hold">
                                          <p:stCondLst>
                                            <p:cond delay="0"/>
                                          </p:stCondLst>
                                        </p:cTn>
                                        <p:tgtEl>
                                          <p:spTgt spid="67589"/>
                                        </p:tgtEl>
                                        <p:attrNameLst>
                                          <p:attrName>style.visibility</p:attrName>
                                        </p:attrNameLst>
                                      </p:cBhvr>
                                      <p:to>
                                        <p:strVal val="visible"/>
                                      </p:to>
                                    </p:set>
                                    <p:animEffect transition="in" filter="box(out)">
                                      <p:cBhvr>
                                        <p:cTn id="7" dur="500"/>
                                        <p:tgtEl>
                                          <p:spTgt spid="675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box(out)">
                                      <p:cBhvr>
                                        <p:cTn id="12" dur="500"/>
                                        <p:tgtEl>
                                          <p:spTgt spid="6759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7591"/>
                                        </p:tgtEl>
                                        <p:attrNameLst>
                                          <p:attrName>style.visibility</p:attrName>
                                        </p:attrNameLst>
                                      </p:cBhvr>
                                      <p:to>
                                        <p:strVal val="visible"/>
                                      </p:to>
                                    </p:set>
                                    <p:animEffect transition="in" filter="box(out)">
                                      <p:cBhvr>
                                        <p:cTn id="17"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utoUpdateAnimBg="0"/>
      <p:bldP spid="67590" grpId="0" autoUpdateAnimBg="0"/>
      <p:bldP spid="6759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457200" y="609600"/>
            <a:ext cx="8229600" cy="1373188"/>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sz="2800" b="1">
                <a:latin typeface="Papyrus" pitchFamily="66" charset="0"/>
              </a:rPr>
              <a:t>Later, the number of interpretation booths was expanded to 40 and interpretation was delivered by phone, television,  satellite, and videos.</a:t>
            </a:r>
          </a:p>
        </p:txBody>
      </p:sp>
      <p:sp>
        <p:nvSpPr>
          <p:cNvPr id="69636" name="Text Box 4"/>
          <p:cNvSpPr txBox="1">
            <a:spLocks noChangeArrowheads="1"/>
          </p:cNvSpPr>
          <p:nvPr/>
        </p:nvSpPr>
        <p:spPr bwMode="auto">
          <a:xfrm>
            <a:off x="457200" y="2133600"/>
            <a:ext cx="8229600" cy="1373188"/>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sz="2800" b="1">
                <a:solidFill>
                  <a:srgbClr val="FF9900"/>
                </a:solidFill>
                <a:latin typeface="Papyrus" pitchFamily="66" charset="0"/>
              </a:rPr>
              <a:t>The Conference Center has 59 interpretation booths and combined with booths in the Tabernacle there is capacity for 99 languages.  </a:t>
            </a:r>
          </a:p>
        </p:txBody>
      </p:sp>
      <p:sp>
        <p:nvSpPr>
          <p:cNvPr id="69637" name="Text Box 5"/>
          <p:cNvSpPr txBox="1">
            <a:spLocks noChangeArrowheads="1"/>
          </p:cNvSpPr>
          <p:nvPr/>
        </p:nvSpPr>
        <p:spPr bwMode="auto">
          <a:xfrm>
            <a:off x="457200" y="4800600"/>
            <a:ext cx="82296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800" b="1">
                <a:solidFill>
                  <a:srgbClr val="FF9900"/>
                </a:solidFill>
                <a:latin typeface="Papyrus" pitchFamily="66" charset="0"/>
              </a:rPr>
              <a:t>3,000,000 watched on KSL-TV and KBYU-TV.</a:t>
            </a:r>
          </a:p>
        </p:txBody>
      </p:sp>
      <p:sp>
        <p:nvSpPr>
          <p:cNvPr id="69638" name="Text Box 6"/>
          <p:cNvSpPr txBox="1">
            <a:spLocks noChangeArrowheads="1"/>
          </p:cNvSpPr>
          <p:nvPr/>
        </p:nvSpPr>
        <p:spPr bwMode="auto">
          <a:xfrm>
            <a:off x="457200" y="3733800"/>
            <a:ext cx="8458200" cy="9461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800" b="1">
                <a:solidFill>
                  <a:srgbClr val="FFFFCC"/>
                </a:solidFill>
                <a:latin typeface="Papyrus" pitchFamily="66" charset="0"/>
              </a:rPr>
              <a:t>In October 2000, 145,000 people attended general conference in the Conference Center.</a:t>
            </a:r>
            <a:endParaRPr lang="en-US" b="1">
              <a:latin typeface="Papyrus" pitchFamily="66" charset="0"/>
            </a:endParaRPr>
          </a:p>
        </p:txBody>
      </p:sp>
      <p:sp>
        <p:nvSpPr>
          <p:cNvPr id="69639" name="Text Box 7"/>
          <p:cNvSpPr txBox="1">
            <a:spLocks noChangeArrowheads="1"/>
          </p:cNvSpPr>
          <p:nvPr/>
        </p:nvSpPr>
        <p:spPr bwMode="auto">
          <a:xfrm>
            <a:off x="457200" y="5486400"/>
            <a:ext cx="8305800" cy="9461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800" b="1">
                <a:solidFill>
                  <a:srgbClr val="FFFF99"/>
                </a:solidFill>
                <a:latin typeface="Papyrus" pitchFamily="66" charset="0"/>
              </a:rPr>
              <a:t>13,000,000 in the US and Canada have cable access to conference proceedings.</a:t>
            </a:r>
            <a:endParaRPr lang="en-US" b="1">
              <a:latin typeface="Papyrus" pitchFamily="66" charset="0"/>
            </a:endParaRPr>
          </a:p>
        </p:txBody>
      </p:sp>
    </p:spTree>
  </p:cSld>
  <p:clrMapOvr>
    <a:masterClrMapping/>
  </p:clrMapOvr>
  <p:transition spd="med" advTm="36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p:cTn id="7" dur="1000" fill="hold"/>
                                        <p:tgtEl>
                                          <p:spTgt spid="69636"/>
                                        </p:tgtEl>
                                        <p:attrNameLst>
                                          <p:attrName>ppt_w</p:attrName>
                                        </p:attrNameLst>
                                      </p:cBhvr>
                                      <p:tavLst>
                                        <p:tav tm="0">
                                          <p:val>
                                            <p:fltVal val="0"/>
                                          </p:val>
                                        </p:tav>
                                        <p:tav tm="100000">
                                          <p:val>
                                            <p:strVal val="#ppt_w"/>
                                          </p:val>
                                        </p:tav>
                                      </p:tavLst>
                                    </p:anim>
                                    <p:anim calcmode="lin" valueType="num">
                                      <p:cBhvr>
                                        <p:cTn id="8" dur="1000" fill="hold"/>
                                        <p:tgtEl>
                                          <p:spTgt spid="69636"/>
                                        </p:tgtEl>
                                        <p:attrNameLst>
                                          <p:attrName>ppt_h</p:attrName>
                                        </p:attrNameLst>
                                      </p:cBhvr>
                                      <p:tavLst>
                                        <p:tav tm="0">
                                          <p:val>
                                            <p:fltVal val="0"/>
                                          </p:val>
                                        </p:tav>
                                        <p:tav tm="100000">
                                          <p:val>
                                            <p:strVal val="#ppt_h"/>
                                          </p:val>
                                        </p:tav>
                                      </p:tavLst>
                                    </p:anim>
                                    <p:anim calcmode="lin" valueType="num">
                                      <p:cBhvr>
                                        <p:cTn id="9" dur="1000" fill="hold"/>
                                        <p:tgtEl>
                                          <p:spTgt spid="6963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96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9638"/>
                                        </p:tgtEl>
                                        <p:attrNameLst>
                                          <p:attrName>style.visibility</p:attrName>
                                        </p:attrNameLst>
                                      </p:cBhvr>
                                      <p:to>
                                        <p:strVal val="visible"/>
                                      </p:to>
                                    </p:set>
                                    <p:anim calcmode="lin" valueType="num">
                                      <p:cBhvr>
                                        <p:cTn id="15" dur="1000" fill="hold"/>
                                        <p:tgtEl>
                                          <p:spTgt spid="69638"/>
                                        </p:tgtEl>
                                        <p:attrNameLst>
                                          <p:attrName>ppt_w</p:attrName>
                                        </p:attrNameLst>
                                      </p:cBhvr>
                                      <p:tavLst>
                                        <p:tav tm="0">
                                          <p:val>
                                            <p:fltVal val="0"/>
                                          </p:val>
                                        </p:tav>
                                        <p:tav tm="100000">
                                          <p:val>
                                            <p:strVal val="#ppt_w"/>
                                          </p:val>
                                        </p:tav>
                                      </p:tavLst>
                                    </p:anim>
                                    <p:anim calcmode="lin" valueType="num">
                                      <p:cBhvr>
                                        <p:cTn id="16" dur="1000" fill="hold"/>
                                        <p:tgtEl>
                                          <p:spTgt spid="69638"/>
                                        </p:tgtEl>
                                        <p:attrNameLst>
                                          <p:attrName>ppt_h</p:attrName>
                                        </p:attrNameLst>
                                      </p:cBhvr>
                                      <p:tavLst>
                                        <p:tav tm="0">
                                          <p:val>
                                            <p:fltVal val="0"/>
                                          </p:val>
                                        </p:tav>
                                        <p:tav tm="100000">
                                          <p:val>
                                            <p:strVal val="#ppt_h"/>
                                          </p:val>
                                        </p:tav>
                                      </p:tavLst>
                                    </p:anim>
                                    <p:anim calcmode="lin" valueType="num">
                                      <p:cBhvr>
                                        <p:cTn id="17" dur="1000" fill="hold"/>
                                        <p:tgtEl>
                                          <p:spTgt spid="6963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96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9637"/>
                                        </p:tgtEl>
                                        <p:attrNameLst>
                                          <p:attrName>style.visibility</p:attrName>
                                        </p:attrNameLst>
                                      </p:cBhvr>
                                      <p:to>
                                        <p:strVal val="visible"/>
                                      </p:to>
                                    </p:set>
                                    <p:anim calcmode="lin" valueType="num">
                                      <p:cBhvr>
                                        <p:cTn id="23" dur="1000" fill="hold"/>
                                        <p:tgtEl>
                                          <p:spTgt spid="69637"/>
                                        </p:tgtEl>
                                        <p:attrNameLst>
                                          <p:attrName>ppt_w</p:attrName>
                                        </p:attrNameLst>
                                      </p:cBhvr>
                                      <p:tavLst>
                                        <p:tav tm="0">
                                          <p:val>
                                            <p:fltVal val="0"/>
                                          </p:val>
                                        </p:tav>
                                        <p:tav tm="100000">
                                          <p:val>
                                            <p:strVal val="#ppt_w"/>
                                          </p:val>
                                        </p:tav>
                                      </p:tavLst>
                                    </p:anim>
                                    <p:anim calcmode="lin" valueType="num">
                                      <p:cBhvr>
                                        <p:cTn id="24" dur="1000" fill="hold"/>
                                        <p:tgtEl>
                                          <p:spTgt spid="69637"/>
                                        </p:tgtEl>
                                        <p:attrNameLst>
                                          <p:attrName>ppt_h</p:attrName>
                                        </p:attrNameLst>
                                      </p:cBhvr>
                                      <p:tavLst>
                                        <p:tav tm="0">
                                          <p:val>
                                            <p:fltVal val="0"/>
                                          </p:val>
                                        </p:tav>
                                        <p:tav tm="100000">
                                          <p:val>
                                            <p:strVal val="#ppt_h"/>
                                          </p:val>
                                        </p:tav>
                                      </p:tavLst>
                                    </p:anim>
                                    <p:anim calcmode="lin" valueType="num">
                                      <p:cBhvr>
                                        <p:cTn id="25" dur="1000" fill="hold"/>
                                        <p:tgtEl>
                                          <p:spTgt spid="6963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96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69639"/>
                                        </p:tgtEl>
                                        <p:attrNameLst>
                                          <p:attrName>style.visibility</p:attrName>
                                        </p:attrNameLst>
                                      </p:cBhvr>
                                      <p:to>
                                        <p:strVal val="visible"/>
                                      </p:to>
                                    </p:set>
                                    <p:anim calcmode="lin" valueType="num">
                                      <p:cBhvr>
                                        <p:cTn id="31" dur="1000" fill="hold"/>
                                        <p:tgtEl>
                                          <p:spTgt spid="69639"/>
                                        </p:tgtEl>
                                        <p:attrNameLst>
                                          <p:attrName>ppt_w</p:attrName>
                                        </p:attrNameLst>
                                      </p:cBhvr>
                                      <p:tavLst>
                                        <p:tav tm="0">
                                          <p:val>
                                            <p:fltVal val="0"/>
                                          </p:val>
                                        </p:tav>
                                        <p:tav tm="100000">
                                          <p:val>
                                            <p:strVal val="#ppt_w"/>
                                          </p:val>
                                        </p:tav>
                                      </p:tavLst>
                                    </p:anim>
                                    <p:anim calcmode="lin" valueType="num">
                                      <p:cBhvr>
                                        <p:cTn id="32" dur="1000" fill="hold"/>
                                        <p:tgtEl>
                                          <p:spTgt spid="69639"/>
                                        </p:tgtEl>
                                        <p:attrNameLst>
                                          <p:attrName>ppt_h</p:attrName>
                                        </p:attrNameLst>
                                      </p:cBhvr>
                                      <p:tavLst>
                                        <p:tav tm="0">
                                          <p:val>
                                            <p:fltVal val="0"/>
                                          </p:val>
                                        </p:tav>
                                        <p:tav tm="100000">
                                          <p:val>
                                            <p:strVal val="#ppt_h"/>
                                          </p:val>
                                        </p:tav>
                                      </p:tavLst>
                                    </p:anim>
                                    <p:anim calcmode="lin" valueType="num">
                                      <p:cBhvr>
                                        <p:cTn id="33" dur="1000" fill="hold"/>
                                        <p:tgtEl>
                                          <p:spTgt spid="6963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6963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7" grpId="0" autoUpdateAnimBg="0"/>
      <p:bldP spid="69638" grpId="0" autoUpdateAnimBg="0"/>
      <p:bldP spid="6963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33400" y="533400"/>
            <a:ext cx="8001000" cy="9461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800" b="1">
                <a:solidFill>
                  <a:srgbClr val="FFFFCC"/>
                </a:solidFill>
                <a:latin typeface="Papyrus" pitchFamily="66" charset="0"/>
              </a:rPr>
              <a:t>Conference is broadcast live by satellite to North America, Latin America, Europe, and Africa.</a:t>
            </a:r>
          </a:p>
        </p:txBody>
      </p:sp>
      <p:sp>
        <p:nvSpPr>
          <p:cNvPr id="98307" name="Text Box 3"/>
          <p:cNvSpPr txBox="1">
            <a:spLocks noChangeArrowheads="1"/>
          </p:cNvSpPr>
          <p:nvPr/>
        </p:nvSpPr>
        <p:spPr bwMode="auto">
          <a:xfrm>
            <a:off x="533400" y="1981200"/>
            <a:ext cx="8077200" cy="1800225"/>
          </a:xfrm>
          <a:prstGeom prst="rect">
            <a:avLst/>
          </a:prstGeom>
          <a:noFill/>
          <a:ln w="12700" cap="sq">
            <a:noFill/>
            <a:miter lim="800000"/>
            <a:headEnd type="none" w="sm" len="sm"/>
            <a:tailEnd type="none" w="sm" len="sm"/>
          </a:ln>
          <a:effectLst/>
        </p:spPr>
        <p:txBody>
          <a:bodyPr>
            <a:spAutoFit/>
          </a:bodyPr>
          <a:lstStyle/>
          <a:p>
            <a:r>
              <a:rPr lang="en-US" sz="2800" b="1">
                <a:latin typeface="Papyrus" pitchFamily="66" charset="0"/>
              </a:rPr>
              <a:t>In the US and Canada there are 3,781 downlinks.  In Latin America there are 462 downlinks. </a:t>
            </a:r>
          </a:p>
          <a:p>
            <a:r>
              <a:rPr lang="en-US" sz="2800" b="1">
                <a:latin typeface="Papyrus" pitchFamily="66" charset="0"/>
              </a:rPr>
              <a:t>In Europe there are 285 downlinks.</a:t>
            </a:r>
          </a:p>
          <a:p>
            <a:r>
              <a:rPr lang="en-US" sz="2800" b="1">
                <a:latin typeface="Papyrus" pitchFamily="66" charset="0"/>
              </a:rPr>
              <a:t>In Africa there are 9 downlinks.  </a:t>
            </a:r>
          </a:p>
        </p:txBody>
      </p:sp>
      <p:sp>
        <p:nvSpPr>
          <p:cNvPr id="98308" name="Text Box 4"/>
          <p:cNvSpPr txBox="1">
            <a:spLocks noChangeArrowheads="1"/>
          </p:cNvSpPr>
          <p:nvPr/>
        </p:nvSpPr>
        <p:spPr bwMode="auto">
          <a:xfrm>
            <a:off x="533400" y="3886200"/>
            <a:ext cx="7391400" cy="9461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800" b="1">
                <a:solidFill>
                  <a:schemeClr val="accent2"/>
                </a:solidFill>
                <a:latin typeface="Papyrus" pitchFamily="66" charset="0"/>
              </a:rPr>
              <a:t>110,000  people in 99 countries listened on the Internet in 35 languages.</a:t>
            </a:r>
          </a:p>
        </p:txBody>
      </p:sp>
      <p:sp>
        <p:nvSpPr>
          <p:cNvPr id="98309" name="Text Box 5"/>
          <p:cNvSpPr txBox="1">
            <a:spLocks noChangeArrowheads="1"/>
          </p:cNvSpPr>
          <p:nvPr/>
        </p:nvSpPr>
        <p:spPr bwMode="auto">
          <a:xfrm>
            <a:off x="533400" y="5105400"/>
            <a:ext cx="8305800" cy="9461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800" b="1">
                <a:latin typeface="Papyrus" pitchFamily="66" charset="0"/>
              </a:rPr>
              <a:t>Videotapes of conference were sent to 20 international areas.</a:t>
            </a:r>
            <a:endParaRPr lang="en-US" b="1">
              <a:latin typeface="Papyrus" pitchFamily="66" charset="0"/>
            </a:endParaRPr>
          </a:p>
        </p:txBody>
      </p:sp>
    </p:spTree>
  </p:cSld>
  <p:clrMapOvr>
    <a:masterClrMapping/>
  </p:clrMapOvr>
  <p:transition spd="med" advTm="34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ppt_x"/>
                                          </p:val>
                                        </p:tav>
                                        <p:tav tm="100000">
                                          <p:val>
                                            <p:strVal val="#ppt_x"/>
                                          </p:val>
                                        </p:tav>
                                      </p:tavLst>
                                    </p:anim>
                                    <p:anim calcmode="lin" valueType="num">
                                      <p:cBhvr additive="base">
                                        <p:cTn id="8" dur="500" fill="hold"/>
                                        <p:tgtEl>
                                          <p:spTgt spid="9830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8000"/>
                                  </p:stCondLst>
                                  <p:childTnLst>
                                    <p:set>
                                      <p:cBhvr>
                                        <p:cTn id="11" dur="1" fill="hold">
                                          <p:stCondLst>
                                            <p:cond delay="0"/>
                                          </p:stCondLst>
                                        </p:cTn>
                                        <p:tgtEl>
                                          <p:spTgt spid="98308"/>
                                        </p:tgtEl>
                                        <p:attrNameLst>
                                          <p:attrName>style.visibility</p:attrName>
                                        </p:attrNameLst>
                                      </p:cBhvr>
                                      <p:to>
                                        <p:strVal val="visible"/>
                                      </p:to>
                                    </p:set>
                                    <p:anim calcmode="lin" valueType="num">
                                      <p:cBhvr additive="base">
                                        <p:cTn id="12" dur="500" fill="hold"/>
                                        <p:tgtEl>
                                          <p:spTgt spid="98308"/>
                                        </p:tgtEl>
                                        <p:attrNameLst>
                                          <p:attrName>ppt_x</p:attrName>
                                        </p:attrNameLst>
                                      </p:cBhvr>
                                      <p:tavLst>
                                        <p:tav tm="0">
                                          <p:val>
                                            <p:strVal val="#ppt_x"/>
                                          </p:val>
                                        </p:tav>
                                        <p:tav tm="100000">
                                          <p:val>
                                            <p:strVal val="#ppt_x"/>
                                          </p:val>
                                        </p:tav>
                                      </p:tavLst>
                                    </p:anim>
                                    <p:anim calcmode="lin" valueType="num">
                                      <p:cBhvr additive="base">
                                        <p:cTn id="13" dur="500" fill="hold"/>
                                        <p:tgtEl>
                                          <p:spTgt spid="98308"/>
                                        </p:tgtEl>
                                        <p:attrNameLst>
                                          <p:attrName>ppt_y</p:attrName>
                                        </p:attrNameLst>
                                      </p:cBhvr>
                                      <p:tavLst>
                                        <p:tav tm="0">
                                          <p:val>
                                            <p:strVal val="1+#ppt_h/2"/>
                                          </p:val>
                                        </p:tav>
                                        <p:tav tm="100000">
                                          <p:val>
                                            <p:strVal val="#ppt_y"/>
                                          </p:val>
                                        </p:tav>
                                      </p:tavLst>
                                    </p:anim>
                                  </p:childTnLst>
                                </p:cTn>
                              </p:par>
                            </p:childTnLst>
                          </p:cTn>
                        </p:par>
                        <p:par>
                          <p:cTn id="14" fill="hold">
                            <p:stCondLst>
                              <p:cond delay="9000"/>
                            </p:stCondLst>
                            <p:childTnLst>
                              <p:par>
                                <p:cTn id="15" presetID="2" presetClass="entr" presetSubtype="4" fill="hold" grpId="0" nodeType="afterEffect">
                                  <p:stCondLst>
                                    <p:cond delay="5000"/>
                                  </p:stCondLst>
                                  <p:childTnLst>
                                    <p:set>
                                      <p:cBhvr>
                                        <p:cTn id="16" dur="1" fill="hold">
                                          <p:stCondLst>
                                            <p:cond delay="0"/>
                                          </p:stCondLst>
                                        </p:cTn>
                                        <p:tgtEl>
                                          <p:spTgt spid="98309"/>
                                        </p:tgtEl>
                                        <p:attrNameLst>
                                          <p:attrName>style.visibility</p:attrName>
                                        </p:attrNameLst>
                                      </p:cBhvr>
                                      <p:to>
                                        <p:strVal val="visible"/>
                                      </p:to>
                                    </p:set>
                                    <p:anim calcmode="lin" valueType="num">
                                      <p:cBhvr additive="base">
                                        <p:cTn id="17" dur="500" fill="hold"/>
                                        <p:tgtEl>
                                          <p:spTgt spid="98309"/>
                                        </p:tgtEl>
                                        <p:attrNameLst>
                                          <p:attrName>ppt_x</p:attrName>
                                        </p:attrNameLst>
                                      </p:cBhvr>
                                      <p:tavLst>
                                        <p:tav tm="0">
                                          <p:val>
                                            <p:strVal val="#ppt_x"/>
                                          </p:val>
                                        </p:tav>
                                        <p:tav tm="100000">
                                          <p:val>
                                            <p:strVal val="#ppt_x"/>
                                          </p:val>
                                        </p:tav>
                                      </p:tavLst>
                                    </p:anim>
                                    <p:anim calcmode="lin" valueType="num">
                                      <p:cBhvr additive="base">
                                        <p:cTn id="18" dur="500" fill="hold"/>
                                        <p:tgtEl>
                                          <p:spTgt spid="98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08" grpId="0" autoUpdateAnimBg="0"/>
      <p:bldP spid="9830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09600" y="762000"/>
            <a:ext cx="7772400" cy="94615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800" b="1">
                <a:solidFill>
                  <a:srgbClr val="FFFFCC"/>
                </a:solidFill>
                <a:latin typeface="Papyrus" pitchFamily="66" charset="0"/>
              </a:rPr>
              <a:t>The October 2000 General Conference</a:t>
            </a:r>
          </a:p>
          <a:p>
            <a:pPr algn="ctr"/>
            <a:r>
              <a:rPr lang="en-US" sz="2800" b="1">
                <a:solidFill>
                  <a:srgbClr val="FFFFCC"/>
                </a:solidFill>
                <a:latin typeface="Papyrus" pitchFamily="66" charset="0"/>
              </a:rPr>
              <a:t>was interpreted in 49 languages.</a:t>
            </a:r>
            <a:endParaRPr lang="en-US" sz="2800" b="1">
              <a:solidFill>
                <a:srgbClr val="FF9900"/>
              </a:solidFill>
              <a:latin typeface="Papyrus" pitchFamily="66" charset="0"/>
            </a:endParaRPr>
          </a:p>
        </p:txBody>
      </p:sp>
      <p:sp>
        <p:nvSpPr>
          <p:cNvPr id="93188" name="Text Box 4"/>
          <p:cNvSpPr txBox="1">
            <a:spLocks noChangeArrowheads="1"/>
          </p:cNvSpPr>
          <p:nvPr/>
        </p:nvSpPr>
        <p:spPr bwMode="auto">
          <a:xfrm>
            <a:off x="609600" y="2133600"/>
            <a:ext cx="7772400" cy="1373188"/>
          </a:xfrm>
          <a:prstGeom prst="rect">
            <a:avLst/>
          </a:prstGeom>
          <a:noFill/>
          <a:ln w="12700" cap="sq">
            <a:noFill/>
            <a:miter lim="800000"/>
            <a:headEnd type="none" w="sm" len="sm"/>
            <a:tailEnd type="none" w="sm" len="sm"/>
          </a:ln>
          <a:effectLst/>
        </p:spPr>
        <p:txBody>
          <a:bodyPr>
            <a:spAutoFit/>
          </a:bodyPr>
          <a:lstStyle/>
          <a:p>
            <a:pPr algn="ctr"/>
            <a:r>
              <a:rPr lang="en-US" sz="2800" b="1">
                <a:latin typeface="Papyrus" pitchFamily="66" charset="0"/>
              </a:rPr>
              <a:t>Twice a year, over 500 interpreters and volunteers are involved in </a:t>
            </a:r>
          </a:p>
          <a:p>
            <a:pPr algn="ctr"/>
            <a:r>
              <a:rPr lang="en-US" sz="2800" b="1">
                <a:latin typeface="Papyrus" pitchFamily="66" charset="0"/>
              </a:rPr>
              <a:t>general conference interpretation. </a:t>
            </a:r>
            <a:endParaRPr lang="en-US" sz="2800" b="1">
              <a:solidFill>
                <a:schemeClr val="accent2"/>
              </a:solidFill>
              <a:latin typeface="Papyrus" pitchFamily="66" charset="0"/>
            </a:endParaRPr>
          </a:p>
        </p:txBody>
      </p:sp>
      <p:sp>
        <p:nvSpPr>
          <p:cNvPr id="93189" name="Text Box 5"/>
          <p:cNvSpPr txBox="1">
            <a:spLocks noChangeArrowheads="1"/>
          </p:cNvSpPr>
          <p:nvPr/>
        </p:nvSpPr>
        <p:spPr bwMode="auto">
          <a:xfrm>
            <a:off x="1143000" y="4114800"/>
            <a:ext cx="6934200" cy="180022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2800" b="1">
                <a:solidFill>
                  <a:schemeClr val="accent2"/>
                </a:solidFill>
                <a:latin typeface="Papyrus" pitchFamily="66" charset="0"/>
              </a:rPr>
              <a:t>Interpretation services have expanded to  Mission Presidents’ Seminars, Temple Presidents’ Seminars and dozens of other training and broadcast functions.</a:t>
            </a:r>
          </a:p>
        </p:txBody>
      </p:sp>
    </p:spTree>
  </p:cSld>
  <p:clrMapOvr>
    <a:masterClrMapping/>
  </p:clrMapOvr>
  <p:transition spd="med" advTm="20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4000"/>
                                  </p:stCondLst>
                                  <p:childTnLst>
                                    <p:set>
                                      <p:cBhvr>
                                        <p:cTn id="6" dur="1" fill="hold">
                                          <p:stCondLst>
                                            <p:cond delay="0"/>
                                          </p:stCondLst>
                                        </p:cTn>
                                        <p:tgtEl>
                                          <p:spTgt spid="93188"/>
                                        </p:tgtEl>
                                        <p:attrNameLst>
                                          <p:attrName>style.visibility</p:attrName>
                                        </p:attrNameLst>
                                      </p:cBhvr>
                                      <p:to>
                                        <p:strVal val="visible"/>
                                      </p:to>
                                    </p:set>
                                    <p:animEffect transition="in" filter="blinds(horizontal)">
                                      <p:cBhvr>
                                        <p:cTn id="7" dur="500"/>
                                        <p:tgtEl>
                                          <p:spTgt spid="93188"/>
                                        </p:tgtEl>
                                      </p:cBhvr>
                                    </p:animEffect>
                                  </p:childTnLst>
                                </p:cTn>
                              </p:par>
                            </p:childTnLst>
                          </p:cTn>
                        </p:par>
                        <p:par>
                          <p:cTn id="8" fill="hold">
                            <p:stCondLst>
                              <p:cond delay="4500"/>
                            </p:stCondLst>
                            <p:childTnLst>
                              <p:par>
                                <p:cTn id="9" presetID="3" presetClass="entr" presetSubtype="10" fill="hold" grpId="0" nodeType="afterEffect">
                                  <p:stCondLst>
                                    <p:cond delay="6000"/>
                                  </p:stCondLst>
                                  <p:childTnLst>
                                    <p:set>
                                      <p:cBhvr>
                                        <p:cTn id="10" dur="1" fill="hold">
                                          <p:stCondLst>
                                            <p:cond delay="0"/>
                                          </p:stCondLst>
                                        </p:cTn>
                                        <p:tgtEl>
                                          <p:spTgt spid="93189"/>
                                        </p:tgtEl>
                                        <p:attrNameLst>
                                          <p:attrName>style.visibility</p:attrName>
                                        </p:attrNameLst>
                                      </p:cBhvr>
                                      <p:to>
                                        <p:strVal val="visible"/>
                                      </p:to>
                                    </p:set>
                                    <p:animEffect transition="in" filter="blinds(horizontal)">
                                      <p:cBhvr>
                                        <p:cTn id="11"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P spid="9318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685800" y="2133600"/>
            <a:ext cx="7543800" cy="4267200"/>
          </a:xfrm>
          <a:prstGeom prst="rect">
            <a:avLst/>
          </a:prstGeom>
          <a:noFill/>
          <a:ln w="9525">
            <a:noFill/>
            <a:miter lim="800000"/>
            <a:headEnd/>
            <a:tailEnd/>
          </a:ln>
          <a:effectLst/>
        </p:spPr>
        <p:txBody>
          <a:bodyPr lIns="92075" tIns="46038" rIns="92075" bIns="46038" anchor="ctr"/>
          <a:lstStyle/>
          <a:p>
            <a:pPr algn="just">
              <a:lnSpc>
                <a:spcPct val="105000"/>
              </a:lnSpc>
            </a:pPr>
            <a:r>
              <a:rPr lang="en-US" sz="3200" b="1">
                <a:latin typeface="Papyrus" pitchFamily="66" charset="0"/>
              </a:rPr>
              <a:t>It  was the Redactron.  It looked like a cross between a garbage compactor and R2D2, but was not as smart as the garbage compactor, nor as polite as R2D2.  It was attached to an electric typewriter and worked by recording keystrokes on a cassette tape.  </a:t>
            </a:r>
            <a:endParaRPr lang="en-US" b="1">
              <a:latin typeface="Papyrus" pitchFamily="66" charset="0"/>
            </a:endParaRPr>
          </a:p>
        </p:txBody>
      </p:sp>
      <p:sp>
        <p:nvSpPr>
          <p:cNvPr id="90115" name="Text Box 3"/>
          <p:cNvSpPr txBox="1">
            <a:spLocks noChangeArrowheads="1"/>
          </p:cNvSpPr>
          <p:nvPr/>
        </p:nvSpPr>
        <p:spPr bwMode="auto">
          <a:xfrm>
            <a:off x="914400" y="609600"/>
            <a:ext cx="7086600" cy="1066800"/>
          </a:xfrm>
          <a:prstGeom prst="rect">
            <a:avLst/>
          </a:prstGeom>
          <a:noFill/>
          <a:ln w="12700" cap="sq">
            <a:noFill/>
            <a:miter lim="800000"/>
            <a:headEnd type="none" w="sm" len="sm"/>
            <a:tailEnd type="none" w="sm" len="sm"/>
          </a:ln>
          <a:effectLst/>
        </p:spPr>
        <p:txBody>
          <a:bodyPr>
            <a:spAutoFit/>
          </a:bodyPr>
          <a:lstStyle/>
          <a:p>
            <a:pPr algn="ctr"/>
            <a:r>
              <a:rPr lang="en-US" sz="3200" b="1">
                <a:solidFill>
                  <a:srgbClr val="FFFFCC"/>
                </a:solidFill>
                <a:latin typeface="Papyrus" pitchFamily="66" charset="0"/>
              </a:rPr>
              <a:t>In 1975 the first computer arrived at the Translation Department.</a:t>
            </a:r>
            <a:endParaRPr lang="en-US" b="1">
              <a:latin typeface="Papyrus" pitchFamily="66" charset="0"/>
            </a:endParaRPr>
          </a:p>
        </p:txBody>
      </p:sp>
    </p:spTree>
  </p:cSld>
  <p:clrMapOvr>
    <a:masterClrMapping/>
  </p:clrMapOvr>
  <p:transition spd="med" advTm="1656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00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ppt_x"/>
                                          </p:val>
                                        </p:tav>
                                        <p:tav tm="100000">
                                          <p:val>
                                            <p:strVal val="#ppt_x"/>
                                          </p:val>
                                        </p:tav>
                                      </p:tavLst>
                                    </p:anim>
                                    <p:anim calcmode="lin" valueType="num">
                                      <p:cBhvr additive="base">
                                        <p:cTn id="8" dur="500" fill="hold"/>
                                        <p:tgtEl>
                                          <p:spTgt spid="90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533400" y="762000"/>
            <a:ext cx="8053388" cy="2590800"/>
          </a:xfrm>
          <a:prstGeom prst="rect">
            <a:avLst/>
          </a:prstGeom>
          <a:noFill/>
          <a:ln w="9525">
            <a:noFill/>
            <a:miter lim="800000"/>
            <a:headEnd/>
            <a:tailEnd/>
          </a:ln>
          <a:effectLst/>
        </p:spPr>
        <p:txBody>
          <a:bodyPr lIns="92075" tIns="46038" rIns="92075" bIns="46038" anchor="ctr"/>
          <a:lstStyle/>
          <a:p>
            <a:pPr algn="ctr"/>
            <a:r>
              <a:rPr lang="en-US" sz="3200" b="1">
                <a:latin typeface="Papyrus" pitchFamily="66" charset="0"/>
              </a:rPr>
              <a:t>Next came the Mergenthaller.  It was the size and shape of  a washing machine and ran like a computer game.  It produced a punched tape which was fed to a typesetting machine. </a:t>
            </a:r>
            <a:endParaRPr lang="en-US" sz="3200" b="1">
              <a:solidFill>
                <a:schemeClr val="tx2"/>
              </a:solidFill>
              <a:latin typeface="Papyrus" pitchFamily="66" charset="0"/>
            </a:endParaRPr>
          </a:p>
        </p:txBody>
      </p:sp>
      <p:sp>
        <p:nvSpPr>
          <p:cNvPr id="91139" name="Rectangle 3"/>
          <p:cNvSpPr>
            <a:spLocks noChangeArrowheads="1"/>
          </p:cNvSpPr>
          <p:nvPr/>
        </p:nvSpPr>
        <p:spPr bwMode="auto">
          <a:xfrm>
            <a:off x="457200" y="3657600"/>
            <a:ext cx="8053388" cy="2667000"/>
          </a:xfrm>
          <a:prstGeom prst="rect">
            <a:avLst/>
          </a:prstGeom>
          <a:noFill/>
          <a:ln w="9525">
            <a:noFill/>
            <a:miter lim="800000"/>
            <a:headEnd/>
            <a:tailEnd/>
          </a:ln>
          <a:effectLst/>
        </p:spPr>
        <p:txBody>
          <a:bodyPr lIns="92075" tIns="46038" rIns="92075" bIns="46038" anchor="ctr"/>
          <a:lstStyle/>
          <a:p>
            <a:pPr algn="ctr"/>
            <a:r>
              <a:rPr lang="en-US" sz="3200" b="1">
                <a:solidFill>
                  <a:schemeClr val="bg2"/>
                </a:solidFill>
                <a:latin typeface="Papyrus" pitchFamily="66" charset="0"/>
              </a:rPr>
              <a:t>  </a:t>
            </a:r>
            <a:r>
              <a:rPr lang="en-US" sz="3200" b="1">
                <a:solidFill>
                  <a:schemeClr val="accent2"/>
                </a:solidFill>
                <a:latin typeface="Papyrus" pitchFamily="66" charset="0"/>
              </a:rPr>
              <a:t>About 1979 the first real computer arrived.  It was a DEC, as  large as a refrigerator, with an astounding 20 megabytes of memory!</a:t>
            </a:r>
          </a:p>
        </p:txBody>
      </p:sp>
    </p:spTree>
  </p:cSld>
  <p:clrMapOvr>
    <a:masterClrMapping/>
  </p:clrMapOvr>
  <p:transition spd="med" advTm="18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additive="base">
                                        <p:cTn id="7" dur="500" fill="hold"/>
                                        <p:tgtEl>
                                          <p:spTgt spid="91139"/>
                                        </p:tgtEl>
                                        <p:attrNameLst>
                                          <p:attrName>ppt_x</p:attrName>
                                        </p:attrNameLst>
                                      </p:cBhvr>
                                      <p:tavLst>
                                        <p:tav tm="0">
                                          <p:val>
                                            <p:strVal val="1+#ppt_w/2"/>
                                          </p:val>
                                        </p:tav>
                                        <p:tav tm="100000">
                                          <p:val>
                                            <p:strVal val="#ppt_x"/>
                                          </p:val>
                                        </p:tav>
                                      </p:tavLst>
                                    </p:anim>
                                    <p:anim calcmode="lin" valueType="num">
                                      <p:cBhvr additive="base">
                                        <p:cTn id="8" dur="500" fill="hold"/>
                                        <p:tgtEl>
                                          <p:spTgt spid="91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ChangeArrowheads="1"/>
          </p:cNvSpPr>
          <p:nvPr/>
        </p:nvSpPr>
        <p:spPr bwMode="auto">
          <a:xfrm>
            <a:off x="457200" y="228600"/>
            <a:ext cx="8053388" cy="2362200"/>
          </a:xfrm>
          <a:prstGeom prst="rect">
            <a:avLst/>
          </a:prstGeom>
          <a:noFill/>
          <a:ln w="9525">
            <a:noFill/>
            <a:miter lim="800000"/>
            <a:headEnd/>
            <a:tailEnd/>
          </a:ln>
          <a:effectLst/>
        </p:spPr>
        <p:txBody>
          <a:bodyPr lIns="92075" tIns="46038" rIns="92075" bIns="46038" anchor="ctr"/>
          <a:lstStyle/>
          <a:p>
            <a:pPr algn="just"/>
            <a:endParaRPr lang="en-US"/>
          </a:p>
        </p:txBody>
      </p:sp>
      <p:sp>
        <p:nvSpPr>
          <p:cNvPr id="92163" name="Rectangle 1027"/>
          <p:cNvSpPr>
            <a:spLocks noChangeArrowheads="1"/>
          </p:cNvSpPr>
          <p:nvPr/>
        </p:nvSpPr>
        <p:spPr bwMode="auto">
          <a:xfrm>
            <a:off x="2743200" y="609600"/>
            <a:ext cx="5105400" cy="5486400"/>
          </a:xfrm>
          <a:prstGeom prst="rect">
            <a:avLst/>
          </a:prstGeom>
          <a:noFill/>
          <a:ln w="9525">
            <a:noFill/>
            <a:miter lim="800000"/>
            <a:headEnd/>
            <a:tailEnd/>
          </a:ln>
          <a:effectLst/>
        </p:spPr>
        <p:txBody>
          <a:bodyPr lIns="92075" tIns="46038" rIns="92075" bIns="46038" anchor="ctr"/>
          <a:lstStyle/>
          <a:p>
            <a:pPr>
              <a:lnSpc>
                <a:spcPct val="110000"/>
              </a:lnSpc>
            </a:pPr>
            <a:r>
              <a:rPr lang="en-US" sz="3200" b="1">
                <a:solidFill>
                  <a:srgbClr val="FFFFCC"/>
                </a:solidFill>
                <a:latin typeface="Papyrus" pitchFamily="66" charset="0"/>
              </a:rPr>
              <a:t>Next came the Wang, the Mac, and the PC.  Today everyone has a PC in their room.  Your personal  PC has more computer power than the entire NASA operation possessed when they put a man on the moon!</a:t>
            </a:r>
            <a:endParaRPr lang="en-US" b="1">
              <a:solidFill>
                <a:srgbClr val="FFFFCC"/>
              </a:solidFill>
              <a:latin typeface="Papyrus" pitchFamily="66" charset="0"/>
            </a:endParaRPr>
          </a:p>
        </p:txBody>
      </p:sp>
    </p:spTree>
  </p:cSld>
  <p:clrMapOvr>
    <a:masterClrMapping/>
  </p:clrMapOvr>
  <p:transition spd="med" advTm="12000">
    <p:blinds dir="ver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609600" y="842963"/>
            <a:ext cx="8001000" cy="604837"/>
          </a:xfrm>
          <a:prstGeom prst="rect">
            <a:avLst/>
          </a:prstGeom>
          <a:noFill/>
          <a:ln w="12700" cap="sq">
            <a:noFill/>
            <a:miter lim="800000"/>
            <a:headEnd type="none" w="sm" len="sm"/>
            <a:tailEnd type="none" w="sm" len="sm"/>
          </a:ln>
          <a:effectLst/>
        </p:spPr>
        <p:txBody>
          <a:bodyPr>
            <a:spAutoFit/>
          </a:bodyPr>
          <a:lstStyle/>
          <a:p>
            <a:pPr algn="ctr">
              <a:lnSpc>
                <a:spcPct val="120000"/>
              </a:lnSpc>
              <a:spcBef>
                <a:spcPct val="50000"/>
              </a:spcBef>
            </a:pPr>
            <a:r>
              <a:rPr lang="en-US" sz="2800" b="1">
                <a:solidFill>
                  <a:srgbClr val="FFFFCC"/>
                </a:solidFill>
                <a:latin typeface="Papyrus" pitchFamily="66" charset="0"/>
              </a:rPr>
              <a:t>The Church Internet sites have millions of hits daily.</a:t>
            </a:r>
          </a:p>
        </p:txBody>
      </p:sp>
      <p:sp>
        <p:nvSpPr>
          <p:cNvPr id="78851" name="Text Box 3"/>
          <p:cNvSpPr txBox="1">
            <a:spLocks noChangeArrowheads="1"/>
          </p:cNvSpPr>
          <p:nvPr/>
        </p:nvSpPr>
        <p:spPr bwMode="auto">
          <a:xfrm>
            <a:off x="838200" y="2362200"/>
            <a:ext cx="7391400" cy="1630363"/>
          </a:xfrm>
          <a:prstGeom prst="rect">
            <a:avLst/>
          </a:prstGeom>
          <a:noFill/>
          <a:ln w="12700" cap="sq">
            <a:noFill/>
            <a:miter lim="800000"/>
            <a:headEnd type="none" w="sm" len="sm"/>
            <a:tailEnd type="none" w="sm" len="sm"/>
          </a:ln>
          <a:effectLst/>
        </p:spPr>
        <p:txBody>
          <a:bodyPr>
            <a:spAutoFit/>
          </a:bodyPr>
          <a:lstStyle/>
          <a:p>
            <a:pPr algn="ctr">
              <a:lnSpc>
                <a:spcPct val="120000"/>
              </a:lnSpc>
              <a:spcBef>
                <a:spcPct val="50000"/>
              </a:spcBef>
            </a:pPr>
            <a:r>
              <a:rPr lang="en-US" sz="2800" b="1">
                <a:solidFill>
                  <a:srgbClr val="FFFF99"/>
                </a:solidFill>
                <a:latin typeface="Papyrus" pitchFamily="66" charset="0"/>
              </a:rPr>
              <a:t>The Church Internet portal contains English scriptures, magazines, curriculum, and  conference talks in 35 languages.</a:t>
            </a:r>
            <a:endParaRPr lang="en-US" sz="2800">
              <a:solidFill>
                <a:srgbClr val="FFFF99"/>
              </a:solidFill>
              <a:latin typeface="Papyrus" pitchFamily="66" charset="0"/>
            </a:endParaRPr>
          </a:p>
        </p:txBody>
      </p:sp>
      <p:sp>
        <p:nvSpPr>
          <p:cNvPr id="78852" name="Text Box 4"/>
          <p:cNvSpPr txBox="1">
            <a:spLocks noChangeArrowheads="1"/>
          </p:cNvSpPr>
          <p:nvPr/>
        </p:nvSpPr>
        <p:spPr bwMode="auto">
          <a:xfrm>
            <a:off x="838200" y="4724400"/>
            <a:ext cx="7543800" cy="1031875"/>
          </a:xfrm>
          <a:prstGeom prst="rect">
            <a:avLst/>
          </a:prstGeom>
          <a:noFill/>
          <a:ln w="12700" cap="sq">
            <a:noFill/>
            <a:miter lim="800000"/>
            <a:headEnd type="none" w="sm" len="sm"/>
            <a:tailEnd type="none" w="sm" len="sm"/>
          </a:ln>
          <a:effectLst/>
        </p:spPr>
        <p:txBody>
          <a:bodyPr>
            <a:spAutoFit/>
          </a:bodyPr>
          <a:lstStyle/>
          <a:p>
            <a:pPr algn="ctr">
              <a:lnSpc>
                <a:spcPct val="110000"/>
              </a:lnSpc>
              <a:spcBef>
                <a:spcPct val="50000"/>
              </a:spcBef>
            </a:pPr>
            <a:r>
              <a:rPr lang="en-US" sz="2800" b="1">
                <a:solidFill>
                  <a:schemeClr val="tx2"/>
                </a:solidFill>
                <a:latin typeface="Papyrus" pitchFamily="66" charset="0"/>
              </a:rPr>
              <a:t>All of these features are envisioned in many languages, an enormous translation undertaking.</a:t>
            </a:r>
          </a:p>
        </p:txBody>
      </p:sp>
    </p:spTree>
  </p:cSld>
  <p:clrMapOvr>
    <a:masterClrMapping/>
  </p:clrMapOvr>
  <p:transition spd="med" advTm="2020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arn(outVertical)">
                                      <p:cBhvr>
                                        <p:cTn id="7" dur="500"/>
                                        <p:tgtEl>
                                          <p:spTgt spid="788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barn(outVertical)">
                                      <p:cBhvr>
                                        <p:cTn id="12"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P spid="7885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228600"/>
            <a:ext cx="9144000" cy="1143000"/>
          </a:xfrm>
          <a:prstGeom prst="rect">
            <a:avLst/>
          </a:prstGeom>
          <a:noFill/>
          <a:ln w="9525">
            <a:noFill/>
            <a:miter lim="800000"/>
            <a:headEnd/>
            <a:tailEnd/>
          </a:ln>
          <a:effectLst/>
        </p:spPr>
        <p:txBody>
          <a:bodyPr lIns="92075" tIns="46038" rIns="92075" bIns="46038" anchor="b"/>
          <a:lstStyle/>
          <a:p>
            <a:pPr algn="ctr"/>
            <a:r>
              <a:rPr kumimoji="1" lang="en-US" sz="5000">
                <a:solidFill>
                  <a:schemeClr val="tx2"/>
                </a:solidFill>
                <a:latin typeface="Times New Roman" charset="0"/>
              </a:rPr>
              <a:t>Internet Users</a:t>
            </a:r>
            <a:endParaRPr kumimoji="1" lang="en-US" sz="4400">
              <a:solidFill>
                <a:schemeClr val="tx2"/>
              </a:solidFill>
              <a:latin typeface="Times New Roman" charset="0"/>
            </a:endParaRPr>
          </a:p>
        </p:txBody>
      </p:sp>
      <p:graphicFrame>
        <p:nvGraphicFramePr>
          <p:cNvPr id="121856" name="Object 0"/>
          <p:cNvGraphicFramePr>
            <a:graphicFrameLocks noChangeAspect="1"/>
          </p:cNvGraphicFramePr>
          <p:nvPr/>
        </p:nvGraphicFramePr>
        <p:xfrm>
          <a:off x="457200" y="1524000"/>
          <a:ext cx="8305800" cy="5105400"/>
        </p:xfrm>
        <a:graphic>
          <a:graphicData uri="http://schemas.openxmlformats.org/presentationml/2006/ole">
            <p:oleObj spid="_x0000_s121856" name="Chart" r:id="rId3" imgW="6096238" imgH="4067413" progId="MSGraph.Chart.8">
              <p:embed followColorScheme="full"/>
            </p:oleObj>
          </a:graphicData>
        </a:graphic>
      </p:graphicFrame>
      <p:sp>
        <p:nvSpPr>
          <p:cNvPr id="118788" name="Text Box 4"/>
          <p:cNvSpPr txBox="1">
            <a:spLocks noChangeArrowheads="1"/>
          </p:cNvSpPr>
          <p:nvPr/>
        </p:nvSpPr>
        <p:spPr bwMode="auto">
          <a:xfrm>
            <a:off x="609600" y="1371600"/>
            <a:ext cx="1524000" cy="366713"/>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800">
                <a:latin typeface="Times New Roman" charset="0"/>
              </a:rPr>
              <a:t>Millions</a:t>
            </a:r>
          </a:p>
        </p:txBody>
      </p:sp>
    </p:spTree>
  </p:cSld>
  <p:clrMapOvr>
    <a:masterClrMapping/>
  </p:clrMapOvr>
  <p:transition spd="med" advTm="20000">
    <p:blinds dir="vert"/>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762000" y="457200"/>
            <a:ext cx="7315200" cy="2528888"/>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200" b="1">
                <a:latin typeface="Papyrus" pitchFamily="66" charset="0"/>
              </a:rPr>
              <a:t>The Church family history computer program,  the Personal Ancestral File, has been translated into French, German, Spanish and Portuguese. </a:t>
            </a:r>
          </a:p>
          <a:p>
            <a:pPr algn="ctr"/>
            <a:r>
              <a:rPr lang="en-US" sz="3200" b="1">
                <a:latin typeface="Papyrus" pitchFamily="66" charset="0"/>
              </a:rPr>
              <a:t>It can be  downloaded from the Internet.</a:t>
            </a:r>
            <a:endParaRPr lang="en-US" sz="3200" b="1">
              <a:solidFill>
                <a:schemeClr val="accent2"/>
              </a:solidFill>
              <a:latin typeface="Papyrus" pitchFamily="66" charset="0"/>
            </a:endParaRPr>
          </a:p>
        </p:txBody>
      </p:sp>
      <p:sp>
        <p:nvSpPr>
          <p:cNvPr id="97285" name="Text Box 5"/>
          <p:cNvSpPr txBox="1">
            <a:spLocks noChangeArrowheads="1"/>
          </p:cNvSpPr>
          <p:nvPr/>
        </p:nvSpPr>
        <p:spPr bwMode="auto">
          <a:xfrm>
            <a:off x="838200" y="4648200"/>
            <a:ext cx="7162800" cy="155416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200" b="1">
                <a:solidFill>
                  <a:srgbClr val="FF9900"/>
                </a:solidFill>
                <a:latin typeface="Papyrus" pitchFamily="66" charset="0"/>
              </a:rPr>
              <a:t>The French Genealogical Association rated the French PAF 4.0 as the best of any program of its kind.</a:t>
            </a:r>
          </a:p>
        </p:txBody>
      </p:sp>
      <p:sp>
        <p:nvSpPr>
          <p:cNvPr id="97286" name="Text Box 6"/>
          <p:cNvSpPr txBox="1">
            <a:spLocks noChangeArrowheads="1"/>
          </p:cNvSpPr>
          <p:nvPr/>
        </p:nvSpPr>
        <p:spPr bwMode="auto">
          <a:xfrm>
            <a:off x="609600" y="3733800"/>
            <a:ext cx="7391400" cy="579438"/>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200" b="1">
                <a:solidFill>
                  <a:srgbClr val="FFFFCC"/>
                </a:solidFill>
                <a:latin typeface="Papyrus" pitchFamily="66" charset="0"/>
              </a:rPr>
              <a:t>19% of all downloads are non-English.</a:t>
            </a:r>
            <a:endParaRPr lang="en-US" b="1">
              <a:latin typeface="Papyrus" pitchFamily="66" charset="0"/>
            </a:endParaRPr>
          </a:p>
        </p:txBody>
      </p:sp>
    </p:spTree>
  </p:cSld>
  <p:clrMapOvr>
    <a:masterClrMapping/>
  </p:clrMapOvr>
  <p:transition spd="med" advTm="16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 calcmode="lin" valueType="num">
                                      <p:cBhvr additive="base">
                                        <p:cTn id="7" dur="500" fill="hold"/>
                                        <p:tgtEl>
                                          <p:spTgt spid="97286"/>
                                        </p:tgtEl>
                                        <p:attrNameLst>
                                          <p:attrName>ppt_x</p:attrName>
                                        </p:attrNameLst>
                                      </p:cBhvr>
                                      <p:tavLst>
                                        <p:tav tm="0">
                                          <p:val>
                                            <p:strVal val="#ppt_x"/>
                                          </p:val>
                                        </p:tav>
                                        <p:tav tm="100000">
                                          <p:val>
                                            <p:strVal val="#ppt_x"/>
                                          </p:val>
                                        </p:tav>
                                      </p:tavLst>
                                    </p:anim>
                                    <p:anim calcmode="lin" valueType="num">
                                      <p:cBhvr additive="base">
                                        <p:cTn id="8" dur="500" fill="hold"/>
                                        <p:tgtEl>
                                          <p:spTgt spid="972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5"/>
                                        </p:tgtEl>
                                        <p:attrNameLst>
                                          <p:attrName>style.visibility</p:attrName>
                                        </p:attrNameLst>
                                      </p:cBhvr>
                                      <p:to>
                                        <p:strVal val="visible"/>
                                      </p:to>
                                    </p:set>
                                    <p:anim calcmode="lin" valueType="num">
                                      <p:cBhvr additive="base">
                                        <p:cTn id="13" dur="500" fill="hold"/>
                                        <p:tgtEl>
                                          <p:spTgt spid="97285"/>
                                        </p:tgtEl>
                                        <p:attrNameLst>
                                          <p:attrName>ppt_x</p:attrName>
                                        </p:attrNameLst>
                                      </p:cBhvr>
                                      <p:tavLst>
                                        <p:tav tm="0">
                                          <p:val>
                                            <p:strVal val="#ppt_x"/>
                                          </p:val>
                                        </p:tav>
                                        <p:tav tm="100000">
                                          <p:val>
                                            <p:strVal val="#ppt_x"/>
                                          </p:val>
                                        </p:tav>
                                      </p:tavLst>
                                    </p:anim>
                                    <p:anim calcmode="lin" valueType="num">
                                      <p:cBhvr additive="base">
                                        <p:cTn id="14" dur="500" fill="hold"/>
                                        <p:tgtEl>
                                          <p:spTgt spid="97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utoUpdateAnimBg="0"/>
      <p:bldP spid="9728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533400"/>
            <a:ext cx="7467600" cy="2011363"/>
          </a:xfrm>
        </p:spPr>
        <p:txBody>
          <a:bodyPr/>
          <a:lstStyle/>
          <a:p>
            <a:pPr algn="just"/>
            <a:r>
              <a:rPr lang="en-US" sz="3600" b="1">
                <a:latin typeface="Papyrus" pitchFamily="66" charset="0"/>
              </a:rPr>
              <a:t>The day the Church was organized, the Lord, speaking to this young man, said:</a:t>
            </a:r>
            <a:endParaRPr lang="en-US" b="1">
              <a:latin typeface="Papyrus" pitchFamily="66" charset="0"/>
            </a:endParaRPr>
          </a:p>
        </p:txBody>
      </p:sp>
      <p:sp>
        <p:nvSpPr>
          <p:cNvPr id="9220" name="Text Box 4"/>
          <p:cNvSpPr txBox="1">
            <a:spLocks noChangeArrowheads="1"/>
          </p:cNvSpPr>
          <p:nvPr/>
        </p:nvSpPr>
        <p:spPr bwMode="auto">
          <a:xfrm>
            <a:off x="1219200" y="2895600"/>
            <a:ext cx="6477000" cy="2838450"/>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b="1">
                <a:solidFill>
                  <a:srgbClr val="FFFFCC"/>
                </a:solidFill>
                <a:latin typeface="Papyrus" pitchFamily="66" charset="0"/>
              </a:rPr>
              <a:t>“Behold, there shall be a record kept among you; and in it thou shalt be called a seer, a </a:t>
            </a:r>
            <a:r>
              <a:rPr lang="en-US" b="1">
                <a:solidFill>
                  <a:srgbClr val="FFFF99"/>
                </a:solidFill>
                <a:latin typeface="Papyrus" pitchFamily="66" charset="0"/>
              </a:rPr>
              <a:t>translator</a:t>
            </a:r>
            <a:r>
              <a:rPr lang="en-US" b="1">
                <a:solidFill>
                  <a:srgbClr val="FFFFCC"/>
                </a:solidFill>
                <a:latin typeface="Papyrus" pitchFamily="66" charset="0"/>
              </a:rPr>
              <a:t>, a prophet, and apostle of Jesus Christ…”</a:t>
            </a:r>
            <a:endParaRPr lang="en-US" sz="4400" b="1">
              <a:solidFill>
                <a:srgbClr val="FFFFCC"/>
              </a:solidFill>
              <a:latin typeface="Papyrus" pitchFamily="66" charset="0"/>
            </a:endParaRPr>
          </a:p>
        </p:txBody>
      </p:sp>
    </p:spTree>
  </p:cSld>
  <p:clrMapOvr>
    <a:masterClrMapping/>
  </p:clrMapOvr>
  <p:transition spd="med" advTm="1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400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457200" y="685800"/>
            <a:ext cx="8229600" cy="519113"/>
          </a:xfrm>
          <a:prstGeom prst="rect">
            <a:avLst/>
          </a:prstGeom>
          <a:noFill/>
          <a:ln w="12700" cap="sq">
            <a:noFill/>
            <a:miter lim="800000"/>
            <a:headEnd type="none" w="sm" len="sm"/>
            <a:tailEnd type="none" w="sm" len="sm"/>
          </a:ln>
          <a:effectLst/>
        </p:spPr>
        <p:txBody>
          <a:bodyPr>
            <a:spAutoFit/>
          </a:bodyPr>
          <a:lstStyle/>
          <a:p>
            <a:pPr algn="just">
              <a:spcBef>
                <a:spcPct val="50000"/>
              </a:spcBef>
            </a:pPr>
            <a:endParaRPr lang="en-US" sz="2800">
              <a:latin typeface="Papyrus" pitchFamily="66" charset="0"/>
            </a:endParaRPr>
          </a:p>
        </p:txBody>
      </p:sp>
      <p:sp>
        <p:nvSpPr>
          <p:cNvPr id="94216" name="Text Box 8"/>
          <p:cNvSpPr txBox="1">
            <a:spLocks noChangeArrowheads="1"/>
          </p:cNvSpPr>
          <p:nvPr/>
        </p:nvSpPr>
        <p:spPr bwMode="auto">
          <a:xfrm>
            <a:off x="990600" y="838200"/>
            <a:ext cx="7162800" cy="1992313"/>
          </a:xfrm>
          <a:prstGeom prst="rect">
            <a:avLst/>
          </a:prstGeom>
          <a:noFill/>
          <a:ln w="12700" cap="sq">
            <a:noFill/>
            <a:miter lim="800000"/>
            <a:headEnd type="none" w="sm" len="sm"/>
            <a:tailEnd type="none" w="sm" len="sm"/>
          </a:ln>
          <a:effectLst/>
        </p:spPr>
        <p:txBody>
          <a:bodyPr>
            <a:spAutoFit/>
          </a:bodyPr>
          <a:lstStyle/>
          <a:p>
            <a:pPr algn="ctr">
              <a:lnSpc>
                <a:spcPct val="130000"/>
              </a:lnSpc>
              <a:spcBef>
                <a:spcPct val="50000"/>
              </a:spcBef>
            </a:pPr>
            <a:r>
              <a:rPr lang="en-US" sz="3200">
                <a:solidFill>
                  <a:srgbClr val="FFFFCC"/>
                </a:solidFill>
                <a:latin typeface="Papyrus" pitchFamily="66" charset="0"/>
              </a:rPr>
              <a:t> </a:t>
            </a:r>
            <a:r>
              <a:rPr lang="en-US" sz="3200" b="1">
                <a:solidFill>
                  <a:srgbClr val="FFFFCC"/>
                </a:solidFill>
                <a:latin typeface="Papyrus" pitchFamily="66" charset="0"/>
              </a:rPr>
              <a:t>Two significant events enlarged the role of translation in the Church and expanded the work to more nations.</a:t>
            </a:r>
          </a:p>
        </p:txBody>
      </p:sp>
      <p:sp>
        <p:nvSpPr>
          <p:cNvPr id="94217" name="Text Box 9"/>
          <p:cNvSpPr txBox="1">
            <a:spLocks noChangeArrowheads="1"/>
          </p:cNvSpPr>
          <p:nvPr/>
        </p:nvSpPr>
        <p:spPr bwMode="auto">
          <a:xfrm>
            <a:off x="609600" y="3124200"/>
            <a:ext cx="7848600" cy="1358900"/>
          </a:xfrm>
          <a:prstGeom prst="rect">
            <a:avLst/>
          </a:prstGeom>
          <a:noFill/>
          <a:ln w="12700" cap="sq">
            <a:noFill/>
            <a:miter lim="800000"/>
            <a:headEnd type="none" w="sm" len="sm"/>
            <a:tailEnd type="none" w="sm" len="sm"/>
          </a:ln>
          <a:effectLst/>
        </p:spPr>
        <p:txBody>
          <a:bodyPr>
            <a:spAutoFit/>
          </a:bodyPr>
          <a:lstStyle/>
          <a:p>
            <a:pPr algn="ctr">
              <a:lnSpc>
                <a:spcPct val="130000"/>
              </a:lnSpc>
              <a:spcBef>
                <a:spcPct val="50000"/>
              </a:spcBef>
            </a:pPr>
            <a:r>
              <a:rPr lang="en-US" sz="3200" b="1">
                <a:solidFill>
                  <a:schemeClr val="tx2"/>
                </a:solidFill>
                <a:latin typeface="Papyrus" pitchFamily="66" charset="0"/>
              </a:rPr>
              <a:t>In 1978 the revelation on the priesthood for all worthy male members was received.</a:t>
            </a:r>
            <a:endParaRPr lang="en-US" sz="3200">
              <a:solidFill>
                <a:schemeClr val="tx2"/>
              </a:solidFill>
              <a:latin typeface="Papyrus" pitchFamily="66" charset="0"/>
            </a:endParaRPr>
          </a:p>
        </p:txBody>
      </p:sp>
      <p:sp>
        <p:nvSpPr>
          <p:cNvPr id="94218" name="Text Box 10"/>
          <p:cNvSpPr txBox="1">
            <a:spLocks noChangeArrowheads="1"/>
          </p:cNvSpPr>
          <p:nvPr/>
        </p:nvSpPr>
        <p:spPr bwMode="auto">
          <a:xfrm>
            <a:off x="762000" y="4648200"/>
            <a:ext cx="7696200" cy="1358900"/>
          </a:xfrm>
          <a:prstGeom prst="rect">
            <a:avLst/>
          </a:prstGeom>
          <a:noFill/>
          <a:ln w="12700" cap="sq">
            <a:noFill/>
            <a:miter lim="800000"/>
            <a:headEnd type="none" w="sm" len="sm"/>
            <a:tailEnd type="none" w="sm" len="sm"/>
          </a:ln>
          <a:effectLst/>
        </p:spPr>
        <p:txBody>
          <a:bodyPr>
            <a:spAutoFit/>
          </a:bodyPr>
          <a:lstStyle/>
          <a:p>
            <a:pPr algn="ctr">
              <a:lnSpc>
                <a:spcPct val="130000"/>
              </a:lnSpc>
              <a:spcBef>
                <a:spcPct val="50000"/>
              </a:spcBef>
            </a:pPr>
            <a:r>
              <a:rPr lang="en-US" sz="3200" b="1">
                <a:solidFill>
                  <a:srgbClr val="FF9900"/>
                </a:solidFill>
                <a:latin typeface="Papyrus" pitchFamily="66" charset="0"/>
              </a:rPr>
              <a:t>In 1991 the 15 republics of the former Soviet Union became independent.</a:t>
            </a:r>
          </a:p>
        </p:txBody>
      </p:sp>
    </p:spTree>
  </p:cSld>
  <p:clrMapOvr>
    <a:masterClrMapping/>
  </p:clrMapOvr>
  <p:transition spd="med" advTm="2148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4217"/>
                                        </p:tgtEl>
                                        <p:attrNameLst>
                                          <p:attrName>style.visibility</p:attrName>
                                        </p:attrNameLst>
                                      </p:cBhvr>
                                      <p:to>
                                        <p:strVal val="visible"/>
                                      </p:to>
                                    </p:set>
                                    <p:anim calcmode="lin" valueType="num">
                                      <p:cBhvr additive="base">
                                        <p:cTn id="7" dur="500" fill="hold"/>
                                        <p:tgtEl>
                                          <p:spTgt spid="94217"/>
                                        </p:tgtEl>
                                        <p:attrNameLst>
                                          <p:attrName>ppt_x</p:attrName>
                                        </p:attrNameLst>
                                      </p:cBhvr>
                                      <p:tavLst>
                                        <p:tav tm="0">
                                          <p:val>
                                            <p:strVal val="1+#ppt_w/2"/>
                                          </p:val>
                                        </p:tav>
                                        <p:tav tm="100000">
                                          <p:val>
                                            <p:strVal val="#ppt_x"/>
                                          </p:val>
                                        </p:tav>
                                      </p:tavLst>
                                    </p:anim>
                                    <p:anim calcmode="lin" valueType="num">
                                      <p:cBhvr additive="base">
                                        <p:cTn id="8" dur="500" fill="hold"/>
                                        <p:tgtEl>
                                          <p:spTgt spid="942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8"/>
                                        </p:tgtEl>
                                        <p:attrNameLst>
                                          <p:attrName>style.visibility</p:attrName>
                                        </p:attrNameLst>
                                      </p:cBhvr>
                                      <p:to>
                                        <p:strVal val="visible"/>
                                      </p:to>
                                    </p:set>
                                    <p:anim calcmode="lin" valueType="num">
                                      <p:cBhvr additive="base">
                                        <p:cTn id="13" dur="500" fill="hold"/>
                                        <p:tgtEl>
                                          <p:spTgt spid="94218"/>
                                        </p:tgtEl>
                                        <p:attrNameLst>
                                          <p:attrName>ppt_x</p:attrName>
                                        </p:attrNameLst>
                                      </p:cBhvr>
                                      <p:tavLst>
                                        <p:tav tm="0">
                                          <p:val>
                                            <p:strVal val="#ppt_x"/>
                                          </p:val>
                                        </p:tav>
                                        <p:tav tm="100000">
                                          <p:val>
                                            <p:strVal val="#ppt_x"/>
                                          </p:val>
                                        </p:tav>
                                      </p:tavLst>
                                    </p:anim>
                                    <p:anim calcmode="lin" valueType="num">
                                      <p:cBhvr additive="base">
                                        <p:cTn id="14" dur="500" fill="hold"/>
                                        <p:tgtEl>
                                          <p:spTgt spid="94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autoUpdateAnimBg="0"/>
      <p:bldP spid="9421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26"/>
          <p:cNvSpPr>
            <a:spLocks noGrp="1" noChangeArrowheads="1"/>
          </p:cNvSpPr>
          <p:nvPr>
            <p:ph type="title"/>
          </p:nvPr>
        </p:nvSpPr>
        <p:spPr>
          <a:xfrm>
            <a:off x="182563" y="228600"/>
            <a:ext cx="8802687" cy="1752600"/>
          </a:xfrm>
        </p:spPr>
        <p:txBody>
          <a:bodyPr/>
          <a:lstStyle/>
          <a:p>
            <a:r>
              <a:rPr lang="en-US" sz="3400" b="1">
                <a:solidFill>
                  <a:srgbClr val="FFFFCC"/>
                </a:solidFill>
                <a:latin typeface="Papyrus" pitchFamily="66" charset="0"/>
              </a:rPr>
              <a:t>Two other factors accelerated the rate at which translations must be delivered.</a:t>
            </a:r>
            <a:endParaRPr lang="en-US" sz="5400" b="1">
              <a:solidFill>
                <a:srgbClr val="FFFFCC"/>
              </a:solidFill>
              <a:latin typeface="Papyrus" pitchFamily="66" charset="0"/>
            </a:endParaRPr>
          </a:p>
        </p:txBody>
      </p:sp>
      <p:sp>
        <p:nvSpPr>
          <p:cNvPr id="115715" name="Text Box 1027"/>
          <p:cNvSpPr txBox="1">
            <a:spLocks noChangeArrowheads="1"/>
          </p:cNvSpPr>
          <p:nvPr/>
        </p:nvSpPr>
        <p:spPr bwMode="auto">
          <a:xfrm>
            <a:off x="609600" y="2133600"/>
            <a:ext cx="7848600" cy="1992313"/>
          </a:xfrm>
          <a:prstGeom prst="rect">
            <a:avLst/>
          </a:prstGeom>
          <a:noFill/>
          <a:ln w="12700" cap="sq">
            <a:noFill/>
            <a:miter lim="800000"/>
            <a:headEnd type="none" w="sm" len="sm"/>
            <a:tailEnd type="none" w="sm" len="sm"/>
          </a:ln>
          <a:effectLst/>
        </p:spPr>
        <p:txBody>
          <a:bodyPr>
            <a:spAutoFit/>
          </a:bodyPr>
          <a:lstStyle/>
          <a:p>
            <a:pPr algn="ctr">
              <a:lnSpc>
                <a:spcPct val="130000"/>
              </a:lnSpc>
              <a:spcBef>
                <a:spcPct val="50000"/>
              </a:spcBef>
            </a:pPr>
            <a:r>
              <a:rPr lang="en-US" sz="3200" b="1">
                <a:solidFill>
                  <a:schemeClr val="tx2"/>
                </a:solidFill>
                <a:latin typeface="Papyrus" pitchFamily="66" charset="0"/>
              </a:rPr>
              <a:t>The extensive use of satellite technology in delivery of conference and other programs to a large part of the world.</a:t>
            </a:r>
            <a:endParaRPr lang="en-US" sz="3200">
              <a:solidFill>
                <a:schemeClr val="tx2"/>
              </a:solidFill>
              <a:latin typeface="Papyrus" pitchFamily="66" charset="0"/>
            </a:endParaRPr>
          </a:p>
        </p:txBody>
      </p:sp>
      <p:sp>
        <p:nvSpPr>
          <p:cNvPr id="115716" name="Text Box 1028"/>
          <p:cNvSpPr txBox="1">
            <a:spLocks noChangeArrowheads="1"/>
          </p:cNvSpPr>
          <p:nvPr/>
        </p:nvSpPr>
        <p:spPr bwMode="auto">
          <a:xfrm>
            <a:off x="609600" y="4660900"/>
            <a:ext cx="7924800" cy="1358900"/>
          </a:xfrm>
          <a:prstGeom prst="rect">
            <a:avLst/>
          </a:prstGeom>
          <a:noFill/>
          <a:ln w="12700" cap="sq">
            <a:noFill/>
            <a:miter lim="800000"/>
            <a:headEnd type="none" w="sm" len="sm"/>
            <a:tailEnd type="none" w="sm" len="sm"/>
          </a:ln>
          <a:effectLst/>
        </p:spPr>
        <p:txBody>
          <a:bodyPr>
            <a:spAutoFit/>
          </a:bodyPr>
          <a:lstStyle/>
          <a:p>
            <a:pPr algn="ctr">
              <a:lnSpc>
                <a:spcPct val="130000"/>
              </a:lnSpc>
              <a:spcBef>
                <a:spcPct val="50000"/>
              </a:spcBef>
            </a:pPr>
            <a:r>
              <a:rPr lang="en-US" sz="3200" b="1">
                <a:solidFill>
                  <a:srgbClr val="FF9900"/>
                </a:solidFill>
                <a:latin typeface="Papyrus" pitchFamily="66" charset="0"/>
              </a:rPr>
              <a:t>The dramatic growth of Internet use and the creation of the Church Internet portal.</a:t>
            </a:r>
          </a:p>
        </p:txBody>
      </p:sp>
    </p:spTree>
  </p:cSld>
  <p:clrMapOvr>
    <a:masterClrMapping/>
  </p:clrMapOvr>
  <p:transition spd="med" advTm="2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4000"/>
                                  </p:stCondLst>
                                  <p:childTnLst>
                                    <p:set>
                                      <p:cBhvr>
                                        <p:cTn id="6" dur="1" fill="hold">
                                          <p:stCondLst>
                                            <p:cond delay="0"/>
                                          </p:stCondLst>
                                        </p:cTn>
                                        <p:tgtEl>
                                          <p:spTgt spid="115715"/>
                                        </p:tgtEl>
                                        <p:attrNameLst>
                                          <p:attrName>style.visibility</p:attrName>
                                        </p:attrNameLst>
                                      </p:cBhvr>
                                      <p:to>
                                        <p:strVal val="visible"/>
                                      </p:to>
                                    </p:set>
                                    <p:anim calcmode="lin" valueType="num">
                                      <p:cBhvr additive="base">
                                        <p:cTn id="7" dur="500" fill="hold"/>
                                        <p:tgtEl>
                                          <p:spTgt spid="115715"/>
                                        </p:tgtEl>
                                        <p:attrNameLst>
                                          <p:attrName>ppt_x</p:attrName>
                                        </p:attrNameLst>
                                      </p:cBhvr>
                                      <p:tavLst>
                                        <p:tav tm="0">
                                          <p:val>
                                            <p:strVal val="0-#ppt_w/2"/>
                                          </p:val>
                                        </p:tav>
                                        <p:tav tm="100000">
                                          <p:val>
                                            <p:strVal val="#ppt_x"/>
                                          </p:val>
                                        </p:tav>
                                      </p:tavLst>
                                    </p:anim>
                                    <p:anim calcmode="lin" valueType="num">
                                      <p:cBhvr additive="base">
                                        <p:cTn id="8" dur="500" fill="hold"/>
                                        <p:tgtEl>
                                          <p:spTgt spid="115715"/>
                                        </p:tgtEl>
                                        <p:attrNameLst>
                                          <p:attrName>ppt_y</p:attrName>
                                        </p:attrNameLst>
                                      </p:cBhvr>
                                      <p:tavLst>
                                        <p:tav tm="0">
                                          <p:val>
                                            <p:strVal val="0-#ppt_h/2"/>
                                          </p:val>
                                        </p:tav>
                                        <p:tav tm="100000">
                                          <p:val>
                                            <p:strVal val="#ppt_y"/>
                                          </p:val>
                                        </p:tav>
                                      </p:tavLst>
                                    </p:anim>
                                  </p:childTnLst>
                                </p:cTn>
                              </p:par>
                            </p:childTnLst>
                          </p:cTn>
                        </p:par>
                        <p:par>
                          <p:cTn id="9" fill="hold">
                            <p:stCondLst>
                              <p:cond delay="4500"/>
                            </p:stCondLst>
                            <p:childTnLst>
                              <p:par>
                                <p:cTn id="10" presetID="2" presetClass="entr" presetSubtype="6" fill="hold" grpId="0" nodeType="afterEffect">
                                  <p:stCondLst>
                                    <p:cond delay="5000"/>
                                  </p:stCondLst>
                                  <p:childTnLst>
                                    <p:set>
                                      <p:cBhvr>
                                        <p:cTn id="11" dur="1" fill="hold">
                                          <p:stCondLst>
                                            <p:cond delay="0"/>
                                          </p:stCondLst>
                                        </p:cTn>
                                        <p:tgtEl>
                                          <p:spTgt spid="115716"/>
                                        </p:tgtEl>
                                        <p:attrNameLst>
                                          <p:attrName>style.visibility</p:attrName>
                                        </p:attrNameLst>
                                      </p:cBhvr>
                                      <p:to>
                                        <p:strVal val="visible"/>
                                      </p:to>
                                    </p:set>
                                    <p:anim calcmode="lin" valueType="num">
                                      <p:cBhvr additive="base">
                                        <p:cTn id="12" dur="500" fill="hold"/>
                                        <p:tgtEl>
                                          <p:spTgt spid="115716"/>
                                        </p:tgtEl>
                                        <p:attrNameLst>
                                          <p:attrName>ppt_x</p:attrName>
                                        </p:attrNameLst>
                                      </p:cBhvr>
                                      <p:tavLst>
                                        <p:tav tm="0">
                                          <p:val>
                                            <p:strVal val="1+#ppt_w/2"/>
                                          </p:val>
                                        </p:tav>
                                        <p:tav tm="100000">
                                          <p:val>
                                            <p:strVal val="#ppt_x"/>
                                          </p:val>
                                        </p:tav>
                                      </p:tavLst>
                                    </p:anim>
                                    <p:anim calcmode="lin" valueType="num">
                                      <p:cBhvr additive="base">
                                        <p:cTn id="13" dur="500" fill="hold"/>
                                        <p:tgtEl>
                                          <p:spTgt spid="115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utoUpdateAnimBg="0"/>
      <p:bldP spid="11571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676400" y="2043113"/>
            <a:ext cx="6858000" cy="2528887"/>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3200" b="1">
                <a:latin typeface="Papyrus" pitchFamily="66" charset="0"/>
              </a:rPr>
              <a:t>In the 1980s,  65  language editions  of the Book of Mormon, Selections from the Book of Mormon, or the Doctrine and Covenants/Pearl of Great Price were translated. </a:t>
            </a:r>
            <a:endParaRPr lang="en-US" sz="3200" b="1">
              <a:solidFill>
                <a:srgbClr val="FFFFCC"/>
              </a:solidFill>
              <a:latin typeface="Papyrus" pitchFamily="66" charset="0"/>
            </a:endParaRPr>
          </a:p>
        </p:txBody>
      </p:sp>
      <p:sp>
        <p:nvSpPr>
          <p:cNvPr id="103427" name="Text Box 3"/>
          <p:cNvSpPr txBox="1">
            <a:spLocks noChangeArrowheads="1"/>
          </p:cNvSpPr>
          <p:nvPr/>
        </p:nvSpPr>
        <p:spPr bwMode="auto">
          <a:xfrm>
            <a:off x="1600200" y="381000"/>
            <a:ext cx="6705600" cy="1554163"/>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3200" b="1">
                <a:solidFill>
                  <a:srgbClr val="FFFFCC"/>
                </a:solidFill>
                <a:latin typeface="Papyrus" pitchFamily="66" charset="0"/>
              </a:rPr>
              <a:t>The 1980s and 1990s have been the era of greatest growth and activity for translation work in the Church.</a:t>
            </a:r>
          </a:p>
        </p:txBody>
      </p:sp>
      <p:sp>
        <p:nvSpPr>
          <p:cNvPr id="103428" name="Text Box 4"/>
          <p:cNvSpPr txBox="1">
            <a:spLocks noChangeArrowheads="1"/>
          </p:cNvSpPr>
          <p:nvPr/>
        </p:nvSpPr>
        <p:spPr bwMode="auto">
          <a:xfrm>
            <a:off x="1676400" y="4876800"/>
            <a:ext cx="6705600" cy="1554163"/>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3200" b="1">
                <a:solidFill>
                  <a:srgbClr val="FFFFCC"/>
                </a:solidFill>
                <a:latin typeface="Papyrus" pitchFamily="66" charset="0"/>
              </a:rPr>
              <a:t>In the 1990s, 73 language editions   of the scriptures were translated   or recorded.</a:t>
            </a:r>
            <a:endParaRPr lang="en-US" b="1">
              <a:latin typeface="Papyrus" pitchFamily="66" charset="0"/>
            </a:endParaRPr>
          </a:p>
        </p:txBody>
      </p:sp>
    </p:spTree>
  </p:cSld>
  <p:clrMapOvr>
    <a:masterClrMapping/>
  </p:clrMapOvr>
  <p:transition spd="med" advTm="27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checkerboard(down)">
                                      <p:cBhvr>
                                        <p:cTn id="7" dur="500"/>
                                        <p:tgtEl>
                                          <p:spTgt spid="1034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3428"/>
                                        </p:tgtEl>
                                        <p:attrNameLst>
                                          <p:attrName>style.visibility</p:attrName>
                                        </p:attrNameLst>
                                      </p:cBhvr>
                                      <p:to>
                                        <p:strVal val="visible"/>
                                      </p:to>
                                    </p:set>
                                    <p:animEffect transition="in" filter="checkerboard(across)">
                                      <p:cBhvr>
                                        <p:cTn id="12"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600200" y="3673475"/>
            <a:ext cx="6781800" cy="2041525"/>
          </a:xfrm>
          <a:prstGeom prst="rect">
            <a:avLst/>
          </a:prstGeom>
          <a:noFill/>
          <a:ln w="12700" cap="sq">
            <a:noFill/>
            <a:miter lim="800000"/>
            <a:headEnd type="none" w="sm" len="sm"/>
            <a:tailEnd type="none" w="sm" len="sm"/>
          </a:ln>
          <a:effectLst/>
        </p:spPr>
        <p:txBody>
          <a:bodyPr>
            <a:spAutoFit/>
          </a:bodyPr>
          <a:lstStyle/>
          <a:p>
            <a:r>
              <a:rPr lang="en-US" sz="3200" b="1">
                <a:latin typeface="Papyrus" pitchFamily="66" charset="0"/>
              </a:rPr>
              <a:t>Another 8 supervisors oversee </a:t>
            </a:r>
          </a:p>
          <a:p>
            <a:r>
              <a:rPr lang="en-US" sz="3200" b="1">
                <a:latin typeface="Papyrus" pitchFamily="66" charset="0"/>
              </a:rPr>
              <a:t>work in 75 languages where contract, on-call, or volunteer workers do </a:t>
            </a:r>
          </a:p>
          <a:p>
            <a:r>
              <a:rPr lang="en-US" sz="3200" b="1">
                <a:latin typeface="Papyrus" pitchFamily="66" charset="0"/>
              </a:rPr>
              <a:t>the translation.                                   </a:t>
            </a:r>
            <a:endParaRPr lang="en-US" sz="3200" b="1">
              <a:solidFill>
                <a:srgbClr val="FFFFCC"/>
              </a:solidFill>
              <a:latin typeface="Papyrus" pitchFamily="66" charset="0"/>
            </a:endParaRPr>
          </a:p>
        </p:txBody>
      </p:sp>
      <p:sp>
        <p:nvSpPr>
          <p:cNvPr id="104451" name="Text Box 3"/>
          <p:cNvSpPr txBox="1">
            <a:spLocks noChangeArrowheads="1"/>
          </p:cNvSpPr>
          <p:nvPr/>
        </p:nvSpPr>
        <p:spPr bwMode="auto">
          <a:xfrm>
            <a:off x="1600200" y="228600"/>
            <a:ext cx="6934200" cy="10668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3200" b="1">
                <a:solidFill>
                  <a:srgbClr val="FFFFCC"/>
                </a:solidFill>
                <a:latin typeface="Papyrus" pitchFamily="66" charset="0"/>
              </a:rPr>
              <a:t>Nonscripture translation has been         done in 182  languages.</a:t>
            </a:r>
          </a:p>
        </p:txBody>
      </p:sp>
      <p:sp>
        <p:nvSpPr>
          <p:cNvPr id="104452" name="Text Box 4"/>
          <p:cNvSpPr txBox="1">
            <a:spLocks noChangeArrowheads="1"/>
          </p:cNvSpPr>
          <p:nvPr/>
        </p:nvSpPr>
        <p:spPr bwMode="auto">
          <a:xfrm>
            <a:off x="1600200" y="1371600"/>
            <a:ext cx="6934200" cy="10668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3200" b="1">
                <a:solidFill>
                  <a:srgbClr val="FFFF99"/>
                </a:solidFill>
                <a:latin typeface="Papyrus" pitchFamily="66" charset="0"/>
              </a:rPr>
              <a:t>23 languages have full-time offices and personnel.</a:t>
            </a:r>
            <a:endParaRPr lang="en-US" sz="3200" b="1">
              <a:solidFill>
                <a:srgbClr val="FFFFCC"/>
              </a:solidFill>
              <a:latin typeface="Papyrus" pitchFamily="66" charset="0"/>
            </a:endParaRPr>
          </a:p>
        </p:txBody>
      </p:sp>
      <p:sp>
        <p:nvSpPr>
          <p:cNvPr id="104453" name="Text Box 5"/>
          <p:cNvSpPr txBox="1">
            <a:spLocks noChangeArrowheads="1"/>
          </p:cNvSpPr>
          <p:nvPr/>
        </p:nvSpPr>
        <p:spPr bwMode="auto">
          <a:xfrm>
            <a:off x="1600200" y="2514600"/>
            <a:ext cx="6934200" cy="10668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3200" b="1">
                <a:solidFill>
                  <a:schemeClr val="accent2"/>
                </a:solidFill>
                <a:latin typeface="Papyrus" pitchFamily="66" charset="0"/>
              </a:rPr>
              <a:t>Seven managers direct the work    with  6 of them living overseas.</a:t>
            </a:r>
          </a:p>
        </p:txBody>
      </p:sp>
      <p:sp>
        <p:nvSpPr>
          <p:cNvPr id="104454" name="Text Box 6"/>
          <p:cNvSpPr txBox="1">
            <a:spLocks noChangeArrowheads="1"/>
          </p:cNvSpPr>
          <p:nvPr/>
        </p:nvSpPr>
        <p:spPr bwMode="auto">
          <a:xfrm>
            <a:off x="1600200" y="5791200"/>
            <a:ext cx="6950075" cy="10668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3200" b="1">
                <a:solidFill>
                  <a:srgbClr val="FFFFCC"/>
                </a:solidFill>
                <a:latin typeface="Papyrus" pitchFamily="66" charset="0"/>
              </a:rPr>
              <a:t>170,000 pages of Nonscripture translation were produced In 1999.</a:t>
            </a:r>
            <a:endParaRPr lang="en-US" b="1">
              <a:latin typeface="Papyrus" pitchFamily="66" charset="0"/>
            </a:endParaRPr>
          </a:p>
        </p:txBody>
      </p:sp>
    </p:spTree>
  </p:cSld>
  <p:clrMapOvr>
    <a:masterClrMapping/>
  </p:clrMapOvr>
  <p:transition spd="med" advTm="30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1+#ppt_w/2"/>
                                          </p:val>
                                        </p:tav>
                                        <p:tav tm="100000">
                                          <p:val>
                                            <p:strVal val="#ppt_x"/>
                                          </p:val>
                                        </p:tav>
                                      </p:tavLst>
                                    </p:anim>
                                    <p:anim calcmode="lin" valueType="num">
                                      <p:cBhvr additive="base">
                                        <p:cTn id="8" dur="500" fill="hold"/>
                                        <p:tgtEl>
                                          <p:spTgt spid="1044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3"/>
                                        </p:tgtEl>
                                        <p:attrNameLst>
                                          <p:attrName>style.visibility</p:attrName>
                                        </p:attrNameLst>
                                      </p:cBhvr>
                                      <p:to>
                                        <p:strVal val="visible"/>
                                      </p:to>
                                    </p:set>
                                    <p:anim calcmode="lin" valueType="num">
                                      <p:cBhvr additive="base">
                                        <p:cTn id="13" dur="500" fill="hold"/>
                                        <p:tgtEl>
                                          <p:spTgt spid="104453"/>
                                        </p:tgtEl>
                                        <p:attrNameLst>
                                          <p:attrName>ppt_x</p:attrName>
                                        </p:attrNameLst>
                                      </p:cBhvr>
                                      <p:tavLst>
                                        <p:tav tm="0">
                                          <p:val>
                                            <p:strVal val="0-#ppt_w/2"/>
                                          </p:val>
                                        </p:tav>
                                        <p:tav tm="100000">
                                          <p:val>
                                            <p:strVal val="#ppt_x"/>
                                          </p:val>
                                        </p:tav>
                                      </p:tavLst>
                                    </p:anim>
                                    <p:anim calcmode="lin" valueType="num">
                                      <p:cBhvr additive="base">
                                        <p:cTn id="14" dur="500" fill="hold"/>
                                        <p:tgtEl>
                                          <p:spTgt spid="104453"/>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7000"/>
                                  </p:stCondLst>
                                  <p:childTnLst>
                                    <p:set>
                                      <p:cBhvr>
                                        <p:cTn id="17" dur="1" fill="hold">
                                          <p:stCondLst>
                                            <p:cond delay="0"/>
                                          </p:stCondLst>
                                        </p:cTn>
                                        <p:tgtEl>
                                          <p:spTgt spid="104450"/>
                                        </p:tgtEl>
                                        <p:attrNameLst>
                                          <p:attrName>style.visibility</p:attrName>
                                        </p:attrNameLst>
                                      </p:cBhvr>
                                      <p:to>
                                        <p:strVal val="visible"/>
                                      </p:to>
                                    </p:set>
                                    <p:anim calcmode="lin" valueType="num">
                                      <p:cBhvr additive="base">
                                        <p:cTn id="18" dur="500" fill="hold"/>
                                        <p:tgtEl>
                                          <p:spTgt spid="104450"/>
                                        </p:tgtEl>
                                        <p:attrNameLst>
                                          <p:attrName>ppt_x</p:attrName>
                                        </p:attrNameLst>
                                      </p:cBhvr>
                                      <p:tavLst>
                                        <p:tav tm="0">
                                          <p:val>
                                            <p:strVal val="1+#ppt_w/2"/>
                                          </p:val>
                                        </p:tav>
                                        <p:tav tm="100000">
                                          <p:val>
                                            <p:strVal val="#ppt_x"/>
                                          </p:val>
                                        </p:tav>
                                      </p:tavLst>
                                    </p:anim>
                                    <p:anim calcmode="lin" valueType="num">
                                      <p:cBhvr additive="base">
                                        <p:cTn id="19" dur="500" fill="hold"/>
                                        <p:tgtEl>
                                          <p:spTgt spid="10445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4454"/>
                                        </p:tgtEl>
                                        <p:attrNameLst>
                                          <p:attrName>style.visibility</p:attrName>
                                        </p:attrNameLst>
                                      </p:cBhvr>
                                      <p:to>
                                        <p:strVal val="visible"/>
                                      </p:to>
                                    </p:set>
                                    <p:anim calcmode="lin" valueType="num">
                                      <p:cBhvr additive="base">
                                        <p:cTn id="24" dur="500" fill="hold"/>
                                        <p:tgtEl>
                                          <p:spTgt spid="104454"/>
                                        </p:tgtEl>
                                        <p:attrNameLst>
                                          <p:attrName>ppt_x</p:attrName>
                                        </p:attrNameLst>
                                      </p:cBhvr>
                                      <p:tavLst>
                                        <p:tav tm="0">
                                          <p:val>
                                            <p:strVal val="0-#ppt_w/2"/>
                                          </p:val>
                                        </p:tav>
                                        <p:tav tm="100000">
                                          <p:val>
                                            <p:strVal val="#ppt_x"/>
                                          </p:val>
                                        </p:tav>
                                      </p:tavLst>
                                    </p:anim>
                                    <p:anim calcmode="lin" valueType="num">
                                      <p:cBhvr additive="base">
                                        <p:cTn id="25" dur="500" fill="hold"/>
                                        <p:tgtEl>
                                          <p:spTgt spid="1044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2" grpId="0" autoUpdateAnimBg="0"/>
      <p:bldP spid="104453" grpId="0" autoUpdateAnimBg="0"/>
      <p:bldP spid="10445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2209800" y="609600"/>
            <a:ext cx="6400800" cy="1358900"/>
          </a:xfrm>
          <a:prstGeom prst="rect">
            <a:avLst/>
          </a:prstGeom>
          <a:noFill/>
          <a:ln w="12700" cap="sq">
            <a:noFill/>
            <a:miter lim="800000"/>
            <a:headEnd type="none" w="sm" len="sm"/>
            <a:tailEnd type="none" w="sm" len="sm"/>
          </a:ln>
          <a:effectLst/>
        </p:spPr>
        <p:txBody>
          <a:bodyPr>
            <a:spAutoFit/>
          </a:bodyPr>
          <a:lstStyle/>
          <a:p>
            <a:pPr>
              <a:lnSpc>
                <a:spcPct val="130000"/>
              </a:lnSpc>
              <a:spcBef>
                <a:spcPct val="50000"/>
              </a:spcBef>
            </a:pPr>
            <a:r>
              <a:rPr lang="en-US" sz="3200" b="1">
                <a:solidFill>
                  <a:srgbClr val="FFFFCC"/>
                </a:solidFill>
                <a:latin typeface="Papyrus" pitchFamily="66" charset="0"/>
              </a:rPr>
              <a:t>How far have we come?                How far do we have to go?  </a:t>
            </a:r>
            <a:endParaRPr lang="en-US">
              <a:latin typeface="Papyrus" pitchFamily="66" charset="0"/>
            </a:endParaRPr>
          </a:p>
        </p:txBody>
      </p:sp>
      <p:sp>
        <p:nvSpPr>
          <p:cNvPr id="105475" name="Text Box 3"/>
          <p:cNvSpPr txBox="1">
            <a:spLocks noChangeArrowheads="1"/>
          </p:cNvSpPr>
          <p:nvPr/>
        </p:nvSpPr>
        <p:spPr bwMode="auto">
          <a:xfrm>
            <a:off x="2209800" y="2362200"/>
            <a:ext cx="5715000" cy="3683000"/>
          </a:xfrm>
          <a:prstGeom prst="rect">
            <a:avLst/>
          </a:prstGeom>
          <a:noFill/>
          <a:ln w="12700" cap="sq">
            <a:noFill/>
            <a:miter lim="800000"/>
            <a:headEnd type="none" w="sm" len="sm"/>
            <a:tailEnd type="none" w="sm" len="sm"/>
          </a:ln>
          <a:effectLst/>
        </p:spPr>
        <p:txBody>
          <a:bodyPr>
            <a:spAutoFit/>
          </a:bodyPr>
          <a:lstStyle/>
          <a:p>
            <a:pPr>
              <a:lnSpc>
                <a:spcPct val="140000"/>
              </a:lnSpc>
              <a:spcBef>
                <a:spcPct val="50000"/>
              </a:spcBef>
            </a:pPr>
            <a:r>
              <a:rPr lang="en-US" sz="2800" b="1">
                <a:latin typeface="Papyrus" pitchFamily="66" charset="0"/>
              </a:rPr>
              <a:t>There are over 11 million members of the Church.  Rodney Stark, a non-member religious scholar, calls Mormonism the “Next Great Religion,” and predicts 265 million LDS members by the year 2080.</a:t>
            </a:r>
            <a:endParaRPr lang="en-US" b="1">
              <a:latin typeface="Papyrus" pitchFamily="66" charset="0"/>
            </a:endParaRPr>
          </a:p>
        </p:txBody>
      </p:sp>
    </p:spTree>
  </p:cSld>
  <p:clrMapOvr>
    <a:masterClrMapping/>
  </p:clrMapOvr>
  <p:transition spd="med" advTm="2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800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457200" y="457200"/>
            <a:ext cx="8229600" cy="1758950"/>
          </a:xfrm>
          <a:prstGeom prst="rect">
            <a:avLst/>
          </a:prstGeom>
          <a:noFill/>
          <a:ln w="12700" cap="sq">
            <a:noFill/>
            <a:miter lim="800000"/>
            <a:headEnd type="none" w="sm" len="sm"/>
            <a:tailEnd type="none" w="sm" len="sm"/>
          </a:ln>
          <a:effectLst/>
        </p:spPr>
        <p:txBody>
          <a:bodyPr>
            <a:spAutoFit/>
          </a:bodyPr>
          <a:lstStyle/>
          <a:p>
            <a:pPr algn="ctr">
              <a:lnSpc>
                <a:spcPct val="130000"/>
              </a:lnSpc>
              <a:spcBef>
                <a:spcPct val="50000"/>
              </a:spcBef>
            </a:pPr>
            <a:r>
              <a:rPr lang="en-US" sz="2800" b="1">
                <a:latin typeface="Papyrus" pitchFamily="66" charset="0"/>
              </a:rPr>
              <a:t>In February 1996, a signpost was reached.  There were more church members living outside of the United States than inside.</a:t>
            </a:r>
            <a:endParaRPr lang="en-US" sz="2800">
              <a:latin typeface="Papyrus" pitchFamily="66" charset="0"/>
            </a:endParaRPr>
          </a:p>
        </p:txBody>
      </p:sp>
      <p:sp>
        <p:nvSpPr>
          <p:cNvPr id="117763" name="Text Box 3"/>
          <p:cNvSpPr txBox="1">
            <a:spLocks noChangeArrowheads="1"/>
          </p:cNvSpPr>
          <p:nvPr/>
        </p:nvSpPr>
        <p:spPr bwMode="auto">
          <a:xfrm>
            <a:off x="457200" y="2582863"/>
            <a:ext cx="8229600" cy="1758950"/>
          </a:xfrm>
          <a:prstGeom prst="rect">
            <a:avLst/>
          </a:prstGeom>
          <a:noFill/>
          <a:ln w="12700" cap="sq">
            <a:noFill/>
            <a:miter lim="800000"/>
            <a:headEnd type="none" w="sm" len="sm"/>
            <a:tailEnd type="none" w="sm" len="sm"/>
          </a:ln>
          <a:effectLst/>
        </p:spPr>
        <p:txBody>
          <a:bodyPr>
            <a:spAutoFit/>
          </a:bodyPr>
          <a:lstStyle/>
          <a:p>
            <a:pPr algn="ctr">
              <a:lnSpc>
                <a:spcPct val="130000"/>
              </a:lnSpc>
              <a:spcBef>
                <a:spcPct val="50000"/>
              </a:spcBef>
            </a:pPr>
            <a:r>
              <a:rPr lang="en-US" sz="2800" b="1">
                <a:solidFill>
                  <a:srgbClr val="CC6600"/>
                </a:solidFill>
                <a:latin typeface="Papyrus" pitchFamily="66" charset="0"/>
              </a:rPr>
              <a:t>Four years later, in September 2000, the second signpost--the Church had more non-English speakers than English speakers.</a:t>
            </a:r>
            <a:endParaRPr lang="en-US" sz="2800">
              <a:solidFill>
                <a:srgbClr val="CC6600"/>
              </a:solidFill>
              <a:latin typeface="Papyrus" pitchFamily="66" charset="0"/>
            </a:endParaRPr>
          </a:p>
        </p:txBody>
      </p:sp>
      <p:sp>
        <p:nvSpPr>
          <p:cNvPr id="117764" name="Text Box 4"/>
          <p:cNvSpPr txBox="1">
            <a:spLocks noChangeArrowheads="1"/>
          </p:cNvSpPr>
          <p:nvPr/>
        </p:nvSpPr>
        <p:spPr bwMode="auto">
          <a:xfrm>
            <a:off x="457200" y="4724400"/>
            <a:ext cx="8229600" cy="1758950"/>
          </a:xfrm>
          <a:prstGeom prst="rect">
            <a:avLst/>
          </a:prstGeom>
          <a:noFill/>
          <a:ln w="12700" cap="sq">
            <a:noFill/>
            <a:miter lim="800000"/>
            <a:headEnd type="none" w="sm" len="sm"/>
            <a:tailEnd type="none" w="sm" len="sm"/>
          </a:ln>
          <a:effectLst/>
        </p:spPr>
        <p:txBody>
          <a:bodyPr>
            <a:spAutoFit/>
          </a:bodyPr>
          <a:lstStyle/>
          <a:p>
            <a:pPr algn="ctr">
              <a:lnSpc>
                <a:spcPct val="130000"/>
              </a:lnSpc>
            </a:pPr>
            <a:r>
              <a:rPr lang="en-US" sz="2800" b="1">
                <a:solidFill>
                  <a:srgbClr val="FFFFCC"/>
                </a:solidFill>
                <a:latin typeface="Papyrus" pitchFamily="66" charset="0"/>
              </a:rPr>
              <a:t>Based on current projections, by the year </a:t>
            </a:r>
          </a:p>
          <a:p>
            <a:pPr algn="ctr">
              <a:lnSpc>
                <a:spcPct val="130000"/>
              </a:lnSpc>
            </a:pPr>
            <a:r>
              <a:rPr lang="en-US" sz="2800" b="1">
                <a:solidFill>
                  <a:srgbClr val="FFFFCC"/>
                </a:solidFill>
                <a:latin typeface="Papyrus" pitchFamily="66" charset="0"/>
              </a:rPr>
              <a:t>2020 Spanish speakers will be the largest language group in the Church.</a:t>
            </a:r>
          </a:p>
        </p:txBody>
      </p:sp>
    </p:spTree>
  </p:cSld>
  <p:clrMapOvr>
    <a:masterClrMapping/>
  </p:clrMapOvr>
  <p:transition spd="med" advTm="2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8000"/>
                                  </p:stCondLst>
                                  <p:childTnLst>
                                    <p:set>
                                      <p:cBhvr>
                                        <p:cTn id="6" dur="1" fill="hold">
                                          <p:stCondLst>
                                            <p:cond delay="0"/>
                                          </p:stCondLst>
                                        </p:cTn>
                                        <p:tgtEl>
                                          <p:spTgt spid="117763"/>
                                        </p:tgtEl>
                                        <p:attrNameLst>
                                          <p:attrName>style.visibility</p:attrName>
                                        </p:attrNameLst>
                                      </p:cBhvr>
                                      <p:to>
                                        <p:strVal val="visible"/>
                                      </p:to>
                                    </p:set>
                                    <p:anim calcmode="lin" valueType="num">
                                      <p:cBhvr>
                                        <p:cTn id="7" dur="500" fill="hold"/>
                                        <p:tgtEl>
                                          <p:spTgt spid="117763"/>
                                        </p:tgtEl>
                                        <p:attrNameLst>
                                          <p:attrName>ppt_w</p:attrName>
                                        </p:attrNameLst>
                                      </p:cBhvr>
                                      <p:tavLst>
                                        <p:tav tm="0">
                                          <p:val>
                                            <p:fltVal val="0"/>
                                          </p:val>
                                        </p:tav>
                                        <p:tav tm="100000">
                                          <p:val>
                                            <p:strVal val="#ppt_w"/>
                                          </p:val>
                                        </p:tav>
                                      </p:tavLst>
                                    </p:anim>
                                    <p:anim calcmode="lin" valueType="num">
                                      <p:cBhvr>
                                        <p:cTn id="8" dur="500" fill="hold"/>
                                        <p:tgtEl>
                                          <p:spTgt spid="117763"/>
                                        </p:tgtEl>
                                        <p:attrNameLst>
                                          <p:attrName>ppt_h</p:attrName>
                                        </p:attrNameLst>
                                      </p:cBhvr>
                                      <p:tavLst>
                                        <p:tav tm="0">
                                          <p:val>
                                            <p:fltVal val="0"/>
                                          </p:val>
                                        </p:tav>
                                        <p:tav tm="100000">
                                          <p:val>
                                            <p:strVal val="#ppt_h"/>
                                          </p:val>
                                        </p:tav>
                                      </p:tavLst>
                                    </p:anim>
                                    <p:anim calcmode="lin" valueType="num">
                                      <p:cBhvr>
                                        <p:cTn id="9" dur="500" fill="hold"/>
                                        <p:tgtEl>
                                          <p:spTgt spid="117763"/>
                                        </p:tgtEl>
                                        <p:attrNameLst>
                                          <p:attrName>ppt_x</p:attrName>
                                        </p:attrNameLst>
                                      </p:cBhvr>
                                      <p:tavLst>
                                        <p:tav tm="0">
                                          <p:val>
                                            <p:fltVal val="0.5"/>
                                          </p:val>
                                        </p:tav>
                                        <p:tav tm="100000">
                                          <p:val>
                                            <p:strVal val="#ppt_x"/>
                                          </p:val>
                                        </p:tav>
                                      </p:tavLst>
                                    </p:anim>
                                    <p:anim calcmode="lin" valueType="num">
                                      <p:cBhvr>
                                        <p:cTn id="10" dur="500" fill="hold"/>
                                        <p:tgtEl>
                                          <p:spTgt spid="117763"/>
                                        </p:tgtEl>
                                        <p:attrNameLst>
                                          <p:attrName>ppt_y</p:attrName>
                                        </p:attrNameLst>
                                      </p:cBhvr>
                                      <p:tavLst>
                                        <p:tav tm="0">
                                          <p:val>
                                            <p:fltVal val="0.5"/>
                                          </p:val>
                                        </p:tav>
                                        <p:tav tm="100000">
                                          <p:val>
                                            <p:strVal val="#ppt_y"/>
                                          </p:val>
                                        </p:tav>
                                      </p:tavLst>
                                    </p:anim>
                                  </p:childTnLst>
                                </p:cTn>
                              </p:par>
                            </p:childTnLst>
                          </p:cTn>
                        </p:par>
                        <p:par>
                          <p:cTn id="11" fill="hold">
                            <p:stCondLst>
                              <p:cond delay="8500"/>
                            </p:stCondLst>
                            <p:childTnLst>
                              <p:par>
                                <p:cTn id="12" presetID="23" presetClass="entr" presetSubtype="528" fill="hold" grpId="0" nodeType="afterEffect">
                                  <p:stCondLst>
                                    <p:cond delay="9000"/>
                                  </p:stCondLst>
                                  <p:childTnLst>
                                    <p:set>
                                      <p:cBhvr>
                                        <p:cTn id="13" dur="1" fill="hold">
                                          <p:stCondLst>
                                            <p:cond delay="0"/>
                                          </p:stCondLst>
                                        </p:cTn>
                                        <p:tgtEl>
                                          <p:spTgt spid="117764"/>
                                        </p:tgtEl>
                                        <p:attrNameLst>
                                          <p:attrName>style.visibility</p:attrName>
                                        </p:attrNameLst>
                                      </p:cBhvr>
                                      <p:to>
                                        <p:strVal val="visible"/>
                                      </p:to>
                                    </p:set>
                                    <p:anim calcmode="lin" valueType="num">
                                      <p:cBhvr>
                                        <p:cTn id="14" dur="500" fill="hold"/>
                                        <p:tgtEl>
                                          <p:spTgt spid="117764"/>
                                        </p:tgtEl>
                                        <p:attrNameLst>
                                          <p:attrName>ppt_w</p:attrName>
                                        </p:attrNameLst>
                                      </p:cBhvr>
                                      <p:tavLst>
                                        <p:tav tm="0">
                                          <p:val>
                                            <p:fltVal val="0"/>
                                          </p:val>
                                        </p:tav>
                                        <p:tav tm="100000">
                                          <p:val>
                                            <p:strVal val="#ppt_w"/>
                                          </p:val>
                                        </p:tav>
                                      </p:tavLst>
                                    </p:anim>
                                    <p:anim calcmode="lin" valueType="num">
                                      <p:cBhvr>
                                        <p:cTn id="15" dur="500" fill="hold"/>
                                        <p:tgtEl>
                                          <p:spTgt spid="117764"/>
                                        </p:tgtEl>
                                        <p:attrNameLst>
                                          <p:attrName>ppt_h</p:attrName>
                                        </p:attrNameLst>
                                      </p:cBhvr>
                                      <p:tavLst>
                                        <p:tav tm="0">
                                          <p:val>
                                            <p:fltVal val="0"/>
                                          </p:val>
                                        </p:tav>
                                        <p:tav tm="100000">
                                          <p:val>
                                            <p:strVal val="#ppt_h"/>
                                          </p:val>
                                        </p:tav>
                                      </p:tavLst>
                                    </p:anim>
                                    <p:anim calcmode="lin" valueType="num">
                                      <p:cBhvr>
                                        <p:cTn id="16" dur="500" fill="hold"/>
                                        <p:tgtEl>
                                          <p:spTgt spid="117764"/>
                                        </p:tgtEl>
                                        <p:attrNameLst>
                                          <p:attrName>ppt_x</p:attrName>
                                        </p:attrNameLst>
                                      </p:cBhvr>
                                      <p:tavLst>
                                        <p:tav tm="0">
                                          <p:val>
                                            <p:fltVal val="0.5"/>
                                          </p:val>
                                        </p:tav>
                                        <p:tav tm="100000">
                                          <p:val>
                                            <p:strVal val="#ppt_x"/>
                                          </p:val>
                                        </p:tav>
                                      </p:tavLst>
                                    </p:anim>
                                    <p:anim calcmode="lin" valueType="num">
                                      <p:cBhvr>
                                        <p:cTn id="17" dur="500" fill="hold"/>
                                        <p:tgtEl>
                                          <p:spTgt spid="11776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utoUpdateAnimBg="0"/>
      <p:bldP spid="11776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ext Box 1026"/>
          <p:cNvSpPr txBox="1">
            <a:spLocks noChangeArrowheads="1"/>
          </p:cNvSpPr>
          <p:nvPr/>
        </p:nvSpPr>
        <p:spPr bwMode="auto">
          <a:xfrm>
            <a:off x="457200" y="457200"/>
            <a:ext cx="8229600" cy="1758950"/>
          </a:xfrm>
          <a:prstGeom prst="rect">
            <a:avLst/>
          </a:prstGeom>
          <a:noFill/>
          <a:ln w="12700" cap="sq">
            <a:noFill/>
            <a:miter lim="800000"/>
            <a:headEnd type="none" w="sm" len="sm"/>
            <a:tailEnd type="none" w="sm" len="sm"/>
          </a:ln>
          <a:effectLst/>
        </p:spPr>
        <p:txBody>
          <a:bodyPr>
            <a:spAutoFit/>
          </a:bodyPr>
          <a:lstStyle/>
          <a:p>
            <a:pPr algn="ctr">
              <a:lnSpc>
                <a:spcPct val="130000"/>
              </a:lnSpc>
              <a:spcBef>
                <a:spcPct val="50000"/>
              </a:spcBef>
            </a:pPr>
            <a:r>
              <a:rPr lang="en-US" sz="2800" b="1">
                <a:latin typeface="Papyrus" pitchFamily="66" charset="0"/>
              </a:rPr>
              <a:t>The Church has a presence in 152 nations. However, it is projected that by the year 2100 there could be 500 nations on the earth.</a:t>
            </a:r>
            <a:endParaRPr lang="en-US" sz="2800">
              <a:latin typeface="Papyrus" pitchFamily="66" charset="0"/>
            </a:endParaRPr>
          </a:p>
        </p:txBody>
      </p:sp>
      <p:sp>
        <p:nvSpPr>
          <p:cNvPr id="80899" name="Text Box 1027"/>
          <p:cNvSpPr txBox="1">
            <a:spLocks noChangeArrowheads="1"/>
          </p:cNvSpPr>
          <p:nvPr/>
        </p:nvSpPr>
        <p:spPr bwMode="auto">
          <a:xfrm>
            <a:off x="457200" y="2582863"/>
            <a:ext cx="8229600" cy="2314575"/>
          </a:xfrm>
          <a:prstGeom prst="rect">
            <a:avLst/>
          </a:prstGeom>
          <a:noFill/>
          <a:ln w="12700" cap="sq">
            <a:noFill/>
            <a:miter lim="800000"/>
            <a:headEnd type="none" w="sm" len="sm"/>
            <a:tailEnd type="none" w="sm" len="sm"/>
          </a:ln>
          <a:effectLst/>
        </p:spPr>
        <p:txBody>
          <a:bodyPr>
            <a:spAutoFit/>
          </a:bodyPr>
          <a:lstStyle/>
          <a:p>
            <a:pPr algn="ctr">
              <a:lnSpc>
                <a:spcPct val="130000"/>
              </a:lnSpc>
            </a:pPr>
            <a:r>
              <a:rPr lang="en-US" sz="2800" b="1">
                <a:solidFill>
                  <a:srgbClr val="CC6600"/>
                </a:solidFill>
                <a:latin typeface="Papyrus" pitchFamily="66" charset="0"/>
              </a:rPr>
              <a:t>The colonial powers are gone. </a:t>
            </a:r>
          </a:p>
          <a:p>
            <a:pPr algn="ctr">
              <a:lnSpc>
                <a:spcPct val="130000"/>
              </a:lnSpc>
            </a:pPr>
            <a:r>
              <a:rPr lang="en-US" sz="2800" b="1">
                <a:solidFill>
                  <a:srgbClr val="CC6600"/>
                </a:solidFill>
                <a:latin typeface="Papyrus" pitchFamily="66" charset="0"/>
              </a:rPr>
              <a:t>The great national powers of the world are losing their economic, military and moral grip. </a:t>
            </a:r>
          </a:p>
          <a:p>
            <a:pPr algn="ctr">
              <a:lnSpc>
                <a:spcPct val="130000"/>
              </a:lnSpc>
            </a:pPr>
            <a:r>
              <a:rPr lang="en-US" sz="2800" b="1">
                <a:solidFill>
                  <a:srgbClr val="CC6600"/>
                </a:solidFill>
                <a:latin typeface="Papyrus" pitchFamily="66" charset="0"/>
              </a:rPr>
              <a:t>Nations are dividing and re-dividing.</a:t>
            </a:r>
            <a:endParaRPr lang="en-US" sz="2800">
              <a:solidFill>
                <a:srgbClr val="CC6600"/>
              </a:solidFill>
              <a:latin typeface="Papyrus" pitchFamily="66" charset="0"/>
            </a:endParaRPr>
          </a:p>
        </p:txBody>
      </p:sp>
      <p:sp>
        <p:nvSpPr>
          <p:cNvPr id="80900" name="Text Box 1028"/>
          <p:cNvSpPr txBox="1">
            <a:spLocks noChangeArrowheads="1"/>
          </p:cNvSpPr>
          <p:nvPr/>
        </p:nvSpPr>
        <p:spPr bwMode="auto">
          <a:xfrm>
            <a:off x="457200" y="5349875"/>
            <a:ext cx="8229600" cy="1203325"/>
          </a:xfrm>
          <a:prstGeom prst="rect">
            <a:avLst/>
          </a:prstGeom>
          <a:noFill/>
          <a:ln w="12700" cap="sq">
            <a:noFill/>
            <a:miter lim="800000"/>
            <a:headEnd type="none" w="sm" len="sm"/>
            <a:tailEnd type="none" w="sm" len="sm"/>
          </a:ln>
          <a:effectLst/>
        </p:spPr>
        <p:txBody>
          <a:bodyPr>
            <a:spAutoFit/>
          </a:bodyPr>
          <a:lstStyle/>
          <a:p>
            <a:pPr algn="ctr">
              <a:lnSpc>
                <a:spcPct val="130000"/>
              </a:lnSpc>
            </a:pPr>
            <a:r>
              <a:rPr lang="en-US" sz="2800" b="1">
                <a:solidFill>
                  <a:srgbClr val="FFFFCC"/>
                </a:solidFill>
                <a:latin typeface="Papyrus" pitchFamily="66" charset="0"/>
              </a:rPr>
              <a:t>We are witnessing the </a:t>
            </a:r>
          </a:p>
          <a:p>
            <a:pPr algn="ctr">
              <a:lnSpc>
                <a:spcPct val="130000"/>
              </a:lnSpc>
            </a:pPr>
            <a:r>
              <a:rPr lang="en-US" sz="2800" b="1">
                <a:solidFill>
                  <a:srgbClr val="FFFFCC"/>
                </a:solidFill>
                <a:latin typeface="Papyrus" pitchFamily="66" charset="0"/>
              </a:rPr>
              <a:t>retribalization  of the world.</a:t>
            </a:r>
          </a:p>
        </p:txBody>
      </p:sp>
    </p:spTree>
  </p:cSld>
  <p:clrMapOvr>
    <a:masterClrMapping/>
  </p:clrMapOvr>
  <p:transition spd="med" advTm="28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p:cTn id="7" dur="500" fill="hold"/>
                                        <p:tgtEl>
                                          <p:spTgt spid="80899"/>
                                        </p:tgtEl>
                                        <p:attrNameLst>
                                          <p:attrName>ppt_w</p:attrName>
                                        </p:attrNameLst>
                                      </p:cBhvr>
                                      <p:tavLst>
                                        <p:tav tm="0">
                                          <p:val>
                                            <p:fltVal val="0"/>
                                          </p:val>
                                        </p:tav>
                                        <p:tav tm="100000">
                                          <p:val>
                                            <p:strVal val="#ppt_w"/>
                                          </p:val>
                                        </p:tav>
                                      </p:tavLst>
                                    </p:anim>
                                    <p:anim calcmode="lin" valueType="num">
                                      <p:cBhvr>
                                        <p:cTn id="8" dur="500" fill="hold"/>
                                        <p:tgtEl>
                                          <p:spTgt spid="80899"/>
                                        </p:tgtEl>
                                        <p:attrNameLst>
                                          <p:attrName>ppt_h</p:attrName>
                                        </p:attrNameLst>
                                      </p:cBhvr>
                                      <p:tavLst>
                                        <p:tav tm="0">
                                          <p:val>
                                            <p:fltVal val="0"/>
                                          </p:val>
                                        </p:tav>
                                        <p:tav tm="100000">
                                          <p:val>
                                            <p:strVal val="#ppt_h"/>
                                          </p:val>
                                        </p:tav>
                                      </p:tavLst>
                                    </p:anim>
                                    <p:anim calcmode="lin" valueType="num">
                                      <p:cBhvr>
                                        <p:cTn id="9" dur="500" fill="hold"/>
                                        <p:tgtEl>
                                          <p:spTgt spid="80899"/>
                                        </p:tgtEl>
                                        <p:attrNameLst>
                                          <p:attrName>ppt_x</p:attrName>
                                        </p:attrNameLst>
                                      </p:cBhvr>
                                      <p:tavLst>
                                        <p:tav tm="0">
                                          <p:val>
                                            <p:fltVal val="0.5"/>
                                          </p:val>
                                        </p:tav>
                                        <p:tav tm="100000">
                                          <p:val>
                                            <p:strVal val="#ppt_x"/>
                                          </p:val>
                                        </p:tav>
                                      </p:tavLst>
                                    </p:anim>
                                    <p:anim calcmode="lin" valueType="num">
                                      <p:cBhvr>
                                        <p:cTn id="10" dur="500" fill="hold"/>
                                        <p:tgtEl>
                                          <p:spTgt spid="80899"/>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80900"/>
                                        </p:tgtEl>
                                        <p:attrNameLst>
                                          <p:attrName>style.visibility</p:attrName>
                                        </p:attrNameLst>
                                      </p:cBhvr>
                                      <p:to>
                                        <p:strVal val="visible"/>
                                      </p:to>
                                    </p:set>
                                    <p:anim calcmode="lin" valueType="num">
                                      <p:cBhvr>
                                        <p:cTn id="15" dur="500" fill="hold"/>
                                        <p:tgtEl>
                                          <p:spTgt spid="80900"/>
                                        </p:tgtEl>
                                        <p:attrNameLst>
                                          <p:attrName>ppt_w</p:attrName>
                                        </p:attrNameLst>
                                      </p:cBhvr>
                                      <p:tavLst>
                                        <p:tav tm="0">
                                          <p:val>
                                            <p:fltVal val="0"/>
                                          </p:val>
                                        </p:tav>
                                        <p:tav tm="100000">
                                          <p:val>
                                            <p:strVal val="#ppt_w"/>
                                          </p:val>
                                        </p:tav>
                                      </p:tavLst>
                                    </p:anim>
                                    <p:anim calcmode="lin" valueType="num">
                                      <p:cBhvr>
                                        <p:cTn id="16" dur="500" fill="hold"/>
                                        <p:tgtEl>
                                          <p:spTgt spid="80900"/>
                                        </p:tgtEl>
                                        <p:attrNameLst>
                                          <p:attrName>ppt_h</p:attrName>
                                        </p:attrNameLst>
                                      </p:cBhvr>
                                      <p:tavLst>
                                        <p:tav tm="0">
                                          <p:val>
                                            <p:fltVal val="0"/>
                                          </p:val>
                                        </p:tav>
                                        <p:tav tm="100000">
                                          <p:val>
                                            <p:strVal val="#ppt_h"/>
                                          </p:val>
                                        </p:tav>
                                      </p:tavLst>
                                    </p:anim>
                                    <p:anim calcmode="lin" valueType="num">
                                      <p:cBhvr>
                                        <p:cTn id="17" dur="500" fill="hold"/>
                                        <p:tgtEl>
                                          <p:spTgt spid="80900"/>
                                        </p:tgtEl>
                                        <p:attrNameLst>
                                          <p:attrName>ppt_x</p:attrName>
                                        </p:attrNameLst>
                                      </p:cBhvr>
                                      <p:tavLst>
                                        <p:tav tm="0">
                                          <p:val>
                                            <p:fltVal val="0.5"/>
                                          </p:val>
                                        </p:tav>
                                        <p:tav tm="100000">
                                          <p:val>
                                            <p:strVal val="#ppt_x"/>
                                          </p:val>
                                        </p:tav>
                                      </p:tavLst>
                                    </p:anim>
                                    <p:anim calcmode="lin" valueType="num">
                                      <p:cBhvr>
                                        <p:cTn id="18" dur="500" fill="hold"/>
                                        <p:tgtEl>
                                          <p:spTgt spid="8090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04800" y="1143000"/>
            <a:ext cx="3581400" cy="4879975"/>
          </a:xfrm>
          <a:prstGeom prst="rect">
            <a:avLst/>
          </a:prstGeom>
          <a:noFill/>
          <a:ln w="12700" cap="sq">
            <a:noFill/>
            <a:miter lim="800000"/>
            <a:headEnd type="none" w="sm" len="sm"/>
            <a:tailEnd type="none" w="sm" len="sm"/>
          </a:ln>
          <a:effectLst/>
        </p:spPr>
        <p:txBody>
          <a:bodyPr>
            <a:spAutoFit/>
          </a:bodyPr>
          <a:lstStyle/>
          <a:p>
            <a:pPr algn="r">
              <a:lnSpc>
                <a:spcPct val="140000"/>
              </a:lnSpc>
              <a:spcBef>
                <a:spcPct val="50000"/>
              </a:spcBef>
            </a:pPr>
            <a:r>
              <a:rPr lang="en-US" sz="2800" b="1">
                <a:latin typeface="Papyrus" pitchFamily="66" charset="0"/>
              </a:rPr>
              <a:t>This is the political map of Africa with tidy divisions made by English administrators,  French negotiators and German surveyors.</a:t>
            </a:r>
          </a:p>
        </p:txBody>
      </p:sp>
      <p:pic>
        <p:nvPicPr>
          <p:cNvPr id="81923" name="Picture 3" descr="M:\Powerpnt\AfricaP.jpg"/>
          <p:cNvPicPr>
            <a:picLocks noChangeAspect="1" noChangeArrowheads="1"/>
          </p:cNvPicPr>
          <p:nvPr/>
        </p:nvPicPr>
        <p:blipFill>
          <a:blip r:embed="rId2"/>
          <a:srcRect/>
          <a:stretch>
            <a:fillRect/>
          </a:stretch>
        </p:blipFill>
        <p:spPr bwMode="auto">
          <a:xfrm>
            <a:off x="4572000" y="990600"/>
            <a:ext cx="4343400" cy="5029200"/>
          </a:xfrm>
          <a:prstGeom prst="rect">
            <a:avLst/>
          </a:prstGeom>
          <a:noFill/>
          <a:ln w="12700">
            <a:solidFill>
              <a:schemeClr val="tx1"/>
            </a:solidFill>
            <a:miter lim="800000"/>
            <a:headEnd/>
            <a:tailEnd/>
          </a:ln>
        </p:spPr>
      </p:pic>
    </p:spTree>
  </p:cSld>
  <p:clrMapOvr>
    <a:masterClrMapping/>
  </p:clrMapOvr>
  <p:transition spd="med" advTm="10000">
    <p:blinds dir="vert"/>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57200" y="838200"/>
            <a:ext cx="3429000" cy="5170488"/>
          </a:xfrm>
          <a:prstGeom prst="rect">
            <a:avLst/>
          </a:prstGeom>
          <a:noFill/>
          <a:ln w="12700" cap="sq">
            <a:noFill/>
            <a:miter lim="800000"/>
            <a:headEnd type="none" w="sm" len="sm"/>
            <a:tailEnd type="none" w="sm" len="sm"/>
          </a:ln>
          <a:effectLst/>
        </p:spPr>
        <p:txBody>
          <a:bodyPr>
            <a:spAutoFit/>
          </a:bodyPr>
          <a:lstStyle/>
          <a:p>
            <a:pPr algn="r">
              <a:lnSpc>
                <a:spcPct val="170000"/>
              </a:lnSpc>
              <a:spcBef>
                <a:spcPct val="50000"/>
              </a:spcBef>
            </a:pPr>
            <a:r>
              <a:rPr lang="en-US" sz="2800" b="1">
                <a:latin typeface="Papyrus" pitchFamily="66" charset="0"/>
              </a:rPr>
              <a:t>This is a map of Africa showing the true ethnic divisions.  Each represents a separate tribe, culture,  and language.</a:t>
            </a:r>
          </a:p>
        </p:txBody>
      </p:sp>
      <p:pic>
        <p:nvPicPr>
          <p:cNvPr id="82947" name="Picture 3" descr="M:\Powerpnt\AfricaT.jpg"/>
          <p:cNvPicPr>
            <a:picLocks noChangeAspect="1" noChangeArrowheads="1"/>
          </p:cNvPicPr>
          <p:nvPr/>
        </p:nvPicPr>
        <p:blipFill>
          <a:blip r:embed="rId2" cstate="print"/>
          <a:srcRect/>
          <a:stretch>
            <a:fillRect/>
          </a:stretch>
        </p:blipFill>
        <p:spPr bwMode="auto">
          <a:xfrm>
            <a:off x="4572000" y="1066800"/>
            <a:ext cx="4111625" cy="4679950"/>
          </a:xfrm>
          <a:prstGeom prst="rect">
            <a:avLst/>
          </a:prstGeom>
          <a:noFill/>
          <a:ln w="12700">
            <a:solidFill>
              <a:schemeClr val="tx1"/>
            </a:solidFill>
            <a:miter lim="800000"/>
            <a:headEnd/>
            <a:tailEnd/>
          </a:ln>
        </p:spPr>
      </p:pic>
    </p:spTree>
  </p:cSld>
  <p:clrMapOvr>
    <a:masterClrMapping/>
  </p:clrMapOvr>
  <p:transition spd="med" advTm="13000">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Text Box 4"/>
          <p:cNvSpPr txBox="1">
            <a:spLocks noChangeArrowheads="1"/>
          </p:cNvSpPr>
          <p:nvPr/>
        </p:nvSpPr>
        <p:spPr bwMode="auto">
          <a:xfrm>
            <a:off x="2133600" y="4191000"/>
            <a:ext cx="6096000" cy="1844675"/>
          </a:xfrm>
          <a:prstGeom prst="rect">
            <a:avLst/>
          </a:prstGeom>
          <a:noFill/>
          <a:ln w="12700" cap="sq">
            <a:noFill/>
            <a:miter lim="800000"/>
            <a:headEnd type="none" w="sm" len="sm"/>
            <a:tailEnd type="none" w="sm" len="sm"/>
          </a:ln>
          <a:effectLst/>
        </p:spPr>
        <p:txBody>
          <a:bodyPr>
            <a:spAutoFit/>
          </a:bodyPr>
          <a:lstStyle/>
          <a:p>
            <a:pPr>
              <a:lnSpc>
                <a:spcPct val="120000"/>
              </a:lnSpc>
            </a:pPr>
            <a:r>
              <a:rPr lang="en-US" sz="3200" b="1">
                <a:solidFill>
                  <a:schemeClr val="tx2"/>
                </a:solidFill>
                <a:latin typeface="Papyrus" pitchFamily="66" charset="0"/>
              </a:rPr>
              <a:t>Some languages of minor significance today will be national languages in the future.</a:t>
            </a:r>
            <a:endParaRPr lang="en-US" sz="3200">
              <a:latin typeface="Papyrus" pitchFamily="66" charset="0"/>
            </a:endParaRPr>
          </a:p>
        </p:txBody>
      </p:sp>
      <p:sp>
        <p:nvSpPr>
          <p:cNvPr id="83973" name="Text Box 5"/>
          <p:cNvSpPr txBox="1">
            <a:spLocks noChangeArrowheads="1"/>
          </p:cNvSpPr>
          <p:nvPr/>
        </p:nvSpPr>
        <p:spPr bwMode="auto">
          <a:xfrm>
            <a:off x="2133600" y="720725"/>
            <a:ext cx="6553200" cy="2428875"/>
          </a:xfrm>
          <a:prstGeom prst="rect">
            <a:avLst/>
          </a:prstGeom>
          <a:noFill/>
          <a:ln w="12700" cap="sq">
            <a:noFill/>
            <a:miter lim="800000"/>
            <a:headEnd type="none" w="sm" len="sm"/>
            <a:tailEnd type="none" w="sm" len="sm"/>
          </a:ln>
          <a:effectLst/>
        </p:spPr>
        <p:txBody>
          <a:bodyPr>
            <a:spAutoFit/>
          </a:bodyPr>
          <a:lstStyle/>
          <a:p>
            <a:pPr>
              <a:lnSpc>
                <a:spcPct val="120000"/>
              </a:lnSpc>
            </a:pPr>
            <a:r>
              <a:rPr lang="en-US" sz="3200" b="1">
                <a:solidFill>
                  <a:srgbClr val="FFFFCC"/>
                </a:solidFill>
                <a:latin typeface="Papyrus" pitchFamily="66" charset="0"/>
              </a:rPr>
              <a:t>As new nations, countries, kingdoms, and dominions emerge, they embrace their particular culture and legislate their unique language.</a:t>
            </a:r>
            <a:endParaRPr lang="en-US">
              <a:latin typeface="Papyrus" pitchFamily="66" charset="0"/>
            </a:endParaRPr>
          </a:p>
        </p:txBody>
      </p:sp>
    </p:spTree>
  </p:cSld>
  <p:clrMapOvr>
    <a:masterClrMapping/>
  </p:clrMapOvr>
  <p:transition spd="med" advTm="14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ppt_x"/>
                                          </p:val>
                                        </p:tav>
                                        <p:tav tm="100000">
                                          <p:val>
                                            <p:strVal val="#ppt_x"/>
                                          </p:val>
                                        </p:tav>
                                      </p:tavLst>
                                    </p:anim>
                                    <p:anim calcmode="lin" valueType="num">
                                      <p:cBhvr additive="base">
                                        <p:cTn id="8" dur="500" fill="hold"/>
                                        <p:tgtEl>
                                          <p:spTgt spid="83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762000"/>
            <a:ext cx="7848600" cy="1935163"/>
          </a:xfrm>
        </p:spPr>
        <p:txBody>
          <a:bodyPr/>
          <a:lstStyle/>
          <a:p>
            <a:pPr algn="just"/>
            <a:r>
              <a:rPr lang="en-US" sz="3600" b="1">
                <a:latin typeface="Papyrus" pitchFamily="66" charset="0"/>
              </a:rPr>
              <a:t>Two months later, Joseph Smith began a translation/revision of the Bible.</a:t>
            </a:r>
            <a:r>
              <a:rPr lang="en-US" b="1">
                <a:latin typeface="Papyrus" pitchFamily="66" charset="0"/>
              </a:rPr>
              <a:t> </a:t>
            </a:r>
          </a:p>
        </p:txBody>
      </p:sp>
      <p:sp>
        <p:nvSpPr>
          <p:cNvPr id="11268" name="Text Box 4"/>
          <p:cNvSpPr txBox="1">
            <a:spLocks noChangeArrowheads="1"/>
          </p:cNvSpPr>
          <p:nvPr/>
        </p:nvSpPr>
        <p:spPr bwMode="auto">
          <a:xfrm>
            <a:off x="685800" y="3181350"/>
            <a:ext cx="7772400" cy="2838450"/>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b="1">
                <a:solidFill>
                  <a:srgbClr val="FF9900"/>
                </a:solidFill>
                <a:latin typeface="Papyrus" pitchFamily="66" charset="0"/>
              </a:rPr>
              <a:t>Oliver Cowdery and John Whitmer served as scribes from June until December. The first chapters of Genesis were revised and the accounts of Moses and Enoch were received.</a:t>
            </a:r>
          </a:p>
        </p:txBody>
      </p:sp>
    </p:spTree>
  </p:cSld>
  <p:clrMapOvr>
    <a:masterClrMapping/>
  </p:clrMapOvr>
  <p:transition spd="med" advTm="17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0"/>
                                  </p:stCondLst>
                                  <p:childTnLst>
                                    <p:set>
                                      <p:cBhvr>
                                        <p:cTn id="6" dur="1" fill="hold">
                                          <p:stCondLst>
                                            <p:cond delay="0"/>
                                          </p:stCondLst>
                                        </p:cTn>
                                        <p:tgtEl>
                                          <p:spTgt spid="11268"/>
                                        </p:tgtEl>
                                        <p:attrNameLst>
                                          <p:attrName>style.visibility</p:attrName>
                                        </p:attrNameLst>
                                      </p:cBhvr>
                                      <p:to>
                                        <p:strVal val="visible"/>
                                      </p:to>
                                    </p:set>
                                    <p:animEffect transition="in" filter="wipe(up)">
                                      <p:cBhvr>
                                        <p:cTn id="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762000" y="533400"/>
            <a:ext cx="7772400" cy="3937000"/>
          </a:xfrm>
          <a:prstGeom prst="rect">
            <a:avLst/>
          </a:prstGeom>
          <a:noFill/>
          <a:ln w="12700" cap="sq">
            <a:noFill/>
            <a:miter lim="800000"/>
            <a:headEnd type="none" w="sm" len="sm"/>
            <a:tailEnd type="none" w="sm" len="sm"/>
          </a:ln>
          <a:effectLst/>
        </p:spPr>
        <p:txBody>
          <a:bodyPr>
            <a:spAutoFit/>
          </a:bodyPr>
          <a:lstStyle/>
          <a:p>
            <a:pPr algn="ctr"/>
            <a:r>
              <a:rPr lang="en-US" b="1">
                <a:solidFill>
                  <a:srgbClr val="FF9900"/>
                </a:solidFill>
                <a:latin typeface="Papyrus" pitchFamily="66" charset="0"/>
              </a:rPr>
              <a:t>The history of translation in the Church of Jesus Christ of Latter-day Saints has been marvelous.</a:t>
            </a:r>
          </a:p>
          <a:p>
            <a:pPr algn="ctr"/>
            <a:r>
              <a:rPr lang="en-US" b="1">
                <a:solidFill>
                  <a:srgbClr val="FF9900"/>
                </a:solidFill>
                <a:latin typeface="Papyrus" pitchFamily="66" charset="0"/>
              </a:rPr>
              <a:t>It has gone from one young man</a:t>
            </a:r>
          </a:p>
          <a:p>
            <a:pPr algn="ctr"/>
            <a:r>
              <a:rPr lang="en-US" b="1">
                <a:solidFill>
                  <a:srgbClr val="FF9900"/>
                </a:solidFill>
                <a:latin typeface="Papyrus" pitchFamily="66" charset="0"/>
              </a:rPr>
              <a:t>to hundreds  of employees</a:t>
            </a:r>
          </a:p>
          <a:p>
            <a:pPr algn="ctr"/>
            <a:r>
              <a:rPr lang="en-US" b="1">
                <a:solidFill>
                  <a:srgbClr val="FF9900"/>
                </a:solidFill>
                <a:latin typeface="Papyrus" pitchFamily="66" charset="0"/>
              </a:rPr>
              <a:t>and thousands of volunteers.  </a:t>
            </a:r>
          </a:p>
          <a:p>
            <a:pPr algn="ctr"/>
            <a:r>
              <a:rPr lang="en-US" b="1">
                <a:solidFill>
                  <a:srgbClr val="FF9900"/>
                </a:solidFill>
                <a:latin typeface="Papyrus" pitchFamily="66" charset="0"/>
              </a:rPr>
              <a:t>Offices are established worldwide.</a:t>
            </a:r>
            <a:endParaRPr lang="en-US" b="1">
              <a:solidFill>
                <a:schemeClr val="accent2"/>
              </a:solidFill>
              <a:latin typeface="Papyrus" pitchFamily="66" charset="0"/>
            </a:endParaRPr>
          </a:p>
        </p:txBody>
      </p:sp>
      <p:sp>
        <p:nvSpPr>
          <p:cNvPr id="84995" name="Text Box 3"/>
          <p:cNvSpPr txBox="1">
            <a:spLocks noChangeArrowheads="1"/>
          </p:cNvSpPr>
          <p:nvPr/>
        </p:nvSpPr>
        <p:spPr bwMode="auto">
          <a:xfrm>
            <a:off x="838200" y="5057775"/>
            <a:ext cx="7620000" cy="119062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b="1">
                <a:latin typeface="Papyrus" pitchFamily="66" charset="0"/>
              </a:rPr>
              <a:t>The work will expand and accelerate at an exponential rate.</a:t>
            </a:r>
          </a:p>
        </p:txBody>
      </p:sp>
      <p:sp>
        <p:nvSpPr>
          <p:cNvPr id="84996" name="Text Box 4"/>
          <p:cNvSpPr txBox="1">
            <a:spLocks noChangeArrowheads="1"/>
          </p:cNvSpPr>
          <p:nvPr/>
        </p:nvSpPr>
        <p:spPr bwMode="auto">
          <a:xfrm>
            <a:off x="457200" y="4114800"/>
            <a:ext cx="8229600" cy="519113"/>
          </a:xfrm>
          <a:prstGeom prst="rect">
            <a:avLst/>
          </a:prstGeom>
          <a:noFill/>
          <a:ln w="12700" cap="sq">
            <a:noFill/>
            <a:miter lim="800000"/>
            <a:headEnd type="none" w="sm" len="sm"/>
            <a:tailEnd type="none" w="sm" len="sm"/>
          </a:ln>
          <a:effectLst/>
        </p:spPr>
        <p:txBody>
          <a:bodyPr>
            <a:spAutoFit/>
          </a:bodyPr>
          <a:lstStyle/>
          <a:p>
            <a:pPr algn="just">
              <a:spcBef>
                <a:spcPct val="50000"/>
              </a:spcBef>
            </a:pPr>
            <a:endParaRPr lang="en-US" sz="2800" b="1">
              <a:solidFill>
                <a:srgbClr val="FFFFCC"/>
              </a:solidFill>
              <a:latin typeface="Papyrus" pitchFamily="66" charset="0"/>
            </a:endParaRPr>
          </a:p>
        </p:txBody>
      </p:sp>
    </p:spTree>
  </p:cSld>
  <p:clrMapOvr>
    <a:masterClrMapping/>
  </p:clrMapOvr>
  <p:transition spd="med" advTm="18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anim calcmode="lin" valueType="num">
                                      <p:cBhvr>
                                        <p:cTn id="7" dur="500" fill="hold"/>
                                        <p:tgtEl>
                                          <p:spTgt spid="84995"/>
                                        </p:tgtEl>
                                        <p:attrNameLst>
                                          <p:attrName>ppt_w</p:attrName>
                                        </p:attrNameLst>
                                      </p:cBhvr>
                                      <p:tavLst>
                                        <p:tav tm="0">
                                          <p:val>
                                            <p:strVal val="(6*min(max(#ppt_w*#ppt_h,.3),1)-7.4)/-.7*#ppt_w"/>
                                          </p:val>
                                        </p:tav>
                                        <p:tav tm="100000">
                                          <p:val>
                                            <p:strVal val="#ppt_w"/>
                                          </p:val>
                                        </p:tav>
                                      </p:tavLst>
                                    </p:anim>
                                    <p:anim calcmode="lin" valueType="num">
                                      <p:cBhvr>
                                        <p:cTn id="8" dur="500" fill="hold"/>
                                        <p:tgtEl>
                                          <p:spTgt spid="84995"/>
                                        </p:tgtEl>
                                        <p:attrNameLst>
                                          <p:attrName>ppt_h</p:attrName>
                                        </p:attrNameLst>
                                      </p:cBhvr>
                                      <p:tavLst>
                                        <p:tav tm="0">
                                          <p:val>
                                            <p:strVal val="(6*min(max(#ppt_w*#ppt_h,.3),1)-7.4)/-.7*#ppt_h"/>
                                          </p:val>
                                        </p:tav>
                                        <p:tav tm="100000">
                                          <p:val>
                                            <p:strVal val="#ppt_h"/>
                                          </p:val>
                                        </p:tav>
                                      </p:tavLst>
                                    </p:anim>
                                    <p:anim calcmode="lin" valueType="num">
                                      <p:cBhvr>
                                        <p:cTn id="9" dur="500" fill="hold"/>
                                        <p:tgtEl>
                                          <p:spTgt spid="84995"/>
                                        </p:tgtEl>
                                        <p:attrNameLst>
                                          <p:attrName>ppt_x</p:attrName>
                                        </p:attrNameLst>
                                      </p:cBhvr>
                                      <p:tavLst>
                                        <p:tav tm="0">
                                          <p:val>
                                            <p:fltVal val="0.5"/>
                                          </p:val>
                                        </p:tav>
                                        <p:tav tm="100000">
                                          <p:val>
                                            <p:strVal val="#ppt_x"/>
                                          </p:val>
                                        </p:tav>
                                      </p:tavLst>
                                    </p:anim>
                                    <p:anim calcmode="lin" valueType="num">
                                      <p:cBhvr>
                                        <p:cTn id="10" dur="500" fill="hold"/>
                                        <p:tgtEl>
                                          <p:spTgt spid="84995"/>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36" fill="hold" grpId="0" nodeType="clickEffect" nodePh="1">
                                  <p:stCondLst>
                                    <p:cond delay="0"/>
                                  </p:stCondLst>
                                  <p:endCondLst>
                                    <p:cond evt="begin" delay="0">
                                      <p:tn val="13"/>
                                    </p:cond>
                                  </p:endCondLst>
                                  <p:childTnLst>
                                    <p:set>
                                      <p:cBhvr>
                                        <p:cTn id="14" dur="1" fill="hold">
                                          <p:stCondLst>
                                            <p:cond delay="0"/>
                                          </p:stCondLst>
                                        </p:cTn>
                                        <p:tgtEl>
                                          <p:spTgt spid="84996"/>
                                        </p:tgtEl>
                                        <p:attrNameLst>
                                          <p:attrName>style.visibility</p:attrName>
                                        </p:attrNameLst>
                                      </p:cBhvr>
                                      <p:to>
                                        <p:strVal val="visible"/>
                                      </p:to>
                                    </p:set>
                                    <p:anim calcmode="lin" valueType="num">
                                      <p:cBhvr>
                                        <p:cTn id="15" dur="500" fill="hold"/>
                                        <p:tgtEl>
                                          <p:spTgt spid="84996"/>
                                        </p:tgtEl>
                                        <p:attrNameLst>
                                          <p:attrName>ppt_w</p:attrName>
                                        </p:attrNameLst>
                                      </p:cBhvr>
                                      <p:tavLst>
                                        <p:tav tm="0">
                                          <p:val>
                                            <p:strVal val="(6*min(max(#ppt_w*#ppt_h,.3),1)-7.4)/-.7*#ppt_w"/>
                                          </p:val>
                                        </p:tav>
                                        <p:tav tm="100000">
                                          <p:val>
                                            <p:strVal val="#ppt_w"/>
                                          </p:val>
                                        </p:tav>
                                      </p:tavLst>
                                    </p:anim>
                                    <p:anim calcmode="lin" valueType="num">
                                      <p:cBhvr>
                                        <p:cTn id="16" dur="500" fill="hold"/>
                                        <p:tgtEl>
                                          <p:spTgt spid="84996"/>
                                        </p:tgtEl>
                                        <p:attrNameLst>
                                          <p:attrName>ppt_h</p:attrName>
                                        </p:attrNameLst>
                                      </p:cBhvr>
                                      <p:tavLst>
                                        <p:tav tm="0">
                                          <p:val>
                                            <p:strVal val="(6*min(max(#ppt_w*#ppt_h,.3),1)-7.4)/-.7*#ppt_h"/>
                                          </p:val>
                                        </p:tav>
                                        <p:tav tm="100000">
                                          <p:val>
                                            <p:strVal val="#ppt_h"/>
                                          </p:val>
                                        </p:tav>
                                      </p:tavLst>
                                    </p:anim>
                                    <p:anim calcmode="lin" valueType="num">
                                      <p:cBhvr>
                                        <p:cTn id="17" dur="500" fill="hold"/>
                                        <p:tgtEl>
                                          <p:spTgt spid="84996"/>
                                        </p:tgtEl>
                                        <p:attrNameLst>
                                          <p:attrName>ppt_x</p:attrName>
                                        </p:attrNameLst>
                                      </p:cBhvr>
                                      <p:tavLst>
                                        <p:tav tm="0">
                                          <p:val>
                                            <p:fltVal val="0.5"/>
                                          </p:val>
                                        </p:tav>
                                        <p:tav tm="100000">
                                          <p:val>
                                            <p:strVal val="#ppt_x"/>
                                          </p:val>
                                        </p:tav>
                                      </p:tavLst>
                                    </p:anim>
                                    <p:anim calcmode="lin" valueType="num">
                                      <p:cBhvr>
                                        <p:cTn id="18" dur="500" fill="hold"/>
                                        <p:tgtEl>
                                          <p:spTgt spid="8499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p:bldP spid="8499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2590800" y="685800"/>
            <a:ext cx="5257800" cy="2297113"/>
          </a:xfrm>
          <a:prstGeom prst="rect">
            <a:avLst/>
          </a:prstGeom>
          <a:noFill/>
          <a:ln w="12700" cap="sq">
            <a:noFill/>
            <a:miter lim="800000"/>
            <a:headEnd type="none" w="sm" len="sm"/>
            <a:tailEnd type="none" w="sm" len="sm"/>
          </a:ln>
          <a:effectLst/>
        </p:spPr>
        <p:txBody>
          <a:bodyPr>
            <a:spAutoFit/>
          </a:bodyPr>
          <a:lstStyle/>
          <a:p>
            <a:pPr>
              <a:lnSpc>
                <a:spcPct val="115000"/>
              </a:lnSpc>
              <a:spcBef>
                <a:spcPct val="50000"/>
              </a:spcBef>
            </a:pPr>
            <a:r>
              <a:rPr lang="en-US" sz="4200" b="1">
                <a:latin typeface="Papyrus" pitchFamily="66" charset="0"/>
              </a:rPr>
              <a:t>In 170 years we have done  translation work in 182 languages.</a:t>
            </a:r>
          </a:p>
        </p:txBody>
      </p:sp>
      <p:sp>
        <p:nvSpPr>
          <p:cNvPr id="106499" name="Text Box 3"/>
          <p:cNvSpPr txBox="1">
            <a:spLocks noChangeArrowheads="1"/>
          </p:cNvSpPr>
          <p:nvPr/>
        </p:nvSpPr>
        <p:spPr bwMode="auto">
          <a:xfrm>
            <a:off x="2590800" y="3414713"/>
            <a:ext cx="5410200" cy="3032125"/>
          </a:xfrm>
          <a:prstGeom prst="rect">
            <a:avLst/>
          </a:prstGeom>
          <a:noFill/>
          <a:ln w="12700" cap="sq">
            <a:noFill/>
            <a:miter lim="800000"/>
            <a:headEnd type="none" w="sm" len="sm"/>
            <a:tailEnd type="none" w="sm" len="sm"/>
          </a:ln>
          <a:effectLst/>
        </p:spPr>
        <p:txBody>
          <a:bodyPr>
            <a:spAutoFit/>
          </a:bodyPr>
          <a:lstStyle/>
          <a:p>
            <a:pPr>
              <a:lnSpc>
                <a:spcPct val="115000"/>
              </a:lnSpc>
              <a:spcBef>
                <a:spcPct val="50000"/>
              </a:spcBef>
            </a:pPr>
            <a:r>
              <a:rPr lang="en-US" sz="4200" b="1">
                <a:solidFill>
                  <a:srgbClr val="FFFFCC"/>
                </a:solidFill>
                <a:latin typeface="Papyrus" pitchFamily="66" charset="0"/>
              </a:rPr>
              <a:t>There are, however, in the world today, over 3,000 languages in everyday use.</a:t>
            </a:r>
            <a:r>
              <a:rPr lang="en-US" sz="4200" b="1">
                <a:latin typeface="Papyrus" pitchFamily="66" charset="0"/>
              </a:rPr>
              <a:t>  </a:t>
            </a:r>
          </a:p>
        </p:txBody>
      </p:sp>
    </p:spTree>
  </p:cSld>
  <p:clrMapOvr>
    <a:masterClrMapping/>
  </p:clrMapOvr>
  <p:transition spd="med" advTm="13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5000"/>
                                  </p:stCondLst>
                                  <p:childTnLst>
                                    <p:set>
                                      <p:cBhvr>
                                        <p:cTn id="6" dur="1" fill="hold">
                                          <p:stCondLst>
                                            <p:cond delay="0"/>
                                          </p:stCondLst>
                                        </p:cTn>
                                        <p:tgtEl>
                                          <p:spTgt spid="106499"/>
                                        </p:tgtEl>
                                        <p:attrNameLst>
                                          <p:attrName>style.visibility</p:attrName>
                                        </p:attrNameLst>
                                      </p:cBhvr>
                                      <p:to>
                                        <p:strVal val="visible"/>
                                      </p:to>
                                    </p:set>
                                    <p:anim calcmode="lin" valueType="num">
                                      <p:cBhvr additive="base">
                                        <p:cTn id="7" dur="500" fill="hold"/>
                                        <p:tgtEl>
                                          <p:spTgt spid="106499"/>
                                        </p:tgtEl>
                                        <p:attrNameLst>
                                          <p:attrName>ppt_x</p:attrName>
                                        </p:attrNameLst>
                                      </p:cBhvr>
                                      <p:tavLst>
                                        <p:tav tm="0">
                                          <p:val>
                                            <p:strVal val="1+#ppt_w/2"/>
                                          </p:val>
                                        </p:tav>
                                        <p:tav tm="100000">
                                          <p:val>
                                            <p:strVal val="#ppt_x"/>
                                          </p:val>
                                        </p:tav>
                                      </p:tavLst>
                                    </p:anim>
                                    <p:anim calcmode="lin" valueType="num">
                                      <p:cBhvr additive="base">
                                        <p:cTn id="8" dur="500" fill="hold"/>
                                        <p:tgtEl>
                                          <p:spTgt spid="1064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600200" y="701675"/>
            <a:ext cx="6781800" cy="204152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200" b="1">
                <a:latin typeface="Papyrus" pitchFamily="66" charset="0"/>
              </a:rPr>
              <a:t>Because many of the languages we have translated are major languages, a majority of the  world’s inhabitants have access to the gospel message.</a:t>
            </a:r>
          </a:p>
        </p:txBody>
      </p:sp>
      <p:sp>
        <p:nvSpPr>
          <p:cNvPr id="107523" name="Text Box 3"/>
          <p:cNvSpPr txBox="1">
            <a:spLocks noChangeArrowheads="1"/>
          </p:cNvSpPr>
          <p:nvPr/>
        </p:nvSpPr>
        <p:spPr bwMode="auto">
          <a:xfrm>
            <a:off x="1524000" y="3308350"/>
            <a:ext cx="6858000" cy="2528888"/>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200" b="1">
                <a:solidFill>
                  <a:srgbClr val="FFFFCC"/>
                </a:solidFill>
                <a:latin typeface="Papyrus" pitchFamily="66" charset="0"/>
              </a:rPr>
              <a:t>However, millions and millions still await the fulfillment of the promise “that every man shall hear the fulness of the gospel in his own tongue, and in his own language.” </a:t>
            </a:r>
            <a:endParaRPr lang="en-US" b="1">
              <a:latin typeface="Papyrus" pitchFamily="66" charset="0"/>
            </a:endParaRPr>
          </a:p>
        </p:txBody>
      </p:sp>
    </p:spTree>
  </p:cSld>
  <p:clrMapOvr>
    <a:masterClrMapping/>
  </p:clrMapOvr>
  <p:transition spd="med" advTm="2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11000"/>
                                  </p:stCondLst>
                                  <p:childTnLst>
                                    <p:set>
                                      <p:cBhvr>
                                        <p:cTn id="6" dur="1" fill="hold">
                                          <p:stCondLst>
                                            <p:cond delay="0"/>
                                          </p:stCondLst>
                                        </p:cTn>
                                        <p:tgtEl>
                                          <p:spTgt spid="107523"/>
                                        </p:tgtEl>
                                        <p:attrNameLst>
                                          <p:attrName>style.visibility</p:attrName>
                                        </p:attrNameLst>
                                      </p:cBhvr>
                                      <p:to>
                                        <p:strVal val="visible"/>
                                      </p:to>
                                    </p:set>
                                    <p:animEffect transition="in" filter="checkerboard(down)">
                                      <p:cBhvr>
                                        <p:cTn id="7" dur="5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828800" y="457200"/>
            <a:ext cx="5638800" cy="6121400"/>
          </a:xfrm>
          <a:prstGeom prst="rect">
            <a:avLst/>
          </a:prstGeom>
          <a:noFill/>
          <a:ln w="12700" cap="sq">
            <a:noFill/>
            <a:miter lim="800000"/>
            <a:headEnd type="none" w="sm" len="sm"/>
            <a:tailEnd type="none" w="sm" len="sm"/>
          </a:ln>
          <a:effectLst/>
        </p:spPr>
        <p:txBody>
          <a:bodyPr>
            <a:spAutoFit/>
          </a:bodyPr>
          <a:lstStyle/>
          <a:p>
            <a:pPr>
              <a:lnSpc>
                <a:spcPct val="110000"/>
              </a:lnSpc>
              <a:spcBef>
                <a:spcPct val="50000"/>
              </a:spcBef>
            </a:pPr>
            <a:r>
              <a:rPr lang="en-US" sz="4000" b="1">
                <a:latin typeface="Papyrus" pitchFamily="66" charset="0"/>
              </a:rPr>
              <a:t>Providing the message of the restored gospel to all of God’s children on the earth will require an expansion of our vision and an acceleration of our work in ways that we can hardly even imagine at this time.</a:t>
            </a:r>
          </a:p>
        </p:txBody>
      </p:sp>
    </p:spTree>
  </p:cSld>
  <p:clrMapOvr>
    <a:masterClrMapping/>
  </p:clrMapOvr>
  <p:transition spd="med" advTm="13000">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743200" y="547688"/>
            <a:ext cx="5181600" cy="5835650"/>
          </a:xfrm>
          <a:prstGeom prst="rect">
            <a:avLst/>
          </a:prstGeom>
          <a:noFill/>
          <a:ln w="12700" cap="sq">
            <a:noFill/>
            <a:miter lim="800000"/>
            <a:headEnd type="none" w="sm" len="sm"/>
            <a:tailEnd type="none" w="sm" len="sm"/>
          </a:ln>
          <a:effectLst/>
        </p:spPr>
        <p:txBody>
          <a:bodyPr>
            <a:spAutoFit/>
          </a:bodyPr>
          <a:lstStyle/>
          <a:p>
            <a:pPr>
              <a:lnSpc>
                <a:spcPct val="110000"/>
              </a:lnSpc>
            </a:pPr>
            <a:r>
              <a:rPr lang="en-US" sz="3800" b="1">
                <a:solidFill>
                  <a:srgbClr val="FFFFCC"/>
                </a:solidFill>
                <a:latin typeface="Papyrus" pitchFamily="66" charset="0"/>
              </a:rPr>
              <a:t>We are only  the forerunners and pioneers,            preparing the way</a:t>
            </a:r>
          </a:p>
          <a:p>
            <a:pPr>
              <a:lnSpc>
                <a:spcPct val="110000"/>
              </a:lnSpc>
            </a:pPr>
            <a:r>
              <a:rPr lang="en-US" sz="3800" b="1">
                <a:solidFill>
                  <a:srgbClr val="FFFFCC"/>
                </a:solidFill>
                <a:latin typeface="Papyrus" pitchFamily="66" charset="0"/>
              </a:rPr>
              <a:t>for  the enormous effort which will be required</a:t>
            </a:r>
          </a:p>
          <a:p>
            <a:pPr>
              <a:lnSpc>
                <a:spcPct val="110000"/>
              </a:lnSpc>
            </a:pPr>
            <a:r>
              <a:rPr lang="en-US" sz="3800" b="1">
                <a:solidFill>
                  <a:srgbClr val="FFFFCC"/>
                </a:solidFill>
                <a:latin typeface="Papyrus" pitchFamily="66" charset="0"/>
              </a:rPr>
              <a:t>to complete the work and usher in the Millennial Reign.</a:t>
            </a:r>
            <a:endParaRPr lang="en-US" sz="3800">
              <a:latin typeface="Papyrus" pitchFamily="66" charset="0"/>
            </a:endParaRPr>
          </a:p>
        </p:txBody>
      </p:sp>
    </p:spTree>
  </p:cSld>
  <p:clrMapOvr>
    <a:masterClrMapping/>
  </p:clrMapOvr>
  <p:transition spd="med" advTm="31000">
    <p:blinds dir="ver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04800"/>
            <a:ext cx="8153400" cy="2544763"/>
          </a:xfrm>
        </p:spPr>
        <p:txBody>
          <a:bodyPr/>
          <a:lstStyle/>
          <a:p>
            <a:pPr algn="just"/>
            <a:r>
              <a:rPr lang="en-US" sz="3600" b="1">
                <a:latin typeface="Papyrus" pitchFamily="66" charset="0"/>
              </a:rPr>
              <a:t>Sidney Rigdon was the scribe for the Bible project from December 1830 until it was finished in July 1833.</a:t>
            </a:r>
            <a:endParaRPr lang="en-US" b="1">
              <a:latin typeface="Papyrus" pitchFamily="66" charset="0"/>
            </a:endParaRPr>
          </a:p>
        </p:txBody>
      </p:sp>
      <p:grpSp>
        <p:nvGrpSpPr>
          <p:cNvPr id="14342" name="Group 6"/>
          <p:cNvGrpSpPr>
            <a:grpSpLocks/>
          </p:cNvGrpSpPr>
          <p:nvPr/>
        </p:nvGrpSpPr>
        <p:grpSpPr bwMode="auto">
          <a:xfrm>
            <a:off x="4495800" y="2971800"/>
            <a:ext cx="2819400" cy="3276600"/>
            <a:chOff x="1776" y="2016"/>
            <a:chExt cx="1728" cy="2064"/>
          </a:xfrm>
        </p:grpSpPr>
        <p:sp>
          <p:nvSpPr>
            <p:cNvPr id="14339" name="Rectangle 3"/>
            <p:cNvSpPr>
              <a:spLocks noChangeArrowheads="1"/>
            </p:cNvSpPr>
            <p:nvPr/>
          </p:nvSpPr>
          <p:spPr bwMode="auto">
            <a:xfrm>
              <a:off x="1776" y="2016"/>
              <a:ext cx="1728" cy="2064"/>
            </a:xfrm>
            <a:prstGeom prst="rect">
              <a:avLst/>
            </a:prstGeom>
            <a:solidFill>
              <a:schemeClr val="bg2"/>
            </a:solidFill>
            <a:ln w="12700" cap="sq">
              <a:solidFill>
                <a:schemeClr val="tx1"/>
              </a:solidFill>
              <a:miter lim="800000"/>
              <a:headEnd type="none" w="sm" len="sm"/>
              <a:tailEnd type="none" w="sm" len="sm"/>
            </a:ln>
            <a:effectLst/>
          </p:spPr>
          <p:txBody>
            <a:bodyPr wrap="none" anchor="ctr"/>
            <a:lstStyle/>
            <a:p>
              <a:endParaRPr lang="en-US"/>
            </a:p>
          </p:txBody>
        </p:sp>
        <p:pic>
          <p:nvPicPr>
            <p:cNvPr id="14341" name="Picture 5" descr="A:\rigdon.bmp"/>
            <p:cNvPicPr>
              <a:picLocks noChangeAspect="1" noChangeArrowheads="1"/>
            </p:cNvPicPr>
            <p:nvPr/>
          </p:nvPicPr>
          <p:blipFill>
            <a:blip r:embed="rId2"/>
            <a:srcRect/>
            <a:stretch>
              <a:fillRect/>
            </a:stretch>
          </p:blipFill>
          <p:spPr bwMode="auto">
            <a:xfrm>
              <a:off x="1920" y="2160"/>
              <a:ext cx="1440" cy="1824"/>
            </a:xfrm>
            <a:prstGeom prst="rect">
              <a:avLst/>
            </a:prstGeom>
            <a:noFill/>
          </p:spPr>
        </p:pic>
      </p:grpSp>
      <p:sp>
        <p:nvSpPr>
          <p:cNvPr id="14343" name="Text Box 7"/>
          <p:cNvSpPr txBox="1">
            <a:spLocks noChangeArrowheads="1"/>
          </p:cNvSpPr>
          <p:nvPr/>
        </p:nvSpPr>
        <p:spPr bwMode="auto">
          <a:xfrm>
            <a:off x="685800" y="2971800"/>
            <a:ext cx="3124200" cy="3386138"/>
          </a:xfrm>
          <a:prstGeom prst="rect">
            <a:avLst/>
          </a:prstGeom>
          <a:noFill/>
          <a:ln w="12700" cap="sq">
            <a:noFill/>
            <a:miter lim="800000"/>
            <a:headEnd type="none" w="sm" len="sm"/>
            <a:tailEnd type="none" w="sm" len="sm"/>
          </a:ln>
          <a:effectLst/>
        </p:spPr>
        <p:txBody>
          <a:bodyPr>
            <a:spAutoFit/>
          </a:bodyPr>
          <a:lstStyle/>
          <a:p>
            <a:pPr algn="r">
              <a:lnSpc>
                <a:spcPct val="120000"/>
              </a:lnSpc>
              <a:spcBef>
                <a:spcPct val="50000"/>
              </a:spcBef>
            </a:pPr>
            <a:r>
              <a:rPr lang="en-US" b="1">
                <a:solidFill>
                  <a:srgbClr val="FFFFCC"/>
                </a:solidFill>
                <a:latin typeface="Papyrus" pitchFamily="66" charset="0"/>
              </a:rPr>
              <a:t>3,410   Bible verses  were  added, deleted, or corrected.</a:t>
            </a:r>
          </a:p>
        </p:txBody>
      </p:sp>
    </p:spTree>
  </p:cSld>
  <p:clrMapOvr>
    <a:masterClrMapping/>
  </p:clrMapOvr>
  <p:transition spd="med" advTm="17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8000"/>
                                  </p:stCondLst>
                                  <p:childTnLst>
                                    <p:set>
                                      <p:cBhvr>
                                        <p:cTn id="6" dur="1" fill="hold">
                                          <p:stCondLst>
                                            <p:cond delay="0"/>
                                          </p:stCondLst>
                                        </p:cTn>
                                        <p:tgtEl>
                                          <p:spTgt spid="14343"/>
                                        </p:tgtEl>
                                        <p:attrNameLst>
                                          <p:attrName>style.visibility</p:attrName>
                                        </p:attrNameLst>
                                      </p:cBhvr>
                                      <p:to>
                                        <p:strVal val="visible"/>
                                      </p:to>
                                    </p:set>
                                    <p:anim calcmode="lin" valueType="num">
                                      <p:cBhvr additive="base">
                                        <p:cTn id="7" dur="500" fill="hold"/>
                                        <p:tgtEl>
                                          <p:spTgt spid="14343"/>
                                        </p:tgtEl>
                                        <p:attrNameLst>
                                          <p:attrName>ppt_x</p:attrName>
                                        </p:attrNameLst>
                                      </p:cBhvr>
                                      <p:tavLst>
                                        <p:tav tm="0">
                                          <p:val>
                                            <p:strVal val="0-#ppt_w/2"/>
                                          </p:val>
                                        </p:tav>
                                        <p:tav tm="100000">
                                          <p:val>
                                            <p:strVal val="#ppt_x"/>
                                          </p:val>
                                        </p:tav>
                                      </p:tavLst>
                                    </p:anim>
                                    <p:anim calcmode="lin" valueType="num">
                                      <p:cBhvr additive="base">
                                        <p:cTn id="8" dur="500" fill="hold"/>
                                        <p:tgtEl>
                                          <p:spTgt spid="143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82563" y="350838"/>
            <a:ext cx="8656637" cy="2468562"/>
          </a:xfrm>
        </p:spPr>
        <p:txBody>
          <a:bodyPr/>
          <a:lstStyle/>
          <a:p>
            <a:r>
              <a:rPr lang="en-US" sz="3200" b="1">
                <a:latin typeface="Papyrus" pitchFamily="66" charset="0"/>
              </a:rPr>
              <a:t>In 1835, Joseph came into possession of ancient records from Egypt      </a:t>
            </a:r>
            <a:br>
              <a:rPr lang="en-US" sz="3200" b="1">
                <a:latin typeface="Papyrus" pitchFamily="66" charset="0"/>
              </a:rPr>
            </a:br>
            <a:r>
              <a:rPr lang="en-US" sz="3200" b="1">
                <a:latin typeface="Papyrus" pitchFamily="66" charset="0"/>
              </a:rPr>
              <a:t> which he translated. </a:t>
            </a:r>
            <a:br>
              <a:rPr lang="en-US" sz="3200" b="1">
                <a:latin typeface="Papyrus" pitchFamily="66" charset="0"/>
              </a:rPr>
            </a:br>
            <a:r>
              <a:rPr lang="en-US" sz="3200" b="1">
                <a:latin typeface="Papyrus" pitchFamily="66" charset="0"/>
              </a:rPr>
              <a:t> These were the writings of Abraham.</a:t>
            </a:r>
            <a:endParaRPr lang="en-US" b="1">
              <a:latin typeface="Papyrus" pitchFamily="66" charset="0"/>
            </a:endParaRPr>
          </a:p>
        </p:txBody>
      </p:sp>
      <p:pic>
        <p:nvPicPr>
          <p:cNvPr id="16388" name="Picture 4" descr="A:\scroll3.gif"/>
          <p:cNvPicPr>
            <a:picLocks noChangeAspect="1" noChangeArrowheads="1"/>
          </p:cNvPicPr>
          <p:nvPr/>
        </p:nvPicPr>
        <p:blipFill>
          <a:blip r:embed="rId2"/>
          <a:srcRect/>
          <a:stretch>
            <a:fillRect/>
          </a:stretch>
        </p:blipFill>
        <p:spPr bwMode="auto">
          <a:xfrm>
            <a:off x="1371600" y="2665413"/>
            <a:ext cx="6324600" cy="3887787"/>
          </a:xfrm>
          <a:prstGeom prst="rect">
            <a:avLst/>
          </a:prstGeom>
          <a:noFill/>
        </p:spPr>
      </p:pic>
    </p:spTree>
  </p:cSld>
  <p:clrMapOvr>
    <a:masterClrMapping/>
  </p:clrMapOvr>
  <p:transition spd="med" advTm="10000">
    <p:blinds dir="vert"/>
  </p:transition>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a:xfrm>
            <a:off x="762000" y="533400"/>
            <a:ext cx="7467600" cy="3154363"/>
          </a:xfrm>
        </p:spPr>
        <p:txBody>
          <a:bodyPr/>
          <a:lstStyle/>
          <a:p>
            <a:pPr algn="just">
              <a:lnSpc>
                <a:spcPct val="115000"/>
              </a:lnSpc>
            </a:pPr>
            <a:r>
              <a:rPr lang="en-US" sz="3600" b="1">
                <a:latin typeface="Papyrus" pitchFamily="66" charset="0"/>
              </a:rPr>
              <a:t>The Book of Mormon was not translated into another language  during Joseph’s lifetime. He called missionaries to two language missions:</a:t>
            </a:r>
          </a:p>
        </p:txBody>
      </p:sp>
      <p:sp>
        <p:nvSpPr>
          <p:cNvPr id="39939" name="Rectangle 1027"/>
          <p:cNvSpPr>
            <a:spLocks noGrp="1" noChangeArrowheads="1"/>
          </p:cNvSpPr>
          <p:nvPr>
            <p:ph type="body" idx="1"/>
          </p:nvPr>
        </p:nvSpPr>
        <p:spPr>
          <a:xfrm>
            <a:off x="914400" y="3886200"/>
            <a:ext cx="7391400" cy="1371600"/>
          </a:xfrm>
        </p:spPr>
        <p:txBody>
          <a:bodyPr/>
          <a:lstStyle/>
          <a:p>
            <a:pPr>
              <a:buSzPct val="75000"/>
              <a:buFont typeface="Wingdings" pitchFamily="2" charset="2"/>
              <a:buChar char="Ø"/>
            </a:pPr>
            <a:r>
              <a:rPr lang="en-US" sz="3600" b="1">
                <a:solidFill>
                  <a:srgbClr val="FFFFCC"/>
                </a:solidFill>
                <a:latin typeface="Papyrus" pitchFamily="66" charset="0"/>
              </a:rPr>
              <a:t> In 1843 four missionaries were sent to the Society Islands.</a:t>
            </a:r>
          </a:p>
        </p:txBody>
      </p:sp>
      <p:sp>
        <p:nvSpPr>
          <p:cNvPr id="39940" name="Rectangle 1028"/>
          <p:cNvSpPr>
            <a:spLocks noChangeArrowheads="1"/>
          </p:cNvSpPr>
          <p:nvPr/>
        </p:nvSpPr>
        <p:spPr bwMode="auto">
          <a:xfrm>
            <a:off x="914400" y="5105400"/>
            <a:ext cx="7239000" cy="1371600"/>
          </a:xfrm>
          <a:prstGeom prst="rect">
            <a:avLst/>
          </a:prstGeom>
          <a:noFill/>
          <a:ln w="9525">
            <a:noFill/>
            <a:miter lim="800000"/>
            <a:headEnd/>
            <a:tailEnd/>
          </a:ln>
          <a:effectLst/>
        </p:spPr>
        <p:txBody>
          <a:bodyPr lIns="92075" tIns="46038" rIns="92075" bIns="46038"/>
          <a:lstStyle/>
          <a:p>
            <a:pPr marL="342900" indent="-342900">
              <a:spcBef>
                <a:spcPct val="20000"/>
              </a:spcBef>
              <a:buSzPct val="75000"/>
              <a:buFont typeface="Wingdings" pitchFamily="2" charset="2"/>
              <a:buChar char="Ø"/>
            </a:pPr>
            <a:r>
              <a:rPr kumimoji="1" lang="en-US" b="1">
                <a:solidFill>
                  <a:srgbClr val="FFFFCC"/>
                </a:solidFill>
                <a:latin typeface="Papyrus" pitchFamily="66" charset="0"/>
              </a:rPr>
              <a:t> Dan Jones was called in 1844 to return to Wales as a missionary</a:t>
            </a:r>
          </a:p>
        </p:txBody>
      </p:sp>
    </p:spTree>
  </p:cSld>
  <p:clrMapOvr>
    <a:masterClrMapping/>
  </p:clrMapOvr>
  <p:transition spd="med" advTm="24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800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1+#ppt_w/2"/>
                                          </p:val>
                                        </p:tav>
                                        <p:tav tm="100000">
                                          <p:val>
                                            <p:strVal val="#ppt_x"/>
                                          </p:val>
                                        </p:tav>
                                      </p:tavLst>
                                    </p:anim>
                                    <p:anim calcmode="lin" valueType="num">
                                      <p:cBhvr additive="base">
                                        <p:cTn id="8" dur="500" fill="hold"/>
                                        <p:tgtEl>
                                          <p:spTgt spid="39939"/>
                                        </p:tgtEl>
                                        <p:attrNameLst>
                                          <p:attrName>ppt_y</p:attrName>
                                        </p:attrNameLst>
                                      </p:cBhvr>
                                      <p:tavLst>
                                        <p:tav tm="0">
                                          <p:val>
                                            <p:strVal val="#ppt_y"/>
                                          </p:val>
                                        </p:tav>
                                        <p:tav tm="100000">
                                          <p:val>
                                            <p:strVal val="#ppt_y"/>
                                          </p:val>
                                        </p:tav>
                                      </p:tavLst>
                                    </p:anim>
                                  </p:childTnLst>
                                </p:cTn>
                              </p:par>
                            </p:childTnLst>
                          </p:cTn>
                        </p:par>
                        <p:par>
                          <p:cTn id="9" fill="hold">
                            <p:stCondLst>
                              <p:cond delay="8500"/>
                            </p:stCondLst>
                            <p:childTnLst>
                              <p:par>
                                <p:cTn id="10" presetID="2" presetClass="entr" presetSubtype="2" fill="hold" grpId="0" nodeType="afterEffect">
                                  <p:stCondLst>
                                    <p:cond delay="6000"/>
                                  </p:stCondLst>
                                  <p:childTnLst>
                                    <p:set>
                                      <p:cBhvr>
                                        <p:cTn id="11" dur="1" fill="hold">
                                          <p:stCondLst>
                                            <p:cond delay="0"/>
                                          </p:stCondLst>
                                        </p:cTn>
                                        <p:tgtEl>
                                          <p:spTgt spid="39940"/>
                                        </p:tgtEl>
                                        <p:attrNameLst>
                                          <p:attrName>style.visibility</p:attrName>
                                        </p:attrNameLst>
                                      </p:cBhvr>
                                      <p:to>
                                        <p:strVal val="visible"/>
                                      </p:to>
                                    </p:set>
                                    <p:anim calcmode="lin" valueType="num">
                                      <p:cBhvr additive="base">
                                        <p:cTn id="12" dur="500" fill="hold"/>
                                        <p:tgtEl>
                                          <p:spTgt spid="39940"/>
                                        </p:tgtEl>
                                        <p:attrNameLst>
                                          <p:attrName>ppt_x</p:attrName>
                                        </p:attrNameLst>
                                      </p:cBhvr>
                                      <p:tavLst>
                                        <p:tav tm="0">
                                          <p:val>
                                            <p:strVal val="1+#ppt_w/2"/>
                                          </p:val>
                                        </p:tav>
                                        <p:tav tm="100000">
                                          <p:val>
                                            <p:strVal val="#ppt_x"/>
                                          </p:val>
                                        </p:tav>
                                      </p:tavLst>
                                    </p:anim>
                                    <p:anim calcmode="lin" valueType="num">
                                      <p:cBhvr additive="base">
                                        <p:cTn id="13" dur="500" fill="hold"/>
                                        <p:tgtEl>
                                          <p:spTgt spid="399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0" grpId="0" autoUpdateAnimBg="0"/>
    </p:bldLst>
  </p:timing>
</p:sld>
</file>

<file path=ppt/theme/theme1.xml><?xml version="1.0" encoding="utf-8"?>
<a:theme xmlns:a="http://schemas.openxmlformats.org/drawingml/2006/main" name="Quill">
  <a:themeElements>
    <a:clrScheme name="Quill 4">
      <a:dk1>
        <a:srgbClr val="000000"/>
      </a:dk1>
      <a:lt1>
        <a:srgbClr val="FFCC66"/>
      </a:lt1>
      <a:dk2>
        <a:srgbClr val="800000"/>
      </a:dk2>
      <a:lt2>
        <a:srgbClr val="FFCC66"/>
      </a:lt2>
      <a:accent1>
        <a:srgbClr val="339933"/>
      </a:accent1>
      <a:accent2>
        <a:srgbClr val="CC6600"/>
      </a:accent2>
      <a:accent3>
        <a:srgbClr val="C0AAAA"/>
      </a:accent3>
      <a:accent4>
        <a:srgbClr val="DAAE56"/>
      </a:accent4>
      <a:accent5>
        <a:srgbClr val="ADCAAD"/>
      </a:accent5>
      <a:accent6>
        <a:srgbClr val="B95C00"/>
      </a:accent6>
      <a:hlink>
        <a:srgbClr val="0033CC"/>
      </a:hlink>
      <a:folHlink>
        <a:srgbClr val="FFCC66"/>
      </a:folHlink>
    </a:clrScheme>
    <a:fontScheme name="Qui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Papyrus LET" pitchFamily="2"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Papyrus LET" pitchFamily="2" charset="0"/>
          </a:defRPr>
        </a:defPPr>
      </a:lstStyle>
    </a:lnDef>
  </a:objectDefaults>
  <a:extraClrSchemeLst>
    <a:extraClrScheme>
      <a:clrScheme name="Quill 1">
        <a:dk1>
          <a:srgbClr val="000000"/>
        </a:dk1>
        <a:lt1>
          <a:srgbClr val="FFFF99"/>
        </a:lt1>
        <a:dk2>
          <a:srgbClr val="003300"/>
        </a:dk2>
        <a:lt2>
          <a:srgbClr val="FFCC66"/>
        </a:lt2>
        <a:accent1>
          <a:srgbClr val="CC3300"/>
        </a:accent1>
        <a:accent2>
          <a:srgbClr val="009999"/>
        </a:accent2>
        <a:accent3>
          <a:srgbClr val="AAADAA"/>
        </a:accent3>
        <a:accent4>
          <a:srgbClr val="DADA82"/>
        </a:accent4>
        <a:accent5>
          <a:srgbClr val="E2ADAA"/>
        </a:accent5>
        <a:accent6>
          <a:srgbClr val="008A8A"/>
        </a:accent6>
        <a:hlink>
          <a:srgbClr val="660033"/>
        </a:hlink>
        <a:folHlink>
          <a:srgbClr val="336633"/>
        </a:folHlink>
      </a:clrScheme>
      <a:clrMap bg1="dk2" tx1="lt1" bg2="dk1" tx2="lt2" accent1="accent1" accent2="accent2" accent3="accent3" accent4="accent4" accent5="accent5" accent6="accent6" hlink="hlink" folHlink="folHlink"/>
    </a:extraClrScheme>
    <a:extraClrScheme>
      <a:clrScheme name="Quill 2">
        <a:dk1>
          <a:srgbClr val="000000"/>
        </a:dk1>
        <a:lt1>
          <a:srgbClr val="FFFFCC"/>
        </a:lt1>
        <a:dk2>
          <a:srgbClr val="333300"/>
        </a:dk2>
        <a:lt2>
          <a:srgbClr val="3333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Quill 3">
        <a:dk1>
          <a:srgbClr val="000000"/>
        </a:dk1>
        <a:lt1>
          <a:srgbClr val="00FFFF"/>
        </a:lt1>
        <a:dk2>
          <a:srgbClr val="0000FF"/>
        </a:dk2>
        <a:lt2>
          <a:srgbClr val="FFFF00"/>
        </a:lt2>
        <a:accent1>
          <a:srgbClr val="FF9900"/>
        </a:accent1>
        <a:accent2>
          <a:srgbClr val="00FFFF"/>
        </a:accent2>
        <a:accent3>
          <a:srgbClr val="AAAAFF"/>
        </a:accent3>
        <a:accent4>
          <a:srgbClr val="00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Quill 4">
        <a:dk1>
          <a:srgbClr val="000000"/>
        </a:dk1>
        <a:lt1>
          <a:srgbClr val="FFCC66"/>
        </a:lt1>
        <a:dk2>
          <a:srgbClr val="800000"/>
        </a:dk2>
        <a:lt2>
          <a:srgbClr val="FFCC66"/>
        </a:lt2>
        <a:accent1>
          <a:srgbClr val="339933"/>
        </a:accent1>
        <a:accent2>
          <a:srgbClr val="CC6600"/>
        </a:accent2>
        <a:accent3>
          <a:srgbClr val="C0AAAA"/>
        </a:accent3>
        <a:accent4>
          <a:srgbClr val="DAAE56"/>
        </a:accent4>
        <a:accent5>
          <a:srgbClr val="ADCAAD"/>
        </a:accent5>
        <a:accent6>
          <a:srgbClr val="B95C00"/>
        </a:accent6>
        <a:hlink>
          <a:srgbClr val="0033CC"/>
        </a:hlink>
        <a:folHlink>
          <a:srgbClr val="FFCC66"/>
        </a:folHlink>
      </a:clrScheme>
      <a:clrMap bg1="dk2" tx1="lt1" bg2="dk1" tx2="lt2" accent1="accent1" accent2="accent2" accent3="accent3" accent4="accent4" accent5="accent5" accent6="accent6" hlink="hlink" folHlink="folHlink"/>
    </a:extraClrScheme>
    <a:extraClrScheme>
      <a:clrScheme name="Quill 5">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Quill 6">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Quill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Y:\Office97\Template\Designs\QUILL.POT</Template>
  <TotalTime>4292</TotalTime>
  <Words>2350</Words>
  <Application>Microsoft PowerPoint</Application>
  <PresentationFormat>On-screen Show (4:3)</PresentationFormat>
  <Paragraphs>231</Paragraphs>
  <Slides>64</Slides>
  <Notes>2</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1" baseType="lpstr">
      <vt:lpstr>Times New Roman</vt:lpstr>
      <vt:lpstr>Monotype Sorts</vt:lpstr>
      <vt:lpstr>Papyrus LET</vt:lpstr>
      <vt:lpstr>Papyrus</vt:lpstr>
      <vt:lpstr>Wingdings</vt:lpstr>
      <vt:lpstr>Quill</vt:lpstr>
      <vt:lpstr>Microsoft Graph 97 Chart</vt:lpstr>
      <vt:lpstr>  TRANSLATION in  The Church of  Jesus Christ  of Latter-day Saints </vt:lpstr>
      <vt:lpstr>It started with a boy  who was  called  of God.</vt:lpstr>
      <vt:lpstr>Three years later, a tutor was sent to prepare the young man  for the work.</vt:lpstr>
      <vt:lpstr>Translation began  four  years  later.          </vt:lpstr>
      <vt:lpstr>The day the Church was organized, the Lord, speaking to this young man, said:</vt:lpstr>
      <vt:lpstr>Two months later, Joseph Smith began a translation/revision of the Bible. </vt:lpstr>
      <vt:lpstr>Sidney Rigdon was the scribe for the Bible project from December 1830 until it was finished in July 1833.</vt:lpstr>
      <vt:lpstr>In 1835, Joseph came into possession of ancient records from Egypt        which he translated.   These were the writings of Abraham.</vt:lpstr>
      <vt:lpstr>The Book of Mormon was not translated into another language  during Joseph’s lifetime. He called missionaries to two language missions:</vt:lpstr>
      <vt:lpstr>By 1850 the Church had changed dramatically. </vt:lpstr>
      <vt:lpstr>Fifty missionaries were called that year and sent to ten missions.  Seven were language missions.  The  languages were:</vt:lpstr>
      <vt:lpstr>Members of the Quorum of the Twelve supervised missionary work and the translation and publication of the Book of Mormon.</vt:lpstr>
      <vt:lpstr>The Book of Mormon in French was published in February 1852.  Elder John Taylor supervised the project.</vt:lpstr>
      <vt:lpstr>Slide 14</vt:lpstr>
      <vt:lpstr>Elder Lorenzo Snow arranged for the translation of the Book of Mormon into Italian.  The publication date was April 1852.</vt:lpstr>
      <vt:lpstr>Slide 16</vt:lpstr>
      <vt:lpstr>In April 1853, the First Presidency wrote in a General Epistle:</vt:lpstr>
      <vt:lpstr>In 1855,  the     Book of Mormon was published in Hawaiian.</vt:lpstr>
      <vt:lpstr>Slide 19</vt:lpstr>
      <vt:lpstr>A 96-page Spanish selections from the Book of Mormon was published in 1875.  In 1886, the full Spanish Book of Mormon was printed.  It was translated by Meliton Trejo, a convert from the Philippines, but a native of Spain.</vt:lpstr>
      <vt:lpstr>The last edition of the Book of Mormon in the 1800’s was the New Zealand Maori edition in 1889.</vt:lpstr>
      <vt:lpstr>Other items were published before 1900.  Missionary tracts were among the first items.  Hymnals were published in eight languages:</vt:lpstr>
      <vt:lpstr>Church newspapers were the forerunners of the international magazine. The earliest were:</vt:lpstr>
      <vt:lpstr>The Doctrine and Covenants       appeared in five languages before 1900:</vt:lpstr>
      <vt:lpstr>At the turn of the century the Church was still relatively small.  There were 272,000 members. </vt:lpstr>
      <vt:lpstr>In 1899 there were 20 missions and 324 missionaries were called. Only 10 missions were foreign  language speaking.     The major mission languages were: </vt:lpstr>
      <vt:lpstr>                   1900 to 1970       Scripture translation fell into two groups:                                      1900-1909        Samoan        1903    Turkish       1906       Tahitian        1904               Japanese   1909         </vt:lpstr>
      <vt:lpstr>In 1947, a translation department was organized in Salt Lake City with 10 employees. </vt:lpstr>
      <vt:lpstr>In 1965 the translation operation was placed under the Presiding Bishopric and the language offices were moved to the field.</vt:lpstr>
      <vt:lpstr>Later, offices were added in Japan, Korea, Taiwan, Samoa, Tonga, Tahiti, Brazil, and Mexico City.  Curriculum items were translated into the 16 “established languages.”</vt:lpstr>
      <vt:lpstr>Slide 31</vt:lpstr>
      <vt:lpstr>The first temple ordinance translation     was Spanish in 1940.  It was used in the Arizona Temple for temple excursions from Mexico.</vt:lpstr>
      <vt:lpstr>The completion of the Swiss temple in 1955 and the New Zealand temple in 1958  made other translations necessary. </vt:lpstr>
      <vt:lpstr>The Dutch temple ordinance was done in 1954.</vt:lpstr>
      <vt:lpstr>In 1955 four South Pacific languages were completed for the New Zealand temple:</vt:lpstr>
      <vt:lpstr>Four Asian languages followed:</vt:lpstr>
      <vt:lpstr>In the 1980s and 1990s the translation of temple ordinances accelerated dramatically.</vt:lpstr>
      <vt:lpstr>Slide 38</vt:lpstr>
      <vt:lpstr>Slide 39</vt:lpstr>
      <vt:lpstr>Portuguese was interpreted in 1966 and     Tongan in 1968.  The next languages were:</vt:lpstr>
      <vt:lpstr>Slide 41</vt:lpstr>
      <vt:lpstr>Slide 42</vt:lpstr>
      <vt:lpstr>Slide 43</vt:lpstr>
      <vt:lpstr>Slide 44</vt:lpstr>
      <vt:lpstr>Slide 45</vt:lpstr>
      <vt:lpstr>Slide 46</vt:lpstr>
      <vt:lpstr>Slide 47</vt:lpstr>
      <vt:lpstr>Slide 48</vt:lpstr>
      <vt:lpstr>Slide 49</vt:lpstr>
      <vt:lpstr>Slide 50</vt:lpstr>
      <vt:lpstr>Two other factors accelerated the rate at which translations must be delivered.</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in the Church of Jesus Christ of Latter-day Saints</dc:title>
  <dc:creator>ReitzST</dc:creator>
  <cp:lastModifiedBy>Dan Higinbotham</cp:lastModifiedBy>
  <cp:revision>326</cp:revision>
  <cp:lastPrinted>2000-11-28T20:01:44Z</cp:lastPrinted>
  <dcterms:created xsi:type="dcterms:W3CDTF">2000-11-01T22:08:59Z</dcterms:created>
  <dcterms:modified xsi:type="dcterms:W3CDTF">2009-02-18T21:50:06Z</dcterms:modified>
</cp:coreProperties>
</file>