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58" r:id="rId3"/>
    <p:sldId id="259" r:id="rId4"/>
    <p:sldId id="260" r:id="rId5"/>
    <p:sldId id="261" r:id="rId6"/>
    <p:sldId id="265" r:id="rId7"/>
    <p:sldId id="264"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6920"/>
  </p:normalViewPr>
  <p:slideViewPr>
    <p:cSldViewPr snapToGrid="0" snapToObjects="1">
      <p:cViewPr varScale="1">
        <p:scale>
          <a:sx n="82" d="100"/>
          <a:sy n="82" d="100"/>
        </p:scale>
        <p:origin x="2240" y="168"/>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C23B-DCE8-4E46-92E8-7A3DA1AC465C}" type="datetimeFigureOut">
              <a:rPr lang="en-US" smtClean="0"/>
              <a:t>10/10/18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F9B3B-CEBD-C644-BF05-C9ADBCC55EFF}" type="slidenum">
              <a:rPr lang="en-US" smtClean="0"/>
              <a:t>‹#›</a:t>
            </a:fld>
            <a:endParaRPr lang="en-US"/>
          </a:p>
        </p:txBody>
      </p:sp>
    </p:spTree>
    <p:extLst>
      <p:ext uri="{BB962C8B-B14F-4D97-AF65-F5344CB8AC3E}">
        <p14:creationId xmlns:p14="http://schemas.microsoft.com/office/powerpoint/2010/main" val="173879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DF9B3B-CEBD-C644-BF05-C9ADBCC55EFF}" type="slidenum">
              <a:rPr lang="en-US" smtClean="0"/>
              <a:t>6</a:t>
            </a:fld>
            <a:endParaRPr lang="en-US"/>
          </a:p>
        </p:txBody>
      </p:sp>
    </p:spTree>
    <p:extLst>
      <p:ext uri="{BB962C8B-B14F-4D97-AF65-F5344CB8AC3E}">
        <p14:creationId xmlns:p14="http://schemas.microsoft.com/office/powerpoint/2010/main" val="153648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EDF9B3B-CEBD-C644-BF05-C9ADBCC55EFF}" type="slidenum">
              <a:rPr lang="en-US" smtClean="0"/>
              <a:t>8</a:t>
            </a:fld>
            <a:endParaRPr lang="en-US"/>
          </a:p>
        </p:txBody>
      </p:sp>
    </p:spTree>
    <p:extLst>
      <p:ext uri="{BB962C8B-B14F-4D97-AF65-F5344CB8AC3E}">
        <p14:creationId xmlns:p14="http://schemas.microsoft.com/office/powerpoint/2010/main" val="181496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PCA &amp; mapper</a:t>
            </a:r>
            <a:r>
              <a:rPr lang="en-US" baseline="0" dirty="0" smtClean="0"/>
              <a:t> constructions "bakes” in global structure to each data point.  This structure can be resolved (which will improve OOB accuracy) by adding more components.  Resolving the structure is the same as learning the correlations between the strings of 0’s and 1’s in the mapper.  These correlations are specific to the global structure (i.e. the train data set chosen).  If multiple train datasets are used, you can “</a:t>
            </a:r>
            <a:r>
              <a:rPr lang="en-US" baseline="0" dirty="0" err="1" smtClean="0"/>
              <a:t>untrain</a:t>
            </a:r>
            <a:r>
              <a:rPr lang="en-US" baseline="0" dirty="0" smtClean="0"/>
              <a:t>” your algorithm so these correlations are harder to learn.</a:t>
            </a:r>
          </a:p>
          <a:p>
            <a:endParaRPr lang="en-US" baseline="0" dirty="0" smtClean="0"/>
          </a:p>
          <a:p>
            <a:r>
              <a:rPr lang="en-US" baseline="0" dirty="0" smtClean="0"/>
              <a:t>Increasing the overall parameter complexity, while still baking in the global structure, increases the complexity of the global structure captured by the mapper.  Thus, learning correlations between 0’s &amp; 1’s is harder.  This may explain why @ 20PCA, the OOB score goes down.  However, I suspect that the max OOB score will still go up with increasing parameter complexity, so long as enough PCAs are added (i.e. so the algorithm can learn the global structure).  For instance, higher </a:t>
            </a:r>
            <a:r>
              <a:rPr lang="en-US" baseline="0" dirty="0" err="1" smtClean="0"/>
              <a:t>param</a:t>
            </a:r>
            <a:r>
              <a:rPr lang="en-US" baseline="0" dirty="0" smtClean="0"/>
              <a:t> complexity may have stabilized OOB score = 95% @ 100PCA whereas lower </a:t>
            </a:r>
            <a:r>
              <a:rPr lang="en-US" baseline="0" dirty="0" err="1" smtClean="0"/>
              <a:t>param</a:t>
            </a:r>
            <a:r>
              <a:rPr lang="en-US" baseline="0" dirty="0" smtClean="0"/>
              <a:t> complexity may have stabilized OOB score = 93% @ 80PCA.</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EDF9B3B-CEBD-C644-BF05-C9ADBCC55EFF}" type="slidenum">
              <a:rPr lang="en-US" smtClean="0"/>
              <a:t>9</a:t>
            </a:fld>
            <a:endParaRPr lang="en-US"/>
          </a:p>
        </p:txBody>
      </p:sp>
    </p:spTree>
    <p:extLst>
      <p:ext uri="{BB962C8B-B14F-4D97-AF65-F5344CB8AC3E}">
        <p14:creationId xmlns:p14="http://schemas.microsoft.com/office/powerpoint/2010/main" val="187827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DE4F28-2363-A24E-8C97-129E118CCCE7}"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160242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E4F28-2363-A24E-8C97-129E118CCCE7}"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27863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E4F28-2363-A24E-8C97-129E118CCCE7}"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146901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E4F28-2363-A24E-8C97-129E118CCCE7}"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43509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E4F28-2363-A24E-8C97-129E118CCCE7}"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49265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E4F28-2363-A24E-8C97-129E118CCCE7}"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149016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DE4F28-2363-A24E-8C97-129E118CCCE7}" type="datetimeFigureOut">
              <a:rPr lang="en-US" smtClean="0"/>
              <a:t>10/10/18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129286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DE4F28-2363-A24E-8C97-129E118CCCE7}" type="datetimeFigureOut">
              <a:rPr lang="en-US" smtClean="0"/>
              <a:t>10/10/18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93263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E4F28-2363-A24E-8C97-129E118CCCE7}" type="datetimeFigureOut">
              <a:rPr lang="en-US" smtClean="0"/>
              <a:t>10/10/18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26520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E4F28-2363-A24E-8C97-129E118CCCE7}"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125359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E4F28-2363-A24E-8C97-129E118CCCE7}"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361E3-75DA-8C48-85CC-1A858BB25E9E}" type="slidenum">
              <a:rPr lang="en-US" smtClean="0"/>
              <a:t>‹#›</a:t>
            </a:fld>
            <a:endParaRPr lang="en-US"/>
          </a:p>
        </p:txBody>
      </p:sp>
    </p:spTree>
    <p:extLst>
      <p:ext uri="{BB962C8B-B14F-4D97-AF65-F5344CB8AC3E}">
        <p14:creationId xmlns:p14="http://schemas.microsoft.com/office/powerpoint/2010/main" val="2639959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E4F28-2363-A24E-8C97-129E118CCCE7}" type="datetimeFigureOut">
              <a:rPr lang="en-US" smtClean="0"/>
              <a:t>10/10/18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361E3-75DA-8C48-85CC-1A858BB25E9E}" type="slidenum">
              <a:rPr lang="en-US" smtClean="0"/>
              <a:t>‹#›</a:t>
            </a:fld>
            <a:endParaRPr lang="en-US"/>
          </a:p>
        </p:txBody>
      </p:sp>
    </p:spTree>
    <p:extLst>
      <p:ext uri="{BB962C8B-B14F-4D97-AF65-F5344CB8AC3E}">
        <p14:creationId xmlns:p14="http://schemas.microsoft.com/office/powerpoint/2010/main" val="166711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a:xfrm>
            <a:off x="339762" y="1690688"/>
            <a:ext cx="5756238" cy="4351338"/>
          </a:xfrm>
        </p:spPr>
        <p:txBody>
          <a:bodyPr/>
          <a:lstStyle/>
          <a:p>
            <a:r>
              <a:rPr lang="en-US" dirty="0" smtClean="0"/>
              <a:t>Two forms of complexity here:</a:t>
            </a:r>
          </a:p>
          <a:p>
            <a:pPr lvl="1"/>
            <a:r>
              <a:rPr lang="en-US" dirty="0" smtClean="0"/>
              <a:t>Mapper Parameter complexity (#_#).  Increasing either of these numbers tends to produce more complex mapper structure.  Call this</a:t>
            </a:r>
            <a:r>
              <a:rPr lang="en-US" b="1" dirty="0" smtClean="0"/>
              <a:t> </a:t>
            </a:r>
            <a:r>
              <a:rPr lang="en-US" b="1" dirty="0" err="1" smtClean="0">
                <a:solidFill>
                  <a:schemeClr val="accent1"/>
                </a:solidFill>
              </a:rPr>
              <a:t>param</a:t>
            </a:r>
            <a:r>
              <a:rPr lang="en-US" b="1" dirty="0" smtClean="0">
                <a:solidFill>
                  <a:schemeClr val="accent1"/>
                </a:solidFill>
              </a:rPr>
              <a:t> complexity.</a:t>
            </a:r>
          </a:p>
          <a:p>
            <a:pPr lvl="1"/>
            <a:r>
              <a:rPr lang="en-US" dirty="0" smtClean="0"/>
              <a:t>Number of mapper objects in committee used to train/test.  This number is the same as number of 1D PCA components projected to.  Call this </a:t>
            </a:r>
            <a:r>
              <a:rPr lang="en-US" b="1" dirty="0" smtClean="0">
                <a:solidFill>
                  <a:schemeClr val="accent1"/>
                </a:solidFill>
              </a:rPr>
              <a:t>component complexity.</a:t>
            </a:r>
            <a:endParaRPr lang="en-US" b="1" dirty="0">
              <a:solidFill>
                <a:schemeClr val="accent1"/>
              </a:solidFill>
            </a:endParaRPr>
          </a:p>
        </p:txBody>
      </p:sp>
      <p:pic>
        <p:nvPicPr>
          <p:cNvPr id="1026" name="Picture 2" descr="http://akimboyko.in.ua/presentations/images/ModelComplexityVsPrediction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216" y="1882588"/>
            <a:ext cx="5882359" cy="415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61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Accuracy on Real Data (10k)</a:t>
            </a:r>
            <a:endParaRPr lang="en-US" dirty="0"/>
          </a:p>
        </p:txBody>
      </p:sp>
      <p:sp>
        <p:nvSpPr>
          <p:cNvPr id="6" name="TextBox 5"/>
          <p:cNvSpPr txBox="1"/>
          <p:nvPr/>
        </p:nvSpPr>
        <p:spPr>
          <a:xfrm>
            <a:off x="1333948" y="5389581"/>
            <a:ext cx="2194560" cy="369332"/>
          </a:xfrm>
          <a:prstGeom prst="rect">
            <a:avLst/>
          </a:prstGeom>
          <a:noFill/>
        </p:spPr>
        <p:txBody>
          <a:bodyPr wrap="square" rtlCol="0">
            <a:spAutoFit/>
          </a:bodyPr>
          <a:lstStyle/>
          <a:p>
            <a:r>
              <a:rPr lang="en-US" dirty="0" smtClean="0"/>
              <a:t>Max = 90.9% @ 20 </a:t>
            </a:r>
            <a:endParaRPr lang="en-US" dirty="0"/>
          </a:p>
        </p:txBody>
      </p:sp>
      <p:sp>
        <p:nvSpPr>
          <p:cNvPr id="7" name="TextBox 6"/>
          <p:cNvSpPr txBox="1"/>
          <p:nvPr/>
        </p:nvSpPr>
        <p:spPr>
          <a:xfrm>
            <a:off x="7252447" y="5389581"/>
            <a:ext cx="2194560" cy="369332"/>
          </a:xfrm>
          <a:prstGeom prst="rect">
            <a:avLst/>
          </a:prstGeom>
          <a:noFill/>
        </p:spPr>
        <p:txBody>
          <a:bodyPr wrap="square" rtlCol="0">
            <a:spAutoFit/>
          </a:bodyPr>
          <a:lstStyle/>
          <a:p>
            <a:r>
              <a:rPr lang="en-US" dirty="0" smtClean="0"/>
              <a:t>Max = 90.2% @ 20 </a:t>
            </a:r>
            <a:endParaRPr lang="en-US" dirty="0"/>
          </a:p>
        </p:txBody>
      </p:sp>
      <p:pic>
        <p:nvPicPr>
          <p:cNvPr id="3" name="Picture 2"/>
          <p:cNvPicPr>
            <a:picLocks noChangeAspect="1"/>
          </p:cNvPicPr>
          <p:nvPr/>
        </p:nvPicPr>
        <p:blipFill>
          <a:blip r:embed="rId2"/>
          <a:stretch>
            <a:fillRect/>
          </a:stretch>
        </p:blipFill>
        <p:spPr>
          <a:xfrm>
            <a:off x="5896983" y="1857235"/>
            <a:ext cx="4572000" cy="3086100"/>
          </a:xfrm>
          <a:prstGeom prst="rect">
            <a:avLst/>
          </a:prstGeom>
        </p:spPr>
      </p:pic>
      <p:pic>
        <p:nvPicPr>
          <p:cNvPr id="4" name="Picture 3"/>
          <p:cNvPicPr>
            <a:picLocks noChangeAspect="1"/>
          </p:cNvPicPr>
          <p:nvPr/>
        </p:nvPicPr>
        <p:blipFill>
          <a:blip r:embed="rId3"/>
          <a:stretch>
            <a:fillRect/>
          </a:stretch>
        </p:blipFill>
        <p:spPr>
          <a:xfrm>
            <a:off x="303007" y="1857235"/>
            <a:ext cx="4572000" cy="3086100"/>
          </a:xfrm>
          <a:prstGeom prst="rect">
            <a:avLst/>
          </a:prstGeom>
        </p:spPr>
      </p:pic>
      <p:sp>
        <p:nvSpPr>
          <p:cNvPr id="8" name="TextBox 7"/>
          <p:cNvSpPr txBox="1"/>
          <p:nvPr/>
        </p:nvSpPr>
        <p:spPr>
          <a:xfrm>
            <a:off x="3680908" y="5907741"/>
            <a:ext cx="5097332" cy="646331"/>
          </a:xfrm>
          <a:prstGeom prst="rect">
            <a:avLst/>
          </a:prstGeom>
          <a:noFill/>
        </p:spPr>
        <p:txBody>
          <a:bodyPr wrap="square" rtlCol="0">
            <a:spAutoFit/>
          </a:bodyPr>
          <a:lstStyle/>
          <a:p>
            <a:r>
              <a:rPr lang="en-US" dirty="0" smtClean="0"/>
              <a:t>Notes:</a:t>
            </a:r>
          </a:p>
          <a:p>
            <a:r>
              <a:rPr lang="en-US" dirty="0"/>
              <a:t>-</a:t>
            </a:r>
            <a:r>
              <a:rPr lang="en-US" dirty="0" smtClean="0"/>
              <a:t> Test accuracy ↑ w/ ↑ </a:t>
            </a:r>
            <a:r>
              <a:rPr lang="en-US" b="1" dirty="0" smtClean="0">
                <a:solidFill>
                  <a:schemeClr val="accent1"/>
                </a:solidFill>
              </a:rPr>
              <a:t>component complexity </a:t>
            </a:r>
            <a:endParaRPr lang="en-US" b="1" dirty="0">
              <a:solidFill>
                <a:schemeClr val="accent1"/>
              </a:solidFill>
            </a:endParaRPr>
          </a:p>
        </p:txBody>
      </p:sp>
    </p:spTree>
    <p:extLst>
      <p:ext uri="{BB962C8B-B14F-4D97-AF65-F5344CB8AC3E}">
        <p14:creationId xmlns:p14="http://schemas.microsoft.com/office/powerpoint/2010/main" val="1320791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Accuracy on Real Data (10k)</a:t>
            </a:r>
            <a:endParaRPr lang="en-US" dirty="0"/>
          </a:p>
        </p:txBody>
      </p:sp>
      <p:sp>
        <p:nvSpPr>
          <p:cNvPr id="6" name="TextBox 5"/>
          <p:cNvSpPr txBox="1"/>
          <p:nvPr/>
        </p:nvSpPr>
        <p:spPr>
          <a:xfrm>
            <a:off x="1333948" y="5389581"/>
            <a:ext cx="2194560" cy="369332"/>
          </a:xfrm>
          <a:prstGeom prst="rect">
            <a:avLst/>
          </a:prstGeom>
          <a:noFill/>
        </p:spPr>
        <p:txBody>
          <a:bodyPr wrap="square" rtlCol="0">
            <a:spAutoFit/>
          </a:bodyPr>
          <a:lstStyle/>
          <a:p>
            <a:r>
              <a:rPr lang="en-US" dirty="0" smtClean="0"/>
              <a:t>Max = 89.1% @ 20 </a:t>
            </a:r>
            <a:endParaRPr lang="en-US" dirty="0"/>
          </a:p>
        </p:txBody>
      </p:sp>
      <p:sp>
        <p:nvSpPr>
          <p:cNvPr id="7" name="TextBox 6"/>
          <p:cNvSpPr txBox="1"/>
          <p:nvPr/>
        </p:nvSpPr>
        <p:spPr>
          <a:xfrm>
            <a:off x="7252447" y="5389581"/>
            <a:ext cx="2194560" cy="369332"/>
          </a:xfrm>
          <a:prstGeom prst="rect">
            <a:avLst/>
          </a:prstGeom>
          <a:noFill/>
        </p:spPr>
        <p:txBody>
          <a:bodyPr wrap="square" rtlCol="0">
            <a:spAutoFit/>
          </a:bodyPr>
          <a:lstStyle/>
          <a:p>
            <a:r>
              <a:rPr lang="en-US" dirty="0" smtClean="0"/>
              <a:t>Max = 84.4% @ 20 </a:t>
            </a:r>
            <a:endParaRPr lang="en-US" dirty="0"/>
          </a:p>
        </p:txBody>
      </p:sp>
      <p:pic>
        <p:nvPicPr>
          <p:cNvPr id="3" name="Picture 2"/>
          <p:cNvPicPr>
            <a:picLocks noChangeAspect="1"/>
          </p:cNvPicPr>
          <p:nvPr/>
        </p:nvPicPr>
        <p:blipFill>
          <a:blip r:embed="rId2"/>
          <a:stretch>
            <a:fillRect/>
          </a:stretch>
        </p:blipFill>
        <p:spPr>
          <a:xfrm>
            <a:off x="324522" y="1997084"/>
            <a:ext cx="4572000" cy="3086100"/>
          </a:xfrm>
          <a:prstGeom prst="rect">
            <a:avLst/>
          </a:prstGeom>
        </p:spPr>
      </p:pic>
      <p:pic>
        <p:nvPicPr>
          <p:cNvPr id="4" name="Picture 3"/>
          <p:cNvPicPr>
            <a:picLocks noChangeAspect="1"/>
          </p:cNvPicPr>
          <p:nvPr/>
        </p:nvPicPr>
        <p:blipFill>
          <a:blip r:embed="rId3"/>
          <a:stretch>
            <a:fillRect/>
          </a:stretch>
        </p:blipFill>
        <p:spPr>
          <a:xfrm>
            <a:off x="6063727" y="1997084"/>
            <a:ext cx="4572000" cy="3086100"/>
          </a:xfrm>
          <a:prstGeom prst="rect">
            <a:avLst/>
          </a:prstGeom>
        </p:spPr>
      </p:pic>
      <p:sp>
        <p:nvSpPr>
          <p:cNvPr id="8" name="TextBox 7"/>
          <p:cNvSpPr txBox="1"/>
          <p:nvPr/>
        </p:nvSpPr>
        <p:spPr>
          <a:xfrm>
            <a:off x="3680908" y="5907741"/>
            <a:ext cx="5108090" cy="646331"/>
          </a:xfrm>
          <a:prstGeom prst="rect">
            <a:avLst/>
          </a:prstGeom>
          <a:noFill/>
        </p:spPr>
        <p:txBody>
          <a:bodyPr wrap="square" rtlCol="0">
            <a:spAutoFit/>
          </a:bodyPr>
          <a:lstStyle/>
          <a:p>
            <a:r>
              <a:rPr lang="en-US" dirty="0" smtClean="0"/>
              <a:t>Notes:</a:t>
            </a:r>
          </a:p>
          <a:p>
            <a:r>
              <a:rPr lang="en-US" dirty="0"/>
              <a:t>-</a:t>
            </a:r>
            <a:r>
              <a:rPr lang="en-US" dirty="0" smtClean="0"/>
              <a:t> Test accuracy ↓ w/ ↑ </a:t>
            </a:r>
            <a:r>
              <a:rPr lang="en-US" b="1" dirty="0" err="1" smtClean="0">
                <a:solidFill>
                  <a:schemeClr val="accent1"/>
                </a:solidFill>
              </a:rPr>
              <a:t>param</a:t>
            </a:r>
            <a:r>
              <a:rPr lang="en-US" b="1" dirty="0" smtClean="0">
                <a:solidFill>
                  <a:schemeClr val="accent1"/>
                </a:solidFill>
              </a:rPr>
              <a:t> complexity @ 20</a:t>
            </a:r>
            <a:endParaRPr lang="en-US" b="1" dirty="0"/>
          </a:p>
        </p:txBody>
      </p:sp>
    </p:spTree>
    <p:extLst>
      <p:ext uri="{BB962C8B-B14F-4D97-AF65-F5344CB8AC3E}">
        <p14:creationId xmlns:p14="http://schemas.microsoft.com/office/powerpoint/2010/main" val="1172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Accuracy on Real Data (10k)</a:t>
            </a:r>
            <a:endParaRPr lang="en-US" dirty="0"/>
          </a:p>
        </p:txBody>
      </p:sp>
      <p:pic>
        <p:nvPicPr>
          <p:cNvPr id="3" name="Picture 2"/>
          <p:cNvPicPr>
            <a:picLocks noChangeAspect="1"/>
          </p:cNvPicPr>
          <p:nvPr/>
        </p:nvPicPr>
        <p:blipFill>
          <a:blip r:embed="rId2"/>
          <a:stretch>
            <a:fillRect/>
          </a:stretch>
        </p:blipFill>
        <p:spPr>
          <a:xfrm>
            <a:off x="356795" y="1922107"/>
            <a:ext cx="4572000" cy="3035300"/>
          </a:xfrm>
          <a:prstGeom prst="rect">
            <a:avLst/>
          </a:prstGeom>
        </p:spPr>
      </p:pic>
      <p:pic>
        <p:nvPicPr>
          <p:cNvPr id="4" name="Picture 3"/>
          <p:cNvPicPr>
            <a:picLocks noChangeAspect="1"/>
          </p:cNvPicPr>
          <p:nvPr/>
        </p:nvPicPr>
        <p:blipFill>
          <a:blip r:embed="rId3"/>
          <a:stretch>
            <a:fillRect/>
          </a:stretch>
        </p:blipFill>
        <p:spPr>
          <a:xfrm>
            <a:off x="6208955" y="1896707"/>
            <a:ext cx="4572000" cy="3086100"/>
          </a:xfrm>
          <a:prstGeom prst="rect">
            <a:avLst/>
          </a:prstGeom>
        </p:spPr>
      </p:pic>
      <p:sp>
        <p:nvSpPr>
          <p:cNvPr id="8" name="TextBox 7"/>
          <p:cNvSpPr txBox="1"/>
          <p:nvPr/>
        </p:nvSpPr>
        <p:spPr>
          <a:xfrm>
            <a:off x="1344705" y="5188826"/>
            <a:ext cx="3130476" cy="369332"/>
          </a:xfrm>
          <a:prstGeom prst="rect">
            <a:avLst/>
          </a:prstGeom>
          <a:noFill/>
        </p:spPr>
        <p:txBody>
          <a:bodyPr wrap="square" rtlCol="0">
            <a:spAutoFit/>
          </a:bodyPr>
          <a:lstStyle/>
          <a:p>
            <a:r>
              <a:rPr lang="en-US" smtClean="0"/>
              <a:t>Max = 29.5% @ 1, 30.0% @ 4  </a:t>
            </a:r>
            <a:endParaRPr lang="en-US" dirty="0"/>
          </a:p>
        </p:txBody>
      </p:sp>
      <p:sp>
        <p:nvSpPr>
          <p:cNvPr id="9" name="TextBox 8"/>
          <p:cNvSpPr txBox="1"/>
          <p:nvPr/>
        </p:nvSpPr>
        <p:spPr>
          <a:xfrm>
            <a:off x="7252447" y="5134191"/>
            <a:ext cx="2194560" cy="369332"/>
          </a:xfrm>
          <a:prstGeom prst="rect">
            <a:avLst/>
          </a:prstGeom>
          <a:noFill/>
        </p:spPr>
        <p:txBody>
          <a:bodyPr wrap="square" rtlCol="0">
            <a:spAutoFit/>
          </a:bodyPr>
          <a:lstStyle/>
          <a:p>
            <a:r>
              <a:rPr lang="en-US" dirty="0" smtClean="0"/>
              <a:t>Max = 82% @ 8 </a:t>
            </a:r>
            <a:endParaRPr lang="en-US" dirty="0"/>
          </a:p>
        </p:txBody>
      </p:sp>
      <p:sp>
        <p:nvSpPr>
          <p:cNvPr id="11" name="TextBox 10"/>
          <p:cNvSpPr txBox="1"/>
          <p:nvPr/>
        </p:nvSpPr>
        <p:spPr>
          <a:xfrm>
            <a:off x="3454996" y="5654908"/>
            <a:ext cx="5766099" cy="1477328"/>
          </a:xfrm>
          <a:prstGeom prst="rect">
            <a:avLst/>
          </a:prstGeom>
          <a:noFill/>
        </p:spPr>
        <p:txBody>
          <a:bodyPr wrap="square" rtlCol="0">
            <a:spAutoFit/>
          </a:bodyPr>
          <a:lstStyle/>
          <a:p>
            <a:r>
              <a:rPr lang="en-US" dirty="0" smtClean="0"/>
              <a:t>Notes:</a:t>
            </a:r>
          </a:p>
          <a:p>
            <a:r>
              <a:rPr lang="en-US" dirty="0"/>
              <a:t>-</a:t>
            </a:r>
            <a:r>
              <a:rPr lang="en-US" dirty="0" smtClean="0"/>
              <a:t> Increasing </a:t>
            </a:r>
            <a:r>
              <a:rPr lang="en-US" b="1" dirty="0" smtClean="0">
                <a:solidFill>
                  <a:srgbClr val="0070C0"/>
                </a:solidFill>
              </a:rPr>
              <a:t>component complexity </a:t>
            </a:r>
            <a:r>
              <a:rPr lang="en-US" dirty="0" smtClean="0"/>
              <a:t>doesn’t help for anything other than 10_10</a:t>
            </a:r>
            <a:br>
              <a:rPr lang="en-US" dirty="0" smtClean="0"/>
            </a:br>
            <a:r>
              <a:rPr lang="en-US" dirty="0"/>
              <a:t>-</a:t>
            </a:r>
            <a:r>
              <a:rPr lang="en-US" dirty="0" smtClean="0"/>
              <a:t> 10_10 w/ 8 components seems to be the magic combo</a:t>
            </a:r>
            <a:endParaRPr lang="en-US" b="1" dirty="0" smtClean="0"/>
          </a:p>
          <a:p>
            <a:endParaRPr lang="en-US" b="1" dirty="0"/>
          </a:p>
        </p:txBody>
      </p:sp>
    </p:spTree>
    <p:extLst>
      <p:ext uri="{BB962C8B-B14F-4D97-AF65-F5344CB8AC3E}">
        <p14:creationId xmlns:p14="http://schemas.microsoft.com/office/powerpoint/2010/main" val="373241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Accuracy on Real Data (10k)</a:t>
            </a:r>
            <a:endParaRPr lang="en-US" dirty="0"/>
          </a:p>
        </p:txBody>
      </p:sp>
      <p:pic>
        <p:nvPicPr>
          <p:cNvPr id="3" name="Picture 2"/>
          <p:cNvPicPr>
            <a:picLocks noChangeAspect="1"/>
          </p:cNvPicPr>
          <p:nvPr/>
        </p:nvPicPr>
        <p:blipFill>
          <a:blip r:embed="rId2"/>
          <a:stretch>
            <a:fillRect/>
          </a:stretch>
        </p:blipFill>
        <p:spPr>
          <a:xfrm>
            <a:off x="507402" y="1846804"/>
            <a:ext cx="4572000" cy="3035300"/>
          </a:xfrm>
          <a:prstGeom prst="rect">
            <a:avLst/>
          </a:prstGeom>
        </p:spPr>
      </p:pic>
      <p:pic>
        <p:nvPicPr>
          <p:cNvPr id="4" name="Picture 3"/>
          <p:cNvPicPr>
            <a:picLocks noChangeAspect="1"/>
          </p:cNvPicPr>
          <p:nvPr/>
        </p:nvPicPr>
        <p:blipFill>
          <a:blip r:embed="rId3"/>
          <a:stretch>
            <a:fillRect/>
          </a:stretch>
        </p:blipFill>
        <p:spPr>
          <a:xfrm>
            <a:off x="5972288" y="1846804"/>
            <a:ext cx="4572000" cy="3035300"/>
          </a:xfrm>
          <a:prstGeom prst="rect">
            <a:avLst/>
          </a:prstGeom>
        </p:spPr>
      </p:pic>
      <p:sp>
        <p:nvSpPr>
          <p:cNvPr id="8" name="TextBox 7"/>
          <p:cNvSpPr txBox="1"/>
          <p:nvPr/>
        </p:nvSpPr>
        <p:spPr>
          <a:xfrm>
            <a:off x="1333948" y="5389581"/>
            <a:ext cx="2194560" cy="369332"/>
          </a:xfrm>
          <a:prstGeom prst="rect">
            <a:avLst/>
          </a:prstGeom>
          <a:noFill/>
        </p:spPr>
        <p:txBody>
          <a:bodyPr wrap="square" rtlCol="0">
            <a:spAutoFit/>
          </a:bodyPr>
          <a:lstStyle/>
          <a:p>
            <a:r>
              <a:rPr lang="en-US" dirty="0" smtClean="0"/>
              <a:t>Max = 30.8% @ 1 </a:t>
            </a:r>
            <a:endParaRPr lang="en-US" dirty="0"/>
          </a:p>
        </p:txBody>
      </p:sp>
      <p:sp>
        <p:nvSpPr>
          <p:cNvPr id="9" name="TextBox 8"/>
          <p:cNvSpPr txBox="1"/>
          <p:nvPr/>
        </p:nvSpPr>
        <p:spPr>
          <a:xfrm>
            <a:off x="7252447" y="5389581"/>
            <a:ext cx="2194560" cy="369332"/>
          </a:xfrm>
          <a:prstGeom prst="rect">
            <a:avLst/>
          </a:prstGeom>
          <a:noFill/>
        </p:spPr>
        <p:txBody>
          <a:bodyPr wrap="square" rtlCol="0">
            <a:spAutoFit/>
          </a:bodyPr>
          <a:lstStyle/>
          <a:p>
            <a:r>
              <a:rPr lang="en-US" dirty="0" smtClean="0"/>
              <a:t>Max = 35% @ 1 </a:t>
            </a:r>
            <a:endParaRPr lang="en-US" dirty="0"/>
          </a:p>
        </p:txBody>
      </p:sp>
      <p:sp>
        <p:nvSpPr>
          <p:cNvPr id="11" name="TextBox 10"/>
          <p:cNvSpPr txBox="1"/>
          <p:nvPr/>
        </p:nvSpPr>
        <p:spPr>
          <a:xfrm>
            <a:off x="3680907" y="5907741"/>
            <a:ext cx="5766099" cy="923330"/>
          </a:xfrm>
          <a:prstGeom prst="rect">
            <a:avLst/>
          </a:prstGeom>
          <a:noFill/>
        </p:spPr>
        <p:txBody>
          <a:bodyPr wrap="square" rtlCol="0">
            <a:spAutoFit/>
          </a:bodyPr>
          <a:lstStyle/>
          <a:p>
            <a:r>
              <a:rPr lang="en-US" dirty="0" smtClean="0"/>
              <a:t>Notes:</a:t>
            </a:r>
          </a:p>
          <a:p>
            <a:r>
              <a:rPr lang="en-US" dirty="0"/>
              <a:t>-</a:t>
            </a:r>
            <a:r>
              <a:rPr lang="en-US" dirty="0" smtClean="0"/>
              <a:t> There are consistently a few peaks, notably around 6 components </a:t>
            </a:r>
            <a:endParaRPr lang="en-US" b="1" dirty="0"/>
          </a:p>
        </p:txBody>
      </p:sp>
    </p:spTree>
    <p:extLst>
      <p:ext uri="{BB962C8B-B14F-4D97-AF65-F5344CB8AC3E}">
        <p14:creationId xmlns:p14="http://schemas.microsoft.com/office/powerpoint/2010/main" val="500499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on 30k real, test on 10k real</a:t>
            </a:r>
          </a:p>
        </p:txBody>
      </p:sp>
      <p:sp>
        <p:nvSpPr>
          <p:cNvPr id="8" name="TextBox 7"/>
          <p:cNvSpPr txBox="1"/>
          <p:nvPr/>
        </p:nvSpPr>
        <p:spPr>
          <a:xfrm>
            <a:off x="4035910" y="4783567"/>
            <a:ext cx="3281083" cy="646331"/>
          </a:xfrm>
          <a:prstGeom prst="rect">
            <a:avLst/>
          </a:prstGeom>
          <a:noFill/>
        </p:spPr>
        <p:txBody>
          <a:bodyPr wrap="square" rtlCol="0">
            <a:spAutoFit/>
          </a:bodyPr>
          <a:lstStyle/>
          <a:p>
            <a:r>
              <a:rPr lang="en-US" b="1" dirty="0" smtClean="0">
                <a:solidFill>
                  <a:srgbClr val="0070C0"/>
                </a:solidFill>
                <a:latin typeface="Mangal" charset="0"/>
                <a:ea typeface="Mangal" charset="0"/>
                <a:cs typeface="Mangal" charset="0"/>
              </a:rPr>
              <a:t>Train Max </a:t>
            </a:r>
            <a:r>
              <a:rPr lang="en-US" dirty="0" smtClean="0">
                <a:latin typeface="Mangal" charset="0"/>
                <a:ea typeface="Mangal" charset="0"/>
                <a:cs typeface="Mangal" charset="0"/>
              </a:rPr>
              <a:t>= </a:t>
            </a:r>
            <a:r>
              <a:rPr lang="mr-IN" dirty="0" smtClean="0">
                <a:latin typeface="Mangal" charset="0"/>
                <a:ea typeface="Mangal" charset="0"/>
                <a:cs typeface="Mangal" charset="0"/>
              </a:rPr>
              <a:t>93</a:t>
            </a:r>
            <a:r>
              <a:rPr lang="en-US" dirty="0" smtClean="0">
                <a:latin typeface="Mangal" charset="0"/>
                <a:ea typeface="Mangal" charset="0"/>
                <a:cs typeface="Mangal" charset="0"/>
              </a:rPr>
              <a:t>% @ 20</a:t>
            </a:r>
            <a:br>
              <a:rPr lang="en-US" dirty="0" smtClean="0">
                <a:latin typeface="Mangal" charset="0"/>
                <a:ea typeface="Mangal" charset="0"/>
                <a:cs typeface="Mangal" charset="0"/>
              </a:rPr>
            </a:br>
            <a:r>
              <a:rPr lang="en-US" b="1" dirty="0" smtClean="0">
                <a:solidFill>
                  <a:schemeClr val="accent4">
                    <a:lumMod val="75000"/>
                  </a:schemeClr>
                </a:solidFill>
                <a:latin typeface="Mangal" charset="0"/>
                <a:ea typeface="Mangal" charset="0"/>
                <a:cs typeface="Mangal" charset="0"/>
              </a:rPr>
              <a:t>Test Max </a:t>
            </a:r>
            <a:r>
              <a:rPr lang="en-US" dirty="0" smtClean="0">
                <a:latin typeface="Mangal" charset="0"/>
                <a:ea typeface="Mangal" charset="0"/>
                <a:cs typeface="Mangal" charset="0"/>
              </a:rPr>
              <a:t>=  87% @ 8</a:t>
            </a:r>
            <a:endParaRPr lang="en-US" dirty="0">
              <a:latin typeface="Mangal" charset="0"/>
              <a:ea typeface="Mangal" charset="0"/>
              <a:cs typeface="Mangal" charset="0"/>
            </a:endParaRPr>
          </a:p>
        </p:txBody>
      </p:sp>
      <p:sp>
        <p:nvSpPr>
          <p:cNvPr id="11" name="TextBox 10"/>
          <p:cNvSpPr txBox="1"/>
          <p:nvPr/>
        </p:nvSpPr>
        <p:spPr>
          <a:xfrm>
            <a:off x="1430767" y="5907741"/>
            <a:ext cx="9628094" cy="923330"/>
          </a:xfrm>
          <a:prstGeom prst="rect">
            <a:avLst/>
          </a:prstGeom>
          <a:noFill/>
        </p:spPr>
        <p:txBody>
          <a:bodyPr wrap="square" rtlCol="0">
            <a:spAutoFit/>
          </a:bodyPr>
          <a:lstStyle/>
          <a:p>
            <a:r>
              <a:rPr lang="en-US" dirty="0" smtClean="0"/>
              <a:t>Notes:</a:t>
            </a:r>
          </a:p>
          <a:p>
            <a:pPr marL="285750" indent="-285750">
              <a:buFontTx/>
              <a:buChar char="-"/>
            </a:pPr>
            <a:r>
              <a:rPr lang="en-US" dirty="0" smtClean="0"/>
              <a:t>Increasing </a:t>
            </a:r>
            <a:r>
              <a:rPr lang="en-US" dirty="0"/>
              <a:t>the training size increased test accuracy by 5</a:t>
            </a:r>
            <a:r>
              <a:rPr lang="en-US" dirty="0" smtClean="0"/>
              <a:t>%</a:t>
            </a:r>
          </a:p>
          <a:p>
            <a:pPr marL="285750" indent="-285750">
              <a:buFontTx/>
              <a:buChar char="-"/>
            </a:pPr>
            <a:r>
              <a:rPr lang="en-US" dirty="0"/>
              <a:t>At components 6, 7, &amp; 8 the</a:t>
            </a:r>
            <a:r>
              <a:rPr lang="en-US" b="1" dirty="0"/>
              <a:t> </a:t>
            </a:r>
            <a:r>
              <a:rPr lang="en-US" b="1" dirty="0">
                <a:solidFill>
                  <a:srgbClr val="FF0000"/>
                </a:solidFill>
              </a:rPr>
              <a:t>test accuracy ~ training accuracy</a:t>
            </a:r>
            <a:r>
              <a:rPr lang="en-US"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08" y="1581374"/>
            <a:ext cx="5028378" cy="3198607"/>
          </a:xfrm>
          <a:prstGeom prst="rect">
            <a:avLst/>
          </a:prstGeom>
        </p:spPr>
      </p:pic>
    </p:spTree>
    <p:extLst>
      <p:ext uri="{BB962C8B-B14F-4D97-AF65-F5344CB8AC3E}">
        <p14:creationId xmlns:p14="http://schemas.microsoft.com/office/powerpoint/2010/main" val="697379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Accuracy on Adversarial Data (10k)</a:t>
            </a:r>
            <a:br>
              <a:rPr lang="en-US" dirty="0" smtClean="0"/>
            </a:br>
            <a:r>
              <a:rPr lang="en-US" sz="2200" dirty="0">
                <a:solidFill>
                  <a:srgbClr val="FF0000"/>
                </a:solidFill>
              </a:rPr>
              <a:t>*Adversarial produced from </a:t>
            </a:r>
            <a:r>
              <a:rPr lang="en-US" sz="2200" dirty="0" smtClean="0">
                <a:solidFill>
                  <a:srgbClr val="FF0000"/>
                </a:solidFill>
              </a:rPr>
              <a:t>test set</a:t>
            </a:r>
            <a:endParaRPr lang="en-US" sz="2200" dirty="0">
              <a:solidFill>
                <a:srgbClr val="FF0000"/>
              </a:solidFill>
            </a:endParaRPr>
          </a:p>
        </p:txBody>
      </p:sp>
      <p:sp>
        <p:nvSpPr>
          <p:cNvPr id="5" name="TextBox 4"/>
          <p:cNvSpPr txBox="1"/>
          <p:nvPr/>
        </p:nvSpPr>
        <p:spPr>
          <a:xfrm>
            <a:off x="1333948" y="5389581"/>
            <a:ext cx="2194560" cy="369332"/>
          </a:xfrm>
          <a:prstGeom prst="rect">
            <a:avLst/>
          </a:prstGeom>
          <a:noFill/>
        </p:spPr>
        <p:txBody>
          <a:bodyPr wrap="square" rtlCol="0">
            <a:spAutoFit/>
          </a:bodyPr>
          <a:lstStyle/>
          <a:p>
            <a:r>
              <a:rPr lang="en-US" dirty="0" smtClean="0"/>
              <a:t>Max = 77.4% @ 8 </a:t>
            </a:r>
            <a:endParaRPr lang="en-US" dirty="0"/>
          </a:p>
        </p:txBody>
      </p:sp>
      <p:pic>
        <p:nvPicPr>
          <p:cNvPr id="3" name="Picture 2"/>
          <p:cNvPicPr>
            <a:picLocks noChangeAspect="1"/>
          </p:cNvPicPr>
          <p:nvPr/>
        </p:nvPicPr>
        <p:blipFill>
          <a:blip r:embed="rId2"/>
          <a:stretch>
            <a:fillRect/>
          </a:stretch>
        </p:blipFill>
        <p:spPr>
          <a:xfrm>
            <a:off x="838200" y="2185221"/>
            <a:ext cx="4572000" cy="3111500"/>
          </a:xfrm>
          <a:prstGeom prst="rect">
            <a:avLst/>
          </a:prstGeom>
        </p:spPr>
      </p:pic>
      <p:sp>
        <p:nvSpPr>
          <p:cNvPr id="9" name="TextBox 8"/>
          <p:cNvSpPr txBox="1"/>
          <p:nvPr/>
        </p:nvSpPr>
        <p:spPr>
          <a:xfrm>
            <a:off x="5873675" y="2045745"/>
            <a:ext cx="5852160" cy="923330"/>
          </a:xfrm>
          <a:prstGeom prst="rect">
            <a:avLst/>
          </a:prstGeom>
          <a:noFill/>
        </p:spPr>
        <p:txBody>
          <a:bodyPr wrap="square" rtlCol="0">
            <a:spAutoFit/>
          </a:bodyPr>
          <a:lstStyle/>
          <a:p>
            <a:r>
              <a:rPr lang="en-US" dirty="0" smtClean="0"/>
              <a:t>Notes:</a:t>
            </a:r>
          </a:p>
          <a:p>
            <a:r>
              <a:rPr lang="en-US" dirty="0"/>
              <a:t>-</a:t>
            </a:r>
            <a:r>
              <a:rPr lang="en-US" dirty="0" smtClean="0"/>
              <a:t> 10_10 w/ 8 components consistent with training accuracy </a:t>
            </a:r>
          </a:p>
          <a:p>
            <a:endParaRPr lang="en-US" dirty="0"/>
          </a:p>
        </p:txBody>
      </p:sp>
    </p:spTree>
    <p:extLst>
      <p:ext uri="{BB962C8B-B14F-4D97-AF65-F5344CB8AC3E}">
        <p14:creationId xmlns:p14="http://schemas.microsoft.com/office/powerpoint/2010/main" val="41464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Accuracy on Adversarial Data (10k)</a:t>
            </a:r>
            <a:br>
              <a:rPr lang="en-US" dirty="0" smtClean="0"/>
            </a:br>
            <a:r>
              <a:rPr lang="en-US" sz="2200" dirty="0" smtClean="0">
                <a:solidFill>
                  <a:srgbClr val="FF0000"/>
                </a:solidFill>
              </a:rPr>
              <a:t>*Adversarial produced from training set</a:t>
            </a:r>
            <a:endParaRPr lang="en-US" sz="2200" dirty="0">
              <a:solidFill>
                <a:srgbClr val="FF0000"/>
              </a:solidFill>
            </a:endParaRPr>
          </a:p>
        </p:txBody>
      </p:sp>
      <p:sp>
        <p:nvSpPr>
          <p:cNvPr id="9" name="TextBox 8"/>
          <p:cNvSpPr txBox="1"/>
          <p:nvPr/>
        </p:nvSpPr>
        <p:spPr>
          <a:xfrm>
            <a:off x="5873675" y="2045745"/>
            <a:ext cx="6002768" cy="646331"/>
          </a:xfrm>
          <a:prstGeom prst="rect">
            <a:avLst/>
          </a:prstGeom>
          <a:noFill/>
        </p:spPr>
        <p:txBody>
          <a:bodyPr wrap="square" rtlCol="0">
            <a:spAutoFit/>
          </a:bodyPr>
          <a:lstStyle/>
          <a:p>
            <a:r>
              <a:rPr lang="en-US" dirty="0" smtClean="0"/>
              <a:t>Notes:</a:t>
            </a:r>
          </a:p>
          <a:p>
            <a:r>
              <a:rPr lang="en-US" dirty="0"/>
              <a:t>At components 6, 7, &amp; 8 the</a:t>
            </a:r>
            <a:r>
              <a:rPr lang="en-US" b="1" dirty="0"/>
              <a:t> </a:t>
            </a:r>
            <a:r>
              <a:rPr lang="en-US" b="1" dirty="0">
                <a:solidFill>
                  <a:srgbClr val="FF0000"/>
                </a:solidFill>
              </a:rPr>
              <a:t>test accuracy </a:t>
            </a:r>
            <a:r>
              <a:rPr lang="en-US" b="1" dirty="0" smtClean="0">
                <a:solidFill>
                  <a:srgbClr val="FF0000"/>
                </a:solidFill>
              </a:rPr>
              <a:t>~ </a:t>
            </a:r>
            <a:r>
              <a:rPr lang="en-US" b="1" dirty="0" smtClean="0">
                <a:solidFill>
                  <a:srgbClr val="FF0000"/>
                </a:solidFill>
              </a:rPr>
              <a:t>OOB accuracy</a:t>
            </a:r>
            <a:r>
              <a:rPr lang="en-US"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57743"/>
            <a:ext cx="4572000" cy="2908300"/>
          </a:xfrm>
          <a:prstGeom prst="rect">
            <a:avLst/>
          </a:prstGeom>
        </p:spPr>
      </p:pic>
      <p:sp>
        <p:nvSpPr>
          <p:cNvPr id="6" name="TextBox 5"/>
          <p:cNvSpPr txBox="1"/>
          <p:nvPr/>
        </p:nvSpPr>
        <p:spPr>
          <a:xfrm>
            <a:off x="1593924" y="5133098"/>
            <a:ext cx="3281083" cy="646331"/>
          </a:xfrm>
          <a:prstGeom prst="rect">
            <a:avLst/>
          </a:prstGeom>
          <a:noFill/>
        </p:spPr>
        <p:txBody>
          <a:bodyPr wrap="square" rtlCol="0">
            <a:spAutoFit/>
          </a:bodyPr>
          <a:lstStyle/>
          <a:p>
            <a:r>
              <a:rPr lang="en-US" b="1" dirty="0" smtClean="0">
                <a:solidFill>
                  <a:srgbClr val="0070C0"/>
                </a:solidFill>
                <a:latin typeface="Mangal" charset="0"/>
                <a:ea typeface="Mangal" charset="0"/>
                <a:cs typeface="Mangal" charset="0"/>
              </a:rPr>
              <a:t>OOB Max </a:t>
            </a:r>
            <a:r>
              <a:rPr lang="en-US" dirty="0" smtClean="0">
                <a:latin typeface="Mangal" charset="0"/>
                <a:ea typeface="Mangal" charset="0"/>
                <a:cs typeface="Mangal" charset="0"/>
              </a:rPr>
              <a:t>= </a:t>
            </a:r>
            <a:r>
              <a:rPr lang="mr-IN" dirty="0" smtClean="0">
                <a:latin typeface="Mangal" charset="0"/>
                <a:ea typeface="Mangal" charset="0"/>
                <a:cs typeface="Mangal" charset="0"/>
              </a:rPr>
              <a:t>9</a:t>
            </a:r>
            <a:r>
              <a:rPr lang="en-US" dirty="0" smtClean="0">
                <a:latin typeface="Mangal" charset="0"/>
                <a:ea typeface="Mangal" charset="0"/>
                <a:cs typeface="Mangal" charset="0"/>
              </a:rPr>
              <a:t>0.6% @ 20</a:t>
            </a:r>
            <a:br>
              <a:rPr lang="en-US" dirty="0" smtClean="0">
                <a:latin typeface="Mangal" charset="0"/>
                <a:ea typeface="Mangal" charset="0"/>
                <a:cs typeface="Mangal" charset="0"/>
              </a:rPr>
            </a:br>
            <a:r>
              <a:rPr lang="en-US" b="1" dirty="0" smtClean="0">
                <a:solidFill>
                  <a:schemeClr val="accent4">
                    <a:lumMod val="75000"/>
                  </a:schemeClr>
                </a:solidFill>
                <a:latin typeface="Mangal" charset="0"/>
                <a:ea typeface="Mangal" charset="0"/>
                <a:cs typeface="Mangal" charset="0"/>
              </a:rPr>
              <a:t>Test Max </a:t>
            </a:r>
            <a:r>
              <a:rPr lang="en-US" dirty="0" smtClean="0">
                <a:latin typeface="Mangal" charset="0"/>
                <a:ea typeface="Mangal" charset="0"/>
                <a:cs typeface="Mangal" charset="0"/>
              </a:rPr>
              <a:t>=  87.6% @ 8</a:t>
            </a:r>
            <a:endParaRPr lang="en-US" dirty="0">
              <a:latin typeface="Mangal" charset="0"/>
              <a:ea typeface="Mangal" charset="0"/>
              <a:cs typeface="Mangal" charset="0"/>
            </a:endParaRPr>
          </a:p>
        </p:txBody>
      </p:sp>
    </p:spTree>
    <p:extLst>
      <p:ext uri="{BB962C8B-B14F-4D97-AF65-F5344CB8AC3E}">
        <p14:creationId xmlns:p14="http://schemas.microsoft.com/office/powerpoint/2010/main" val="206508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26" y="-248062"/>
            <a:ext cx="10515600" cy="1325563"/>
          </a:xfrm>
        </p:spPr>
        <p:txBody>
          <a:bodyPr/>
          <a:lstStyle/>
          <a:p>
            <a:r>
              <a:rPr lang="en-US" dirty="0" smtClean="0"/>
              <a:t>Summary of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81120742"/>
              </p:ext>
            </p:extLst>
          </p:nvPr>
        </p:nvGraphicFramePr>
        <p:xfrm>
          <a:off x="838200" y="825164"/>
          <a:ext cx="10515600" cy="2225040"/>
        </p:xfrm>
        <a:graphic>
          <a:graphicData uri="http://schemas.openxmlformats.org/drawingml/2006/table">
            <a:tbl>
              <a:tblPr firstRow="1" bandRow="1">
                <a:tableStyleId>{5C22544A-7EE6-4342-B048-85BDC9FD1C3A}</a:tableStyleId>
              </a:tblPr>
              <a:tblGrid>
                <a:gridCol w="2628900"/>
                <a:gridCol w="2179938"/>
                <a:gridCol w="3077862"/>
                <a:gridCol w="2628900"/>
              </a:tblGrid>
              <a:tr h="370840">
                <a:tc>
                  <a:txBody>
                    <a:bodyPr/>
                    <a:lstStyle/>
                    <a:p>
                      <a:r>
                        <a:rPr lang="en-US" dirty="0" smtClean="0"/>
                        <a:t>Train Set</a:t>
                      </a:r>
                      <a:endParaRPr lang="en-US" dirty="0"/>
                    </a:p>
                  </a:txBody>
                  <a:tcPr/>
                </a:tc>
                <a:tc>
                  <a:txBody>
                    <a:bodyPr/>
                    <a:lstStyle/>
                    <a:p>
                      <a:r>
                        <a:rPr lang="en-US" dirty="0" smtClean="0"/>
                        <a:t>OOB Accuracy (%)</a:t>
                      </a:r>
                      <a:endParaRPr lang="en-US" dirty="0"/>
                    </a:p>
                  </a:txBody>
                  <a:tcPr/>
                </a:tc>
                <a:tc>
                  <a:txBody>
                    <a:bodyPr/>
                    <a:lstStyle/>
                    <a:p>
                      <a:r>
                        <a:rPr lang="en-US" dirty="0" smtClean="0"/>
                        <a:t>Test Set</a:t>
                      </a:r>
                      <a:endParaRPr lang="en-US" dirty="0"/>
                    </a:p>
                  </a:txBody>
                  <a:tcPr/>
                </a:tc>
                <a:tc>
                  <a:txBody>
                    <a:bodyPr/>
                    <a:lstStyle/>
                    <a:p>
                      <a:r>
                        <a:rPr lang="en-US" dirty="0" smtClean="0"/>
                        <a:t>Test Accuracy (%)</a:t>
                      </a:r>
                      <a:endParaRPr lang="en-US" dirty="0"/>
                    </a:p>
                  </a:txBody>
                  <a:tcPr/>
                </a:tc>
              </a:tr>
              <a:tr h="370840">
                <a:tc>
                  <a:txBody>
                    <a:bodyPr/>
                    <a:lstStyle/>
                    <a:p>
                      <a:r>
                        <a:rPr lang="en-US" dirty="0" smtClean="0"/>
                        <a:t>10k Real</a:t>
                      </a:r>
                      <a:endParaRPr lang="en-US" dirty="0"/>
                    </a:p>
                  </a:txBody>
                  <a:tcPr/>
                </a:tc>
                <a:tc>
                  <a:txBody>
                    <a:bodyPr/>
                    <a:lstStyle/>
                    <a:p>
                      <a:pPr algn="ctr"/>
                      <a:r>
                        <a:rPr lang="en-US" dirty="0" smtClean="0"/>
                        <a:t>90</a:t>
                      </a:r>
                      <a:endParaRPr lang="en-US" dirty="0"/>
                    </a:p>
                  </a:txBody>
                  <a:tcPr/>
                </a:tc>
                <a:tc>
                  <a:txBody>
                    <a:bodyPr/>
                    <a:lstStyle/>
                    <a:p>
                      <a:r>
                        <a:rPr lang="en-US" dirty="0" smtClean="0"/>
                        <a:t>10k Adversarial </a:t>
                      </a:r>
                      <a:r>
                        <a:rPr lang="en-US" sz="1600" dirty="0" smtClean="0"/>
                        <a:t>(From train set)</a:t>
                      </a:r>
                      <a:endParaRPr lang="en-US" sz="1600" dirty="0"/>
                    </a:p>
                  </a:txBody>
                  <a:tcPr/>
                </a:tc>
                <a:tc>
                  <a:txBody>
                    <a:bodyPr/>
                    <a:lstStyle/>
                    <a:p>
                      <a:pPr algn="ctr"/>
                      <a:r>
                        <a:rPr lang="en-US" dirty="0" smtClean="0"/>
                        <a:t>88</a:t>
                      </a:r>
                      <a:endParaRPr lang="en-US" dirty="0"/>
                    </a:p>
                  </a:txBody>
                  <a:tcPr/>
                </a:tc>
              </a:tr>
              <a:tr h="370840">
                <a:tc>
                  <a:txBody>
                    <a:bodyPr/>
                    <a:lstStyle/>
                    <a:p>
                      <a:r>
                        <a:rPr lang="en-US" dirty="0" smtClean="0"/>
                        <a:t>10k Real</a:t>
                      </a:r>
                      <a:endParaRPr lang="en-US" dirty="0"/>
                    </a:p>
                  </a:txBody>
                  <a:tcPr/>
                </a:tc>
                <a:tc>
                  <a:txBody>
                    <a:bodyPr/>
                    <a:lstStyle/>
                    <a:p>
                      <a:pPr algn="ctr"/>
                      <a:r>
                        <a:rPr lang="en-US" dirty="0" smtClean="0"/>
                        <a:t>90</a:t>
                      </a:r>
                      <a:endParaRPr lang="en-US" dirty="0"/>
                    </a:p>
                  </a:txBody>
                  <a:tcPr/>
                </a:tc>
                <a:tc>
                  <a:txBody>
                    <a:bodyPr/>
                    <a:lstStyle/>
                    <a:p>
                      <a:r>
                        <a:rPr lang="en-US" dirty="0" smtClean="0"/>
                        <a:t>10k Real</a:t>
                      </a:r>
                      <a:endParaRPr lang="en-US" dirty="0"/>
                    </a:p>
                  </a:txBody>
                  <a:tcPr/>
                </a:tc>
                <a:tc>
                  <a:txBody>
                    <a:bodyPr/>
                    <a:lstStyle/>
                    <a:p>
                      <a:pPr algn="ctr"/>
                      <a:r>
                        <a:rPr lang="en-US" dirty="0" smtClean="0"/>
                        <a:t>82</a:t>
                      </a:r>
                      <a:endParaRPr lang="en-US" dirty="0"/>
                    </a:p>
                  </a:txBody>
                  <a:tcPr/>
                </a:tc>
              </a:tr>
              <a:tr h="370840">
                <a:tc>
                  <a:txBody>
                    <a:bodyPr/>
                    <a:lstStyle/>
                    <a:p>
                      <a:r>
                        <a:rPr lang="en-US" dirty="0" smtClean="0"/>
                        <a:t>10k Real</a:t>
                      </a:r>
                      <a:endParaRPr lang="en-US" dirty="0"/>
                    </a:p>
                  </a:txBody>
                  <a:tcPr/>
                </a:tc>
                <a:tc>
                  <a:txBody>
                    <a:bodyPr/>
                    <a:lstStyle/>
                    <a:p>
                      <a:pPr algn="ctr"/>
                      <a:r>
                        <a:rPr lang="en-US" dirty="0" smtClean="0"/>
                        <a:t>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10k Adversarial </a:t>
                      </a:r>
                      <a:r>
                        <a:rPr lang="en-US" sz="1600" dirty="0" smtClean="0"/>
                        <a:t>(From test set)</a:t>
                      </a:r>
                    </a:p>
                  </a:txBody>
                  <a:tcPr/>
                </a:tc>
                <a:tc>
                  <a:txBody>
                    <a:bodyPr/>
                    <a:lstStyle/>
                    <a:p>
                      <a:pPr algn="ctr"/>
                      <a:r>
                        <a:rPr lang="en-US" dirty="0" smtClean="0"/>
                        <a:t>77</a:t>
                      </a:r>
                      <a:endParaRPr lang="en-US" dirty="0"/>
                    </a:p>
                  </a:txBody>
                  <a:tcPr/>
                </a:tc>
              </a:tr>
              <a:tr h="370840">
                <a:tc>
                  <a:txBody>
                    <a:bodyPr/>
                    <a:lstStyle/>
                    <a:p>
                      <a:r>
                        <a:rPr lang="en-US" dirty="0" smtClean="0"/>
                        <a:t>30k Real</a:t>
                      </a:r>
                      <a:endParaRPr lang="en-US" dirty="0"/>
                    </a:p>
                  </a:txBody>
                  <a:tcPr/>
                </a:tc>
                <a:tc>
                  <a:txBody>
                    <a:bodyPr/>
                    <a:lstStyle/>
                    <a:p>
                      <a:pPr algn="ctr"/>
                      <a:r>
                        <a:rPr lang="en-US" dirty="0" smtClean="0"/>
                        <a:t>93</a:t>
                      </a:r>
                      <a:endParaRPr lang="en-US" dirty="0"/>
                    </a:p>
                  </a:txBody>
                  <a:tcPr/>
                </a:tc>
                <a:tc>
                  <a:txBody>
                    <a:bodyPr/>
                    <a:lstStyle/>
                    <a:p>
                      <a:r>
                        <a:rPr lang="en-US" dirty="0" smtClean="0"/>
                        <a:t>10k Real</a:t>
                      </a:r>
                      <a:endParaRPr lang="en-US" dirty="0"/>
                    </a:p>
                  </a:txBody>
                  <a:tcPr/>
                </a:tc>
                <a:tc>
                  <a:txBody>
                    <a:bodyPr/>
                    <a:lstStyle/>
                    <a:p>
                      <a:pPr algn="ctr"/>
                      <a:r>
                        <a:rPr lang="en-US" dirty="0" smtClean="0"/>
                        <a:t>87</a:t>
                      </a:r>
                      <a:endParaRPr lang="en-US" dirty="0"/>
                    </a:p>
                  </a:txBody>
                  <a:tcPr/>
                </a:tc>
              </a:tr>
              <a:tr h="370840">
                <a:tc>
                  <a:txBody>
                    <a:bodyPr/>
                    <a:lstStyle/>
                    <a:p>
                      <a:r>
                        <a:rPr lang="en-US" dirty="0" smtClean="0"/>
                        <a:t>60k Real</a:t>
                      </a:r>
                      <a:endParaRPr lang="en-US" dirty="0"/>
                    </a:p>
                  </a:txBody>
                  <a:tcPr/>
                </a:tc>
                <a:tc>
                  <a:txBody>
                    <a:bodyPr/>
                    <a:lstStyle/>
                    <a:p>
                      <a:pPr algn="ctr"/>
                      <a:r>
                        <a:rPr lang="en-US" dirty="0" smtClean="0"/>
                        <a:t>94.5</a:t>
                      </a:r>
                      <a:endParaRPr lang="en-US" dirty="0"/>
                    </a:p>
                  </a:txBody>
                  <a:tcPr/>
                </a:tc>
                <a:tc>
                  <a:txBody>
                    <a:bodyPr/>
                    <a:lstStyle/>
                    <a:p>
                      <a:r>
                        <a:rPr lang="en-US" dirty="0" smtClean="0"/>
                        <a:t>10k Real</a:t>
                      </a:r>
                      <a:endParaRPr lang="en-US" dirty="0"/>
                    </a:p>
                  </a:txBody>
                  <a:tcPr/>
                </a:tc>
                <a:tc>
                  <a:txBody>
                    <a:bodyPr/>
                    <a:lstStyle/>
                    <a:p>
                      <a:pPr algn="ctr"/>
                      <a:r>
                        <a:rPr lang="en-US" dirty="0" smtClean="0"/>
                        <a:t>94.5</a:t>
                      </a:r>
                      <a:endParaRPr lang="en-US" dirty="0"/>
                    </a:p>
                  </a:txBody>
                  <a:tcPr/>
                </a:tc>
              </a:tr>
            </a:tbl>
          </a:graphicData>
        </a:graphic>
      </p:graphicFrame>
      <p:sp>
        <p:nvSpPr>
          <p:cNvPr id="8" name="TextBox 7"/>
          <p:cNvSpPr txBox="1"/>
          <p:nvPr/>
        </p:nvSpPr>
        <p:spPr>
          <a:xfrm>
            <a:off x="289293" y="3293259"/>
            <a:ext cx="4842105" cy="3970318"/>
          </a:xfrm>
          <a:prstGeom prst="rect">
            <a:avLst/>
          </a:prstGeom>
          <a:noFill/>
        </p:spPr>
        <p:txBody>
          <a:bodyPr wrap="square" rtlCol="0">
            <a:spAutoFit/>
          </a:bodyPr>
          <a:lstStyle/>
          <a:p>
            <a:r>
              <a:rPr lang="en-US" b="1" dirty="0" smtClean="0"/>
              <a:t>Checks</a:t>
            </a:r>
            <a:endParaRPr lang="en-US" b="1" dirty="0"/>
          </a:p>
          <a:p>
            <a:pPr marL="285750" indent="-285750">
              <a:buFontTx/>
              <a:buChar char="-"/>
            </a:pPr>
            <a:r>
              <a:rPr lang="en-US" dirty="0"/>
              <a:t>10_10 c8 is consistently best</a:t>
            </a:r>
          </a:p>
          <a:p>
            <a:pPr marL="285750" indent="-285750">
              <a:buFontTx/>
              <a:buChar char="-"/>
            </a:pPr>
            <a:r>
              <a:rPr lang="en-US" dirty="0"/>
              <a:t>Test on adversarial data that </a:t>
            </a:r>
            <a:r>
              <a:rPr lang="en-US" dirty="0" err="1"/>
              <a:t>pymapper</a:t>
            </a:r>
            <a:r>
              <a:rPr lang="en-US" dirty="0"/>
              <a:t> trained on is highest = good</a:t>
            </a:r>
          </a:p>
          <a:p>
            <a:pPr marL="285750" indent="-285750">
              <a:buFontTx/>
              <a:buChar char="-"/>
            </a:pPr>
            <a:r>
              <a:rPr lang="en-US" dirty="0"/>
              <a:t>Increasing train set increases test accuracy</a:t>
            </a:r>
          </a:p>
          <a:p>
            <a:endParaRPr lang="en-US" dirty="0"/>
          </a:p>
          <a:p>
            <a:r>
              <a:rPr lang="en-US" b="1" dirty="0" smtClean="0"/>
              <a:t>Questions</a:t>
            </a:r>
          </a:p>
          <a:p>
            <a:pPr marL="285750" indent="-285750">
              <a:buFontTx/>
              <a:buChar char="-"/>
            </a:pPr>
            <a:r>
              <a:rPr lang="en-US" dirty="0"/>
              <a:t>How to </a:t>
            </a:r>
            <a:r>
              <a:rPr lang="en-US" dirty="0" smtClean="0"/>
              <a:t>boost</a:t>
            </a:r>
          </a:p>
          <a:p>
            <a:pPr marL="285750" indent="-285750">
              <a:buFontTx/>
              <a:buChar char="-"/>
            </a:pPr>
            <a:r>
              <a:rPr lang="en-US" dirty="0" smtClean="0"/>
              <a:t>What to do for preprocessing data</a:t>
            </a:r>
          </a:p>
          <a:p>
            <a:pPr marL="285750" indent="-285750">
              <a:buFontTx/>
              <a:buChar char="-"/>
            </a:pPr>
            <a:r>
              <a:rPr lang="en-US" dirty="0" smtClean="0"/>
              <a:t>Shape of training accuracy</a:t>
            </a:r>
          </a:p>
          <a:p>
            <a:pPr marL="285750" indent="-285750">
              <a:buFontTx/>
              <a:buChar char="-"/>
            </a:pPr>
            <a:r>
              <a:rPr lang="en-US" dirty="0" smtClean="0"/>
              <a:t>What is adversarial to our setup</a:t>
            </a:r>
          </a:p>
          <a:p>
            <a:pPr marL="285750" indent="-285750">
              <a:buFontTx/>
              <a:buChar char="-"/>
            </a:pPr>
            <a:endParaRPr lang="en-US" dirty="0" smtClean="0"/>
          </a:p>
          <a:p>
            <a:pPr marL="285750" indent="-285750">
              <a:buFontTx/>
              <a:buChar char="-"/>
            </a:pPr>
            <a:endParaRPr lang="en-US" dirty="0" smtClean="0"/>
          </a:p>
          <a:p>
            <a:endParaRPr lang="en-US" dirty="0"/>
          </a:p>
        </p:txBody>
      </p:sp>
      <p:sp>
        <p:nvSpPr>
          <p:cNvPr id="5" name="TextBox 4"/>
          <p:cNvSpPr txBox="1"/>
          <p:nvPr/>
        </p:nvSpPr>
        <p:spPr>
          <a:xfrm>
            <a:off x="6096000" y="3293259"/>
            <a:ext cx="4842105" cy="2862322"/>
          </a:xfrm>
          <a:prstGeom prst="rect">
            <a:avLst/>
          </a:prstGeom>
          <a:noFill/>
        </p:spPr>
        <p:txBody>
          <a:bodyPr wrap="square" rtlCol="0">
            <a:spAutoFit/>
          </a:bodyPr>
          <a:lstStyle/>
          <a:p>
            <a:r>
              <a:rPr lang="en-US" b="1" dirty="0" smtClean="0"/>
              <a:t>Notes</a:t>
            </a:r>
            <a:endParaRPr lang="en-US" b="1" dirty="0"/>
          </a:p>
          <a:p>
            <a:pPr marL="285750" indent="-285750">
              <a:buFontTx/>
              <a:buChar char="-"/>
            </a:pPr>
            <a:r>
              <a:rPr lang="en-US" dirty="0" smtClean="0"/>
              <a:t>OOB Accuracy not training accuracy</a:t>
            </a:r>
          </a:p>
          <a:p>
            <a:pPr marL="285750" indent="-285750">
              <a:buFontTx/>
              <a:buChar char="-"/>
            </a:pPr>
            <a:r>
              <a:rPr lang="en-US" dirty="0"/>
              <a:t>Non-IID probably explain some </a:t>
            </a:r>
            <a:r>
              <a:rPr lang="en-US" dirty="0" smtClean="0"/>
              <a:t>weirdness</a:t>
            </a:r>
          </a:p>
          <a:p>
            <a:pPr marL="285750" indent="-285750">
              <a:buFontTx/>
              <a:buChar char="-"/>
            </a:pPr>
            <a:r>
              <a:rPr lang="en-US" dirty="0" smtClean="0"/>
              <a:t>Splitting procedure done for 60k.  Test accuracy given for PCA20 (seems like splitting procedure removes IID issues)</a:t>
            </a:r>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endParaRPr lang="en-US" dirty="0"/>
          </a:p>
        </p:txBody>
      </p:sp>
    </p:spTree>
    <p:extLst>
      <p:ext uri="{BB962C8B-B14F-4D97-AF65-F5344CB8AC3E}">
        <p14:creationId xmlns:p14="http://schemas.microsoft.com/office/powerpoint/2010/main" val="69935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TotalTime>
  <Words>638</Words>
  <Application>Microsoft Macintosh PowerPoint</Application>
  <PresentationFormat>Widescreen</PresentationFormat>
  <Paragraphs>86</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Complexity</vt:lpstr>
      <vt:lpstr>Training Accuracy on Real Data (10k)</vt:lpstr>
      <vt:lpstr>Training Accuracy on Real Data (10k)</vt:lpstr>
      <vt:lpstr>Test Accuracy on Real Data (10k)</vt:lpstr>
      <vt:lpstr>Test Accuracy on Real Data (10k)</vt:lpstr>
      <vt:lpstr>Train on 30k real, test on 10k real</vt:lpstr>
      <vt:lpstr>Test Accuracy on Adversarial Data (10k) *Adversarial produced from test set</vt:lpstr>
      <vt:lpstr>Test Accuracy on Adversarial Data (10k) *Adversarial produced from training set</vt:lpstr>
      <vt:lpstr>Summary of Results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Accuracy on Real Data (10k)</dc:title>
  <dc:creator>Microsoft Office User</dc:creator>
  <cp:lastModifiedBy>Microsoft Office User</cp:lastModifiedBy>
  <cp:revision>50</cp:revision>
  <dcterms:created xsi:type="dcterms:W3CDTF">2018-09-18T16:04:16Z</dcterms:created>
  <dcterms:modified xsi:type="dcterms:W3CDTF">2018-10-10T23:36:31Z</dcterms:modified>
</cp:coreProperties>
</file>