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77" r:id="rId10"/>
    <p:sldId id="278" r:id="rId11"/>
    <p:sldId id="263" r:id="rId12"/>
    <p:sldId id="264" r:id="rId13"/>
    <p:sldId id="265" r:id="rId14"/>
    <p:sldId id="266" r:id="rId15"/>
    <p:sldId id="267" r:id="rId16"/>
    <p:sldId id="268" r:id="rId17"/>
    <p:sldId id="269" r:id="rId18"/>
    <p:sldId id="270" r:id="rId19"/>
    <p:sldId id="271" r:id="rId20"/>
    <p:sldId id="272" r:id="rId21"/>
    <p:sldId id="281" r:id="rId22"/>
    <p:sldId id="273" r:id="rId23"/>
    <p:sldId id="274" r:id="rId24"/>
    <p:sldId id="279" r:id="rId25"/>
    <p:sldId id="275" r:id="rId26"/>
    <p:sldId id="280" r:id="rId27"/>
    <p:sldId id="276" r:id="rId28"/>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6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31" name="PlaceHolder 2"/>
          <p:cNvSpPr>
            <a:spLocks noGrp="1"/>
          </p:cNvSpPr>
          <p:nvPr>
            <p:ph type="body"/>
          </p:nvPr>
        </p:nvSpPr>
        <p:spPr>
          <a:xfrm>
            <a:off x="1451520" y="2015640"/>
            <a:ext cx="960300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32" name="PlaceHolder 3"/>
          <p:cNvSpPr>
            <a:spLocks noGrp="1"/>
          </p:cNvSpPr>
          <p:nvPr>
            <p:ph type="body"/>
          </p:nvPr>
        </p:nvSpPr>
        <p:spPr>
          <a:xfrm>
            <a:off x="1451520" y="3817800"/>
            <a:ext cx="960300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34" name="PlaceHolder 2"/>
          <p:cNvSpPr>
            <a:spLocks noGrp="1"/>
          </p:cNvSpPr>
          <p:nvPr>
            <p:ph type="body"/>
          </p:nvPr>
        </p:nvSpPr>
        <p:spPr>
          <a:xfrm>
            <a:off x="1451520" y="2015640"/>
            <a:ext cx="468612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35" name="PlaceHolder 3"/>
          <p:cNvSpPr>
            <a:spLocks noGrp="1"/>
          </p:cNvSpPr>
          <p:nvPr>
            <p:ph type="body"/>
          </p:nvPr>
        </p:nvSpPr>
        <p:spPr>
          <a:xfrm>
            <a:off x="6372360" y="2015640"/>
            <a:ext cx="468612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36" name="PlaceHolder 4"/>
          <p:cNvSpPr>
            <a:spLocks noGrp="1"/>
          </p:cNvSpPr>
          <p:nvPr>
            <p:ph type="body"/>
          </p:nvPr>
        </p:nvSpPr>
        <p:spPr>
          <a:xfrm>
            <a:off x="1451520" y="3817800"/>
            <a:ext cx="468612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37" name="PlaceHolder 5"/>
          <p:cNvSpPr>
            <a:spLocks noGrp="1"/>
          </p:cNvSpPr>
          <p:nvPr>
            <p:ph type="body"/>
          </p:nvPr>
        </p:nvSpPr>
        <p:spPr>
          <a:xfrm>
            <a:off x="6372360" y="3817800"/>
            <a:ext cx="468612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39" name="PlaceHolder 2"/>
          <p:cNvSpPr>
            <a:spLocks noGrp="1"/>
          </p:cNvSpPr>
          <p:nvPr>
            <p:ph type="body"/>
          </p:nvPr>
        </p:nvSpPr>
        <p:spPr>
          <a:xfrm>
            <a:off x="1451520" y="2015640"/>
            <a:ext cx="309204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40" name="PlaceHolder 3"/>
          <p:cNvSpPr>
            <a:spLocks noGrp="1"/>
          </p:cNvSpPr>
          <p:nvPr>
            <p:ph type="body"/>
          </p:nvPr>
        </p:nvSpPr>
        <p:spPr>
          <a:xfrm>
            <a:off x="4698720" y="2015640"/>
            <a:ext cx="309204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41" name="PlaceHolder 4"/>
          <p:cNvSpPr>
            <a:spLocks noGrp="1"/>
          </p:cNvSpPr>
          <p:nvPr>
            <p:ph type="body"/>
          </p:nvPr>
        </p:nvSpPr>
        <p:spPr>
          <a:xfrm>
            <a:off x="7945560" y="2015640"/>
            <a:ext cx="309204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42" name="PlaceHolder 5"/>
          <p:cNvSpPr>
            <a:spLocks noGrp="1"/>
          </p:cNvSpPr>
          <p:nvPr>
            <p:ph type="body"/>
          </p:nvPr>
        </p:nvSpPr>
        <p:spPr>
          <a:xfrm>
            <a:off x="1451520" y="3817800"/>
            <a:ext cx="309204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43" name="PlaceHolder 6"/>
          <p:cNvSpPr>
            <a:spLocks noGrp="1"/>
          </p:cNvSpPr>
          <p:nvPr>
            <p:ph type="body"/>
          </p:nvPr>
        </p:nvSpPr>
        <p:spPr>
          <a:xfrm>
            <a:off x="4698720" y="3817800"/>
            <a:ext cx="309204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44" name="PlaceHolder 7"/>
          <p:cNvSpPr>
            <a:spLocks noGrp="1"/>
          </p:cNvSpPr>
          <p:nvPr>
            <p:ph type="body"/>
          </p:nvPr>
        </p:nvSpPr>
        <p:spPr>
          <a:xfrm>
            <a:off x="7945560" y="3817800"/>
            <a:ext cx="309204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55" name="PlaceHolder 2"/>
          <p:cNvSpPr>
            <a:spLocks noGrp="1"/>
          </p:cNvSpPr>
          <p:nvPr>
            <p:ph type="subTitle"/>
          </p:nvPr>
        </p:nvSpPr>
        <p:spPr>
          <a:xfrm>
            <a:off x="1451520" y="2015640"/>
            <a:ext cx="9603000" cy="3450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57" name="PlaceHolder 2"/>
          <p:cNvSpPr>
            <a:spLocks noGrp="1"/>
          </p:cNvSpPr>
          <p:nvPr>
            <p:ph type="body"/>
          </p:nvPr>
        </p:nvSpPr>
        <p:spPr>
          <a:xfrm>
            <a:off x="1451520" y="2015640"/>
            <a:ext cx="9603000" cy="3450240"/>
          </a:xfrm>
          <a:prstGeom prst="rect">
            <a:avLst/>
          </a:prstGeom>
        </p:spPr>
        <p:txBody>
          <a:bodyPr lIns="0" tIns="0" rIns="0" bIns="0">
            <a:normAutofit/>
          </a:bodyPr>
          <a:lstStyle/>
          <a:p>
            <a:endParaRPr lang="en-US" sz="2000" b="0" strike="noStrike" spc="-1">
              <a:solidFill>
                <a:srgbClr val="000000"/>
              </a:solidFill>
              <a:latin typeface="Gill Sans M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59" name="PlaceHolder 2"/>
          <p:cNvSpPr>
            <a:spLocks noGrp="1"/>
          </p:cNvSpPr>
          <p:nvPr>
            <p:ph type="body"/>
          </p:nvPr>
        </p:nvSpPr>
        <p:spPr>
          <a:xfrm>
            <a:off x="1451520" y="2015640"/>
            <a:ext cx="4686120" cy="345024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60" name="PlaceHolder 3"/>
          <p:cNvSpPr>
            <a:spLocks noGrp="1"/>
          </p:cNvSpPr>
          <p:nvPr>
            <p:ph type="body"/>
          </p:nvPr>
        </p:nvSpPr>
        <p:spPr>
          <a:xfrm>
            <a:off x="6372360" y="2015640"/>
            <a:ext cx="4686120" cy="3450240"/>
          </a:xfrm>
          <a:prstGeom prst="rect">
            <a:avLst/>
          </a:prstGeom>
        </p:spPr>
        <p:txBody>
          <a:bodyPr lIns="0" tIns="0" rIns="0" bIns="0">
            <a:normAutofit/>
          </a:bodyPr>
          <a:lstStyle/>
          <a:p>
            <a:endParaRPr lang="en-US" sz="2000" b="0" strike="noStrike" spc="-1">
              <a:solidFill>
                <a:srgbClr val="000000"/>
              </a:solidFill>
              <a:latin typeface="Gill Sans M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latin typeface="Gill Sans M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1451520" y="804600"/>
            <a:ext cx="9603000" cy="4863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64" name="PlaceHolder 2"/>
          <p:cNvSpPr>
            <a:spLocks noGrp="1"/>
          </p:cNvSpPr>
          <p:nvPr>
            <p:ph type="body"/>
          </p:nvPr>
        </p:nvSpPr>
        <p:spPr>
          <a:xfrm>
            <a:off x="1451520" y="2015640"/>
            <a:ext cx="468612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65" name="PlaceHolder 3"/>
          <p:cNvSpPr>
            <a:spLocks noGrp="1"/>
          </p:cNvSpPr>
          <p:nvPr>
            <p:ph type="body"/>
          </p:nvPr>
        </p:nvSpPr>
        <p:spPr>
          <a:xfrm>
            <a:off x="6372360" y="2015640"/>
            <a:ext cx="4686120" cy="345024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66" name="PlaceHolder 4"/>
          <p:cNvSpPr>
            <a:spLocks noGrp="1"/>
          </p:cNvSpPr>
          <p:nvPr>
            <p:ph type="body"/>
          </p:nvPr>
        </p:nvSpPr>
        <p:spPr>
          <a:xfrm>
            <a:off x="1451520" y="3817800"/>
            <a:ext cx="468612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10" name="PlaceHolder 2"/>
          <p:cNvSpPr>
            <a:spLocks noGrp="1"/>
          </p:cNvSpPr>
          <p:nvPr>
            <p:ph type="subTitle"/>
          </p:nvPr>
        </p:nvSpPr>
        <p:spPr>
          <a:xfrm>
            <a:off x="1451520" y="2015640"/>
            <a:ext cx="9603000" cy="3450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68" name="PlaceHolder 2"/>
          <p:cNvSpPr>
            <a:spLocks noGrp="1"/>
          </p:cNvSpPr>
          <p:nvPr>
            <p:ph type="body"/>
          </p:nvPr>
        </p:nvSpPr>
        <p:spPr>
          <a:xfrm>
            <a:off x="1451520" y="2015640"/>
            <a:ext cx="4686120" cy="345024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69" name="PlaceHolder 3"/>
          <p:cNvSpPr>
            <a:spLocks noGrp="1"/>
          </p:cNvSpPr>
          <p:nvPr>
            <p:ph type="body"/>
          </p:nvPr>
        </p:nvSpPr>
        <p:spPr>
          <a:xfrm>
            <a:off x="6372360" y="2015640"/>
            <a:ext cx="468612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70" name="PlaceHolder 4"/>
          <p:cNvSpPr>
            <a:spLocks noGrp="1"/>
          </p:cNvSpPr>
          <p:nvPr>
            <p:ph type="body"/>
          </p:nvPr>
        </p:nvSpPr>
        <p:spPr>
          <a:xfrm>
            <a:off x="6372360" y="3817800"/>
            <a:ext cx="468612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72" name="PlaceHolder 2"/>
          <p:cNvSpPr>
            <a:spLocks noGrp="1"/>
          </p:cNvSpPr>
          <p:nvPr>
            <p:ph type="body"/>
          </p:nvPr>
        </p:nvSpPr>
        <p:spPr>
          <a:xfrm>
            <a:off x="1451520" y="2015640"/>
            <a:ext cx="468612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73" name="PlaceHolder 3"/>
          <p:cNvSpPr>
            <a:spLocks noGrp="1"/>
          </p:cNvSpPr>
          <p:nvPr>
            <p:ph type="body"/>
          </p:nvPr>
        </p:nvSpPr>
        <p:spPr>
          <a:xfrm>
            <a:off x="6372360" y="2015640"/>
            <a:ext cx="468612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74" name="PlaceHolder 4"/>
          <p:cNvSpPr>
            <a:spLocks noGrp="1"/>
          </p:cNvSpPr>
          <p:nvPr>
            <p:ph type="body"/>
          </p:nvPr>
        </p:nvSpPr>
        <p:spPr>
          <a:xfrm>
            <a:off x="1451520" y="3817800"/>
            <a:ext cx="960300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76" name="PlaceHolder 2"/>
          <p:cNvSpPr>
            <a:spLocks noGrp="1"/>
          </p:cNvSpPr>
          <p:nvPr>
            <p:ph type="body"/>
          </p:nvPr>
        </p:nvSpPr>
        <p:spPr>
          <a:xfrm>
            <a:off x="1451520" y="2015640"/>
            <a:ext cx="960300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77" name="PlaceHolder 3"/>
          <p:cNvSpPr>
            <a:spLocks noGrp="1"/>
          </p:cNvSpPr>
          <p:nvPr>
            <p:ph type="body"/>
          </p:nvPr>
        </p:nvSpPr>
        <p:spPr>
          <a:xfrm>
            <a:off x="1451520" y="3817800"/>
            <a:ext cx="960300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79" name="PlaceHolder 2"/>
          <p:cNvSpPr>
            <a:spLocks noGrp="1"/>
          </p:cNvSpPr>
          <p:nvPr>
            <p:ph type="body"/>
          </p:nvPr>
        </p:nvSpPr>
        <p:spPr>
          <a:xfrm>
            <a:off x="1451520" y="2015640"/>
            <a:ext cx="468612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80" name="PlaceHolder 3"/>
          <p:cNvSpPr>
            <a:spLocks noGrp="1"/>
          </p:cNvSpPr>
          <p:nvPr>
            <p:ph type="body"/>
          </p:nvPr>
        </p:nvSpPr>
        <p:spPr>
          <a:xfrm>
            <a:off x="6372360" y="2015640"/>
            <a:ext cx="468612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81" name="PlaceHolder 4"/>
          <p:cNvSpPr>
            <a:spLocks noGrp="1"/>
          </p:cNvSpPr>
          <p:nvPr>
            <p:ph type="body"/>
          </p:nvPr>
        </p:nvSpPr>
        <p:spPr>
          <a:xfrm>
            <a:off x="1451520" y="3817800"/>
            <a:ext cx="468612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82" name="PlaceHolder 5"/>
          <p:cNvSpPr>
            <a:spLocks noGrp="1"/>
          </p:cNvSpPr>
          <p:nvPr>
            <p:ph type="body"/>
          </p:nvPr>
        </p:nvSpPr>
        <p:spPr>
          <a:xfrm>
            <a:off x="6372360" y="3817800"/>
            <a:ext cx="468612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84" name="PlaceHolder 2"/>
          <p:cNvSpPr>
            <a:spLocks noGrp="1"/>
          </p:cNvSpPr>
          <p:nvPr>
            <p:ph type="body"/>
          </p:nvPr>
        </p:nvSpPr>
        <p:spPr>
          <a:xfrm>
            <a:off x="1451520" y="2015640"/>
            <a:ext cx="309204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85" name="PlaceHolder 3"/>
          <p:cNvSpPr>
            <a:spLocks noGrp="1"/>
          </p:cNvSpPr>
          <p:nvPr>
            <p:ph type="body"/>
          </p:nvPr>
        </p:nvSpPr>
        <p:spPr>
          <a:xfrm>
            <a:off x="4698720" y="2015640"/>
            <a:ext cx="309204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86" name="PlaceHolder 4"/>
          <p:cNvSpPr>
            <a:spLocks noGrp="1"/>
          </p:cNvSpPr>
          <p:nvPr>
            <p:ph type="body"/>
          </p:nvPr>
        </p:nvSpPr>
        <p:spPr>
          <a:xfrm>
            <a:off x="7945560" y="2015640"/>
            <a:ext cx="309204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87" name="PlaceHolder 5"/>
          <p:cNvSpPr>
            <a:spLocks noGrp="1"/>
          </p:cNvSpPr>
          <p:nvPr>
            <p:ph type="body"/>
          </p:nvPr>
        </p:nvSpPr>
        <p:spPr>
          <a:xfrm>
            <a:off x="1451520" y="3817800"/>
            <a:ext cx="309204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88" name="PlaceHolder 6"/>
          <p:cNvSpPr>
            <a:spLocks noGrp="1"/>
          </p:cNvSpPr>
          <p:nvPr>
            <p:ph type="body"/>
          </p:nvPr>
        </p:nvSpPr>
        <p:spPr>
          <a:xfrm>
            <a:off x="4698720" y="3817800"/>
            <a:ext cx="309204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89" name="PlaceHolder 7"/>
          <p:cNvSpPr>
            <a:spLocks noGrp="1"/>
          </p:cNvSpPr>
          <p:nvPr>
            <p:ph type="body"/>
          </p:nvPr>
        </p:nvSpPr>
        <p:spPr>
          <a:xfrm>
            <a:off x="7945560" y="3817800"/>
            <a:ext cx="309204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12" name="PlaceHolder 2"/>
          <p:cNvSpPr>
            <a:spLocks noGrp="1"/>
          </p:cNvSpPr>
          <p:nvPr>
            <p:ph type="body"/>
          </p:nvPr>
        </p:nvSpPr>
        <p:spPr>
          <a:xfrm>
            <a:off x="1451520" y="2015640"/>
            <a:ext cx="9603000" cy="3450240"/>
          </a:xfrm>
          <a:prstGeom prst="rect">
            <a:avLst/>
          </a:prstGeom>
        </p:spPr>
        <p:txBody>
          <a:bodyPr lIns="0" tIns="0" rIns="0" bIns="0">
            <a:normAutofit/>
          </a:bodyPr>
          <a:lstStyle/>
          <a:p>
            <a:endParaRPr lang="en-US" sz="2000" b="0" strike="noStrike" spc="-1">
              <a:solidFill>
                <a:srgbClr val="000000"/>
              </a:solidFill>
              <a:latin typeface="Gill Sans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14" name="PlaceHolder 2"/>
          <p:cNvSpPr>
            <a:spLocks noGrp="1"/>
          </p:cNvSpPr>
          <p:nvPr>
            <p:ph type="body"/>
          </p:nvPr>
        </p:nvSpPr>
        <p:spPr>
          <a:xfrm>
            <a:off x="1451520" y="2015640"/>
            <a:ext cx="4686120" cy="345024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15" name="PlaceHolder 3"/>
          <p:cNvSpPr>
            <a:spLocks noGrp="1"/>
          </p:cNvSpPr>
          <p:nvPr>
            <p:ph type="body"/>
          </p:nvPr>
        </p:nvSpPr>
        <p:spPr>
          <a:xfrm>
            <a:off x="6372360" y="2015640"/>
            <a:ext cx="4686120" cy="3450240"/>
          </a:xfrm>
          <a:prstGeom prst="rect">
            <a:avLst/>
          </a:prstGeom>
        </p:spPr>
        <p:txBody>
          <a:bodyPr lIns="0" tIns="0" rIns="0" bIns="0">
            <a:normAutofit/>
          </a:bodyPr>
          <a:lstStyle/>
          <a:p>
            <a:endParaRPr lang="en-US" sz="2000" b="0" strike="noStrike" spc="-1">
              <a:solidFill>
                <a:srgbClr val="000000"/>
              </a:solidFill>
              <a:latin typeface="Gill Sans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latin typeface="Gill Sans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451520" y="804600"/>
            <a:ext cx="9603000" cy="4863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19" name="PlaceHolder 2"/>
          <p:cNvSpPr>
            <a:spLocks noGrp="1"/>
          </p:cNvSpPr>
          <p:nvPr>
            <p:ph type="body"/>
          </p:nvPr>
        </p:nvSpPr>
        <p:spPr>
          <a:xfrm>
            <a:off x="1451520" y="2015640"/>
            <a:ext cx="468612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20" name="PlaceHolder 3"/>
          <p:cNvSpPr>
            <a:spLocks noGrp="1"/>
          </p:cNvSpPr>
          <p:nvPr>
            <p:ph type="body"/>
          </p:nvPr>
        </p:nvSpPr>
        <p:spPr>
          <a:xfrm>
            <a:off x="6372360" y="2015640"/>
            <a:ext cx="4686120" cy="345024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21" name="PlaceHolder 4"/>
          <p:cNvSpPr>
            <a:spLocks noGrp="1"/>
          </p:cNvSpPr>
          <p:nvPr>
            <p:ph type="body"/>
          </p:nvPr>
        </p:nvSpPr>
        <p:spPr>
          <a:xfrm>
            <a:off x="1451520" y="3817800"/>
            <a:ext cx="468612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23" name="PlaceHolder 2"/>
          <p:cNvSpPr>
            <a:spLocks noGrp="1"/>
          </p:cNvSpPr>
          <p:nvPr>
            <p:ph type="body"/>
          </p:nvPr>
        </p:nvSpPr>
        <p:spPr>
          <a:xfrm>
            <a:off x="1451520" y="2015640"/>
            <a:ext cx="4686120" cy="345024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24" name="PlaceHolder 3"/>
          <p:cNvSpPr>
            <a:spLocks noGrp="1"/>
          </p:cNvSpPr>
          <p:nvPr>
            <p:ph type="body"/>
          </p:nvPr>
        </p:nvSpPr>
        <p:spPr>
          <a:xfrm>
            <a:off x="6372360" y="2015640"/>
            <a:ext cx="468612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25" name="PlaceHolder 4"/>
          <p:cNvSpPr>
            <a:spLocks noGrp="1"/>
          </p:cNvSpPr>
          <p:nvPr>
            <p:ph type="body"/>
          </p:nvPr>
        </p:nvSpPr>
        <p:spPr>
          <a:xfrm>
            <a:off x="6372360" y="3817800"/>
            <a:ext cx="468612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27" name="PlaceHolder 2"/>
          <p:cNvSpPr>
            <a:spLocks noGrp="1"/>
          </p:cNvSpPr>
          <p:nvPr>
            <p:ph type="body"/>
          </p:nvPr>
        </p:nvSpPr>
        <p:spPr>
          <a:xfrm>
            <a:off x="1451520" y="2015640"/>
            <a:ext cx="468612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28" name="PlaceHolder 3"/>
          <p:cNvSpPr>
            <a:spLocks noGrp="1"/>
          </p:cNvSpPr>
          <p:nvPr>
            <p:ph type="body"/>
          </p:nvPr>
        </p:nvSpPr>
        <p:spPr>
          <a:xfrm>
            <a:off x="6372360" y="2015640"/>
            <a:ext cx="468612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29" name="PlaceHolder 4"/>
          <p:cNvSpPr>
            <a:spLocks noGrp="1"/>
          </p:cNvSpPr>
          <p:nvPr>
            <p:ph type="body"/>
          </p:nvPr>
        </p:nvSpPr>
        <p:spPr>
          <a:xfrm>
            <a:off x="1451520" y="3817800"/>
            <a:ext cx="9603000" cy="1645560"/>
          </a:xfrm>
          <a:prstGeom prst="rect">
            <a:avLst/>
          </a:prstGeom>
        </p:spPr>
        <p:txBody>
          <a:bodyPr lIns="0" tIns="0" rIns="0" bIns="0">
            <a:normAutofit/>
          </a:bodyPr>
          <a:lstStyle/>
          <a:p>
            <a:endParaRPr lang="en-US" sz="2000" b="0" strike="noStrike" spc="-1">
              <a:solidFill>
                <a:srgbClr val="000000"/>
              </a:solidFill>
              <a:latin typeface="Gill Sans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CustomShape 1"/>
          <p:cNvSpPr/>
          <p:nvPr/>
        </p:nvSpPr>
        <p:spPr>
          <a:xfrm>
            <a:off x="0" y="2019600"/>
            <a:ext cx="12191760" cy="4105440"/>
          </a:xfrm>
          <a:prstGeom prst="rect">
            <a:avLst/>
          </a:prstGeom>
          <a:gradFill rotWithShape="0">
            <a:gsLst>
              <a:gs pos="0">
                <a:schemeClr val="bg2">
                  <a:alpha val="0"/>
                </a:schemeClr>
              </a:gs>
              <a:gs pos="100000">
                <a:schemeClr val="bg2"/>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10" name="Picture 6"/>
          <p:cNvPicPr/>
          <p:nvPr/>
        </p:nvPicPr>
        <p:blipFill>
          <a:blip r:embed="rId14"/>
          <a:srcRect t="1526" b="-1526"/>
          <a:stretch/>
        </p:blipFill>
        <p:spPr>
          <a:xfrm>
            <a:off x="0" y="6126480"/>
            <a:ext cx="12191760" cy="742680"/>
          </a:xfrm>
          <a:prstGeom prst="rect">
            <a:avLst/>
          </a:prstGeom>
          <a:ln>
            <a:noFill/>
          </a:ln>
        </p:spPr>
      </p:pic>
      <p:sp>
        <p:nvSpPr>
          <p:cNvPr id="2" name="Line 2"/>
          <p:cNvSpPr/>
          <p:nvPr/>
        </p:nvSpPr>
        <p:spPr>
          <a:xfrm>
            <a:off x="0" y="6128280"/>
            <a:ext cx="12191760" cy="36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3" name="PlaceHolder 3"/>
          <p:cNvSpPr>
            <a:spLocks noGrp="1"/>
          </p:cNvSpPr>
          <p:nvPr>
            <p:ph type="title"/>
          </p:nvPr>
        </p:nvSpPr>
        <p:spPr>
          <a:xfrm>
            <a:off x="2417760" y="802440"/>
            <a:ext cx="8636760" cy="2541240"/>
          </a:xfrm>
          <a:prstGeom prst="rect">
            <a:avLst/>
          </a:prstGeom>
        </p:spPr>
        <p:txBody>
          <a:bodyPr bIns="0" anchor="b">
            <a:normAutofit/>
          </a:bodyPr>
          <a:lstStyle/>
          <a:p>
            <a:pPr>
              <a:lnSpc>
                <a:spcPct val="90000"/>
              </a:lnSpc>
            </a:pPr>
            <a:r>
              <a:rPr lang="en-US" sz="6600" b="0" strike="noStrike" cap="all" spc="-1">
                <a:solidFill>
                  <a:srgbClr val="000000"/>
                </a:solidFill>
                <a:latin typeface="Gill Sans MT"/>
              </a:rPr>
              <a:t>Click to edit Master title style</a:t>
            </a:r>
            <a:endParaRPr lang="en-US" sz="6600" b="0" strike="noStrike" spc="-1">
              <a:solidFill>
                <a:srgbClr val="000000"/>
              </a:solidFill>
              <a:latin typeface="Gill Sans MT"/>
            </a:endParaRPr>
          </a:p>
        </p:txBody>
      </p:sp>
      <p:sp>
        <p:nvSpPr>
          <p:cNvPr id="4" name="PlaceHolder 4"/>
          <p:cNvSpPr>
            <a:spLocks noGrp="1"/>
          </p:cNvSpPr>
          <p:nvPr>
            <p:ph type="dt"/>
          </p:nvPr>
        </p:nvSpPr>
        <p:spPr>
          <a:xfrm>
            <a:off x="7554240" y="330480"/>
            <a:ext cx="3500280" cy="308880"/>
          </a:xfrm>
          <a:prstGeom prst="rect">
            <a:avLst/>
          </a:prstGeom>
        </p:spPr>
        <p:txBody>
          <a:bodyPr anchor="ctr"/>
          <a:lstStyle/>
          <a:p>
            <a:pPr algn="r">
              <a:lnSpc>
                <a:spcPct val="100000"/>
              </a:lnSpc>
            </a:pPr>
            <a:fld id="{48459224-FD8C-4547-AB4A-CF21498529CA}" type="datetime">
              <a:rPr lang="en-US" sz="1000" b="0" strike="noStrike" spc="-1">
                <a:solidFill>
                  <a:srgbClr val="8B8B8B"/>
                </a:solidFill>
                <a:latin typeface="Gill Sans MT"/>
              </a:rPr>
              <a:t>4/17/2019</a:t>
            </a:fld>
            <a:endParaRPr lang="en-US" sz="1000" b="0" strike="noStrike" spc="-1">
              <a:latin typeface="Times New Roman"/>
            </a:endParaRPr>
          </a:p>
        </p:txBody>
      </p:sp>
      <p:sp>
        <p:nvSpPr>
          <p:cNvPr id="5" name="PlaceHolder 5"/>
          <p:cNvSpPr>
            <a:spLocks noGrp="1"/>
          </p:cNvSpPr>
          <p:nvPr>
            <p:ph type="ftr"/>
          </p:nvPr>
        </p:nvSpPr>
        <p:spPr>
          <a:xfrm>
            <a:off x="2416680" y="329400"/>
            <a:ext cx="4973400" cy="308880"/>
          </a:xfrm>
          <a:prstGeom prst="rect">
            <a:avLst/>
          </a:prstGeom>
        </p:spPr>
        <p:txBody>
          <a:bodyPr anchor="ctr"/>
          <a:lstStyle/>
          <a:p>
            <a:endParaRPr lang="en-US" sz="2400" b="0" strike="noStrike" spc="-1">
              <a:latin typeface="Times New Roman"/>
            </a:endParaRPr>
          </a:p>
        </p:txBody>
      </p:sp>
      <p:sp>
        <p:nvSpPr>
          <p:cNvPr id="6" name="PlaceHolder 6"/>
          <p:cNvSpPr>
            <a:spLocks noGrp="1"/>
          </p:cNvSpPr>
          <p:nvPr>
            <p:ph type="sldNum"/>
          </p:nvPr>
        </p:nvSpPr>
        <p:spPr>
          <a:xfrm>
            <a:off x="1437840" y="798840"/>
            <a:ext cx="810720" cy="503280"/>
          </a:xfrm>
          <a:prstGeom prst="rect">
            <a:avLst/>
          </a:prstGeom>
        </p:spPr>
        <p:txBody>
          <a:bodyPr/>
          <a:lstStyle/>
          <a:p>
            <a:pPr algn="r">
              <a:lnSpc>
                <a:spcPct val="100000"/>
              </a:lnSpc>
            </a:pPr>
            <a:fld id="{3F865CB8-668A-4B19-A050-F7815A5591C8}" type="slidenum">
              <a:rPr lang="en-US" sz="2800" b="0" strike="noStrike" spc="-1">
                <a:solidFill>
                  <a:srgbClr val="B71E42"/>
                </a:solidFill>
                <a:latin typeface="Gill Sans MT"/>
              </a:rPr>
              <a:t>‹#›</a:t>
            </a:fld>
            <a:endParaRPr lang="en-US" sz="2800" b="0" strike="noStrike" spc="-1">
              <a:latin typeface="Times New Roman"/>
            </a:endParaRPr>
          </a:p>
        </p:txBody>
      </p:sp>
      <p:sp>
        <p:nvSpPr>
          <p:cNvPr id="7" name="Line 7"/>
          <p:cNvSpPr/>
          <p:nvPr/>
        </p:nvSpPr>
        <p:spPr>
          <a:xfrm>
            <a:off x="2417760" y="3528360"/>
            <a:ext cx="8636760" cy="360"/>
          </a:xfrm>
          <a:prstGeom prst="line">
            <a:avLst/>
          </a:prstGeom>
          <a:ln w="31680">
            <a:round/>
          </a:ln>
        </p:spPr>
        <p:style>
          <a:lnRef idx="3">
            <a:schemeClr val="accent1"/>
          </a:lnRef>
          <a:fillRef idx="0">
            <a:schemeClr val="accent1"/>
          </a:fillRef>
          <a:effectRef idx="2">
            <a:schemeClr val="accent1"/>
          </a:effectRef>
          <a:fontRef idx="minor"/>
        </p:style>
      </p:sp>
      <p:sp>
        <p:nvSpPr>
          <p:cNvPr id="8"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Gill Sans MT"/>
              </a:rPr>
              <a:t>Click to edit the outline text format</a:t>
            </a:r>
          </a:p>
          <a:p>
            <a:pPr marL="864000" lvl="1" indent="-324000">
              <a:spcBef>
                <a:spcPts val="1134"/>
              </a:spcBef>
              <a:buClr>
                <a:srgbClr val="000000"/>
              </a:buClr>
              <a:buSzPct val="75000"/>
              <a:buFont typeface="Symbol" charset="2"/>
              <a:buChar char=""/>
            </a:pPr>
            <a:r>
              <a:rPr lang="en-US" sz="1600" b="0" strike="noStrike" spc="-1">
                <a:solidFill>
                  <a:srgbClr val="000000"/>
                </a:solidFill>
                <a:latin typeface="Gill Sans MT"/>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Gill Sans MT"/>
              </a:rPr>
              <a:t>Third Outline Level</a:t>
            </a:r>
          </a:p>
          <a:p>
            <a:pPr marL="1728000" lvl="3" indent="-216000">
              <a:spcBef>
                <a:spcPts val="567"/>
              </a:spcBef>
              <a:buClr>
                <a:srgbClr val="000000"/>
              </a:buClr>
              <a:buSzPct val="75000"/>
              <a:buFont typeface="Symbol" charset="2"/>
              <a:buChar char=""/>
            </a:pPr>
            <a:r>
              <a:rPr lang="en-US" sz="1200" b="0" strike="noStrike" spc="-1">
                <a:solidFill>
                  <a:srgbClr val="000000"/>
                </a:solidFill>
                <a:latin typeface="Gill Sans M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Gill Sans M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Gill Sans M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Gill Sans M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CustomShape 1"/>
          <p:cNvSpPr/>
          <p:nvPr/>
        </p:nvSpPr>
        <p:spPr>
          <a:xfrm>
            <a:off x="0" y="2019600"/>
            <a:ext cx="12191760" cy="4105440"/>
          </a:xfrm>
          <a:prstGeom prst="rect">
            <a:avLst/>
          </a:prstGeom>
          <a:gradFill rotWithShape="0">
            <a:gsLst>
              <a:gs pos="0">
                <a:schemeClr val="bg2">
                  <a:alpha val="0"/>
                </a:schemeClr>
              </a:gs>
              <a:gs pos="100000">
                <a:schemeClr val="bg2"/>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46" name="Picture 6"/>
          <p:cNvPicPr/>
          <p:nvPr/>
        </p:nvPicPr>
        <p:blipFill>
          <a:blip r:embed="rId14"/>
          <a:srcRect t="1526" b="-1526"/>
          <a:stretch/>
        </p:blipFill>
        <p:spPr>
          <a:xfrm>
            <a:off x="0" y="6126480"/>
            <a:ext cx="12191760" cy="742680"/>
          </a:xfrm>
          <a:prstGeom prst="rect">
            <a:avLst/>
          </a:prstGeom>
          <a:ln>
            <a:noFill/>
          </a:ln>
        </p:spPr>
      </p:pic>
      <p:sp>
        <p:nvSpPr>
          <p:cNvPr id="47" name="Line 2"/>
          <p:cNvSpPr/>
          <p:nvPr/>
        </p:nvSpPr>
        <p:spPr>
          <a:xfrm>
            <a:off x="0" y="6128280"/>
            <a:ext cx="12191760" cy="36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48" name="PlaceHolder 3"/>
          <p:cNvSpPr>
            <a:spLocks noGrp="1"/>
          </p:cNvSpPr>
          <p:nvPr>
            <p:ph type="title"/>
          </p:nvPr>
        </p:nvSpPr>
        <p:spPr>
          <a:xfrm>
            <a:off x="1451520" y="804600"/>
            <a:ext cx="9603000" cy="1049040"/>
          </a:xfrm>
          <a:prstGeom prst="rect">
            <a:avLst/>
          </a:prstGeom>
        </p:spPr>
        <p:txBody>
          <a:bodyPr/>
          <a:lstStyle/>
          <a:p>
            <a:pPr>
              <a:lnSpc>
                <a:spcPct val="90000"/>
              </a:lnSpc>
            </a:pPr>
            <a:r>
              <a:rPr lang="en-US" sz="3200" b="0" strike="noStrike" cap="all" spc="-1">
                <a:solidFill>
                  <a:srgbClr val="000000"/>
                </a:solidFill>
                <a:latin typeface="Gill Sans MT"/>
              </a:rPr>
              <a:t>Click to edit Master title style</a:t>
            </a:r>
            <a:endParaRPr lang="en-US" sz="3200" b="0" strike="noStrike" spc="-1">
              <a:solidFill>
                <a:srgbClr val="000000"/>
              </a:solidFill>
              <a:latin typeface="Gill Sans MT"/>
            </a:endParaRPr>
          </a:p>
        </p:txBody>
      </p:sp>
      <p:sp>
        <p:nvSpPr>
          <p:cNvPr id="49" name="PlaceHolder 4"/>
          <p:cNvSpPr>
            <a:spLocks noGrp="1"/>
          </p:cNvSpPr>
          <p:nvPr>
            <p:ph type="body"/>
          </p:nvPr>
        </p:nvSpPr>
        <p:spPr>
          <a:xfrm>
            <a:off x="1451520" y="2015640"/>
            <a:ext cx="9603000" cy="3450240"/>
          </a:xfrm>
          <a:prstGeom prst="rect">
            <a:avLst/>
          </a:prstGeom>
        </p:spPr>
        <p:txBody>
          <a:bodyPr/>
          <a:lstStyle/>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Edit Master text styles</a:t>
            </a:r>
          </a:p>
          <a:p>
            <a:pPr marL="685800" lvl="1" indent="-228240">
              <a:lnSpc>
                <a:spcPct val="120000"/>
              </a:lnSpc>
              <a:spcBef>
                <a:spcPts val="499"/>
              </a:spcBef>
              <a:buClr>
                <a:srgbClr val="B71E42"/>
              </a:buClr>
              <a:buFont typeface="Arial"/>
              <a:buChar char="•"/>
            </a:pPr>
            <a:r>
              <a:rPr lang="en-US" sz="1800" b="0" strike="noStrike" spc="-1">
                <a:solidFill>
                  <a:srgbClr val="000000"/>
                </a:solidFill>
                <a:latin typeface="Gill Sans MT"/>
              </a:rPr>
              <a:t>Second level</a:t>
            </a:r>
          </a:p>
          <a:p>
            <a:pPr marL="1143000" lvl="2" indent="-228240">
              <a:lnSpc>
                <a:spcPct val="120000"/>
              </a:lnSpc>
              <a:spcBef>
                <a:spcPts val="499"/>
              </a:spcBef>
              <a:buClr>
                <a:srgbClr val="B71E42"/>
              </a:buClr>
              <a:buFont typeface="Arial"/>
              <a:buChar char="•"/>
            </a:pPr>
            <a:r>
              <a:rPr lang="en-US" sz="1600" b="0" strike="noStrike" spc="-1">
                <a:solidFill>
                  <a:srgbClr val="000000"/>
                </a:solidFill>
                <a:latin typeface="Gill Sans MT"/>
              </a:rPr>
              <a:t>Third level</a:t>
            </a:r>
          </a:p>
          <a:p>
            <a:pPr marL="1600200" lvl="3" indent="-228240">
              <a:lnSpc>
                <a:spcPct val="120000"/>
              </a:lnSpc>
              <a:spcBef>
                <a:spcPts val="499"/>
              </a:spcBef>
              <a:buClr>
                <a:srgbClr val="B71E42"/>
              </a:buClr>
              <a:buFont typeface="Arial"/>
              <a:buChar char="•"/>
            </a:pPr>
            <a:r>
              <a:rPr lang="en-US" sz="1400" b="0" strike="noStrike" spc="-1">
                <a:solidFill>
                  <a:srgbClr val="000000"/>
                </a:solidFill>
                <a:latin typeface="Gill Sans MT"/>
              </a:rPr>
              <a:t>Fourth level</a:t>
            </a:r>
          </a:p>
          <a:p>
            <a:pPr marL="2057400" lvl="4" indent="-228240">
              <a:lnSpc>
                <a:spcPct val="120000"/>
              </a:lnSpc>
              <a:spcBef>
                <a:spcPts val="499"/>
              </a:spcBef>
              <a:buClr>
                <a:srgbClr val="B71E42"/>
              </a:buClr>
              <a:buFont typeface="Arial"/>
              <a:buChar char="•"/>
            </a:pPr>
            <a:r>
              <a:rPr lang="en-US" sz="1200" b="0" strike="noStrike" spc="-1">
                <a:solidFill>
                  <a:srgbClr val="000000"/>
                </a:solidFill>
                <a:latin typeface="Gill Sans MT"/>
              </a:rPr>
              <a:t>Fifth level</a:t>
            </a:r>
          </a:p>
        </p:txBody>
      </p:sp>
      <p:sp>
        <p:nvSpPr>
          <p:cNvPr id="50" name="PlaceHolder 5"/>
          <p:cNvSpPr>
            <a:spLocks noGrp="1"/>
          </p:cNvSpPr>
          <p:nvPr>
            <p:ph type="dt"/>
          </p:nvPr>
        </p:nvSpPr>
        <p:spPr>
          <a:xfrm>
            <a:off x="7554240" y="330480"/>
            <a:ext cx="3500280" cy="308880"/>
          </a:xfrm>
          <a:prstGeom prst="rect">
            <a:avLst/>
          </a:prstGeom>
        </p:spPr>
        <p:txBody>
          <a:bodyPr anchor="ctr"/>
          <a:lstStyle/>
          <a:p>
            <a:pPr algn="r">
              <a:lnSpc>
                <a:spcPct val="100000"/>
              </a:lnSpc>
            </a:pPr>
            <a:fld id="{6056EA0A-249D-423A-954D-7B01F14298A6}" type="datetime">
              <a:rPr lang="en-US" sz="1000" b="0" strike="noStrike" spc="-1">
                <a:solidFill>
                  <a:srgbClr val="8B8B8B"/>
                </a:solidFill>
                <a:latin typeface="Gill Sans MT"/>
              </a:rPr>
              <a:t>4/17/2019</a:t>
            </a:fld>
            <a:endParaRPr lang="en-US" sz="1000" b="0" strike="noStrike" spc="-1">
              <a:latin typeface="Times New Roman"/>
            </a:endParaRPr>
          </a:p>
        </p:txBody>
      </p:sp>
      <p:sp>
        <p:nvSpPr>
          <p:cNvPr id="51" name="PlaceHolder 6"/>
          <p:cNvSpPr>
            <a:spLocks noGrp="1"/>
          </p:cNvSpPr>
          <p:nvPr>
            <p:ph type="ftr"/>
          </p:nvPr>
        </p:nvSpPr>
        <p:spPr>
          <a:xfrm>
            <a:off x="1451520" y="329400"/>
            <a:ext cx="5938560" cy="308880"/>
          </a:xfrm>
          <a:prstGeom prst="rect">
            <a:avLst/>
          </a:prstGeom>
        </p:spPr>
        <p:txBody>
          <a:bodyPr anchor="ctr"/>
          <a:lstStyle/>
          <a:p>
            <a:endParaRPr lang="en-US" sz="2400" b="0" strike="noStrike" spc="-1">
              <a:latin typeface="Times New Roman"/>
            </a:endParaRPr>
          </a:p>
        </p:txBody>
      </p:sp>
      <p:sp>
        <p:nvSpPr>
          <p:cNvPr id="52" name="PlaceHolder 7"/>
          <p:cNvSpPr>
            <a:spLocks noGrp="1"/>
          </p:cNvSpPr>
          <p:nvPr>
            <p:ph type="sldNum"/>
          </p:nvPr>
        </p:nvSpPr>
        <p:spPr>
          <a:xfrm>
            <a:off x="480240" y="798840"/>
            <a:ext cx="810720" cy="503280"/>
          </a:xfrm>
          <a:prstGeom prst="rect">
            <a:avLst/>
          </a:prstGeom>
        </p:spPr>
        <p:txBody>
          <a:bodyPr/>
          <a:lstStyle/>
          <a:p>
            <a:pPr algn="r">
              <a:lnSpc>
                <a:spcPct val="100000"/>
              </a:lnSpc>
            </a:pPr>
            <a:fld id="{A9EA634E-F0D8-4B8D-9F33-4D3ADECFC2B5}" type="slidenum">
              <a:rPr lang="en-US" sz="2800" b="0" strike="noStrike" spc="-1">
                <a:solidFill>
                  <a:srgbClr val="B71E42"/>
                </a:solidFill>
                <a:latin typeface="Gill Sans MT"/>
              </a:rPr>
              <a:t>‹#›</a:t>
            </a:fld>
            <a:endParaRPr lang="en-US" sz="2800" b="0" strike="noStrike" spc="-1">
              <a:latin typeface="Times New Roman"/>
            </a:endParaRPr>
          </a:p>
        </p:txBody>
      </p:sp>
      <p:sp>
        <p:nvSpPr>
          <p:cNvPr id="53" name="Line 8"/>
          <p:cNvSpPr/>
          <p:nvPr/>
        </p:nvSpPr>
        <p:spPr>
          <a:xfrm>
            <a:off x="1453680" y="1846800"/>
            <a:ext cx="9607680" cy="360"/>
          </a:xfrm>
          <a:prstGeom prst="line">
            <a:avLst/>
          </a:prstGeom>
          <a:ln w="31680">
            <a:round/>
          </a:ln>
        </p:spPr>
        <p:style>
          <a:lnRef idx="3">
            <a:schemeClr val="accent1"/>
          </a:lnRef>
          <a:fillRef idx="0">
            <a:schemeClr val="accent1"/>
          </a:fillRef>
          <a:effectRef idx="2">
            <a:schemeClr val="accent1"/>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theverge.com/2017/10/30/16569402/ai-generate-fake-faces-celebs-nvidia-gan"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motherboard.vice.com/en_us/article/evvq3n/game-of-thrones-winds-of-winter-neural-network" TargetMode="Externa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4.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1520686" y="802440"/>
            <a:ext cx="9533833" cy="2541240"/>
          </a:xfrm>
          <a:prstGeom prst="rect">
            <a:avLst/>
          </a:prstGeom>
          <a:noFill/>
          <a:ln>
            <a:noFill/>
          </a:ln>
        </p:spPr>
        <p:txBody>
          <a:bodyPr bIns="0" anchor="b">
            <a:normAutofit/>
          </a:bodyPr>
          <a:lstStyle/>
          <a:p>
            <a:pPr>
              <a:lnSpc>
                <a:spcPct val="90000"/>
              </a:lnSpc>
            </a:pPr>
            <a:r>
              <a:rPr lang="en-US" sz="6600" b="0" strike="noStrike" cap="all" spc="-1" dirty="0">
                <a:solidFill>
                  <a:srgbClr val="000000"/>
                </a:solidFill>
                <a:latin typeface="Gill Sans MT"/>
              </a:rPr>
              <a:t>An introduction to neural networks</a:t>
            </a:r>
            <a:endParaRPr lang="en-US" sz="6600" b="0" strike="noStrike" spc="-1" dirty="0">
              <a:solidFill>
                <a:srgbClr val="000000"/>
              </a:solidFill>
              <a:latin typeface="Gill Sans MT"/>
            </a:endParaRPr>
          </a:p>
        </p:txBody>
      </p:sp>
      <p:sp>
        <p:nvSpPr>
          <p:cNvPr id="91" name="TextShape 2"/>
          <p:cNvSpPr txBox="1"/>
          <p:nvPr/>
        </p:nvSpPr>
        <p:spPr>
          <a:xfrm>
            <a:off x="2417760" y="3531240"/>
            <a:ext cx="8636760" cy="977400"/>
          </a:xfrm>
          <a:prstGeom prst="rect">
            <a:avLst/>
          </a:prstGeom>
          <a:noFill/>
          <a:ln>
            <a:noFill/>
          </a:ln>
        </p:spPr>
        <p:txBody>
          <a:bodyPr tIns="91440" bIns="91440"/>
          <a:lstStyle/>
          <a:p>
            <a:pPr algn="r">
              <a:lnSpc>
                <a:spcPct val="120000"/>
              </a:lnSpc>
              <a:spcBef>
                <a:spcPts val="1001"/>
              </a:spcBef>
            </a:pPr>
            <a:r>
              <a:rPr lang="en-US" sz="1800" b="0" strike="noStrike" cap="all" spc="-1" dirty="0">
                <a:solidFill>
                  <a:srgbClr val="000000"/>
                </a:solidFill>
                <a:latin typeface="Gill Sans MT"/>
              </a:rPr>
              <a:t>CMP 464 &amp; 788 Machine learning</a:t>
            </a:r>
            <a:endParaRPr lang="en-US" sz="1800" b="0" strike="noStrike" spc="-1" dirty="0">
              <a:latin typeface="Arial"/>
            </a:endParaRPr>
          </a:p>
          <a:p>
            <a:pPr algn="r">
              <a:lnSpc>
                <a:spcPct val="120000"/>
              </a:lnSpc>
              <a:spcBef>
                <a:spcPts val="1001"/>
              </a:spcBef>
            </a:pPr>
            <a:r>
              <a:rPr lang="en-US" sz="1800" b="0" strike="noStrike" cap="all" spc="-1">
                <a:solidFill>
                  <a:srgbClr val="000000"/>
                </a:solidFill>
                <a:latin typeface="Gill Sans MT"/>
              </a:rPr>
              <a:t>April 15</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
          <p:cNvGrpSpPr/>
          <p:nvPr/>
        </p:nvGrpSpPr>
        <p:grpSpPr>
          <a:xfrm>
            <a:off x="6109920" y="2012760"/>
            <a:ext cx="4948200" cy="3453120"/>
            <a:chOff x="6109920" y="2012760"/>
            <a:chExt cx="4948200" cy="3453120"/>
          </a:xfrm>
        </p:grpSpPr>
        <p:sp>
          <p:nvSpPr>
            <p:cNvPr id="110" name="CustomShape 2"/>
            <p:cNvSpPr/>
            <p:nvPr/>
          </p:nvSpPr>
          <p:spPr>
            <a:xfrm>
              <a:off x="6109920" y="2012760"/>
              <a:ext cx="4948200" cy="3453120"/>
            </a:xfrm>
            <a:prstGeom prst="rect">
              <a:avLst/>
            </a:prstGeom>
            <a:gradFill rotWithShape="0">
              <a:gsLst>
                <a:gs pos="0">
                  <a:srgbClr val="000001"/>
                </a:gs>
                <a:gs pos="100000">
                  <a:srgbClr val="191919"/>
                </a:gs>
              </a:gsLst>
              <a:lin ang="5400000"/>
            </a:gradFill>
            <a:ln w="76320">
              <a:noFill/>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p:style>
        </p:sp>
        <p:sp>
          <p:nvSpPr>
            <p:cNvPr id="111" name="CustomShape 3"/>
            <p:cNvSpPr/>
            <p:nvPr/>
          </p:nvSpPr>
          <p:spPr>
            <a:xfrm>
              <a:off x="6109920" y="2026080"/>
              <a:ext cx="4948200" cy="3433680"/>
            </a:xfrm>
            <a:prstGeom prst="rect">
              <a:avLst/>
            </a:prstGeom>
            <a:solidFill>
              <a:schemeClr val="bg1"/>
            </a:solidFill>
            <a:ln w="76320">
              <a:solidFill>
                <a:srgbClr val="191919"/>
              </a:solidFill>
              <a:miter/>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p:style>
        </p:sp>
      </p:grpSp>
      <p:pic>
        <p:nvPicPr>
          <p:cNvPr id="112" name="Picture 3"/>
          <p:cNvPicPr/>
          <p:nvPr/>
        </p:nvPicPr>
        <p:blipFill>
          <a:blip r:embed="rId2"/>
          <a:stretch/>
        </p:blipFill>
        <p:spPr>
          <a:xfrm>
            <a:off x="6277320" y="2657880"/>
            <a:ext cx="4613400" cy="2156760"/>
          </a:xfrm>
          <a:prstGeom prst="rect">
            <a:avLst/>
          </a:prstGeom>
          <a:ln>
            <a:noFill/>
          </a:ln>
        </p:spPr>
      </p:pic>
      <p:sp>
        <p:nvSpPr>
          <p:cNvPr id="113" name="TextShape 4"/>
          <p:cNvSpPr txBox="1"/>
          <p:nvPr/>
        </p:nvSpPr>
        <p:spPr>
          <a:xfrm>
            <a:off x="1451520" y="804600"/>
            <a:ext cx="9603000" cy="1049040"/>
          </a:xfrm>
          <a:prstGeom prst="rect">
            <a:avLst/>
          </a:prstGeom>
          <a:noFill/>
          <a:ln>
            <a:noFill/>
          </a:ln>
        </p:spPr>
        <p:txBody>
          <a:bodyPr>
            <a:normAutofit/>
          </a:bodyPr>
          <a:lstStyle/>
          <a:p>
            <a:pPr>
              <a:lnSpc>
                <a:spcPct val="90000"/>
              </a:lnSpc>
            </a:pPr>
            <a:r>
              <a:rPr lang="en-US" sz="3200" b="0" strike="noStrike" cap="all" spc="-1">
                <a:solidFill>
                  <a:srgbClr val="000000"/>
                </a:solidFill>
                <a:latin typeface="Gill Sans MT"/>
              </a:rPr>
              <a:t>Why use neural networks?</a:t>
            </a:r>
            <a:endParaRPr lang="en-US" sz="3200" b="0" strike="noStrike" spc="-1">
              <a:solidFill>
                <a:srgbClr val="000000"/>
              </a:solidFill>
              <a:latin typeface="Gill Sans MT"/>
            </a:endParaRPr>
          </a:p>
        </p:txBody>
      </p:sp>
      <p:sp>
        <p:nvSpPr>
          <p:cNvPr id="114" name="TextShape 5"/>
          <p:cNvSpPr txBox="1"/>
          <p:nvPr/>
        </p:nvSpPr>
        <p:spPr>
          <a:xfrm>
            <a:off x="1451520" y="2015640"/>
            <a:ext cx="4158360" cy="3450240"/>
          </a:xfrm>
          <a:prstGeom prst="rect">
            <a:avLst/>
          </a:prstGeom>
          <a:noFill/>
          <a:ln>
            <a:noFill/>
          </a:ln>
        </p:spPr>
        <p:txBody>
          <a:bodyPr>
            <a:normAutofit/>
          </a:bodyPr>
          <a:lstStyle/>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Universal approximation property (Cybenko, 1989)</a:t>
            </a:r>
          </a:p>
          <a:p>
            <a:pPr marL="685800" lvl="1" indent="-228240">
              <a:lnSpc>
                <a:spcPct val="120000"/>
              </a:lnSpc>
              <a:spcBef>
                <a:spcPts val="499"/>
              </a:spcBef>
              <a:buClr>
                <a:srgbClr val="B71E42"/>
              </a:buClr>
              <a:buFont typeface="Arial"/>
              <a:buChar char="•"/>
            </a:pPr>
            <a:r>
              <a:rPr lang="en-US" sz="1800" b="0" strike="noStrike" spc="-1">
                <a:solidFill>
                  <a:srgbClr val="000000"/>
                </a:solidFill>
                <a:latin typeface="Gill Sans MT"/>
              </a:rPr>
              <a:t>Any continuous function or indicator function can be approximated arbitrarily well by a neural network model.</a:t>
            </a:r>
          </a:p>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State-of-the-art results in many important applications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 name="Picture 2"/>
          <p:cNvPicPr/>
          <p:nvPr/>
        </p:nvPicPr>
        <p:blipFill>
          <a:blip r:embed="rId2"/>
          <a:stretch/>
        </p:blipFill>
        <p:spPr>
          <a:xfrm>
            <a:off x="6094440" y="2085480"/>
            <a:ext cx="4960080" cy="3310560"/>
          </a:xfrm>
          <a:prstGeom prst="rect">
            <a:avLst/>
          </a:prstGeom>
          <a:ln>
            <a:noFill/>
          </a:ln>
        </p:spPr>
      </p:pic>
      <p:sp>
        <p:nvSpPr>
          <p:cNvPr id="116" name="TextShape 1"/>
          <p:cNvSpPr txBox="1"/>
          <p:nvPr/>
        </p:nvSpPr>
        <p:spPr>
          <a:xfrm>
            <a:off x="1451520" y="804600"/>
            <a:ext cx="9603000" cy="1049040"/>
          </a:xfrm>
          <a:prstGeom prst="rect">
            <a:avLst/>
          </a:prstGeom>
          <a:noFill/>
          <a:ln>
            <a:noFill/>
          </a:ln>
        </p:spPr>
        <p:txBody>
          <a:bodyPr>
            <a:normAutofit/>
          </a:bodyPr>
          <a:lstStyle/>
          <a:p>
            <a:pPr>
              <a:lnSpc>
                <a:spcPct val="90000"/>
              </a:lnSpc>
            </a:pPr>
            <a:r>
              <a:rPr lang="en-US" sz="3200" b="0" strike="noStrike" cap="all" spc="-1">
                <a:solidFill>
                  <a:srgbClr val="000000"/>
                </a:solidFill>
                <a:latin typeface="Gill Sans MT"/>
              </a:rPr>
              <a:t>Artificial neuron: Activation Functions</a:t>
            </a:r>
            <a:endParaRPr lang="en-US" sz="3200" b="0" strike="noStrike" spc="-1">
              <a:solidFill>
                <a:srgbClr val="000000"/>
              </a:solidFill>
              <a:latin typeface="Gill Sans MT"/>
            </a:endParaRPr>
          </a:p>
        </p:txBody>
      </p:sp>
      <p:sp>
        <p:nvSpPr>
          <p:cNvPr id="117" name="TextShape 2"/>
          <p:cNvSpPr txBox="1"/>
          <p:nvPr/>
        </p:nvSpPr>
        <p:spPr>
          <a:xfrm>
            <a:off x="1037160" y="1921320"/>
            <a:ext cx="5056560" cy="3848760"/>
          </a:xfrm>
          <a:prstGeom prst="rect">
            <a:avLst/>
          </a:prstGeom>
          <a:noFill/>
          <a:ln>
            <a:noFill/>
          </a:ln>
        </p:spPr>
        <p:txBody>
          <a:bodyPr>
            <a:normAutofit/>
          </a:bodyPr>
          <a:lstStyle/>
          <a:p>
            <a:pPr marL="228600" indent="-228240">
              <a:lnSpc>
                <a:spcPct val="110000"/>
              </a:lnSpc>
              <a:spcBef>
                <a:spcPts val="1001"/>
              </a:spcBef>
              <a:buClr>
                <a:srgbClr val="B71E42"/>
              </a:buClr>
              <a:buFont typeface="Arial"/>
              <a:buChar char="•"/>
            </a:pPr>
            <a:r>
              <a:rPr lang="en-US" sz="1800" b="0" strike="noStrike" spc="-1">
                <a:solidFill>
                  <a:srgbClr val="000000"/>
                </a:solidFill>
                <a:latin typeface="Gill Sans MT"/>
              </a:rPr>
              <a:t>Applied to the weighted sum of the inputs to produce the output.</a:t>
            </a:r>
          </a:p>
          <a:p>
            <a:pPr marL="228600" indent="-228240">
              <a:lnSpc>
                <a:spcPct val="110000"/>
              </a:lnSpc>
              <a:spcBef>
                <a:spcPts val="1001"/>
              </a:spcBef>
              <a:buClr>
                <a:srgbClr val="B71E42"/>
              </a:buClr>
              <a:buFont typeface="Arial"/>
              <a:buChar char="•"/>
            </a:pPr>
            <a:r>
              <a:rPr lang="en-US" sz="1800" b="0" strike="noStrike" spc="-1">
                <a:solidFill>
                  <a:srgbClr val="000000"/>
                </a:solidFill>
                <a:latin typeface="Gill Sans MT"/>
              </a:rPr>
              <a:t>Choice 1: logistic function (sigmoid function) </a:t>
            </a:r>
          </a:p>
          <a:p>
            <a:pPr marL="685800" lvl="1" indent="-228240">
              <a:lnSpc>
                <a:spcPct val="110000"/>
              </a:lnSpc>
              <a:spcBef>
                <a:spcPts val="499"/>
              </a:spcBef>
              <a:buClr>
                <a:srgbClr val="B71E42"/>
              </a:buClr>
              <a:buFont typeface="Arial"/>
              <a:buChar char="•"/>
            </a:pPr>
            <a:r>
              <a:rPr lang="en-US" sz="1800" b="0" strike="noStrike" spc="-1">
                <a:solidFill>
                  <a:srgbClr val="000000"/>
                </a:solidFill>
                <a:latin typeface="Gill Sans MT"/>
              </a:rPr>
              <a:t>Smooth, continuous, and monotonically increasing. (What’s its derivative?)</a:t>
            </a:r>
          </a:p>
          <a:p>
            <a:pPr marL="685800" lvl="1" indent="-228240">
              <a:lnSpc>
                <a:spcPct val="110000"/>
              </a:lnSpc>
              <a:spcBef>
                <a:spcPts val="499"/>
              </a:spcBef>
              <a:buClr>
                <a:srgbClr val="B71E42"/>
              </a:buClr>
              <a:buFont typeface="Arial"/>
              <a:buChar char="•"/>
            </a:pPr>
            <a:r>
              <a:rPr lang="en-US" sz="1800" b="0" strike="noStrike" spc="-1">
                <a:solidFill>
                  <a:srgbClr val="000000"/>
                </a:solidFill>
                <a:latin typeface="Gill Sans MT"/>
              </a:rPr>
              <a:t>Two asymptotes: y=0 and y=1.</a:t>
            </a:r>
          </a:p>
          <a:p>
            <a:pPr marL="685800" lvl="1" indent="-228240">
              <a:lnSpc>
                <a:spcPct val="110000"/>
              </a:lnSpc>
              <a:spcBef>
                <a:spcPts val="499"/>
              </a:spcBef>
              <a:buClr>
                <a:srgbClr val="B71E42"/>
              </a:buClr>
              <a:buFont typeface="Arial"/>
              <a:buChar char="•"/>
            </a:pPr>
            <a:r>
              <a:rPr lang="en-US" sz="1800" b="0" strike="noStrike" spc="-1">
                <a:solidFill>
                  <a:srgbClr val="000000"/>
                </a:solidFill>
                <a:latin typeface="Gill Sans MT"/>
              </a:rPr>
              <a:t>Function values are very close to an asymptote for  and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1"/>
          <p:cNvGrpSpPr/>
          <p:nvPr/>
        </p:nvGrpSpPr>
        <p:grpSpPr>
          <a:xfrm>
            <a:off x="6109920" y="2012760"/>
            <a:ext cx="4948200" cy="3453120"/>
            <a:chOff x="6109920" y="2012760"/>
            <a:chExt cx="4948200" cy="3453120"/>
          </a:xfrm>
        </p:grpSpPr>
        <p:sp>
          <p:nvSpPr>
            <p:cNvPr id="120" name="CustomShape 2"/>
            <p:cNvSpPr/>
            <p:nvPr/>
          </p:nvSpPr>
          <p:spPr>
            <a:xfrm>
              <a:off x="6109920" y="2012760"/>
              <a:ext cx="4948200" cy="3453120"/>
            </a:xfrm>
            <a:prstGeom prst="rect">
              <a:avLst/>
            </a:prstGeom>
            <a:gradFill rotWithShape="0">
              <a:gsLst>
                <a:gs pos="0">
                  <a:srgbClr val="000001"/>
                </a:gs>
                <a:gs pos="100000">
                  <a:srgbClr val="191919"/>
                </a:gs>
              </a:gsLst>
              <a:lin ang="5400000"/>
            </a:gradFill>
            <a:ln w="76320">
              <a:noFill/>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p:style>
        </p:sp>
        <p:sp>
          <p:nvSpPr>
            <p:cNvPr id="121" name="CustomShape 3"/>
            <p:cNvSpPr/>
            <p:nvPr/>
          </p:nvSpPr>
          <p:spPr>
            <a:xfrm>
              <a:off x="6109920" y="2026080"/>
              <a:ext cx="4948200" cy="3433680"/>
            </a:xfrm>
            <a:prstGeom prst="rect">
              <a:avLst/>
            </a:prstGeom>
            <a:gradFill rotWithShape="0">
              <a:gsLst>
                <a:gs pos="0">
                  <a:srgbClr val="DADADA"/>
                </a:gs>
                <a:gs pos="100000">
                  <a:srgbClr val="FFFFFE"/>
                </a:gs>
              </a:gsLst>
              <a:lin ang="16200000"/>
            </a:gradFill>
            <a:ln w="76320">
              <a:solidFill>
                <a:srgbClr val="191919"/>
              </a:solidFill>
              <a:miter/>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p:style>
        </p:sp>
      </p:grpSp>
      <p:pic>
        <p:nvPicPr>
          <p:cNvPr id="122" name="Picture 2"/>
          <p:cNvPicPr/>
          <p:nvPr/>
        </p:nvPicPr>
        <p:blipFill>
          <a:blip r:embed="rId2"/>
          <a:srcRect r="279"/>
          <a:stretch/>
        </p:blipFill>
        <p:spPr>
          <a:xfrm>
            <a:off x="6277320" y="2174400"/>
            <a:ext cx="4613400" cy="3124080"/>
          </a:xfrm>
          <a:prstGeom prst="rect">
            <a:avLst/>
          </a:prstGeom>
          <a:ln>
            <a:noFill/>
          </a:ln>
        </p:spPr>
      </p:pic>
      <p:sp>
        <p:nvSpPr>
          <p:cNvPr id="123" name="TextShape 4"/>
          <p:cNvSpPr txBox="1"/>
          <p:nvPr/>
        </p:nvSpPr>
        <p:spPr>
          <a:xfrm>
            <a:off x="1451520" y="804600"/>
            <a:ext cx="9603000" cy="1049040"/>
          </a:xfrm>
          <a:prstGeom prst="rect">
            <a:avLst/>
          </a:prstGeom>
          <a:noFill/>
          <a:ln>
            <a:noFill/>
          </a:ln>
        </p:spPr>
        <p:txBody>
          <a:bodyPr>
            <a:normAutofit/>
          </a:bodyPr>
          <a:lstStyle/>
          <a:p>
            <a:pPr>
              <a:lnSpc>
                <a:spcPct val="90000"/>
              </a:lnSpc>
            </a:pPr>
            <a:r>
              <a:rPr lang="en-US" sz="3200" b="0" strike="noStrike" cap="all" spc="-1">
                <a:solidFill>
                  <a:srgbClr val="000000"/>
                </a:solidFill>
                <a:latin typeface="Gill Sans MT"/>
              </a:rPr>
              <a:t>Activation Functions</a:t>
            </a:r>
            <a:endParaRPr lang="en-US" sz="3200" b="0" strike="noStrike" spc="-1">
              <a:solidFill>
                <a:srgbClr val="000000"/>
              </a:solidFill>
              <a:latin typeface="Gill Sans MT"/>
            </a:endParaRPr>
          </a:p>
        </p:txBody>
      </p:sp>
      <p:sp>
        <p:nvSpPr>
          <p:cNvPr id="124" name="TextShape 5"/>
          <p:cNvSpPr txBox="1"/>
          <p:nvPr/>
        </p:nvSpPr>
        <p:spPr>
          <a:xfrm>
            <a:off x="1451520" y="2015640"/>
            <a:ext cx="4158360" cy="3450240"/>
          </a:xfrm>
          <a:prstGeom prst="rect">
            <a:avLst/>
          </a:prstGeom>
          <a:noFill/>
          <a:ln>
            <a:noFill/>
          </a:ln>
        </p:spPr>
        <p:txBody>
          <a:bodyPr>
            <a:normAutofit/>
          </a:bodyPr>
          <a:lstStyle/>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Choice 2: Rectified Linear Unit (ReLU)</a:t>
            </a:r>
          </a:p>
          <a:p>
            <a:pPr>
              <a:lnSpc>
                <a:spcPct val="120000"/>
              </a:lnSpc>
              <a:spcBef>
                <a:spcPts val="1001"/>
              </a:spcBef>
            </a:pPr>
            <a:endParaRPr lang="en-US" sz="2000" b="0" strike="noStrike" spc="-1">
              <a:solidFill>
                <a:srgbClr val="000000"/>
              </a:solidFill>
              <a:latin typeface="Gill Sans MT"/>
            </a:endParaRPr>
          </a:p>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Very simple to evaluate</a:t>
            </a:r>
          </a:p>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Derivative exists everywhere except for </a:t>
            </a:r>
          </a:p>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Derivative is either 0 or 1</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1451520" y="804600"/>
            <a:ext cx="9603000" cy="1049040"/>
          </a:xfrm>
          <a:prstGeom prst="rect">
            <a:avLst/>
          </a:prstGeom>
          <a:noFill/>
          <a:ln>
            <a:noFill/>
          </a:ln>
        </p:spPr>
        <p:txBody>
          <a:bodyPr/>
          <a:lstStyle/>
          <a:p>
            <a:pPr>
              <a:lnSpc>
                <a:spcPct val="90000"/>
              </a:lnSpc>
            </a:pPr>
            <a:r>
              <a:rPr lang="en-US" sz="3200" b="0" strike="noStrike" cap="all" spc="-1">
                <a:solidFill>
                  <a:srgbClr val="000000"/>
                </a:solidFill>
                <a:latin typeface="Gill Sans MT"/>
              </a:rPr>
              <a:t>How to construct a neural network?</a:t>
            </a:r>
            <a:endParaRPr lang="en-US" sz="3200" b="0" strike="noStrike" spc="-1">
              <a:solidFill>
                <a:srgbClr val="000000"/>
              </a:solidFill>
              <a:latin typeface="Gill Sans MT"/>
            </a:endParaRPr>
          </a:p>
        </p:txBody>
      </p:sp>
      <p:sp>
        <p:nvSpPr>
          <p:cNvPr id="127" name="TextShape 2"/>
          <p:cNvSpPr txBox="1"/>
          <p:nvPr/>
        </p:nvSpPr>
        <p:spPr>
          <a:xfrm>
            <a:off x="1451520" y="2015640"/>
            <a:ext cx="9982440" cy="3827520"/>
          </a:xfrm>
          <a:prstGeom prst="rect">
            <a:avLst/>
          </a:prstGeom>
          <a:noFill/>
          <a:ln>
            <a:noFill/>
          </a:ln>
        </p:spPr>
        <p:txBody>
          <a:bodyPr>
            <a:normAutofit/>
          </a:bodyPr>
          <a:lstStyle/>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Input layer: for each input feature, create a node to read its value.</a:t>
            </a:r>
          </a:p>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Hidden layer: create n</a:t>
            </a:r>
            <a:r>
              <a:rPr lang="en-US" sz="2000" b="0" strike="noStrike" spc="-1" baseline="-25000">
                <a:solidFill>
                  <a:srgbClr val="000000"/>
                </a:solidFill>
                <a:latin typeface="Gill Sans MT"/>
              </a:rPr>
              <a:t>1 </a:t>
            </a:r>
            <a:r>
              <a:rPr lang="en-US" sz="2000" b="0" strike="noStrike" spc="-1">
                <a:solidFill>
                  <a:srgbClr val="000000"/>
                </a:solidFill>
                <a:latin typeface="Gill Sans MT"/>
              </a:rPr>
              <a:t>nodes in this layer. Number of nodes is determined by the researcher.</a:t>
            </a:r>
          </a:p>
          <a:p>
            <a:pPr marL="685800" lvl="1" indent="-228240">
              <a:lnSpc>
                <a:spcPct val="120000"/>
              </a:lnSpc>
              <a:spcBef>
                <a:spcPts val="499"/>
              </a:spcBef>
              <a:buClr>
                <a:srgbClr val="B71E42"/>
              </a:buClr>
              <a:buFont typeface="Arial"/>
              <a:buChar char="•"/>
            </a:pPr>
            <a:r>
              <a:rPr lang="en-US" sz="1800" b="0" strike="noStrike" spc="-1">
                <a:solidFill>
                  <a:srgbClr val="000000"/>
                </a:solidFill>
                <a:latin typeface="Gill Sans MT"/>
              </a:rPr>
              <a:t>Input of each node: a weighted sum of previous nodes plus a bias.</a:t>
            </a:r>
          </a:p>
          <a:p>
            <a:pPr marL="685800" lvl="1" indent="-228240">
              <a:lnSpc>
                <a:spcPct val="120000"/>
              </a:lnSpc>
              <a:spcBef>
                <a:spcPts val="499"/>
              </a:spcBef>
              <a:buClr>
                <a:srgbClr val="B71E42"/>
              </a:buClr>
              <a:buFont typeface="Arial"/>
              <a:buChar char="•"/>
            </a:pPr>
            <a:r>
              <a:rPr lang="en-US" sz="1800" b="0" strike="noStrike" spc="-1">
                <a:solidFill>
                  <a:srgbClr val="000000"/>
                </a:solidFill>
                <a:latin typeface="Gill Sans MT"/>
              </a:rPr>
              <a:t>Activation function: based on the weighted sum, decide whether to trigger reaction.</a:t>
            </a:r>
          </a:p>
          <a:p>
            <a:pPr marL="685800" lvl="1" indent="-228240">
              <a:lnSpc>
                <a:spcPct val="120000"/>
              </a:lnSpc>
              <a:spcBef>
                <a:spcPts val="499"/>
              </a:spcBef>
              <a:buClr>
                <a:srgbClr val="B71E42"/>
              </a:buClr>
              <a:buFont typeface="Arial"/>
              <a:buChar char="•"/>
            </a:pPr>
            <a:r>
              <a:rPr lang="en-US" sz="1800" b="0" strike="noStrike" spc="-1">
                <a:solidFill>
                  <a:srgbClr val="000000"/>
                </a:solidFill>
                <a:latin typeface="Gill Sans MT"/>
              </a:rPr>
              <a:t>Output: evaluation of the activation function</a:t>
            </a:r>
          </a:p>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Output layer: create n2 nodes in this layers, one node for each output feature.</a:t>
            </a:r>
          </a:p>
          <a:p>
            <a:pPr marL="685800" lvl="1" indent="-228240">
              <a:lnSpc>
                <a:spcPct val="120000"/>
              </a:lnSpc>
              <a:spcBef>
                <a:spcPts val="499"/>
              </a:spcBef>
              <a:buClr>
                <a:srgbClr val="B71E42"/>
              </a:buClr>
              <a:buFont typeface="Arial"/>
              <a:buChar char="•"/>
            </a:pPr>
            <a:r>
              <a:rPr lang="en-US" sz="1800" b="0" strike="noStrike" spc="-1">
                <a:solidFill>
                  <a:srgbClr val="000000"/>
                </a:solidFill>
                <a:latin typeface="Gill Sans MT"/>
              </a:rPr>
              <a:t>Input: a weighted sum of previous node outputs plus a bias.</a:t>
            </a:r>
          </a:p>
          <a:p>
            <a:pPr marL="685800" lvl="1" indent="-228240">
              <a:lnSpc>
                <a:spcPct val="120000"/>
              </a:lnSpc>
              <a:spcBef>
                <a:spcPts val="499"/>
              </a:spcBef>
              <a:buClr>
                <a:srgbClr val="B71E42"/>
              </a:buClr>
              <a:buFont typeface="Arial"/>
              <a:buChar char="•"/>
            </a:pPr>
            <a:r>
              <a:rPr lang="en-US" sz="1800" b="0" strike="noStrike" spc="-1">
                <a:solidFill>
                  <a:srgbClr val="000000"/>
                </a:solidFill>
                <a:latin typeface="Gill Sans MT"/>
              </a:rPr>
              <a:t>Transformation (optional): convert the values to a proper model output.</a:t>
            </a:r>
          </a:p>
          <a:p>
            <a:pPr>
              <a:lnSpc>
                <a:spcPct val="120000"/>
              </a:lnSpc>
              <a:spcBef>
                <a:spcPts val="1001"/>
              </a:spcBef>
            </a:pPr>
            <a:endParaRPr lang="en-US" sz="1800" b="0" strike="noStrike" spc="-1">
              <a:solidFill>
                <a:srgbClr val="000000"/>
              </a:solidFill>
              <a:latin typeface="Gill Sans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Picture 2"/>
          <p:cNvPicPr/>
          <p:nvPr/>
        </p:nvPicPr>
        <p:blipFill>
          <a:blip r:embed="rId2"/>
          <a:stretch/>
        </p:blipFill>
        <p:spPr>
          <a:xfrm>
            <a:off x="7140960" y="2015640"/>
            <a:ext cx="2867040" cy="3450240"/>
          </a:xfrm>
          <a:prstGeom prst="rect">
            <a:avLst/>
          </a:prstGeom>
          <a:ln>
            <a:noFill/>
          </a:ln>
        </p:spPr>
      </p:pic>
      <p:sp>
        <p:nvSpPr>
          <p:cNvPr id="129" name="TextShape 1"/>
          <p:cNvSpPr txBox="1"/>
          <p:nvPr/>
        </p:nvSpPr>
        <p:spPr>
          <a:xfrm>
            <a:off x="1451520" y="804600"/>
            <a:ext cx="9603000" cy="1049040"/>
          </a:xfrm>
          <a:prstGeom prst="rect">
            <a:avLst/>
          </a:prstGeom>
          <a:noFill/>
          <a:ln>
            <a:noFill/>
          </a:ln>
        </p:spPr>
        <p:txBody>
          <a:bodyPr>
            <a:normAutofit/>
          </a:bodyPr>
          <a:lstStyle/>
          <a:p>
            <a:pPr>
              <a:lnSpc>
                <a:spcPct val="90000"/>
              </a:lnSpc>
            </a:pPr>
            <a:r>
              <a:rPr lang="en-US" sz="3200" b="0" strike="noStrike" cap="all" spc="-1">
                <a:solidFill>
                  <a:srgbClr val="000000"/>
                </a:solidFill>
                <a:latin typeface="Gill Sans MT"/>
              </a:rPr>
              <a:t>How to construct a neural network?</a:t>
            </a:r>
            <a:endParaRPr lang="en-US" sz="3200" b="0" strike="noStrike" spc="-1">
              <a:solidFill>
                <a:srgbClr val="000000"/>
              </a:solidFill>
              <a:latin typeface="Gill Sans MT"/>
            </a:endParaRPr>
          </a:p>
        </p:txBody>
      </p:sp>
      <p:sp>
        <p:nvSpPr>
          <p:cNvPr id="130" name="TextShape 2"/>
          <p:cNvSpPr txBox="1"/>
          <p:nvPr/>
        </p:nvSpPr>
        <p:spPr>
          <a:xfrm>
            <a:off x="1451520" y="2015640"/>
            <a:ext cx="4162320" cy="3450240"/>
          </a:xfrm>
          <a:prstGeom prst="rect">
            <a:avLst/>
          </a:prstGeom>
          <a:noFill/>
          <a:ln>
            <a:noFill/>
          </a:ln>
        </p:spPr>
        <p:txBody>
          <a:bodyPr>
            <a:normAutofit/>
          </a:bodyPr>
          <a:lstStyle/>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Circles: nodes or neurons</a:t>
            </a:r>
          </a:p>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Columns of circles: layers of a neural network</a:t>
            </a:r>
          </a:p>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Arrows: inputs of each node (a weight is attached to each arrow)</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1451520" y="804600"/>
            <a:ext cx="9603000" cy="1049040"/>
          </a:xfrm>
          <a:prstGeom prst="rect">
            <a:avLst/>
          </a:prstGeom>
          <a:noFill/>
          <a:ln>
            <a:noFill/>
          </a:ln>
        </p:spPr>
        <p:txBody>
          <a:bodyPr/>
          <a:lstStyle/>
          <a:p>
            <a:pPr>
              <a:lnSpc>
                <a:spcPct val="90000"/>
              </a:lnSpc>
            </a:pPr>
            <a:r>
              <a:rPr lang="en-US" sz="3200" b="0" strike="noStrike" cap="all" spc="-1">
                <a:solidFill>
                  <a:srgbClr val="000000"/>
                </a:solidFill>
                <a:latin typeface="Gill Sans MT"/>
              </a:rPr>
              <a:t>Example: XOR function</a:t>
            </a:r>
            <a:endParaRPr lang="en-US" sz="3200" b="0" strike="noStrike" spc="-1">
              <a:solidFill>
                <a:srgbClr val="000000"/>
              </a:solidFill>
              <a:latin typeface="Gill Sans MT"/>
            </a:endParaRPr>
          </a:p>
        </p:txBody>
      </p:sp>
      <p:sp>
        <p:nvSpPr>
          <p:cNvPr id="132" name="TextShape 2"/>
          <p:cNvSpPr txBox="1"/>
          <p:nvPr/>
        </p:nvSpPr>
        <p:spPr>
          <a:xfrm>
            <a:off x="1451520" y="2015640"/>
            <a:ext cx="9603000" cy="3450240"/>
          </a:xfrm>
          <a:prstGeom prst="rect">
            <a:avLst/>
          </a:prstGeom>
          <a:noFill/>
          <a:ln>
            <a:noFill/>
          </a:ln>
        </p:spPr>
        <p:txBody>
          <a:bodyPr/>
          <a:lstStyle/>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Exclusive or (XOR) function is a logical operation that outputs true only when inputs differ (one is ture, other is false)</a:t>
            </a:r>
          </a:p>
          <a:p>
            <a:pPr>
              <a:lnSpc>
                <a:spcPct val="120000"/>
              </a:lnSpc>
              <a:spcBef>
                <a:spcPts val="1001"/>
              </a:spcBef>
            </a:pPr>
            <a:endParaRPr lang="en-US" sz="2000" b="0" strike="noStrike" spc="-1">
              <a:solidFill>
                <a:srgbClr val="000000"/>
              </a:solidFill>
              <a:latin typeface="Gill Sans MT"/>
            </a:endParaRPr>
          </a:p>
        </p:txBody>
      </p:sp>
      <p:graphicFrame>
        <p:nvGraphicFramePr>
          <p:cNvPr id="133" name="Table 3"/>
          <p:cNvGraphicFramePr/>
          <p:nvPr/>
        </p:nvGraphicFramePr>
        <p:xfrm>
          <a:off x="4403160" y="2995920"/>
          <a:ext cx="3521160" cy="2560320"/>
        </p:xfrm>
        <a:graphic>
          <a:graphicData uri="http://schemas.openxmlformats.org/drawingml/2006/table">
            <a:tbl>
              <a:tblPr/>
              <a:tblGrid>
                <a:gridCol w="1173600">
                  <a:extLst>
                    <a:ext uri="{9D8B030D-6E8A-4147-A177-3AD203B41FA5}">
                      <a16:colId xmlns:a16="http://schemas.microsoft.com/office/drawing/2014/main" val="20000"/>
                    </a:ext>
                  </a:extLst>
                </a:gridCol>
                <a:gridCol w="1173600">
                  <a:extLst>
                    <a:ext uri="{9D8B030D-6E8A-4147-A177-3AD203B41FA5}">
                      <a16:colId xmlns:a16="http://schemas.microsoft.com/office/drawing/2014/main" val="20001"/>
                    </a:ext>
                  </a:extLst>
                </a:gridCol>
                <a:gridCol w="1173960">
                  <a:extLst>
                    <a:ext uri="{9D8B030D-6E8A-4147-A177-3AD203B41FA5}">
                      <a16:colId xmlns:a16="http://schemas.microsoft.com/office/drawing/2014/main" val="20002"/>
                    </a:ext>
                  </a:extLst>
                </a:gridCol>
              </a:tblGrid>
              <a:tr h="357120">
                <a:tc gridSpan="3">
                  <a:txBody>
                    <a:bodyPr/>
                    <a:lstStyle/>
                    <a:p>
                      <a:pPr>
                        <a:lnSpc>
                          <a:spcPct val="100000"/>
                        </a:lnSpc>
                      </a:pPr>
                      <a:r>
                        <a:rPr lang="en-US" sz="1800" b="0" strike="noStrike" spc="-1">
                          <a:solidFill>
                            <a:srgbClr val="000000"/>
                          </a:solidFill>
                          <a:latin typeface="Gill Sans MT"/>
                        </a:rPr>
                        <a:t>XOR truth table</a:t>
                      </a:r>
                      <a:endParaRPr lang="en-US" sz="1800" b="0" strike="noStrike" spc="-1">
                        <a:latin typeface="Arial"/>
                      </a:endParaRPr>
                    </a:p>
                  </a:txBody>
                  <a:tcPr>
                    <a:solidFill>
                      <a:srgbClr val="F8F9FA"/>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357120">
                <a:tc gridSpan="2">
                  <a:txBody>
                    <a:bodyPr/>
                    <a:lstStyle/>
                    <a:p>
                      <a:pPr algn="ctr">
                        <a:lnSpc>
                          <a:spcPct val="100000"/>
                        </a:lnSpc>
                      </a:pPr>
                      <a:r>
                        <a:rPr lang="en-US" sz="1800" b="0" strike="noStrike" spc="-1">
                          <a:solidFill>
                            <a:srgbClr val="000000"/>
                          </a:solidFill>
                          <a:latin typeface="Gill Sans MT"/>
                        </a:rPr>
                        <a:t>Input</a:t>
                      </a:r>
                      <a:endParaRPr lang="en-US" sz="1800" b="0" strike="noStrike" spc="-1">
                        <a:latin typeface="Arial"/>
                      </a:endParaRPr>
                    </a:p>
                  </a:txBody>
                  <a:tcPr>
                    <a:lnL w="6480">
                      <a:solidFill>
                        <a:srgbClr val="A2A9B1"/>
                      </a:solidFill>
                    </a:lnL>
                    <a:lnR w="6480">
                      <a:solidFill>
                        <a:srgbClr val="A2A9B1"/>
                      </a:solidFill>
                    </a:lnR>
                    <a:lnB w="6480">
                      <a:solidFill>
                        <a:srgbClr val="A2A9B1"/>
                      </a:solidFill>
                    </a:lnB>
                    <a:solidFill>
                      <a:srgbClr val="EAECF0"/>
                    </a:solidFill>
                  </a:tcPr>
                </a:tc>
                <a:tc hMerge="1">
                  <a:txBody>
                    <a:bodyPr/>
                    <a:lstStyle/>
                    <a:p>
                      <a:endParaRPr lang="en-US"/>
                    </a:p>
                  </a:txBody>
                  <a:tcPr>
                    <a:solidFill>
                      <a:srgbClr val="729FCF"/>
                    </a:solidFill>
                  </a:tcPr>
                </a:tc>
                <a:tc rowSpan="2">
                  <a:txBody>
                    <a:bodyPr/>
                    <a:lstStyle/>
                    <a:p>
                      <a:pPr algn="ctr">
                        <a:lnSpc>
                          <a:spcPct val="100000"/>
                        </a:lnSpc>
                      </a:pPr>
                      <a:r>
                        <a:rPr lang="en-US" sz="1800" b="0" strike="noStrike" spc="-1">
                          <a:solidFill>
                            <a:srgbClr val="000000"/>
                          </a:solidFill>
                          <a:latin typeface="Gill Sans MT"/>
                        </a:rPr>
                        <a:t>Output</a:t>
                      </a:r>
                      <a:endParaRPr lang="en-US" sz="1800" b="0" strike="noStrike" spc="-1">
                        <a:latin typeface="Arial"/>
                      </a:endParaRPr>
                    </a:p>
                  </a:txBody>
                  <a:tcPr>
                    <a:lnL w="6480">
                      <a:solidFill>
                        <a:srgbClr val="A2A9B1"/>
                      </a:solidFill>
                    </a:lnL>
                    <a:lnR w="6480">
                      <a:solidFill>
                        <a:srgbClr val="A2A9B1"/>
                      </a:solidFill>
                    </a:lnR>
                    <a:lnT w="6480">
                      <a:solidFill>
                        <a:srgbClr val="A2A9B1"/>
                      </a:solidFill>
                    </a:lnT>
                    <a:lnB w="6480">
                      <a:solidFill>
                        <a:srgbClr val="A2A9B1"/>
                      </a:solidFill>
                    </a:lnB>
                    <a:solidFill>
                      <a:srgbClr val="EAECF0"/>
                    </a:solidFill>
                  </a:tcPr>
                </a:tc>
                <a:extLst>
                  <a:ext uri="{0D108BD9-81ED-4DB2-BD59-A6C34878D82A}">
                    <a16:rowId xmlns:a16="http://schemas.microsoft.com/office/drawing/2014/main" val="10001"/>
                  </a:ext>
                </a:extLst>
              </a:tr>
              <a:tr h="357120">
                <a:tc>
                  <a:txBody>
                    <a:bodyPr/>
                    <a:lstStyle/>
                    <a:p>
                      <a:pPr algn="ctr">
                        <a:lnSpc>
                          <a:spcPct val="100000"/>
                        </a:lnSpc>
                      </a:pPr>
                      <a:r>
                        <a:rPr lang="en-US" sz="1800" b="0" strike="noStrike" spc="-1">
                          <a:solidFill>
                            <a:srgbClr val="000000"/>
                          </a:solidFill>
                          <a:latin typeface="Gill Sans MT"/>
                        </a:rPr>
                        <a:t>A</a:t>
                      </a:r>
                      <a:endParaRPr lang="en-US" sz="1800" b="0" strike="noStrike" spc="-1">
                        <a:latin typeface="Arial"/>
                      </a:endParaRPr>
                    </a:p>
                  </a:txBody>
                  <a:tcPr>
                    <a:lnL w="6480">
                      <a:solidFill>
                        <a:srgbClr val="A2A9B1"/>
                      </a:solidFill>
                    </a:lnL>
                    <a:lnR w="6480">
                      <a:solidFill>
                        <a:srgbClr val="A2A9B1"/>
                      </a:solidFill>
                    </a:lnR>
                    <a:lnT w="6480">
                      <a:solidFill>
                        <a:srgbClr val="A2A9B1"/>
                      </a:solidFill>
                    </a:lnT>
                    <a:lnB w="6480">
                      <a:solidFill>
                        <a:srgbClr val="A2A9B1"/>
                      </a:solidFill>
                    </a:lnB>
                    <a:solidFill>
                      <a:srgbClr val="EAECF0"/>
                    </a:solidFill>
                  </a:tcPr>
                </a:tc>
                <a:tc>
                  <a:txBody>
                    <a:bodyPr/>
                    <a:lstStyle/>
                    <a:p>
                      <a:pPr algn="ctr">
                        <a:lnSpc>
                          <a:spcPct val="100000"/>
                        </a:lnSpc>
                      </a:pPr>
                      <a:r>
                        <a:rPr lang="en-US" sz="1800" b="0" strike="noStrike" spc="-1">
                          <a:solidFill>
                            <a:srgbClr val="000000"/>
                          </a:solidFill>
                          <a:latin typeface="Gill Sans MT"/>
                        </a:rPr>
                        <a:t>B</a:t>
                      </a:r>
                      <a:endParaRPr lang="en-US" sz="1800" b="0" strike="noStrike" spc="-1">
                        <a:latin typeface="Arial"/>
                      </a:endParaRPr>
                    </a:p>
                  </a:txBody>
                  <a:tcPr>
                    <a:lnL w="6480">
                      <a:solidFill>
                        <a:srgbClr val="A2A9B1"/>
                      </a:solidFill>
                    </a:lnL>
                    <a:lnR w="6480">
                      <a:solidFill>
                        <a:srgbClr val="A2A9B1"/>
                      </a:solidFill>
                    </a:lnR>
                    <a:lnT w="6480">
                      <a:solidFill>
                        <a:srgbClr val="A2A9B1"/>
                      </a:solidFill>
                    </a:lnT>
                    <a:lnB w="6480">
                      <a:solidFill>
                        <a:srgbClr val="A2A9B1"/>
                      </a:solidFill>
                    </a:lnB>
                    <a:solidFill>
                      <a:srgbClr val="EAECF0"/>
                    </a:solidFill>
                  </a:tcPr>
                </a:tc>
                <a:tc vMerge="1">
                  <a:txBody>
                    <a:bodyPr/>
                    <a:lstStyle/>
                    <a:p>
                      <a:endParaRPr lang="en-US"/>
                    </a:p>
                  </a:txBody>
                  <a:tcPr>
                    <a:solidFill>
                      <a:srgbClr val="729FCF"/>
                    </a:solidFill>
                  </a:tcPr>
                </a:tc>
                <a:extLst>
                  <a:ext uri="{0D108BD9-81ED-4DB2-BD59-A6C34878D82A}">
                    <a16:rowId xmlns:a16="http://schemas.microsoft.com/office/drawing/2014/main" val="10002"/>
                  </a:ext>
                </a:extLst>
              </a:tr>
              <a:tr h="357120">
                <a:tc>
                  <a:txBody>
                    <a:bodyPr/>
                    <a:lstStyle/>
                    <a:p>
                      <a:pPr>
                        <a:lnSpc>
                          <a:spcPct val="100000"/>
                        </a:lnSpc>
                      </a:pPr>
                      <a:r>
                        <a:rPr lang="en-US" sz="1800" b="0" strike="noStrike" spc="-1">
                          <a:solidFill>
                            <a:srgbClr val="000000"/>
                          </a:solidFill>
                          <a:latin typeface="Gill Sans MT"/>
                        </a:rPr>
                        <a:t>0</a:t>
                      </a:r>
                      <a:endParaRPr lang="en-US" sz="1800" b="0" strike="noStrike" spc="-1">
                        <a:latin typeface="Arial"/>
                      </a:endParaRPr>
                    </a:p>
                  </a:txBody>
                  <a:tcPr>
                    <a:lnL w="6480">
                      <a:solidFill>
                        <a:srgbClr val="A2A9B1"/>
                      </a:solidFill>
                    </a:lnL>
                    <a:lnR w="6480">
                      <a:solidFill>
                        <a:srgbClr val="A2A9B1"/>
                      </a:solidFill>
                    </a:lnR>
                    <a:lnT w="6480">
                      <a:solidFill>
                        <a:srgbClr val="A2A9B1"/>
                      </a:solidFill>
                    </a:lnT>
                    <a:lnB w="6480">
                      <a:solidFill>
                        <a:srgbClr val="A2A9B1"/>
                      </a:solidFill>
                    </a:lnB>
                    <a:solidFill>
                      <a:srgbClr val="F8F9FA"/>
                    </a:solidFill>
                  </a:tcPr>
                </a:tc>
                <a:tc>
                  <a:txBody>
                    <a:bodyPr/>
                    <a:lstStyle/>
                    <a:p>
                      <a:pPr>
                        <a:lnSpc>
                          <a:spcPct val="100000"/>
                        </a:lnSpc>
                      </a:pPr>
                      <a:r>
                        <a:rPr lang="en-US" sz="1800" b="0" strike="noStrike" spc="-1">
                          <a:solidFill>
                            <a:srgbClr val="000000"/>
                          </a:solidFill>
                          <a:latin typeface="Gill Sans MT"/>
                        </a:rPr>
                        <a:t>0</a:t>
                      </a:r>
                      <a:endParaRPr lang="en-US" sz="1800" b="0" strike="noStrike" spc="-1">
                        <a:latin typeface="Arial"/>
                      </a:endParaRPr>
                    </a:p>
                  </a:txBody>
                  <a:tcPr>
                    <a:lnL w="6480">
                      <a:solidFill>
                        <a:srgbClr val="A2A9B1"/>
                      </a:solidFill>
                    </a:lnL>
                    <a:lnR w="6480">
                      <a:solidFill>
                        <a:srgbClr val="A2A9B1"/>
                      </a:solidFill>
                    </a:lnR>
                    <a:lnT w="6480">
                      <a:solidFill>
                        <a:srgbClr val="A2A9B1"/>
                      </a:solidFill>
                    </a:lnT>
                    <a:lnB w="6480">
                      <a:solidFill>
                        <a:srgbClr val="A2A9B1"/>
                      </a:solidFill>
                    </a:lnB>
                    <a:solidFill>
                      <a:srgbClr val="F8F9FA"/>
                    </a:solidFill>
                  </a:tcPr>
                </a:tc>
                <a:tc>
                  <a:txBody>
                    <a:bodyPr/>
                    <a:lstStyle/>
                    <a:p>
                      <a:pPr>
                        <a:lnSpc>
                          <a:spcPct val="100000"/>
                        </a:lnSpc>
                      </a:pPr>
                      <a:r>
                        <a:rPr lang="en-US" sz="1800" b="0" strike="noStrike" spc="-1">
                          <a:solidFill>
                            <a:srgbClr val="000000"/>
                          </a:solidFill>
                          <a:latin typeface="Gill Sans MT"/>
                        </a:rPr>
                        <a:t>0</a:t>
                      </a:r>
                      <a:endParaRPr lang="en-US" sz="1800" b="0" strike="noStrike" spc="-1">
                        <a:latin typeface="Arial"/>
                      </a:endParaRPr>
                    </a:p>
                  </a:txBody>
                  <a:tcPr>
                    <a:lnL w="6480">
                      <a:solidFill>
                        <a:srgbClr val="A2A9B1"/>
                      </a:solidFill>
                    </a:lnL>
                    <a:lnR w="6480">
                      <a:solidFill>
                        <a:srgbClr val="A2A9B1"/>
                      </a:solidFill>
                    </a:lnR>
                    <a:lnT w="6480">
                      <a:solidFill>
                        <a:srgbClr val="A2A9B1"/>
                      </a:solidFill>
                    </a:lnT>
                    <a:lnB w="6480">
                      <a:solidFill>
                        <a:srgbClr val="A2A9B1"/>
                      </a:solidFill>
                    </a:lnB>
                    <a:solidFill>
                      <a:srgbClr val="F8F9FA"/>
                    </a:solidFill>
                  </a:tcPr>
                </a:tc>
                <a:extLst>
                  <a:ext uri="{0D108BD9-81ED-4DB2-BD59-A6C34878D82A}">
                    <a16:rowId xmlns:a16="http://schemas.microsoft.com/office/drawing/2014/main" val="10003"/>
                  </a:ext>
                </a:extLst>
              </a:tr>
              <a:tr h="357120">
                <a:tc>
                  <a:txBody>
                    <a:bodyPr/>
                    <a:lstStyle/>
                    <a:p>
                      <a:pPr>
                        <a:lnSpc>
                          <a:spcPct val="100000"/>
                        </a:lnSpc>
                      </a:pPr>
                      <a:r>
                        <a:rPr lang="en-US" sz="1800" b="0" strike="noStrike" spc="-1">
                          <a:solidFill>
                            <a:srgbClr val="000000"/>
                          </a:solidFill>
                          <a:latin typeface="Gill Sans MT"/>
                        </a:rPr>
                        <a:t>0</a:t>
                      </a:r>
                      <a:endParaRPr lang="en-US" sz="1800" b="0" strike="noStrike" spc="-1">
                        <a:latin typeface="Arial"/>
                      </a:endParaRPr>
                    </a:p>
                  </a:txBody>
                  <a:tcPr>
                    <a:lnL w="6480">
                      <a:solidFill>
                        <a:srgbClr val="A2A9B1"/>
                      </a:solidFill>
                    </a:lnL>
                    <a:lnR w="6480">
                      <a:solidFill>
                        <a:srgbClr val="A2A9B1"/>
                      </a:solidFill>
                    </a:lnR>
                    <a:lnT w="6480">
                      <a:solidFill>
                        <a:srgbClr val="A2A9B1"/>
                      </a:solidFill>
                    </a:lnT>
                    <a:lnB w="6480">
                      <a:solidFill>
                        <a:srgbClr val="A2A9B1"/>
                      </a:solidFill>
                    </a:lnB>
                    <a:solidFill>
                      <a:srgbClr val="F8F9FA"/>
                    </a:solidFill>
                  </a:tcPr>
                </a:tc>
                <a:tc>
                  <a:txBody>
                    <a:bodyPr/>
                    <a:lstStyle/>
                    <a:p>
                      <a:pPr>
                        <a:lnSpc>
                          <a:spcPct val="100000"/>
                        </a:lnSpc>
                      </a:pPr>
                      <a:r>
                        <a:rPr lang="en-US" sz="1800" b="0" strike="noStrike" spc="-1">
                          <a:solidFill>
                            <a:srgbClr val="000000"/>
                          </a:solidFill>
                          <a:latin typeface="Gill Sans MT"/>
                        </a:rPr>
                        <a:t>1</a:t>
                      </a:r>
                      <a:endParaRPr lang="en-US" sz="1800" b="0" strike="noStrike" spc="-1">
                        <a:latin typeface="Arial"/>
                      </a:endParaRPr>
                    </a:p>
                  </a:txBody>
                  <a:tcPr>
                    <a:lnL w="6480">
                      <a:solidFill>
                        <a:srgbClr val="A2A9B1"/>
                      </a:solidFill>
                    </a:lnL>
                    <a:lnR w="6480">
                      <a:solidFill>
                        <a:srgbClr val="A2A9B1"/>
                      </a:solidFill>
                    </a:lnR>
                    <a:lnT w="6480">
                      <a:solidFill>
                        <a:srgbClr val="A2A9B1"/>
                      </a:solidFill>
                    </a:lnT>
                    <a:lnB w="6480">
                      <a:solidFill>
                        <a:srgbClr val="A2A9B1"/>
                      </a:solidFill>
                    </a:lnB>
                    <a:solidFill>
                      <a:srgbClr val="F8F9FA"/>
                    </a:solidFill>
                  </a:tcPr>
                </a:tc>
                <a:tc>
                  <a:txBody>
                    <a:bodyPr/>
                    <a:lstStyle/>
                    <a:p>
                      <a:pPr>
                        <a:lnSpc>
                          <a:spcPct val="100000"/>
                        </a:lnSpc>
                      </a:pPr>
                      <a:r>
                        <a:rPr lang="en-US" sz="1800" b="0" strike="noStrike" spc="-1">
                          <a:solidFill>
                            <a:srgbClr val="000000"/>
                          </a:solidFill>
                          <a:latin typeface="Gill Sans MT"/>
                        </a:rPr>
                        <a:t>1</a:t>
                      </a:r>
                      <a:endParaRPr lang="en-US" sz="1800" b="0" strike="noStrike" spc="-1">
                        <a:latin typeface="Arial"/>
                      </a:endParaRPr>
                    </a:p>
                  </a:txBody>
                  <a:tcPr>
                    <a:lnL w="6480">
                      <a:solidFill>
                        <a:srgbClr val="A2A9B1"/>
                      </a:solidFill>
                    </a:lnL>
                    <a:lnR w="6480">
                      <a:solidFill>
                        <a:srgbClr val="A2A9B1"/>
                      </a:solidFill>
                    </a:lnR>
                    <a:lnT w="6480">
                      <a:solidFill>
                        <a:srgbClr val="A2A9B1"/>
                      </a:solidFill>
                    </a:lnT>
                    <a:lnB w="6480">
                      <a:solidFill>
                        <a:srgbClr val="A2A9B1"/>
                      </a:solidFill>
                    </a:lnB>
                    <a:solidFill>
                      <a:srgbClr val="F8F9FA"/>
                    </a:solidFill>
                  </a:tcPr>
                </a:tc>
                <a:extLst>
                  <a:ext uri="{0D108BD9-81ED-4DB2-BD59-A6C34878D82A}">
                    <a16:rowId xmlns:a16="http://schemas.microsoft.com/office/drawing/2014/main" val="10004"/>
                  </a:ext>
                </a:extLst>
              </a:tr>
              <a:tr h="357120">
                <a:tc>
                  <a:txBody>
                    <a:bodyPr/>
                    <a:lstStyle/>
                    <a:p>
                      <a:pPr>
                        <a:lnSpc>
                          <a:spcPct val="100000"/>
                        </a:lnSpc>
                      </a:pPr>
                      <a:r>
                        <a:rPr lang="en-US" sz="1800" b="0" strike="noStrike" spc="-1">
                          <a:solidFill>
                            <a:srgbClr val="000000"/>
                          </a:solidFill>
                          <a:latin typeface="Gill Sans MT"/>
                        </a:rPr>
                        <a:t>1</a:t>
                      </a:r>
                      <a:endParaRPr lang="en-US" sz="1800" b="0" strike="noStrike" spc="-1">
                        <a:latin typeface="Arial"/>
                      </a:endParaRPr>
                    </a:p>
                  </a:txBody>
                  <a:tcPr>
                    <a:lnL w="6480">
                      <a:solidFill>
                        <a:srgbClr val="A2A9B1"/>
                      </a:solidFill>
                    </a:lnL>
                    <a:lnR w="6480">
                      <a:solidFill>
                        <a:srgbClr val="A2A9B1"/>
                      </a:solidFill>
                    </a:lnR>
                    <a:lnT w="6480">
                      <a:solidFill>
                        <a:srgbClr val="A2A9B1"/>
                      </a:solidFill>
                    </a:lnT>
                    <a:lnB w="6480">
                      <a:solidFill>
                        <a:srgbClr val="A2A9B1"/>
                      </a:solidFill>
                    </a:lnB>
                    <a:solidFill>
                      <a:srgbClr val="F8F9FA"/>
                    </a:solidFill>
                  </a:tcPr>
                </a:tc>
                <a:tc>
                  <a:txBody>
                    <a:bodyPr/>
                    <a:lstStyle/>
                    <a:p>
                      <a:pPr>
                        <a:lnSpc>
                          <a:spcPct val="100000"/>
                        </a:lnSpc>
                      </a:pPr>
                      <a:r>
                        <a:rPr lang="en-US" sz="1800" b="0" strike="noStrike" spc="-1">
                          <a:solidFill>
                            <a:srgbClr val="000000"/>
                          </a:solidFill>
                          <a:latin typeface="Gill Sans MT"/>
                        </a:rPr>
                        <a:t>0</a:t>
                      </a:r>
                      <a:endParaRPr lang="en-US" sz="1800" b="0" strike="noStrike" spc="-1">
                        <a:latin typeface="Arial"/>
                      </a:endParaRPr>
                    </a:p>
                  </a:txBody>
                  <a:tcPr>
                    <a:lnL w="6480">
                      <a:solidFill>
                        <a:srgbClr val="A2A9B1"/>
                      </a:solidFill>
                    </a:lnL>
                    <a:lnR w="6480">
                      <a:solidFill>
                        <a:srgbClr val="A2A9B1"/>
                      </a:solidFill>
                    </a:lnR>
                    <a:lnT w="6480">
                      <a:solidFill>
                        <a:srgbClr val="A2A9B1"/>
                      </a:solidFill>
                    </a:lnT>
                    <a:lnB w="6480">
                      <a:solidFill>
                        <a:srgbClr val="A2A9B1"/>
                      </a:solidFill>
                    </a:lnB>
                    <a:solidFill>
                      <a:srgbClr val="F8F9FA"/>
                    </a:solidFill>
                  </a:tcPr>
                </a:tc>
                <a:tc>
                  <a:txBody>
                    <a:bodyPr/>
                    <a:lstStyle/>
                    <a:p>
                      <a:pPr>
                        <a:lnSpc>
                          <a:spcPct val="100000"/>
                        </a:lnSpc>
                      </a:pPr>
                      <a:r>
                        <a:rPr lang="en-US" sz="1800" b="0" strike="noStrike" spc="-1">
                          <a:solidFill>
                            <a:srgbClr val="000000"/>
                          </a:solidFill>
                          <a:latin typeface="Gill Sans MT"/>
                        </a:rPr>
                        <a:t>1</a:t>
                      </a:r>
                      <a:endParaRPr lang="en-US" sz="1800" b="0" strike="noStrike" spc="-1">
                        <a:latin typeface="Arial"/>
                      </a:endParaRPr>
                    </a:p>
                  </a:txBody>
                  <a:tcPr>
                    <a:lnL w="6480">
                      <a:solidFill>
                        <a:srgbClr val="A2A9B1"/>
                      </a:solidFill>
                    </a:lnL>
                    <a:lnR w="6480">
                      <a:solidFill>
                        <a:srgbClr val="A2A9B1"/>
                      </a:solidFill>
                    </a:lnR>
                    <a:lnT w="6480">
                      <a:solidFill>
                        <a:srgbClr val="A2A9B1"/>
                      </a:solidFill>
                    </a:lnT>
                    <a:lnB w="6480">
                      <a:solidFill>
                        <a:srgbClr val="A2A9B1"/>
                      </a:solidFill>
                    </a:lnB>
                    <a:solidFill>
                      <a:srgbClr val="F8F9FA"/>
                    </a:solidFill>
                  </a:tcPr>
                </a:tc>
                <a:extLst>
                  <a:ext uri="{0D108BD9-81ED-4DB2-BD59-A6C34878D82A}">
                    <a16:rowId xmlns:a16="http://schemas.microsoft.com/office/drawing/2014/main" val="10005"/>
                  </a:ext>
                </a:extLst>
              </a:tr>
              <a:tr h="357120">
                <a:tc>
                  <a:txBody>
                    <a:bodyPr/>
                    <a:lstStyle/>
                    <a:p>
                      <a:pPr>
                        <a:lnSpc>
                          <a:spcPct val="100000"/>
                        </a:lnSpc>
                      </a:pPr>
                      <a:r>
                        <a:rPr lang="en-US" sz="1800" b="0" strike="noStrike" spc="-1">
                          <a:solidFill>
                            <a:srgbClr val="000000"/>
                          </a:solidFill>
                          <a:latin typeface="Gill Sans MT"/>
                        </a:rPr>
                        <a:t>1</a:t>
                      </a:r>
                      <a:endParaRPr lang="en-US" sz="1800" b="0" strike="noStrike" spc="-1">
                        <a:latin typeface="Arial"/>
                      </a:endParaRPr>
                    </a:p>
                  </a:txBody>
                  <a:tcPr>
                    <a:lnL w="6480">
                      <a:solidFill>
                        <a:srgbClr val="A2A9B1"/>
                      </a:solidFill>
                    </a:lnL>
                    <a:lnR w="6480">
                      <a:solidFill>
                        <a:srgbClr val="A2A9B1"/>
                      </a:solidFill>
                    </a:lnR>
                    <a:lnT w="6480">
                      <a:solidFill>
                        <a:srgbClr val="A2A9B1"/>
                      </a:solidFill>
                    </a:lnT>
                    <a:lnB w="6480">
                      <a:solidFill>
                        <a:srgbClr val="A2A9B1"/>
                      </a:solidFill>
                    </a:lnB>
                    <a:solidFill>
                      <a:srgbClr val="F8F9FA"/>
                    </a:solidFill>
                  </a:tcPr>
                </a:tc>
                <a:tc>
                  <a:txBody>
                    <a:bodyPr/>
                    <a:lstStyle/>
                    <a:p>
                      <a:pPr>
                        <a:lnSpc>
                          <a:spcPct val="100000"/>
                        </a:lnSpc>
                      </a:pPr>
                      <a:r>
                        <a:rPr lang="en-US" sz="1800" b="0" strike="noStrike" spc="-1">
                          <a:solidFill>
                            <a:srgbClr val="000000"/>
                          </a:solidFill>
                          <a:latin typeface="Gill Sans MT"/>
                        </a:rPr>
                        <a:t>1</a:t>
                      </a:r>
                      <a:endParaRPr lang="en-US" sz="1800" b="0" strike="noStrike" spc="-1">
                        <a:latin typeface="Arial"/>
                      </a:endParaRPr>
                    </a:p>
                  </a:txBody>
                  <a:tcPr>
                    <a:lnL w="6480">
                      <a:solidFill>
                        <a:srgbClr val="A2A9B1"/>
                      </a:solidFill>
                    </a:lnL>
                    <a:lnR w="6480">
                      <a:solidFill>
                        <a:srgbClr val="A2A9B1"/>
                      </a:solidFill>
                    </a:lnR>
                    <a:lnT w="6480">
                      <a:solidFill>
                        <a:srgbClr val="A2A9B1"/>
                      </a:solidFill>
                    </a:lnT>
                    <a:lnB w="6480">
                      <a:solidFill>
                        <a:srgbClr val="A2A9B1"/>
                      </a:solidFill>
                    </a:lnB>
                    <a:solidFill>
                      <a:srgbClr val="F8F9FA"/>
                    </a:solidFill>
                  </a:tcPr>
                </a:tc>
                <a:tc>
                  <a:txBody>
                    <a:bodyPr/>
                    <a:lstStyle/>
                    <a:p>
                      <a:pPr>
                        <a:lnSpc>
                          <a:spcPct val="100000"/>
                        </a:lnSpc>
                      </a:pPr>
                      <a:r>
                        <a:rPr lang="en-US" sz="1800" b="0" strike="noStrike" spc="-1">
                          <a:solidFill>
                            <a:srgbClr val="000000"/>
                          </a:solidFill>
                          <a:latin typeface="Gill Sans MT"/>
                        </a:rPr>
                        <a:t>0</a:t>
                      </a:r>
                      <a:endParaRPr lang="en-US" sz="1800" b="0" strike="noStrike" spc="-1">
                        <a:latin typeface="Arial"/>
                      </a:endParaRPr>
                    </a:p>
                  </a:txBody>
                  <a:tcPr>
                    <a:lnL w="6480">
                      <a:solidFill>
                        <a:srgbClr val="A2A9B1"/>
                      </a:solidFill>
                    </a:lnL>
                    <a:lnR w="6480">
                      <a:solidFill>
                        <a:srgbClr val="A2A9B1"/>
                      </a:solidFill>
                    </a:lnR>
                    <a:lnT w="6480">
                      <a:solidFill>
                        <a:srgbClr val="A2A9B1"/>
                      </a:solidFill>
                    </a:lnT>
                    <a:lnB w="6480">
                      <a:solidFill>
                        <a:srgbClr val="A2A9B1"/>
                      </a:solidFill>
                    </a:lnB>
                    <a:solidFill>
                      <a:srgbClr val="F8F9FA"/>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Content Placeholder 3"/>
          <p:cNvPicPr/>
          <p:nvPr/>
        </p:nvPicPr>
        <p:blipFill>
          <a:blip r:embed="rId2"/>
          <a:stretch/>
        </p:blipFill>
        <p:spPr>
          <a:xfrm>
            <a:off x="6094440" y="2575440"/>
            <a:ext cx="4960080" cy="2331000"/>
          </a:xfrm>
          <a:prstGeom prst="rect">
            <a:avLst/>
          </a:prstGeom>
          <a:ln>
            <a:noFill/>
          </a:ln>
        </p:spPr>
      </p:pic>
      <p:sp>
        <p:nvSpPr>
          <p:cNvPr id="135" name="TextShape 1"/>
          <p:cNvSpPr txBox="1"/>
          <p:nvPr/>
        </p:nvSpPr>
        <p:spPr>
          <a:xfrm>
            <a:off x="1451520" y="804600"/>
            <a:ext cx="9603000" cy="1049040"/>
          </a:xfrm>
          <a:prstGeom prst="rect">
            <a:avLst/>
          </a:prstGeom>
          <a:noFill/>
          <a:ln>
            <a:noFill/>
          </a:ln>
        </p:spPr>
        <p:txBody>
          <a:bodyPr>
            <a:normAutofit/>
          </a:bodyPr>
          <a:lstStyle/>
          <a:p>
            <a:pPr>
              <a:lnSpc>
                <a:spcPct val="90000"/>
              </a:lnSpc>
            </a:pPr>
            <a:r>
              <a:rPr lang="en-US" sz="3200" b="0" strike="noStrike" cap="all" spc="-1">
                <a:solidFill>
                  <a:srgbClr val="000000"/>
                </a:solidFill>
                <a:latin typeface="Gill Sans MT"/>
              </a:rPr>
              <a:t>Example: XOR function</a:t>
            </a:r>
            <a:endParaRPr lang="en-US" sz="3200" b="0" strike="noStrike" spc="-1">
              <a:solidFill>
                <a:srgbClr val="000000"/>
              </a:solidFill>
              <a:latin typeface="Gill Sans MT"/>
            </a:endParaRPr>
          </a:p>
        </p:txBody>
      </p:sp>
      <p:sp>
        <p:nvSpPr>
          <p:cNvPr id="137" name="TextShape 3"/>
          <p:cNvSpPr txBox="1"/>
          <p:nvPr/>
        </p:nvSpPr>
        <p:spPr>
          <a:xfrm>
            <a:off x="1287382" y="2274757"/>
            <a:ext cx="4162320" cy="3450240"/>
          </a:xfrm>
          <a:prstGeom prst="rect">
            <a:avLst/>
          </a:prstGeom>
          <a:blipFill rotWithShape="0">
            <a:blip r:embed="rId3"/>
            <a:stretch>
              <a:fillRect/>
            </a:stretch>
          </a:blipFill>
          <a:ln>
            <a:noFill/>
          </a:ln>
        </p:spPr>
        <p:txBody>
          <a:bodyPr/>
          <a:lstStyle/>
          <a:p>
            <a:pPr marL="228600" indent="-228240">
              <a:lnSpc>
                <a:spcPct val="120000"/>
              </a:lnSpc>
              <a:spcBef>
                <a:spcPts val="1001"/>
              </a:spcBef>
              <a:buClr>
                <a:srgbClr val="B71E42"/>
              </a:buClr>
              <a:buFont typeface="Arial"/>
              <a:buChar char="•"/>
            </a:pPr>
            <a:r>
              <a:rPr lang="en-US" sz="2000" b="0" strike="noStrike" spc="-1">
                <a:latin typeface="Gill Sans MT"/>
              </a:rPr>
              <a:t> </a:t>
            </a:r>
            <a:endParaRPr lang="en-US" sz="2000" b="0" strike="noStrike" spc="-1">
              <a:solidFill>
                <a:srgbClr val="000000"/>
              </a:solidFill>
              <a:latin typeface="Gill Sans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Content Placeholder 3"/>
          <p:cNvPicPr/>
          <p:nvPr/>
        </p:nvPicPr>
        <p:blipFill>
          <a:blip r:embed="rId2"/>
          <a:stretch/>
        </p:blipFill>
        <p:spPr>
          <a:xfrm>
            <a:off x="6094440" y="2575440"/>
            <a:ext cx="4960080" cy="2331000"/>
          </a:xfrm>
          <a:prstGeom prst="rect">
            <a:avLst/>
          </a:prstGeom>
          <a:ln>
            <a:noFill/>
          </a:ln>
        </p:spPr>
      </p:pic>
      <p:sp>
        <p:nvSpPr>
          <p:cNvPr id="139" name="TextShape 1"/>
          <p:cNvSpPr txBox="1"/>
          <p:nvPr/>
        </p:nvSpPr>
        <p:spPr>
          <a:xfrm>
            <a:off x="1451520" y="804600"/>
            <a:ext cx="9603000" cy="1049040"/>
          </a:xfrm>
          <a:prstGeom prst="rect">
            <a:avLst/>
          </a:prstGeom>
          <a:noFill/>
          <a:ln>
            <a:noFill/>
          </a:ln>
        </p:spPr>
        <p:txBody>
          <a:bodyPr>
            <a:normAutofit/>
          </a:bodyPr>
          <a:lstStyle/>
          <a:p>
            <a:pPr>
              <a:lnSpc>
                <a:spcPct val="90000"/>
              </a:lnSpc>
            </a:pPr>
            <a:r>
              <a:rPr lang="en-US" sz="3200" b="0" strike="noStrike" cap="all" spc="-1">
                <a:solidFill>
                  <a:srgbClr val="000000"/>
                </a:solidFill>
                <a:latin typeface="Gill Sans MT"/>
              </a:rPr>
              <a:t>Example: XOR function</a:t>
            </a:r>
            <a:endParaRPr lang="en-US" sz="3200" b="0" strike="noStrike" spc="-1">
              <a:solidFill>
                <a:srgbClr val="000000"/>
              </a:solidFill>
              <a:latin typeface="Gill Sans MT"/>
            </a:endParaRPr>
          </a:p>
        </p:txBody>
      </p:sp>
      <p:sp>
        <p:nvSpPr>
          <p:cNvPr id="141" name="TextShape 3"/>
          <p:cNvSpPr txBox="1"/>
          <p:nvPr/>
        </p:nvSpPr>
        <p:spPr>
          <a:xfrm>
            <a:off x="1451520" y="2264760"/>
            <a:ext cx="4162320" cy="3450240"/>
          </a:xfrm>
          <a:prstGeom prst="rect">
            <a:avLst/>
          </a:prstGeom>
          <a:blipFill rotWithShape="0">
            <a:blip r:embed="rId3"/>
            <a:stretch>
              <a:fillRect/>
            </a:stretch>
          </a:blipFill>
          <a:ln>
            <a:noFill/>
          </a:ln>
        </p:spPr>
        <p:txBody>
          <a:bodyPr/>
          <a:lstStyle/>
          <a:p>
            <a:pPr marL="228600" indent="-228240">
              <a:lnSpc>
                <a:spcPct val="120000"/>
              </a:lnSpc>
              <a:spcBef>
                <a:spcPts val="1001"/>
              </a:spcBef>
              <a:buClr>
                <a:srgbClr val="B71E42"/>
              </a:buClr>
              <a:buFont typeface="Arial"/>
              <a:buChar char="•"/>
            </a:pPr>
            <a:r>
              <a:rPr lang="en-US" sz="2000" b="0" strike="noStrike" spc="-1">
                <a:latin typeface="Gill Sans MT"/>
              </a:rPr>
              <a:t> </a:t>
            </a:r>
            <a:endParaRPr lang="en-US" sz="2000" b="0" strike="noStrike" spc="-1">
              <a:solidFill>
                <a:srgbClr val="000000"/>
              </a:solidFill>
              <a:latin typeface="Gill Sans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Content Placeholder 3"/>
          <p:cNvPicPr/>
          <p:nvPr/>
        </p:nvPicPr>
        <p:blipFill>
          <a:blip r:embed="rId2"/>
          <a:stretch/>
        </p:blipFill>
        <p:spPr>
          <a:xfrm>
            <a:off x="6094440" y="2575440"/>
            <a:ext cx="4960080" cy="2331000"/>
          </a:xfrm>
          <a:prstGeom prst="rect">
            <a:avLst/>
          </a:prstGeom>
          <a:ln>
            <a:noFill/>
          </a:ln>
        </p:spPr>
      </p:pic>
      <p:sp>
        <p:nvSpPr>
          <p:cNvPr id="143" name="TextShape 1"/>
          <p:cNvSpPr txBox="1"/>
          <p:nvPr/>
        </p:nvSpPr>
        <p:spPr>
          <a:xfrm>
            <a:off x="1451520" y="804600"/>
            <a:ext cx="9603000" cy="1049040"/>
          </a:xfrm>
          <a:prstGeom prst="rect">
            <a:avLst/>
          </a:prstGeom>
          <a:noFill/>
          <a:ln>
            <a:noFill/>
          </a:ln>
        </p:spPr>
        <p:txBody>
          <a:bodyPr>
            <a:normAutofit/>
          </a:bodyPr>
          <a:lstStyle/>
          <a:p>
            <a:pPr>
              <a:lnSpc>
                <a:spcPct val="90000"/>
              </a:lnSpc>
            </a:pPr>
            <a:r>
              <a:rPr lang="en-US" sz="3200" b="0" strike="noStrike" cap="all" spc="-1">
                <a:solidFill>
                  <a:srgbClr val="000000"/>
                </a:solidFill>
                <a:latin typeface="Gill Sans MT"/>
              </a:rPr>
              <a:t>Example: XOR function</a:t>
            </a:r>
            <a:endParaRPr lang="en-US" sz="3200" b="0" strike="noStrike" spc="-1">
              <a:solidFill>
                <a:srgbClr val="000000"/>
              </a:solidFill>
              <a:latin typeface="Gill Sans MT"/>
            </a:endParaRPr>
          </a:p>
        </p:txBody>
      </p:sp>
      <p:sp>
        <p:nvSpPr>
          <p:cNvPr id="145" name="TextShape 3"/>
          <p:cNvSpPr txBox="1"/>
          <p:nvPr/>
        </p:nvSpPr>
        <p:spPr>
          <a:xfrm>
            <a:off x="1451520" y="2244240"/>
            <a:ext cx="4722480" cy="3450240"/>
          </a:xfrm>
          <a:prstGeom prst="rect">
            <a:avLst/>
          </a:prstGeom>
          <a:blipFill rotWithShape="0">
            <a:blip r:embed="rId3"/>
            <a:stretch>
              <a:fillRect/>
            </a:stretch>
          </a:blipFill>
          <a:ln>
            <a:noFill/>
          </a:ln>
        </p:spPr>
        <p:txBody>
          <a:bodyPr/>
          <a:lstStyle/>
          <a:p>
            <a:pPr marL="228600" indent="-228240">
              <a:lnSpc>
                <a:spcPct val="120000"/>
              </a:lnSpc>
              <a:spcBef>
                <a:spcPts val="1001"/>
              </a:spcBef>
              <a:buClr>
                <a:srgbClr val="B71E42"/>
              </a:buClr>
              <a:buFont typeface="Arial"/>
              <a:buChar char="•"/>
            </a:pPr>
            <a:r>
              <a:rPr lang="en-US" sz="2000" b="0" strike="noStrike" spc="-1" dirty="0">
                <a:latin typeface="Gill Sans MT"/>
              </a:rPr>
              <a:t> </a:t>
            </a:r>
            <a:endParaRPr lang="en-US" sz="2000" b="0" strike="noStrike" spc="-1" dirty="0">
              <a:solidFill>
                <a:srgbClr val="000000"/>
              </a:solidFill>
              <a:latin typeface="Gill Sans MT"/>
            </a:endParaRPr>
          </a:p>
        </p:txBody>
      </p:sp>
      <p:sp>
        <p:nvSpPr>
          <p:cNvPr id="146" name="CustomShape 4"/>
          <p:cNvSpPr/>
          <p:nvPr/>
        </p:nvSpPr>
        <p:spPr>
          <a:xfrm>
            <a:off x="5607360" y="3244320"/>
            <a:ext cx="976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Gill Sans MT"/>
              </a:rPr>
              <a:t>0.8991</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Content Placeholder 3"/>
          <p:cNvPicPr/>
          <p:nvPr/>
        </p:nvPicPr>
        <p:blipFill>
          <a:blip r:embed="rId2"/>
          <a:stretch/>
        </p:blipFill>
        <p:spPr>
          <a:xfrm>
            <a:off x="6094440" y="2575440"/>
            <a:ext cx="4960080" cy="2331000"/>
          </a:xfrm>
          <a:prstGeom prst="rect">
            <a:avLst/>
          </a:prstGeom>
          <a:ln>
            <a:noFill/>
          </a:ln>
        </p:spPr>
      </p:pic>
      <p:sp>
        <p:nvSpPr>
          <p:cNvPr id="148" name="TextShape 1"/>
          <p:cNvSpPr txBox="1"/>
          <p:nvPr/>
        </p:nvSpPr>
        <p:spPr>
          <a:xfrm>
            <a:off x="1451520" y="804600"/>
            <a:ext cx="9603000" cy="1049040"/>
          </a:xfrm>
          <a:prstGeom prst="rect">
            <a:avLst/>
          </a:prstGeom>
          <a:noFill/>
          <a:ln>
            <a:noFill/>
          </a:ln>
        </p:spPr>
        <p:txBody>
          <a:bodyPr>
            <a:normAutofit/>
          </a:bodyPr>
          <a:lstStyle/>
          <a:p>
            <a:pPr>
              <a:lnSpc>
                <a:spcPct val="90000"/>
              </a:lnSpc>
            </a:pPr>
            <a:r>
              <a:rPr lang="en-US" sz="3200" b="0" strike="noStrike" cap="all" spc="-1">
                <a:solidFill>
                  <a:srgbClr val="000000"/>
                </a:solidFill>
                <a:latin typeface="Gill Sans MT"/>
              </a:rPr>
              <a:t>Example: XOR function</a:t>
            </a:r>
            <a:endParaRPr lang="en-US" sz="3200" b="0" strike="noStrike" spc="-1">
              <a:solidFill>
                <a:srgbClr val="000000"/>
              </a:solidFill>
              <a:latin typeface="Gill Sans MT"/>
            </a:endParaRPr>
          </a:p>
        </p:txBody>
      </p:sp>
      <p:sp>
        <p:nvSpPr>
          <p:cNvPr id="149" name="TextShape 2"/>
          <p:cNvSpPr txBox="1"/>
          <p:nvPr/>
        </p:nvSpPr>
        <p:spPr>
          <a:xfrm>
            <a:off x="1451520" y="2015640"/>
            <a:ext cx="4162320" cy="3450240"/>
          </a:xfrm>
          <a:prstGeom prst="rect">
            <a:avLst/>
          </a:prstGeom>
          <a:noFill/>
          <a:ln>
            <a:noFill/>
          </a:ln>
        </p:spPr>
        <p:txBody>
          <a:bodyPr>
            <a:normAutofit/>
          </a:bodyPr>
          <a:lstStyle/>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Inputs: 1, 0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1451520" y="804600"/>
            <a:ext cx="9603000" cy="1049040"/>
          </a:xfrm>
          <a:prstGeom prst="rect">
            <a:avLst/>
          </a:prstGeom>
          <a:noFill/>
          <a:ln>
            <a:noFill/>
          </a:ln>
        </p:spPr>
        <p:txBody>
          <a:bodyPr/>
          <a:lstStyle/>
          <a:p>
            <a:pPr>
              <a:lnSpc>
                <a:spcPct val="90000"/>
              </a:lnSpc>
            </a:pPr>
            <a:r>
              <a:rPr lang="en-US" sz="3200" b="0" strike="noStrike" cap="all" spc="-1">
                <a:solidFill>
                  <a:srgbClr val="000000"/>
                </a:solidFill>
                <a:latin typeface="Gill Sans MT"/>
              </a:rPr>
              <a:t>Outline</a:t>
            </a:r>
            <a:endParaRPr lang="en-US" sz="3200" b="0" strike="noStrike" spc="-1">
              <a:solidFill>
                <a:srgbClr val="000000"/>
              </a:solidFill>
              <a:latin typeface="Gill Sans MT"/>
            </a:endParaRPr>
          </a:p>
        </p:txBody>
      </p:sp>
      <p:sp>
        <p:nvSpPr>
          <p:cNvPr id="93" name="TextShape 2"/>
          <p:cNvSpPr txBox="1"/>
          <p:nvPr/>
        </p:nvSpPr>
        <p:spPr>
          <a:xfrm>
            <a:off x="1451520" y="2015640"/>
            <a:ext cx="9603000" cy="3450240"/>
          </a:xfrm>
          <a:prstGeom prst="rect">
            <a:avLst/>
          </a:prstGeom>
          <a:noFill/>
          <a:ln>
            <a:noFill/>
          </a:ln>
        </p:spPr>
        <p:txBody>
          <a:bodyPr/>
          <a:lstStyle/>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What are artificial neural networks?</a:t>
            </a:r>
          </a:p>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How to construct an artificial neural network?</a:t>
            </a:r>
          </a:p>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An XOR Example</a:t>
            </a:r>
          </a:p>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Training method: Backpropagation</a:t>
            </a:r>
          </a:p>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Discussion</a:t>
            </a:r>
          </a:p>
          <a:p>
            <a:pPr>
              <a:lnSpc>
                <a:spcPct val="120000"/>
              </a:lnSpc>
              <a:spcBef>
                <a:spcPts val="1001"/>
              </a:spcBef>
            </a:pPr>
            <a:endParaRPr lang="en-US" sz="2000" b="0" strike="noStrike" spc="-1">
              <a:solidFill>
                <a:srgbClr val="000000"/>
              </a:solidFill>
              <a:latin typeface="Gill Sans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32F79-68CF-420F-A8B8-FE55170EE570}"/>
              </a:ext>
            </a:extLst>
          </p:cNvPr>
          <p:cNvSpPr>
            <a:spLocks noGrp="1"/>
          </p:cNvSpPr>
          <p:nvPr>
            <p:ph type="title"/>
          </p:nvPr>
        </p:nvSpPr>
        <p:spPr/>
        <p:txBody>
          <a:bodyPr/>
          <a:lstStyle/>
          <a:p>
            <a:r>
              <a:rPr lang="en-US" dirty="0"/>
              <a:t>Example: RELU Activation</a:t>
            </a:r>
          </a:p>
        </p:txBody>
      </p:sp>
      <p:sp>
        <p:nvSpPr>
          <p:cNvPr id="3" name="Subtitle 2">
            <a:extLst>
              <a:ext uri="{FF2B5EF4-FFF2-40B4-BE49-F238E27FC236}">
                <a16:creationId xmlns:a16="http://schemas.microsoft.com/office/drawing/2014/main" id="{C476C216-84DF-4ABA-82D2-0F09E635FFF7}"/>
              </a:ext>
            </a:extLst>
          </p:cNvPr>
          <p:cNvSpPr>
            <a:spLocks noGrp="1"/>
          </p:cNvSpPr>
          <p:nvPr>
            <p:ph type="subTitle"/>
          </p:nvPr>
        </p:nvSpPr>
        <p:spPr>
          <a:xfrm>
            <a:off x="1076960" y="2107080"/>
            <a:ext cx="6258560" cy="3450240"/>
          </a:xfrm>
        </p:spPr>
        <p:txBody>
          <a:bodyPr/>
          <a:lstStyle/>
          <a:p>
            <a:r>
              <a:rPr lang="en-US" dirty="0"/>
              <a:t>The figure on the right shows a neural network with one hidden layer with </a:t>
            </a:r>
            <a:r>
              <a:rPr lang="en-US" dirty="0" err="1"/>
              <a:t>ReLU</a:t>
            </a:r>
            <a:r>
              <a:rPr lang="en-US" dirty="0"/>
              <a:t> as activation function. </a:t>
            </a:r>
          </a:p>
          <a:p>
            <a:r>
              <a:rPr lang="en-US" dirty="0"/>
              <a:t>Given input (1, 1) and weights of the network, compute the input and output of each neuron in the hidden layer and the output layer (assume that all biases are zero).</a:t>
            </a:r>
          </a:p>
          <a:p>
            <a:endParaRPr lang="en-US" dirty="0"/>
          </a:p>
        </p:txBody>
      </p:sp>
      <p:pic>
        <p:nvPicPr>
          <p:cNvPr id="4" name="Picture 3">
            <a:extLst>
              <a:ext uri="{FF2B5EF4-FFF2-40B4-BE49-F238E27FC236}">
                <a16:creationId xmlns:a16="http://schemas.microsoft.com/office/drawing/2014/main" id="{E2C81416-CC3B-40E8-95F1-23325FF08F8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8325" y="1853640"/>
            <a:ext cx="4730619" cy="3450240"/>
          </a:xfrm>
          <a:prstGeom prst="rect">
            <a:avLst/>
          </a:prstGeom>
          <a:noFill/>
          <a:ln>
            <a:noFill/>
          </a:ln>
        </p:spPr>
      </p:pic>
    </p:spTree>
    <p:extLst>
      <p:ext uri="{BB962C8B-B14F-4D97-AF65-F5344CB8AC3E}">
        <p14:creationId xmlns:p14="http://schemas.microsoft.com/office/powerpoint/2010/main" val="2027017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1451520" y="804600"/>
            <a:ext cx="9603000" cy="1049040"/>
          </a:xfrm>
          <a:prstGeom prst="rect">
            <a:avLst/>
          </a:prstGeom>
          <a:noFill/>
          <a:ln>
            <a:noFill/>
          </a:ln>
        </p:spPr>
        <p:txBody>
          <a:bodyPr/>
          <a:lstStyle/>
          <a:p>
            <a:pPr>
              <a:lnSpc>
                <a:spcPct val="90000"/>
              </a:lnSpc>
            </a:pPr>
            <a:r>
              <a:rPr lang="en-US" sz="3200" b="0" strike="noStrike" cap="all" spc="-1">
                <a:solidFill>
                  <a:srgbClr val="000000"/>
                </a:solidFill>
                <a:latin typeface="Gill Sans MT"/>
              </a:rPr>
              <a:t>Training a neural network</a:t>
            </a:r>
            <a:endParaRPr lang="en-US" sz="3200" b="0" strike="noStrike" spc="-1">
              <a:solidFill>
                <a:srgbClr val="000000"/>
              </a:solidFill>
              <a:latin typeface="Gill Sans MT"/>
            </a:endParaRPr>
          </a:p>
        </p:txBody>
      </p:sp>
      <p:sp>
        <p:nvSpPr>
          <p:cNvPr id="152" name="TextShape 3"/>
          <p:cNvSpPr txBox="1"/>
          <p:nvPr/>
        </p:nvSpPr>
        <p:spPr>
          <a:xfrm>
            <a:off x="1130760" y="2254179"/>
            <a:ext cx="10244520" cy="3450240"/>
          </a:xfrm>
          <a:prstGeom prst="rect">
            <a:avLst/>
          </a:prstGeom>
          <a:blipFill rotWithShape="0">
            <a:blip r:embed="rId2"/>
            <a:stretch>
              <a:fillRect/>
            </a:stretch>
          </a:blipFill>
          <a:ln>
            <a:noFill/>
          </a:ln>
        </p:spPr>
        <p:txBody>
          <a:bodyPr/>
          <a:lstStyle/>
          <a:p>
            <a:pPr marL="228600" indent="-228240">
              <a:lnSpc>
                <a:spcPct val="120000"/>
              </a:lnSpc>
              <a:spcBef>
                <a:spcPts val="1001"/>
              </a:spcBef>
              <a:buClr>
                <a:srgbClr val="B71E42"/>
              </a:buClr>
              <a:buFont typeface="Arial"/>
              <a:buChar char="•"/>
            </a:pPr>
            <a:r>
              <a:rPr lang="en-US" sz="2000" b="0" strike="noStrike" spc="-1">
                <a:latin typeface="Gill Sans MT"/>
              </a:rPr>
              <a:t> </a:t>
            </a:r>
            <a:endParaRPr lang="en-US" sz="2000" b="0" strike="noStrike" spc="-1">
              <a:solidFill>
                <a:srgbClr val="000000"/>
              </a:solidFill>
              <a:latin typeface="Gill Sans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1451520" y="804600"/>
            <a:ext cx="9603000" cy="1049040"/>
          </a:xfrm>
          <a:prstGeom prst="rect">
            <a:avLst/>
          </a:prstGeom>
          <a:noFill/>
          <a:ln>
            <a:noFill/>
          </a:ln>
        </p:spPr>
        <p:txBody>
          <a:bodyPr/>
          <a:lstStyle/>
          <a:p>
            <a:pPr>
              <a:lnSpc>
                <a:spcPct val="90000"/>
              </a:lnSpc>
            </a:pPr>
            <a:r>
              <a:rPr lang="en-US" sz="3200" b="0" strike="noStrike" cap="all" spc="-1">
                <a:solidFill>
                  <a:srgbClr val="000000"/>
                </a:solidFill>
                <a:latin typeface="Gill Sans MT"/>
              </a:rPr>
              <a:t>backpropagation</a:t>
            </a:r>
            <a:endParaRPr lang="en-US" sz="3200" b="0" strike="noStrike" spc="-1">
              <a:solidFill>
                <a:srgbClr val="000000"/>
              </a:solidFill>
              <a:latin typeface="Gill Sans MT"/>
            </a:endParaRPr>
          </a:p>
        </p:txBody>
      </p:sp>
      <p:sp>
        <p:nvSpPr>
          <p:cNvPr id="154" name="TextShape 2"/>
          <p:cNvSpPr txBox="1"/>
          <p:nvPr/>
        </p:nvSpPr>
        <p:spPr>
          <a:xfrm>
            <a:off x="1451520" y="2015640"/>
            <a:ext cx="9603000" cy="3450240"/>
          </a:xfrm>
          <a:prstGeom prst="rect">
            <a:avLst/>
          </a:prstGeom>
          <a:noFill/>
          <a:ln>
            <a:noFill/>
          </a:ln>
        </p:spPr>
        <p:txBody>
          <a:bodyPr/>
          <a:lstStyle/>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Short for “backward propagation of errors”</a:t>
            </a:r>
          </a:p>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An algorithm for gradient descent of artificial neural networks</a:t>
            </a:r>
          </a:p>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Calculates the gradient (all partial derivatives) of the cost function with respect to the neural network’s weights.</a:t>
            </a:r>
          </a:p>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Based on the chain rule for differentiating composition of functions, the algorithm computes partial derivatives of weights in the last layer first, then it computes partial derivatives for the second-to-last layer, and so on. Hence it is called “backpropagation”.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1451520" y="804600"/>
            <a:ext cx="9603000" cy="1049040"/>
          </a:xfrm>
          <a:prstGeom prst="rect">
            <a:avLst/>
          </a:prstGeom>
          <a:noFill/>
          <a:ln>
            <a:noFill/>
          </a:ln>
        </p:spPr>
        <p:txBody>
          <a:bodyPr/>
          <a:lstStyle/>
          <a:p>
            <a:pPr>
              <a:lnSpc>
                <a:spcPct val="90000"/>
              </a:lnSpc>
            </a:pPr>
            <a:r>
              <a:rPr lang="en-US" sz="3200" b="0" strike="noStrike" cap="all" spc="-1">
                <a:solidFill>
                  <a:srgbClr val="000000"/>
                </a:solidFill>
                <a:latin typeface="Gill Sans MT"/>
              </a:rPr>
              <a:t>Discussion: why neural network?</a:t>
            </a:r>
            <a:endParaRPr lang="en-US" sz="3200" b="0" strike="noStrike" spc="-1">
              <a:solidFill>
                <a:srgbClr val="000000"/>
              </a:solidFill>
              <a:latin typeface="Gill Sans MT"/>
            </a:endParaRPr>
          </a:p>
        </p:txBody>
      </p:sp>
    </p:spTree>
    <p:extLst>
      <p:ext uri="{BB962C8B-B14F-4D97-AF65-F5344CB8AC3E}">
        <p14:creationId xmlns:p14="http://schemas.microsoft.com/office/powerpoint/2010/main" val="193881192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1451520" y="804600"/>
            <a:ext cx="9603000" cy="1049040"/>
          </a:xfrm>
          <a:prstGeom prst="rect">
            <a:avLst/>
          </a:prstGeom>
          <a:noFill/>
          <a:ln>
            <a:noFill/>
          </a:ln>
        </p:spPr>
        <p:txBody>
          <a:bodyPr/>
          <a:lstStyle/>
          <a:p>
            <a:pPr>
              <a:lnSpc>
                <a:spcPct val="90000"/>
              </a:lnSpc>
            </a:pPr>
            <a:r>
              <a:rPr lang="en-US" sz="3200" b="0" strike="noStrike" cap="all" spc="-1">
                <a:solidFill>
                  <a:srgbClr val="000000"/>
                </a:solidFill>
                <a:latin typeface="Gill Sans MT"/>
              </a:rPr>
              <a:t>Discussion: why neural network?</a:t>
            </a:r>
            <a:endParaRPr lang="en-US" sz="3200" b="0" strike="noStrike" spc="-1">
              <a:solidFill>
                <a:srgbClr val="000000"/>
              </a:solidFill>
              <a:latin typeface="Gill Sans MT"/>
            </a:endParaRPr>
          </a:p>
        </p:txBody>
      </p:sp>
      <p:sp>
        <p:nvSpPr>
          <p:cNvPr id="156" name="TextShape 2"/>
          <p:cNvSpPr txBox="1"/>
          <p:nvPr/>
        </p:nvSpPr>
        <p:spPr>
          <a:xfrm>
            <a:off x="1451520" y="2015640"/>
            <a:ext cx="9603000" cy="3450240"/>
          </a:xfrm>
          <a:prstGeom prst="rect">
            <a:avLst/>
          </a:prstGeom>
          <a:noFill/>
          <a:ln>
            <a:noFill/>
          </a:ln>
        </p:spPr>
        <p:txBody>
          <a:bodyPr/>
          <a:lstStyle/>
          <a:p>
            <a:pPr marL="228600" indent="-228240">
              <a:lnSpc>
                <a:spcPct val="120000"/>
              </a:lnSpc>
              <a:spcBef>
                <a:spcPts val="1001"/>
              </a:spcBef>
              <a:buClr>
                <a:srgbClr val="B71E42"/>
              </a:buClr>
              <a:buFont typeface="Arial"/>
              <a:buChar char="•"/>
            </a:pPr>
            <a:r>
              <a:rPr lang="en-US" sz="2000" b="0" strike="noStrike" spc="-1" dirty="0">
                <a:solidFill>
                  <a:srgbClr val="000000"/>
                </a:solidFill>
                <a:latin typeface="Gill Sans MT"/>
              </a:rPr>
              <a:t>NNs outperforms other ML techniques on large and complex problems.</a:t>
            </a:r>
          </a:p>
          <a:p>
            <a:pPr marL="228600" indent="-228240">
              <a:lnSpc>
                <a:spcPct val="120000"/>
              </a:lnSpc>
              <a:spcBef>
                <a:spcPts val="1001"/>
              </a:spcBef>
              <a:buClr>
                <a:srgbClr val="B71E42"/>
              </a:buClr>
              <a:buFont typeface="Arial"/>
              <a:buChar char="•"/>
            </a:pPr>
            <a:r>
              <a:rPr lang="en-US" sz="2000" b="0" strike="noStrike" spc="-1" dirty="0">
                <a:solidFill>
                  <a:srgbClr val="000000"/>
                </a:solidFill>
                <a:latin typeface="Gill Sans MT"/>
              </a:rPr>
              <a:t>The tremendous increase in computing power makes it possible to train large neural networks in a reasonable amount of time.</a:t>
            </a:r>
          </a:p>
          <a:p>
            <a:pPr marL="228600" indent="-228240">
              <a:lnSpc>
                <a:spcPct val="120000"/>
              </a:lnSpc>
              <a:spcBef>
                <a:spcPts val="1001"/>
              </a:spcBef>
              <a:buClr>
                <a:srgbClr val="B71E42"/>
              </a:buClr>
              <a:buFont typeface="Arial"/>
              <a:buChar char="•"/>
            </a:pPr>
            <a:r>
              <a:rPr lang="en-US" sz="2000" b="0" strike="noStrike" spc="-1" dirty="0">
                <a:solidFill>
                  <a:srgbClr val="000000"/>
                </a:solidFill>
                <a:latin typeface="Gill Sans MT"/>
              </a:rPr>
              <a:t>The training algorithms have been improved.</a:t>
            </a:r>
          </a:p>
          <a:p>
            <a:pPr marL="228600" indent="-228240">
              <a:lnSpc>
                <a:spcPct val="120000"/>
              </a:lnSpc>
              <a:spcBef>
                <a:spcPts val="1001"/>
              </a:spcBef>
              <a:buClr>
                <a:srgbClr val="B71E42"/>
              </a:buClr>
              <a:buFont typeface="Arial"/>
              <a:buChar char="•"/>
            </a:pPr>
            <a:r>
              <a:rPr lang="en-US" sz="2000" b="0" strike="noStrike" spc="-1" dirty="0">
                <a:solidFill>
                  <a:srgbClr val="000000"/>
                </a:solidFill>
                <a:latin typeface="Gill Sans MT"/>
              </a:rPr>
              <a:t>Some theoretical limitations of NNs have turned out to be benign in practice.</a:t>
            </a:r>
          </a:p>
          <a:p>
            <a:pPr>
              <a:lnSpc>
                <a:spcPct val="120000"/>
              </a:lnSpc>
              <a:spcBef>
                <a:spcPts val="1001"/>
              </a:spcBef>
            </a:pPr>
            <a:endParaRPr lang="en-US" sz="2000" b="0" strike="noStrike" spc="-1" dirty="0">
              <a:solidFill>
                <a:srgbClr val="000000"/>
              </a:solidFill>
              <a:latin typeface="Gill Sans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451520" y="804600"/>
            <a:ext cx="9603000" cy="1049040"/>
          </a:xfrm>
          <a:prstGeom prst="rect">
            <a:avLst/>
          </a:prstGeom>
          <a:noFill/>
          <a:ln>
            <a:noFill/>
          </a:ln>
        </p:spPr>
        <p:txBody>
          <a:bodyPr/>
          <a:lstStyle/>
          <a:p>
            <a:pPr>
              <a:lnSpc>
                <a:spcPct val="90000"/>
              </a:lnSpc>
            </a:pPr>
            <a:r>
              <a:rPr lang="en-US" sz="3200" b="0" strike="noStrike" cap="all" spc="-1" dirty="0">
                <a:solidFill>
                  <a:srgbClr val="000000"/>
                </a:solidFill>
                <a:latin typeface="Gill Sans MT"/>
              </a:rPr>
              <a:t>Discussion: WHY NOT NEURAL NETWORK?</a:t>
            </a:r>
            <a:endParaRPr lang="en-US" sz="3200" b="0" strike="noStrike" spc="-1" dirty="0">
              <a:solidFill>
                <a:srgbClr val="000000"/>
              </a:solidFill>
              <a:latin typeface="Gill Sans MT"/>
            </a:endParaRPr>
          </a:p>
        </p:txBody>
      </p:sp>
    </p:spTree>
    <p:extLst>
      <p:ext uri="{BB962C8B-B14F-4D97-AF65-F5344CB8AC3E}">
        <p14:creationId xmlns:p14="http://schemas.microsoft.com/office/powerpoint/2010/main" val="83069333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451520" y="804600"/>
            <a:ext cx="9603000" cy="1049040"/>
          </a:xfrm>
          <a:prstGeom prst="rect">
            <a:avLst/>
          </a:prstGeom>
          <a:noFill/>
          <a:ln>
            <a:noFill/>
          </a:ln>
        </p:spPr>
        <p:txBody>
          <a:bodyPr/>
          <a:lstStyle/>
          <a:p>
            <a:pPr>
              <a:lnSpc>
                <a:spcPct val="90000"/>
              </a:lnSpc>
            </a:pPr>
            <a:r>
              <a:rPr lang="en-US" sz="3200" b="0" strike="noStrike" cap="all" spc="-1" dirty="0">
                <a:solidFill>
                  <a:srgbClr val="000000"/>
                </a:solidFill>
                <a:latin typeface="Gill Sans MT"/>
              </a:rPr>
              <a:t>Discussion: WHY NOT NEURAL NETWORK?</a:t>
            </a:r>
            <a:endParaRPr lang="en-US" sz="3200" b="0" strike="noStrike" spc="-1" dirty="0">
              <a:solidFill>
                <a:srgbClr val="000000"/>
              </a:solidFill>
              <a:latin typeface="Gill Sans MT"/>
            </a:endParaRPr>
          </a:p>
        </p:txBody>
      </p:sp>
      <p:sp>
        <p:nvSpPr>
          <p:cNvPr id="158" name="TextShape 2"/>
          <p:cNvSpPr txBox="1"/>
          <p:nvPr/>
        </p:nvSpPr>
        <p:spPr>
          <a:xfrm>
            <a:off x="1451520" y="2015640"/>
            <a:ext cx="9603000" cy="3450240"/>
          </a:xfrm>
          <a:prstGeom prst="rect">
            <a:avLst/>
          </a:prstGeom>
          <a:noFill/>
          <a:ln>
            <a:noFill/>
          </a:ln>
        </p:spPr>
        <p:txBody>
          <a:bodyPr/>
          <a:lstStyle/>
          <a:p>
            <a:pPr marL="228600" indent="-228240">
              <a:lnSpc>
                <a:spcPct val="120000"/>
              </a:lnSpc>
              <a:spcBef>
                <a:spcPts val="1001"/>
              </a:spcBef>
              <a:buClr>
                <a:srgbClr val="B71E42"/>
              </a:buClr>
              <a:buFont typeface="Arial"/>
              <a:buChar char="•"/>
            </a:pPr>
            <a:r>
              <a:rPr lang="en-US" sz="2000" b="0" strike="noStrike" spc="-1" dirty="0">
                <a:solidFill>
                  <a:srgbClr val="000000"/>
                </a:solidFill>
                <a:latin typeface="Gill Sans MT"/>
              </a:rPr>
              <a:t>Huge number of parameters: slow to use, prone to overfitting.</a:t>
            </a:r>
          </a:p>
          <a:p>
            <a:pPr marL="228600" indent="-228240">
              <a:lnSpc>
                <a:spcPct val="120000"/>
              </a:lnSpc>
              <a:spcBef>
                <a:spcPts val="1001"/>
              </a:spcBef>
              <a:buClr>
                <a:srgbClr val="B71E42"/>
              </a:buClr>
              <a:buFont typeface="Arial"/>
              <a:buChar char="•"/>
            </a:pPr>
            <a:r>
              <a:rPr lang="en-US" sz="2000" b="0" strike="noStrike" spc="-1" dirty="0">
                <a:solidFill>
                  <a:srgbClr val="000000"/>
                </a:solidFill>
                <a:latin typeface="Gill Sans MT"/>
              </a:rPr>
              <a:t>Black box model: hard to understand the decision rules</a:t>
            </a:r>
          </a:p>
          <a:p>
            <a:pPr marL="228600" indent="-228240">
              <a:lnSpc>
                <a:spcPct val="120000"/>
              </a:lnSpc>
              <a:spcBef>
                <a:spcPts val="1001"/>
              </a:spcBef>
              <a:buClr>
                <a:srgbClr val="B71E42"/>
              </a:buClr>
              <a:buFont typeface="Arial"/>
              <a:buChar char="•"/>
            </a:pPr>
            <a:r>
              <a:rPr lang="en-US" sz="2000" b="0" strike="noStrike" spc="-1" dirty="0">
                <a:solidFill>
                  <a:srgbClr val="000000"/>
                </a:solidFill>
                <a:latin typeface="Gill Sans MT"/>
              </a:rPr>
              <a:t>Variations: Convolutional Neural Networks (CNN), Recurrent Neural Networks (RNN)</a:t>
            </a:r>
          </a:p>
          <a:p>
            <a:pPr>
              <a:lnSpc>
                <a:spcPct val="120000"/>
              </a:lnSpc>
              <a:spcBef>
                <a:spcPts val="1001"/>
              </a:spcBef>
            </a:pPr>
            <a:endParaRPr lang="en-US" sz="2000" b="0" strike="noStrike" spc="-1" dirty="0">
              <a:solidFill>
                <a:srgbClr val="000000"/>
              </a:solidFill>
              <a:latin typeface="Gill Sans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3"/>
          <p:cNvPicPr/>
          <p:nvPr/>
        </p:nvPicPr>
        <p:blipFill>
          <a:blip r:embed="rId2"/>
          <a:stretch/>
        </p:blipFill>
        <p:spPr>
          <a:xfrm>
            <a:off x="6094440" y="2150640"/>
            <a:ext cx="4960080" cy="3180960"/>
          </a:xfrm>
          <a:prstGeom prst="rect">
            <a:avLst/>
          </a:prstGeom>
          <a:ln>
            <a:noFill/>
          </a:ln>
        </p:spPr>
      </p:pic>
      <p:sp>
        <p:nvSpPr>
          <p:cNvPr id="95" name="TextShape 1"/>
          <p:cNvSpPr txBox="1"/>
          <p:nvPr/>
        </p:nvSpPr>
        <p:spPr>
          <a:xfrm>
            <a:off x="1451520" y="804600"/>
            <a:ext cx="9603000" cy="1049040"/>
          </a:xfrm>
          <a:prstGeom prst="rect">
            <a:avLst/>
          </a:prstGeom>
          <a:noFill/>
          <a:ln>
            <a:noFill/>
          </a:ln>
        </p:spPr>
        <p:txBody>
          <a:bodyPr>
            <a:normAutofit/>
          </a:bodyPr>
          <a:lstStyle/>
          <a:p>
            <a:pPr>
              <a:lnSpc>
                <a:spcPct val="90000"/>
              </a:lnSpc>
            </a:pPr>
            <a:r>
              <a:rPr lang="en-US" sz="3200" b="0" strike="noStrike" cap="all" spc="-1">
                <a:solidFill>
                  <a:srgbClr val="000000"/>
                </a:solidFill>
                <a:latin typeface="Gill Sans MT"/>
              </a:rPr>
              <a:t>What are artificial neural networks?</a:t>
            </a:r>
            <a:br/>
            <a:endParaRPr lang="en-US" sz="3200" b="0" strike="noStrike" spc="-1">
              <a:solidFill>
                <a:srgbClr val="000000"/>
              </a:solidFill>
              <a:latin typeface="Gill Sans MT"/>
            </a:endParaRPr>
          </a:p>
        </p:txBody>
      </p:sp>
      <p:sp>
        <p:nvSpPr>
          <p:cNvPr id="96" name="TextShape 2"/>
          <p:cNvSpPr txBox="1"/>
          <p:nvPr/>
        </p:nvSpPr>
        <p:spPr>
          <a:xfrm>
            <a:off x="1451520" y="2015640"/>
            <a:ext cx="4162320" cy="3450240"/>
          </a:xfrm>
          <a:prstGeom prst="rect">
            <a:avLst/>
          </a:prstGeom>
          <a:noFill/>
          <a:ln>
            <a:noFill/>
          </a:ln>
        </p:spPr>
        <p:txBody>
          <a:bodyPr>
            <a:normAutofit/>
          </a:bodyPr>
          <a:lstStyle/>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An extremely simplified model of the brain</a:t>
            </a:r>
          </a:p>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Transforms inputs into outputs to the best of its ability.</a:t>
            </a:r>
          </a:p>
          <a:p>
            <a:pPr>
              <a:lnSpc>
                <a:spcPct val="120000"/>
              </a:lnSpc>
              <a:spcBef>
                <a:spcPts val="1001"/>
              </a:spcBef>
            </a:pPr>
            <a:endParaRPr lang="en-US" sz="2000" b="0" strike="noStrike" spc="-1">
              <a:solidFill>
                <a:srgbClr val="000000"/>
              </a:solidFill>
              <a:latin typeface="Gill Sans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Picture 2"/>
          <p:cNvPicPr/>
          <p:nvPr/>
        </p:nvPicPr>
        <p:blipFill>
          <a:blip r:embed="rId2"/>
          <a:stretch/>
        </p:blipFill>
        <p:spPr>
          <a:xfrm>
            <a:off x="6094440" y="2209680"/>
            <a:ext cx="4960080" cy="3062880"/>
          </a:xfrm>
          <a:prstGeom prst="rect">
            <a:avLst/>
          </a:prstGeom>
          <a:ln>
            <a:noFill/>
          </a:ln>
        </p:spPr>
      </p:pic>
      <p:sp>
        <p:nvSpPr>
          <p:cNvPr id="98" name="TextShape 1"/>
          <p:cNvSpPr txBox="1"/>
          <p:nvPr/>
        </p:nvSpPr>
        <p:spPr>
          <a:xfrm>
            <a:off x="1451520" y="804600"/>
            <a:ext cx="9603000" cy="1049040"/>
          </a:xfrm>
          <a:prstGeom prst="rect">
            <a:avLst/>
          </a:prstGeom>
          <a:noFill/>
          <a:ln>
            <a:noFill/>
          </a:ln>
        </p:spPr>
        <p:txBody>
          <a:bodyPr>
            <a:normAutofit/>
          </a:bodyPr>
          <a:lstStyle/>
          <a:p>
            <a:pPr>
              <a:lnSpc>
                <a:spcPct val="90000"/>
              </a:lnSpc>
            </a:pPr>
            <a:r>
              <a:rPr lang="en-US" sz="3200" b="0" strike="noStrike" cap="all" spc="-1">
                <a:solidFill>
                  <a:srgbClr val="000000"/>
                </a:solidFill>
                <a:latin typeface="Gill Sans MT"/>
              </a:rPr>
              <a:t>A Neuron</a:t>
            </a:r>
            <a:endParaRPr lang="en-US" sz="3200" b="0" strike="noStrike" spc="-1">
              <a:solidFill>
                <a:srgbClr val="000000"/>
              </a:solidFill>
              <a:latin typeface="Gill Sans MT"/>
            </a:endParaRPr>
          </a:p>
        </p:txBody>
      </p:sp>
      <p:sp>
        <p:nvSpPr>
          <p:cNvPr id="99" name="TextShape 2"/>
          <p:cNvSpPr txBox="1"/>
          <p:nvPr/>
        </p:nvSpPr>
        <p:spPr>
          <a:xfrm>
            <a:off x="1451520" y="2015640"/>
            <a:ext cx="4162320" cy="3450240"/>
          </a:xfrm>
          <a:prstGeom prst="rect">
            <a:avLst/>
          </a:prstGeom>
          <a:noFill/>
          <a:ln>
            <a:noFill/>
          </a:ln>
        </p:spPr>
        <p:txBody>
          <a:bodyPr>
            <a:normAutofit lnSpcReduction="10000"/>
          </a:bodyPr>
          <a:lstStyle/>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Dendrites: receive impulses from other cells and transmit them to the cell body.</a:t>
            </a:r>
          </a:p>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Soma (or cell body): combines the impulses received and triggers action on the axons.</a:t>
            </a:r>
          </a:p>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Axons: the long threadlike part of a neuron that impulses are sent to other cells.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1451520" y="804600"/>
            <a:ext cx="9603000" cy="1049040"/>
          </a:xfrm>
          <a:prstGeom prst="rect">
            <a:avLst/>
          </a:prstGeom>
          <a:noFill/>
          <a:ln>
            <a:noFill/>
          </a:ln>
        </p:spPr>
        <p:txBody>
          <a:bodyPr/>
          <a:lstStyle/>
          <a:p>
            <a:pPr>
              <a:lnSpc>
                <a:spcPct val="90000"/>
              </a:lnSpc>
            </a:pPr>
            <a:r>
              <a:rPr lang="en-US" sz="3200" b="0" strike="noStrike" cap="all" spc="-1">
                <a:solidFill>
                  <a:srgbClr val="000000"/>
                </a:solidFill>
                <a:latin typeface="Gill Sans MT"/>
              </a:rPr>
              <a:t>neuron networks</a:t>
            </a:r>
            <a:endParaRPr lang="en-US" sz="3200" b="0" strike="noStrike" spc="-1">
              <a:solidFill>
                <a:srgbClr val="000000"/>
              </a:solidFill>
              <a:latin typeface="Gill Sans MT"/>
            </a:endParaRPr>
          </a:p>
        </p:txBody>
      </p:sp>
      <p:sp>
        <p:nvSpPr>
          <p:cNvPr id="101" name="TextShape 2"/>
          <p:cNvSpPr txBox="1"/>
          <p:nvPr/>
        </p:nvSpPr>
        <p:spPr>
          <a:xfrm>
            <a:off x="1451520" y="2015640"/>
            <a:ext cx="9603000" cy="3450240"/>
          </a:xfrm>
          <a:prstGeom prst="rect">
            <a:avLst/>
          </a:prstGeom>
          <a:noFill/>
          <a:ln>
            <a:noFill/>
          </a:ln>
        </p:spPr>
        <p:txBody>
          <a:bodyPr/>
          <a:lstStyle/>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Composes of many neurons that cooperate to perform the desired function.</a:t>
            </a:r>
          </a:p>
        </p:txBody>
      </p:sp>
      <p:pic>
        <p:nvPicPr>
          <p:cNvPr id="102" name="Picture 3"/>
          <p:cNvPicPr/>
          <p:nvPr/>
        </p:nvPicPr>
        <p:blipFill>
          <a:blip r:embed="rId2"/>
          <a:stretch/>
        </p:blipFill>
        <p:spPr>
          <a:xfrm>
            <a:off x="2500200" y="2543040"/>
            <a:ext cx="7191000" cy="1771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1451520" y="804600"/>
            <a:ext cx="9603000" cy="1049040"/>
          </a:xfrm>
          <a:prstGeom prst="rect">
            <a:avLst/>
          </a:prstGeom>
          <a:noFill/>
          <a:ln>
            <a:noFill/>
          </a:ln>
        </p:spPr>
        <p:txBody>
          <a:bodyPr/>
          <a:lstStyle/>
          <a:p>
            <a:pPr>
              <a:lnSpc>
                <a:spcPct val="90000"/>
              </a:lnSpc>
            </a:pPr>
            <a:r>
              <a:rPr lang="en-US" sz="3200" b="0" strike="noStrike" cap="all" spc="-1">
                <a:solidFill>
                  <a:srgbClr val="000000"/>
                </a:solidFill>
                <a:latin typeface="Gill Sans MT"/>
              </a:rPr>
              <a:t>Artificial neuron networks (ann)</a:t>
            </a:r>
            <a:endParaRPr lang="en-US" sz="3200" b="0" strike="noStrike" spc="-1">
              <a:solidFill>
                <a:srgbClr val="000000"/>
              </a:solidFill>
              <a:latin typeface="Gill Sans MT"/>
            </a:endParaRPr>
          </a:p>
        </p:txBody>
      </p:sp>
      <p:sp>
        <p:nvSpPr>
          <p:cNvPr id="104" name="TextShape 2"/>
          <p:cNvSpPr txBox="1"/>
          <p:nvPr/>
        </p:nvSpPr>
        <p:spPr>
          <a:xfrm>
            <a:off x="1451520" y="2015640"/>
            <a:ext cx="9603000" cy="3450240"/>
          </a:xfrm>
          <a:prstGeom prst="rect">
            <a:avLst/>
          </a:prstGeom>
          <a:noFill/>
          <a:ln>
            <a:noFill/>
          </a:ln>
        </p:spPr>
        <p:txBody>
          <a:bodyPr/>
          <a:lstStyle/>
          <a:p>
            <a:pPr marL="228600" indent="-228240">
              <a:lnSpc>
                <a:spcPct val="120000"/>
              </a:lnSpc>
              <a:spcBef>
                <a:spcPts val="1001"/>
              </a:spcBef>
              <a:buClr>
                <a:srgbClr val="B71E42"/>
              </a:buClr>
              <a:buFont typeface="Arial"/>
              <a:buChar char="•"/>
            </a:pPr>
            <a:r>
              <a:rPr lang="en-US" sz="2000" b="0" strike="noStrike" spc="-1">
                <a:solidFill>
                  <a:srgbClr val="000000"/>
                </a:solidFill>
                <a:latin typeface="Gill Sans MT"/>
              </a:rPr>
              <a:t>Composes of many neurons that cooperate to perform the desired function.</a:t>
            </a:r>
          </a:p>
        </p:txBody>
      </p:sp>
      <p:pic>
        <p:nvPicPr>
          <p:cNvPr id="105" name="Picture 4"/>
          <p:cNvPicPr/>
          <p:nvPr/>
        </p:nvPicPr>
        <p:blipFill>
          <a:blip r:embed="rId2"/>
          <a:stretch/>
        </p:blipFill>
        <p:spPr>
          <a:xfrm>
            <a:off x="2914560" y="2679840"/>
            <a:ext cx="5316120" cy="2469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1451520" y="804600"/>
            <a:ext cx="9603000" cy="1049040"/>
          </a:xfrm>
          <a:prstGeom prst="rect">
            <a:avLst/>
          </a:prstGeom>
          <a:noFill/>
          <a:ln>
            <a:noFill/>
          </a:ln>
        </p:spPr>
        <p:txBody>
          <a:bodyPr>
            <a:normAutofit/>
          </a:bodyPr>
          <a:lstStyle/>
          <a:p>
            <a:pPr>
              <a:lnSpc>
                <a:spcPct val="90000"/>
              </a:lnSpc>
            </a:pPr>
            <a:r>
              <a:rPr lang="en-US" sz="3200" b="0" strike="noStrike" cap="all" spc="-1" dirty="0">
                <a:solidFill>
                  <a:srgbClr val="000000"/>
                </a:solidFill>
                <a:latin typeface="Gill Sans MT"/>
              </a:rPr>
              <a:t>What are neural networks used for?</a:t>
            </a:r>
            <a:endParaRPr lang="en-US" sz="3200" b="0" strike="noStrike" spc="-1" dirty="0">
              <a:solidFill>
                <a:srgbClr val="000000"/>
              </a:solidFill>
              <a:latin typeface="Gill Sans MT"/>
            </a:endParaRPr>
          </a:p>
        </p:txBody>
      </p:sp>
      <p:sp>
        <p:nvSpPr>
          <p:cNvPr id="108" name="TextShape 2"/>
          <p:cNvSpPr txBox="1"/>
          <p:nvPr/>
        </p:nvSpPr>
        <p:spPr>
          <a:xfrm>
            <a:off x="1610460" y="2194544"/>
            <a:ext cx="4642560" cy="3450240"/>
          </a:xfrm>
          <a:prstGeom prst="rect">
            <a:avLst/>
          </a:prstGeom>
          <a:noFill/>
          <a:ln>
            <a:noFill/>
          </a:ln>
        </p:spPr>
        <p:txBody>
          <a:bodyPr>
            <a:normAutofit/>
          </a:bodyPr>
          <a:lstStyle/>
          <a:p>
            <a:pPr marL="228600" indent="-228240">
              <a:lnSpc>
                <a:spcPct val="120000"/>
              </a:lnSpc>
              <a:spcBef>
                <a:spcPts val="1001"/>
              </a:spcBef>
              <a:buClr>
                <a:srgbClr val="B71E42"/>
              </a:buClr>
              <a:buFont typeface="Arial"/>
              <a:buChar char="•"/>
            </a:pPr>
            <a:r>
              <a:rPr lang="en-US" sz="2000" b="0" strike="noStrike" spc="-1" dirty="0">
                <a:solidFill>
                  <a:srgbClr val="000000"/>
                </a:solidFill>
                <a:latin typeface="Gill Sans MT"/>
              </a:rPr>
              <a:t>Image Processing</a:t>
            </a:r>
          </a:p>
          <a:p>
            <a:pPr marL="882900" lvl="1" indent="-342900">
              <a:spcBef>
                <a:spcPts val="1134"/>
              </a:spcBef>
              <a:buClr>
                <a:srgbClr val="000000"/>
              </a:buClr>
              <a:buSzPct val="75000"/>
              <a:buFont typeface="Arial" panose="020B0604020202020204" pitchFamily="34" charset="0"/>
              <a:buChar char="•"/>
            </a:pPr>
            <a:r>
              <a:rPr lang="en-US" sz="2000" b="0" strike="noStrike" spc="-1" dirty="0">
                <a:solidFill>
                  <a:srgbClr val="000000"/>
                </a:solidFill>
                <a:latin typeface="Gill Sans MT"/>
              </a:rPr>
              <a:t>Face recognition</a:t>
            </a:r>
          </a:p>
          <a:p>
            <a:pPr marL="882900" lvl="1" indent="-342900">
              <a:spcBef>
                <a:spcPts val="1134"/>
              </a:spcBef>
              <a:buClr>
                <a:srgbClr val="000000"/>
              </a:buClr>
              <a:buSzPct val="75000"/>
              <a:buFont typeface="Arial" panose="020B0604020202020204" pitchFamily="34" charset="0"/>
              <a:buChar char="•"/>
            </a:pPr>
            <a:r>
              <a:rPr lang="en-US" sz="2000" b="0" strike="noStrike" spc="-1" dirty="0">
                <a:solidFill>
                  <a:srgbClr val="000000"/>
                </a:solidFill>
                <a:latin typeface="Gill Sans MT"/>
              </a:rPr>
              <a:t>Object detection</a:t>
            </a:r>
          </a:p>
          <a:p>
            <a:pPr marL="882900" lvl="1" indent="-342900">
              <a:spcBef>
                <a:spcPts val="1134"/>
              </a:spcBef>
              <a:buClr>
                <a:srgbClr val="000000"/>
              </a:buClr>
              <a:buSzPct val="75000"/>
              <a:buFont typeface="Arial" panose="020B0604020202020204" pitchFamily="34" charset="0"/>
              <a:buChar char="•"/>
            </a:pPr>
            <a:r>
              <a:rPr lang="en-US" sz="2000" b="0" strike="noStrike" spc="-1" dirty="0">
                <a:solidFill>
                  <a:srgbClr val="000000"/>
                </a:solidFill>
                <a:latin typeface="Gill Sans MT"/>
              </a:rPr>
              <a:t>Image segmentation</a:t>
            </a:r>
            <a:endParaRPr lang="en-US" sz="2000" spc="-1" dirty="0">
              <a:solidFill>
                <a:srgbClr val="000000"/>
              </a:solidFill>
              <a:latin typeface="Gill Sans MT"/>
            </a:endParaRPr>
          </a:p>
          <a:p>
            <a:pPr marL="540000" lvl="1">
              <a:spcBef>
                <a:spcPts val="1134"/>
              </a:spcBef>
              <a:buClr>
                <a:srgbClr val="000000"/>
              </a:buClr>
              <a:buSzPct val="75000"/>
            </a:pPr>
            <a:r>
              <a:rPr lang="en-US" sz="2000" b="0" strike="noStrike" spc="-1" dirty="0">
                <a:solidFill>
                  <a:srgbClr val="000000"/>
                </a:solidFill>
                <a:latin typeface="Gill Sans MT"/>
                <a:hlinkClick r:id="rId2"/>
              </a:rPr>
              <a:t>Fake celebrity faces</a:t>
            </a:r>
            <a:endParaRPr lang="en-US" sz="2000" b="0" strike="noStrike" spc="-1" dirty="0">
              <a:solidFill>
                <a:srgbClr val="000000"/>
              </a:solidFill>
              <a:latin typeface="Gill Sans MT"/>
            </a:endParaRPr>
          </a:p>
        </p:txBody>
      </p:sp>
      <p:pic>
        <p:nvPicPr>
          <p:cNvPr id="1026" name="Picture 2" descr="Image result for fake celebrity faces">
            <a:extLst>
              <a:ext uri="{FF2B5EF4-FFF2-40B4-BE49-F238E27FC236}">
                <a16:creationId xmlns:a16="http://schemas.microsoft.com/office/drawing/2014/main" id="{CCD5BCA2-8211-49C5-A512-20A4DEDE8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8349" y="1853640"/>
            <a:ext cx="6524625" cy="3667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38C6A-D013-49BD-B45B-AC8F57F2B9CA}"/>
              </a:ext>
            </a:extLst>
          </p:cNvPr>
          <p:cNvSpPr>
            <a:spLocks noGrp="1"/>
          </p:cNvSpPr>
          <p:nvPr>
            <p:ph type="title"/>
          </p:nvPr>
        </p:nvSpPr>
        <p:spPr/>
        <p:txBody>
          <a:bodyPr/>
          <a:lstStyle/>
          <a:p>
            <a:r>
              <a:rPr lang="en-US" sz="3600" cap="all" spc="-1" dirty="0">
                <a:solidFill>
                  <a:srgbClr val="000000"/>
                </a:solidFill>
                <a:latin typeface="Gill Sans MT"/>
              </a:rPr>
              <a:t>What are neural networks used for?</a:t>
            </a:r>
            <a:br>
              <a:rPr lang="en-US" spc="-1" dirty="0">
                <a:solidFill>
                  <a:srgbClr val="000000"/>
                </a:solidFill>
                <a:latin typeface="Gill Sans MT"/>
              </a:rPr>
            </a:br>
            <a:endParaRPr lang="en-US" dirty="0"/>
          </a:p>
        </p:txBody>
      </p:sp>
      <p:sp>
        <p:nvSpPr>
          <p:cNvPr id="3" name="Subtitle 2">
            <a:extLst>
              <a:ext uri="{FF2B5EF4-FFF2-40B4-BE49-F238E27FC236}">
                <a16:creationId xmlns:a16="http://schemas.microsoft.com/office/drawing/2014/main" id="{2476C5EE-101E-47A0-9417-02C8781CD056}"/>
              </a:ext>
            </a:extLst>
          </p:cNvPr>
          <p:cNvSpPr>
            <a:spLocks noGrp="1"/>
          </p:cNvSpPr>
          <p:nvPr>
            <p:ph type="subTitle"/>
          </p:nvPr>
        </p:nvSpPr>
        <p:spPr/>
        <p:txBody>
          <a:bodyPr/>
          <a:lstStyle/>
          <a:p>
            <a:pPr marL="342900" indent="-342900">
              <a:lnSpc>
                <a:spcPct val="120000"/>
              </a:lnSpc>
              <a:spcBef>
                <a:spcPts val="1001"/>
              </a:spcBef>
            </a:pPr>
            <a:r>
              <a:rPr lang="en-US" b="0" strike="noStrike" spc="-1" dirty="0">
                <a:solidFill>
                  <a:srgbClr val="000000"/>
                </a:solidFill>
                <a:latin typeface="Gill Sans MT"/>
              </a:rPr>
              <a:t>Natural Language Processing</a:t>
            </a:r>
          </a:p>
          <a:p>
            <a:pPr marL="800100" lvl="1" indent="-342900">
              <a:lnSpc>
                <a:spcPct val="120000"/>
              </a:lnSpc>
              <a:spcBef>
                <a:spcPts val="1001"/>
              </a:spcBef>
            </a:pPr>
            <a:r>
              <a:rPr lang="en-US" sz="2000" spc="-1" dirty="0">
                <a:solidFill>
                  <a:srgbClr val="000000"/>
                </a:solidFill>
                <a:latin typeface="Gill Sans MT"/>
              </a:rPr>
              <a:t>Translation</a:t>
            </a:r>
          </a:p>
          <a:p>
            <a:pPr marL="800100" lvl="1" indent="-342900">
              <a:lnSpc>
                <a:spcPct val="120000"/>
              </a:lnSpc>
              <a:spcBef>
                <a:spcPts val="1001"/>
              </a:spcBef>
            </a:pPr>
            <a:r>
              <a:rPr lang="en-US" sz="2000" b="0" strike="noStrike" spc="-1" dirty="0">
                <a:solidFill>
                  <a:srgbClr val="000000"/>
                </a:solidFill>
                <a:latin typeface="Gill Sans MT"/>
              </a:rPr>
              <a:t>Sentiment analysis</a:t>
            </a:r>
          </a:p>
          <a:p>
            <a:pPr marL="800100" lvl="1" indent="-342900">
              <a:lnSpc>
                <a:spcPct val="120000"/>
              </a:lnSpc>
              <a:spcBef>
                <a:spcPts val="1001"/>
              </a:spcBef>
            </a:pPr>
            <a:r>
              <a:rPr lang="en-US" sz="2000" b="0" strike="noStrike" spc="-1" dirty="0">
                <a:solidFill>
                  <a:srgbClr val="000000"/>
                </a:solidFill>
                <a:latin typeface="Gill Sans MT"/>
              </a:rPr>
              <a:t>Text summarization</a:t>
            </a:r>
          </a:p>
          <a:p>
            <a:pPr marL="0" indent="0">
              <a:buNone/>
            </a:pPr>
            <a:r>
              <a:rPr lang="en-US" sz="2000" dirty="0">
                <a:hlinkClick r:id="rId2"/>
              </a:rPr>
              <a:t>A neural network wrote the next </a:t>
            </a:r>
          </a:p>
          <a:p>
            <a:pPr marL="0" indent="0">
              <a:buNone/>
            </a:pPr>
            <a:r>
              <a:rPr lang="en-US" sz="2000" dirty="0">
                <a:hlinkClick r:id="rId2"/>
              </a:rPr>
              <a:t>“Game of Throne” book</a:t>
            </a:r>
            <a:endParaRPr lang="en-US" sz="2000" dirty="0"/>
          </a:p>
        </p:txBody>
      </p:sp>
      <p:sp>
        <p:nvSpPr>
          <p:cNvPr id="4" name="TextBox 3">
            <a:extLst>
              <a:ext uri="{FF2B5EF4-FFF2-40B4-BE49-F238E27FC236}">
                <a16:creationId xmlns:a16="http://schemas.microsoft.com/office/drawing/2014/main" id="{549B2C3B-816E-4080-A4ED-2A28D841A9BC}"/>
              </a:ext>
            </a:extLst>
          </p:cNvPr>
          <p:cNvSpPr txBox="1"/>
          <p:nvPr/>
        </p:nvSpPr>
        <p:spPr>
          <a:xfrm>
            <a:off x="6460435" y="2557783"/>
            <a:ext cx="4939748" cy="2308324"/>
          </a:xfrm>
          <a:prstGeom prst="rect">
            <a:avLst/>
          </a:prstGeom>
          <a:noFill/>
        </p:spPr>
        <p:txBody>
          <a:bodyPr wrap="square" rtlCol="0">
            <a:spAutoFit/>
          </a:bodyPr>
          <a:lstStyle/>
          <a:p>
            <a:r>
              <a:rPr lang="en-US" i="1" dirty="0"/>
              <a:t>"Aye, Pate." the tall man raised a sword and beckoned him back and pushed the big steel throne to where the girl came forward. </a:t>
            </a:r>
            <a:r>
              <a:rPr lang="en-US" i="1" dirty="0" err="1"/>
              <a:t>Greenbeard</a:t>
            </a:r>
            <a:r>
              <a:rPr lang="en-US" i="1" dirty="0"/>
              <a:t> was waiting toward the gates, big blind bearded pimple with his fallen body scraped his finger from a ring of white apple. It was half-buried mad on honey of a dried brain, of two rangers, a heavy </a:t>
            </a:r>
            <a:r>
              <a:rPr lang="en-US" i="1" dirty="0" err="1"/>
              <a:t>frey</a:t>
            </a:r>
            <a:r>
              <a:rPr lang="en-US" i="1" dirty="0"/>
              <a:t>.</a:t>
            </a:r>
            <a:endParaRPr lang="en-US" dirty="0"/>
          </a:p>
        </p:txBody>
      </p:sp>
    </p:spTree>
    <p:extLst>
      <p:ext uri="{BB962C8B-B14F-4D97-AF65-F5344CB8AC3E}">
        <p14:creationId xmlns:p14="http://schemas.microsoft.com/office/powerpoint/2010/main" val="232781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7760-872D-4A5B-B36E-06AE3E7CC515}"/>
              </a:ext>
            </a:extLst>
          </p:cNvPr>
          <p:cNvSpPr>
            <a:spLocks noGrp="1"/>
          </p:cNvSpPr>
          <p:nvPr>
            <p:ph type="title"/>
          </p:nvPr>
        </p:nvSpPr>
        <p:spPr/>
        <p:txBody>
          <a:bodyPr/>
          <a:lstStyle/>
          <a:p>
            <a:r>
              <a:rPr lang="en-US" sz="3600" cap="all" spc="-1" dirty="0">
                <a:solidFill>
                  <a:srgbClr val="000000"/>
                </a:solidFill>
                <a:latin typeface="Gill Sans MT"/>
              </a:rPr>
              <a:t>What are neural networks used for?</a:t>
            </a:r>
            <a:br>
              <a:rPr lang="en-US" spc="-1" dirty="0">
                <a:solidFill>
                  <a:srgbClr val="000000"/>
                </a:solidFill>
                <a:latin typeface="Gill Sans MT"/>
              </a:rPr>
            </a:br>
            <a:endParaRPr lang="en-US" dirty="0"/>
          </a:p>
        </p:txBody>
      </p:sp>
      <p:sp>
        <p:nvSpPr>
          <p:cNvPr id="3" name="Subtitle 2">
            <a:extLst>
              <a:ext uri="{FF2B5EF4-FFF2-40B4-BE49-F238E27FC236}">
                <a16:creationId xmlns:a16="http://schemas.microsoft.com/office/drawing/2014/main" id="{C2B3CD78-F7D5-4FB7-917B-5AE8064329F5}"/>
              </a:ext>
            </a:extLst>
          </p:cNvPr>
          <p:cNvSpPr>
            <a:spLocks noGrp="1"/>
          </p:cNvSpPr>
          <p:nvPr>
            <p:ph type="subTitle"/>
          </p:nvPr>
        </p:nvSpPr>
        <p:spPr>
          <a:xfrm>
            <a:off x="1451520" y="2015640"/>
            <a:ext cx="2375045" cy="3450240"/>
          </a:xfrm>
        </p:spPr>
        <p:txBody>
          <a:bodyPr/>
          <a:lstStyle/>
          <a:p>
            <a:r>
              <a:rPr lang="en-US" dirty="0"/>
              <a:t>Art</a:t>
            </a:r>
          </a:p>
          <a:p>
            <a:r>
              <a:rPr lang="en-US" dirty="0"/>
              <a:t>Music</a:t>
            </a:r>
          </a:p>
          <a:p>
            <a:r>
              <a:rPr lang="en-US" dirty="0"/>
              <a:t>Game</a:t>
            </a:r>
          </a:p>
          <a:p>
            <a:endParaRPr lang="en-US" dirty="0"/>
          </a:p>
        </p:txBody>
      </p:sp>
      <p:pic>
        <p:nvPicPr>
          <p:cNvPr id="2052" name="Picture 4" descr="Image result for neural art style transfer">
            <a:extLst>
              <a:ext uri="{FF2B5EF4-FFF2-40B4-BE49-F238E27FC236}">
                <a16:creationId xmlns:a16="http://schemas.microsoft.com/office/drawing/2014/main" id="{46543363-1D3E-4FD3-AC52-C9D35375FD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840" y="2015640"/>
            <a:ext cx="7721283" cy="16458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lphago">
            <a:extLst>
              <a:ext uri="{FF2B5EF4-FFF2-40B4-BE49-F238E27FC236}">
                <a16:creationId xmlns:a16="http://schemas.microsoft.com/office/drawing/2014/main" id="{80ADAB59-FEDB-499A-A43F-8C2A5C5E66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5480" y="3661476"/>
            <a:ext cx="3566600" cy="237773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everybody can dance paper">
            <a:extLst>
              <a:ext uri="{FF2B5EF4-FFF2-40B4-BE49-F238E27FC236}">
                <a16:creationId xmlns:a16="http://schemas.microsoft.com/office/drawing/2014/main" id="{00EFCBA9-C876-43D0-B058-F7080E23EE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2561" y="3616516"/>
            <a:ext cx="3322080" cy="2491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576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1247</TotalTime>
  <Words>886</Words>
  <Application>Microsoft Office PowerPoint</Application>
  <PresentationFormat>Widescreen</PresentationFormat>
  <Paragraphs>116</Paragraphs>
  <Slides>26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Gill Sans MT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neural networks used for? </vt:lpstr>
      <vt:lpstr>What are neural networks used for?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RELU Activation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neural networks</dc:title>
  <dc:subject/>
  <dc:creator>Liang Zhao</dc:creator>
  <dc:description/>
  <cp:lastModifiedBy>liang zhao</cp:lastModifiedBy>
  <cp:revision>22</cp:revision>
  <dcterms:created xsi:type="dcterms:W3CDTF">2018-04-23T21:47:09Z</dcterms:created>
  <dcterms:modified xsi:type="dcterms:W3CDTF">2019-04-17T16:19:22Z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