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65" r:id="rId2"/>
    <p:sldId id="357" r:id="rId3"/>
    <p:sldId id="352" r:id="rId4"/>
    <p:sldId id="358" r:id="rId5"/>
    <p:sldId id="354" r:id="rId6"/>
    <p:sldId id="350" r:id="rId7"/>
    <p:sldId id="355" r:id="rId8"/>
    <p:sldId id="356" r:id="rId9"/>
    <p:sldId id="35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662"/>
    <a:srgbClr val="373B3D"/>
    <a:srgbClr val="14B37D"/>
    <a:srgbClr val="144F7D"/>
    <a:srgbClr val="F3F4F4"/>
    <a:srgbClr val="F3F4E0"/>
    <a:srgbClr val="D7F0E0"/>
    <a:srgbClr val="8D9398"/>
    <a:srgbClr val="C0DCA2"/>
    <a:srgbClr val="D5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6" autoAdjust="0"/>
    <p:restoredTop sz="80092" autoAdjust="0"/>
  </p:normalViewPr>
  <p:slideViewPr>
    <p:cSldViewPr>
      <p:cViewPr varScale="1">
        <p:scale>
          <a:sx n="93" d="100"/>
          <a:sy n="93" d="100"/>
        </p:scale>
        <p:origin x="1074" y="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0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A6B2-69F6-46E7-8C22-53CF0AD17FDB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61425-8C41-4079-B7B7-8DED807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A2C59-648E-4FD6-BC5C-944E4E32AF98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EE40B-208E-4E0C-B92A-F5692044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42386" y="3500725"/>
            <a:ext cx="2814549" cy="392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9" cy="686947"/>
          </a:xfrm>
          <a:prstGeom prst="rect">
            <a:avLst/>
          </a:prstGeom>
        </p:spPr>
        <p:txBody>
          <a:bodyPr anchor="ctr"/>
          <a:lstStyle>
            <a:lvl1pPr algn="l">
              <a:defRPr sz="4500">
                <a:latin typeface="Lato Black" panose="020F0A02020204030203" pitchFamily="34" charset="0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582672"/>
            <a:ext cx="9925049" cy="4465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rgbClr val="21242C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40098" y="5067302"/>
            <a:ext cx="9211905" cy="266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rgbClr val="95BC46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2"/>
            <a:ext cx="2477147" cy="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7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1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04801"/>
            <a:ext cx="11338564" cy="854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7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11400"/>
            <a:ext cx="10871200" cy="13208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4962528"/>
            <a:ext cx="10513484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3" y="3462341"/>
            <a:ext cx="10513484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75" baseline="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6356352"/>
            <a:ext cx="2032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4/19/2008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sz="8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56352"/>
            <a:ext cx="1320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wo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3" y="304801"/>
            <a:ext cx="11338560" cy="76788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3" y="1219200"/>
            <a:ext cx="5493524" cy="4953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83191" y="1219205"/>
            <a:ext cx="5493524" cy="4952999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  <a:prstGeom prst="rect">
            <a:avLst/>
          </a:prstGeo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  <a:prstGeom prst="rect">
            <a:avLst/>
          </a:prstGeo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7"/>
            <a:ext cx="105664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949328"/>
            <a:ext cx="4978400" cy="5746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 i="0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949328"/>
            <a:ext cx="4978400" cy="5746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00" b="0" i="0" baseline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00" y="6356352"/>
            <a:ext cx="2032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4/19/2008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28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sz="8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58400" y="6356352"/>
            <a:ext cx="13208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3" y="304801"/>
            <a:ext cx="11338560" cy="76788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1219200"/>
            <a:ext cx="11337925" cy="4953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6"/>
          <p:cNvSpPr>
            <a:spLocks noGrp="1"/>
          </p:cNvSpPr>
          <p:nvPr>
            <p:ph sz="quarter" idx="16" hasCustomPrompt="1"/>
          </p:nvPr>
        </p:nvSpPr>
        <p:spPr>
          <a:xfrm>
            <a:off x="508003" y="268120"/>
            <a:ext cx="10159997" cy="102728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500"/>
              </a:lnSpc>
              <a:buNone/>
              <a:defRPr sz="36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Content Placeholder 26"/>
          <p:cNvSpPr>
            <a:spLocks noGrp="1"/>
          </p:cNvSpPr>
          <p:nvPr>
            <p:ph sz="quarter" idx="17" hasCustomPrompt="1"/>
          </p:nvPr>
        </p:nvSpPr>
        <p:spPr>
          <a:xfrm>
            <a:off x="508000" y="1498605"/>
            <a:ext cx="11074400" cy="45719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37B66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429000" y="2438400"/>
            <a:ext cx="3928319" cy="1764457"/>
          </a:xfrm>
          <a:prstGeom prst="rect">
            <a:avLst/>
          </a:prstGeom>
          <a:noFill/>
          <a:effectLst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10666" b="0" cap="none" spc="0" dirty="0" smtClean="0">
                <a:ln w="0"/>
                <a:solidFill>
                  <a:schemeClr val="tx1"/>
                </a:solidFill>
                <a:effectLst/>
              </a:rPr>
              <a:t>Demo</a:t>
            </a:r>
            <a:endParaRPr lang="en-US" sz="10666" b="0" cap="none" spc="0" dirty="0">
              <a:ln w="0"/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47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3994" y="-3544"/>
            <a:ext cx="1917460" cy="1504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07" y="5960254"/>
            <a:ext cx="2477147" cy="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27" r:id="rId3"/>
    <p:sldLayoutId id="2147483729" r:id="rId4"/>
    <p:sldLayoutId id="2147483707" r:id="rId5"/>
    <p:sldLayoutId id="2147483728" r:id="rId6"/>
    <p:sldLayoutId id="2147483708" r:id="rId7"/>
    <p:sldLayoutId id="2147483713" r:id="rId8"/>
    <p:sldLayoutId id="2147483726" r:id="rId9"/>
    <p:sldLayoutId id="2147483710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Build/2014" TargetMode="External"/><Relationship Id="rId7" Type="http://schemas.openxmlformats.org/officeDocument/2006/relationships/hyperlink" Target="http://speakerdeck.com/mbcrum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bcrump" TargetMode="External"/><Relationship Id="rId5" Type="http://schemas.openxmlformats.org/officeDocument/2006/relationships/hyperlink" Target="http://bit.ly/ShcX9y" TargetMode="External"/><Relationship Id="rId4" Type="http://schemas.openxmlformats.org/officeDocument/2006/relationships/hyperlink" Target="http://bit.ly/1iHgAK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10839449" cy="1515623"/>
          </a:xfrm>
        </p:spPr>
        <p:txBody>
          <a:bodyPr/>
          <a:lstStyle/>
          <a:p>
            <a:pPr lvl="0"/>
            <a:r>
              <a:rPr lang="en-US" b="1" dirty="0"/>
              <a:t>Building Universal Windows Apps with XAML/C#</a:t>
            </a:r>
            <a:endParaRPr lang="en-US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5943600" cy="218618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Michael Crump, MS MVP</a:t>
            </a:r>
          </a:p>
          <a:p>
            <a:r>
              <a:rPr lang="en-US" sz="2800" dirty="0" smtClean="0"/>
              <a:t>Sr. Developer Advocate, Telerik 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mbcrump</a:t>
            </a:r>
            <a:endParaRPr lang="en-US" sz="2800" dirty="0" smtClean="0"/>
          </a:p>
          <a:p>
            <a:r>
              <a:rPr lang="en-US" sz="2800" dirty="0" smtClean="0"/>
              <a:t>developer.telerik.com</a:t>
            </a:r>
          </a:p>
          <a:p>
            <a:r>
              <a:rPr lang="en-US" sz="2800" dirty="0" smtClean="0"/>
              <a:t>blogs.telerik.com</a:t>
            </a:r>
          </a:p>
          <a:p>
            <a:r>
              <a:rPr lang="en-US" sz="2800" dirty="0"/>
              <a:t>michaelcrump.net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25146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/>
              <a:t>Michael </a:t>
            </a:r>
            <a:r>
              <a:rPr lang="en-US" sz="3200" b="1" dirty="0" smtClean="0"/>
              <a:t>Crump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/>
              <a:t>@</a:t>
            </a:r>
            <a:r>
              <a:rPr lang="en-US" sz="3200" dirty="0" err="1"/>
              <a:t>mbcrump</a:t>
            </a:r>
            <a:endParaRPr lang="en-US" sz="32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/>
              <a:t>developer.telerik.com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/>
              <a:t>blogs.telerik.com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/>
              <a:t>michaelcrump.net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7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before…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362200" y="1524000"/>
            <a:ext cx="3982196" cy="398219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2239" y="3275240"/>
            <a:ext cx="181644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465068" y="1523999"/>
            <a:ext cx="3982197" cy="3982197"/>
          </a:xfrm>
          <a:prstGeom prst="ellipse">
            <a:avLst/>
          </a:prstGeom>
          <a:gradFill>
            <a:gsLst>
              <a:gs pos="0">
                <a:srgbClr val="01AEF2">
                  <a:alpha val="50000"/>
                </a:srgbClr>
              </a:gs>
              <a:gs pos="100000">
                <a:srgbClr val="01AEF2">
                  <a:alpha val="50000"/>
                </a:srgb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74362" y="3172894"/>
            <a:ext cx="1816441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Windows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610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034E-6 4.4249E-6 L -0.100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6634E-6 4.4249E-6 L 0.11799 -0.006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Universal </a:t>
            </a:r>
            <a:r>
              <a:rPr lang="en-US" b="1" dirty="0"/>
              <a:t>Windows </a:t>
            </a:r>
            <a:r>
              <a:rPr lang="en-US" b="1" dirty="0" smtClean="0"/>
              <a:t>Apps in a Nutshell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Allows developers to build applications to run on the converged Windows 8.1 and Windows Phone 8.1 platforms.  </a:t>
            </a:r>
            <a:endParaRPr lang="en-US" sz="2000" dirty="0"/>
          </a:p>
          <a:p>
            <a:r>
              <a:rPr lang="en-US" dirty="0"/>
              <a:t>VS 2013 RC2 comes with Templates.</a:t>
            </a:r>
          </a:p>
          <a:p>
            <a:r>
              <a:rPr lang="en-US" dirty="0"/>
              <a:t>You can </a:t>
            </a:r>
            <a:r>
              <a:rPr lang="en-US" dirty="0" smtClean="0"/>
              <a:t>migrate </a:t>
            </a:r>
            <a:r>
              <a:rPr lang="en-US" dirty="0"/>
              <a:t>Windows </a:t>
            </a:r>
            <a:r>
              <a:rPr lang="en-US" dirty="0" smtClean="0"/>
              <a:t>8.1/WP8.1 </a:t>
            </a:r>
            <a:r>
              <a:rPr lang="en-US" dirty="0"/>
              <a:t>Apps to Universal </a:t>
            </a:r>
            <a:r>
              <a:rPr lang="en-US" dirty="0" smtClean="0"/>
              <a:t>Apps. </a:t>
            </a:r>
            <a:endParaRPr lang="en-US" dirty="0"/>
          </a:p>
          <a:p>
            <a:pPr marL="342891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9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Programming Model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1676400"/>
            <a:ext cx="9289032" cy="3122697"/>
            <a:chOff x="406574" y="1992081"/>
            <a:chExt cx="10583780" cy="3557952"/>
          </a:xfrm>
        </p:grpSpPr>
        <p:grpSp>
          <p:nvGrpSpPr>
            <p:cNvPr id="6" name="Group 5"/>
            <p:cNvGrpSpPr/>
            <p:nvPr/>
          </p:nvGrpSpPr>
          <p:grpSpPr>
            <a:xfrm>
              <a:off x="7635092" y="2028883"/>
              <a:ext cx="3351379" cy="1713566"/>
              <a:chOff x="7816772" y="3037953"/>
              <a:chExt cx="4345066" cy="1159632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7816772" y="3037953"/>
                <a:ext cx="4345066" cy="550530"/>
              </a:xfrm>
              <a:prstGeom prst="rect">
                <a:avLst/>
              </a:prstGeom>
              <a:solidFill>
                <a:srgbClr val="008372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HTML / CSS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816772" y="3642827"/>
                <a:ext cx="4345066" cy="554758"/>
              </a:xfrm>
              <a:prstGeom prst="rect">
                <a:avLst/>
              </a:prstGeom>
              <a:solidFill>
                <a:srgbClr val="00B294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JavaScript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410865" y="3813059"/>
              <a:ext cx="10579489" cy="530784"/>
            </a:xfrm>
            <a:prstGeom prst="rect">
              <a:avLst/>
            </a:prstGeom>
            <a:solidFill>
              <a:srgbClr val="00B294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Windows Runtim</a:t>
              </a: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</a:t>
              </a:r>
              <a:endPara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20074" y="2015322"/>
              <a:ext cx="3622260" cy="1713567"/>
            </a:xfrm>
            <a:prstGeom prst="rect">
              <a:avLst/>
            </a:prstGeom>
            <a:solidFill>
              <a:srgbClr val="00B294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C#</a:t>
              </a:r>
              <a:r>
                <a:rPr lang="en-US" sz="20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/ VB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06575" y="2028883"/>
              <a:ext cx="3420742" cy="1713566"/>
            </a:xfrm>
            <a:prstGeom prst="rect">
              <a:avLst/>
            </a:prstGeom>
            <a:solidFill>
              <a:srgbClr val="00B294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 / C++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0300" y="1992081"/>
              <a:ext cx="3351653" cy="878588"/>
            </a:xfrm>
            <a:prstGeom prst="rect">
              <a:avLst/>
            </a:prstGeom>
            <a:solidFill>
              <a:srgbClr val="008372"/>
            </a:solidFill>
            <a:ln w="762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XAML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10863" y="4411846"/>
              <a:ext cx="10571317" cy="530784"/>
              <a:chOff x="274636" y="5520833"/>
              <a:chExt cx="9052244" cy="54864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274636" y="5520833"/>
                <a:ext cx="4493128" cy="548640"/>
              </a:xfrm>
              <a:prstGeom prst="rect">
                <a:avLst/>
              </a:prstGeom>
              <a:solidFill>
                <a:srgbClr val="00205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Input, Interaction, &amp; Manipulation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4833752" y="5520833"/>
                <a:ext cx="4493128" cy="548640"/>
              </a:xfrm>
              <a:prstGeom prst="rect">
                <a:avLst/>
              </a:prstGeom>
              <a:solidFill>
                <a:srgbClr val="002050"/>
              </a:solidFill>
              <a:ln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DirectX, Media, &amp; Composition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406574" y="5019249"/>
              <a:ext cx="10575605" cy="53078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Windows Kernel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4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69183"/>
            <a:ext cx="11338560" cy="767884"/>
          </a:xfrm>
        </p:spPr>
        <p:txBody>
          <a:bodyPr/>
          <a:lstStyle/>
          <a:p>
            <a:r>
              <a:rPr lang="en-US" dirty="0" smtClean="0"/>
              <a:t>What makes up an app?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4800600" y="1219200"/>
            <a:ext cx="6975477" cy="4953000"/>
          </a:xfrm>
        </p:spPr>
        <p:txBody>
          <a:bodyPr/>
          <a:lstStyle/>
          <a:p>
            <a:pPr lvl="1"/>
            <a:r>
              <a:rPr lang="en-US" dirty="0" smtClean="0"/>
              <a:t>Windows 8.1 Project</a:t>
            </a:r>
          </a:p>
          <a:p>
            <a:pPr lvl="1"/>
            <a:r>
              <a:rPr lang="en-US" dirty="0" smtClean="0"/>
              <a:t>Windows Phone 8.1 Project</a:t>
            </a:r>
          </a:p>
          <a:p>
            <a:pPr lvl="1"/>
            <a:r>
              <a:rPr lang="en-US" dirty="0" smtClean="0"/>
              <a:t>Share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6572"/>
            <a:ext cx="3895238" cy="67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524000" y="4216400"/>
            <a:ext cx="9753600" cy="2641600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1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Sharing one binary between projects.</a:t>
            </a:r>
          </a:p>
          <a:p>
            <a:r>
              <a:rPr lang="en-US" dirty="0"/>
              <a:t>Compile and it works on all known platforms.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 source code between projects.</a:t>
            </a:r>
          </a:p>
          <a:p>
            <a:r>
              <a:rPr lang="en-US" dirty="0"/>
              <a:t>Platform specific code goes under #if or partial classes.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Shared Projects vs. PCL?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Shared Projects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Portable Class Libraries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and Tricks </a:t>
            </a:r>
            <a:r>
              <a:rPr lang="en-US" b="1" dirty="0" smtClean="0"/>
              <a:t>While Working with </a:t>
            </a:r>
            <a:r>
              <a:rPr lang="en-US" b="1" dirty="0"/>
              <a:t>Universal Apps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conditional constants</a:t>
            </a:r>
          </a:p>
          <a:p>
            <a:pPr lvl="1"/>
            <a:r>
              <a:rPr lang="en-US" dirty="0"/>
              <a:t>#if </a:t>
            </a:r>
            <a:r>
              <a:rPr lang="en-US" dirty="0" smtClean="0"/>
              <a:t>WINDOWS_PHONE_APP</a:t>
            </a:r>
          </a:p>
          <a:p>
            <a:pPr lvl="1"/>
            <a:r>
              <a:rPr lang="en-US" dirty="0" smtClean="0"/>
              <a:t>#if WINDOWS_APP</a:t>
            </a:r>
            <a:endParaRPr lang="en-US" dirty="0"/>
          </a:p>
          <a:p>
            <a:r>
              <a:rPr lang="en-US" dirty="0"/>
              <a:t>IntelliSense warnings for platform specific APIs and data binding and resources.</a:t>
            </a:r>
          </a:p>
          <a:p>
            <a:r>
              <a:rPr lang="en-US" dirty="0"/>
              <a:t>Go to definition support for types, binding and resources. </a:t>
            </a:r>
          </a:p>
          <a:p>
            <a:r>
              <a:rPr lang="en-US" dirty="0"/>
              <a:t>Quickly switch project using the navigation bar.</a:t>
            </a:r>
          </a:p>
          <a:p>
            <a:r>
              <a:rPr lang="en-US" dirty="0"/>
              <a:t>Use Blend for Visual Studio 2013 to design for different display sizes without deploying to the simulator or emulator. </a:t>
            </a:r>
          </a:p>
          <a:p>
            <a:pPr marL="342891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3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891" indent="-342891"/>
            <a:r>
              <a:rPr lang="en-US" sz="3200" dirty="0" smtClean="0"/>
              <a:t>Build 2014 Sessions</a:t>
            </a:r>
            <a:endParaRPr lang="en-US" sz="3200" dirty="0"/>
          </a:p>
          <a:p>
            <a:pPr lvl="1" indent="-342891"/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channel9.msdn.com/Events/Build/2014</a:t>
            </a:r>
            <a:endParaRPr lang="en-US" sz="3200" dirty="0" smtClean="0"/>
          </a:p>
          <a:p>
            <a:pPr marL="342891" lvl="1" indent="-342891">
              <a:buFont typeface="Arial" pitchFamily="34" charset="0"/>
              <a:buChar char="•"/>
            </a:pPr>
            <a:r>
              <a:rPr lang="en-US" sz="3200" dirty="0" smtClean="0"/>
              <a:t>Telerik Universal Windows Apps Preview</a:t>
            </a:r>
          </a:p>
          <a:p>
            <a:pPr lvl="1" indent="-342891"/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bit.ly/1iHgAKt</a:t>
            </a:r>
            <a:endParaRPr lang="en-US" sz="3200" dirty="0"/>
          </a:p>
          <a:p>
            <a:pPr marL="342891" lvl="1" indent="-342891">
              <a:buFont typeface="Arial" pitchFamily="34" charset="0"/>
              <a:buChar char="•"/>
            </a:pPr>
            <a:r>
              <a:rPr lang="en-US" sz="3200" dirty="0" smtClean="0"/>
              <a:t>Universal Windows Apps Samples</a:t>
            </a:r>
          </a:p>
          <a:p>
            <a:pPr lvl="1" indent="-342891"/>
            <a:r>
              <a:rPr lang="en-US" sz="3200" dirty="0">
                <a:hlinkClick r:id="rId5"/>
              </a:rPr>
              <a:t>http://bit.ly/ShcX9y</a:t>
            </a:r>
            <a:endParaRPr lang="en-US" sz="3200" dirty="0"/>
          </a:p>
          <a:p>
            <a:pPr marL="342891" lvl="1" indent="-342891">
              <a:buFont typeface="Arial" pitchFamily="34" charset="0"/>
              <a:buChar char="•"/>
            </a:pPr>
            <a:r>
              <a:rPr lang="en-US" sz="3200" dirty="0" smtClean="0"/>
              <a:t>Slides/Source Code</a:t>
            </a:r>
            <a:endParaRPr lang="en-US" sz="3200" dirty="0"/>
          </a:p>
          <a:p>
            <a:pPr lvl="1" indent="-342891"/>
            <a:r>
              <a:rPr lang="en-US" sz="3200" dirty="0" smtClean="0">
                <a:hlinkClick r:id="rId6"/>
              </a:rPr>
              <a:t>http://github.com/mbcrump</a:t>
            </a:r>
            <a:endParaRPr lang="en-US" sz="3200" dirty="0" smtClean="0"/>
          </a:p>
          <a:p>
            <a:pPr lvl="1" indent="-342891"/>
            <a:r>
              <a:rPr lang="en-US" sz="3200" dirty="0" smtClean="0">
                <a:hlinkClick r:id="rId7"/>
              </a:rPr>
              <a:t>http://speakerdeck.com/mbcrump</a:t>
            </a:r>
            <a:endParaRPr lang="en-US" sz="3200" dirty="0" smtClean="0"/>
          </a:p>
          <a:p>
            <a:pPr lvl="1" indent="-342891"/>
            <a:endParaRPr lang="en-US" sz="3200" dirty="0"/>
          </a:p>
          <a:p>
            <a:pPr marL="214308" lvl="1" indent="0">
              <a:buNone/>
            </a:pPr>
            <a:endParaRPr lang="en-US" sz="3200" dirty="0" smtClean="0"/>
          </a:p>
          <a:p>
            <a:pPr marL="342891" lvl="1" indent="-342891">
              <a:buFont typeface="Arial" pitchFamily="34" charset="0"/>
              <a:buChar char="•"/>
            </a:pPr>
            <a:endParaRPr lang="en-US" sz="3200" dirty="0" smtClean="0"/>
          </a:p>
          <a:p>
            <a:pPr lvl="1" indent="-342891"/>
            <a:endParaRPr lang="en-US" sz="3200" dirty="0" smtClean="0"/>
          </a:p>
          <a:p>
            <a:pPr lvl="1" indent="-34289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12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leri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Jolt</Template>
  <TotalTime>4333</TotalTime>
  <Words>277</Words>
  <Application>Microsoft Office PowerPoint</Application>
  <PresentationFormat>Widescreen</PresentationFormat>
  <Paragraphs>75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Lato</vt:lpstr>
      <vt:lpstr>Lato Black</vt:lpstr>
      <vt:lpstr>Open Sans Light</vt:lpstr>
      <vt:lpstr>Segoe UI</vt:lpstr>
      <vt:lpstr>Segoe UI Light</vt:lpstr>
      <vt:lpstr>Jolt</vt:lpstr>
      <vt:lpstr>Building Universal Windows Apps with XAML/C#</vt:lpstr>
      <vt:lpstr>What we’ve done before…</vt:lpstr>
      <vt:lpstr>Universal Windows Apps in a Nutshell</vt:lpstr>
      <vt:lpstr>The Programming Model</vt:lpstr>
      <vt:lpstr>What makes up an app?</vt:lpstr>
      <vt:lpstr>PowerPoint Presentation</vt:lpstr>
      <vt:lpstr>Shared Projects vs. PCL?</vt:lpstr>
      <vt:lpstr>Tips and Tricks While Working with Universal Apps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Anglin</dc:creator>
  <cp:lastModifiedBy>Michael Crump</cp:lastModifiedBy>
  <cp:revision>291</cp:revision>
  <dcterms:created xsi:type="dcterms:W3CDTF">2010-03-05T17:51:20Z</dcterms:created>
  <dcterms:modified xsi:type="dcterms:W3CDTF">2014-05-05T13:56:40Z</dcterms:modified>
</cp:coreProperties>
</file>