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43891200"/>
  <p:notesSz cx="6858000" cy="9144000"/>
  <p:defaultTextStyle>
    <a:defPPr>
      <a:defRPr lang="en-US"/>
    </a:defPPr>
    <a:lvl1pPr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1pPr>
    <a:lvl2pPr marL="4572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2pPr>
    <a:lvl3pPr marL="9144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3pPr>
    <a:lvl4pPr marL="13716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4pPr>
    <a:lvl5pPr marL="1828800" algn="l" rtl="0" fontAlgn="base">
      <a:spcBef>
        <a:spcPct val="0"/>
      </a:spcBef>
      <a:spcAft>
        <a:spcPct val="0"/>
      </a:spcAft>
      <a:defRPr sz="48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4800"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82293-4450-4818-A883-D86CE9C57DC8}" v="55" dt="2020-09-05T19:53:21.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28" y="-558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C3C418-A693-4704-B17F-829B57DFB6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106AF06-B0BC-4673-B35A-459E93CB03A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B9E972F-8140-4969-BC57-E2EBEEAC9DC1}" type="datetimeFigureOut">
              <a:rPr lang="en-US" altLang="en-US"/>
              <a:pPr/>
              <a:t>9/8/2020</a:t>
            </a:fld>
            <a:endParaRPr lang="en-US" altLang="en-US"/>
          </a:p>
        </p:txBody>
      </p:sp>
      <p:sp>
        <p:nvSpPr>
          <p:cNvPr id="4" name="Slide Image Placeholder 3">
            <a:extLst>
              <a:ext uri="{FF2B5EF4-FFF2-40B4-BE49-F238E27FC236}">
                <a16:creationId xmlns:a16="http://schemas.microsoft.com/office/drawing/2014/main" id="{E651D5FB-793D-4218-92D3-483F811CB70D}"/>
              </a:ext>
            </a:extLst>
          </p:cNvPr>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E643829-1835-46F8-BFAC-E28BE10692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A539507-2945-4A1B-8508-92D371DF43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56EB114-5B88-4F93-B3CD-5E5D996ECF8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5B58AF-3C07-4D7C-BC92-39F715D2EA0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641DA0E8-4517-4F5E-80BA-AB2C6763BBF7}"/>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35E133D-92ED-47AC-8514-72B7E9E46B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5363" name="Slide Number Placeholder 3">
            <a:extLst>
              <a:ext uri="{FF2B5EF4-FFF2-40B4-BE49-F238E27FC236}">
                <a16:creationId xmlns:a16="http://schemas.microsoft.com/office/drawing/2014/main" id="{6662C0CC-3E27-4B36-BEEB-01A2BC303C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fld id="{958C6970-591D-4AEA-9C81-A39121B1F884}" type="slidenum">
              <a:rPr lang="en-US" altLang="en-US" sz="1200"/>
              <a:pPr eaLnBrk="1" hangingPunct="1"/>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p>
            <a:r>
              <a:rPr lang="en-US"/>
              <a:t>Click to edit Master title style</a:t>
            </a:r>
          </a:p>
        </p:txBody>
      </p:sp>
      <p:sp>
        <p:nvSpPr>
          <p:cNvPr id="3" name="Subtitle 2"/>
          <p:cNvSpPr>
            <a:spLocks noGrp="1"/>
          </p:cNvSpPr>
          <p:nvPr>
            <p:ph type="subTitle" idx="1"/>
          </p:nvPr>
        </p:nvSpPr>
        <p:spPr>
          <a:xfrm>
            <a:off x="4937125" y="24871363"/>
            <a:ext cx="23044150" cy="11217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1578B90-9551-4C05-A2B5-F700B1EA00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DB52B05-FDCC-4D65-950C-410E55EE85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17F4F5-489F-425A-8A61-AEC518D5EE19}"/>
              </a:ext>
            </a:extLst>
          </p:cNvPr>
          <p:cNvSpPr>
            <a:spLocks noGrp="1" noChangeArrowheads="1"/>
          </p:cNvSpPr>
          <p:nvPr>
            <p:ph type="sldNum" sz="quarter" idx="12"/>
          </p:nvPr>
        </p:nvSpPr>
        <p:spPr>
          <a:ln/>
        </p:spPr>
        <p:txBody>
          <a:bodyPr/>
          <a:lstStyle>
            <a:lvl1pPr>
              <a:defRPr/>
            </a:lvl1pPr>
          </a:lstStyle>
          <a:p>
            <a:fld id="{3BC03DF3-21E4-4563-98F9-E9DDFB24EB26}" type="slidenum">
              <a:rPr lang="en-US" altLang="en-US"/>
              <a:pPr/>
              <a:t>‹#›</a:t>
            </a:fld>
            <a:endParaRPr lang="en-US" altLang="en-US"/>
          </a:p>
        </p:txBody>
      </p:sp>
    </p:spTree>
    <p:extLst>
      <p:ext uri="{BB962C8B-B14F-4D97-AF65-F5344CB8AC3E}">
        <p14:creationId xmlns:p14="http://schemas.microsoft.com/office/powerpoint/2010/main" val="57270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5A34C54-CF27-4B6C-9F66-964FF8140B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41FBF45-5129-41EA-B4F1-B778CFF884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30B9C96-8D12-45C2-BD7C-01F5EA4DF46C}"/>
              </a:ext>
            </a:extLst>
          </p:cNvPr>
          <p:cNvSpPr>
            <a:spLocks noGrp="1" noChangeArrowheads="1"/>
          </p:cNvSpPr>
          <p:nvPr>
            <p:ph type="sldNum" sz="quarter" idx="12"/>
          </p:nvPr>
        </p:nvSpPr>
        <p:spPr>
          <a:ln/>
        </p:spPr>
        <p:txBody>
          <a:bodyPr/>
          <a:lstStyle>
            <a:lvl1pPr>
              <a:defRPr/>
            </a:lvl1pPr>
          </a:lstStyle>
          <a:p>
            <a:fld id="{6F6C8CC0-5D37-44FF-B3B4-9D6ED8105C20}" type="slidenum">
              <a:rPr lang="en-US" altLang="en-US"/>
              <a:pPr/>
              <a:t>‹#›</a:t>
            </a:fld>
            <a:endParaRPr lang="en-US" altLang="en-US"/>
          </a:p>
        </p:txBody>
      </p:sp>
    </p:spTree>
    <p:extLst>
      <p:ext uri="{BB962C8B-B14F-4D97-AF65-F5344CB8AC3E}">
        <p14:creationId xmlns:p14="http://schemas.microsoft.com/office/powerpoint/2010/main" val="218410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063" y="1757363"/>
            <a:ext cx="7405687" cy="37449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1757363"/>
            <a:ext cx="22069425" cy="37449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DD9A5E-B216-44B9-957A-B028B8D778B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AB3A9DD-9C35-4324-A749-39B4E442A2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6518E3-E131-44E0-A879-66B08A195747}"/>
              </a:ext>
            </a:extLst>
          </p:cNvPr>
          <p:cNvSpPr>
            <a:spLocks noGrp="1" noChangeArrowheads="1"/>
          </p:cNvSpPr>
          <p:nvPr>
            <p:ph type="sldNum" sz="quarter" idx="12"/>
          </p:nvPr>
        </p:nvSpPr>
        <p:spPr>
          <a:ln/>
        </p:spPr>
        <p:txBody>
          <a:bodyPr/>
          <a:lstStyle>
            <a:lvl1pPr>
              <a:defRPr/>
            </a:lvl1pPr>
          </a:lstStyle>
          <a:p>
            <a:fld id="{437F381D-6D19-4CE0-B9BD-5DE91FF16B93}" type="slidenum">
              <a:rPr lang="en-US" altLang="en-US"/>
              <a:pPr/>
              <a:t>‹#›</a:t>
            </a:fld>
            <a:endParaRPr lang="en-US" altLang="en-US"/>
          </a:p>
        </p:txBody>
      </p:sp>
    </p:spTree>
    <p:extLst>
      <p:ext uri="{BB962C8B-B14F-4D97-AF65-F5344CB8AC3E}">
        <p14:creationId xmlns:p14="http://schemas.microsoft.com/office/powerpoint/2010/main" val="117046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BCEB83-C494-4EAE-A6FA-93826DAACE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33A45F-6642-4B93-8880-26185ED16D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AEFED4-BBFE-488A-9D53-C6BF77B205D1}"/>
              </a:ext>
            </a:extLst>
          </p:cNvPr>
          <p:cNvSpPr>
            <a:spLocks noGrp="1" noChangeArrowheads="1"/>
          </p:cNvSpPr>
          <p:nvPr>
            <p:ph type="sldNum" sz="quarter" idx="12"/>
          </p:nvPr>
        </p:nvSpPr>
        <p:spPr>
          <a:ln/>
        </p:spPr>
        <p:txBody>
          <a:bodyPr/>
          <a:lstStyle>
            <a:lvl1pPr>
              <a:defRPr/>
            </a:lvl1pPr>
          </a:lstStyle>
          <a:p>
            <a:fld id="{E52EB458-D7FF-40A4-88F9-1B392EC245CE}" type="slidenum">
              <a:rPr lang="en-US" altLang="en-US"/>
              <a:pPr/>
              <a:t>‹#›</a:t>
            </a:fld>
            <a:endParaRPr lang="en-US" altLang="en-US"/>
          </a:p>
        </p:txBody>
      </p:sp>
    </p:spTree>
    <p:extLst>
      <p:ext uri="{BB962C8B-B14F-4D97-AF65-F5344CB8AC3E}">
        <p14:creationId xmlns:p14="http://schemas.microsoft.com/office/powerpoint/2010/main" val="137310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8602325"/>
            <a:ext cx="27981275"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B9BC2E-CF9F-4E92-AABA-171D9C7D3A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D81EBF-02C4-4FEF-9284-786119CC7C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E09D94-2392-4CC4-9CC9-FFF391DC7FE2}"/>
              </a:ext>
            </a:extLst>
          </p:cNvPr>
          <p:cNvSpPr>
            <a:spLocks noGrp="1" noChangeArrowheads="1"/>
          </p:cNvSpPr>
          <p:nvPr>
            <p:ph type="sldNum" sz="quarter" idx="12"/>
          </p:nvPr>
        </p:nvSpPr>
        <p:spPr>
          <a:ln/>
        </p:spPr>
        <p:txBody>
          <a:bodyPr/>
          <a:lstStyle>
            <a:lvl1pPr>
              <a:defRPr/>
            </a:lvl1pPr>
          </a:lstStyle>
          <a:p>
            <a:fld id="{8437A7BD-7DFA-4438-9534-BB8C9E575B91}" type="slidenum">
              <a:rPr lang="en-US" altLang="en-US"/>
              <a:pPr/>
              <a:t>‹#›</a:t>
            </a:fld>
            <a:endParaRPr lang="en-US" altLang="en-US"/>
          </a:p>
        </p:txBody>
      </p:sp>
    </p:spTree>
    <p:extLst>
      <p:ext uri="{BB962C8B-B14F-4D97-AF65-F5344CB8AC3E}">
        <p14:creationId xmlns:p14="http://schemas.microsoft.com/office/powerpoint/2010/main" val="302991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10240963"/>
            <a:ext cx="14736762"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10240963"/>
            <a:ext cx="14738350" cy="2896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10F358-6645-4F93-8622-60BC4DA96A5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DF200C-F775-4519-8A40-22FE79FF76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87191F-C635-4C41-934F-4376E09580C9}"/>
              </a:ext>
            </a:extLst>
          </p:cNvPr>
          <p:cNvSpPr>
            <a:spLocks noGrp="1" noChangeArrowheads="1"/>
          </p:cNvSpPr>
          <p:nvPr>
            <p:ph type="sldNum" sz="quarter" idx="12"/>
          </p:nvPr>
        </p:nvSpPr>
        <p:spPr>
          <a:ln/>
        </p:spPr>
        <p:txBody>
          <a:bodyPr/>
          <a:lstStyle>
            <a:lvl1pPr>
              <a:defRPr/>
            </a:lvl1pPr>
          </a:lstStyle>
          <a:p>
            <a:fld id="{1DE4673D-4225-4E08-84D4-AD81A5249447}" type="slidenum">
              <a:rPr lang="en-US" altLang="en-US"/>
              <a:pPr/>
              <a:t>‹#›</a:t>
            </a:fld>
            <a:endParaRPr lang="en-US" altLang="en-US"/>
          </a:p>
        </p:txBody>
      </p:sp>
    </p:spTree>
    <p:extLst>
      <p:ext uri="{BB962C8B-B14F-4D97-AF65-F5344CB8AC3E}">
        <p14:creationId xmlns:p14="http://schemas.microsoft.com/office/powerpoint/2010/main" val="659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57363"/>
            <a:ext cx="29625925"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9825038"/>
            <a:ext cx="14544675"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13919200"/>
            <a:ext cx="14544675"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9825038"/>
            <a:ext cx="14549438" cy="409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42210C0-40C2-4209-B158-DA5FC8E1D5D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829D52-FE32-4F45-92A2-7242231EB2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D666852-A8C4-4188-AEF0-27C09D828F5C}"/>
              </a:ext>
            </a:extLst>
          </p:cNvPr>
          <p:cNvSpPr>
            <a:spLocks noGrp="1" noChangeArrowheads="1"/>
          </p:cNvSpPr>
          <p:nvPr>
            <p:ph type="sldNum" sz="quarter" idx="12"/>
          </p:nvPr>
        </p:nvSpPr>
        <p:spPr>
          <a:ln/>
        </p:spPr>
        <p:txBody>
          <a:bodyPr/>
          <a:lstStyle>
            <a:lvl1pPr>
              <a:defRPr/>
            </a:lvl1pPr>
          </a:lstStyle>
          <a:p>
            <a:fld id="{55965A42-A660-44A6-A657-D443C54F1C49}" type="slidenum">
              <a:rPr lang="en-US" altLang="en-US"/>
              <a:pPr/>
              <a:t>‹#›</a:t>
            </a:fld>
            <a:endParaRPr lang="en-US" altLang="en-US"/>
          </a:p>
        </p:txBody>
      </p:sp>
    </p:spTree>
    <p:extLst>
      <p:ext uri="{BB962C8B-B14F-4D97-AF65-F5344CB8AC3E}">
        <p14:creationId xmlns:p14="http://schemas.microsoft.com/office/powerpoint/2010/main" val="34795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2A15D-170D-4981-BF0D-C088D6F5A13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5F55283-05DA-4281-B037-57B10BD24E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841269-CE7C-4808-BE2D-5F449290A08B}"/>
              </a:ext>
            </a:extLst>
          </p:cNvPr>
          <p:cNvSpPr>
            <a:spLocks noGrp="1" noChangeArrowheads="1"/>
          </p:cNvSpPr>
          <p:nvPr>
            <p:ph type="sldNum" sz="quarter" idx="12"/>
          </p:nvPr>
        </p:nvSpPr>
        <p:spPr>
          <a:ln/>
        </p:spPr>
        <p:txBody>
          <a:bodyPr/>
          <a:lstStyle>
            <a:lvl1pPr>
              <a:defRPr/>
            </a:lvl1pPr>
          </a:lstStyle>
          <a:p>
            <a:fld id="{307A7EEF-6875-4291-AE93-133C1A8CB989}" type="slidenum">
              <a:rPr lang="en-US" altLang="en-US"/>
              <a:pPr/>
              <a:t>‹#›</a:t>
            </a:fld>
            <a:endParaRPr lang="en-US" altLang="en-US"/>
          </a:p>
        </p:txBody>
      </p:sp>
    </p:spTree>
    <p:extLst>
      <p:ext uri="{BB962C8B-B14F-4D97-AF65-F5344CB8AC3E}">
        <p14:creationId xmlns:p14="http://schemas.microsoft.com/office/powerpoint/2010/main" val="317668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F16147-282C-4661-AA83-0646EE4AFB1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94AF7CC-523F-4E1F-8C92-5D15F77AD2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3C45DA3-F5E5-46C6-A129-A68FE26F4947}"/>
              </a:ext>
            </a:extLst>
          </p:cNvPr>
          <p:cNvSpPr>
            <a:spLocks noGrp="1" noChangeArrowheads="1"/>
          </p:cNvSpPr>
          <p:nvPr>
            <p:ph type="sldNum" sz="quarter" idx="12"/>
          </p:nvPr>
        </p:nvSpPr>
        <p:spPr>
          <a:ln/>
        </p:spPr>
        <p:txBody>
          <a:bodyPr/>
          <a:lstStyle>
            <a:lvl1pPr>
              <a:defRPr/>
            </a:lvl1pPr>
          </a:lstStyle>
          <a:p>
            <a:fld id="{2540F8B6-0486-40DE-8CB9-24A359A40252}" type="slidenum">
              <a:rPr lang="en-US" altLang="en-US"/>
              <a:pPr/>
              <a:t>‹#›</a:t>
            </a:fld>
            <a:endParaRPr lang="en-US" altLang="en-US"/>
          </a:p>
        </p:txBody>
      </p:sp>
    </p:spTree>
    <p:extLst>
      <p:ext uri="{BB962C8B-B14F-4D97-AF65-F5344CB8AC3E}">
        <p14:creationId xmlns:p14="http://schemas.microsoft.com/office/powerpoint/2010/main" val="35012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1747838"/>
            <a:ext cx="18402300" cy="37460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9185275"/>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09BC0B-705D-453D-83F5-B9BFB57B0A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14E0284-9A31-4A78-BA5F-B7AB0FADB5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44EE78-B80A-4F02-A130-2AB26BBDB36F}"/>
              </a:ext>
            </a:extLst>
          </p:cNvPr>
          <p:cNvSpPr>
            <a:spLocks noGrp="1" noChangeArrowheads="1"/>
          </p:cNvSpPr>
          <p:nvPr>
            <p:ph type="sldNum" sz="quarter" idx="12"/>
          </p:nvPr>
        </p:nvSpPr>
        <p:spPr>
          <a:ln/>
        </p:spPr>
        <p:txBody>
          <a:bodyPr/>
          <a:lstStyle>
            <a:lvl1pPr>
              <a:defRPr/>
            </a:lvl1pPr>
          </a:lstStyle>
          <a:p>
            <a:fld id="{F259B4B3-D754-4CB9-A3FC-289BF81E2987}" type="slidenum">
              <a:rPr lang="en-US" altLang="en-US"/>
              <a:pPr/>
              <a:t>‹#›</a:t>
            </a:fld>
            <a:endParaRPr lang="en-US" altLang="en-US"/>
          </a:p>
        </p:txBody>
      </p:sp>
    </p:spTree>
    <p:extLst>
      <p:ext uri="{BB962C8B-B14F-4D97-AF65-F5344CB8AC3E}">
        <p14:creationId xmlns:p14="http://schemas.microsoft.com/office/powerpoint/2010/main" val="4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3921125"/>
            <a:ext cx="19751675" cy="26335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34350325"/>
            <a:ext cx="19751675" cy="515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572BD17-4658-43F2-9BB2-D1EE01343BF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309B074-E246-407A-A042-87FD569A3F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BA6F1-4C39-4403-A34B-5CC5424321CE}"/>
              </a:ext>
            </a:extLst>
          </p:cNvPr>
          <p:cNvSpPr>
            <a:spLocks noGrp="1" noChangeArrowheads="1"/>
          </p:cNvSpPr>
          <p:nvPr>
            <p:ph type="sldNum" sz="quarter" idx="12"/>
          </p:nvPr>
        </p:nvSpPr>
        <p:spPr>
          <a:ln/>
        </p:spPr>
        <p:txBody>
          <a:bodyPr/>
          <a:lstStyle>
            <a:lvl1pPr>
              <a:defRPr/>
            </a:lvl1pPr>
          </a:lstStyle>
          <a:p>
            <a:fld id="{DF2FE424-25AB-4454-AACD-2F0FAEDEB8EA}" type="slidenum">
              <a:rPr lang="en-US" altLang="en-US"/>
              <a:pPr/>
              <a:t>‹#›</a:t>
            </a:fld>
            <a:endParaRPr lang="en-US" altLang="en-US"/>
          </a:p>
        </p:txBody>
      </p:sp>
    </p:spTree>
    <p:extLst>
      <p:ext uri="{BB962C8B-B14F-4D97-AF65-F5344CB8AC3E}">
        <p14:creationId xmlns:p14="http://schemas.microsoft.com/office/powerpoint/2010/main" val="233669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E41C30-055E-415D-9A9E-04C6A476ED6F}"/>
              </a:ext>
            </a:extLst>
          </p:cNvPr>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8A2DABB-191F-4B5B-BABF-76FB4C4FE610}"/>
              </a:ext>
            </a:extLst>
          </p:cNvPr>
          <p:cNvSpPr>
            <a:spLocks noGrp="1" noChangeArrowheads="1"/>
          </p:cNvSpPr>
          <p:nvPr>
            <p:ph type="body" idx="1"/>
          </p:nvPr>
        </p:nvSpPr>
        <p:spPr bwMode="auto">
          <a:xfrm>
            <a:off x="1646238" y="10240963"/>
            <a:ext cx="29627512" cy="289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3EC3E59-E643-4A29-9736-933821F6B668}"/>
              </a:ext>
            </a:extLst>
          </p:cNvPr>
          <p:cNvSpPr>
            <a:spLocks noGrp="1" noChangeArrowheads="1"/>
          </p:cNvSpPr>
          <p:nvPr>
            <p:ph type="dt" sz="half" idx="2"/>
          </p:nvPr>
        </p:nvSpPr>
        <p:spPr bwMode="auto">
          <a:xfrm>
            <a:off x="16462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96A92BC-ADE0-476A-A7D8-6064984713B5}"/>
              </a:ext>
            </a:extLst>
          </p:cNvPr>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84B1C776-B82A-458A-94EA-5465336B8030}"/>
              </a:ext>
            </a:extLst>
          </p:cNvPr>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panose="020B0604020202020204" pitchFamily="34" charset="0"/>
              </a:defRPr>
            </a:lvl1pPr>
          </a:lstStyle>
          <a:p>
            <a:fld id="{7EF22A55-8C38-4B43-9D0D-A1A0CFC1AB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S PGothic" panose="020B0600070205080204" pitchFamily="34" charset="-128"/>
          <a:cs typeface="ＭＳ Ｐゴシック" charset="0"/>
        </a:defRPr>
      </a:lvl1pPr>
      <a:lvl2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2pPr>
      <a:lvl3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3pPr>
      <a:lvl4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4pPr>
      <a:lvl5pPr algn="ctr" defTabSz="4389438" rtl="0" eaLnBrk="0" fontAlgn="base" hangingPunct="0">
        <a:spcBef>
          <a:spcPct val="0"/>
        </a:spcBef>
        <a:spcAft>
          <a:spcPct val="0"/>
        </a:spcAft>
        <a:defRPr sz="21100">
          <a:solidFill>
            <a:schemeClr val="tx2"/>
          </a:solidFill>
          <a:latin typeface="Arial" charset="0"/>
          <a:ea typeface="MS PGothic" panose="020B0600070205080204" pitchFamily="34" charset="-128"/>
          <a:cs typeface="ＭＳ Ｐゴシック"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S PGothic" panose="020B0600070205080204" pitchFamily="34" charset="-128"/>
          <a:cs typeface="ＭＳ Ｐゴシック" charset="0"/>
        </a:defRPr>
      </a:lvl1pPr>
      <a:lvl2pPr marL="3565525" indent="-1371600" algn="l" defTabSz="4389438" rtl="0" eaLnBrk="0" fontAlgn="base" hangingPunct="0">
        <a:spcBef>
          <a:spcPct val="20000"/>
        </a:spcBef>
        <a:spcAft>
          <a:spcPct val="0"/>
        </a:spcAft>
        <a:buChar char="–"/>
        <a:defRPr sz="13400">
          <a:solidFill>
            <a:schemeClr val="tx1"/>
          </a:solidFill>
          <a:latin typeface="+mn-lt"/>
          <a:ea typeface="MS PGothic" panose="020B0600070205080204" pitchFamily="34"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MS PGothic" panose="020B0600070205080204" pitchFamily="34"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MS PGothic" panose="020B0600070205080204" pitchFamily="34" charset="-128"/>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2" descr="white_banner_portrait.jpg">
            <a:extLst>
              <a:ext uri="{FF2B5EF4-FFF2-40B4-BE49-F238E27FC236}">
                <a16:creationId xmlns:a16="http://schemas.microsoft.com/office/drawing/2014/main" id="{18F3D610-9625-4A58-B5BF-89877C0CF0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918400" cy="78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AutoShape 26">
            <a:extLst>
              <a:ext uri="{FF2B5EF4-FFF2-40B4-BE49-F238E27FC236}">
                <a16:creationId xmlns:a16="http://schemas.microsoft.com/office/drawing/2014/main" id="{9C0EDA20-CA13-43B0-BED4-4328D5E7F9EE}"/>
              </a:ext>
            </a:extLst>
          </p:cNvPr>
          <p:cNvSpPr>
            <a:spLocks noChangeArrowheads="1"/>
          </p:cNvSpPr>
          <p:nvPr/>
        </p:nvSpPr>
        <p:spPr bwMode="auto">
          <a:xfrm>
            <a:off x="721659" y="24460201"/>
            <a:ext cx="9296400" cy="182880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39" name="AutoShape 27">
            <a:extLst>
              <a:ext uri="{FF2B5EF4-FFF2-40B4-BE49-F238E27FC236}">
                <a16:creationId xmlns:a16="http://schemas.microsoft.com/office/drawing/2014/main" id="{61474893-E9E6-4BB9-921C-BB6D6667BA05}"/>
              </a:ext>
            </a:extLst>
          </p:cNvPr>
          <p:cNvSpPr>
            <a:spLocks noChangeArrowheads="1"/>
          </p:cNvSpPr>
          <p:nvPr/>
        </p:nvSpPr>
        <p:spPr bwMode="auto">
          <a:xfrm>
            <a:off x="721659" y="8763000"/>
            <a:ext cx="9296400" cy="15083096"/>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0" name="AutoShape 28">
            <a:extLst>
              <a:ext uri="{FF2B5EF4-FFF2-40B4-BE49-F238E27FC236}">
                <a16:creationId xmlns:a16="http://schemas.microsoft.com/office/drawing/2014/main" id="{EE3B1D24-6DF7-40A8-B0BA-B2B87833098D}"/>
              </a:ext>
            </a:extLst>
          </p:cNvPr>
          <p:cNvSpPr>
            <a:spLocks noChangeArrowheads="1"/>
          </p:cNvSpPr>
          <p:nvPr/>
        </p:nvSpPr>
        <p:spPr bwMode="auto">
          <a:xfrm>
            <a:off x="10668000" y="8763000"/>
            <a:ext cx="11506200" cy="33985200"/>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1" name="AutoShape 30">
            <a:extLst>
              <a:ext uri="{FF2B5EF4-FFF2-40B4-BE49-F238E27FC236}">
                <a16:creationId xmlns:a16="http://schemas.microsoft.com/office/drawing/2014/main" id="{1701273B-3697-4DFA-9C4E-E103501D08E3}"/>
              </a:ext>
            </a:extLst>
          </p:cNvPr>
          <p:cNvSpPr>
            <a:spLocks noChangeArrowheads="1"/>
          </p:cNvSpPr>
          <p:nvPr/>
        </p:nvSpPr>
        <p:spPr bwMode="auto">
          <a:xfrm>
            <a:off x="22828624" y="8763000"/>
            <a:ext cx="9327776" cy="18214312"/>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2" name="AutoShape 31">
            <a:extLst>
              <a:ext uri="{FF2B5EF4-FFF2-40B4-BE49-F238E27FC236}">
                <a16:creationId xmlns:a16="http://schemas.microsoft.com/office/drawing/2014/main" id="{E10FE72A-00AD-4F3F-80DD-9670E6DFE1BD}"/>
              </a:ext>
            </a:extLst>
          </p:cNvPr>
          <p:cNvSpPr>
            <a:spLocks noChangeArrowheads="1"/>
          </p:cNvSpPr>
          <p:nvPr/>
        </p:nvSpPr>
        <p:spPr bwMode="auto">
          <a:xfrm>
            <a:off x="22828102" y="27762255"/>
            <a:ext cx="9296400" cy="8715632"/>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3" name="AutoShape 32">
            <a:extLst>
              <a:ext uri="{FF2B5EF4-FFF2-40B4-BE49-F238E27FC236}">
                <a16:creationId xmlns:a16="http://schemas.microsoft.com/office/drawing/2014/main" id="{E641238E-89FE-4A04-A21D-92B58A1639A3}"/>
              </a:ext>
            </a:extLst>
          </p:cNvPr>
          <p:cNvSpPr>
            <a:spLocks noChangeArrowheads="1"/>
          </p:cNvSpPr>
          <p:nvPr/>
        </p:nvSpPr>
        <p:spPr bwMode="auto">
          <a:xfrm>
            <a:off x="22824141" y="37109399"/>
            <a:ext cx="9296400" cy="5638779"/>
          </a:xfrm>
          <a:prstGeom prst="roundRect">
            <a:avLst>
              <a:gd name="adj" fmla="val 1759"/>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8600">
                <a:latin typeface="Arial" panose="020B0604020202020204" pitchFamily="34" charset="0"/>
              </a:rPr>
              <a:t> </a:t>
            </a:r>
          </a:p>
        </p:txBody>
      </p:sp>
      <p:sp>
        <p:nvSpPr>
          <p:cNvPr id="14344" name="Line 35">
            <a:extLst>
              <a:ext uri="{FF2B5EF4-FFF2-40B4-BE49-F238E27FC236}">
                <a16:creationId xmlns:a16="http://schemas.microsoft.com/office/drawing/2014/main" id="{E69E958C-411E-4E2C-9099-A72483C25463}"/>
              </a:ext>
            </a:extLst>
          </p:cNvPr>
          <p:cNvSpPr>
            <a:spLocks noChangeShapeType="1"/>
          </p:cNvSpPr>
          <p:nvPr/>
        </p:nvSpPr>
        <p:spPr bwMode="auto">
          <a:xfrm>
            <a:off x="721659" y="979020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36">
            <a:extLst>
              <a:ext uri="{FF2B5EF4-FFF2-40B4-BE49-F238E27FC236}">
                <a16:creationId xmlns:a16="http://schemas.microsoft.com/office/drawing/2014/main" id="{68F3E434-6C81-4ED8-9AE4-E935211CC92D}"/>
              </a:ext>
            </a:extLst>
          </p:cNvPr>
          <p:cNvSpPr>
            <a:spLocks noChangeShapeType="1"/>
          </p:cNvSpPr>
          <p:nvPr/>
        </p:nvSpPr>
        <p:spPr bwMode="auto">
          <a:xfrm>
            <a:off x="22828102" y="28752855"/>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37">
            <a:extLst>
              <a:ext uri="{FF2B5EF4-FFF2-40B4-BE49-F238E27FC236}">
                <a16:creationId xmlns:a16="http://schemas.microsoft.com/office/drawing/2014/main" id="{C6290853-308F-4A52-8E29-A74AA7AC4790}"/>
              </a:ext>
            </a:extLst>
          </p:cNvPr>
          <p:cNvSpPr>
            <a:spLocks noChangeShapeType="1"/>
          </p:cNvSpPr>
          <p:nvPr/>
        </p:nvSpPr>
        <p:spPr bwMode="auto">
          <a:xfrm>
            <a:off x="22824141" y="38100000"/>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7" name="Text Box 39">
            <a:extLst>
              <a:ext uri="{FF2B5EF4-FFF2-40B4-BE49-F238E27FC236}">
                <a16:creationId xmlns:a16="http://schemas.microsoft.com/office/drawing/2014/main" id="{CAB179DF-2B3F-4828-8465-9301D12ECD59}"/>
              </a:ext>
            </a:extLst>
          </p:cNvPr>
          <p:cNvSpPr txBox="1">
            <a:spLocks noChangeArrowheads="1"/>
          </p:cNvSpPr>
          <p:nvPr/>
        </p:nvSpPr>
        <p:spPr bwMode="auto">
          <a:xfrm>
            <a:off x="6553200" y="5257800"/>
            <a:ext cx="19888200" cy="646113"/>
          </a:xfrm>
          <a:prstGeom prst="rect">
            <a:avLst/>
          </a:prstGeom>
          <a:noFill/>
          <a:ln w="9525">
            <a:noFill/>
            <a:miter lim="800000"/>
            <a:headEnd/>
            <a:tailEnd/>
          </a:ln>
          <a:effectLst/>
        </p:spPr>
        <p:txBody>
          <a:bodyPr>
            <a:spAutoFit/>
          </a:bodyPr>
          <a:lstStyle/>
          <a:p>
            <a:pPr algn="ctr" defTabSz="4389438">
              <a:spcBef>
                <a:spcPct val="50000"/>
              </a:spcBef>
              <a:defRPr/>
            </a:pPr>
            <a:r>
              <a:rPr lang="en-US" sz="3600" dirty="0">
                <a:solidFill>
                  <a:srgbClr val="A4001D"/>
                </a:solidFill>
                <a:latin typeface="+mj-lt"/>
                <a:ea typeface="+mn-ea"/>
              </a:rPr>
              <a:t>Austin Gnecco</a:t>
            </a:r>
            <a:r>
              <a:rPr lang="en-US" sz="3600" baseline="30000" dirty="0">
                <a:solidFill>
                  <a:srgbClr val="A4001D"/>
                </a:solidFill>
                <a:latin typeface="+mj-lt"/>
                <a:ea typeface="+mn-ea"/>
              </a:rPr>
              <a:t>1</a:t>
            </a:r>
            <a:r>
              <a:rPr lang="en-US" sz="3600" dirty="0">
                <a:solidFill>
                  <a:srgbClr val="A4001D"/>
                </a:solidFill>
                <a:latin typeface="+mj-lt"/>
                <a:ea typeface="+mn-ea"/>
              </a:rPr>
              <a:t>, Tyler Johnson</a:t>
            </a:r>
            <a:r>
              <a:rPr lang="en-US" sz="3600" baseline="30000" dirty="0">
                <a:solidFill>
                  <a:srgbClr val="A4001D"/>
                </a:solidFill>
                <a:latin typeface="+mj-lt"/>
                <a:ea typeface="+mn-ea"/>
              </a:rPr>
              <a:t>2+</a:t>
            </a:r>
            <a:endParaRPr lang="en-US" sz="3600" dirty="0">
              <a:solidFill>
                <a:srgbClr val="A4001D"/>
              </a:solidFill>
              <a:latin typeface="+mj-lt"/>
              <a:ea typeface="+mn-ea"/>
            </a:endParaRPr>
          </a:p>
        </p:txBody>
      </p:sp>
      <p:sp>
        <p:nvSpPr>
          <p:cNvPr id="2088" name="Text Box 40">
            <a:extLst>
              <a:ext uri="{FF2B5EF4-FFF2-40B4-BE49-F238E27FC236}">
                <a16:creationId xmlns:a16="http://schemas.microsoft.com/office/drawing/2014/main" id="{9BF167F2-ECF5-4645-94D6-E43A5A1242CE}"/>
              </a:ext>
            </a:extLst>
          </p:cNvPr>
          <p:cNvSpPr txBox="1">
            <a:spLocks noChangeArrowheads="1"/>
          </p:cNvSpPr>
          <p:nvPr/>
        </p:nvSpPr>
        <p:spPr bwMode="auto">
          <a:xfrm>
            <a:off x="2817159" y="8919463"/>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Introduction</a:t>
            </a:r>
          </a:p>
        </p:txBody>
      </p:sp>
      <p:sp>
        <p:nvSpPr>
          <p:cNvPr id="2089" name="Text Box 41">
            <a:extLst>
              <a:ext uri="{FF2B5EF4-FFF2-40B4-BE49-F238E27FC236}">
                <a16:creationId xmlns:a16="http://schemas.microsoft.com/office/drawing/2014/main" id="{EA810F2A-8467-407B-B6E8-9C7CBBC19EAA}"/>
              </a:ext>
            </a:extLst>
          </p:cNvPr>
          <p:cNvSpPr txBox="1">
            <a:spLocks noChangeArrowheads="1"/>
          </p:cNvSpPr>
          <p:nvPr/>
        </p:nvSpPr>
        <p:spPr bwMode="auto">
          <a:xfrm>
            <a:off x="24961702" y="27838455"/>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Conclusions</a:t>
            </a:r>
          </a:p>
        </p:txBody>
      </p:sp>
      <p:sp>
        <p:nvSpPr>
          <p:cNvPr id="2090" name="Text Box 42">
            <a:extLst>
              <a:ext uri="{FF2B5EF4-FFF2-40B4-BE49-F238E27FC236}">
                <a16:creationId xmlns:a16="http://schemas.microsoft.com/office/drawing/2014/main" id="{CDACD340-1031-4872-B1BF-811F15F2F731}"/>
              </a:ext>
            </a:extLst>
          </p:cNvPr>
          <p:cNvSpPr txBox="1">
            <a:spLocks noChangeArrowheads="1"/>
          </p:cNvSpPr>
          <p:nvPr/>
        </p:nvSpPr>
        <p:spPr bwMode="auto">
          <a:xfrm>
            <a:off x="24500541" y="37185600"/>
            <a:ext cx="63246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a:latin typeface="+mj-lt"/>
                <a:ea typeface="+mn-ea"/>
              </a:rPr>
              <a:t>Acknowledgments</a:t>
            </a:r>
          </a:p>
        </p:txBody>
      </p:sp>
      <p:sp>
        <p:nvSpPr>
          <p:cNvPr id="14352" name="Line 46">
            <a:extLst>
              <a:ext uri="{FF2B5EF4-FFF2-40B4-BE49-F238E27FC236}">
                <a16:creationId xmlns:a16="http://schemas.microsoft.com/office/drawing/2014/main" id="{22680D9B-F232-4A7C-86B9-E0432B9E584D}"/>
              </a:ext>
            </a:extLst>
          </p:cNvPr>
          <p:cNvSpPr>
            <a:spLocks noChangeShapeType="1"/>
          </p:cNvSpPr>
          <p:nvPr/>
        </p:nvSpPr>
        <p:spPr bwMode="auto">
          <a:xfrm>
            <a:off x="721659" y="25549786"/>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5" name="Text Box 47">
            <a:extLst>
              <a:ext uri="{FF2B5EF4-FFF2-40B4-BE49-F238E27FC236}">
                <a16:creationId xmlns:a16="http://schemas.microsoft.com/office/drawing/2014/main" id="{17FD6116-C62B-4A0A-A838-2F443F458B7E}"/>
              </a:ext>
            </a:extLst>
          </p:cNvPr>
          <p:cNvSpPr txBox="1">
            <a:spLocks noChangeArrowheads="1"/>
          </p:cNvSpPr>
          <p:nvPr/>
        </p:nvSpPr>
        <p:spPr bwMode="auto">
          <a:xfrm>
            <a:off x="2817159" y="24581411"/>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Design</a:t>
            </a:r>
          </a:p>
        </p:txBody>
      </p:sp>
      <p:sp>
        <p:nvSpPr>
          <p:cNvPr id="2096" name="Text Box 48">
            <a:extLst>
              <a:ext uri="{FF2B5EF4-FFF2-40B4-BE49-F238E27FC236}">
                <a16:creationId xmlns:a16="http://schemas.microsoft.com/office/drawing/2014/main" id="{EA8708C7-727F-474A-8A36-FC3775E57570}"/>
              </a:ext>
            </a:extLst>
          </p:cNvPr>
          <p:cNvSpPr txBox="1">
            <a:spLocks noChangeArrowheads="1"/>
          </p:cNvSpPr>
          <p:nvPr/>
        </p:nvSpPr>
        <p:spPr bwMode="auto">
          <a:xfrm>
            <a:off x="5105400" y="2133600"/>
            <a:ext cx="23393400" cy="3047501"/>
          </a:xfrm>
          <a:prstGeom prst="rect">
            <a:avLst/>
          </a:prstGeom>
          <a:noFill/>
          <a:ln w="9525">
            <a:noFill/>
            <a:miter lim="800000"/>
            <a:headEnd/>
            <a:tailEnd/>
          </a:ln>
          <a:effectLst/>
        </p:spPr>
        <p:txBody>
          <a:bodyPr>
            <a:spAutoFit/>
          </a:bodyPr>
          <a:lstStyle/>
          <a:p>
            <a:pPr algn="ctr" defTabSz="4389438">
              <a:lnSpc>
                <a:spcPct val="45000"/>
              </a:lnSpc>
              <a:spcBef>
                <a:spcPct val="50000"/>
              </a:spcBef>
              <a:defRPr/>
            </a:pPr>
            <a:r>
              <a:rPr lang="en-US" sz="13000" b="1" dirty="0">
                <a:solidFill>
                  <a:srgbClr val="A4001D"/>
                </a:solidFill>
                <a:latin typeface="+mj-lt"/>
                <a:ea typeface="+mn-ea"/>
              </a:rPr>
              <a:t>FPGA Based</a:t>
            </a:r>
          </a:p>
          <a:p>
            <a:pPr algn="ctr" defTabSz="4389438">
              <a:lnSpc>
                <a:spcPct val="45000"/>
              </a:lnSpc>
              <a:spcBef>
                <a:spcPct val="50000"/>
              </a:spcBef>
              <a:defRPr/>
            </a:pPr>
            <a:r>
              <a:rPr lang="en-US" sz="13000" b="1" dirty="0" err="1">
                <a:solidFill>
                  <a:srgbClr val="A4001D"/>
                </a:solidFill>
                <a:latin typeface="+mj-lt"/>
                <a:ea typeface="+mn-ea"/>
              </a:rPr>
              <a:t>BiSS</a:t>
            </a:r>
            <a:r>
              <a:rPr lang="en-US" sz="13000" b="1" dirty="0">
                <a:solidFill>
                  <a:srgbClr val="A4001D"/>
                </a:solidFill>
                <a:latin typeface="+mj-lt"/>
                <a:ea typeface="+mn-ea"/>
              </a:rPr>
              <a:t> C Splitter</a:t>
            </a:r>
          </a:p>
        </p:txBody>
      </p:sp>
      <p:pic>
        <p:nvPicPr>
          <p:cNvPr id="14355" name="Picture 21" descr="red_logo_forportrait.png">
            <a:extLst>
              <a:ext uri="{FF2B5EF4-FFF2-40B4-BE49-F238E27FC236}">
                <a16:creationId xmlns:a16="http://schemas.microsoft.com/office/drawing/2014/main" id="{A3F9E258-DF5C-48D3-8902-1039107D90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7289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39">
            <a:extLst>
              <a:ext uri="{FF2B5EF4-FFF2-40B4-BE49-F238E27FC236}">
                <a16:creationId xmlns:a16="http://schemas.microsoft.com/office/drawing/2014/main" id="{DE408A2C-6B60-49AF-B33E-34A24CECEBF9}"/>
              </a:ext>
            </a:extLst>
          </p:cNvPr>
          <p:cNvSpPr txBox="1">
            <a:spLocks noChangeArrowheads="1"/>
          </p:cNvSpPr>
          <p:nvPr/>
        </p:nvSpPr>
        <p:spPr bwMode="auto">
          <a:xfrm>
            <a:off x="0" y="5943600"/>
            <a:ext cx="25527000" cy="1816100"/>
          </a:xfrm>
          <a:prstGeom prst="rect">
            <a:avLst/>
          </a:prstGeom>
          <a:noFill/>
          <a:ln w="9525">
            <a:noFill/>
            <a:miter lim="800000"/>
            <a:headEnd/>
            <a:tailEnd/>
          </a:ln>
          <a:effectLst/>
        </p:spPr>
        <p:txBody>
          <a:bodyPr>
            <a:spAutoFit/>
          </a:bodyPr>
          <a:lstStyle/>
          <a:p>
            <a:pPr defTabSz="4389438">
              <a:spcBef>
                <a:spcPct val="50000"/>
              </a:spcBef>
              <a:defRPr/>
            </a:pPr>
            <a:r>
              <a:rPr lang="en-US" sz="2800" baseline="30000" dirty="0">
                <a:solidFill>
                  <a:srgbClr val="A4001D"/>
                </a:solidFill>
                <a:latin typeface="+mn-lt"/>
                <a:ea typeface="+mn-ea"/>
              </a:rPr>
              <a:t>1</a:t>
            </a:r>
            <a:r>
              <a:rPr lang="en-US" sz="2800" dirty="0">
                <a:solidFill>
                  <a:srgbClr val="A4001D"/>
                </a:solidFill>
                <a:latin typeface="+mn-lt"/>
                <a:ea typeface="+mn-ea"/>
              </a:rPr>
              <a:t>LCLS Intern 2020 </a:t>
            </a:r>
          </a:p>
          <a:p>
            <a:pPr defTabSz="4389438">
              <a:spcBef>
                <a:spcPct val="50000"/>
              </a:spcBef>
              <a:defRPr/>
            </a:pPr>
            <a:r>
              <a:rPr lang="en-US" sz="2800" baseline="30000" dirty="0">
                <a:solidFill>
                  <a:srgbClr val="A4001D"/>
                </a:solidFill>
                <a:latin typeface="+mn-lt"/>
                <a:ea typeface="+mn-ea"/>
              </a:rPr>
              <a:t>2</a:t>
            </a:r>
            <a:r>
              <a:rPr lang="en-US" sz="2800" dirty="0">
                <a:solidFill>
                  <a:srgbClr val="A4001D"/>
                </a:solidFill>
                <a:latin typeface="+mn-lt"/>
                <a:ea typeface="ＭＳ Ｐゴシック" charset="0"/>
                <a:cs typeface="ＭＳ Ｐゴシック" charset="0"/>
              </a:rPr>
              <a:t>Linac Coherent Light Source, SLAC National Accelerator Laboratory, 2575 Sand Hill Road, Menlo Park, CA 94025, USA.</a:t>
            </a:r>
            <a:endParaRPr lang="en-US" sz="2800" dirty="0">
              <a:solidFill>
                <a:srgbClr val="A4001D"/>
              </a:solidFill>
              <a:latin typeface="+mn-lt"/>
              <a:ea typeface="+mn-ea"/>
            </a:endParaRPr>
          </a:p>
          <a:p>
            <a:pPr defTabSz="4389438">
              <a:spcBef>
                <a:spcPct val="50000"/>
              </a:spcBef>
              <a:defRPr/>
            </a:pPr>
            <a:r>
              <a:rPr lang="en-US" sz="2800" baseline="30000" dirty="0">
                <a:solidFill>
                  <a:srgbClr val="A4001D"/>
                </a:solidFill>
                <a:latin typeface="+mj-lt"/>
                <a:ea typeface="+mn-ea"/>
              </a:rPr>
              <a:t>+</a:t>
            </a:r>
            <a:r>
              <a:rPr lang="en-US" sz="2800" dirty="0">
                <a:solidFill>
                  <a:srgbClr val="A4001D"/>
                </a:solidFill>
                <a:latin typeface="+mj-lt"/>
                <a:ea typeface="+mn-ea"/>
              </a:rPr>
              <a:t>Contact: tjohnson@slac.stanford.edu</a:t>
            </a:r>
          </a:p>
        </p:txBody>
      </p:sp>
      <p:sp>
        <p:nvSpPr>
          <p:cNvPr id="14357" name="TextBox 1">
            <a:extLst>
              <a:ext uri="{FF2B5EF4-FFF2-40B4-BE49-F238E27FC236}">
                <a16:creationId xmlns:a16="http://schemas.microsoft.com/office/drawing/2014/main" id="{250E0FCA-3F24-425A-812A-C96A88128134}"/>
              </a:ext>
            </a:extLst>
          </p:cNvPr>
          <p:cNvSpPr txBox="1">
            <a:spLocks noChangeArrowheads="1"/>
          </p:cNvSpPr>
          <p:nvPr/>
        </p:nvSpPr>
        <p:spPr bwMode="auto">
          <a:xfrm>
            <a:off x="27203400" y="43016488"/>
            <a:ext cx="464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eaLnBrk="1" hangingPunct="1"/>
            <a:r>
              <a:rPr lang="en-US" altLang="en-US" sz="3600" dirty="0"/>
              <a:t>Date: 9/10/2020</a:t>
            </a:r>
          </a:p>
        </p:txBody>
      </p:sp>
      <p:sp>
        <p:nvSpPr>
          <p:cNvPr id="14358" name="TextBox 22">
            <a:extLst>
              <a:ext uri="{FF2B5EF4-FFF2-40B4-BE49-F238E27FC236}">
                <a16:creationId xmlns:a16="http://schemas.microsoft.com/office/drawing/2014/main" id="{D5E2D000-BDD2-46E7-AC5D-2CC7CC9EF19B}"/>
              </a:ext>
            </a:extLst>
          </p:cNvPr>
          <p:cNvSpPr txBox="1">
            <a:spLocks noChangeArrowheads="1"/>
          </p:cNvSpPr>
          <p:nvPr/>
        </p:nvSpPr>
        <p:spPr bwMode="auto">
          <a:xfrm>
            <a:off x="988359" y="9948863"/>
            <a:ext cx="8763000" cy="148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The problem that I was tasked with was to find a way to record the information from a closed loop encoder system, so that it could be monitored by the greater LCLS beamline control system. Currently, there are extremely precise encoders on the LCLS mirror tables, however, they only communicate with their attached motor, and do not offer a native option to record position data.</a:t>
            </a:r>
          </a:p>
          <a:p>
            <a:pPr algn="just" eaLnBrk="1" hangingPunct="1"/>
            <a:r>
              <a:rPr lang="en-US" altLang="en-US" sz="3200" dirty="0"/>
              <a:t>	The proposed solution was to design a FPGA based signal splitter to be used with the encoders on the mirror tables at LCLS. The job of this signal splitter is to take the position information from the encoder and (upon request) deliver that information to either the control motor or a data acquisition device to log its position or report it to the greater control system.</a:t>
            </a:r>
          </a:p>
          <a:p>
            <a:pPr algn="just" eaLnBrk="1" hangingPunct="1"/>
            <a:r>
              <a:rPr lang="en-US" altLang="en-US" sz="3200" dirty="0"/>
              <a:t>	I approached this design by first creating a simulation in MATLAB, and then using that simulation to generate the VHDL code that will be used to run the splitter. The VHDL code will then be applied to a Artix-7 development board, to split the signals.</a:t>
            </a:r>
          </a:p>
          <a:p>
            <a:pPr algn="just" eaLnBrk="1" hangingPunct="1"/>
            <a:endParaRPr lang="en-US" altLang="en-US" sz="3200" dirty="0"/>
          </a:p>
          <a:p>
            <a:pPr algn="just" eaLnBrk="1" hangingPunct="1"/>
            <a:r>
              <a:rPr lang="en-US" altLang="en-US" sz="3200" dirty="0"/>
              <a:t>	</a:t>
            </a:r>
          </a:p>
        </p:txBody>
      </p:sp>
      <p:sp>
        <p:nvSpPr>
          <p:cNvPr id="14359" name="TextBox 22">
            <a:extLst>
              <a:ext uri="{FF2B5EF4-FFF2-40B4-BE49-F238E27FC236}">
                <a16:creationId xmlns:a16="http://schemas.microsoft.com/office/drawing/2014/main" id="{C9D7325F-DEC2-4A23-8E9D-A90FA57377A9}"/>
              </a:ext>
            </a:extLst>
          </p:cNvPr>
          <p:cNvSpPr txBox="1">
            <a:spLocks noChangeArrowheads="1"/>
          </p:cNvSpPr>
          <p:nvPr/>
        </p:nvSpPr>
        <p:spPr bwMode="auto">
          <a:xfrm>
            <a:off x="23136447" y="28905255"/>
            <a:ext cx="87630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Although the final implementation of this code is ongoing, the MATLAB simulations have shown that this splitter design is capable of quickly and accurately storing data to be shared between two different devices.</a:t>
            </a:r>
          </a:p>
          <a:p>
            <a:pPr algn="just" eaLnBrk="1" hangingPunct="1"/>
            <a:r>
              <a:rPr lang="en-US" altLang="en-US" sz="3200" dirty="0"/>
              <a:t>	This design will be further validated through simulation of the generated VHDL code using </a:t>
            </a:r>
            <a:r>
              <a:rPr lang="en-US" altLang="en-US" sz="3200" dirty="0" err="1"/>
              <a:t>Vivado</a:t>
            </a:r>
            <a:r>
              <a:rPr lang="en-US" altLang="en-US" sz="3200" dirty="0"/>
              <a:t> before it will be tested on the actual encoder, motor and DAQ hardware at LCLS.</a:t>
            </a:r>
          </a:p>
          <a:p>
            <a:pPr algn="just" eaLnBrk="1" hangingPunct="1"/>
            <a:r>
              <a:rPr lang="en-US" altLang="en-US" sz="3200" dirty="0"/>
              <a:t>	The ability for LCLS operators to log and verify the positions of mirrors on the beamline should allow for a more complete view of beamline devices.</a:t>
            </a:r>
          </a:p>
        </p:txBody>
      </p:sp>
      <p:sp>
        <p:nvSpPr>
          <p:cNvPr id="14362" name="TextBox 22">
            <a:extLst>
              <a:ext uri="{FF2B5EF4-FFF2-40B4-BE49-F238E27FC236}">
                <a16:creationId xmlns:a16="http://schemas.microsoft.com/office/drawing/2014/main" id="{D7E20133-C949-48DD-8093-676083666193}"/>
              </a:ext>
            </a:extLst>
          </p:cNvPr>
          <p:cNvSpPr txBox="1">
            <a:spLocks noChangeArrowheads="1"/>
          </p:cNvSpPr>
          <p:nvPr/>
        </p:nvSpPr>
        <p:spPr bwMode="auto">
          <a:xfrm>
            <a:off x="23128941" y="38252400"/>
            <a:ext cx="8763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Use of the </a:t>
            </a:r>
            <a:r>
              <a:rPr lang="en-US" altLang="en-US" sz="3200" dirty="0" err="1"/>
              <a:t>Linac</a:t>
            </a:r>
            <a:r>
              <a:rPr lang="en-US" altLang="en-US" sz="3200" dirty="0"/>
              <a:t> Coherent Light Source (LCLS), SLAC National Accelerator Laboratory, is supported by the U.S. Department of Energy, Office of Science, Office of Basic Energy Sciences under Contract No. DE-AC02-76SF00515. Additionally, this project would not have been possible without the support of my mentor Tyler Johnson.</a:t>
            </a:r>
          </a:p>
        </p:txBody>
      </p:sp>
      <p:sp>
        <p:nvSpPr>
          <p:cNvPr id="14363" name="TextBox 22">
            <a:extLst>
              <a:ext uri="{FF2B5EF4-FFF2-40B4-BE49-F238E27FC236}">
                <a16:creationId xmlns:a16="http://schemas.microsoft.com/office/drawing/2014/main" id="{27485C02-4DCD-4014-9C76-99062AF5DDE2}"/>
              </a:ext>
            </a:extLst>
          </p:cNvPr>
          <p:cNvSpPr txBox="1">
            <a:spLocks noChangeArrowheads="1"/>
          </p:cNvSpPr>
          <p:nvPr/>
        </p:nvSpPr>
        <p:spPr bwMode="auto">
          <a:xfrm>
            <a:off x="988359" y="25614647"/>
            <a:ext cx="8763000" cy="1732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	Many potential designs were created, but eventually the one that was settled on used two banks of memory that would be switched between to provide the most accurate position information. The design works as such:</a:t>
            </a:r>
          </a:p>
          <a:p>
            <a:pPr algn="just" eaLnBrk="1" hangingPunct="1"/>
            <a:r>
              <a:rPr lang="en-US" altLang="en-US" sz="3200" dirty="0"/>
              <a:t>	The encoder and motor use a protocol called </a:t>
            </a:r>
            <a:r>
              <a:rPr lang="en-US" altLang="en-US" sz="3200" dirty="0" err="1"/>
              <a:t>BiSS</a:t>
            </a:r>
            <a:r>
              <a:rPr lang="en-US" altLang="en-US" sz="3200" dirty="0"/>
              <a:t>-C in order to communicate (Fig. 1). In this protocol, a signal is sent on the MA line from the commanding device to act as a clock. It is a square wave that can range anywhere between 1mhz and 10mhz depending on the device. As not every device is required to use the same frequency, the splitter had to be capable of dealing with multiple clock speeds at the same time.</a:t>
            </a:r>
          </a:p>
          <a:p>
            <a:pPr algn="just" eaLnBrk="1" hangingPunct="1"/>
            <a:r>
              <a:rPr lang="en-US" altLang="en-US" sz="3200" dirty="0"/>
              <a:t>	All interactions with the encoder are controlled through the </a:t>
            </a:r>
            <a:r>
              <a:rPr lang="en-US" altLang="en-US" sz="3200" dirty="0" err="1"/>
              <a:t>BiSS</a:t>
            </a:r>
            <a:r>
              <a:rPr lang="en-US" altLang="en-US" sz="3200" dirty="0"/>
              <a:t>-C Master Module(Fig. 3). This module continuously sends a 10 MHz square wave to the encoder, in order to request new location data as often as possible. As the information is received back from the encoder, this module also counts the number of bits received and looks for errors before passing the information on to the buffer module. </a:t>
            </a:r>
          </a:p>
          <a:p>
            <a:pPr algn="just" eaLnBrk="1" hangingPunct="1"/>
            <a:r>
              <a:rPr lang="en-US" altLang="en-US" sz="3200" dirty="0"/>
              <a:t>	Upon the encoder signals entering the Buffer Module (Fig. 4), the Task Scheduler (Fig. 5) looks at all of the different signals coming into the FPGA and decides which requests will be executed first. The DAQ and Motor </a:t>
            </a:r>
            <a:r>
              <a:rPr lang="en-US" altLang="en-US" sz="3200" dirty="0" err="1"/>
              <a:t>BiSS</a:t>
            </a:r>
            <a:endParaRPr lang="en-US" altLang="en-US" sz="3200" dirty="0"/>
          </a:p>
        </p:txBody>
      </p:sp>
      <p:sp>
        <p:nvSpPr>
          <p:cNvPr id="2" name="Line 46">
            <a:extLst>
              <a:ext uri="{FF2B5EF4-FFF2-40B4-BE49-F238E27FC236}">
                <a16:creationId xmlns:a16="http://schemas.microsoft.com/office/drawing/2014/main" id="{0DA9A5C9-5CB0-47E3-9A77-897B4513F76B}"/>
              </a:ext>
            </a:extLst>
          </p:cNvPr>
          <p:cNvSpPr>
            <a:spLocks noChangeShapeType="1"/>
          </p:cNvSpPr>
          <p:nvPr/>
        </p:nvSpPr>
        <p:spPr bwMode="auto">
          <a:xfrm>
            <a:off x="10668000" y="9790206"/>
            <a:ext cx="1150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47">
            <a:extLst>
              <a:ext uri="{FF2B5EF4-FFF2-40B4-BE49-F238E27FC236}">
                <a16:creationId xmlns:a16="http://schemas.microsoft.com/office/drawing/2014/main" id="{4EADF303-AF69-40BE-ADD4-496A52BDDC43}"/>
              </a:ext>
            </a:extLst>
          </p:cNvPr>
          <p:cNvSpPr txBox="1">
            <a:spLocks noChangeArrowheads="1"/>
          </p:cNvSpPr>
          <p:nvPr/>
        </p:nvSpPr>
        <p:spPr bwMode="auto">
          <a:xfrm>
            <a:off x="13868400" y="8879728"/>
            <a:ext cx="5105400" cy="793750"/>
          </a:xfrm>
          <a:prstGeom prst="rect">
            <a:avLst/>
          </a:prstGeom>
          <a:noFill/>
          <a:ln w="9525">
            <a:noFill/>
            <a:miter lim="800000"/>
            <a:headEnd/>
            <a:tailEnd/>
          </a:ln>
          <a:effectLst/>
        </p:spPr>
        <p:txBody>
          <a:bodyPr>
            <a:spAutoFit/>
          </a:bodyPr>
          <a:lstStyle/>
          <a:p>
            <a:pPr algn="ctr" defTabSz="4389438">
              <a:spcBef>
                <a:spcPct val="50000"/>
              </a:spcBef>
              <a:defRPr/>
            </a:pPr>
            <a:r>
              <a:rPr lang="en-US" sz="4600" b="1" dirty="0">
                <a:latin typeface="+mj-lt"/>
                <a:ea typeface="+mn-ea"/>
              </a:rPr>
              <a:t>MATLAB Design</a:t>
            </a:r>
          </a:p>
        </p:txBody>
      </p:sp>
      <p:pic>
        <p:nvPicPr>
          <p:cNvPr id="7" name="Picture 6" descr="A close up of a logo&#10;&#10;Description automatically generated">
            <a:extLst>
              <a:ext uri="{FF2B5EF4-FFF2-40B4-BE49-F238E27FC236}">
                <a16:creationId xmlns:a16="http://schemas.microsoft.com/office/drawing/2014/main" id="{37422856-9439-4CF5-86AC-2C02C1BAC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3859" y="10520260"/>
            <a:ext cx="11491942" cy="19651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C91E66E-4F13-46FB-A973-CD958292EF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3859" y="13564275"/>
            <a:ext cx="11376281" cy="4555013"/>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7584C7AC-9A91-47D0-866E-3894B9E10F72}"/>
              </a:ext>
            </a:extLst>
          </p:cNvPr>
          <p:cNvPicPr>
            <a:picLocks noChangeAspect="1"/>
          </p:cNvPicPr>
          <p:nvPr/>
        </p:nvPicPr>
        <p:blipFill rotWithShape="1">
          <a:blip r:embed="rId7">
            <a:extLst>
              <a:ext uri="{28A0092B-C50C-407E-A947-70E740481C1C}">
                <a14:useLocalDpi xmlns:a14="http://schemas.microsoft.com/office/drawing/2010/main" val="0"/>
              </a:ext>
            </a:extLst>
          </a:blip>
          <a:srcRect l="1492" t="1439" r="3280" b="2095"/>
          <a:stretch/>
        </p:blipFill>
        <p:spPr>
          <a:xfrm>
            <a:off x="10794968" y="18412718"/>
            <a:ext cx="11297716" cy="8092846"/>
          </a:xfrm>
          <a:prstGeom prst="rect">
            <a:avLst/>
          </a:prstGeom>
        </p:spPr>
      </p:pic>
      <p:pic>
        <p:nvPicPr>
          <p:cNvPr id="15" name="Picture 14" descr="A close up of a map&#10;&#10;Description automatically generated">
            <a:extLst>
              <a:ext uri="{FF2B5EF4-FFF2-40B4-BE49-F238E27FC236}">
                <a16:creationId xmlns:a16="http://schemas.microsoft.com/office/drawing/2014/main" id="{D6AB2FD7-D1E9-4BDB-8D27-D94574505B82}"/>
              </a:ext>
            </a:extLst>
          </p:cNvPr>
          <p:cNvPicPr>
            <a:picLocks noChangeAspect="1"/>
          </p:cNvPicPr>
          <p:nvPr/>
        </p:nvPicPr>
        <p:blipFill rotWithShape="1">
          <a:blip r:embed="rId8">
            <a:extLst>
              <a:ext uri="{28A0092B-C50C-407E-A947-70E740481C1C}">
                <a14:useLocalDpi xmlns:a14="http://schemas.microsoft.com/office/drawing/2010/main" val="0"/>
              </a:ext>
            </a:extLst>
          </a:blip>
          <a:srcRect t="4985"/>
          <a:stretch/>
        </p:blipFill>
        <p:spPr>
          <a:xfrm>
            <a:off x="10813525" y="26977312"/>
            <a:ext cx="11367549" cy="4732680"/>
          </a:xfrm>
          <a:prstGeom prst="rect">
            <a:avLst/>
          </a:prstGeom>
        </p:spPr>
      </p:pic>
      <p:pic>
        <p:nvPicPr>
          <p:cNvPr id="17" name="Picture 16" descr="A close up of a map&#10;&#10;Description automatically generated">
            <a:extLst>
              <a:ext uri="{FF2B5EF4-FFF2-40B4-BE49-F238E27FC236}">
                <a16:creationId xmlns:a16="http://schemas.microsoft.com/office/drawing/2014/main" id="{A28F8887-EF34-4056-A8B4-045993A889BB}"/>
              </a:ext>
            </a:extLst>
          </p:cNvPr>
          <p:cNvPicPr>
            <a:picLocks noChangeAspect="1"/>
          </p:cNvPicPr>
          <p:nvPr/>
        </p:nvPicPr>
        <p:blipFill rotWithShape="1">
          <a:blip r:embed="rId9">
            <a:extLst>
              <a:ext uri="{28A0092B-C50C-407E-A947-70E740481C1C}">
                <a14:useLocalDpi xmlns:a14="http://schemas.microsoft.com/office/drawing/2010/main" val="0"/>
              </a:ext>
            </a:extLst>
          </a:blip>
          <a:srcRect l="3897" t="1961" r="3527" b="1993"/>
          <a:stretch/>
        </p:blipFill>
        <p:spPr>
          <a:xfrm>
            <a:off x="10848441" y="32450845"/>
            <a:ext cx="11068802" cy="9938832"/>
          </a:xfrm>
          <a:prstGeom prst="rect">
            <a:avLst/>
          </a:prstGeom>
        </p:spPr>
      </p:pic>
      <p:sp>
        <p:nvSpPr>
          <p:cNvPr id="18" name="TextBox 17">
            <a:extLst>
              <a:ext uri="{FF2B5EF4-FFF2-40B4-BE49-F238E27FC236}">
                <a16:creationId xmlns:a16="http://schemas.microsoft.com/office/drawing/2014/main" id="{373961D7-9471-48ED-9BF2-2B9E7BC9600B}"/>
              </a:ext>
            </a:extLst>
          </p:cNvPr>
          <p:cNvSpPr txBox="1"/>
          <p:nvPr/>
        </p:nvSpPr>
        <p:spPr>
          <a:xfrm>
            <a:off x="10928282" y="9849762"/>
            <a:ext cx="5356723" cy="584775"/>
          </a:xfrm>
          <a:prstGeom prst="rect">
            <a:avLst/>
          </a:prstGeom>
          <a:noFill/>
        </p:spPr>
        <p:txBody>
          <a:bodyPr wrap="none" rtlCol="0">
            <a:spAutoFit/>
          </a:bodyPr>
          <a:lstStyle/>
          <a:p>
            <a:r>
              <a:rPr lang="en-US" sz="3200" dirty="0"/>
              <a:t>Fig.1 – </a:t>
            </a:r>
            <a:r>
              <a:rPr lang="en-US" sz="3200" dirty="0" err="1"/>
              <a:t>BiSS</a:t>
            </a:r>
            <a:r>
              <a:rPr lang="en-US" sz="3200" dirty="0"/>
              <a:t> C Waveform</a:t>
            </a:r>
          </a:p>
        </p:txBody>
      </p:sp>
      <p:sp>
        <p:nvSpPr>
          <p:cNvPr id="19" name="TextBox 18">
            <a:extLst>
              <a:ext uri="{FF2B5EF4-FFF2-40B4-BE49-F238E27FC236}">
                <a16:creationId xmlns:a16="http://schemas.microsoft.com/office/drawing/2014/main" id="{529EF70E-381B-4CC3-9B10-E5DBD789CF9F}"/>
              </a:ext>
            </a:extLst>
          </p:cNvPr>
          <p:cNvSpPr txBox="1"/>
          <p:nvPr/>
        </p:nvSpPr>
        <p:spPr>
          <a:xfrm>
            <a:off x="10928282" y="13028755"/>
            <a:ext cx="5497018" cy="584775"/>
          </a:xfrm>
          <a:prstGeom prst="rect">
            <a:avLst/>
          </a:prstGeom>
          <a:noFill/>
        </p:spPr>
        <p:txBody>
          <a:bodyPr wrap="none" rtlCol="0">
            <a:spAutoFit/>
          </a:bodyPr>
          <a:lstStyle/>
          <a:p>
            <a:r>
              <a:rPr lang="en-US" sz="3200" dirty="0"/>
              <a:t>Fig. 2 – System Overview</a:t>
            </a:r>
          </a:p>
        </p:txBody>
      </p:sp>
      <p:sp>
        <p:nvSpPr>
          <p:cNvPr id="20" name="TextBox 19">
            <a:extLst>
              <a:ext uri="{FF2B5EF4-FFF2-40B4-BE49-F238E27FC236}">
                <a16:creationId xmlns:a16="http://schemas.microsoft.com/office/drawing/2014/main" id="{8B1D0B3C-8AFE-4809-A3A2-9C4A43E0810B}"/>
              </a:ext>
            </a:extLst>
          </p:cNvPr>
          <p:cNvSpPr txBox="1"/>
          <p:nvPr/>
        </p:nvSpPr>
        <p:spPr>
          <a:xfrm>
            <a:off x="10928282" y="17922529"/>
            <a:ext cx="6420732" cy="584775"/>
          </a:xfrm>
          <a:prstGeom prst="rect">
            <a:avLst/>
          </a:prstGeom>
          <a:noFill/>
        </p:spPr>
        <p:txBody>
          <a:bodyPr wrap="none" rtlCol="0">
            <a:spAutoFit/>
          </a:bodyPr>
          <a:lstStyle/>
          <a:p>
            <a:r>
              <a:rPr lang="en-US" sz="3200" dirty="0"/>
              <a:t>Fig. 3 – </a:t>
            </a:r>
            <a:r>
              <a:rPr lang="en-US" sz="3200" dirty="0" err="1"/>
              <a:t>BiSS</a:t>
            </a:r>
            <a:r>
              <a:rPr lang="en-US" sz="3200" dirty="0"/>
              <a:t> C Master Module</a:t>
            </a:r>
          </a:p>
        </p:txBody>
      </p:sp>
      <p:sp>
        <p:nvSpPr>
          <p:cNvPr id="23" name="TextBox 22">
            <a:extLst>
              <a:ext uri="{FF2B5EF4-FFF2-40B4-BE49-F238E27FC236}">
                <a16:creationId xmlns:a16="http://schemas.microsoft.com/office/drawing/2014/main" id="{94BFBD5C-6C0D-4CF8-83A8-7A089B1074FB}"/>
              </a:ext>
            </a:extLst>
          </p:cNvPr>
          <p:cNvSpPr txBox="1"/>
          <p:nvPr/>
        </p:nvSpPr>
        <p:spPr>
          <a:xfrm>
            <a:off x="10928282" y="26167666"/>
            <a:ext cx="4756430" cy="584775"/>
          </a:xfrm>
          <a:prstGeom prst="rect">
            <a:avLst/>
          </a:prstGeom>
          <a:noFill/>
        </p:spPr>
        <p:txBody>
          <a:bodyPr wrap="none" rtlCol="0">
            <a:spAutoFit/>
          </a:bodyPr>
          <a:lstStyle/>
          <a:p>
            <a:r>
              <a:rPr lang="en-US" sz="3200" dirty="0"/>
              <a:t>Fig. 4 – Buffer Module</a:t>
            </a:r>
          </a:p>
        </p:txBody>
      </p:sp>
      <p:sp>
        <p:nvSpPr>
          <p:cNvPr id="24" name="TextBox 23">
            <a:extLst>
              <a:ext uri="{FF2B5EF4-FFF2-40B4-BE49-F238E27FC236}">
                <a16:creationId xmlns:a16="http://schemas.microsoft.com/office/drawing/2014/main" id="{F6C59C9B-8DD4-4D8D-A2FB-590560646CF6}"/>
              </a:ext>
            </a:extLst>
          </p:cNvPr>
          <p:cNvSpPr txBox="1"/>
          <p:nvPr/>
        </p:nvSpPr>
        <p:spPr>
          <a:xfrm>
            <a:off x="11120482" y="31684589"/>
            <a:ext cx="4993675" cy="584775"/>
          </a:xfrm>
          <a:prstGeom prst="rect">
            <a:avLst/>
          </a:prstGeom>
          <a:noFill/>
        </p:spPr>
        <p:txBody>
          <a:bodyPr wrap="none" rtlCol="0">
            <a:spAutoFit/>
          </a:bodyPr>
          <a:lstStyle/>
          <a:p>
            <a:r>
              <a:rPr lang="en-US" sz="3200" dirty="0"/>
              <a:t>Fig. 5 – Task Scheduler</a:t>
            </a:r>
          </a:p>
        </p:txBody>
      </p:sp>
      <p:sp>
        <p:nvSpPr>
          <p:cNvPr id="4" name="Line 36">
            <a:extLst>
              <a:ext uri="{FF2B5EF4-FFF2-40B4-BE49-F238E27FC236}">
                <a16:creationId xmlns:a16="http://schemas.microsoft.com/office/drawing/2014/main" id="{93C26BC4-2021-49AE-8AC2-0FF3FDCC90F0}"/>
              </a:ext>
            </a:extLst>
          </p:cNvPr>
          <p:cNvSpPr>
            <a:spLocks noChangeShapeType="1"/>
          </p:cNvSpPr>
          <p:nvPr/>
        </p:nvSpPr>
        <p:spPr bwMode="auto">
          <a:xfrm>
            <a:off x="22860000" y="9773315"/>
            <a:ext cx="929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22">
            <a:extLst>
              <a:ext uri="{FF2B5EF4-FFF2-40B4-BE49-F238E27FC236}">
                <a16:creationId xmlns:a16="http://schemas.microsoft.com/office/drawing/2014/main" id="{F99DF8E3-07A7-47F9-98BC-C35D6C9C6ECD}"/>
              </a:ext>
            </a:extLst>
          </p:cNvPr>
          <p:cNvSpPr txBox="1">
            <a:spLocks noChangeArrowheads="1"/>
          </p:cNvSpPr>
          <p:nvPr/>
        </p:nvSpPr>
        <p:spPr bwMode="auto">
          <a:xfrm>
            <a:off x="23090841" y="10019378"/>
            <a:ext cx="8836959" cy="1683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800">
                <a:solidFill>
                  <a:schemeClr val="tx1"/>
                </a:solidFill>
                <a:latin typeface="Verdana" panose="020B0604030504040204" pitchFamily="34" charset="0"/>
                <a:ea typeface="MS PGothic" panose="020B0600070205080204" pitchFamily="34" charset="-128"/>
              </a:defRPr>
            </a:lvl1pPr>
            <a:lvl2pPr marL="742950" indent="-285750" eaLnBrk="0" hangingPunct="0">
              <a:defRPr sz="4800">
                <a:solidFill>
                  <a:schemeClr val="tx1"/>
                </a:solidFill>
                <a:latin typeface="Verdana" panose="020B0604030504040204" pitchFamily="34" charset="0"/>
                <a:ea typeface="MS PGothic" panose="020B0600070205080204" pitchFamily="34" charset="-128"/>
              </a:defRPr>
            </a:lvl2pPr>
            <a:lvl3pPr marL="1143000" indent="-228600" eaLnBrk="0" hangingPunct="0">
              <a:defRPr sz="4800">
                <a:solidFill>
                  <a:schemeClr val="tx1"/>
                </a:solidFill>
                <a:latin typeface="Verdana" panose="020B0604030504040204" pitchFamily="34" charset="0"/>
                <a:ea typeface="MS PGothic" panose="020B0600070205080204" pitchFamily="34" charset="-128"/>
              </a:defRPr>
            </a:lvl3pPr>
            <a:lvl4pPr marL="1600200" indent="-228600" eaLnBrk="0" hangingPunct="0">
              <a:defRPr sz="4800">
                <a:solidFill>
                  <a:schemeClr val="tx1"/>
                </a:solidFill>
                <a:latin typeface="Verdana" panose="020B0604030504040204" pitchFamily="34" charset="0"/>
                <a:ea typeface="MS PGothic" panose="020B0600070205080204" pitchFamily="34" charset="-128"/>
              </a:defRPr>
            </a:lvl4pPr>
            <a:lvl5pPr marL="2057400" indent="-228600" eaLnBrk="0" hangingPunct="0">
              <a:defRPr sz="48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just" eaLnBrk="1" hangingPunct="1"/>
            <a:r>
              <a:rPr lang="en-US" altLang="en-US" sz="3200" dirty="0"/>
              <a:t>C Slave modules (on the right of Fig. 2) process requests from the DAQ and motor by signaling the Task Scheduler when either requests new encoder location data. </a:t>
            </a:r>
          </a:p>
          <a:p>
            <a:pPr algn="just" eaLnBrk="1" hangingPunct="1"/>
            <a:r>
              <a:rPr lang="en-US" altLang="en-US" sz="3200" dirty="0"/>
              <a:t>	To reduce latency, read requests from the motor have the highest priority and will be executed first. If there is also a request to write new information from the encoder at the same time as a request to read information, the two events can happen simultaneously through the dual bank design: When new information from the encoder is received, it is written to bank 1. While new data is being written, the old data can be read off bank 2, to either the motor or the DAQ. Assuming that no errors are detected, the banks switch, making bank 2 the most recent data that is sent out of the device, while bank 1 is written over with new information from the encoder. If an error is detected, the banks do not switch, and the corrupt data is written over by new data before it is read.</a:t>
            </a:r>
          </a:p>
          <a:p>
            <a:pPr algn="just" eaLnBrk="1" hangingPunct="1"/>
            <a:r>
              <a:rPr lang="en-US" altLang="en-US" sz="3200" dirty="0"/>
              <a:t> 	Although this structure is not without its flaws (most noticeably, two reads cannot happen at once and when a write has started, a read must wait until the write finishes to begin) structure helps to minimize latency, while being as accurate as possible and still allowing for the encoder, motor, and DAQ to all read and write data at their native clock speeds. </a:t>
            </a:r>
          </a:p>
        </p:txBody>
      </p:sp>
      <p:sp>
        <p:nvSpPr>
          <p:cNvPr id="8" name="Text Box 47">
            <a:extLst>
              <a:ext uri="{FF2B5EF4-FFF2-40B4-BE49-F238E27FC236}">
                <a16:creationId xmlns:a16="http://schemas.microsoft.com/office/drawing/2014/main" id="{2F5558C7-2B7F-4789-A6A1-842F4AB0737A}"/>
              </a:ext>
            </a:extLst>
          </p:cNvPr>
          <p:cNvSpPr txBox="1">
            <a:spLocks noChangeArrowheads="1"/>
          </p:cNvSpPr>
          <p:nvPr/>
        </p:nvSpPr>
        <p:spPr bwMode="auto">
          <a:xfrm>
            <a:off x="24688800" y="8895502"/>
            <a:ext cx="5715000" cy="800219"/>
          </a:xfrm>
          <a:prstGeom prst="rect">
            <a:avLst/>
          </a:prstGeom>
          <a:noFill/>
          <a:ln w="9525">
            <a:noFill/>
            <a:miter lim="800000"/>
            <a:headEnd/>
            <a:tailEnd/>
          </a:ln>
          <a:effectLst/>
        </p:spPr>
        <p:txBody>
          <a:bodyPr wrap="square">
            <a:spAutoFit/>
          </a:bodyPr>
          <a:lstStyle/>
          <a:p>
            <a:pPr algn="ctr" defTabSz="4389438">
              <a:spcBef>
                <a:spcPct val="50000"/>
              </a:spcBef>
              <a:defRPr/>
            </a:pPr>
            <a:r>
              <a:rPr lang="en-US" sz="4600" b="1" dirty="0">
                <a:latin typeface="+mj-lt"/>
                <a:ea typeface="+mn-ea"/>
              </a:rPr>
              <a:t>Design Continued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D70B077317A4D8DD0E6C94BF10F28" ma:contentTypeVersion="4" ma:contentTypeDescription="Create a new document." ma:contentTypeScope="" ma:versionID="c73784061a217fb467a0498bfbd3c251">
  <xsd:schema xmlns:xsd="http://www.w3.org/2001/XMLSchema" xmlns:xs="http://www.w3.org/2001/XMLSchema" xmlns:p="http://schemas.microsoft.com/office/2006/metadata/properties" xmlns:ns2="a740fbe9-064d-4cc3-b9e7-5ba604d45480" targetNamespace="http://schemas.microsoft.com/office/2006/metadata/properties" ma:root="true" ma:fieldsID="9b2941c3e3ac098ed5acc8304958a968" ns2:_="">
    <xsd:import namespace="a740fbe9-064d-4cc3-b9e7-5ba604d45480"/>
    <xsd:element name="properties">
      <xsd:complexType>
        <xsd:sequence>
          <xsd:element name="documentManagement">
            <xsd:complexType>
              <xsd:all>
                <xsd:element ref="ns2:Speaker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40fbe9-064d-4cc3-b9e7-5ba604d45480" elementFormDefault="qualified">
    <xsd:import namespace="http://schemas.microsoft.com/office/2006/documentManagement/types"/>
    <xsd:import namespace="http://schemas.microsoft.com/office/infopath/2007/PartnerControls"/>
    <xsd:element name="Speaker_x0020_Name" ma:index="8" nillable="true" ma:displayName="Speaker Name" ma:description="Lastname, Firstname (in that order for sorting)" ma:internalName="Speaker_x0020_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Poster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57822185-9FCC-436A-AB3F-AFC75A33855E}">
  <ds:schemaRefs>
    <ds:schemaRef ds:uri="http://schemas.microsoft.com/sharepoint/v3/contenttype/forms"/>
  </ds:schemaRefs>
</ds:datastoreItem>
</file>

<file path=customXml/itemProps2.xml><?xml version="1.0" encoding="utf-8"?>
<ds:datastoreItem xmlns:ds="http://schemas.openxmlformats.org/officeDocument/2006/customXml" ds:itemID="{A9DD46D0-19FB-43F4-81CF-3CC44BDFE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40fbe9-064d-4cc3-b9e7-5ba604d454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6A83D7-80E1-4C23-BE47-98505306B97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3003</TotalTime>
  <Words>968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Default Design</vt:lpstr>
      <vt:lpstr>PowerPoint Presentation</vt:lpstr>
    </vt:vector>
  </TitlesOfParts>
  <Company>Stanford Linear Accelerator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for the interns</dc:title>
  <dc:creator>Greg Stewart</dc:creator>
  <cp:lastModifiedBy>Austin Gnecco</cp:lastModifiedBy>
  <cp:revision>33</cp:revision>
  <dcterms:created xsi:type="dcterms:W3CDTF">2008-10-22T22:19:04Z</dcterms:created>
  <dcterms:modified xsi:type="dcterms:W3CDTF">2020-09-08T22:31:15Z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eaker Name">
    <vt:lpwstr>Yoon, Chuck</vt:lpwstr>
  </property>
</Properties>
</file>