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90FB-4BF7-439C-A7CF-439AF4F6F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7D5A4E-C4EA-4E17-A25F-4480AA989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297166-2B9D-427F-BA3F-C229CEEE58CC}"/>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5" name="Footer Placeholder 4">
            <a:extLst>
              <a:ext uri="{FF2B5EF4-FFF2-40B4-BE49-F238E27FC236}">
                <a16:creationId xmlns:a16="http://schemas.microsoft.com/office/drawing/2014/main" id="{670EFC70-989A-4664-A12A-7E80B36A0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4F89B-5F02-42B2-BB08-41776954387A}"/>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330228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51E2-4B9C-4D53-A6CC-623AC44BF1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132A1D-A47B-40B6-A9B0-B2C2EC479A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187F9-2985-4491-BF7D-12B43A429FE5}"/>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5" name="Footer Placeholder 4">
            <a:extLst>
              <a:ext uri="{FF2B5EF4-FFF2-40B4-BE49-F238E27FC236}">
                <a16:creationId xmlns:a16="http://schemas.microsoft.com/office/drawing/2014/main" id="{CC9D78C3-8C72-471B-BFF3-851060019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D9AEE-33D8-4E94-99FC-DBB84B268EB1}"/>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169236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398B1-DB74-42B9-9962-73B50D1F07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FABBD-DB63-4102-A84D-999182E040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77A96-9DA1-4527-8F4A-48CDF0D2CC1E}"/>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5" name="Footer Placeholder 4">
            <a:extLst>
              <a:ext uri="{FF2B5EF4-FFF2-40B4-BE49-F238E27FC236}">
                <a16:creationId xmlns:a16="http://schemas.microsoft.com/office/drawing/2014/main" id="{E58ED547-1E06-436C-B37F-7A154E7FF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A5720-E974-4AB4-9B88-1C0AE8602646}"/>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205580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4842-35EB-4576-8299-8D6F2D9AF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60A895-5152-4B81-9625-54C0689596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7CE92-B249-497B-8E4A-4774A8AC72C8}"/>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5" name="Footer Placeholder 4">
            <a:extLst>
              <a:ext uri="{FF2B5EF4-FFF2-40B4-BE49-F238E27FC236}">
                <a16:creationId xmlns:a16="http://schemas.microsoft.com/office/drawing/2014/main" id="{714F40D9-075E-4B60-B97F-029F81BEF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29227-053E-42B4-9CAE-4102160F0C63}"/>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265116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88530-DB29-4BDC-BC43-672F0914A8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EBED66-D75E-4CBF-8355-9057D14D78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8FA9B1-2A2B-4DA0-8429-71FA9EC499A3}"/>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5" name="Footer Placeholder 4">
            <a:extLst>
              <a:ext uri="{FF2B5EF4-FFF2-40B4-BE49-F238E27FC236}">
                <a16:creationId xmlns:a16="http://schemas.microsoft.com/office/drawing/2014/main" id="{A03DB9B0-4F9F-41CA-9E11-4B4308C0E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AEAF7-2AE7-47A3-9187-9792EB1569F8}"/>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101761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3850-0765-4826-9FD0-81A721F0D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8181B-BEA9-4216-85DC-21D5648898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E924BD-F489-43E5-AE7E-5C99332E71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DE5EF8-B250-424E-BA36-C9C579A1BAF4}"/>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6" name="Footer Placeholder 5">
            <a:extLst>
              <a:ext uri="{FF2B5EF4-FFF2-40B4-BE49-F238E27FC236}">
                <a16:creationId xmlns:a16="http://schemas.microsoft.com/office/drawing/2014/main" id="{E364B843-83E4-49D6-92D8-6AEF51B93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801E4-30B5-4710-888A-689579C4F2EA}"/>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367551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D884-BEBA-47F2-8660-1BD926975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A013F-1C8F-4A49-909A-067493BB48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13B6A4-C9D1-4704-9BBB-140C31F3D3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8327A1-82F1-485E-828D-4BE24D68E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04A0C11-1297-48AC-A9C1-E973D26287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FC6250-6566-4581-A31D-5E755DB32822}"/>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8" name="Footer Placeholder 7">
            <a:extLst>
              <a:ext uri="{FF2B5EF4-FFF2-40B4-BE49-F238E27FC236}">
                <a16:creationId xmlns:a16="http://schemas.microsoft.com/office/drawing/2014/main" id="{B19ADB79-6F5B-4C62-AE61-D0C8C659F7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C040E-1C71-4941-9165-8CA953AA431B}"/>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268124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5C97-3F21-40BB-B358-1CA66008B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B8162B-25A2-41E4-A4F3-35EB773A0D25}"/>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4" name="Footer Placeholder 3">
            <a:extLst>
              <a:ext uri="{FF2B5EF4-FFF2-40B4-BE49-F238E27FC236}">
                <a16:creationId xmlns:a16="http://schemas.microsoft.com/office/drawing/2014/main" id="{D5D43BA7-575D-4D6F-B565-9B014415CA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60F39-AEC2-4D9C-934B-3DF99686FDED}"/>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92733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1F1298-678E-4E26-9147-6D988DC50F06}"/>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3" name="Footer Placeholder 2">
            <a:extLst>
              <a:ext uri="{FF2B5EF4-FFF2-40B4-BE49-F238E27FC236}">
                <a16:creationId xmlns:a16="http://schemas.microsoft.com/office/drawing/2014/main" id="{82E76835-C096-4C14-9A94-35303AC21A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0A9A70-2F35-4207-A9D2-E461A46B2CB5}"/>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272674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71EF-5A73-4681-A5BC-5197C1A9E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FB09D-9555-4439-A35A-4259558CF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77A549-CCBE-4E7B-A8F5-037259772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CCF4A-2334-4C40-9C57-10242E07057D}"/>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6" name="Footer Placeholder 5">
            <a:extLst>
              <a:ext uri="{FF2B5EF4-FFF2-40B4-BE49-F238E27FC236}">
                <a16:creationId xmlns:a16="http://schemas.microsoft.com/office/drawing/2014/main" id="{896F2618-5312-4CA0-8B19-B84B679B9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E2BF-F445-4823-A6ED-5DFDD8D5C201}"/>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31392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1D83-643A-4297-9007-B21BB59B7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A31528-04CC-4C19-AD4F-FF8E8DC2E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A9360B-2169-476D-8C75-4572B0AF3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77105C-9345-48CF-94B2-532015D7584C}"/>
              </a:ext>
            </a:extLst>
          </p:cNvPr>
          <p:cNvSpPr>
            <a:spLocks noGrp="1"/>
          </p:cNvSpPr>
          <p:nvPr>
            <p:ph type="dt" sz="half" idx="10"/>
          </p:nvPr>
        </p:nvSpPr>
        <p:spPr/>
        <p:txBody>
          <a:bodyPr/>
          <a:lstStyle/>
          <a:p>
            <a:fld id="{856BD1E8-7115-451B-BF69-434D0BEB4DE0}" type="datetimeFigureOut">
              <a:rPr lang="en-US" smtClean="0"/>
              <a:t>12/16/2018</a:t>
            </a:fld>
            <a:endParaRPr lang="en-US"/>
          </a:p>
        </p:txBody>
      </p:sp>
      <p:sp>
        <p:nvSpPr>
          <p:cNvPr id="6" name="Footer Placeholder 5">
            <a:extLst>
              <a:ext uri="{FF2B5EF4-FFF2-40B4-BE49-F238E27FC236}">
                <a16:creationId xmlns:a16="http://schemas.microsoft.com/office/drawing/2014/main" id="{25B9D8F2-8158-409C-8F9B-183EA526A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EC590-3B36-4F6D-ADCC-4CAE7A44599B}"/>
              </a:ext>
            </a:extLst>
          </p:cNvPr>
          <p:cNvSpPr>
            <a:spLocks noGrp="1"/>
          </p:cNvSpPr>
          <p:nvPr>
            <p:ph type="sldNum" sz="quarter" idx="12"/>
          </p:nvPr>
        </p:nvSpPr>
        <p:spPr/>
        <p:txBody>
          <a:bodyPr/>
          <a:lstStyle/>
          <a:p>
            <a:fld id="{7ED3C2BA-43C0-4C4E-BB7B-ABD1EA085A90}" type="slidenum">
              <a:rPr lang="en-US" smtClean="0"/>
              <a:t>‹#›</a:t>
            </a:fld>
            <a:endParaRPr lang="en-US"/>
          </a:p>
        </p:txBody>
      </p:sp>
    </p:spTree>
    <p:extLst>
      <p:ext uri="{BB962C8B-B14F-4D97-AF65-F5344CB8AC3E}">
        <p14:creationId xmlns:p14="http://schemas.microsoft.com/office/powerpoint/2010/main" val="325777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61D3D-4D2D-4BD3-B401-A8B2852ED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6F1A41-4783-45AE-A2DD-9F939A517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DE345-7405-4BBF-B35B-D093D5E07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BD1E8-7115-451B-BF69-434D0BEB4DE0}" type="datetimeFigureOut">
              <a:rPr lang="en-US" smtClean="0"/>
              <a:t>12/16/2018</a:t>
            </a:fld>
            <a:endParaRPr lang="en-US"/>
          </a:p>
        </p:txBody>
      </p:sp>
      <p:sp>
        <p:nvSpPr>
          <p:cNvPr id="5" name="Footer Placeholder 4">
            <a:extLst>
              <a:ext uri="{FF2B5EF4-FFF2-40B4-BE49-F238E27FC236}">
                <a16:creationId xmlns:a16="http://schemas.microsoft.com/office/drawing/2014/main" id="{88720FE1-D83A-461E-AE9D-F1982710B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449208-EC4E-4D9F-8B10-67C772C37B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3C2BA-43C0-4C4E-BB7B-ABD1EA085A90}" type="slidenum">
              <a:rPr lang="en-US" smtClean="0"/>
              <a:t>‹#›</a:t>
            </a:fld>
            <a:endParaRPr lang="en-US"/>
          </a:p>
        </p:txBody>
      </p:sp>
    </p:spTree>
    <p:extLst>
      <p:ext uri="{BB962C8B-B14F-4D97-AF65-F5344CB8AC3E}">
        <p14:creationId xmlns:p14="http://schemas.microsoft.com/office/powerpoint/2010/main" val="1801357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3842-0488-4687-80A7-83F8219F5F94}"/>
              </a:ext>
            </a:extLst>
          </p:cNvPr>
          <p:cNvSpPr>
            <a:spLocks noGrp="1"/>
          </p:cNvSpPr>
          <p:nvPr>
            <p:ph type="ctrTitle"/>
          </p:nvPr>
        </p:nvSpPr>
        <p:spPr/>
        <p:txBody>
          <a:bodyPr/>
          <a:lstStyle/>
          <a:p>
            <a:r>
              <a:rPr lang="en-US" dirty="0"/>
              <a:t>GEO: GSE28521</a:t>
            </a:r>
          </a:p>
        </p:txBody>
      </p:sp>
      <p:sp>
        <p:nvSpPr>
          <p:cNvPr id="3" name="Subtitle 2">
            <a:extLst>
              <a:ext uri="{FF2B5EF4-FFF2-40B4-BE49-F238E27FC236}">
                <a16:creationId xmlns:a16="http://schemas.microsoft.com/office/drawing/2014/main" id="{7D9DBC69-9463-4FE2-9BB2-D94AE771D3BB}"/>
              </a:ext>
            </a:extLst>
          </p:cNvPr>
          <p:cNvSpPr>
            <a:spLocks noGrp="1"/>
          </p:cNvSpPr>
          <p:nvPr>
            <p:ph type="subTitle" idx="1"/>
          </p:nvPr>
        </p:nvSpPr>
        <p:spPr/>
        <p:txBody>
          <a:bodyPr/>
          <a:lstStyle/>
          <a:p>
            <a:r>
              <a:rPr lang="en-US" dirty="0" err="1">
                <a:effectLst/>
              </a:rPr>
              <a:t>Voineagu</a:t>
            </a:r>
            <a:r>
              <a:rPr lang="en-US" dirty="0">
                <a:effectLst/>
              </a:rPr>
              <a:t>, I., Wang, X., Johnston, P., Lowe, J. K., Tian, Y., Mill, J., … Daniel, H. (2013). Transcriptomic Analysis of Autistic Brain Reveals Convergent Molecular Pathology. </a:t>
            </a:r>
            <a:r>
              <a:rPr lang="en-US" i="1" dirty="0">
                <a:effectLst/>
              </a:rPr>
              <a:t>Nature</a:t>
            </a:r>
            <a:r>
              <a:rPr lang="en-US" dirty="0">
                <a:effectLst/>
              </a:rPr>
              <a:t>, </a:t>
            </a:r>
            <a:r>
              <a:rPr lang="en-US" i="1" dirty="0">
                <a:effectLst/>
              </a:rPr>
              <a:t>474</a:t>
            </a:r>
            <a:r>
              <a:rPr lang="en-US" dirty="0">
                <a:effectLst/>
              </a:rPr>
              <a:t>(7351), 380–384.</a:t>
            </a:r>
          </a:p>
        </p:txBody>
      </p:sp>
    </p:spTree>
    <p:extLst>
      <p:ext uri="{BB962C8B-B14F-4D97-AF65-F5344CB8AC3E}">
        <p14:creationId xmlns:p14="http://schemas.microsoft.com/office/powerpoint/2010/main" val="295273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8916-8D84-4548-8467-29B5A7935611}"/>
              </a:ext>
            </a:extLst>
          </p:cNvPr>
          <p:cNvSpPr>
            <a:spLocks noGrp="1"/>
          </p:cNvSpPr>
          <p:nvPr>
            <p:ph type="title"/>
          </p:nvPr>
        </p:nvSpPr>
        <p:spPr>
          <a:xfrm>
            <a:off x="66675" y="42653"/>
            <a:ext cx="6838950" cy="915120"/>
          </a:xfrm>
        </p:spPr>
        <p:txBody>
          <a:bodyPr>
            <a:normAutofit/>
          </a:bodyPr>
          <a:lstStyle/>
          <a:p>
            <a:r>
              <a:rPr lang="en-US" dirty="0"/>
              <a:t>Principal Component Analysis</a:t>
            </a:r>
          </a:p>
        </p:txBody>
      </p:sp>
      <p:sp>
        <p:nvSpPr>
          <p:cNvPr id="3" name="Content Placeholder 2">
            <a:extLst>
              <a:ext uri="{FF2B5EF4-FFF2-40B4-BE49-F238E27FC236}">
                <a16:creationId xmlns:a16="http://schemas.microsoft.com/office/drawing/2014/main" id="{35FEE597-F345-4154-9D55-089B08B5F75E}"/>
              </a:ext>
            </a:extLst>
          </p:cNvPr>
          <p:cNvSpPr>
            <a:spLocks noGrp="1"/>
          </p:cNvSpPr>
          <p:nvPr>
            <p:ph idx="1"/>
          </p:nvPr>
        </p:nvSpPr>
        <p:spPr>
          <a:xfrm>
            <a:off x="7058026" y="1420963"/>
            <a:ext cx="5305424" cy="1664419"/>
          </a:xfrm>
        </p:spPr>
        <p:txBody>
          <a:bodyPr>
            <a:normAutofit/>
          </a:bodyPr>
          <a:lstStyle/>
          <a:p>
            <a:pPr marL="0" indent="0">
              <a:buNone/>
            </a:pPr>
            <a:r>
              <a:rPr lang="en-US" sz="1400" dirty="0"/>
              <a:t>Importance of components:</a:t>
            </a:r>
          </a:p>
          <a:p>
            <a:pPr marL="0" indent="0">
              <a:buNone/>
            </a:pPr>
            <a:r>
              <a:rPr lang="en-US" sz="1400" dirty="0"/>
              <a:t>      		 PC1           PC2        PC3         PC4        PC5</a:t>
            </a:r>
          </a:p>
          <a:p>
            <a:pPr marL="0" indent="0">
              <a:buNone/>
            </a:pPr>
            <a:r>
              <a:rPr lang="en-US" sz="1400" dirty="0"/>
              <a:t>Standard deviation     86.1532 14.29606 8.67807 7.34298 6.70966</a:t>
            </a:r>
          </a:p>
          <a:p>
            <a:pPr marL="0" indent="0">
              <a:buNone/>
            </a:pPr>
            <a:r>
              <a:rPr lang="en-US" sz="1400" dirty="0"/>
              <a:t>Proportion of Variance  0.9055  0.02493 0.00919 0.00658 0.00549</a:t>
            </a:r>
          </a:p>
          <a:p>
            <a:pPr marL="0" indent="0">
              <a:buNone/>
            </a:pPr>
            <a:r>
              <a:rPr lang="en-US" sz="1400" dirty="0"/>
              <a:t>Cumulative Proportion   0.9055  0.93049 0.93967 0.94625 0.95175</a:t>
            </a:r>
          </a:p>
        </p:txBody>
      </p:sp>
      <p:pic>
        <p:nvPicPr>
          <p:cNvPr id="5" name="Picture 4">
            <a:extLst>
              <a:ext uri="{FF2B5EF4-FFF2-40B4-BE49-F238E27FC236}">
                <a16:creationId xmlns:a16="http://schemas.microsoft.com/office/drawing/2014/main" id="{3BB56A83-F918-46C7-9523-B746551C4C41}"/>
              </a:ext>
            </a:extLst>
          </p:cNvPr>
          <p:cNvPicPr>
            <a:picLocks noChangeAspect="1"/>
          </p:cNvPicPr>
          <p:nvPr/>
        </p:nvPicPr>
        <p:blipFill rotWithShape="1">
          <a:blip r:embed="rId2">
            <a:extLst>
              <a:ext uri="{28A0092B-C50C-407E-A947-70E740481C1C}">
                <a14:useLocalDpi xmlns:a14="http://schemas.microsoft.com/office/drawing/2010/main" val="0"/>
              </a:ext>
            </a:extLst>
          </a:blip>
          <a:srcRect l="5392" r="965" b="6"/>
          <a:stretch/>
        </p:blipFill>
        <p:spPr>
          <a:xfrm>
            <a:off x="137040" y="957772"/>
            <a:ext cx="6920986" cy="4744169"/>
          </a:xfrm>
          <a:prstGeom prst="rect">
            <a:avLst/>
          </a:prstGeom>
        </p:spPr>
      </p:pic>
      <p:sp>
        <p:nvSpPr>
          <p:cNvPr id="6" name="TextBox 5">
            <a:extLst>
              <a:ext uri="{FF2B5EF4-FFF2-40B4-BE49-F238E27FC236}">
                <a16:creationId xmlns:a16="http://schemas.microsoft.com/office/drawing/2014/main" id="{1847D27E-901B-48D2-AB77-3E2B2BC4EDE6}"/>
              </a:ext>
            </a:extLst>
          </p:cNvPr>
          <p:cNvSpPr txBox="1"/>
          <p:nvPr/>
        </p:nvSpPr>
        <p:spPr>
          <a:xfrm>
            <a:off x="7128391" y="3183438"/>
            <a:ext cx="4505325" cy="646331"/>
          </a:xfrm>
          <a:prstGeom prst="rect">
            <a:avLst/>
          </a:prstGeom>
          <a:noFill/>
        </p:spPr>
        <p:txBody>
          <a:bodyPr wrap="square" rtlCol="0">
            <a:spAutoFit/>
          </a:bodyPr>
          <a:lstStyle/>
          <a:p>
            <a:pPr marL="285750" indent="-285750">
              <a:buFont typeface="Arial" panose="020B0604020202020204" pitchFamily="34" charset="0"/>
              <a:buChar char="•"/>
            </a:pPr>
            <a:r>
              <a:rPr lang="en-US" dirty="0"/>
              <a:t>Unsurprisingly, there is one very important dimension (tissue type).</a:t>
            </a:r>
          </a:p>
        </p:txBody>
      </p:sp>
    </p:spTree>
    <p:extLst>
      <p:ext uri="{BB962C8B-B14F-4D97-AF65-F5344CB8AC3E}">
        <p14:creationId xmlns:p14="http://schemas.microsoft.com/office/powerpoint/2010/main" val="378845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07320C-1BA6-47CB-A123-3B64C0DA6D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13" r="1830" b="1310"/>
          <a:stretch/>
        </p:blipFill>
        <p:spPr>
          <a:xfrm>
            <a:off x="563641" y="73122"/>
            <a:ext cx="10799683" cy="6784878"/>
          </a:xfrm>
        </p:spPr>
      </p:pic>
    </p:spTree>
    <p:extLst>
      <p:ext uri="{BB962C8B-B14F-4D97-AF65-F5344CB8AC3E}">
        <p14:creationId xmlns:p14="http://schemas.microsoft.com/office/powerpoint/2010/main" val="424817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EEFEB51-7ABF-4A98-AA0E-B20650219139}"/>
              </a:ext>
            </a:extLst>
          </p:cNvPr>
          <p:cNvSpPr txBox="1">
            <a:spLocks noGrp="1"/>
          </p:cNvSpPr>
          <p:nvPr>
            <p:ph type="title"/>
          </p:nvPr>
        </p:nvSpPr>
        <p:spPr>
          <a:xfrm>
            <a:off x="322976" y="62487"/>
            <a:ext cx="5990438" cy="72544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Linear Discriminant Analysis</a:t>
            </a:r>
          </a:p>
        </p:txBody>
      </p:sp>
      <p:sp>
        <p:nvSpPr>
          <p:cNvPr id="9" name="TextBox 8">
            <a:extLst>
              <a:ext uri="{FF2B5EF4-FFF2-40B4-BE49-F238E27FC236}">
                <a16:creationId xmlns:a16="http://schemas.microsoft.com/office/drawing/2014/main" id="{0DD2CDF6-170F-48D9-8D35-6023CF5F4C01}"/>
              </a:ext>
            </a:extLst>
          </p:cNvPr>
          <p:cNvSpPr txBox="1"/>
          <p:nvPr/>
        </p:nvSpPr>
        <p:spPr>
          <a:xfrm>
            <a:off x="357581" y="606748"/>
            <a:ext cx="8941616"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predictive model was able to accurately identify cerebellum tissue and condition states.</a:t>
            </a:r>
          </a:p>
          <a:p>
            <a:pPr marL="285750" indent="-285750">
              <a:buFont typeface="Arial" panose="020B0604020202020204" pitchFamily="34" charset="0"/>
              <a:buChar char="•"/>
            </a:pPr>
            <a:r>
              <a:rPr lang="en-US" dirty="0"/>
              <a:t>It was less successful with tissue type and condition state in temporal or frontal cortex samples. </a:t>
            </a:r>
          </a:p>
        </p:txBody>
      </p:sp>
      <p:sp>
        <p:nvSpPr>
          <p:cNvPr id="10" name="TextBox 9">
            <a:extLst>
              <a:ext uri="{FF2B5EF4-FFF2-40B4-BE49-F238E27FC236}">
                <a16:creationId xmlns:a16="http://schemas.microsoft.com/office/drawing/2014/main" id="{B1BBB675-D468-445C-AE10-934E8E70A5A7}"/>
              </a:ext>
            </a:extLst>
          </p:cNvPr>
          <p:cNvSpPr txBox="1"/>
          <p:nvPr/>
        </p:nvSpPr>
        <p:spPr>
          <a:xfrm>
            <a:off x="9299197" y="606748"/>
            <a:ext cx="2234966" cy="2031325"/>
          </a:xfrm>
          <a:prstGeom prst="rect">
            <a:avLst/>
          </a:prstGeom>
          <a:noFill/>
        </p:spPr>
        <p:txBody>
          <a:bodyPr wrap="square" rtlCol="0">
            <a:spAutoFit/>
          </a:bodyPr>
          <a:lstStyle/>
          <a:p>
            <a:r>
              <a:rPr lang="da-DK" dirty="0"/>
              <a:t>     AC AF AT CC CF CT</a:t>
            </a:r>
          </a:p>
          <a:p>
            <a:r>
              <a:rPr lang="da-DK" dirty="0"/>
              <a:t>AC   3   0   0   1   0   0</a:t>
            </a:r>
          </a:p>
          <a:p>
            <a:r>
              <a:rPr lang="da-DK" dirty="0"/>
              <a:t>AF   0   3   2   0   1   2</a:t>
            </a:r>
          </a:p>
          <a:p>
            <a:r>
              <a:rPr lang="da-DK" dirty="0"/>
              <a:t>AT   0   2   0   0   2   0</a:t>
            </a:r>
          </a:p>
          <a:p>
            <a:r>
              <a:rPr lang="da-DK" dirty="0"/>
              <a:t>CC   0   0   0   2   0   0</a:t>
            </a:r>
          </a:p>
          <a:p>
            <a:r>
              <a:rPr lang="da-DK" dirty="0"/>
              <a:t>CF   0   0   1   0   1   1</a:t>
            </a:r>
          </a:p>
          <a:p>
            <a:r>
              <a:rPr lang="da-DK" dirty="0"/>
              <a:t>CT   0   0   0   0   1   1</a:t>
            </a:r>
            <a:endParaRPr lang="en-US" dirty="0"/>
          </a:p>
        </p:txBody>
      </p:sp>
      <p:sp>
        <p:nvSpPr>
          <p:cNvPr id="12" name="Title 1">
            <a:extLst>
              <a:ext uri="{FF2B5EF4-FFF2-40B4-BE49-F238E27FC236}">
                <a16:creationId xmlns:a16="http://schemas.microsoft.com/office/drawing/2014/main" id="{4F6DDDA7-9932-4F11-A71B-342445439A90}"/>
              </a:ext>
            </a:extLst>
          </p:cNvPr>
          <p:cNvSpPr txBox="1">
            <a:spLocks/>
          </p:cNvSpPr>
          <p:nvPr/>
        </p:nvSpPr>
        <p:spPr>
          <a:xfrm>
            <a:off x="322976" y="2361074"/>
            <a:ext cx="2960613" cy="8369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Fold Change</a:t>
            </a:r>
          </a:p>
        </p:txBody>
      </p:sp>
      <p:sp>
        <p:nvSpPr>
          <p:cNvPr id="13" name="TextBox 12">
            <a:extLst>
              <a:ext uri="{FF2B5EF4-FFF2-40B4-BE49-F238E27FC236}">
                <a16:creationId xmlns:a16="http://schemas.microsoft.com/office/drawing/2014/main" id="{158699FB-1B4E-4628-8583-2B3298438BAE}"/>
              </a:ext>
            </a:extLst>
          </p:cNvPr>
          <p:cNvSpPr txBox="1"/>
          <p:nvPr/>
        </p:nvSpPr>
        <p:spPr>
          <a:xfrm>
            <a:off x="322976" y="3010531"/>
            <a:ext cx="7617204" cy="3724096"/>
          </a:xfrm>
          <a:prstGeom prst="rect">
            <a:avLst/>
          </a:prstGeom>
          <a:noFill/>
        </p:spPr>
        <p:txBody>
          <a:bodyPr wrap="square" rtlCol="0">
            <a:spAutoFit/>
          </a:bodyPr>
          <a:lstStyle/>
          <a:p>
            <a:r>
              <a:rPr lang="en-US" sz="1400" dirty="0"/>
              <a:t>&gt; top.5.C</a:t>
            </a:r>
          </a:p>
          <a:p>
            <a:r>
              <a:rPr lang="en-US" sz="1400" dirty="0"/>
              <a:t>ILMN_1665207 ILMN_1676822 ILMN_1689515 ILMN_1671149 ILMN_2361603 </a:t>
            </a:r>
          </a:p>
          <a:p>
            <a:r>
              <a:rPr lang="en-US" sz="1400" dirty="0"/>
              <a:t>        1.7942087          1.3097996         1.0723089          0.9952567         0.9060924 </a:t>
            </a:r>
          </a:p>
          <a:p>
            <a:r>
              <a:rPr lang="en-US" sz="1400" dirty="0"/>
              <a:t>&gt; top.5.F</a:t>
            </a:r>
          </a:p>
          <a:p>
            <a:r>
              <a:rPr lang="en-US" sz="1400" dirty="0"/>
              <a:t>ILMN_1787680 ILMN_2062112 ILMN_2153373 ILMN_1783333 ILMN_1659781 </a:t>
            </a:r>
          </a:p>
          <a:p>
            <a:r>
              <a:rPr lang="en-US" sz="1400" dirty="0"/>
              <a:t>           2.117442            1.333940           1.124958            1.094562            1.045396 </a:t>
            </a:r>
          </a:p>
          <a:p>
            <a:r>
              <a:rPr lang="en-US" sz="1400" dirty="0"/>
              <a:t>&gt; top.5.T</a:t>
            </a:r>
          </a:p>
          <a:p>
            <a:r>
              <a:rPr lang="en-US" sz="1400" dirty="0"/>
              <a:t>ILMN_1787680 ILMN_1729212 ILMN_1795419 ILMN_1784749 ILMN_2153373 </a:t>
            </a:r>
          </a:p>
          <a:p>
            <a:r>
              <a:rPr lang="en-US" sz="1400" dirty="0"/>
              <a:t>           2.690193            1.382537           1.303648             1.213922           1.163202 </a:t>
            </a:r>
          </a:p>
          <a:p>
            <a:r>
              <a:rPr lang="en-US" sz="1400" dirty="0"/>
              <a:t>&gt; top.5.A</a:t>
            </a:r>
          </a:p>
          <a:p>
            <a:r>
              <a:rPr lang="en-US" sz="1400" dirty="0"/>
              <a:t>ILMN_1787680 </a:t>
            </a:r>
            <a:r>
              <a:rPr lang="en-US" sz="1400" dirty="0" err="1"/>
              <a:t>ILMN_1787680</a:t>
            </a:r>
            <a:r>
              <a:rPr lang="en-US" sz="1400" dirty="0"/>
              <a:t> ILMN_1665207 ILMN_1729212 ILMN_2062112 </a:t>
            </a:r>
          </a:p>
          <a:p>
            <a:r>
              <a:rPr lang="en-US" sz="1400" dirty="0"/>
              <a:t>           2.690193            2.117442            1.794209           1.382537            1.333940 </a:t>
            </a:r>
          </a:p>
          <a:p>
            <a:endParaRPr lang="en-US" sz="1400" dirty="0"/>
          </a:p>
          <a:p>
            <a:pPr marL="285750" indent="-285750">
              <a:buFont typeface="Arial" panose="020B0604020202020204" pitchFamily="34" charset="0"/>
              <a:buChar char="•"/>
            </a:pPr>
            <a:r>
              <a:rPr lang="en-US" dirty="0"/>
              <a:t>C F and T refer to the tissue types, while A is all tissue types combined to show the ASD/control fold changes in general.</a:t>
            </a:r>
          </a:p>
          <a:p>
            <a:endParaRPr lang="en-US" dirty="0"/>
          </a:p>
        </p:txBody>
      </p:sp>
      <p:sp>
        <p:nvSpPr>
          <p:cNvPr id="14" name="TextBox 13">
            <a:extLst>
              <a:ext uri="{FF2B5EF4-FFF2-40B4-BE49-F238E27FC236}">
                <a16:creationId xmlns:a16="http://schemas.microsoft.com/office/drawing/2014/main" id="{1F693195-0491-43C1-8E12-6818395CCF98}"/>
              </a:ext>
            </a:extLst>
          </p:cNvPr>
          <p:cNvSpPr txBox="1"/>
          <p:nvPr/>
        </p:nvSpPr>
        <p:spPr>
          <a:xfrm>
            <a:off x="7940180" y="3010531"/>
            <a:ext cx="4084040" cy="3108543"/>
          </a:xfrm>
          <a:prstGeom prst="rect">
            <a:avLst/>
          </a:prstGeom>
          <a:noFill/>
        </p:spPr>
        <p:txBody>
          <a:bodyPr wrap="square" rtlCol="0">
            <a:spAutoFit/>
          </a:bodyPr>
          <a:lstStyle/>
          <a:p>
            <a:r>
              <a:rPr lang="en-US" sz="1400" dirty="0"/>
              <a:t> </a:t>
            </a:r>
            <a:r>
              <a:rPr lang="en-US" sz="1400" dirty="0" err="1"/>
              <a:t>change.genes</a:t>
            </a:r>
            <a:r>
              <a:rPr lang="en-US" sz="1400" dirty="0"/>
              <a:t>           </a:t>
            </a:r>
            <a:r>
              <a:rPr lang="en-US" sz="1400" dirty="0" err="1"/>
              <a:t>in.C</a:t>
            </a:r>
            <a:r>
              <a:rPr lang="en-US" sz="1400" dirty="0"/>
              <a:t>           </a:t>
            </a:r>
            <a:r>
              <a:rPr lang="en-US" sz="1400" dirty="0" err="1"/>
              <a:t>in.F</a:t>
            </a:r>
            <a:r>
              <a:rPr lang="en-US" sz="1400" dirty="0"/>
              <a:t>         </a:t>
            </a:r>
            <a:r>
              <a:rPr lang="en-US" sz="1400" dirty="0" err="1"/>
              <a:t>in.T</a:t>
            </a:r>
            <a:r>
              <a:rPr lang="en-US" sz="1400" dirty="0"/>
              <a:t>      </a:t>
            </a:r>
            <a:r>
              <a:rPr lang="en-US" sz="1400" dirty="0" err="1"/>
              <a:t>in.A</a:t>
            </a:r>
            <a:r>
              <a:rPr lang="en-US" sz="1400" dirty="0"/>
              <a:t>   </a:t>
            </a:r>
          </a:p>
          <a:p>
            <a:r>
              <a:rPr lang="en-US" sz="1400" dirty="0"/>
              <a:t>"ILMN_1665207" "TRUE"  "FALSE" "FALSE" "TRUE"  2</a:t>
            </a:r>
          </a:p>
          <a:p>
            <a:r>
              <a:rPr lang="en-US" sz="1400" dirty="0"/>
              <a:t>"ILMN_1676822" "TRUE"  "FALSE" "FALSE" "FALSE" 1</a:t>
            </a:r>
          </a:p>
          <a:p>
            <a:r>
              <a:rPr lang="en-US" sz="1400" dirty="0"/>
              <a:t>"ILMN_1689515" "TRUE"  "FALSE" "FALSE" "FALSE" 1</a:t>
            </a:r>
          </a:p>
          <a:p>
            <a:r>
              <a:rPr lang="en-US" sz="1400" dirty="0"/>
              <a:t>"ILMN_1671149" "TRUE"  "FALSE" "FALSE" "FALSE" 1</a:t>
            </a:r>
          </a:p>
          <a:p>
            <a:r>
              <a:rPr lang="en-US" sz="1400" dirty="0"/>
              <a:t>"ILMN_2361603" "TRUE"  "FALSE" "FALSE" "FALSE" 1</a:t>
            </a:r>
          </a:p>
          <a:p>
            <a:r>
              <a:rPr lang="en-US" sz="1400" dirty="0"/>
              <a:t>"ILMN_1787680" "FALSE" "TRUE"  "TRUE"  "TRUE"  3</a:t>
            </a:r>
          </a:p>
          <a:p>
            <a:r>
              <a:rPr lang="en-US" sz="1400" dirty="0"/>
              <a:t>"ILMN_2062112" "FALSE" "TRUE"  "FALSE" "TRUE"  2</a:t>
            </a:r>
          </a:p>
          <a:p>
            <a:r>
              <a:rPr lang="en-US" sz="1400" dirty="0"/>
              <a:t>"ILMN_2153373" "FALSE" "TRUE"  "TRUE"  "FALSE" 2</a:t>
            </a:r>
          </a:p>
          <a:p>
            <a:r>
              <a:rPr lang="en-US" sz="1400" dirty="0"/>
              <a:t>"ILMN_1783333" "FALSE" "TRUE"  "FALSE" "FALSE" 1</a:t>
            </a:r>
          </a:p>
          <a:p>
            <a:r>
              <a:rPr lang="en-US" sz="1400" dirty="0"/>
              <a:t>"ILMN_1659781" "FALSE" "TRUE"  "FALSE" "FALSE" 1</a:t>
            </a:r>
          </a:p>
          <a:p>
            <a:r>
              <a:rPr lang="en-US" sz="1400" dirty="0"/>
              <a:t>"ILMN_1729212" "FALSE" "FALSE" "TRUE"  "TRUE"  2</a:t>
            </a:r>
          </a:p>
          <a:p>
            <a:r>
              <a:rPr lang="en-US" sz="1400" dirty="0"/>
              <a:t>"ILMN_1795419" "FALSE" "FALSE" "TRUE"  "FALSE" 1</a:t>
            </a:r>
          </a:p>
          <a:p>
            <a:r>
              <a:rPr lang="en-US" sz="1400" dirty="0"/>
              <a:t>"ILMN_1784749" "FALSE" "FALSE" "TRUE"  "FALSE" 1</a:t>
            </a:r>
          </a:p>
        </p:txBody>
      </p:sp>
    </p:spTree>
    <p:extLst>
      <p:ext uri="{BB962C8B-B14F-4D97-AF65-F5344CB8AC3E}">
        <p14:creationId xmlns:p14="http://schemas.microsoft.com/office/powerpoint/2010/main" val="422102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FA426-F5F9-40A7-9E04-AE8A406D0FF5}"/>
              </a:ext>
            </a:extLst>
          </p:cNvPr>
          <p:cNvPicPr>
            <a:picLocks noChangeAspect="1"/>
          </p:cNvPicPr>
          <p:nvPr/>
        </p:nvPicPr>
        <p:blipFill rotWithShape="1">
          <a:blip r:embed="rId2">
            <a:extLst>
              <a:ext uri="{28A0092B-C50C-407E-A947-70E740481C1C}">
                <a14:useLocalDpi xmlns:a14="http://schemas.microsoft.com/office/drawing/2010/main" val="0"/>
              </a:ext>
            </a:extLst>
          </a:blip>
          <a:srcRect t="2778" r="2197" b="1666"/>
          <a:stretch/>
        </p:blipFill>
        <p:spPr>
          <a:xfrm>
            <a:off x="485775" y="7813"/>
            <a:ext cx="10878084" cy="6850187"/>
          </a:xfrm>
          <a:prstGeom prst="rect">
            <a:avLst/>
          </a:prstGeom>
        </p:spPr>
      </p:pic>
    </p:spTree>
    <p:extLst>
      <p:ext uri="{BB962C8B-B14F-4D97-AF65-F5344CB8AC3E}">
        <p14:creationId xmlns:p14="http://schemas.microsoft.com/office/powerpoint/2010/main" val="2485921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EC3E-4EB0-45F8-B33E-769DEB36DFCD}"/>
              </a:ext>
            </a:extLst>
          </p:cNvPr>
          <p:cNvSpPr>
            <a:spLocks noGrp="1"/>
          </p:cNvSpPr>
          <p:nvPr>
            <p:ph type="title"/>
          </p:nvPr>
        </p:nvSpPr>
        <p:spPr/>
        <p:txBody>
          <a:bodyPr/>
          <a:lstStyle/>
          <a:p>
            <a:r>
              <a:rPr lang="en-US" dirty="0"/>
              <a:t>Dataset Restriction</a:t>
            </a:r>
          </a:p>
        </p:txBody>
      </p:sp>
      <p:sp>
        <p:nvSpPr>
          <p:cNvPr id="3" name="Content Placeholder 2">
            <a:extLst>
              <a:ext uri="{FF2B5EF4-FFF2-40B4-BE49-F238E27FC236}">
                <a16:creationId xmlns:a16="http://schemas.microsoft.com/office/drawing/2014/main" id="{13B02CC7-8A5A-4E8D-A319-C9B7629842E7}"/>
              </a:ext>
            </a:extLst>
          </p:cNvPr>
          <p:cNvSpPr>
            <a:spLocks noGrp="1"/>
          </p:cNvSpPr>
          <p:nvPr>
            <p:ph idx="1"/>
          </p:nvPr>
        </p:nvSpPr>
        <p:spPr/>
        <p:txBody>
          <a:bodyPr/>
          <a:lstStyle/>
          <a:p>
            <a:r>
              <a:rPr lang="en-US" dirty="0"/>
              <a:t>The difference between cerebellum expression and the other tissue types, regardless of state was so stark it washed out other possible relationships. </a:t>
            </a:r>
          </a:p>
          <a:p>
            <a:r>
              <a:rPr lang="en-US" dirty="0"/>
              <a:t>The cerebellum samples were removed, and the reduced dataset analyzed with the same procedures.</a:t>
            </a:r>
          </a:p>
          <a:p>
            <a:r>
              <a:rPr lang="en-US" dirty="0"/>
              <a:t>The same outlier samples were removed where applicable, and genes with an average expression value of 9 or less or a coefficient of variation of 2 or less were filtered out as before.</a:t>
            </a:r>
          </a:p>
        </p:txBody>
      </p:sp>
    </p:spTree>
    <p:extLst>
      <p:ext uri="{BB962C8B-B14F-4D97-AF65-F5344CB8AC3E}">
        <p14:creationId xmlns:p14="http://schemas.microsoft.com/office/powerpoint/2010/main" val="410365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E5766B-0216-46C0-96E1-BA6E02BB4D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55" t="3357" r="1392" b="11930"/>
          <a:stretch/>
        </p:blipFill>
        <p:spPr>
          <a:xfrm>
            <a:off x="-1" y="474107"/>
            <a:ext cx="11868149" cy="6343887"/>
          </a:xfrm>
        </p:spPr>
      </p:pic>
      <p:sp>
        <p:nvSpPr>
          <p:cNvPr id="6" name="TextBox 5">
            <a:extLst>
              <a:ext uri="{FF2B5EF4-FFF2-40B4-BE49-F238E27FC236}">
                <a16:creationId xmlns:a16="http://schemas.microsoft.com/office/drawing/2014/main" id="{0521A7A0-B22A-45E0-9E0C-76BAD75FB96E}"/>
              </a:ext>
            </a:extLst>
          </p:cNvPr>
          <p:cNvSpPr txBox="1"/>
          <p:nvPr/>
        </p:nvSpPr>
        <p:spPr>
          <a:xfrm>
            <a:off x="104775" y="104775"/>
            <a:ext cx="11868150" cy="369332"/>
          </a:xfrm>
          <a:prstGeom prst="rect">
            <a:avLst/>
          </a:prstGeom>
          <a:noFill/>
        </p:spPr>
        <p:txBody>
          <a:bodyPr wrap="square" rtlCol="0">
            <a:spAutoFit/>
          </a:bodyPr>
          <a:lstStyle/>
          <a:p>
            <a:r>
              <a:rPr lang="en-US" dirty="0"/>
              <a:t>Heatmap of the reduced dataset with outliers removed and genes filtered. Note the </a:t>
            </a:r>
            <a:r>
              <a:rPr lang="en-US" dirty="0" err="1"/>
              <a:t>the</a:t>
            </a:r>
            <a:r>
              <a:rPr lang="en-US" dirty="0"/>
              <a:t> minimum correlation shown is 0.84.</a:t>
            </a:r>
          </a:p>
        </p:txBody>
      </p:sp>
    </p:spTree>
    <p:extLst>
      <p:ext uri="{BB962C8B-B14F-4D97-AF65-F5344CB8AC3E}">
        <p14:creationId xmlns:p14="http://schemas.microsoft.com/office/powerpoint/2010/main" val="1320612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0940-2628-4D6B-B2C2-EE9FEABAB965}"/>
              </a:ext>
            </a:extLst>
          </p:cNvPr>
          <p:cNvSpPr>
            <a:spLocks noGrp="1"/>
          </p:cNvSpPr>
          <p:nvPr>
            <p:ph type="title"/>
          </p:nvPr>
        </p:nvSpPr>
        <p:spPr>
          <a:xfrm>
            <a:off x="0" y="12700"/>
            <a:ext cx="4800600" cy="838993"/>
          </a:xfrm>
        </p:spPr>
        <p:txBody>
          <a:bodyPr>
            <a:normAutofit fontScale="90000"/>
          </a:bodyPr>
          <a:lstStyle/>
          <a:p>
            <a:r>
              <a:rPr lang="en-US" dirty="0"/>
              <a:t>Restricted Set ANOVA</a:t>
            </a:r>
          </a:p>
        </p:txBody>
      </p:sp>
      <p:pic>
        <p:nvPicPr>
          <p:cNvPr id="5" name="Content Placeholder 4">
            <a:extLst>
              <a:ext uri="{FF2B5EF4-FFF2-40B4-BE49-F238E27FC236}">
                <a16:creationId xmlns:a16="http://schemas.microsoft.com/office/drawing/2014/main" id="{BAFBF28A-54AC-47A5-A0DF-118B2D0064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99" r="5505" b="2280"/>
          <a:stretch/>
        </p:blipFill>
        <p:spPr>
          <a:xfrm>
            <a:off x="7997348" y="12700"/>
            <a:ext cx="3655600" cy="3063942"/>
          </a:xfrm>
        </p:spPr>
      </p:pic>
      <p:pic>
        <p:nvPicPr>
          <p:cNvPr id="9" name="Picture 8">
            <a:extLst>
              <a:ext uri="{FF2B5EF4-FFF2-40B4-BE49-F238E27FC236}">
                <a16:creationId xmlns:a16="http://schemas.microsoft.com/office/drawing/2014/main" id="{399C5596-2239-473A-A84B-487C63B8C528}"/>
              </a:ext>
            </a:extLst>
          </p:cNvPr>
          <p:cNvPicPr>
            <a:picLocks noChangeAspect="1"/>
          </p:cNvPicPr>
          <p:nvPr/>
        </p:nvPicPr>
        <p:blipFill rotWithShape="1">
          <a:blip r:embed="rId3">
            <a:extLst>
              <a:ext uri="{28A0092B-C50C-407E-A947-70E740481C1C}">
                <a14:useLocalDpi xmlns:a14="http://schemas.microsoft.com/office/drawing/2010/main" val="0"/>
              </a:ext>
            </a:extLst>
          </a:blip>
          <a:srcRect t="2864" r="5342" b="3109"/>
          <a:stretch/>
        </p:blipFill>
        <p:spPr>
          <a:xfrm>
            <a:off x="7997348" y="3248092"/>
            <a:ext cx="3708336" cy="3063942"/>
          </a:xfrm>
          <a:prstGeom prst="rect">
            <a:avLst/>
          </a:prstGeom>
        </p:spPr>
      </p:pic>
      <p:pic>
        <p:nvPicPr>
          <p:cNvPr id="13" name="Picture 12">
            <a:extLst>
              <a:ext uri="{FF2B5EF4-FFF2-40B4-BE49-F238E27FC236}">
                <a16:creationId xmlns:a16="http://schemas.microsoft.com/office/drawing/2014/main" id="{0C31AF56-7291-4DFA-AF41-62898214DB08}"/>
              </a:ext>
            </a:extLst>
          </p:cNvPr>
          <p:cNvPicPr>
            <a:picLocks noChangeAspect="1"/>
          </p:cNvPicPr>
          <p:nvPr/>
        </p:nvPicPr>
        <p:blipFill rotWithShape="1">
          <a:blip r:embed="rId4">
            <a:extLst>
              <a:ext uri="{28A0092B-C50C-407E-A947-70E740481C1C}">
                <a14:useLocalDpi xmlns:a14="http://schemas.microsoft.com/office/drawing/2010/main" val="0"/>
              </a:ext>
            </a:extLst>
          </a:blip>
          <a:srcRect l="9599" t="4722" r="6184" b="24583"/>
          <a:stretch/>
        </p:blipFill>
        <p:spPr>
          <a:xfrm>
            <a:off x="-6293" y="632618"/>
            <a:ext cx="7902518" cy="3882608"/>
          </a:xfrm>
          <a:prstGeom prst="rect">
            <a:avLst/>
          </a:prstGeom>
        </p:spPr>
      </p:pic>
      <p:sp>
        <p:nvSpPr>
          <p:cNvPr id="14" name="TextBox 13">
            <a:extLst>
              <a:ext uri="{FF2B5EF4-FFF2-40B4-BE49-F238E27FC236}">
                <a16:creationId xmlns:a16="http://schemas.microsoft.com/office/drawing/2014/main" id="{4CD60A7C-EBD7-46CF-A61C-2F1CA3E9272C}"/>
              </a:ext>
            </a:extLst>
          </p:cNvPr>
          <p:cNvSpPr txBox="1"/>
          <p:nvPr/>
        </p:nvSpPr>
        <p:spPr>
          <a:xfrm>
            <a:off x="304800" y="4648200"/>
            <a:ext cx="589597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reduced data still has a large number of highly significant genes, but the spread is less lopsided.</a:t>
            </a:r>
          </a:p>
          <a:p>
            <a:pPr marL="285750" indent="-285750">
              <a:buFont typeface="Arial" panose="020B0604020202020204" pitchFamily="34" charset="0"/>
              <a:buChar char="•"/>
            </a:pPr>
            <a:r>
              <a:rPr lang="en-US" dirty="0"/>
              <a:t>The reduced and filtered data (p &lt;= 0.003) contains 54 samples with 193 genes.</a:t>
            </a:r>
          </a:p>
          <a:p>
            <a:pPr marL="285750" indent="-285750">
              <a:buFont typeface="Arial" panose="020B0604020202020204" pitchFamily="34" charset="0"/>
              <a:buChar char="•"/>
            </a:pPr>
            <a:r>
              <a:rPr lang="en-US" dirty="0"/>
              <a:t>The clustering is also able to distinguish between sample types more accurately.</a:t>
            </a:r>
          </a:p>
        </p:txBody>
      </p:sp>
    </p:spTree>
    <p:extLst>
      <p:ext uri="{BB962C8B-B14F-4D97-AF65-F5344CB8AC3E}">
        <p14:creationId xmlns:p14="http://schemas.microsoft.com/office/powerpoint/2010/main" val="365765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FDD3-EE48-4994-9F26-2F108949B514}"/>
              </a:ext>
            </a:extLst>
          </p:cNvPr>
          <p:cNvSpPr>
            <a:spLocks noGrp="1"/>
          </p:cNvSpPr>
          <p:nvPr>
            <p:ph type="title"/>
          </p:nvPr>
        </p:nvSpPr>
        <p:spPr>
          <a:xfrm>
            <a:off x="457200" y="396875"/>
            <a:ext cx="4810125" cy="920750"/>
          </a:xfrm>
        </p:spPr>
        <p:txBody>
          <a:bodyPr/>
          <a:lstStyle/>
          <a:p>
            <a:r>
              <a:rPr lang="en-US" dirty="0"/>
              <a:t>Restricted Data PCA</a:t>
            </a:r>
          </a:p>
        </p:txBody>
      </p:sp>
      <p:pic>
        <p:nvPicPr>
          <p:cNvPr id="5" name="Content Placeholder 4">
            <a:extLst>
              <a:ext uri="{FF2B5EF4-FFF2-40B4-BE49-F238E27FC236}">
                <a16:creationId xmlns:a16="http://schemas.microsoft.com/office/drawing/2014/main" id="{242A8323-8093-493F-92DF-1FE15FCC540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962" r="3716"/>
          <a:stretch/>
        </p:blipFill>
        <p:spPr>
          <a:xfrm>
            <a:off x="5147257" y="587375"/>
            <a:ext cx="7044743" cy="5905500"/>
          </a:xfrm>
        </p:spPr>
      </p:pic>
      <p:sp>
        <p:nvSpPr>
          <p:cNvPr id="6" name="TextBox 5">
            <a:extLst>
              <a:ext uri="{FF2B5EF4-FFF2-40B4-BE49-F238E27FC236}">
                <a16:creationId xmlns:a16="http://schemas.microsoft.com/office/drawing/2014/main" id="{277DEF83-1585-4C36-90DE-1BD51B619A6A}"/>
              </a:ext>
            </a:extLst>
          </p:cNvPr>
          <p:cNvSpPr txBox="1"/>
          <p:nvPr/>
        </p:nvSpPr>
        <p:spPr>
          <a:xfrm>
            <a:off x="838200" y="2028825"/>
            <a:ext cx="421005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PCA for the restricted dataset was less lopsided.</a:t>
            </a:r>
          </a:p>
          <a:p>
            <a:pPr marL="285750" indent="-285750">
              <a:buFont typeface="Arial" panose="020B0604020202020204" pitchFamily="34" charset="0"/>
              <a:buChar char="•"/>
            </a:pPr>
            <a:r>
              <a:rPr lang="en-US" dirty="0"/>
              <a:t>In general, the expression of the control samples was relatively cohesive, while the ASD samples showed much greater variation. This is in line with the heterogenous nature of ASD in diagnosis and presentation.</a:t>
            </a:r>
          </a:p>
          <a:p>
            <a:pPr marL="285750" indent="-285750">
              <a:buFont typeface="Arial" panose="020B0604020202020204" pitchFamily="34" charset="0"/>
              <a:buChar char="•"/>
            </a:pPr>
            <a:r>
              <a:rPr lang="en-US" dirty="0"/>
              <a:t>Differences in tissue expression within each group do not appear to be as significant.</a:t>
            </a:r>
          </a:p>
        </p:txBody>
      </p:sp>
    </p:spTree>
    <p:extLst>
      <p:ext uri="{BB962C8B-B14F-4D97-AF65-F5344CB8AC3E}">
        <p14:creationId xmlns:p14="http://schemas.microsoft.com/office/powerpoint/2010/main" val="3838361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F6D572-C5C3-491F-8D08-A32DA2D110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464" t="4670" r="2852" b="12148"/>
          <a:stretch/>
        </p:blipFill>
        <p:spPr>
          <a:xfrm>
            <a:off x="0" y="119062"/>
            <a:ext cx="12194508" cy="6619875"/>
          </a:xfrm>
        </p:spPr>
      </p:pic>
    </p:spTree>
    <p:extLst>
      <p:ext uri="{BB962C8B-B14F-4D97-AF65-F5344CB8AC3E}">
        <p14:creationId xmlns:p14="http://schemas.microsoft.com/office/powerpoint/2010/main" val="187698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EEFEB51-7ABF-4A98-AA0E-B20650219139}"/>
              </a:ext>
            </a:extLst>
          </p:cNvPr>
          <p:cNvSpPr txBox="1">
            <a:spLocks noGrp="1"/>
          </p:cNvSpPr>
          <p:nvPr>
            <p:ph type="title"/>
          </p:nvPr>
        </p:nvSpPr>
        <p:spPr>
          <a:xfrm>
            <a:off x="322976" y="62487"/>
            <a:ext cx="5990438" cy="72544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Restricted Data LDA</a:t>
            </a:r>
          </a:p>
        </p:txBody>
      </p:sp>
      <p:sp>
        <p:nvSpPr>
          <p:cNvPr id="9" name="TextBox 8">
            <a:extLst>
              <a:ext uri="{FF2B5EF4-FFF2-40B4-BE49-F238E27FC236}">
                <a16:creationId xmlns:a16="http://schemas.microsoft.com/office/drawing/2014/main" id="{0DD2CDF6-170F-48D9-8D35-6023CF5F4C01}"/>
              </a:ext>
            </a:extLst>
          </p:cNvPr>
          <p:cNvSpPr txBox="1"/>
          <p:nvPr/>
        </p:nvSpPr>
        <p:spPr>
          <a:xfrm>
            <a:off x="322975" y="698901"/>
            <a:ext cx="894694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predictive model was able to accurately identify frontal cortex ASD and temporal cortex control samples.</a:t>
            </a:r>
          </a:p>
          <a:p>
            <a:pPr marL="285750" indent="-285750">
              <a:buFont typeface="Arial" panose="020B0604020202020204" pitchFamily="34" charset="0"/>
              <a:buChar char="•"/>
            </a:pPr>
            <a:r>
              <a:rPr lang="en-US" dirty="0"/>
              <a:t>The frontal cortex controls were often mistaken for temporal cortex controls, while the temporal cortex ASD samples were mistaken for frontal cortex ASD samples.</a:t>
            </a:r>
          </a:p>
        </p:txBody>
      </p:sp>
      <p:sp>
        <p:nvSpPr>
          <p:cNvPr id="10" name="TextBox 9">
            <a:extLst>
              <a:ext uri="{FF2B5EF4-FFF2-40B4-BE49-F238E27FC236}">
                <a16:creationId xmlns:a16="http://schemas.microsoft.com/office/drawing/2014/main" id="{B1BBB675-D468-445C-AE10-934E8E70A5A7}"/>
              </a:ext>
            </a:extLst>
          </p:cNvPr>
          <p:cNvSpPr txBox="1"/>
          <p:nvPr/>
        </p:nvSpPr>
        <p:spPr>
          <a:xfrm>
            <a:off x="9634058" y="617946"/>
            <a:ext cx="2234966" cy="1477328"/>
          </a:xfrm>
          <a:prstGeom prst="rect">
            <a:avLst/>
          </a:prstGeom>
          <a:noFill/>
        </p:spPr>
        <p:txBody>
          <a:bodyPr wrap="square" rtlCol="0">
            <a:spAutoFit/>
          </a:bodyPr>
          <a:lstStyle/>
          <a:p>
            <a:r>
              <a:rPr lang="da-DK" dirty="0"/>
              <a:t>      AF  AT  CF  CT</a:t>
            </a:r>
          </a:p>
          <a:p>
            <a:r>
              <a:rPr lang="da-DK" dirty="0"/>
              <a:t> AF   4    2    0    0</a:t>
            </a:r>
          </a:p>
          <a:p>
            <a:r>
              <a:rPr lang="da-DK" dirty="0"/>
              <a:t> AT   0    0    1    0</a:t>
            </a:r>
          </a:p>
          <a:p>
            <a:r>
              <a:rPr lang="da-DK" dirty="0"/>
              <a:t> CF   1    1    1    0</a:t>
            </a:r>
          </a:p>
          <a:p>
            <a:r>
              <a:rPr lang="da-DK" dirty="0"/>
              <a:t> CT   0    1    3    5</a:t>
            </a:r>
            <a:endParaRPr lang="en-US" dirty="0"/>
          </a:p>
        </p:txBody>
      </p:sp>
      <p:sp>
        <p:nvSpPr>
          <p:cNvPr id="12" name="Title 1">
            <a:extLst>
              <a:ext uri="{FF2B5EF4-FFF2-40B4-BE49-F238E27FC236}">
                <a16:creationId xmlns:a16="http://schemas.microsoft.com/office/drawing/2014/main" id="{4F6DDDA7-9932-4F11-A71B-342445439A90}"/>
              </a:ext>
            </a:extLst>
          </p:cNvPr>
          <p:cNvSpPr txBox="1">
            <a:spLocks/>
          </p:cNvSpPr>
          <p:nvPr/>
        </p:nvSpPr>
        <p:spPr>
          <a:xfrm>
            <a:off x="322974" y="2907885"/>
            <a:ext cx="2960613" cy="8369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Fold Change</a:t>
            </a:r>
          </a:p>
        </p:txBody>
      </p:sp>
      <p:sp>
        <p:nvSpPr>
          <p:cNvPr id="13" name="TextBox 12">
            <a:extLst>
              <a:ext uri="{FF2B5EF4-FFF2-40B4-BE49-F238E27FC236}">
                <a16:creationId xmlns:a16="http://schemas.microsoft.com/office/drawing/2014/main" id="{158699FB-1B4E-4628-8583-2B3298438BAE}"/>
              </a:ext>
            </a:extLst>
          </p:cNvPr>
          <p:cNvSpPr txBox="1"/>
          <p:nvPr/>
        </p:nvSpPr>
        <p:spPr>
          <a:xfrm>
            <a:off x="568531" y="3645483"/>
            <a:ext cx="7617204" cy="2862322"/>
          </a:xfrm>
          <a:prstGeom prst="rect">
            <a:avLst/>
          </a:prstGeom>
          <a:noFill/>
        </p:spPr>
        <p:txBody>
          <a:bodyPr wrap="square" rtlCol="0">
            <a:spAutoFit/>
          </a:bodyPr>
          <a:lstStyle/>
          <a:p>
            <a:r>
              <a:rPr lang="en-US" sz="1400" dirty="0"/>
              <a:t>&gt; top.5.F</a:t>
            </a:r>
          </a:p>
          <a:p>
            <a:r>
              <a:rPr lang="en-US" sz="1400" dirty="0"/>
              <a:t>ILMN_2062112 ILMN_2153373 ILMN_1783333 ILMN_2388975 ILMN_1729212 </a:t>
            </a:r>
          </a:p>
          <a:p>
            <a:r>
              <a:rPr lang="en-US" sz="1400" dirty="0"/>
              <a:t>   1.3339403    1.1249580    1.0945617    0.9995852    0.9974261 </a:t>
            </a:r>
          </a:p>
          <a:p>
            <a:r>
              <a:rPr lang="en-US" sz="1400" dirty="0"/>
              <a:t>&gt; top.5.T</a:t>
            </a:r>
          </a:p>
          <a:p>
            <a:r>
              <a:rPr lang="en-US" sz="1400" dirty="0"/>
              <a:t>ILMN_1729212 ILMN_1795419 ILMN_1784749 ILMN_2153373 ILMN_2062112 </a:t>
            </a:r>
          </a:p>
          <a:p>
            <a:r>
              <a:rPr lang="en-US" sz="1400" dirty="0"/>
              <a:t>   1.3825370    1.3036476    1.2139222    1.1632023    0.8306985</a:t>
            </a:r>
          </a:p>
          <a:p>
            <a:r>
              <a:rPr lang="en-US" sz="1400" dirty="0"/>
              <a:t>&gt; top.5.A</a:t>
            </a:r>
          </a:p>
          <a:p>
            <a:r>
              <a:rPr lang="en-US" sz="1400" dirty="0"/>
              <a:t>ILMN_1729212 ILMN_2062112 ILMN_1795419 ILMN_1784749 ILMN_2153373 </a:t>
            </a:r>
          </a:p>
          <a:p>
            <a:r>
              <a:rPr lang="en-US" sz="1400" dirty="0"/>
              <a:t>    1.382537     1.333940     1.303648     1.213922     1.163202 </a:t>
            </a:r>
          </a:p>
          <a:p>
            <a:pPr marL="285750" indent="-285750">
              <a:buFont typeface="Arial" panose="020B0604020202020204" pitchFamily="34" charset="0"/>
              <a:buChar char="•"/>
            </a:pPr>
            <a:r>
              <a:rPr lang="en-US" dirty="0"/>
              <a:t>C F and T refer to the tissue types, while A is all tissue types combined to show the ASD/control fold changes in general.</a:t>
            </a:r>
          </a:p>
          <a:p>
            <a:endParaRPr lang="en-US" dirty="0"/>
          </a:p>
        </p:txBody>
      </p:sp>
      <p:sp>
        <p:nvSpPr>
          <p:cNvPr id="14" name="TextBox 13">
            <a:extLst>
              <a:ext uri="{FF2B5EF4-FFF2-40B4-BE49-F238E27FC236}">
                <a16:creationId xmlns:a16="http://schemas.microsoft.com/office/drawing/2014/main" id="{1F693195-0491-43C1-8E12-6818395CCF98}"/>
              </a:ext>
            </a:extLst>
          </p:cNvPr>
          <p:cNvSpPr txBox="1"/>
          <p:nvPr/>
        </p:nvSpPr>
        <p:spPr>
          <a:xfrm>
            <a:off x="7940180" y="3010531"/>
            <a:ext cx="4084040" cy="1815882"/>
          </a:xfrm>
          <a:prstGeom prst="rect">
            <a:avLst/>
          </a:prstGeom>
          <a:noFill/>
        </p:spPr>
        <p:txBody>
          <a:bodyPr wrap="square" rtlCol="0">
            <a:spAutoFit/>
          </a:bodyPr>
          <a:lstStyle/>
          <a:p>
            <a:r>
              <a:rPr lang="en-US" sz="1400" dirty="0"/>
              <a:t>       </a:t>
            </a:r>
            <a:r>
              <a:rPr lang="en-US" sz="1400" dirty="0" err="1"/>
              <a:t>change.genes</a:t>
            </a:r>
            <a:r>
              <a:rPr lang="en-US" sz="1400" dirty="0"/>
              <a:t>       </a:t>
            </a:r>
            <a:r>
              <a:rPr lang="en-US" sz="1400" dirty="0" err="1"/>
              <a:t>in.F</a:t>
            </a:r>
            <a:r>
              <a:rPr lang="en-US" sz="1400" dirty="0"/>
              <a:t>         </a:t>
            </a:r>
            <a:r>
              <a:rPr lang="en-US" sz="1400" dirty="0" err="1"/>
              <a:t>in.T</a:t>
            </a:r>
            <a:r>
              <a:rPr lang="en-US" sz="1400" dirty="0"/>
              <a:t>       </a:t>
            </a:r>
            <a:r>
              <a:rPr lang="en-US" sz="1400" dirty="0" err="1"/>
              <a:t>in.A</a:t>
            </a:r>
            <a:r>
              <a:rPr lang="en-US" sz="1400" dirty="0"/>
              <a:t>   </a:t>
            </a:r>
          </a:p>
          <a:p>
            <a:r>
              <a:rPr lang="en-US" sz="1400" dirty="0"/>
              <a:t>"ILMN_2062112" "TRUE"  "TRUE"  "TRUE"  *</a:t>
            </a:r>
          </a:p>
          <a:p>
            <a:r>
              <a:rPr lang="en-US" sz="1400" dirty="0"/>
              <a:t>"ILMN_2153373" "TRUE"  "TRUE"  "TRUE"  *</a:t>
            </a:r>
          </a:p>
          <a:p>
            <a:r>
              <a:rPr lang="en-US" sz="1400" dirty="0"/>
              <a:t>"ILMN_1783333" "TRUE"  "FALSE" "FALSE"</a:t>
            </a:r>
          </a:p>
          <a:p>
            <a:r>
              <a:rPr lang="en-US" sz="1400" dirty="0"/>
              <a:t>"ILMN_2388975" "TRUE"  "FALSE" "FALSE"</a:t>
            </a:r>
          </a:p>
          <a:p>
            <a:r>
              <a:rPr lang="en-US" sz="1400" dirty="0"/>
              <a:t>"ILMN_1729212" "TRUE"  "TRUE"  "TRUE"  *</a:t>
            </a:r>
          </a:p>
          <a:p>
            <a:r>
              <a:rPr lang="en-US" sz="1400" dirty="0"/>
              <a:t>"ILMN_1795419" "FALSE" "TRUE"  "TRUE" </a:t>
            </a:r>
          </a:p>
          <a:p>
            <a:r>
              <a:rPr lang="en-US" sz="1400" dirty="0"/>
              <a:t>"ILMN_1784749" "FALSE" "TRUE"  "TRUE" </a:t>
            </a:r>
          </a:p>
        </p:txBody>
      </p:sp>
    </p:spTree>
    <p:extLst>
      <p:ext uri="{BB962C8B-B14F-4D97-AF65-F5344CB8AC3E}">
        <p14:creationId xmlns:p14="http://schemas.microsoft.com/office/powerpoint/2010/main" val="114505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D2B7-0382-42C5-B980-C99F50567CE9}"/>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8CB6FD52-5562-4C02-8873-8B5005DA730C}"/>
              </a:ext>
            </a:extLst>
          </p:cNvPr>
          <p:cNvSpPr>
            <a:spLocks noGrp="1"/>
          </p:cNvSpPr>
          <p:nvPr>
            <p:ph idx="1"/>
          </p:nvPr>
        </p:nvSpPr>
        <p:spPr/>
        <p:txBody>
          <a:bodyPr>
            <a:normAutofit fontScale="92500" lnSpcReduction="20000"/>
          </a:bodyPr>
          <a:lstStyle/>
          <a:p>
            <a:r>
              <a:rPr lang="en-US" dirty="0"/>
              <a:t>The GEO: GSE28521 dataset was chosen because it was one of the largest and well-curated datasets of autism spectrum disorder (ASD) and control brain tissue expression. </a:t>
            </a:r>
          </a:p>
          <a:p>
            <a:r>
              <a:rPr lang="en-US" dirty="0"/>
              <a:t>The data consists of RNA transcript data from ASD and neurotypical cerebellum, temporal cortex and frontal cortex tissue.</a:t>
            </a:r>
          </a:p>
          <a:p>
            <a:r>
              <a:rPr lang="en-US" dirty="0"/>
              <a:t>All data used the Illumina GPL6883 platform, was normalized and log2 transformed.</a:t>
            </a:r>
          </a:p>
          <a:p>
            <a:r>
              <a:rPr lang="en-US" dirty="0"/>
              <a:t>ASD is poorly characterized and is thought to have a variety of causes. This is observable in this dataset, as no simple pattern was obviously visible between ASD and control samples.</a:t>
            </a:r>
          </a:p>
          <a:p>
            <a:r>
              <a:rPr lang="en-US" dirty="0"/>
              <a:t>Samples have been annotated with two letters, A or C for ASD or control, and C, T or F for cerebellum, temporal cortex and frontal cortex, respectively.</a:t>
            </a:r>
          </a:p>
        </p:txBody>
      </p:sp>
    </p:spTree>
    <p:extLst>
      <p:ext uri="{BB962C8B-B14F-4D97-AF65-F5344CB8AC3E}">
        <p14:creationId xmlns:p14="http://schemas.microsoft.com/office/powerpoint/2010/main" val="1443913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EC740B6-17F4-46EE-ADD2-96B32EF01C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99" r="2172" b="2299"/>
          <a:stretch/>
        </p:blipFill>
        <p:spPr>
          <a:xfrm>
            <a:off x="652462" y="21834"/>
            <a:ext cx="10887075" cy="6814331"/>
          </a:xfrm>
        </p:spPr>
      </p:pic>
    </p:spTree>
    <p:extLst>
      <p:ext uri="{BB962C8B-B14F-4D97-AF65-F5344CB8AC3E}">
        <p14:creationId xmlns:p14="http://schemas.microsoft.com/office/powerpoint/2010/main" val="31067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D7B6-45F0-4CD6-B03D-F99B449B7367}"/>
              </a:ext>
            </a:extLst>
          </p:cNvPr>
          <p:cNvSpPr>
            <a:spLocks noGrp="1"/>
          </p:cNvSpPr>
          <p:nvPr>
            <p:ph type="title"/>
          </p:nvPr>
        </p:nvSpPr>
        <p:spPr>
          <a:xfrm>
            <a:off x="200025" y="219075"/>
            <a:ext cx="3600450" cy="882650"/>
          </a:xfrm>
        </p:spPr>
        <p:txBody>
          <a:bodyPr/>
          <a:lstStyle/>
          <a:p>
            <a:r>
              <a:rPr lang="en-US" dirty="0"/>
              <a:t>Gene Ontology</a:t>
            </a:r>
          </a:p>
        </p:txBody>
      </p:sp>
      <p:sp>
        <p:nvSpPr>
          <p:cNvPr id="3" name="Content Placeholder 2">
            <a:extLst>
              <a:ext uri="{FF2B5EF4-FFF2-40B4-BE49-F238E27FC236}">
                <a16:creationId xmlns:a16="http://schemas.microsoft.com/office/drawing/2014/main" id="{2156CA5C-112A-445F-BFEF-5E2F91FA5674}"/>
              </a:ext>
            </a:extLst>
          </p:cNvPr>
          <p:cNvSpPr>
            <a:spLocks noGrp="1"/>
          </p:cNvSpPr>
          <p:nvPr>
            <p:ph idx="1"/>
          </p:nvPr>
        </p:nvSpPr>
        <p:spPr>
          <a:xfrm>
            <a:off x="46137" y="1104492"/>
            <a:ext cx="4783037" cy="5753508"/>
          </a:xfrm>
        </p:spPr>
        <p:txBody>
          <a:bodyPr>
            <a:normAutofit lnSpcReduction="10000"/>
          </a:bodyPr>
          <a:lstStyle/>
          <a:p>
            <a:r>
              <a:rPr lang="en-US" sz="1800" dirty="0"/>
              <a:t>The top ten genes by fold change (absolute value) across all groups were investigated via DAVID bioinformatics resources.</a:t>
            </a:r>
          </a:p>
          <a:p>
            <a:r>
              <a:rPr lang="en-US" altLang="en-US" sz="1800" dirty="0"/>
              <a:t>The genes identified were: ILMN_1783333, ILMN_2062112, ILMN_1676822, ILMN_1665207,  ILMN_1689515, ILMN_1784749, ILMN_1729212, ILMN_2153373, ILMN_1795419, ILMN_1787680</a:t>
            </a:r>
            <a:endParaRPr lang="en-US" sz="1800" dirty="0"/>
          </a:p>
          <a:p>
            <a:r>
              <a:rPr lang="en-US" sz="1800" dirty="0"/>
              <a:t>The DAVID functional classification tool did not return any clusters, though several had membrane transport features. 3 genes were associated with the KEGG pathway.</a:t>
            </a:r>
          </a:p>
          <a:p>
            <a:r>
              <a:rPr lang="en-US" sz="1800" dirty="0"/>
              <a:t>Using a co-expression network, the authors of the dataset were able to identify an upregulation of genes involved in synaptic function, vesicular transport and neuronal projection. The also identified a downregulation of genes involved in immune and inflammatory activity. </a:t>
            </a:r>
          </a:p>
          <a:p>
            <a:r>
              <a:rPr lang="en-US" sz="1800" dirty="0"/>
              <a:t>There was no overlap between the ten genes identified and the hub genes of the author’s co-expression network.</a:t>
            </a:r>
          </a:p>
          <a:p>
            <a:pPr marL="0" indent="0">
              <a:buNone/>
            </a:pPr>
            <a:endParaRPr lang="en-US" sz="1800" dirty="0"/>
          </a:p>
        </p:txBody>
      </p:sp>
      <p:pic>
        <p:nvPicPr>
          <p:cNvPr id="4" name="Picture 3">
            <a:extLst>
              <a:ext uri="{FF2B5EF4-FFF2-40B4-BE49-F238E27FC236}">
                <a16:creationId xmlns:a16="http://schemas.microsoft.com/office/drawing/2014/main" id="{4C62FD70-288B-4468-8839-0B429787408C}"/>
              </a:ext>
            </a:extLst>
          </p:cNvPr>
          <p:cNvPicPr>
            <a:picLocks noChangeAspect="1"/>
          </p:cNvPicPr>
          <p:nvPr/>
        </p:nvPicPr>
        <p:blipFill rotWithShape="1">
          <a:blip r:embed="rId2"/>
          <a:srcRect l="56328" t="26111" r="27366" b="39468"/>
          <a:stretch/>
        </p:blipFill>
        <p:spPr>
          <a:xfrm>
            <a:off x="4829174" y="0"/>
            <a:ext cx="6048376" cy="3590925"/>
          </a:xfrm>
          <a:prstGeom prst="rect">
            <a:avLst/>
          </a:prstGeom>
        </p:spPr>
      </p:pic>
      <p:pic>
        <p:nvPicPr>
          <p:cNvPr id="7" name="Picture 6">
            <a:extLst>
              <a:ext uri="{FF2B5EF4-FFF2-40B4-BE49-F238E27FC236}">
                <a16:creationId xmlns:a16="http://schemas.microsoft.com/office/drawing/2014/main" id="{9EB33190-027E-401E-865A-73B42F4074C0}"/>
              </a:ext>
            </a:extLst>
          </p:cNvPr>
          <p:cNvPicPr>
            <a:picLocks noChangeAspect="1"/>
          </p:cNvPicPr>
          <p:nvPr/>
        </p:nvPicPr>
        <p:blipFill rotWithShape="1">
          <a:blip r:embed="rId3"/>
          <a:srcRect l="66014" t="23333" r="8985" b="39445"/>
          <a:stretch/>
        </p:blipFill>
        <p:spPr>
          <a:xfrm>
            <a:off x="4762497" y="3590925"/>
            <a:ext cx="7229479" cy="3040662"/>
          </a:xfrm>
          <a:prstGeom prst="rect">
            <a:avLst/>
          </a:prstGeom>
        </p:spPr>
      </p:pic>
      <p:sp>
        <p:nvSpPr>
          <p:cNvPr id="8" name="Rectangle 1">
            <a:extLst>
              <a:ext uri="{FF2B5EF4-FFF2-40B4-BE49-F238E27FC236}">
                <a16:creationId xmlns:a16="http://schemas.microsoft.com/office/drawing/2014/main" id="{22BB70B7-3680-4E10-A38F-7954159D6F31}"/>
              </a:ext>
            </a:extLst>
          </p:cNvPr>
          <p:cNvSpPr>
            <a:spLocks noChangeArrowheads="1"/>
          </p:cNvSpPr>
          <p:nvPr/>
        </p:nvSpPr>
        <p:spPr bwMode="auto">
          <a:xfrm>
            <a:off x="0" y="90100"/>
            <a:ext cx="65" cy="276999"/>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352835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94ED-BBE6-46A1-8F86-FD4B31A5ACA9}"/>
              </a:ext>
            </a:extLst>
          </p:cNvPr>
          <p:cNvSpPr>
            <a:spLocks noGrp="1"/>
          </p:cNvSpPr>
          <p:nvPr>
            <p:ph type="title"/>
          </p:nvPr>
        </p:nvSpPr>
        <p:spPr>
          <a:xfrm>
            <a:off x="838200" y="147011"/>
            <a:ext cx="1051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545539C7-2582-4086-9754-5117B7058AB6}"/>
              </a:ext>
            </a:extLst>
          </p:cNvPr>
          <p:cNvSpPr>
            <a:spLocks noGrp="1"/>
          </p:cNvSpPr>
          <p:nvPr>
            <p:ph idx="1"/>
          </p:nvPr>
        </p:nvSpPr>
        <p:spPr>
          <a:xfrm>
            <a:off x="266699" y="1196181"/>
            <a:ext cx="11706225" cy="5514808"/>
          </a:xfrm>
        </p:spPr>
        <p:txBody>
          <a:bodyPr>
            <a:normAutofit fontScale="77500" lnSpcReduction="20000"/>
          </a:bodyPr>
          <a:lstStyle/>
          <a:p>
            <a:r>
              <a:rPr lang="en-US" dirty="0"/>
              <a:t>Overall, the model did not have a lot of success determining the sample type, and changing the threshold of significance for the p-values to provide more information did not change the outcome. This underscores the complexity and heterogeneity of ASD, and reflect the results found in the original source paper.</a:t>
            </a:r>
          </a:p>
          <a:p>
            <a:r>
              <a:rPr lang="en-US" dirty="0"/>
              <a:t>The authors of the dataset note that ASD appears to involve less structural difference in cortical regions, though this does not account for the models failure to distinguish between control samples.</a:t>
            </a:r>
          </a:p>
          <a:p>
            <a:r>
              <a:rPr lang="en-US" dirty="0"/>
              <a:t>Given the complexity of ASD, straightforward differences in gene expression were not observable, and the predictive model was not very accurate. </a:t>
            </a:r>
          </a:p>
          <a:p>
            <a:r>
              <a:rPr lang="en-US" dirty="0"/>
              <a:t>It was interesting to note that the control samples clustered more than the ASD samples in the restricted dataset, reflecting the dysregulated expression associated with the condition.</a:t>
            </a:r>
          </a:p>
          <a:p>
            <a:r>
              <a:rPr lang="en-US" dirty="0"/>
              <a:t>It is possible that the data was over-filtered, as it had already been prepared and normalized by the authors, though runs with more relaxed thresholds produced the same results.</a:t>
            </a:r>
          </a:p>
          <a:p>
            <a:r>
              <a:rPr lang="en-US" dirty="0"/>
              <a:t>It is also interesting to note that the genes with the greatest fold change were not in the set of genes identified by the authors’ co-expression network. This could be due to the fact that none of the genes had particularly high fold changes, and that single gene’s fold change in this case might less significant than the change across a class of genes. Changes in disjoint sets of genes could result in the same phenotype or condition, but a method like LDA would not recognize the effects as members of the same class. </a:t>
            </a:r>
          </a:p>
          <a:p>
            <a:endParaRPr lang="en-US" dirty="0"/>
          </a:p>
        </p:txBody>
      </p:sp>
    </p:spTree>
    <p:extLst>
      <p:ext uri="{BB962C8B-B14F-4D97-AF65-F5344CB8AC3E}">
        <p14:creationId xmlns:p14="http://schemas.microsoft.com/office/powerpoint/2010/main" val="266682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00F9-098A-4ECC-B198-D80DD33CDA44}"/>
              </a:ext>
            </a:extLst>
          </p:cNvPr>
          <p:cNvSpPr>
            <a:spLocks noGrp="1"/>
          </p:cNvSpPr>
          <p:nvPr>
            <p:ph type="title"/>
          </p:nvPr>
        </p:nvSpPr>
        <p:spPr>
          <a:xfrm>
            <a:off x="415671" y="230505"/>
            <a:ext cx="4775454" cy="645795"/>
          </a:xfrm>
        </p:spPr>
        <p:txBody>
          <a:bodyPr anchor="b">
            <a:normAutofit/>
          </a:bodyPr>
          <a:lstStyle/>
          <a:p>
            <a:r>
              <a:rPr lang="en-US" sz="4000" dirty="0"/>
              <a:t>Outlier Processing</a:t>
            </a:r>
          </a:p>
        </p:txBody>
      </p:sp>
      <p:pic>
        <p:nvPicPr>
          <p:cNvPr id="16" name="Content Placeholder 4">
            <a:extLst>
              <a:ext uri="{FF2B5EF4-FFF2-40B4-BE49-F238E27FC236}">
                <a16:creationId xmlns:a16="http://schemas.microsoft.com/office/drawing/2014/main" id="{31C8D60F-AC4B-4383-8635-457F3F59C2C3}"/>
              </a:ext>
            </a:extLst>
          </p:cNvPr>
          <p:cNvPicPr>
            <a:picLocks noChangeAspect="1"/>
          </p:cNvPicPr>
          <p:nvPr/>
        </p:nvPicPr>
        <p:blipFill rotWithShape="1">
          <a:blip r:embed="rId2">
            <a:extLst>
              <a:ext uri="{28A0092B-C50C-407E-A947-70E740481C1C}">
                <a14:useLocalDpi xmlns:a14="http://schemas.microsoft.com/office/drawing/2010/main" val="0"/>
              </a:ext>
            </a:extLst>
          </a:blip>
          <a:srcRect l="2383" t="4002" r="2656" b="11148"/>
          <a:stretch/>
        </p:blipFill>
        <p:spPr>
          <a:xfrm>
            <a:off x="187166" y="1046708"/>
            <a:ext cx="8668462" cy="4706392"/>
          </a:xfrm>
          <a:prstGeom prst="rect">
            <a:avLst/>
          </a:prstGeom>
        </p:spPr>
      </p:pic>
      <p:sp>
        <p:nvSpPr>
          <p:cNvPr id="10" name="Content Placeholder 9">
            <a:extLst>
              <a:ext uri="{FF2B5EF4-FFF2-40B4-BE49-F238E27FC236}">
                <a16:creationId xmlns:a16="http://schemas.microsoft.com/office/drawing/2014/main" id="{7D7F633A-F2BA-48C1-986E-F6A96769A4FE}"/>
              </a:ext>
            </a:extLst>
          </p:cNvPr>
          <p:cNvSpPr>
            <a:spLocks noGrp="1"/>
          </p:cNvSpPr>
          <p:nvPr>
            <p:ph idx="1"/>
          </p:nvPr>
        </p:nvSpPr>
        <p:spPr>
          <a:xfrm>
            <a:off x="8826245" y="1046708"/>
            <a:ext cx="3032379" cy="4706392"/>
          </a:xfrm>
        </p:spPr>
        <p:txBody>
          <a:bodyPr>
            <a:normAutofit lnSpcReduction="10000"/>
          </a:bodyPr>
          <a:lstStyle/>
          <a:p>
            <a:r>
              <a:rPr lang="en-US" sz="1800" dirty="0"/>
              <a:t>A split between cerebellum expression and the other tissues is clearly visible in this heatmap as well as in the plots in the following slides.</a:t>
            </a:r>
          </a:p>
          <a:p>
            <a:r>
              <a:rPr lang="en-US" sz="1800" dirty="0"/>
              <a:t>The outliers selected for removal were GSM706394_A_C, GSM706410_C_C, GSM706391_A_C, GSM706455_A_T, GSM706425_A_F, GSM706447_A_T and GSM706448_A_T, as they appeared to stand out in all the plots. Their removal did not significantly change the shape of the distribution, but it did smooth it out. </a:t>
            </a:r>
          </a:p>
          <a:p>
            <a:endParaRPr lang="en-US" sz="1800" dirty="0"/>
          </a:p>
        </p:txBody>
      </p:sp>
    </p:spTree>
    <p:extLst>
      <p:ext uri="{BB962C8B-B14F-4D97-AF65-F5344CB8AC3E}">
        <p14:creationId xmlns:p14="http://schemas.microsoft.com/office/powerpoint/2010/main" val="148893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B5E0454-0249-4D32-94EE-001D2B99C139}"/>
              </a:ext>
            </a:extLst>
          </p:cNvPr>
          <p:cNvPicPr>
            <a:picLocks noChangeAspect="1"/>
          </p:cNvPicPr>
          <p:nvPr/>
        </p:nvPicPr>
        <p:blipFill rotWithShape="1">
          <a:blip r:embed="rId2">
            <a:extLst>
              <a:ext uri="{28A0092B-C50C-407E-A947-70E740481C1C}">
                <a14:useLocalDpi xmlns:a14="http://schemas.microsoft.com/office/drawing/2010/main" val="0"/>
              </a:ext>
            </a:extLst>
          </a:blip>
          <a:srcRect l="9219" t="6059" r="6297" b="24929"/>
          <a:stretch/>
        </p:blipFill>
        <p:spPr>
          <a:xfrm>
            <a:off x="643467" y="2229434"/>
            <a:ext cx="5294716" cy="2399130"/>
          </a:xfrm>
          <a:prstGeom prst="rect">
            <a:avLst/>
          </a:prstGeom>
        </p:spPr>
      </p:pic>
      <p:cxnSp>
        <p:nvCxnSpPr>
          <p:cNvPr id="18" name="Straight Connector 1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02D9043-0C99-4FCD-BDFF-034A78D4BA2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5219" t="6273" r="4325" b="19738"/>
          <a:stretch/>
        </p:blipFill>
        <p:spPr>
          <a:xfrm>
            <a:off x="6253817" y="1758385"/>
            <a:ext cx="5294715" cy="3341229"/>
          </a:xfrm>
          <a:prstGeom prst="rect">
            <a:avLst/>
          </a:prstGeom>
        </p:spPr>
      </p:pic>
    </p:spTree>
    <p:extLst>
      <p:ext uri="{BB962C8B-B14F-4D97-AF65-F5344CB8AC3E}">
        <p14:creationId xmlns:p14="http://schemas.microsoft.com/office/powerpoint/2010/main" val="32498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68D75BD-86DF-4D91-9C80-668DEAC728CD}"/>
              </a:ext>
            </a:extLst>
          </p:cNvPr>
          <p:cNvPicPr>
            <a:picLocks noChangeAspect="1"/>
          </p:cNvPicPr>
          <p:nvPr/>
        </p:nvPicPr>
        <p:blipFill rotWithShape="1">
          <a:blip r:embed="rId2">
            <a:extLst>
              <a:ext uri="{28A0092B-C50C-407E-A947-70E740481C1C}">
                <a14:useLocalDpi xmlns:a14="http://schemas.microsoft.com/office/drawing/2010/main" val="0"/>
              </a:ext>
            </a:extLst>
          </a:blip>
          <a:srcRect l="7812" t="5092" r="5156" b="4609"/>
          <a:stretch/>
        </p:blipFill>
        <p:spPr>
          <a:xfrm>
            <a:off x="643467" y="2144062"/>
            <a:ext cx="5294716" cy="2569874"/>
          </a:xfrm>
          <a:prstGeom prst="rect">
            <a:avLst/>
          </a:prstGeom>
        </p:spPr>
      </p:pic>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B8C1AC9-B2E1-4D86-BCF1-A057C9549BA5}"/>
              </a:ext>
            </a:extLst>
          </p:cNvPr>
          <p:cNvPicPr>
            <a:picLocks noChangeAspect="1"/>
          </p:cNvPicPr>
          <p:nvPr/>
        </p:nvPicPr>
        <p:blipFill rotWithShape="1">
          <a:blip r:embed="rId3">
            <a:extLst>
              <a:ext uri="{28A0092B-C50C-407E-A947-70E740481C1C}">
                <a14:useLocalDpi xmlns:a14="http://schemas.microsoft.com/office/drawing/2010/main" val="0"/>
              </a:ext>
            </a:extLst>
          </a:blip>
          <a:srcRect l="10169" t="5422" r="3503" b="14473"/>
          <a:stretch/>
        </p:blipFill>
        <p:spPr>
          <a:xfrm>
            <a:off x="6253817" y="1955088"/>
            <a:ext cx="5294715" cy="2947824"/>
          </a:xfrm>
          <a:prstGeom prst="rect">
            <a:avLst/>
          </a:prstGeom>
        </p:spPr>
      </p:pic>
    </p:spTree>
    <p:extLst>
      <p:ext uri="{BB962C8B-B14F-4D97-AF65-F5344CB8AC3E}">
        <p14:creationId xmlns:p14="http://schemas.microsoft.com/office/powerpoint/2010/main" val="246986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94E9C-7B47-4619-B5DD-5D8220D9F0DA}"/>
              </a:ext>
            </a:extLst>
          </p:cNvPr>
          <p:cNvSpPr>
            <a:spLocks noGrp="1"/>
          </p:cNvSpPr>
          <p:nvPr>
            <p:ph idx="1"/>
          </p:nvPr>
        </p:nvSpPr>
        <p:spPr>
          <a:xfrm>
            <a:off x="148577" y="136624"/>
            <a:ext cx="3662843" cy="445869"/>
          </a:xfrm>
        </p:spPr>
        <p:txBody>
          <a:bodyPr>
            <a:normAutofit lnSpcReduction="10000"/>
          </a:bodyPr>
          <a:lstStyle/>
          <a:p>
            <a:pPr marL="0" indent="0">
              <a:buNone/>
            </a:pPr>
            <a:r>
              <a:rPr lang="en-US" dirty="0"/>
              <a:t>Before outlier removal:</a:t>
            </a:r>
          </a:p>
        </p:txBody>
      </p:sp>
      <p:pic>
        <p:nvPicPr>
          <p:cNvPr id="5" name="Picture 4">
            <a:extLst>
              <a:ext uri="{FF2B5EF4-FFF2-40B4-BE49-F238E27FC236}">
                <a16:creationId xmlns:a16="http://schemas.microsoft.com/office/drawing/2014/main" id="{0858F86F-6AE7-4A6A-AFB4-944C61904689}"/>
              </a:ext>
            </a:extLst>
          </p:cNvPr>
          <p:cNvPicPr>
            <a:picLocks noChangeAspect="1"/>
          </p:cNvPicPr>
          <p:nvPr/>
        </p:nvPicPr>
        <p:blipFill rotWithShape="1">
          <a:blip r:embed="rId2">
            <a:extLst>
              <a:ext uri="{28A0092B-C50C-407E-A947-70E740481C1C}">
                <a14:useLocalDpi xmlns:a14="http://schemas.microsoft.com/office/drawing/2010/main" val="0"/>
              </a:ext>
            </a:extLst>
          </a:blip>
          <a:srcRect l="2793" t="3750" r="2225" b="11528"/>
          <a:stretch/>
        </p:blipFill>
        <p:spPr>
          <a:xfrm>
            <a:off x="5981018" y="527912"/>
            <a:ext cx="5829982" cy="3036968"/>
          </a:xfrm>
          <a:prstGeom prst="rect">
            <a:avLst/>
          </a:prstGeom>
        </p:spPr>
      </p:pic>
      <p:pic>
        <p:nvPicPr>
          <p:cNvPr id="7" name="Picture 6">
            <a:extLst>
              <a:ext uri="{FF2B5EF4-FFF2-40B4-BE49-F238E27FC236}">
                <a16:creationId xmlns:a16="http://schemas.microsoft.com/office/drawing/2014/main" id="{5B71BC5B-9161-4448-9054-25631BE33D8D}"/>
              </a:ext>
            </a:extLst>
          </p:cNvPr>
          <p:cNvPicPr>
            <a:picLocks noChangeAspect="1"/>
          </p:cNvPicPr>
          <p:nvPr/>
        </p:nvPicPr>
        <p:blipFill rotWithShape="1">
          <a:blip r:embed="rId3">
            <a:extLst>
              <a:ext uri="{28A0092B-C50C-407E-A947-70E740481C1C}">
                <a14:useLocalDpi xmlns:a14="http://schemas.microsoft.com/office/drawing/2010/main" val="0"/>
              </a:ext>
            </a:extLst>
          </a:blip>
          <a:srcRect l="9687" t="5555" r="5956" b="3750"/>
          <a:stretch/>
        </p:blipFill>
        <p:spPr>
          <a:xfrm>
            <a:off x="6096000" y="3501803"/>
            <a:ext cx="5276850" cy="3313252"/>
          </a:xfrm>
          <a:prstGeom prst="rect">
            <a:avLst/>
          </a:prstGeom>
        </p:spPr>
      </p:pic>
      <p:sp>
        <p:nvSpPr>
          <p:cNvPr id="15" name="Content Placeholder 2">
            <a:extLst>
              <a:ext uri="{FF2B5EF4-FFF2-40B4-BE49-F238E27FC236}">
                <a16:creationId xmlns:a16="http://schemas.microsoft.com/office/drawing/2014/main" id="{C90B7BB4-5EE5-4921-9FF9-DCB8AFCEAF2E}"/>
              </a:ext>
            </a:extLst>
          </p:cNvPr>
          <p:cNvSpPr txBox="1">
            <a:spLocks/>
          </p:cNvSpPr>
          <p:nvPr/>
        </p:nvSpPr>
        <p:spPr>
          <a:xfrm>
            <a:off x="5981018" y="136624"/>
            <a:ext cx="3362165" cy="445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After outlier removal:</a:t>
            </a:r>
          </a:p>
        </p:txBody>
      </p:sp>
      <p:pic>
        <p:nvPicPr>
          <p:cNvPr id="11" name="Picture 10">
            <a:extLst>
              <a:ext uri="{FF2B5EF4-FFF2-40B4-BE49-F238E27FC236}">
                <a16:creationId xmlns:a16="http://schemas.microsoft.com/office/drawing/2014/main" id="{E7932809-F774-4C81-AA4B-522AA4D7ED4D}"/>
              </a:ext>
            </a:extLst>
          </p:cNvPr>
          <p:cNvPicPr>
            <a:picLocks noChangeAspect="1"/>
          </p:cNvPicPr>
          <p:nvPr/>
        </p:nvPicPr>
        <p:blipFill rotWithShape="1">
          <a:blip r:embed="rId4">
            <a:extLst>
              <a:ext uri="{28A0092B-C50C-407E-A947-70E740481C1C}">
                <a14:useLocalDpi xmlns:a14="http://schemas.microsoft.com/office/drawing/2010/main" val="0"/>
              </a:ext>
            </a:extLst>
          </a:blip>
          <a:srcRect l="2824" t="2778" r="2829" b="12222"/>
          <a:stretch/>
        </p:blipFill>
        <p:spPr>
          <a:xfrm>
            <a:off x="14502" y="486071"/>
            <a:ext cx="5700498" cy="3120651"/>
          </a:xfrm>
          <a:prstGeom prst="rect">
            <a:avLst/>
          </a:prstGeom>
        </p:spPr>
      </p:pic>
      <p:pic>
        <p:nvPicPr>
          <p:cNvPr id="17" name="Picture 16">
            <a:extLst>
              <a:ext uri="{FF2B5EF4-FFF2-40B4-BE49-F238E27FC236}">
                <a16:creationId xmlns:a16="http://schemas.microsoft.com/office/drawing/2014/main" id="{721BC23D-503B-4722-8045-F85D821B032F}"/>
              </a:ext>
            </a:extLst>
          </p:cNvPr>
          <p:cNvPicPr>
            <a:picLocks noChangeAspect="1"/>
          </p:cNvPicPr>
          <p:nvPr/>
        </p:nvPicPr>
        <p:blipFill rotWithShape="1">
          <a:blip r:embed="rId5">
            <a:extLst>
              <a:ext uri="{28A0092B-C50C-407E-A947-70E740481C1C}">
                <a14:useLocalDpi xmlns:a14="http://schemas.microsoft.com/office/drawing/2010/main" val="0"/>
              </a:ext>
            </a:extLst>
          </a:blip>
          <a:srcRect l="7969" t="5575" r="5781" b="4448"/>
          <a:stretch/>
        </p:blipFill>
        <p:spPr>
          <a:xfrm>
            <a:off x="0" y="3620529"/>
            <a:ext cx="5966516" cy="3021089"/>
          </a:xfrm>
          <a:prstGeom prst="rect">
            <a:avLst/>
          </a:prstGeom>
        </p:spPr>
      </p:pic>
    </p:spTree>
    <p:extLst>
      <p:ext uri="{BB962C8B-B14F-4D97-AF65-F5344CB8AC3E}">
        <p14:creationId xmlns:p14="http://schemas.microsoft.com/office/powerpoint/2010/main" val="262929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FD55-40B0-4A23-B97E-1CCEC7D042C6}"/>
              </a:ext>
            </a:extLst>
          </p:cNvPr>
          <p:cNvSpPr>
            <a:spLocks noGrp="1"/>
          </p:cNvSpPr>
          <p:nvPr>
            <p:ph type="title"/>
          </p:nvPr>
        </p:nvSpPr>
        <p:spPr>
          <a:xfrm>
            <a:off x="838200" y="365125"/>
            <a:ext cx="3686175" cy="1325563"/>
          </a:xfrm>
        </p:spPr>
        <p:txBody>
          <a:bodyPr/>
          <a:lstStyle/>
          <a:p>
            <a:r>
              <a:rPr lang="en-US" dirty="0"/>
              <a:t>Gene Filtration</a:t>
            </a:r>
          </a:p>
        </p:txBody>
      </p:sp>
      <p:pic>
        <p:nvPicPr>
          <p:cNvPr id="5" name="Content Placeholder 4">
            <a:extLst>
              <a:ext uri="{FF2B5EF4-FFF2-40B4-BE49-F238E27FC236}">
                <a16:creationId xmlns:a16="http://schemas.microsoft.com/office/drawing/2014/main" id="{63F1D9B1-CE1A-4D43-ADA7-6DAFD57A50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955" r="5708" b="2262"/>
          <a:stretch/>
        </p:blipFill>
        <p:spPr>
          <a:xfrm>
            <a:off x="219914" y="1876424"/>
            <a:ext cx="5980861" cy="4124325"/>
          </a:xfrm>
        </p:spPr>
      </p:pic>
      <p:pic>
        <p:nvPicPr>
          <p:cNvPr id="7" name="Picture 6">
            <a:extLst>
              <a:ext uri="{FF2B5EF4-FFF2-40B4-BE49-F238E27FC236}">
                <a16:creationId xmlns:a16="http://schemas.microsoft.com/office/drawing/2014/main" id="{C4FF954C-7711-417E-9169-ACB15EE6282D}"/>
              </a:ext>
            </a:extLst>
          </p:cNvPr>
          <p:cNvPicPr>
            <a:picLocks noChangeAspect="1"/>
          </p:cNvPicPr>
          <p:nvPr/>
        </p:nvPicPr>
        <p:blipFill rotWithShape="1">
          <a:blip r:embed="rId3">
            <a:extLst>
              <a:ext uri="{28A0092B-C50C-407E-A947-70E740481C1C}">
                <a14:useLocalDpi xmlns:a14="http://schemas.microsoft.com/office/drawing/2010/main" val="0"/>
              </a:ext>
            </a:extLst>
          </a:blip>
          <a:srcRect t="3333" r="5609" b="1804"/>
          <a:stretch/>
        </p:blipFill>
        <p:spPr>
          <a:xfrm>
            <a:off x="6200775" y="1876424"/>
            <a:ext cx="5947193" cy="4219575"/>
          </a:xfrm>
          <a:prstGeom prst="rect">
            <a:avLst/>
          </a:prstGeom>
        </p:spPr>
      </p:pic>
      <p:sp>
        <p:nvSpPr>
          <p:cNvPr id="8" name="TextBox 7">
            <a:extLst>
              <a:ext uri="{FF2B5EF4-FFF2-40B4-BE49-F238E27FC236}">
                <a16:creationId xmlns:a16="http://schemas.microsoft.com/office/drawing/2014/main" id="{BFE05532-4F94-4462-BBDF-CCCD5EEFBFF3}"/>
              </a:ext>
            </a:extLst>
          </p:cNvPr>
          <p:cNvSpPr txBox="1"/>
          <p:nvPr/>
        </p:nvSpPr>
        <p:spPr>
          <a:xfrm>
            <a:off x="5095875" y="471486"/>
            <a:ext cx="629602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Genes with an average expression of 9 or less across samples were removed.</a:t>
            </a:r>
          </a:p>
          <a:p>
            <a:pPr marL="285750" indent="-285750">
              <a:buFont typeface="Arial" panose="020B0604020202020204" pitchFamily="34" charset="0"/>
              <a:buChar char="•"/>
            </a:pPr>
            <a:r>
              <a:rPr lang="en-US" dirty="0"/>
              <a:t>Genes with a coefficient of variation of 2 or less across samples were also removed.</a:t>
            </a:r>
          </a:p>
        </p:txBody>
      </p:sp>
    </p:spTree>
    <p:extLst>
      <p:ext uri="{BB962C8B-B14F-4D97-AF65-F5344CB8AC3E}">
        <p14:creationId xmlns:p14="http://schemas.microsoft.com/office/powerpoint/2010/main" val="245219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2FE4-2B06-4905-BB7C-5944BFD310CC}"/>
              </a:ext>
            </a:extLst>
          </p:cNvPr>
          <p:cNvSpPr>
            <a:spLocks noGrp="1"/>
          </p:cNvSpPr>
          <p:nvPr>
            <p:ph type="title"/>
          </p:nvPr>
        </p:nvSpPr>
        <p:spPr>
          <a:xfrm>
            <a:off x="314325" y="260350"/>
            <a:ext cx="1914525" cy="852609"/>
          </a:xfrm>
        </p:spPr>
        <p:txBody>
          <a:bodyPr/>
          <a:lstStyle/>
          <a:p>
            <a:r>
              <a:rPr lang="en-US" dirty="0"/>
              <a:t>ANOVA</a:t>
            </a:r>
          </a:p>
        </p:txBody>
      </p:sp>
      <p:pic>
        <p:nvPicPr>
          <p:cNvPr id="5" name="Content Placeholder 4">
            <a:extLst>
              <a:ext uri="{FF2B5EF4-FFF2-40B4-BE49-F238E27FC236}">
                <a16:creationId xmlns:a16="http://schemas.microsoft.com/office/drawing/2014/main" id="{FE8D4992-8271-43E6-AAF9-7D25BE63E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849" y="173097"/>
            <a:ext cx="5264903" cy="3379728"/>
          </a:xfrm>
        </p:spPr>
      </p:pic>
      <p:pic>
        <p:nvPicPr>
          <p:cNvPr id="7" name="Picture 6">
            <a:extLst>
              <a:ext uri="{FF2B5EF4-FFF2-40B4-BE49-F238E27FC236}">
                <a16:creationId xmlns:a16="http://schemas.microsoft.com/office/drawing/2014/main" id="{BBC49C3E-FA66-4527-99C7-4CF716128E87}"/>
              </a:ext>
            </a:extLst>
          </p:cNvPr>
          <p:cNvPicPr>
            <a:picLocks noChangeAspect="1"/>
          </p:cNvPicPr>
          <p:nvPr/>
        </p:nvPicPr>
        <p:blipFill rotWithShape="1">
          <a:blip r:embed="rId3">
            <a:extLst>
              <a:ext uri="{28A0092B-C50C-407E-A947-70E740481C1C}">
                <a14:useLocalDpi xmlns:a14="http://schemas.microsoft.com/office/drawing/2010/main" val="0"/>
              </a:ext>
            </a:extLst>
          </a:blip>
          <a:srcRect t="3334" r="4975" b="2360"/>
          <a:stretch/>
        </p:blipFill>
        <p:spPr>
          <a:xfrm>
            <a:off x="6978064" y="307567"/>
            <a:ext cx="4899611" cy="3121433"/>
          </a:xfrm>
          <a:prstGeom prst="rect">
            <a:avLst/>
          </a:prstGeom>
        </p:spPr>
      </p:pic>
      <p:pic>
        <p:nvPicPr>
          <p:cNvPr id="9" name="Picture 8">
            <a:extLst>
              <a:ext uri="{FF2B5EF4-FFF2-40B4-BE49-F238E27FC236}">
                <a16:creationId xmlns:a16="http://schemas.microsoft.com/office/drawing/2014/main" id="{84057C40-12C2-4D69-BCFE-529779C016D3}"/>
              </a:ext>
            </a:extLst>
          </p:cNvPr>
          <p:cNvPicPr>
            <a:picLocks noChangeAspect="1"/>
          </p:cNvPicPr>
          <p:nvPr/>
        </p:nvPicPr>
        <p:blipFill rotWithShape="1">
          <a:blip r:embed="rId4">
            <a:extLst>
              <a:ext uri="{28A0092B-C50C-407E-A947-70E740481C1C}">
                <a14:useLocalDpi xmlns:a14="http://schemas.microsoft.com/office/drawing/2010/main" val="0"/>
              </a:ext>
            </a:extLst>
          </a:blip>
          <a:srcRect t="2916" r="4262" b="1946"/>
          <a:stretch/>
        </p:blipFill>
        <p:spPr>
          <a:xfrm>
            <a:off x="7043389" y="3433761"/>
            <a:ext cx="5054269" cy="3224214"/>
          </a:xfrm>
          <a:prstGeom prst="rect">
            <a:avLst/>
          </a:prstGeom>
        </p:spPr>
      </p:pic>
      <p:pic>
        <p:nvPicPr>
          <p:cNvPr id="11" name="Picture 10">
            <a:extLst>
              <a:ext uri="{FF2B5EF4-FFF2-40B4-BE49-F238E27FC236}">
                <a16:creationId xmlns:a16="http://schemas.microsoft.com/office/drawing/2014/main" id="{9775ED1F-F576-463D-AA91-EA2FC0D893B1}"/>
              </a:ext>
            </a:extLst>
          </p:cNvPr>
          <p:cNvPicPr>
            <a:picLocks noChangeAspect="1"/>
          </p:cNvPicPr>
          <p:nvPr/>
        </p:nvPicPr>
        <p:blipFill rotWithShape="1">
          <a:blip r:embed="rId5">
            <a:extLst>
              <a:ext uri="{28A0092B-C50C-407E-A947-70E740481C1C}">
                <a14:useLocalDpi xmlns:a14="http://schemas.microsoft.com/office/drawing/2010/main" val="0"/>
              </a:ext>
            </a:extLst>
          </a:blip>
          <a:srcRect t="3055" r="4262" b="1946"/>
          <a:stretch/>
        </p:blipFill>
        <p:spPr>
          <a:xfrm>
            <a:off x="2280757" y="3480389"/>
            <a:ext cx="4915257" cy="3130958"/>
          </a:xfrm>
          <a:prstGeom prst="rect">
            <a:avLst/>
          </a:prstGeom>
        </p:spPr>
      </p:pic>
      <p:sp>
        <p:nvSpPr>
          <p:cNvPr id="12" name="TextBox 11">
            <a:extLst>
              <a:ext uri="{FF2B5EF4-FFF2-40B4-BE49-F238E27FC236}">
                <a16:creationId xmlns:a16="http://schemas.microsoft.com/office/drawing/2014/main" id="{9B5E91BD-17C8-42D9-AC6B-566A99969502}"/>
              </a:ext>
            </a:extLst>
          </p:cNvPr>
          <p:cNvSpPr txBox="1"/>
          <p:nvPr/>
        </p:nvSpPr>
        <p:spPr>
          <a:xfrm>
            <a:off x="314325" y="1419225"/>
            <a:ext cx="191452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overwhelming majority of          p-values were close less than 0.002. </a:t>
            </a:r>
          </a:p>
          <a:p>
            <a:pPr marL="285750" indent="-285750">
              <a:buFont typeface="Arial" panose="020B0604020202020204" pitchFamily="34" charset="0"/>
              <a:buChar char="•"/>
            </a:pPr>
            <a:r>
              <a:rPr lang="en-US" dirty="0"/>
              <a:t>A total of 8414 genes in 72 samples were retained. </a:t>
            </a:r>
          </a:p>
        </p:txBody>
      </p:sp>
    </p:spTree>
    <p:extLst>
      <p:ext uri="{BB962C8B-B14F-4D97-AF65-F5344CB8AC3E}">
        <p14:creationId xmlns:p14="http://schemas.microsoft.com/office/powerpoint/2010/main" val="251461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FCAAFD9-A57A-44B2-93D3-D60BE3F911FD}"/>
              </a:ext>
            </a:extLst>
          </p:cNvPr>
          <p:cNvPicPr>
            <a:picLocks noChangeAspect="1"/>
          </p:cNvPicPr>
          <p:nvPr/>
        </p:nvPicPr>
        <p:blipFill rotWithShape="1">
          <a:blip r:embed="rId2">
            <a:extLst>
              <a:ext uri="{28A0092B-C50C-407E-A947-70E740481C1C}">
                <a14:useLocalDpi xmlns:a14="http://schemas.microsoft.com/office/drawing/2010/main" val="0"/>
              </a:ext>
            </a:extLst>
          </a:blip>
          <a:srcRect l="9687" t="6111" r="6605" b="24722"/>
          <a:stretch/>
        </p:blipFill>
        <p:spPr>
          <a:xfrm>
            <a:off x="643467" y="1882926"/>
            <a:ext cx="5294716" cy="3092145"/>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1E980B5-74E8-4538-89F1-E96C65DED8F0}"/>
              </a:ext>
            </a:extLst>
          </p:cNvPr>
          <p:cNvPicPr>
            <a:picLocks noChangeAspect="1"/>
          </p:cNvPicPr>
          <p:nvPr/>
        </p:nvPicPr>
        <p:blipFill rotWithShape="1">
          <a:blip r:embed="rId3">
            <a:extLst>
              <a:ext uri="{28A0092B-C50C-407E-A947-70E740481C1C}">
                <a14:useLocalDpi xmlns:a14="http://schemas.microsoft.com/office/drawing/2010/main" val="0"/>
              </a:ext>
            </a:extLst>
          </a:blip>
          <a:srcRect t="3611" r="5689" b="13889"/>
          <a:stretch/>
        </p:blipFill>
        <p:spPr>
          <a:xfrm>
            <a:off x="6253817" y="1942395"/>
            <a:ext cx="5294715" cy="2973209"/>
          </a:xfrm>
          <a:prstGeom prst="rect">
            <a:avLst/>
          </a:prstGeom>
        </p:spPr>
      </p:pic>
      <p:sp>
        <p:nvSpPr>
          <p:cNvPr id="9" name="TextBox 8">
            <a:extLst>
              <a:ext uri="{FF2B5EF4-FFF2-40B4-BE49-F238E27FC236}">
                <a16:creationId xmlns:a16="http://schemas.microsoft.com/office/drawing/2014/main" id="{CA8FC3F3-0BED-4438-A478-8F9AFBDCFDE2}"/>
              </a:ext>
            </a:extLst>
          </p:cNvPr>
          <p:cNvSpPr txBox="1"/>
          <p:nvPr/>
        </p:nvSpPr>
        <p:spPr>
          <a:xfrm>
            <a:off x="643467" y="539005"/>
            <a:ext cx="104887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With so many significant genes, the dendrograms of the full set and significant set differ very little.</a:t>
            </a:r>
          </a:p>
          <a:p>
            <a:pPr marL="285750" indent="-285750">
              <a:buFont typeface="Arial" panose="020B0604020202020204" pitchFamily="34" charset="0"/>
              <a:buChar char="•"/>
            </a:pPr>
            <a:r>
              <a:rPr lang="en-US" dirty="0"/>
              <a:t>The specific order of samples changes, but the cerebellum, ASD or control, is always grouped together.</a:t>
            </a:r>
          </a:p>
        </p:txBody>
      </p:sp>
    </p:spTree>
    <p:extLst>
      <p:ext uri="{BB962C8B-B14F-4D97-AF65-F5344CB8AC3E}">
        <p14:creationId xmlns:p14="http://schemas.microsoft.com/office/powerpoint/2010/main" val="4275813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TotalTime>
  <Words>1829</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GEO: GSE28521</vt:lpstr>
      <vt:lpstr>Background </vt:lpstr>
      <vt:lpstr>Outlier Processing</vt:lpstr>
      <vt:lpstr>PowerPoint Presentation</vt:lpstr>
      <vt:lpstr>PowerPoint Presentation</vt:lpstr>
      <vt:lpstr>PowerPoint Presentation</vt:lpstr>
      <vt:lpstr>Gene Filtration</vt:lpstr>
      <vt:lpstr>ANOVA</vt:lpstr>
      <vt:lpstr>PowerPoint Presentation</vt:lpstr>
      <vt:lpstr>Principal Component Analysis</vt:lpstr>
      <vt:lpstr>PowerPoint Presentation</vt:lpstr>
      <vt:lpstr>Linear Discriminant Analysis</vt:lpstr>
      <vt:lpstr>PowerPoint Presentation</vt:lpstr>
      <vt:lpstr>Dataset Restriction</vt:lpstr>
      <vt:lpstr>PowerPoint Presentation</vt:lpstr>
      <vt:lpstr>Restricted Set ANOVA</vt:lpstr>
      <vt:lpstr>Restricted Data PCA</vt:lpstr>
      <vt:lpstr>PowerPoint Presentation</vt:lpstr>
      <vt:lpstr>Restricted Data LDA</vt:lpstr>
      <vt:lpstr>PowerPoint Presentation</vt:lpstr>
      <vt:lpstr>Gene Ontology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 GSE28521</dc:title>
  <dc:creator>Anthony</dc:creator>
  <cp:lastModifiedBy>Anthony</cp:lastModifiedBy>
  <cp:revision>56</cp:revision>
  <dcterms:created xsi:type="dcterms:W3CDTF">2018-12-17T07:25:01Z</dcterms:created>
  <dcterms:modified xsi:type="dcterms:W3CDTF">2018-12-18T03:13:39Z</dcterms:modified>
</cp:coreProperties>
</file>