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30E8-7DBD-4C59-8D9D-C1534E799D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14875E-F26D-4D2D-8BC4-6C3681639708}">
      <dgm:prSet/>
      <dgm:spPr/>
      <dgm:t>
        <a:bodyPr/>
        <a:lstStyle/>
        <a:p>
          <a:r>
            <a:rPr lang="en-US" b="0" i="0"/>
            <a:t>The hydrogen atom is defined as follows:</a:t>
          </a:r>
          <a:endParaRPr lang="en-US"/>
        </a:p>
      </dgm:t>
    </dgm:pt>
    <dgm:pt modelId="{055232B7-C3BB-4FF6-B2E4-B4EA6575523E}" type="parTrans" cxnId="{892B5F56-1D6A-4EFC-AAF2-A02F2ED06209}">
      <dgm:prSet/>
      <dgm:spPr/>
      <dgm:t>
        <a:bodyPr/>
        <a:lstStyle/>
        <a:p>
          <a:endParaRPr lang="en-US"/>
        </a:p>
      </dgm:t>
    </dgm:pt>
    <dgm:pt modelId="{302BA4B9-7F00-40B5-AFB7-AC87E61E6172}" type="sibTrans" cxnId="{892B5F56-1D6A-4EFC-AAF2-A02F2ED06209}">
      <dgm:prSet/>
      <dgm:spPr/>
      <dgm:t>
        <a:bodyPr/>
        <a:lstStyle/>
        <a:p>
          <a:endParaRPr lang="en-US"/>
        </a:p>
      </dgm:t>
    </dgm:pt>
    <dgm:pt modelId="{B9BDB5B9-6525-45C9-B39D-442869E6A986}">
      <dgm:prSet/>
      <dgm:spPr/>
      <dgm:t>
        <a:bodyPr/>
        <a:lstStyle/>
        <a:p>
          <a:r>
            <a:rPr lang="en-US" b="0" i="0"/>
            <a:t>molecule = Molecule(geometry=[['H', [0.0, 0.0, 0.0]]], charge=0, multiplicity=1)</a:t>
          </a:r>
          <a:endParaRPr lang="en-US"/>
        </a:p>
      </dgm:t>
    </dgm:pt>
    <dgm:pt modelId="{20A6C1B4-A4EC-4545-96B8-FFB75BEE28E0}" type="parTrans" cxnId="{232F0EF5-3AE0-4D44-A290-80B39E8DFC4C}">
      <dgm:prSet/>
      <dgm:spPr/>
      <dgm:t>
        <a:bodyPr/>
        <a:lstStyle/>
        <a:p>
          <a:endParaRPr lang="en-US"/>
        </a:p>
      </dgm:t>
    </dgm:pt>
    <dgm:pt modelId="{3E3CF040-487E-4F77-9140-1D8C42FDBEEF}" type="sibTrans" cxnId="{232F0EF5-3AE0-4D44-A290-80B39E8DFC4C}">
      <dgm:prSet/>
      <dgm:spPr/>
      <dgm:t>
        <a:bodyPr/>
        <a:lstStyle/>
        <a:p>
          <a:endParaRPr lang="en-US"/>
        </a:p>
      </dgm:t>
    </dgm:pt>
    <dgm:pt modelId="{C20F055F-0CD9-488A-9B34-FA5A21105303}" type="pres">
      <dgm:prSet presAssocID="{32F830E8-7DBD-4C59-8D9D-C1534E799D72}" presName="linear" presStyleCnt="0">
        <dgm:presLayoutVars>
          <dgm:animLvl val="lvl"/>
          <dgm:resizeHandles val="exact"/>
        </dgm:presLayoutVars>
      </dgm:prSet>
      <dgm:spPr/>
    </dgm:pt>
    <dgm:pt modelId="{6590CEEC-A857-452D-B854-6BDC9FA50A65}" type="pres">
      <dgm:prSet presAssocID="{D714875E-F26D-4D2D-8BC4-6C36816397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114373-1372-4F45-A511-D7579392C26F}" type="pres">
      <dgm:prSet presAssocID="{302BA4B9-7F00-40B5-AFB7-AC87E61E6172}" presName="spacer" presStyleCnt="0"/>
      <dgm:spPr/>
    </dgm:pt>
    <dgm:pt modelId="{41411957-DD8D-4544-9C73-4A8970C82741}" type="pres">
      <dgm:prSet presAssocID="{B9BDB5B9-6525-45C9-B39D-442869E6A9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C25527-CD62-4D37-BC23-31F21759B18B}" type="presOf" srcId="{B9BDB5B9-6525-45C9-B39D-442869E6A986}" destId="{41411957-DD8D-4544-9C73-4A8970C82741}" srcOrd="0" destOrd="0" presId="urn:microsoft.com/office/officeart/2005/8/layout/vList2"/>
    <dgm:cxn modelId="{892B5F56-1D6A-4EFC-AAF2-A02F2ED06209}" srcId="{32F830E8-7DBD-4C59-8D9D-C1534E799D72}" destId="{D714875E-F26D-4D2D-8BC4-6C3681639708}" srcOrd="0" destOrd="0" parTransId="{055232B7-C3BB-4FF6-B2E4-B4EA6575523E}" sibTransId="{302BA4B9-7F00-40B5-AFB7-AC87E61E6172}"/>
    <dgm:cxn modelId="{0E058F78-894C-4C34-8FAF-F3470098C672}" type="presOf" srcId="{32F830E8-7DBD-4C59-8D9D-C1534E799D72}" destId="{C20F055F-0CD9-488A-9B34-FA5A21105303}" srcOrd="0" destOrd="0" presId="urn:microsoft.com/office/officeart/2005/8/layout/vList2"/>
    <dgm:cxn modelId="{C8BB85E4-F258-4640-9ABC-5F4B914595F6}" type="presOf" srcId="{D714875E-F26D-4D2D-8BC4-6C3681639708}" destId="{6590CEEC-A857-452D-B854-6BDC9FA50A65}" srcOrd="0" destOrd="0" presId="urn:microsoft.com/office/officeart/2005/8/layout/vList2"/>
    <dgm:cxn modelId="{232F0EF5-3AE0-4D44-A290-80B39E8DFC4C}" srcId="{32F830E8-7DBD-4C59-8D9D-C1534E799D72}" destId="{B9BDB5B9-6525-45C9-B39D-442869E6A986}" srcOrd="1" destOrd="0" parTransId="{20A6C1B4-A4EC-4545-96B8-FFB75BEE28E0}" sibTransId="{3E3CF040-487E-4F77-9140-1D8C42FDBEEF}"/>
    <dgm:cxn modelId="{9AC33559-2B47-4A12-875D-2316D43D1A5E}" type="presParOf" srcId="{C20F055F-0CD9-488A-9B34-FA5A21105303}" destId="{6590CEEC-A857-452D-B854-6BDC9FA50A65}" srcOrd="0" destOrd="0" presId="urn:microsoft.com/office/officeart/2005/8/layout/vList2"/>
    <dgm:cxn modelId="{0D00CFA8-2927-4303-9B93-FB8CB536CA7D}" type="presParOf" srcId="{C20F055F-0CD9-488A-9B34-FA5A21105303}" destId="{E0114373-1372-4F45-A511-D7579392C26F}" srcOrd="1" destOrd="0" presId="urn:microsoft.com/office/officeart/2005/8/layout/vList2"/>
    <dgm:cxn modelId="{54F16634-DF64-44B0-9677-0652E427145D}" type="presParOf" srcId="{C20F055F-0CD9-488A-9B34-FA5A21105303}" destId="{41411957-DD8D-4544-9C73-4A8970C827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FD64CC-324A-428D-9BBB-375A865DEF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8B0597-16C4-423C-B990-08EB038302A1}">
      <dgm:prSet/>
      <dgm:spPr/>
      <dgm:t>
        <a:bodyPr/>
        <a:lstStyle/>
        <a:p>
          <a:r>
            <a:rPr lang="en-US" b="0" i="0"/>
            <a:t>This presentation illustrates the fundamental concepts of quantum computing</a:t>
          </a:r>
          <a:endParaRPr lang="en-US"/>
        </a:p>
      </dgm:t>
    </dgm:pt>
    <dgm:pt modelId="{83A6B135-2701-4996-863A-8D622694B589}" type="parTrans" cxnId="{3E3AADC7-3CF8-45B5-9337-36C743538AE9}">
      <dgm:prSet/>
      <dgm:spPr/>
      <dgm:t>
        <a:bodyPr/>
        <a:lstStyle/>
        <a:p>
          <a:endParaRPr lang="en-US"/>
        </a:p>
      </dgm:t>
    </dgm:pt>
    <dgm:pt modelId="{961F7E49-6B06-47B9-A68B-9DFF27506B4F}" type="sibTrans" cxnId="{3E3AADC7-3CF8-45B5-9337-36C743538AE9}">
      <dgm:prSet/>
      <dgm:spPr/>
      <dgm:t>
        <a:bodyPr/>
        <a:lstStyle/>
        <a:p>
          <a:endParaRPr lang="en-US"/>
        </a:p>
      </dgm:t>
    </dgm:pt>
    <dgm:pt modelId="{06F364A4-DE1B-4E8B-8DEF-2AF6B35120B9}">
      <dgm:prSet/>
      <dgm:spPr/>
      <dgm:t>
        <a:bodyPr/>
        <a:lstStyle/>
        <a:p>
          <a:r>
            <a:rPr lang="en-US" b="0" i="0"/>
            <a:t>and demonstrates their application in simulating the emission spectrum</a:t>
          </a:r>
          <a:endParaRPr lang="en-US"/>
        </a:p>
      </dgm:t>
    </dgm:pt>
    <dgm:pt modelId="{3D0ED39E-DAD4-4299-92C5-B4FCEBEDB72A}" type="parTrans" cxnId="{4E7E5A2E-7559-4D1B-8CA9-61922C36B856}">
      <dgm:prSet/>
      <dgm:spPr/>
      <dgm:t>
        <a:bodyPr/>
        <a:lstStyle/>
        <a:p>
          <a:endParaRPr lang="en-US"/>
        </a:p>
      </dgm:t>
    </dgm:pt>
    <dgm:pt modelId="{E30E3136-4EB3-4828-BD67-539275089BB2}" type="sibTrans" cxnId="{4E7E5A2E-7559-4D1B-8CA9-61922C36B856}">
      <dgm:prSet/>
      <dgm:spPr/>
      <dgm:t>
        <a:bodyPr/>
        <a:lstStyle/>
        <a:p>
          <a:endParaRPr lang="en-US"/>
        </a:p>
      </dgm:t>
    </dgm:pt>
    <dgm:pt modelId="{C6ACA607-9B61-4179-9433-7BB5F6890374}">
      <dgm:prSet/>
      <dgm:spPr/>
      <dgm:t>
        <a:bodyPr/>
        <a:lstStyle/>
        <a:p>
          <a:r>
            <a:rPr lang="en-US" b="0" i="0"/>
            <a:t>of a hydrogen atom using the VQE algorithm.</a:t>
          </a:r>
          <a:endParaRPr lang="en-US"/>
        </a:p>
      </dgm:t>
    </dgm:pt>
    <dgm:pt modelId="{635E3BB4-E0B0-47ED-9A38-611A64BD5549}" type="parTrans" cxnId="{D3A9AD9F-ECEB-4153-8932-427BFCA3FD7C}">
      <dgm:prSet/>
      <dgm:spPr/>
      <dgm:t>
        <a:bodyPr/>
        <a:lstStyle/>
        <a:p>
          <a:endParaRPr lang="en-US"/>
        </a:p>
      </dgm:t>
    </dgm:pt>
    <dgm:pt modelId="{93D9F54E-8787-4677-BC84-139063399586}" type="sibTrans" cxnId="{D3A9AD9F-ECEB-4153-8932-427BFCA3FD7C}">
      <dgm:prSet/>
      <dgm:spPr/>
      <dgm:t>
        <a:bodyPr/>
        <a:lstStyle/>
        <a:p>
          <a:endParaRPr lang="en-US"/>
        </a:p>
      </dgm:t>
    </dgm:pt>
    <dgm:pt modelId="{7086FE87-6234-4076-881A-FA5407E83C99}" type="pres">
      <dgm:prSet presAssocID="{5CFD64CC-324A-428D-9BBB-375A865DEFF0}" presName="linear" presStyleCnt="0">
        <dgm:presLayoutVars>
          <dgm:animLvl val="lvl"/>
          <dgm:resizeHandles val="exact"/>
        </dgm:presLayoutVars>
      </dgm:prSet>
      <dgm:spPr/>
    </dgm:pt>
    <dgm:pt modelId="{16583C1A-7A02-4702-A1C6-9D9A370C9813}" type="pres">
      <dgm:prSet presAssocID="{AD8B0597-16C4-423C-B990-08EB038302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2D8BA7-96A8-4A8C-9866-A2B8503680E8}" type="pres">
      <dgm:prSet presAssocID="{961F7E49-6B06-47B9-A68B-9DFF27506B4F}" presName="spacer" presStyleCnt="0"/>
      <dgm:spPr/>
    </dgm:pt>
    <dgm:pt modelId="{72B5658D-D1EF-4482-A0C7-ACC4B3438539}" type="pres">
      <dgm:prSet presAssocID="{06F364A4-DE1B-4E8B-8DEF-2AF6B35120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70BF7D-E5F9-4E16-9382-7D4C37D5EA35}" type="pres">
      <dgm:prSet presAssocID="{E30E3136-4EB3-4828-BD67-539275089BB2}" presName="spacer" presStyleCnt="0"/>
      <dgm:spPr/>
    </dgm:pt>
    <dgm:pt modelId="{72A4B3F7-5545-4F3B-AD84-BAB1568E9BA2}" type="pres">
      <dgm:prSet presAssocID="{C6ACA607-9B61-4179-9433-7BB5F68903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BF0B10-350F-4918-BA1E-3ED62EAAC346}" type="presOf" srcId="{C6ACA607-9B61-4179-9433-7BB5F6890374}" destId="{72A4B3F7-5545-4F3B-AD84-BAB1568E9BA2}" srcOrd="0" destOrd="0" presId="urn:microsoft.com/office/officeart/2005/8/layout/vList2"/>
    <dgm:cxn modelId="{4E7E5A2E-7559-4D1B-8CA9-61922C36B856}" srcId="{5CFD64CC-324A-428D-9BBB-375A865DEFF0}" destId="{06F364A4-DE1B-4E8B-8DEF-2AF6B35120B9}" srcOrd="1" destOrd="0" parTransId="{3D0ED39E-DAD4-4299-92C5-B4FCEBEDB72A}" sibTransId="{E30E3136-4EB3-4828-BD67-539275089BB2}"/>
    <dgm:cxn modelId="{D3A9AD9F-ECEB-4153-8932-427BFCA3FD7C}" srcId="{5CFD64CC-324A-428D-9BBB-375A865DEFF0}" destId="{C6ACA607-9B61-4179-9433-7BB5F6890374}" srcOrd="2" destOrd="0" parTransId="{635E3BB4-E0B0-47ED-9A38-611A64BD5549}" sibTransId="{93D9F54E-8787-4677-BC84-139063399586}"/>
    <dgm:cxn modelId="{83EB6CC4-0F92-460A-8971-7912BD879702}" type="presOf" srcId="{06F364A4-DE1B-4E8B-8DEF-2AF6B35120B9}" destId="{72B5658D-D1EF-4482-A0C7-ACC4B3438539}" srcOrd="0" destOrd="0" presId="urn:microsoft.com/office/officeart/2005/8/layout/vList2"/>
    <dgm:cxn modelId="{3E3AADC7-3CF8-45B5-9337-36C743538AE9}" srcId="{5CFD64CC-324A-428D-9BBB-375A865DEFF0}" destId="{AD8B0597-16C4-423C-B990-08EB038302A1}" srcOrd="0" destOrd="0" parTransId="{83A6B135-2701-4996-863A-8D622694B589}" sibTransId="{961F7E49-6B06-47B9-A68B-9DFF27506B4F}"/>
    <dgm:cxn modelId="{CBA1F5EF-5703-4499-A00E-0D7A3BBD062B}" type="presOf" srcId="{AD8B0597-16C4-423C-B990-08EB038302A1}" destId="{16583C1A-7A02-4702-A1C6-9D9A370C9813}" srcOrd="0" destOrd="0" presId="urn:microsoft.com/office/officeart/2005/8/layout/vList2"/>
    <dgm:cxn modelId="{ADAF6AF1-F5C9-4C98-9130-832117C50BC7}" type="presOf" srcId="{5CFD64CC-324A-428D-9BBB-375A865DEFF0}" destId="{7086FE87-6234-4076-881A-FA5407E83C99}" srcOrd="0" destOrd="0" presId="urn:microsoft.com/office/officeart/2005/8/layout/vList2"/>
    <dgm:cxn modelId="{AB739DC5-9BD2-48E2-9251-7D021099DE79}" type="presParOf" srcId="{7086FE87-6234-4076-881A-FA5407E83C99}" destId="{16583C1A-7A02-4702-A1C6-9D9A370C9813}" srcOrd="0" destOrd="0" presId="urn:microsoft.com/office/officeart/2005/8/layout/vList2"/>
    <dgm:cxn modelId="{B80EDEB4-747D-4D30-86C8-5C11737D8D06}" type="presParOf" srcId="{7086FE87-6234-4076-881A-FA5407E83C99}" destId="{FD2D8BA7-96A8-4A8C-9866-A2B8503680E8}" srcOrd="1" destOrd="0" presId="urn:microsoft.com/office/officeart/2005/8/layout/vList2"/>
    <dgm:cxn modelId="{961FEAC1-4E7D-4DC9-80F1-51FD08529D1F}" type="presParOf" srcId="{7086FE87-6234-4076-881A-FA5407E83C99}" destId="{72B5658D-D1EF-4482-A0C7-ACC4B3438539}" srcOrd="2" destOrd="0" presId="urn:microsoft.com/office/officeart/2005/8/layout/vList2"/>
    <dgm:cxn modelId="{B2478202-982F-4B99-BCBE-F95F9FDE3B89}" type="presParOf" srcId="{7086FE87-6234-4076-881A-FA5407E83C99}" destId="{0570BF7D-E5F9-4E16-9382-7D4C37D5EA35}" srcOrd="3" destOrd="0" presId="urn:microsoft.com/office/officeart/2005/8/layout/vList2"/>
    <dgm:cxn modelId="{FE78C448-BFAC-407C-AB83-588AB9DDD461}" type="presParOf" srcId="{7086FE87-6234-4076-881A-FA5407E83C99}" destId="{72A4B3F7-5545-4F3B-AD84-BAB1568E9B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0CEEC-A857-452D-B854-6BDC9FA50A65}">
      <dsp:nvSpPr>
        <dsp:cNvPr id="0" name=""/>
        <dsp:cNvSpPr/>
      </dsp:nvSpPr>
      <dsp:spPr>
        <a:xfrm>
          <a:off x="0" y="598995"/>
          <a:ext cx="4793456" cy="19840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hydrogen atom is defined as follows:</a:t>
          </a:r>
          <a:endParaRPr lang="en-US" sz="2800" kern="1200"/>
        </a:p>
      </dsp:txBody>
      <dsp:txXfrm>
        <a:off x="96852" y="695847"/>
        <a:ext cx="4599752" cy="1790323"/>
      </dsp:txXfrm>
    </dsp:sp>
    <dsp:sp modelId="{41411957-DD8D-4544-9C73-4A8970C82741}">
      <dsp:nvSpPr>
        <dsp:cNvPr id="0" name=""/>
        <dsp:cNvSpPr/>
      </dsp:nvSpPr>
      <dsp:spPr>
        <a:xfrm>
          <a:off x="0" y="2663663"/>
          <a:ext cx="4793456" cy="1984027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molecule = Molecule(geometry=[['H', [0.0, 0.0, 0.0]]], charge=0, multiplicity=1)</a:t>
          </a:r>
          <a:endParaRPr lang="en-US" sz="2800" kern="1200"/>
        </a:p>
      </dsp:txBody>
      <dsp:txXfrm>
        <a:off x="96852" y="2760515"/>
        <a:ext cx="4599752" cy="179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3C1A-7A02-4702-A1C6-9D9A370C9813}">
      <dsp:nvSpPr>
        <dsp:cNvPr id="0" name=""/>
        <dsp:cNvSpPr/>
      </dsp:nvSpPr>
      <dsp:spPr>
        <a:xfrm>
          <a:off x="0" y="358223"/>
          <a:ext cx="4793456" cy="1460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This presentation illustrates the fundamental concepts of quantum computing</a:t>
          </a:r>
          <a:endParaRPr lang="en-US" sz="2600" kern="1200"/>
        </a:p>
      </dsp:txBody>
      <dsp:txXfrm>
        <a:off x="71279" y="429502"/>
        <a:ext cx="4650898" cy="1317602"/>
      </dsp:txXfrm>
    </dsp:sp>
    <dsp:sp modelId="{72B5658D-D1EF-4482-A0C7-ACC4B3438539}">
      <dsp:nvSpPr>
        <dsp:cNvPr id="0" name=""/>
        <dsp:cNvSpPr/>
      </dsp:nvSpPr>
      <dsp:spPr>
        <a:xfrm>
          <a:off x="0" y="1893263"/>
          <a:ext cx="4793456" cy="14601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and demonstrates their application in simulating the emission spectrum</a:t>
          </a:r>
          <a:endParaRPr lang="en-US" sz="2600" kern="1200"/>
        </a:p>
      </dsp:txBody>
      <dsp:txXfrm>
        <a:off x="71279" y="1964542"/>
        <a:ext cx="4650898" cy="1317602"/>
      </dsp:txXfrm>
    </dsp:sp>
    <dsp:sp modelId="{72A4B3F7-5545-4F3B-AD84-BAB1568E9BA2}">
      <dsp:nvSpPr>
        <dsp:cNvPr id="0" name=""/>
        <dsp:cNvSpPr/>
      </dsp:nvSpPr>
      <dsp:spPr>
        <a:xfrm>
          <a:off x="0" y="3428303"/>
          <a:ext cx="4793456" cy="14601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of a hydrogen atom using the VQE algorithm.</a:t>
          </a:r>
          <a:endParaRPr lang="en-US" sz="2600" kern="1200"/>
        </a:p>
      </dsp:txBody>
      <dsp:txXfrm>
        <a:off x="71279" y="3499582"/>
        <a:ext cx="4650898" cy="131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8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wavelength on black background">
            <a:extLst>
              <a:ext uri="{FF2B5EF4-FFF2-40B4-BE49-F238E27FC236}">
                <a16:creationId xmlns:a16="http://schemas.microsoft.com/office/drawing/2014/main" id="{9B31B847-6498-4444-CEDD-78086912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9095" r="4573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3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Quantum Computing and Emission Spectrum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Ashwini MALviya </a:t>
            </a:r>
          </a:p>
          <a:p>
            <a:r>
              <a:rPr lang="en-US">
                <a:solidFill>
                  <a:schemeClr val="tx1"/>
                </a:solidFill>
              </a:rPr>
              <a:t>ATO_QC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A5CEA6-3334-8934-D461-CEFE5C722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3846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computing leverages the principles of quantum mechanics to perform computations. Unlike classical bits, which can be either 0 or 1, quantum bits (qubits) can exist in superpositions of states, allowing quantum computers to process information in fundamentally different ways. This presentation explores a simulation of the emission spectrum of a hydrogen atom using quantum algorithms.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Qubits: The basic unit of quantum information. Can represent 0, 1, or superpositions.</a:t>
            </a:r>
          </a:p>
          <a:p>
            <a:r>
              <a:t>- Superposition and Entanglement: Fundamental properties that allow quantum algorithms.</a:t>
            </a:r>
          </a:p>
          <a:p>
            <a:r>
              <a:t>- Quantum Gates: Operations that manipulate qubits to perform calculations.</a:t>
            </a:r>
          </a:p>
          <a:p>
            <a:r>
              <a:t>- Quantum Circuits: Structures that implement quantum algorithms with qubits and gates.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 Spectrum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simulates the emission spectrum of a hydrogen atom using the Variational Quantum </a:t>
            </a:r>
            <a:r>
              <a:rPr dirty="0" err="1"/>
              <a:t>Eigensolver</a:t>
            </a:r>
            <a:r>
              <a:rPr dirty="0"/>
              <a:t> (VQE) algorithm from </a:t>
            </a:r>
            <a:r>
              <a:rPr dirty="0" err="1"/>
              <a:t>Qiskit</a:t>
            </a:r>
            <a:r>
              <a:rPr dirty="0"/>
              <a:t>, a popular quantum computing framework.</a:t>
            </a:r>
            <a:endParaRPr lang="en-US" dirty="0"/>
          </a:p>
          <a:p>
            <a:r>
              <a:rPr lang="en-US" dirty="0"/>
              <a:t>Main Idea is to simulate C-R modelling for plasma using QC.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Molecule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5EE95-4194-726C-56FB-655D07D3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9565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Hamiltonian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Hamiltonian for the system is constructed as follows:</a:t>
            </a:r>
          </a:p>
          <a:p>
            <a:r>
              <a:t>driver = PySCFDriver(molecule=molecule, unit=UnitsType.ANGSTROM, basis='sto3g')</a:t>
            </a:r>
          </a:p>
          <a:p>
            <a:r>
              <a:t>problem = ElectronicStructureProblem(driver)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chemeClr val="tx1"/>
                </a:solidFill>
              </a:rPr>
              <a:t>Variational Quantum Eigensolver (VQE)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The VQE algorithm is set up as follows:</a:t>
            </a:r>
          </a:p>
          <a:p>
            <a:r>
              <a:rPr lang="en-IN">
                <a:solidFill>
                  <a:schemeClr val="tx1"/>
                </a:solidFill>
              </a:rPr>
              <a:t>quantum_instance = QuantumInstance(Aer.get_backend('statevector_simulator'))</a:t>
            </a:r>
          </a:p>
          <a:p>
            <a:r>
              <a:rPr lang="en-IN">
                <a:solidFill>
                  <a:schemeClr val="tx1"/>
                </a:solidFill>
              </a:rPr>
              <a:t>ansatz = RealAmplitudes(reps=2)</a:t>
            </a:r>
          </a:p>
          <a:p>
            <a:r>
              <a:rPr lang="en-IN">
                <a:solidFill>
                  <a:schemeClr val="tx1"/>
                </a:solidFill>
              </a:rPr>
              <a:t>optimizer = SLSQP(maxiter=100)</a:t>
            </a:r>
          </a:p>
          <a:p>
            <a:r>
              <a:rPr lang="en-IN">
                <a:solidFill>
                  <a:schemeClr val="tx1"/>
                </a:solidFill>
              </a:rPr>
              <a:t>vqe = VQE(ansatz, optimizer=optimizer, quantum_instance=quantum_instance)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Energy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ground state energy is calculated as follows:</a:t>
            </a:r>
          </a:p>
          <a:p>
            <a:r>
              <a:t>ground_state_result = vqe.compute_minimum_eigenvalue(qubit_hamiltonian)</a:t>
            </a:r>
          </a:p>
          <a:p>
            <a:r>
              <a:t>Excited states are calculated similarly.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 Spectrum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transition energies and corresponding intensities are computed,</a:t>
            </a:r>
          </a:p>
          <a:p>
            <a:r>
              <a:t>and the emission spectrum is plotted using Matplotlib.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396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Quantum Computing and Emission Spectrum Simulation</vt:lpstr>
      <vt:lpstr>Introduction</vt:lpstr>
      <vt:lpstr>Quantum Concepts</vt:lpstr>
      <vt:lpstr>Emission Spectrum Simulation</vt:lpstr>
      <vt:lpstr>Molecule Definition</vt:lpstr>
      <vt:lpstr>Hamiltonian Construction</vt:lpstr>
      <vt:lpstr>Variational Quantum Eigensolver (VQE)</vt:lpstr>
      <vt:lpstr>Energy Calculations</vt:lpstr>
      <vt:lpstr>Emission Spectrum Plotting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Ashwini Malviya</dc:creator>
  <cp:keywords/>
  <dc:description>generated using python-pptx</dc:description>
  <cp:lastModifiedBy>ASHWINI MALVIYA</cp:lastModifiedBy>
  <cp:revision>2</cp:revision>
  <dcterms:created xsi:type="dcterms:W3CDTF">2013-01-27T09:14:16Z</dcterms:created>
  <dcterms:modified xsi:type="dcterms:W3CDTF">2024-10-28T13:04:57Z</dcterms:modified>
  <cp:category/>
</cp:coreProperties>
</file>