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NET 19.12-->
<p:presentation xmlns:r="http://schemas.openxmlformats.org/officeDocument/2006/relationships" xmlns:a="http://schemas.openxmlformats.org/drawingml/2006/main" xmlns:p="http://schemas.openxmlformats.org/presentationml/2006/main">
  <p:sldMasterIdLst>
    <p:sldMasterId id="2147483648" r:id="rId1"/>
  </p:sldMasterIdLst>
  <p:sldIdLst>
    <p:sldId id="358" r:id="rId2"/>
    <p:sldId id="374" r:id="rId3"/>
    <p:sldId id="375" r:id="rId4"/>
    <p:sldId id="404" r:id="rId5"/>
    <p:sldId id="405" r:id="rId6"/>
    <p:sldId id="407" r:id="rId7"/>
    <p:sldId id="401" r:id="rId8"/>
    <p:sldId id="377" r:id="rId9"/>
    <p:sldId id="378" r:id="rId10"/>
    <p:sldId id="379" r:id="rId11"/>
    <p:sldId id="380" r:id="rId12"/>
    <p:sldId id="381" r:id="rId13"/>
    <p:sldId id="382" r:id="rId14"/>
    <p:sldId id="383" r:id="rId15"/>
    <p:sldId id="384" r:id="rId16"/>
    <p:sldId id="385" r:id="rId17"/>
    <p:sldId id="386" r:id="rId18"/>
    <p:sldId id="387" r:id="rId19"/>
    <p:sldId id="388" r:id="rId20"/>
    <p:sldId id="389" r:id="rId21"/>
    <p:sldId id="390" r:id="rId22"/>
    <p:sldId id="391" r:id="rId23"/>
    <p:sldId id="392" r:id="rId24"/>
    <p:sldId id="393" r:id="rId25"/>
    <p:sldId id="394" r:id="rId26"/>
    <p:sldId id="395" r:id="rId27"/>
    <p:sldId id="396" r:id="rId28"/>
    <p:sldId id="397" r:id="rId29"/>
    <p:sldId id="398" r:id="rId30"/>
    <p:sldId id="399" r:id="rId31"/>
    <p:sldId id="400" r:id="rId32"/>
    <p:sldId id="406" r:id="rId33"/>
    <p:sldId id="403" r:id="rId34"/>
  </p:sldIdLst>
  <p:sldSz cx="12192000" cy="6858000"/>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 Type="http://schemas.openxmlformats.org/officeDocument/2006/relationships/slide" Target="slides/slide2.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tags" Target="tags/tag1.xml" /><Relationship Id="rId36" Type="http://schemas.openxmlformats.org/officeDocument/2006/relationships/presProps" Target="presProps.xml" /><Relationship Id="rId37" Type="http://schemas.openxmlformats.org/officeDocument/2006/relationships/viewProps" Target="viewProps.xml" /><Relationship Id="rId38" Type="http://schemas.openxmlformats.org/officeDocument/2006/relationships/theme" Target="theme/theme1.xml" /><Relationship Id="rId39" Type="http://schemas.openxmlformats.org/officeDocument/2006/relationships/tableStyles" Target="tableStyles.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slideLayouts/_rels/slideLayout1.xml.rels>&#65279;<?xml version="1.0" encoding="utf-8" standalone="yes"?><Relationships xmlns="http://schemas.openxmlformats.org/package/2006/relationships"><Relationship Id="rId1" Type="http://schemas.openxmlformats.org/officeDocument/2006/relationships/image" Target="../media/image1.jpeg" /><Relationship Id="rId2"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reserve="1" userDrawn="1">
  <p:cSld name="Title and Content">
    <p:spTree>
      <p:nvGrpSpPr>
        <p:cNvPr id="1" name=""/>
        <p:cNvGrpSpPr/>
        <p:nvPr/>
      </p:nvGrpSpPr>
      <p:grpSpPr>
        <a:xfrm>
          <a:off x="0" y="0"/>
          <a:ext cx="0" cy="0"/>
        </a:xfrm>
      </p:grpSpPr>
      <p:sp>
        <p:nvSpPr>
          <p:cNvPr id="4" name="Date Placeholder 3"/>
          <p:cNvSpPr>
            <a:spLocks noGrp="1"/>
          </p:cNvSpPr>
          <p:nvPr>
            <p:ph type="dt" sz="half" idx="10"/>
          </p:nvPr>
        </p:nvSpPr>
        <p:spPr/>
        <p:txBody>
          <a:bodyPr/>
          <a:lstStyle/>
          <a:p>
            <a:fld id="{3717A1C5-95F7-4229-A93B-29F7FF3DA000}"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729C9-FBBD-4916-93BC-8B48DFD0D00A}" type="slidenum">
              <a:rPr lang="en-IN" smtClean="0"/>
              <a:t>‹#›</a:t>
            </a:fld>
            <a:endParaRPr lang="en-IN"/>
          </a:p>
        </p:txBody>
      </p:sp>
      <p:pic>
        <p:nvPicPr>
          <p:cNvPr id="7" name="Picture 6"/>
          <p:cNvPicPr>
            <a:picLocks noChangeAspect="1"/>
          </p:cNvPicPr>
          <p:nvPr userDrawn="1"/>
        </p:nvPicPr>
        <p:blipFill>
          <a:blip r:embed="rId1"/>
          <a:stretch>
            <a:fillRect/>
          </a:stretch>
        </p:blipFill>
        <p:spPr>
          <a:xfrm>
            <a:off x="10515354" y="172984"/>
            <a:ext cx="1542422" cy="792549"/>
          </a:xfrm>
          <a:prstGeom prst="rect">
            <a:avLst/>
          </a:prstGeom>
        </p:spPr>
      </p:pic>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t>08-11-2023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50" r:id="rId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7.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8.jpe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9.jpe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0.jpe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1.jpe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2.jpe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3.jpe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4.jpe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5.jpeg"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6.jpe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7.jpeg"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8.jpeg"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9.jpeg"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0.jpeg"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1.jpeg"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2.jpeg"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3.jpeg"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4.jpeg"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5.jpeg"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6.jpe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7.jpeg"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8.jpeg"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jpeg" /><Relationship Id="rId3" Type="http://schemas.openxmlformats.org/officeDocument/2006/relationships/image" Target="../media/image3.jpeg" /><Relationship Id="rId4" Type="http://schemas.openxmlformats.org/officeDocument/2006/relationships/image" Target="../media/image4.jpe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5.jpe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6.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0" name="Rectangle 9"/>
          <p:cNvSpPr/>
          <p:nvPr/>
        </p:nvSpPr>
        <p:spPr>
          <a:xfrm>
            <a:off x="0" y="1554301"/>
            <a:ext cx="11308195" cy="646331"/>
          </a:xfrm>
          <a:prstGeom prst="rect">
            <a:avLst/>
          </a:prstGeom>
        </p:spPr>
        <p:txBody>
          <a:bodyPr wrap="square">
            <a:spAutoFit/>
          </a:bodyPr>
          <a:lstStyle/>
          <a:p>
            <a:r>
              <a:rPr lang="en-US" sz="3600" b="1" cap="all"/>
              <a:t>DATA STRUCTURES AND ITS APPLICATIONS (UE22CS252A)</a:t>
            </a:r>
          </a:p>
        </p:txBody>
      </p:sp>
      <p:sp>
        <p:nvSpPr>
          <p:cNvPr id="13" name="Rectangle 12"/>
          <p:cNvSpPr/>
          <p:nvPr/>
        </p:nvSpPr>
        <p:spPr>
          <a:xfrm>
            <a:off x="598883" y="2888778"/>
            <a:ext cx="7497214" cy="646331"/>
          </a:xfrm>
          <a:prstGeom prst="rect">
            <a:avLst/>
          </a:prstGeom>
        </p:spPr>
        <p:txBody>
          <a:bodyPr wrap="square">
            <a:spAutoFit/>
          </a:bodyPr>
          <a:lstStyle/>
          <a:p>
            <a:r>
              <a:rPr lang="en-IN" sz="3600" b="1">
                <a:solidFill>
                  <a:schemeClr val="accent2">
                    <a:lumMod val="75000"/>
                  </a:schemeClr>
                </a:solidFill>
              </a:rPr>
              <a:t>Mini Project </a:t>
            </a:r>
          </a:p>
        </p:txBody>
      </p:sp>
      <p:grpSp>
        <p:nvGrpSpPr>
          <p:cNvPr id="20" name="Group 19"/>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p:cNvCxnSpPr/>
          <p:nvPr/>
        </p:nvCxnSpPr>
        <p:spPr>
          <a:xfrm flipV="1">
            <a:off x="0" y="2652676"/>
            <a:ext cx="11181522" cy="12684"/>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1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Rectangle 21"/>
          <p:cNvSpPr/>
          <p:nvPr/>
        </p:nvSpPr>
        <p:spPr>
          <a:xfrm>
            <a:off x="381210" y="393131"/>
            <a:ext cx="7999758" cy="461665"/>
          </a:xfrm>
          <a:prstGeom prst="rect">
            <a:avLst/>
          </a:prstGeom>
        </p:spPr>
        <p:txBody>
          <a:bodyPr wrap="square">
            <a:spAutoFit/>
          </a:bodyPr>
          <a:lstStyle/>
          <a:p>
            <a:r>
              <a:rPr lang="en-IN" sz="2400" b="1">
                <a:solidFill>
                  <a:schemeClr val="accent2">
                    <a:lumMod val="75000"/>
                  </a:schemeClr>
                </a:solidFill>
              </a:rPr>
              <a:t>Source Code</a:t>
            </a:r>
          </a:p>
        </p:txBody>
      </p:sp>
      <p:cxnSp>
        <p:nvCxnSpPr>
          <p:cNvPr id="8" name="Straight Connector 7"/>
          <p:cNvCxnSpPr/>
          <p:nvPr/>
        </p:nvCxnSpPr>
        <p:spPr>
          <a:xfrm>
            <a:off x="0" y="86740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1210" y="880011"/>
            <a:ext cx="11012170" cy="830997"/>
          </a:xfrm>
          <a:prstGeom prst="rect">
            <a:avLst/>
          </a:prstGeom>
          <a:noFill/>
        </p:spPr>
        <p:txBody>
          <a:bodyPr wrap="square" rtlCol="0">
            <a:spAutoFit/>
          </a:bodyPr>
          <a:lstStyle/>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 </a:t>
            </a:r>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a:p>
            <a:pPr algn="just"/>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474C0900-7D5E-8DC8-76D4-27DC430D0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645" y="880011"/>
            <a:ext cx="9910800" cy="5983645"/>
          </a:xfrm>
          <a:prstGeom prst="rect">
            <a:avLst/>
          </a:prstGeom>
        </p:spPr>
      </p:pic>
    </p:spTree>
    <p:extLst>
      <p:ext uri="{BB962C8B-B14F-4D97-AF65-F5344CB8AC3E}">
        <p14:creationId xmlns:p14="http://schemas.microsoft.com/office/powerpoint/2010/main" val="3215238693"/>
      </p:ext>
    </p:extLst>
  </p:cSld>
  <p:clrMapOvr>
    <a:masterClrMapping/>
  </p:clrMapOvr>
  <p:transition/>
  <p:timing/>
</p:sld>
</file>

<file path=ppt/slides/slide1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Rectangle 21"/>
          <p:cNvSpPr/>
          <p:nvPr/>
        </p:nvSpPr>
        <p:spPr>
          <a:xfrm>
            <a:off x="381210" y="393131"/>
            <a:ext cx="7999758" cy="461665"/>
          </a:xfrm>
          <a:prstGeom prst="rect">
            <a:avLst/>
          </a:prstGeom>
        </p:spPr>
        <p:txBody>
          <a:bodyPr wrap="square">
            <a:spAutoFit/>
          </a:bodyPr>
          <a:lstStyle/>
          <a:p>
            <a:r>
              <a:rPr lang="en-IN" sz="2400" b="1">
                <a:solidFill>
                  <a:schemeClr val="accent2">
                    <a:lumMod val="75000"/>
                  </a:schemeClr>
                </a:solidFill>
              </a:rPr>
              <a:t>Source Code</a:t>
            </a:r>
          </a:p>
        </p:txBody>
      </p:sp>
      <p:cxnSp>
        <p:nvCxnSpPr>
          <p:cNvPr id="8" name="Straight Connector 7"/>
          <p:cNvCxnSpPr/>
          <p:nvPr/>
        </p:nvCxnSpPr>
        <p:spPr>
          <a:xfrm>
            <a:off x="0" y="86740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1210" y="880011"/>
            <a:ext cx="11012170" cy="830997"/>
          </a:xfrm>
          <a:prstGeom prst="rect">
            <a:avLst/>
          </a:prstGeom>
          <a:noFill/>
        </p:spPr>
        <p:txBody>
          <a:bodyPr wrap="square" rtlCol="0">
            <a:spAutoFit/>
          </a:bodyPr>
          <a:lstStyle/>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 </a:t>
            </a:r>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a:p>
            <a:pPr algn="just"/>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C0B49C8-9091-5C13-15D9-22E7D35DB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640" y="892619"/>
            <a:ext cx="9890719" cy="5971522"/>
          </a:xfrm>
          <a:prstGeom prst="rect">
            <a:avLst/>
          </a:prstGeom>
        </p:spPr>
      </p:pic>
    </p:spTree>
    <p:extLst>
      <p:ext uri="{BB962C8B-B14F-4D97-AF65-F5344CB8AC3E}">
        <p14:creationId xmlns:p14="http://schemas.microsoft.com/office/powerpoint/2010/main" val="4023782616"/>
      </p:ext>
    </p:extLst>
  </p:cSld>
  <p:clrMapOvr>
    <a:masterClrMapping/>
  </p:clrMapOvr>
  <p:transition/>
  <p:timing/>
</p:sld>
</file>

<file path=ppt/slides/slide1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Rectangle 21"/>
          <p:cNvSpPr/>
          <p:nvPr/>
        </p:nvSpPr>
        <p:spPr>
          <a:xfrm>
            <a:off x="381210" y="393131"/>
            <a:ext cx="7999758" cy="461665"/>
          </a:xfrm>
          <a:prstGeom prst="rect">
            <a:avLst/>
          </a:prstGeom>
        </p:spPr>
        <p:txBody>
          <a:bodyPr wrap="square">
            <a:spAutoFit/>
          </a:bodyPr>
          <a:lstStyle/>
          <a:p>
            <a:r>
              <a:rPr lang="en-IN" sz="2400" b="1">
                <a:solidFill>
                  <a:schemeClr val="accent2">
                    <a:lumMod val="75000"/>
                  </a:schemeClr>
                </a:solidFill>
              </a:rPr>
              <a:t>Source Code</a:t>
            </a:r>
          </a:p>
        </p:txBody>
      </p:sp>
      <p:cxnSp>
        <p:nvCxnSpPr>
          <p:cNvPr id="8" name="Straight Connector 7"/>
          <p:cNvCxnSpPr/>
          <p:nvPr/>
        </p:nvCxnSpPr>
        <p:spPr>
          <a:xfrm>
            <a:off x="0" y="86740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1210" y="880011"/>
            <a:ext cx="11012170" cy="830997"/>
          </a:xfrm>
          <a:prstGeom prst="rect">
            <a:avLst/>
          </a:prstGeom>
          <a:noFill/>
        </p:spPr>
        <p:txBody>
          <a:bodyPr wrap="square" rtlCol="0">
            <a:spAutoFit/>
          </a:bodyPr>
          <a:lstStyle/>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 </a:t>
            </a:r>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a:p>
            <a:pPr algn="just"/>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0859855-73E8-F282-2E05-275404106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726" y="892620"/>
            <a:ext cx="9880547" cy="5965380"/>
          </a:xfrm>
          <a:prstGeom prst="rect">
            <a:avLst/>
          </a:prstGeom>
        </p:spPr>
      </p:pic>
    </p:spTree>
    <p:extLst>
      <p:ext uri="{BB962C8B-B14F-4D97-AF65-F5344CB8AC3E}">
        <p14:creationId xmlns:p14="http://schemas.microsoft.com/office/powerpoint/2010/main" val="2168135778"/>
      </p:ext>
    </p:extLst>
  </p:cSld>
  <p:clrMapOvr>
    <a:masterClrMapping/>
  </p:clrMapOvr>
  <p:transition/>
  <p:timing/>
</p:sld>
</file>

<file path=ppt/slides/slide1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Rectangle 21"/>
          <p:cNvSpPr/>
          <p:nvPr/>
        </p:nvSpPr>
        <p:spPr>
          <a:xfrm>
            <a:off x="381210" y="393131"/>
            <a:ext cx="7999758" cy="461665"/>
          </a:xfrm>
          <a:prstGeom prst="rect">
            <a:avLst/>
          </a:prstGeom>
        </p:spPr>
        <p:txBody>
          <a:bodyPr wrap="square">
            <a:spAutoFit/>
          </a:bodyPr>
          <a:lstStyle/>
          <a:p>
            <a:r>
              <a:rPr lang="en-IN" sz="2400" b="1">
                <a:solidFill>
                  <a:schemeClr val="accent2">
                    <a:lumMod val="75000"/>
                  </a:schemeClr>
                </a:solidFill>
              </a:rPr>
              <a:t>Source Code</a:t>
            </a:r>
          </a:p>
        </p:txBody>
      </p:sp>
      <p:cxnSp>
        <p:nvCxnSpPr>
          <p:cNvPr id="8" name="Straight Connector 7"/>
          <p:cNvCxnSpPr/>
          <p:nvPr/>
        </p:nvCxnSpPr>
        <p:spPr>
          <a:xfrm>
            <a:off x="0" y="86740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1210" y="880011"/>
            <a:ext cx="11012170" cy="830997"/>
          </a:xfrm>
          <a:prstGeom prst="rect">
            <a:avLst/>
          </a:prstGeom>
          <a:noFill/>
        </p:spPr>
        <p:txBody>
          <a:bodyPr wrap="square" rtlCol="0">
            <a:spAutoFit/>
          </a:bodyPr>
          <a:lstStyle/>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 </a:t>
            </a:r>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a:p>
            <a:pPr algn="just"/>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FBD37A5-B5D1-27ED-DC41-E2C5FDC5B6F8}"/>
              </a:ext>
            </a:extLst>
          </p:cNvPr>
          <p:cNvPicPr>
            <a:picLocks noChangeAspect="1"/>
          </p:cNvPicPr>
          <p:nvPr/>
        </p:nvPicPr>
        <p:blipFill>
          <a:blip r:embed="rId2"/>
          <a:stretch>
            <a:fillRect/>
          </a:stretch>
        </p:blipFill>
        <p:spPr>
          <a:xfrm>
            <a:off x="1457083" y="877619"/>
            <a:ext cx="9277834" cy="5980381"/>
          </a:xfrm>
          <a:prstGeom prst="rect">
            <a:avLst/>
          </a:prstGeom>
        </p:spPr>
      </p:pic>
    </p:spTree>
    <p:extLst>
      <p:ext uri="{BB962C8B-B14F-4D97-AF65-F5344CB8AC3E}">
        <p14:creationId xmlns:p14="http://schemas.microsoft.com/office/powerpoint/2010/main" val="3924240599"/>
      </p:ext>
    </p:extLst>
  </p:cSld>
  <p:clrMapOvr>
    <a:masterClrMapping/>
  </p:clrMapOvr>
  <p:transition/>
  <p:timing/>
</p:sld>
</file>

<file path=ppt/slides/slide1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Rectangle 21"/>
          <p:cNvSpPr/>
          <p:nvPr/>
        </p:nvSpPr>
        <p:spPr>
          <a:xfrm>
            <a:off x="381210" y="393131"/>
            <a:ext cx="7999758" cy="461665"/>
          </a:xfrm>
          <a:prstGeom prst="rect">
            <a:avLst/>
          </a:prstGeom>
        </p:spPr>
        <p:txBody>
          <a:bodyPr wrap="square">
            <a:spAutoFit/>
          </a:bodyPr>
          <a:lstStyle/>
          <a:p>
            <a:r>
              <a:rPr lang="en-IN" sz="2400" b="1">
                <a:solidFill>
                  <a:schemeClr val="accent2">
                    <a:lumMod val="75000"/>
                  </a:schemeClr>
                </a:solidFill>
              </a:rPr>
              <a:t>Source Code</a:t>
            </a:r>
          </a:p>
        </p:txBody>
      </p:sp>
      <p:cxnSp>
        <p:nvCxnSpPr>
          <p:cNvPr id="8" name="Straight Connector 7"/>
          <p:cNvCxnSpPr/>
          <p:nvPr/>
        </p:nvCxnSpPr>
        <p:spPr>
          <a:xfrm>
            <a:off x="0" y="86740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1210" y="880011"/>
            <a:ext cx="11012170" cy="830997"/>
          </a:xfrm>
          <a:prstGeom prst="rect">
            <a:avLst/>
          </a:prstGeom>
          <a:noFill/>
        </p:spPr>
        <p:txBody>
          <a:bodyPr wrap="square" rtlCol="0">
            <a:spAutoFit/>
          </a:bodyPr>
          <a:lstStyle/>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 </a:t>
            </a:r>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a:p>
            <a:pPr algn="just"/>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5723697-AFE9-C9C9-99BB-C2C0D8C7B6DF}"/>
              </a:ext>
            </a:extLst>
          </p:cNvPr>
          <p:cNvPicPr>
            <a:picLocks noChangeAspect="1"/>
          </p:cNvPicPr>
          <p:nvPr/>
        </p:nvPicPr>
        <p:blipFill>
          <a:blip r:embed="rId2"/>
          <a:stretch>
            <a:fillRect/>
          </a:stretch>
        </p:blipFill>
        <p:spPr>
          <a:xfrm>
            <a:off x="1469710" y="893898"/>
            <a:ext cx="9252579" cy="5964102"/>
          </a:xfrm>
          <a:prstGeom prst="rect">
            <a:avLst/>
          </a:prstGeom>
        </p:spPr>
      </p:pic>
    </p:spTree>
    <p:extLst>
      <p:ext uri="{BB962C8B-B14F-4D97-AF65-F5344CB8AC3E}">
        <p14:creationId xmlns:p14="http://schemas.microsoft.com/office/powerpoint/2010/main" val="3008381979"/>
      </p:ext>
    </p:extLst>
  </p:cSld>
  <p:clrMapOvr>
    <a:masterClrMapping/>
  </p:clrMapOvr>
  <p:transition/>
  <p:timing/>
</p:sld>
</file>

<file path=ppt/slides/slide1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Rectangle 21"/>
          <p:cNvSpPr/>
          <p:nvPr/>
        </p:nvSpPr>
        <p:spPr>
          <a:xfrm>
            <a:off x="381210" y="393131"/>
            <a:ext cx="7999758" cy="461665"/>
          </a:xfrm>
          <a:prstGeom prst="rect">
            <a:avLst/>
          </a:prstGeom>
        </p:spPr>
        <p:txBody>
          <a:bodyPr wrap="square">
            <a:spAutoFit/>
          </a:bodyPr>
          <a:lstStyle/>
          <a:p>
            <a:r>
              <a:rPr lang="en-IN" sz="2400" b="1">
                <a:solidFill>
                  <a:schemeClr val="accent2">
                    <a:lumMod val="75000"/>
                  </a:schemeClr>
                </a:solidFill>
              </a:rPr>
              <a:t>Source Code</a:t>
            </a:r>
          </a:p>
        </p:txBody>
      </p:sp>
      <p:cxnSp>
        <p:nvCxnSpPr>
          <p:cNvPr id="8" name="Straight Connector 7"/>
          <p:cNvCxnSpPr/>
          <p:nvPr/>
        </p:nvCxnSpPr>
        <p:spPr>
          <a:xfrm>
            <a:off x="0" y="86740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1210" y="880011"/>
            <a:ext cx="11012170" cy="830997"/>
          </a:xfrm>
          <a:prstGeom prst="rect">
            <a:avLst/>
          </a:prstGeom>
          <a:noFill/>
        </p:spPr>
        <p:txBody>
          <a:bodyPr wrap="square" rtlCol="0">
            <a:spAutoFit/>
          </a:bodyPr>
          <a:lstStyle/>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 </a:t>
            </a:r>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a:p>
            <a:pPr algn="just"/>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20B1A80-0336-CADF-9125-9539632A5453}"/>
              </a:ext>
            </a:extLst>
          </p:cNvPr>
          <p:cNvPicPr>
            <a:picLocks noChangeAspect="1"/>
          </p:cNvPicPr>
          <p:nvPr/>
        </p:nvPicPr>
        <p:blipFill>
          <a:blip r:embed="rId2"/>
          <a:stretch>
            <a:fillRect/>
          </a:stretch>
        </p:blipFill>
        <p:spPr>
          <a:xfrm>
            <a:off x="1423585" y="880011"/>
            <a:ext cx="9274124" cy="5977989"/>
          </a:xfrm>
          <a:prstGeom prst="rect">
            <a:avLst/>
          </a:prstGeom>
        </p:spPr>
      </p:pic>
    </p:spTree>
    <p:extLst>
      <p:ext uri="{BB962C8B-B14F-4D97-AF65-F5344CB8AC3E}">
        <p14:creationId xmlns:p14="http://schemas.microsoft.com/office/powerpoint/2010/main" val="112105898"/>
      </p:ext>
    </p:extLst>
  </p:cSld>
  <p:clrMapOvr>
    <a:masterClrMapping/>
  </p:clrMapOvr>
  <p:transition/>
  <p:timing/>
</p:sld>
</file>

<file path=ppt/slides/slide1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Rectangle 21"/>
          <p:cNvSpPr/>
          <p:nvPr/>
        </p:nvSpPr>
        <p:spPr>
          <a:xfrm>
            <a:off x="381210" y="393131"/>
            <a:ext cx="7999758" cy="461665"/>
          </a:xfrm>
          <a:prstGeom prst="rect">
            <a:avLst/>
          </a:prstGeom>
        </p:spPr>
        <p:txBody>
          <a:bodyPr wrap="square">
            <a:spAutoFit/>
          </a:bodyPr>
          <a:lstStyle/>
          <a:p>
            <a:r>
              <a:rPr lang="en-IN" sz="2400" b="1">
                <a:solidFill>
                  <a:schemeClr val="accent2">
                    <a:lumMod val="75000"/>
                  </a:schemeClr>
                </a:solidFill>
              </a:rPr>
              <a:t>Source Code</a:t>
            </a:r>
          </a:p>
        </p:txBody>
      </p:sp>
      <p:cxnSp>
        <p:nvCxnSpPr>
          <p:cNvPr id="8" name="Straight Connector 7"/>
          <p:cNvCxnSpPr/>
          <p:nvPr/>
        </p:nvCxnSpPr>
        <p:spPr>
          <a:xfrm>
            <a:off x="0" y="86740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1210" y="880011"/>
            <a:ext cx="11012170" cy="830997"/>
          </a:xfrm>
          <a:prstGeom prst="rect">
            <a:avLst/>
          </a:prstGeom>
          <a:noFill/>
        </p:spPr>
        <p:txBody>
          <a:bodyPr wrap="square" rtlCol="0">
            <a:spAutoFit/>
          </a:bodyPr>
          <a:lstStyle/>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 </a:t>
            </a:r>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a:p>
            <a:pPr algn="just"/>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0D4F46A-A692-9DDA-B07C-E362DB27B9AF}"/>
              </a:ext>
            </a:extLst>
          </p:cNvPr>
          <p:cNvPicPr>
            <a:picLocks noChangeAspect="1"/>
          </p:cNvPicPr>
          <p:nvPr/>
        </p:nvPicPr>
        <p:blipFill>
          <a:blip r:embed="rId2"/>
          <a:stretch>
            <a:fillRect/>
          </a:stretch>
        </p:blipFill>
        <p:spPr>
          <a:xfrm>
            <a:off x="1484459" y="912911"/>
            <a:ext cx="9223082" cy="5945089"/>
          </a:xfrm>
          <a:prstGeom prst="rect">
            <a:avLst/>
          </a:prstGeom>
        </p:spPr>
      </p:pic>
    </p:spTree>
    <p:extLst>
      <p:ext uri="{BB962C8B-B14F-4D97-AF65-F5344CB8AC3E}">
        <p14:creationId xmlns:p14="http://schemas.microsoft.com/office/powerpoint/2010/main" val="1021273580"/>
      </p:ext>
    </p:extLst>
  </p:cSld>
  <p:clrMapOvr>
    <a:masterClrMapping/>
  </p:clrMapOvr>
  <p:transition/>
  <p:timing/>
</p:sld>
</file>

<file path=ppt/slides/slide1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Rectangle 21"/>
          <p:cNvSpPr/>
          <p:nvPr/>
        </p:nvSpPr>
        <p:spPr>
          <a:xfrm>
            <a:off x="381210" y="393131"/>
            <a:ext cx="7999758" cy="461665"/>
          </a:xfrm>
          <a:prstGeom prst="rect">
            <a:avLst/>
          </a:prstGeom>
        </p:spPr>
        <p:txBody>
          <a:bodyPr wrap="square">
            <a:spAutoFit/>
          </a:bodyPr>
          <a:lstStyle/>
          <a:p>
            <a:r>
              <a:rPr lang="en-IN" sz="2400" b="1">
                <a:solidFill>
                  <a:schemeClr val="accent2">
                    <a:lumMod val="75000"/>
                  </a:schemeClr>
                </a:solidFill>
              </a:rPr>
              <a:t>Source Code</a:t>
            </a:r>
          </a:p>
        </p:txBody>
      </p:sp>
      <p:cxnSp>
        <p:nvCxnSpPr>
          <p:cNvPr id="8" name="Straight Connector 7"/>
          <p:cNvCxnSpPr/>
          <p:nvPr/>
        </p:nvCxnSpPr>
        <p:spPr>
          <a:xfrm>
            <a:off x="0" y="86740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1210" y="880011"/>
            <a:ext cx="11012170" cy="830997"/>
          </a:xfrm>
          <a:prstGeom prst="rect">
            <a:avLst/>
          </a:prstGeom>
          <a:noFill/>
        </p:spPr>
        <p:txBody>
          <a:bodyPr wrap="square" rtlCol="0">
            <a:spAutoFit/>
          </a:bodyPr>
          <a:lstStyle/>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 </a:t>
            </a:r>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a:p>
            <a:pPr algn="just"/>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A36DB60-C025-BEBC-D3C7-463F3A6FEB14}"/>
              </a:ext>
            </a:extLst>
          </p:cNvPr>
          <p:cNvPicPr>
            <a:picLocks noChangeAspect="1"/>
          </p:cNvPicPr>
          <p:nvPr/>
        </p:nvPicPr>
        <p:blipFill>
          <a:blip r:embed="rId2"/>
          <a:stretch>
            <a:fillRect/>
          </a:stretch>
        </p:blipFill>
        <p:spPr>
          <a:xfrm>
            <a:off x="1487023" y="880011"/>
            <a:ext cx="9217954" cy="5941783"/>
          </a:xfrm>
          <a:prstGeom prst="rect">
            <a:avLst/>
          </a:prstGeom>
        </p:spPr>
      </p:pic>
    </p:spTree>
    <p:extLst>
      <p:ext uri="{BB962C8B-B14F-4D97-AF65-F5344CB8AC3E}">
        <p14:creationId xmlns:p14="http://schemas.microsoft.com/office/powerpoint/2010/main" val="260517381"/>
      </p:ext>
    </p:extLst>
  </p:cSld>
  <p:clrMapOvr>
    <a:masterClrMapping/>
  </p:clrMapOvr>
  <p:transition/>
  <p:timing/>
</p:sld>
</file>

<file path=ppt/slides/slide1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Rectangle 21"/>
          <p:cNvSpPr/>
          <p:nvPr/>
        </p:nvSpPr>
        <p:spPr>
          <a:xfrm>
            <a:off x="381210" y="393131"/>
            <a:ext cx="7999758" cy="461665"/>
          </a:xfrm>
          <a:prstGeom prst="rect">
            <a:avLst/>
          </a:prstGeom>
        </p:spPr>
        <p:txBody>
          <a:bodyPr wrap="square">
            <a:spAutoFit/>
          </a:bodyPr>
          <a:lstStyle/>
          <a:p>
            <a:r>
              <a:rPr lang="en-IN" sz="2400" b="1">
                <a:solidFill>
                  <a:schemeClr val="accent2">
                    <a:lumMod val="75000"/>
                  </a:schemeClr>
                </a:solidFill>
              </a:rPr>
              <a:t>Source Code</a:t>
            </a:r>
          </a:p>
        </p:txBody>
      </p:sp>
      <p:cxnSp>
        <p:nvCxnSpPr>
          <p:cNvPr id="8" name="Straight Connector 7"/>
          <p:cNvCxnSpPr/>
          <p:nvPr/>
        </p:nvCxnSpPr>
        <p:spPr>
          <a:xfrm>
            <a:off x="0" y="86740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1210" y="880011"/>
            <a:ext cx="11012170" cy="830997"/>
          </a:xfrm>
          <a:prstGeom prst="rect">
            <a:avLst/>
          </a:prstGeom>
          <a:noFill/>
        </p:spPr>
        <p:txBody>
          <a:bodyPr wrap="square" rtlCol="0">
            <a:spAutoFit/>
          </a:bodyPr>
          <a:lstStyle/>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 </a:t>
            </a:r>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a:p>
            <a:pPr algn="just"/>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66C13AA-E40B-63DD-A5C8-1F3DEFC39E5D}"/>
              </a:ext>
            </a:extLst>
          </p:cNvPr>
          <p:cNvPicPr>
            <a:picLocks noChangeAspect="1"/>
          </p:cNvPicPr>
          <p:nvPr/>
        </p:nvPicPr>
        <p:blipFill>
          <a:blip r:embed="rId2"/>
          <a:stretch>
            <a:fillRect/>
          </a:stretch>
        </p:blipFill>
        <p:spPr>
          <a:xfrm>
            <a:off x="1464794" y="892619"/>
            <a:ext cx="9262411" cy="5970440"/>
          </a:xfrm>
          <a:prstGeom prst="rect">
            <a:avLst/>
          </a:prstGeom>
        </p:spPr>
      </p:pic>
    </p:spTree>
    <p:extLst>
      <p:ext uri="{BB962C8B-B14F-4D97-AF65-F5344CB8AC3E}">
        <p14:creationId xmlns:p14="http://schemas.microsoft.com/office/powerpoint/2010/main" val="2080357787"/>
      </p:ext>
    </p:extLst>
  </p:cSld>
  <p:clrMapOvr>
    <a:masterClrMapping/>
  </p:clrMapOvr>
  <p:transition/>
  <p:timing/>
</p:sld>
</file>

<file path=ppt/slides/slide1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Rectangle 21"/>
          <p:cNvSpPr/>
          <p:nvPr/>
        </p:nvSpPr>
        <p:spPr>
          <a:xfrm>
            <a:off x="381210" y="393131"/>
            <a:ext cx="7999758" cy="461665"/>
          </a:xfrm>
          <a:prstGeom prst="rect">
            <a:avLst/>
          </a:prstGeom>
        </p:spPr>
        <p:txBody>
          <a:bodyPr wrap="square">
            <a:spAutoFit/>
          </a:bodyPr>
          <a:lstStyle/>
          <a:p>
            <a:r>
              <a:rPr lang="en-IN" sz="2400" b="1">
                <a:solidFill>
                  <a:schemeClr val="accent2">
                    <a:lumMod val="75000"/>
                  </a:schemeClr>
                </a:solidFill>
              </a:rPr>
              <a:t>Source Code</a:t>
            </a:r>
          </a:p>
        </p:txBody>
      </p:sp>
      <p:cxnSp>
        <p:nvCxnSpPr>
          <p:cNvPr id="8" name="Straight Connector 7"/>
          <p:cNvCxnSpPr/>
          <p:nvPr/>
        </p:nvCxnSpPr>
        <p:spPr>
          <a:xfrm>
            <a:off x="0" y="86740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1210" y="880011"/>
            <a:ext cx="11012170" cy="830997"/>
          </a:xfrm>
          <a:prstGeom prst="rect">
            <a:avLst/>
          </a:prstGeom>
          <a:noFill/>
        </p:spPr>
        <p:txBody>
          <a:bodyPr wrap="square" rtlCol="0">
            <a:spAutoFit/>
          </a:bodyPr>
          <a:lstStyle/>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 </a:t>
            </a:r>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a:p>
            <a:pPr algn="just"/>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5FE36F-3862-3985-4B8F-84C72F2C804D}"/>
              </a:ext>
            </a:extLst>
          </p:cNvPr>
          <p:cNvPicPr>
            <a:picLocks noChangeAspect="1"/>
          </p:cNvPicPr>
          <p:nvPr/>
        </p:nvPicPr>
        <p:blipFill>
          <a:blip r:embed="rId2"/>
          <a:stretch>
            <a:fillRect/>
          </a:stretch>
        </p:blipFill>
        <p:spPr>
          <a:xfrm>
            <a:off x="1484459" y="892619"/>
            <a:ext cx="9223082" cy="5945089"/>
          </a:xfrm>
          <a:prstGeom prst="rect">
            <a:avLst/>
          </a:prstGeom>
        </p:spPr>
      </p:pic>
    </p:spTree>
    <p:extLst>
      <p:ext uri="{BB962C8B-B14F-4D97-AF65-F5344CB8AC3E}">
        <p14:creationId xmlns:p14="http://schemas.microsoft.com/office/powerpoint/2010/main" val="963822222"/>
      </p:ext>
    </p:extLst>
  </p:cSld>
  <p:clrMapOvr>
    <a:masterClrMapping/>
  </p:clrMapOvr>
  <p:transition/>
  <p:timing/>
</p:sld>
</file>

<file path=ppt/slides/slide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Rectangle 21"/>
          <p:cNvSpPr/>
          <p:nvPr/>
        </p:nvSpPr>
        <p:spPr>
          <a:xfrm>
            <a:off x="371880" y="651898"/>
            <a:ext cx="7999758" cy="461665"/>
          </a:xfrm>
          <a:prstGeom prst="rect">
            <a:avLst/>
          </a:prstGeom>
        </p:spPr>
        <p:txBody>
          <a:bodyPr wrap="square">
            <a:spAutoFit/>
          </a:bodyPr>
          <a:lstStyle/>
          <a:p>
            <a:r>
              <a:rPr lang="en-IN" sz="2400" b="1">
                <a:solidFill>
                  <a:schemeClr val="accent2">
                    <a:lumMod val="75000"/>
                  </a:schemeClr>
                </a:solidFill>
              </a:rPr>
              <a:t>Project Title &amp; Team Members</a:t>
            </a:r>
          </a:p>
        </p:txBody>
      </p:sp>
      <p:cxnSp>
        <p:nvCxnSpPr>
          <p:cNvPr id="8" name="Straight Connector 7"/>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718619" y="1820810"/>
            <a:ext cx="6754761" cy="707886"/>
          </a:xfrm>
          <a:prstGeom prst="rect">
            <a:avLst/>
          </a:prstGeom>
          <a:noFill/>
        </p:spPr>
        <p:txBody>
          <a:bodyPr wrap="square" rtlCol="0">
            <a:spAutoFit/>
          </a:bodyPr>
          <a:lstStyle/>
          <a:p>
            <a:pPr algn="just"/>
            <a:r>
              <a:rPr lang="en-US" sz="4000" b="1">
                <a:solidFill>
                  <a:schemeClr val="accent1">
                    <a:lumMod val="75000"/>
                  </a:schemeClr>
                </a:solidFill>
                <a:latin typeface="Times New Roman" panose="02020603050405020304" pitchFamily="18" charset="0"/>
                <a:cs typeface="Times New Roman" panose="02020603050405020304" pitchFamily="18" charset="0"/>
              </a:rPr>
              <a:t>Title: Road Network Analysis</a:t>
            </a:r>
          </a:p>
        </p:txBody>
      </p:sp>
      <p:sp>
        <p:nvSpPr>
          <p:cNvPr id="6" name="TextBox 5"/>
          <p:cNvSpPr txBox="1"/>
          <p:nvPr/>
        </p:nvSpPr>
        <p:spPr>
          <a:xfrm>
            <a:off x="2938738" y="2836402"/>
            <a:ext cx="6534642" cy="2061065"/>
          </a:xfrm>
          <a:prstGeom prst="rect">
            <a:avLst/>
          </a:prstGeom>
          <a:noFill/>
        </p:spPr>
        <p:txBody>
          <a:bodyPr wrap="square" rtlCol="0">
            <a:spAutoFit/>
          </a:bodyPr>
          <a:lstStyle/>
          <a:p>
            <a:pPr algn="just"/>
            <a:r>
              <a:rPr lang="en-US" altLang="en-IN" sz="2800" b="1">
                <a:solidFill>
                  <a:schemeClr val="accent1">
                    <a:lumMod val="75000"/>
                  </a:schemeClr>
                </a:solidFill>
                <a:latin typeface="Times New Roman Bold" panose="02020603050405020304" charset="0"/>
                <a:cs typeface="Times New Roman Bold" panose="02020603050405020304" charset="0"/>
              </a:rPr>
              <a:t>Team Members:</a:t>
            </a:r>
          </a:p>
          <a:p>
            <a:pPr algn="l"/>
            <a:r>
              <a:rPr lang="en-US" altLang="en-IN" sz="2400">
                <a:solidFill>
                  <a:schemeClr val="accent1">
                    <a:lumMod val="75000"/>
                  </a:schemeClr>
                </a:solidFill>
                <a:latin typeface="Times New Roman" panose="02020603050405020304" pitchFamily="18" charset="0"/>
                <a:cs typeface="Times New Roman" panose="02020603050405020304" pitchFamily="18" charset="0"/>
              </a:rPr>
              <a:t>Mohammed Ashfaq Ali           PES2UG22CS316</a:t>
            </a:r>
          </a:p>
          <a:p>
            <a:pPr algn="l"/>
            <a:r>
              <a:rPr lang="en-US" altLang="en-IN" sz="2400">
                <a:solidFill>
                  <a:schemeClr val="accent1">
                    <a:lumMod val="75000"/>
                  </a:schemeClr>
                </a:solidFill>
                <a:latin typeface="Times New Roman" panose="02020603050405020304" pitchFamily="18" charset="0"/>
                <a:cs typeface="Times New Roman" panose="02020603050405020304" pitchFamily="18" charset="0"/>
              </a:rPr>
              <a:t>Mohit Prasad Singh</a:t>
            </a:r>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                 PES2UG22CS320</a:t>
            </a:r>
            <a:endParaRPr lang="en-US" altLang="en-IN" sz="2400">
              <a:solidFill>
                <a:schemeClr val="accent1">
                  <a:lumMod val="75000"/>
                </a:schemeClr>
              </a:solidFill>
              <a:latin typeface="Times New Roman" pitchFamily="18" charset="0"/>
              <a:cs typeface="Times New Roman" panose="02020603050405020304" pitchFamily="18" charset="0"/>
            </a:endParaRPr>
          </a:p>
          <a:p>
            <a:pPr algn="l"/>
            <a:r>
              <a:rPr lang="en-US" altLang="en-IN" sz="2400">
                <a:solidFill>
                  <a:schemeClr val="accent1">
                    <a:lumMod val="75000"/>
                  </a:schemeClr>
                </a:solidFill>
                <a:latin typeface="Times New Roman" panose="02020603050405020304" pitchFamily="18" charset="0"/>
                <a:cs typeface="Times New Roman" panose="02020603050405020304" pitchFamily="18" charset="0"/>
              </a:rPr>
              <a:t>Motamarri Sai Sathvik</a:t>
            </a:r>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            PES2UG22CS321</a:t>
            </a:r>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a:p>
            <a:pPr algn="l"/>
            <a:r>
              <a:rPr lang="en-US" altLang="en-IN" sz="2400">
                <a:solidFill>
                  <a:schemeClr val="accent1">
                    <a:lumMod val="75000"/>
                  </a:schemeClr>
                </a:solidFill>
                <a:latin typeface="Times New Roman" panose="02020603050405020304" pitchFamily="18" charset="0"/>
                <a:cs typeface="Times New Roman" panose="02020603050405020304" pitchFamily="18" charset="0"/>
              </a:rPr>
              <a:t>MV Parth</a:t>
            </a:r>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          	            PES2UG22CS325</a:t>
            </a:r>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Rectangle 21"/>
          <p:cNvSpPr/>
          <p:nvPr/>
        </p:nvSpPr>
        <p:spPr>
          <a:xfrm>
            <a:off x="381210" y="393131"/>
            <a:ext cx="7999758" cy="461665"/>
          </a:xfrm>
          <a:prstGeom prst="rect">
            <a:avLst/>
          </a:prstGeom>
        </p:spPr>
        <p:txBody>
          <a:bodyPr wrap="square">
            <a:spAutoFit/>
          </a:bodyPr>
          <a:lstStyle/>
          <a:p>
            <a:r>
              <a:rPr lang="en-IN" sz="2400" b="1">
                <a:solidFill>
                  <a:schemeClr val="accent2">
                    <a:lumMod val="75000"/>
                  </a:schemeClr>
                </a:solidFill>
              </a:rPr>
              <a:t>Source Code</a:t>
            </a:r>
          </a:p>
        </p:txBody>
      </p:sp>
      <p:cxnSp>
        <p:nvCxnSpPr>
          <p:cNvPr id="8" name="Straight Connector 7"/>
          <p:cNvCxnSpPr/>
          <p:nvPr/>
        </p:nvCxnSpPr>
        <p:spPr>
          <a:xfrm>
            <a:off x="0" y="86740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1210" y="880011"/>
            <a:ext cx="11012170" cy="830997"/>
          </a:xfrm>
          <a:prstGeom prst="rect">
            <a:avLst/>
          </a:prstGeom>
          <a:noFill/>
        </p:spPr>
        <p:txBody>
          <a:bodyPr wrap="square" rtlCol="0">
            <a:spAutoFit/>
          </a:bodyPr>
          <a:lstStyle/>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 </a:t>
            </a:r>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a:p>
            <a:pPr algn="just"/>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726181A-988F-F4AE-3E81-3909EE0B3052}"/>
              </a:ext>
            </a:extLst>
          </p:cNvPr>
          <p:cNvPicPr>
            <a:picLocks noChangeAspect="1"/>
          </p:cNvPicPr>
          <p:nvPr/>
        </p:nvPicPr>
        <p:blipFill>
          <a:blip r:embed="rId2"/>
          <a:stretch>
            <a:fillRect/>
          </a:stretch>
        </p:blipFill>
        <p:spPr>
          <a:xfrm>
            <a:off x="1148817" y="892619"/>
            <a:ext cx="9894366" cy="5977066"/>
          </a:xfrm>
          <a:prstGeom prst="rect">
            <a:avLst/>
          </a:prstGeom>
        </p:spPr>
      </p:pic>
    </p:spTree>
    <p:extLst>
      <p:ext uri="{BB962C8B-B14F-4D97-AF65-F5344CB8AC3E}">
        <p14:creationId xmlns:p14="http://schemas.microsoft.com/office/powerpoint/2010/main" val="660389411"/>
      </p:ext>
    </p:extLst>
  </p:cSld>
  <p:clrMapOvr>
    <a:masterClrMapping/>
  </p:clrMapOvr>
  <p:transition/>
  <p:timing/>
</p:sld>
</file>

<file path=ppt/slides/slide2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Rectangle 21"/>
          <p:cNvSpPr/>
          <p:nvPr/>
        </p:nvSpPr>
        <p:spPr>
          <a:xfrm>
            <a:off x="381210" y="393131"/>
            <a:ext cx="7999758" cy="461665"/>
          </a:xfrm>
          <a:prstGeom prst="rect">
            <a:avLst/>
          </a:prstGeom>
        </p:spPr>
        <p:txBody>
          <a:bodyPr wrap="square">
            <a:spAutoFit/>
          </a:bodyPr>
          <a:lstStyle/>
          <a:p>
            <a:r>
              <a:rPr lang="en-IN" sz="2400" b="1">
                <a:solidFill>
                  <a:schemeClr val="accent2">
                    <a:lumMod val="75000"/>
                  </a:schemeClr>
                </a:solidFill>
              </a:rPr>
              <a:t>Source Code</a:t>
            </a:r>
          </a:p>
        </p:txBody>
      </p:sp>
      <p:cxnSp>
        <p:nvCxnSpPr>
          <p:cNvPr id="8" name="Straight Connector 7"/>
          <p:cNvCxnSpPr/>
          <p:nvPr/>
        </p:nvCxnSpPr>
        <p:spPr>
          <a:xfrm>
            <a:off x="0" y="86740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1210" y="880011"/>
            <a:ext cx="11012170" cy="830997"/>
          </a:xfrm>
          <a:prstGeom prst="rect">
            <a:avLst/>
          </a:prstGeom>
          <a:noFill/>
        </p:spPr>
        <p:txBody>
          <a:bodyPr wrap="square" rtlCol="0">
            <a:spAutoFit/>
          </a:bodyPr>
          <a:lstStyle/>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 </a:t>
            </a:r>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a:p>
            <a:pPr algn="just"/>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C271517-5007-9294-8C7D-EABFF9C70785}"/>
              </a:ext>
            </a:extLst>
          </p:cNvPr>
          <p:cNvPicPr>
            <a:picLocks noChangeAspect="1"/>
          </p:cNvPicPr>
          <p:nvPr/>
        </p:nvPicPr>
        <p:blipFill>
          <a:blip r:embed="rId2"/>
          <a:stretch>
            <a:fillRect/>
          </a:stretch>
        </p:blipFill>
        <p:spPr>
          <a:xfrm>
            <a:off x="0" y="1197186"/>
            <a:ext cx="12192000" cy="3654831"/>
          </a:xfrm>
          <a:prstGeom prst="rect">
            <a:avLst/>
          </a:prstGeom>
        </p:spPr>
      </p:pic>
    </p:spTree>
    <p:extLst>
      <p:ext uri="{BB962C8B-B14F-4D97-AF65-F5344CB8AC3E}">
        <p14:creationId xmlns:p14="http://schemas.microsoft.com/office/powerpoint/2010/main" val="2396590073"/>
      </p:ext>
    </p:extLst>
  </p:cSld>
  <p:clrMapOvr>
    <a:masterClrMapping/>
  </p:clrMapOvr>
  <p:transition/>
  <p:timing/>
</p:sld>
</file>

<file path=ppt/slides/slide2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Rectangle 21"/>
          <p:cNvSpPr/>
          <p:nvPr/>
        </p:nvSpPr>
        <p:spPr>
          <a:xfrm>
            <a:off x="381210" y="393131"/>
            <a:ext cx="7999758" cy="461665"/>
          </a:xfrm>
          <a:prstGeom prst="rect">
            <a:avLst/>
          </a:prstGeom>
        </p:spPr>
        <p:txBody>
          <a:bodyPr wrap="square">
            <a:spAutoFit/>
          </a:bodyPr>
          <a:lstStyle/>
          <a:p>
            <a:r>
              <a:rPr lang="en-IN" sz="2400" b="1">
                <a:solidFill>
                  <a:schemeClr val="accent2">
                    <a:lumMod val="75000"/>
                  </a:schemeClr>
                </a:solidFill>
              </a:rPr>
              <a:t>Outputs</a:t>
            </a:r>
          </a:p>
        </p:txBody>
      </p:sp>
      <p:cxnSp>
        <p:nvCxnSpPr>
          <p:cNvPr id="8" name="Straight Connector 7"/>
          <p:cNvCxnSpPr/>
          <p:nvPr/>
        </p:nvCxnSpPr>
        <p:spPr>
          <a:xfrm>
            <a:off x="0" y="86740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1210" y="880011"/>
            <a:ext cx="11012170" cy="830997"/>
          </a:xfrm>
          <a:prstGeom prst="rect">
            <a:avLst/>
          </a:prstGeom>
          <a:noFill/>
        </p:spPr>
        <p:txBody>
          <a:bodyPr wrap="square" rtlCol="0">
            <a:spAutoFit/>
          </a:bodyPr>
          <a:lstStyle/>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 </a:t>
            </a:r>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a:p>
            <a:pPr algn="just"/>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B921C4C-F59B-3B1B-6F16-242027BE03B7}"/>
              </a:ext>
            </a:extLst>
          </p:cNvPr>
          <p:cNvPicPr>
            <a:picLocks noChangeAspect="1"/>
          </p:cNvPicPr>
          <p:nvPr/>
        </p:nvPicPr>
        <p:blipFill>
          <a:blip r:embed="rId2"/>
          <a:stretch>
            <a:fillRect/>
          </a:stretch>
        </p:blipFill>
        <p:spPr>
          <a:xfrm>
            <a:off x="1927122" y="963793"/>
            <a:ext cx="8337755" cy="5680096"/>
          </a:xfrm>
          <a:prstGeom prst="rect">
            <a:avLst/>
          </a:prstGeom>
        </p:spPr>
      </p:pic>
    </p:spTree>
    <p:extLst>
      <p:ext uri="{BB962C8B-B14F-4D97-AF65-F5344CB8AC3E}">
        <p14:creationId xmlns:p14="http://schemas.microsoft.com/office/powerpoint/2010/main" val="1353356439"/>
      </p:ext>
    </p:extLst>
  </p:cSld>
  <p:clrMapOvr>
    <a:masterClrMapping/>
  </p:clrMapOvr>
  <p:transition/>
  <p:timing/>
</p:sld>
</file>

<file path=ppt/slides/slide2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Rectangle 21"/>
          <p:cNvSpPr/>
          <p:nvPr/>
        </p:nvSpPr>
        <p:spPr>
          <a:xfrm>
            <a:off x="381210" y="393131"/>
            <a:ext cx="7999758" cy="461665"/>
          </a:xfrm>
          <a:prstGeom prst="rect">
            <a:avLst/>
          </a:prstGeom>
        </p:spPr>
        <p:txBody>
          <a:bodyPr wrap="square">
            <a:spAutoFit/>
          </a:bodyPr>
          <a:lstStyle/>
          <a:p>
            <a:r>
              <a:rPr lang="en-IN" sz="2400" b="1">
                <a:solidFill>
                  <a:schemeClr val="accent2">
                    <a:lumMod val="75000"/>
                  </a:schemeClr>
                </a:solidFill>
              </a:rPr>
              <a:t>Outputs</a:t>
            </a:r>
          </a:p>
        </p:txBody>
      </p:sp>
      <p:cxnSp>
        <p:nvCxnSpPr>
          <p:cNvPr id="8" name="Straight Connector 7"/>
          <p:cNvCxnSpPr/>
          <p:nvPr/>
        </p:nvCxnSpPr>
        <p:spPr>
          <a:xfrm>
            <a:off x="0" y="86740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1210" y="880011"/>
            <a:ext cx="11012170" cy="830997"/>
          </a:xfrm>
          <a:prstGeom prst="rect">
            <a:avLst/>
          </a:prstGeom>
          <a:noFill/>
        </p:spPr>
        <p:txBody>
          <a:bodyPr wrap="square" rtlCol="0">
            <a:spAutoFit/>
          </a:bodyPr>
          <a:lstStyle/>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 </a:t>
            </a:r>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a:p>
            <a:pPr algn="just"/>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3B5CA09-A275-3FE4-5793-BCE6FA7AA514}"/>
              </a:ext>
            </a:extLst>
          </p:cNvPr>
          <p:cNvPicPr>
            <a:picLocks noChangeAspect="1"/>
          </p:cNvPicPr>
          <p:nvPr/>
        </p:nvPicPr>
        <p:blipFill>
          <a:blip r:embed="rId2"/>
          <a:stretch>
            <a:fillRect/>
          </a:stretch>
        </p:blipFill>
        <p:spPr>
          <a:xfrm>
            <a:off x="1890021" y="1050300"/>
            <a:ext cx="8411958" cy="5047175"/>
          </a:xfrm>
          <a:prstGeom prst="rect">
            <a:avLst/>
          </a:prstGeom>
        </p:spPr>
      </p:pic>
    </p:spTree>
    <p:extLst>
      <p:ext uri="{BB962C8B-B14F-4D97-AF65-F5344CB8AC3E}">
        <p14:creationId xmlns:p14="http://schemas.microsoft.com/office/powerpoint/2010/main" val="279683454"/>
      </p:ext>
    </p:extLst>
  </p:cSld>
  <p:clrMapOvr>
    <a:masterClrMapping/>
  </p:clrMapOvr>
  <p:transition/>
  <p:timing/>
</p:sld>
</file>

<file path=ppt/slides/slide2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Rectangle 21"/>
          <p:cNvSpPr/>
          <p:nvPr/>
        </p:nvSpPr>
        <p:spPr>
          <a:xfrm>
            <a:off x="381210" y="393131"/>
            <a:ext cx="7999758" cy="461665"/>
          </a:xfrm>
          <a:prstGeom prst="rect">
            <a:avLst/>
          </a:prstGeom>
        </p:spPr>
        <p:txBody>
          <a:bodyPr wrap="square">
            <a:spAutoFit/>
          </a:bodyPr>
          <a:lstStyle/>
          <a:p>
            <a:r>
              <a:rPr lang="en-IN" sz="2400" b="1">
                <a:solidFill>
                  <a:schemeClr val="accent2">
                    <a:lumMod val="75000"/>
                  </a:schemeClr>
                </a:solidFill>
              </a:rPr>
              <a:t>Outputs</a:t>
            </a:r>
          </a:p>
        </p:txBody>
      </p:sp>
      <p:cxnSp>
        <p:nvCxnSpPr>
          <p:cNvPr id="8" name="Straight Connector 7"/>
          <p:cNvCxnSpPr/>
          <p:nvPr/>
        </p:nvCxnSpPr>
        <p:spPr>
          <a:xfrm>
            <a:off x="0" y="86740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1210" y="880011"/>
            <a:ext cx="11012170" cy="830997"/>
          </a:xfrm>
          <a:prstGeom prst="rect">
            <a:avLst/>
          </a:prstGeom>
          <a:noFill/>
        </p:spPr>
        <p:txBody>
          <a:bodyPr wrap="square" rtlCol="0">
            <a:spAutoFit/>
          </a:bodyPr>
          <a:lstStyle/>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 </a:t>
            </a:r>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a:p>
            <a:pPr algn="just"/>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6F1C1A1-E818-61A5-15CD-000377BCA65D}"/>
              </a:ext>
            </a:extLst>
          </p:cNvPr>
          <p:cNvPicPr>
            <a:picLocks noChangeAspect="1"/>
          </p:cNvPicPr>
          <p:nvPr/>
        </p:nvPicPr>
        <p:blipFill>
          <a:blip r:embed="rId2"/>
          <a:stretch>
            <a:fillRect/>
          </a:stretch>
        </p:blipFill>
        <p:spPr>
          <a:xfrm>
            <a:off x="771145" y="1711008"/>
            <a:ext cx="10596622" cy="3375537"/>
          </a:xfrm>
          <a:prstGeom prst="rect">
            <a:avLst/>
          </a:prstGeom>
        </p:spPr>
      </p:pic>
    </p:spTree>
    <p:extLst>
      <p:ext uri="{BB962C8B-B14F-4D97-AF65-F5344CB8AC3E}">
        <p14:creationId xmlns:p14="http://schemas.microsoft.com/office/powerpoint/2010/main" val="3231750251"/>
      </p:ext>
    </p:extLst>
  </p:cSld>
  <p:clrMapOvr>
    <a:masterClrMapping/>
  </p:clrMapOvr>
  <p:transition/>
  <p:timing/>
</p:sld>
</file>

<file path=ppt/slides/slide2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Rectangle 21"/>
          <p:cNvSpPr/>
          <p:nvPr/>
        </p:nvSpPr>
        <p:spPr>
          <a:xfrm>
            <a:off x="381210" y="393131"/>
            <a:ext cx="7999758" cy="461665"/>
          </a:xfrm>
          <a:prstGeom prst="rect">
            <a:avLst/>
          </a:prstGeom>
        </p:spPr>
        <p:txBody>
          <a:bodyPr wrap="square">
            <a:spAutoFit/>
          </a:bodyPr>
          <a:lstStyle/>
          <a:p>
            <a:r>
              <a:rPr lang="en-IN" sz="2400" b="1">
                <a:solidFill>
                  <a:schemeClr val="accent2">
                    <a:lumMod val="75000"/>
                  </a:schemeClr>
                </a:solidFill>
              </a:rPr>
              <a:t>Outputs</a:t>
            </a:r>
          </a:p>
        </p:txBody>
      </p:sp>
      <p:cxnSp>
        <p:nvCxnSpPr>
          <p:cNvPr id="8" name="Straight Connector 7"/>
          <p:cNvCxnSpPr/>
          <p:nvPr/>
        </p:nvCxnSpPr>
        <p:spPr>
          <a:xfrm>
            <a:off x="0" y="86740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1210" y="880011"/>
            <a:ext cx="11012170" cy="830997"/>
          </a:xfrm>
          <a:prstGeom prst="rect">
            <a:avLst/>
          </a:prstGeom>
          <a:noFill/>
        </p:spPr>
        <p:txBody>
          <a:bodyPr wrap="square" rtlCol="0">
            <a:spAutoFit/>
          </a:bodyPr>
          <a:lstStyle/>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 </a:t>
            </a:r>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a:p>
            <a:pPr algn="just"/>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AE7A20A-3C11-8B5A-DEAB-3DEFE0367895}"/>
              </a:ext>
            </a:extLst>
          </p:cNvPr>
          <p:cNvPicPr>
            <a:picLocks noChangeAspect="1"/>
          </p:cNvPicPr>
          <p:nvPr/>
        </p:nvPicPr>
        <p:blipFill>
          <a:blip r:embed="rId2"/>
          <a:stretch>
            <a:fillRect/>
          </a:stretch>
        </p:blipFill>
        <p:spPr>
          <a:xfrm>
            <a:off x="1831056" y="1168783"/>
            <a:ext cx="8529888" cy="4720740"/>
          </a:xfrm>
          <a:prstGeom prst="rect">
            <a:avLst/>
          </a:prstGeom>
        </p:spPr>
      </p:pic>
    </p:spTree>
    <p:extLst>
      <p:ext uri="{BB962C8B-B14F-4D97-AF65-F5344CB8AC3E}">
        <p14:creationId xmlns:p14="http://schemas.microsoft.com/office/powerpoint/2010/main" val="2241564773"/>
      </p:ext>
    </p:extLst>
  </p:cSld>
  <p:clrMapOvr>
    <a:masterClrMapping/>
  </p:clrMapOvr>
  <p:transition/>
  <p:timing/>
</p:sld>
</file>

<file path=ppt/slides/slide2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Rectangle 21"/>
          <p:cNvSpPr/>
          <p:nvPr/>
        </p:nvSpPr>
        <p:spPr>
          <a:xfrm>
            <a:off x="381210" y="393131"/>
            <a:ext cx="7999758" cy="461665"/>
          </a:xfrm>
          <a:prstGeom prst="rect">
            <a:avLst/>
          </a:prstGeom>
        </p:spPr>
        <p:txBody>
          <a:bodyPr wrap="square">
            <a:spAutoFit/>
          </a:bodyPr>
          <a:lstStyle/>
          <a:p>
            <a:r>
              <a:rPr lang="en-IN" sz="2400" b="1">
                <a:solidFill>
                  <a:schemeClr val="accent2">
                    <a:lumMod val="75000"/>
                  </a:schemeClr>
                </a:solidFill>
              </a:rPr>
              <a:t>Outputs</a:t>
            </a:r>
          </a:p>
        </p:txBody>
      </p:sp>
      <p:cxnSp>
        <p:nvCxnSpPr>
          <p:cNvPr id="8" name="Straight Connector 7"/>
          <p:cNvCxnSpPr/>
          <p:nvPr/>
        </p:nvCxnSpPr>
        <p:spPr>
          <a:xfrm>
            <a:off x="0" y="86740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1210" y="880011"/>
            <a:ext cx="11012170" cy="830997"/>
          </a:xfrm>
          <a:prstGeom prst="rect">
            <a:avLst/>
          </a:prstGeom>
          <a:noFill/>
        </p:spPr>
        <p:txBody>
          <a:bodyPr wrap="square" rtlCol="0">
            <a:spAutoFit/>
          </a:bodyPr>
          <a:lstStyle/>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 </a:t>
            </a:r>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a:p>
            <a:pPr algn="just"/>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04E3256-5BB4-2017-7A5A-FD4B69019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1209" y="1216742"/>
            <a:ext cx="7909581" cy="4424516"/>
          </a:xfrm>
          <a:prstGeom prst="rect">
            <a:avLst/>
          </a:prstGeom>
        </p:spPr>
      </p:pic>
    </p:spTree>
    <p:extLst>
      <p:ext uri="{BB962C8B-B14F-4D97-AF65-F5344CB8AC3E}">
        <p14:creationId xmlns:p14="http://schemas.microsoft.com/office/powerpoint/2010/main" val="3096412108"/>
      </p:ext>
    </p:extLst>
  </p:cSld>
  <p:clrMapOvr>
    <a:masterClrMapping/>
  </p:clrMapOvr>
  <p:transition/>
  <p:timing/>
</p:sld>
</file>

<file path=ppt/slides/slide2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Rectangle 21"/>
          <p:cNvSpPr/>
          <p:nvPr/>
        </p:nvSpPr>
        <p:spPr>
          <a:xfrm>
            <a:off x="381210" y="393131"/>
            <a:ext cx="7999758" cy="461665"/>
          </a:xfrm>
          <a:prstGeom prst="rect">
            <a:avLst/>
          </a:prstGeom>
        </p:spPr>
        <p:txBody>
          <a:bodyPr wrap="square">
            <a:spAutoFit/>
          </a:bodyPr>
          <a:lstStyle/>
          <a:p>
            <a:r>
              <a:rPr lang="en-IN" sz="2400" b="1">
                <a:solidFill>
                  <a:schemeClr val="accent2">
                    <a:lumMod val="75000"/>
                  </a:schemeClr>
                </a:solidFill>
              </a:rPr>
              <a:t>Outputs</a:t>
            </a:r>
          </a:p>
        </p:txBody>
      </p:sp>
      <p:cxnSp>
        <p:nvCxnSpPr>
          <p:cNvPr id="8" name="Straight Connector 7"/>
          <p:cNvCxnSpPr/>
          <p:nvPr/>
        </p:nvCxnSpPr>
        <p:spPr>
          <a:xfrm>
            <a:off x="0" y="86740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1210" y="880011"/>
            <a:ext cx="11012170" cy="830997"/>
          </a:xfrm>
          <a:prstGeom prst="rect">
            <a:avLst/>
          </a:prstGeom>
          <a:noFill/>
        </p:spPr>
        <p:txBody>
          <a:bodyPr wrap="square" rtlCol="0">
            <a:spAutoFit/>
          </a:bodyPr>
          <a:lstStyle/>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 </a:t>
            </a:r>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a:p>
            <a:pPr algn="just"/>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3BAF94D-EA8D-6BB8-ABD4-70E7F9E69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803" y="1214819"/>
            <a:ext cx="8590394" cy="4775778"/>
          </a:xfrm>
          <a:prstGeom prst="rect">
            <a:avLst/>
          </a:prstGeom>
        </p:spPr>
      </p:pic>
    </p:spTree>
    <p:extLst>
      <p:ext uri="{BB962C8B-B14F-4D97-AF65-F5344CB8AC3E}">
        <p14:creationId xmlns:p14="http://schemas.microsoft.com/office/powerpoint/2010/main" val="1632675533"/>
      </p:ext>
    </p:extLst>
  </p:cSld>
  <p:clrMapOvr>
    <a:masterClrMapping/>
  </p:clrMapOvr>
  <p:transition/>
  <p:timing/>
</p:sld>
</file>

<file path=ppt/slides/slide2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Rectangle 21"/>
          <p:cNvSpPr/>
          <p:nvPr/>
        </p:nvSpPr>
        <p:spPr>
          <a:xfrm>
            <a:off x="381210" y="393131"/>
            <a:ext cx="7999758" cy="461665"/>
          </a:xfrm>
          <a:prstGeom prst="rect">
            <a:avLst/>
          </a:prstGeom>
        </p:spPr>
        <p:txBody>
          <a:bodyPr wrap="square">
            <a:spAutoFit/>
          </a:bodyPr>
          <a:lstStyle/>
          <a:p>
            <a:r>
              <a:rPr lang="en-IN" sz="2400" b="1">
                <a:solidFill>
                  <a:schemeClr val="accent2">
                    <a:lumMod val="75000"/>
                  </a:schemeClr>
                </a:solidFill>
              </a:rPr>
              <a:t>Outputs</a:t>
            </a:r>
          </a:p>
        </p:txBody>
      </p:sp>
      <p:cxnSp>
        <p:nvCxnSpPr>
          <p:cNvPr id="8" name="Straight Connector 7"/>
          <p:cNvCxnSpPr/>
          <p:nvPr/>
        </p:nvCxnSpPr>
        <p:spPr>
          <a:xfrm>
            <a:off x="0" y="86740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1210" y="880011"/>
            <a:ext cx="11012170" cy="830997"/>
          </a:xfrm>
          <a:prstGeom prst="rect">
            <a:avLst/>
          </a:prstGeom>
          <a:noFill/>
        </p:spPr>
        <p:txBody>
          <a:bodyPr wrap="square" rtlCol="0">
            <a:spAutoFit/>
          </a:bodyPr>
          <a:lstStyle/>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 </a:t>
            </a:r>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a:p>
            <a:pPr algn="just"/>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27090EE-0A7E-D2F2-AB64-7BEAB337D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5226" y="1126995"/>
            <a:ext cx="8701548" cy="4863602"/>
          </a:xfrm>
          <a:prstGeom prst="rect">
            <a:avLst/>
          </a:prstGeom>
        </p:spPr>
      </p:pic>
    </p:spTree>
    <p:extLst>
      <p:ext uri="{BB962C8B-B14F-4D97-AF65-F5344CB8AC3E}">
        <p14:creationId xmlns:p14="http://schemas.microsoft.com/office/powerpoint/2010/main" val="2828180142"/>
      </p:ext>
    </p:extLst>
  </p:cSld>
  <p:clrMapOvr>
    <a:masterClrMapping/>
  </p:clrMapOvr>
  <p:transition/>
  <p:timing/>
</p:sld>
</file>

<file path=ppt/slides/slide2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Rectangle 21"/>
          <p:cNvSpPr/>
          <p:nvPr/>
        </p:nvSpPr>
        <p:spPr>
          <a:xfrm>
            <a:off x="381210" y="393131"/>
            <a:ext cx="7999758" cy="461665"/>
          </a:xfrm>
          <a:prstGeom prst="rect">
            <a:avLst/>
          </a:prstGeom>
        </p:spPr>
        <p:txBody>
          <a:bodyPr wrap="square">
            <a:spAutoFit/>
          </a:bodyPr>
          <a:lstStyle/>
          <a:p>
            <a:r>
              <a:rPr lang="en-IN" sz="2400" b="1">
                <a:solidFill>
                  <a:schemeClr val="accent2">
                    <a:lumMod val="75000"/>
                  </a:schemeClr>
                </a:solidFill>
              </a:rPr>
              <a:t>Outputs</a:t>
            </a:r>
          </a:p>
        </p:txBody>
      </p:sp>
      <p:cxnSp>
        <p:nvCxnSpPr>
          <p:cNvPr id="8" name="Straight Connector 7"/>
          <p:cNvCxnSpPr/>
          <p:nvPr/>
        </p:nvCxnSpPr>
        <p:spPr>
          <a:xfrm>
            <a:off x="0" y="86740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1210" y="880011"/>
            <a:ext cx="11012170" cy="830997"/>
          </a:xfrm>
          <a:prstGeom prst="rect">
            <a:avLst/>
          </a:prstGeom>
          <a:noFill/>
        </p:spPr>
        <p:txBody>
          <a:bodyPr wrap="square" rtlCol="0">
            <a:spAutoFit/>
          </a:bodyPr>
          <a:lstStyle/>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 </a:t>
            </a:r>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a:p>
            <a:pPr algn="just"/>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0A66CB5-4390-32F2-1DE7-515EC2DF1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091" y="1127962"/>
            <a:ext cx="8699817" cy="4862635"/>
          </a:xfrm>
          <a:prstGeom prst="rect">
            <a:avLst/>
          </a:prstGeom>
        </p:spPr>
      </p:pic>
    </p:spTree>
    <p:extLst>
      <p:ext uri="{BB962C8B-B14F-4D97-AF65-F5344CB8AC3E}">
        <p14:creationId xmlns:p14="http://schemas.microsoft.com/office/powerpoint/2010/main" val="3744886307"/>
      </p:ext>
    </p:extLst>
  </p:cSld>
  <p:clrMapOvr>
    <a:masterClrMapping/>
  </p:clrMapOvr>
  <p:transition/>
  <p:timing/>
</p:sld>
</file>

<file path=ppt/slides/slide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Rectangle 21"/>
          <p:cNvSpPr/>
          <p:nvPr/>
        </p:nvSpPr>
        <p:spPr>
          <a:xfrm>
            <a:off x="371880" y="651898"/>
            <a:ext cx="7999758" cy="461665"/>
          </a:xfrm>
          <a:prstGeom prst="rect">
            <a:avLst/>
          </a:prstGeom>
        </p:spPr>
        <p:txBody>
          <a:bodyPr wrap="square">
            <a:spAutoFit/>
          </a:bodyPr>
          <a:lstStyle/>
          <a:p>
            <a:r>
              <a:rPr lang="en-IN" sz="2400" b="1">
                <a:solidFill>
                  <a:schemeClr val="accent2">
                    <a:lumMod val="75000"/>
                  </a:schemeClr>
                </a:solidFill>
              </a:rPr>
              <a:t>Contribution of each Team Member </a:t>
            </a:r>
          </a:p>
        </p:txBody>
      </p:sp>
      <p:cxnSp>
        <p:nvCxnSpPr>
          <p:cNvPr id="8" name="Straight Connector 7"/>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75446" y="1533880"/>
            <a:ext cx="3365656" cy="1938992"/>
          </a:xfrm>
          <a:prstGeom prst="rect">
            <a:avLst/>
          </a:prstGeom>
          <a:noFill/>
        </p:spPr>
        <p:txBody>
          <a:bodyPr wrap="square" rtlCol="0">
            <a:spAutoFit/>
          </a:bodyPr>
          <a:lstStyle/>
          <a:p>
            <a:pPr algn="just"/>
            <a:r>
              <a:rPr lang="en-US" altLang="en-IN" sz="2400" u="sng">
                <a:solidFill>
                  <a:schemeClr val="accent1">
                    <a:lumMod val="75000"/>
                  </a:schemeClr>
                </a:solidFill>
                <a:latin typeface="Times New Roman" panose="02020603050405020304" pitchFamily="18" charset="0"/>
                <a:cs typeface="Times New Roman" panose="02020603050405020304" pitchFamily="18" charset="0"/>
                <a:sym typeface="+mn-ea"/>
              </a:rPr>
              <a:t>Motamarri Sai Sathvik: </a:t>
            </a:r>
          </a:p>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Hamiltonian Cycle, </a:t>
            </a:r>
          </a:p>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Nth Neighbor Junctions,</a:t>
            </a:r>
          </a:p>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rPr>
              <a:t>Create Network, and </a:t>
            </a:r>
          </a:p>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rPr>
              <a:t>Display Network</a:t>
            </a:r>
          </a:p>
        </p:txBody>
      </p:sp>
      <p:sp>
        <p:nvSpPr>
          <p:cNvPr id="5" name="TextBox 4">
            <a:extLst>
              <a:ext uri="{FF2B5EF4-FFF2-40B4-BE49-F238E27FC236}">
                <a16:creationId xmlns:a16="http://schemas.microsoft.com/office/drawing/2014/main" id="{13B0E2EC-5A4D-105A-7815-98DC7E465794}"/>
              </a:ext>
            </a:extLst>
          </p:cNvPr>
          <p:cNvSpPr txBox="1"/>
          <p:nvPr/>
        </p:nvSpPr>
        <p:spPr>
          <a:xfrm>
            <a:off x="6649701" y="4452986"/>
            <a:ext cx="4789630" cy="1569660"/>
          </a:xfrm>
          <a:prstGeom prst="rect">
            <a:avLst/>
          </a:prstGeom>
          <a:noFill/>
        </p:spPr>
        <p:txBody>
          <a:bodyPr wrap="square" rtlCol="0">
            <a:spAutoFit/>
          </a:bodyPr>
          <a:lstStyle/>
          <a:p>
            <a:pPr algn="just"/>
            <a:r>
              <a:rPr lang="en-US" altLang="en-IN" sz="2400" u="sng">
                <a:solidFill>
                  <a:schemeClr val="accent1">
                    <a:lumMod val="75000"/>
                  </a:schemeClr>
                </a:solidFill>
                <a:latin typeface="Times New Roman" panose="02020603050405020304" pitchFamily="18" charset="0"/>
                <a:cs typeface="Times New Roman" panose="02020603050405020304" pitchFamily="18" charset="0"/>
              </a:rPr>
              <a:t>MV Parth: </a:t>
            </a:r>
          </a:p>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rPr>
              <a:t>Least Congested Junction, </a:t>
            </a:r>
          </a:p>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rPr>
              <a:t>Most Congested Junction, and </a:t>
            </a:r>
          </a:p>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rPr>
              <a:t>Number of Connections of a Junction</a:t>
            </a:r>
          </a:p>
        </p:txBody>
      </p:sp>
      <p:sp>
        <p:nvSpPr>
          <p:cNvPr id="6" name="TextBox 5">
            <a:extLst>
              <a:ext uri="{FF2B5EF4-FFF2-40B4-BE49-F238E27FC236}">
                <a16:creationId xmlns:a16="http://schemas.microsoft.com/office/drawing/2014/main" id="{C0E79F4F-B16D-EE14-D1B5-3F8CAD9AE937}"/>
              </a:ext>
            </a:extLst>
          </p:cNvPr>
          <p:cNvSpPr txBox="1"/>
          <p:nvPr/>
        </p:nvSpPr>
        <p:spPr>
          <a:xfrm>
            <a:off x="475446" y="4452986"/>
            <a:ext cx="3723330" cy="1200329"/>
          </a:xfrm>
          <a:prstGeom prst="rect">
            <a:avLst/>
          </a:prstGeom>
          <a:noFill/>
        </p:spPr>
        <p:txBody>
          <a:bodyPr wrap="square" rtlCol="0">
            <a:spAutoFit/>
          </a:bodyPr>
          <a:lstStyle/>
          <a:p>
            <a:pPr algn="just"/>
            <a:r>
              <a:rPr lang="en-US" altLang="en-IN" sz="2400" u="sng">
                <a:solidFill>
                  <a:schemeClr val="accent1">
                    <a:lumMod val="75000"/>
                  </a:schemeClr>
                </a:solidFill>
                <a:latin typeface="Times New Roman" panose="02020603050405020304" pitchFamily="18" charset="0"/>
                <a:cs typeface="Times New Roman" panose="02020603050405020304" pitchFamily="18" charset="0"/>
              </a:rPr>
              <a:t>Mohit Prasad Singh: </a:t>
            </a:r>
          </a:p>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rPr>
              <a:t>Shortest Path, and</a:t>
            </a:r>
          </a:p>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Shortest Path via a Junction</a:t>
            </a:r>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117023C-939F-68DA-032F-FF80B40F9342}"/>
              </a:ext>
            </a:extLst>
          </p:cNvPr>
          <p:cNvSpPr txBox="1"/>
          <p:nvPr/>
        </p:nvSpPr>
        <p:spPr>
          <a:xfrm>
            <a:off x="6649701" y="1533880"/>
            <a:ext cx="3284085" cy="1569660"/>
          </a:xfrm>
          <a:prstGeom prst="rect">
            <a:avLst/>
          </a:prstGeom>
          <a:noFill/>
        </p:spPr>
        <p:txBody>
          <a:bodyPr wrap="square" rtlCol="0">
            <a:spAutoFit/>
          </a:bodyPr>
          <a:lstStyle/>
          <a:p>
            <a:pPr algn="just"/>
            <a:r>
              <a:rPr lang="en-US" altLang="en-IN" sz="2400" u="sng">
                <a:solidFill>
                  <a:schemeClr val="accent1">
                    <a:lumMod val="75000"/>
                  </a:schemeClr>
                </a:solidFill>
                <a:latin typeface="Times New Roman" panose="02020603050405020304" pitchFamily="18" charset="0"/>
                <a:cs typeface="Times New Roman" panose="02020603050405020304" pitchFamily="18" charset="0"/>
              </a:rPr>
              <a:t>Mohammed Ashfaq Ali: </a:t>
            </a:r>
          </a:p>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rPr>
              <a:t>Eulerian Path,</a:t>
            </a:r>
          </a:p>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Number of Paths, and</a:t>
            </a:r>
          </a:p>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Print all Paths</a:t>
            </a:r>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Rectangle 21"/>
          <p:cNvSpPr/>
          <p:nvPr/>
        </p:nvSpPr>
        <p:spPr>
          <a:xfrm>
            <a:off x="381210" y="393131"/>
            <a:ext cx="7999758" cy="461665"/>
          </a:xfrm>
          <a:prstGeom prst="rect">
            <a:avLst/>
          </a:prstGeom>
        </p:spPr>
        <p:txBody>
          <a:bodyPr wrap="square">
            <a:spAutoFit/>
          </a:bodyPr>
          <a:lstStyle/>
          <a:p>
            <a:r>
              <a:rPr lang="en-IN" sz="2400" b="1">
                <a:solidFill>
                  <a:schemeClr val="accent2">
                    <a:lumMod val="75000"/>
                  </a:schemeClr>
                </a:solidFill>
              </a:rPr>
              <a:t>Outputs</a:t>
            </a:r>
          </a:p>
        </p:txBody>
      </p:sp>
      <p:cxnSp>
        <p:nvCxnSpPr>
          <p:cNvPr id="8" name="Straight Connector 7"/>
          <p:cNvCxnSpPr/>
          <p:nvPr/>
        </p:nvCxnSpPr>
        <p:spPr>
          <a:xfrm>
            <a:off x="0" y="86740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1210" y="880011"/>
            <a:ext cx="11012170" cy="830997"/>
          </a:xfrm>
          <a:prstGeom prst="rect">
            <a:avLst/>
          </a:prstGeom>
          <a:noFill/>
        </p:spPr>
        <p:txBody>
          <a:bodyPr wrap="square" rtlCol="0">
            <a:spAutoFit/>
          </a:bodyPr>
          <a:lstStyle/>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 </a:t>
            </a:r>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a:p>
            <a:pPr algn="just"/>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0D9CE25-D653-4D68-390B-1A5ED0157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797" y="1151149"/>
            <a:ext cx="9284405" cy="4555702"/>
          </a:xfrm>
          <a:prstGeom prst="rect">
            <a:avLst/>
          </a:prstGeom>
        </p:spPr>
      </p:pic>
    </p:spTree>
    <p:extLst>
      <p:ext uri="{BB962C8B-B14F-4D97-AF65-F5344CB8AC3E}">
        <p14:creationId xmlns:p14="http://schemas.microsoft.com/office/powerpoint/2010/main" val="412664086"/>
      </p:ext>
    </p:extLst>
  </p:cSld>
  <p:clrMapOvr>
    <a:masterClrMapping/>
  </p:clrMapOvr>
  <p:transition/>
  <p:timing/>
</p:sld>
</file>

<file path=ppt/slides/slide3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Rectangle 21"/>
          <p:cNvSpPr/>
          <p:nvPr/>
        </p:nvSpPr>
        <p:spPr>
          <a:xfrm>
            <a:off x="381210" y="393131"/>
            <a:ext cx="7999758" cy="461665"/>
          </a:xfrm>
          <a:prstGeom prst="rect">
            <a:avLst/>
          </a:prstGeom>
        </p:spPr>
        <p:txBody>
          <a:bodyPr wrap="square">
            <a:spAutoFit/>
          </a:bodyPr>
          <a:lstStyle/>
          <a:p>
            <a:r>
              <a:rPr lang="en-IN" sz="2400" b="1">
                <a:solidFill>
                  <a:schemeClr val="accent2">
                    <a:lumMod val="75000"/>
                  </a:schemeClr>
                </a:solidFill>
              </a:rPr>
              <a:t>Outputs</a:t>
            </a:r>
          </a:p>
        </p:txBody>
      </p:sp>
      <p:cxnSp>
        <p:nvCxnSpPr>
          <p:cNvPr id="8" name="Straight Connector 7"/>
          <p:cNvCxnSpPr/>
          <p:nvPr/>
        </p:nvCxnSpPr>
        <p:spPr>
          <a:xfrm>
            <a:off x="0" y="86740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1210" y="880011"/>
            <a:ext cx="11012170" cy="830997"/>
          </a:xfrm>
          <a:prstGeom prst="rect">
            <a:avLst/>
          </a:prstGeom>
          <a:noFill/>
        </p:spPr>
        <p:txBody>
          <a:bodyPr wrap="square" rtlCol="0">
            <a:spAutoFit/>
          </a:bodyPr>
          <a:lstStyle/>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 </a:t>
            </a:r>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a:p>
            <a:pPr algn="just"/>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B8D638D-C06F-A320-2D91-4F19DF40A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802" y="1054761"/>
            <a:ext cx="9532395" cy="4748477"/>
          </a:xfrm>
          <a:prstGeom prst="rect">
            <a:avLst/>
          </a:prstGeom>
        </p:spPr>
      </p:pic>
    </p:spTree>
    <p:extLst>
      <p:ext uri="{BB962C8B-B14F-4D97-AF65-F5344CB8AC3E}">
        <p14:creationId xmlns:p14="http://schemas.microsoft.com/office/powerpoint/2010/main" val="599181259"/>
      </p:ext>
    </p:extLst>
  </p:cSld>
  <p:clrMapOvr>
    <a:masterClrMapping/>
  </p:clrMapOvr>
  <p:transition/>
  <p:timing/>
</p:sld>
</file>

<file path=ppt/slides/slide3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Rectangle 21"/>
          <p:cNvSpPr/>
          <p:nvPr/>
        </p:nvSpPr>
        <p:spPr>
          <a:xfrm>
            <a:off x="381210" y="649178"/>
            <a:ext cx="7999758" cy="461665"/>
          </a:xfrm>
          <a:prstGeom prst="rect">
            <a:avLst/>
          </a:prstGeom>
        </p:spPr>
        <p:txBody>
          <a:bodyPr wrap="square">
            <a:spAutoFit/>
          </a:bodyPr>
          <a:lstStyle/>
          <a:p>
            <a:r>
              <a:rPr lang="en-IN" sz="2400" b="1">
                <a:solidFill>
                  <a:schemeClr val="accent2">
                    <a:lumMod val="75000"/>
                  </a:schemeClr>
                </a:solidFill>
              </a:rPr>
              <a:t>Idea Conveyed</a:t>
            </a:r>
          </a:p>
        </p:txBody>
      </p:sp>
      <p:cxnSp>
        <p:nvCxnSpPr>
          <p:cNvPr id="8" name="Straight Connector 7"/>
          <p:cNvCxnSpPr/>
          <p:nvPr/>
        </p:nvCxnSpPr>
        <p:spPr>
          <a:xfrm>
            <a:off x="0" y="119760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1210" y="1284364"/>
            <a:ext cx="11012170" cy="5262979"/>
          </a:xfrm>
          <a:prstGeom prst="rect">
            <a:avLst/>
          </a:prstGeom>
          <a:noFill/>
        </p:spPr>
        <p:txBody>
          <a:bodyPr wrap="square" rtlCol="0">
            <a:spAutoFit/>
          </a:bodyPr>
          <a:lstStyle/>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1. </a:t>
            </a:r>
            <a:r>
              <a:rPr lang="en-US" altLang="en-IN" sz="2400" b="1">
                <a:solidFill>
                  <a:schemeClr val="accent1">
                    <a:lumMod val="75000"/>
                  </a:schemeClr>
                </a:solidFill>
                <a:latin typeface="Times New Roman" panose="02020603050405020304" pitchFamily="18" charset="0"/>
                <a:cs typeface="Times New Roman" panose="02020603050405020304" pitchFamily="18" charset="0"/>
                <a:sym typeface="+mn-ea"/>
              </a:rPr>
              <a:t>Route Planning and Optimization: </a:t>
            </a:r>
          </a:p>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	This project helps users find the </a:t>
            </a:r>
            <a:r>
              <a:rPr lang="en-US" sz="2400" b="0" i="0">
                <a:solidFill>
                  <a:schemeClr val="accent1">
                    <a:lumMod val="75000"/>
                  </a:schemeClr>
                </a:solidFill>
                <a:effectLst/>
                <a:latin typeface="Times New Roman" panose="02020603050405020304" pitchFamily="18" charset="0"/>
                <a:cs typeface="Times New Roman" panose="02020603050405020304" pitchFamily="18" charset="0"/>
              </a:rPr>
              <a:t>shortest paths between junctions in a road 	network. It's useful for route planning, navigation, and optimization of travel 	time and fuel consumption. Users can choose the most efficient routes for their 	journeys</a:t>
            </a:r>
            <a:r>
              <a:rPr lang="en-US" sz="2400" b="0" i="0">
                <a:solidFill>
                  <a:srgbClr val="D1D5DB"/>
                </a:solidFill>
                <a:effectLst/>
                <a:latin typeface="Söhne"/>
              </a:rPr>
              <a:t>.</a:t>
            </a:r>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 </a:t>
            </a:r>
          </a:p>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2. </a:t>
            </a:r>
            <a:r>
              <a:rPr lang="en-US" sz="2400" b="1" i="0">
                <a:solidFill>
                  <a:schemeClr val="accent1">
                    <a:lumMod val="75000"/>
                  </a:schemeClr>
                </a:solidFill>
                <a:effectLst/>
                <a:latin typeface="Times New Roman" panose="02020603050405020304" pitchFamily="18" charset="0"/>
                <a:cs typeface="Times New Roman" panose="02020603050405020304" pitchFamily="18" charset="0"/>
              </a:rPr>
              <a:t>Traffic Flow and Congestion Analysis:</a:t>
            </a:r>
          </a:p>
          <a:p>
            <a:pPr algn="just"/>
            <a:r>
              <a:rPr lang="en-US" altLang="en-IN" sz="2400" b="1">
                <a:solidFill>
                  <a:schemeClr val="accent1">
                    <a:lumMod val="75000"/>
                  </a:schemeClr>
                </a:solidFill>
                <a:latin typeface="Times New Roman" panose="02020603050405020304" pitchFamily="18" charset="0"/>
                <a:cs typeface="Times New Roman" panose="02020603050405020304" pitchFamily="18" charset="0"/>
              </a:rPr>
              <a:t>	</a:t>
            </a:r>
            <a:r>
              <a:rPr lang="en-US" sz="2400" b="0" i="0">
                <a:solidFill>
                  <a:schemeClr val="accent1">
                    <a:lumMod val="75000"/>
                  </a:schemeClr>
                </a:solidFill>
                <a:effectLst/>
                <a:latin typeface="Times New Roman" panose="02020603050405020304" pitchFamily="18" charset="0"/>
                <a:cs typeface="Times New Roman" panose="02020603050405020304" pitchFamily="18" charset="0"/>
              </a:rPr>
              <a:t>By analyzing the degrees of junctions, the project can identify the most 	congested and least congested junctions in the road network. This information 	can be crucial for traffic management and road infrastructure improvement 	projects.</a:t>
            </a:r>
          </a:p>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rPr>
              <a:t>3. </a:t>
            </a:r>
            <a:r>
              <a:rPr lang="en-IN" sz="2400" b="1" i="0">
                <a:solidFill>
                  <a:schemeClr val="accent1">
                    <a:lumMod val="75000"/>
                  </a:schemeClr>
                </a:solidFill>
                <a:effectLst/>
                <a:latin typeface="Times New Roman" panose="02020603050405020304" pitchFamily="18" charset="0"/>
                <a:cs typeface="Times New Roman" panose="02020603050405020304" pitchFamily="18" charset="0"/>
              </a:rPr>
              <a:t>Research and Urban Planning:</a:t>
            </a:r>
          </a:p>
          <a:p>
            <a:pPr algn="just"/>
            <a:r>
              <a:rPr lang="en-IN" altLang="en-IN" sz="2400" b="1">
                <a:solidFill>
                  <a:schemeClr val="accent1">
                    <a:lumMod val="75000"/>
                  </a:schemeClr>
                </a:solidFill>
                <a:latin typeface="Times New Roman" panose="02020603050405020304" pitchFamily="18" charset="0"/>
                <a:cs typeface="Times New Roman" panose="02020603050405020304" pitchFamily="18" charset="0"/>
              </a:rPr>
              <a:t>	</a:t>
            </a:r>
            <a:r>
              <a:rPr lang="en-US" sz="2400" b="0" i="0">
                <a:solidFill>
                  <a:schemeClr val="accent1">
                    <a:lumMod val="75000"/>
                  </a:schemeClr>
                </a:solidFill>
                <a:effectLst/>
                <a:latin typeface="Times New Roman" panose="02020603050405020304" pitchFamily="18" charset="0"/>
                <a:cs typeface="Times New Roman" panose="02020603050405020304" pitchFamily="18" charset="0"/>
              </a:rPr>
              <a:t>Researchers and urban planners can use this project to study and analyze road 	networks, make recommendations for urban development, and explore the 	impact of changes in the road infrastructure on traffic flow and connectivity.</a:t>
            </a:r>
            <a:endParaRPr lang="en-US" altLang="en-IN" sz="2400" b="1">
              <a:solidFill>
                <a:schemeClr val="accent1">
                  <a:lumMod val="75000"/>
                </a:schemeClr>
              </a:solidFill>
              <a:latin typeface="Times New Roman" pitchFamily="18" charset="0"/>
              <a:cs typeface="Times New Roman" panose="02020603050405020304" pitchFamily="18" charset="0"/>
            </a:endParaRPr>
          </a:p>
        </p:txBody>
      </p:sp>
    </p:spTree>
    <p:extLst>
      <p:ext uri="{BB962C8B-B14F-4D97-AF65-F5344CB8AC3E}">
        <p14:creationId xmlns:p14="http://schemas.microsoft.com/office/powerpoint/2010/main" val="1942663161"/>
      </p:ext>
    </p:extLst>
  </p:cSld>
  <p:clrMapOvr>
    <a:masterClrMapping/>
  </p:clrMapOvr>
  <p:transition/>
  <p:timing/>
</p:sld>
</file>

<file path=ppt/slides/slide3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Rectangle 21"/>
          <p:cNvSpPr/>
          <p:nvPr/>
        </p:nvSpPr>
        <p:spPr>
          <a:xfrm>
            <a:off x="371880" y="651898"/>
            <a:ext cx="2352659" cy="461665"/>
          </a:xfrm>
          <a:prstGeom prst="rect">
            <a:avLst/>
          </a:prstGeom>
        </p:spPr>
        <p:txBody>
          <a:bodyPr wrap="square">
            <a:spAutoFit/>
          </a:bodyPr>
          <a:lstStyle/>
          <a:p>
            <a:r>
              <a:rPr lang="en-IN" sz="2400" b="1">
                <a:solidFill>
                  <a:schemeClr val="accent2">
                    <a:lumMod val="75000"/>
                  </a:schemeClr>
                </a:solidFill>
              </a:rPr>
              <a:t>Ending Remarks</a:t>
            </a:r>
          </a:p>
        </p:txBody>
      </p:sp>
      <p:cxnSp>
        <p:nvCxnSpPr>
          <p:cNvPr id="8" name="Straight Connector 7"/>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350542" y="2705725"/>
            <a:ext cx="5490916" cy="1446550"/>
          </a:xfrm>
          <a:prstGeom prst="rect">
            <a:avLst/>
          </a:prstGeom>
          <a:noFill/>
        </p:spPr>
        <p:txBody>
          <a:bodyPr wrap="square" rtlCol="0">
            <a:spAutoFit/>
          </a:bodyPr>
          <a:lstStyle/>
          <a:p>
            <a:pPr algn="ctr"/>
            <a:r>
              <a:rPr lang="en-US" sz="8800">
                <a:solidFill>
                  <a:srgbClr val="0070C0"/>
                </a:solidFill>
              </a:rPr>
              <a:t>Thank You!</a:t>
            </a:r>
          </a:p>
        </p:txBody>
      </p:sp>
    </p:spTree>
    <p:extLst>
      <p:ext uri="{BB962C8B-B14F-4D97-AF65-F5344CB8AC3E}">
        <p14:creationId xmlns:p14="http://schemas.microsoft.com/office/powerpoint/2010/main" val="3578758955"/>
      </p:ext>
    </p:extLst>
  </p:cSld>
  <p:clrMapOvr>
    <a:masterClrMapping/>
  </p:clrMapOvr>
  <p:transition/>
  <p:timing/>
</p:sld>
</file>

<file path=ppt/slides/slide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Rectangle 21"/>
          <p:cNvSpPr/>
          <p:nvPr/>
        </p:nvSpPr>
        <p:spPr>
          <a:xfrm>
            <a:off x="371880" y="651898"/>
            <a:ext cx="7999758" cy="461665"/>
          </a:xfrm>
          <a:prstGeom prst="rect">
            <a:avLst/>
          </a:prstGeom>
        </p:spPr>
        <p:txBody>
          <a:bodyPr wrap="square">
            <a:spAutoFit/>
          </a:bodyPr>
          <a:lstStyle/>
          <a:p>
            <a:r>
              <a:rPr lang="en-IN" sz="2400" b="1">
                <a:solidFill>
                  <a:schemeClr val="accent2">
                    <a:lumMod val="75000"/>
                  </a:schemeClr>
                </a:solidFill>
              </a:rPr>
              <a:t>Synopsis</a:t>
            </a:r>
          </a:p>
        </p:txBody>
      </p:sp>
      <p:cxnSp>
        <p:nvCxnSpPr>
          <p:cNvPr id="8" name="Straight Connector 7"/>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82EB19F-16A6-D097-FB0E-3DFE56287B4F}"/>
              </a:ext>
            </a:extLst>
          </p:cNvPr>
          <p:cNvSpPr txBox="1"/>
          <p:nvPr/>
        </p:nvSpPr>
        <p:spPr>
          <a:xfrm>
            <a:off x="371880" y="1490008"/>
            <a:ext cx="10367655" cy="3170099"/>
          </a:xfrm>
          <a:prstGeom prst="rect">
            <a:avLst/>
          </a:prstGeom>
          <a:noFill/>
        </p:spPr>
        <p:txBody>
          <a:bodyPr wrap="square" rtlCol="0">
            <a:spAutoFit/>
          </a:bodyPr>
          <a:lstStyle/>
          <a:p>
            <a:r>
              <a:rPr lang="en-US" sz="2500" b="0" i="0">
                <a:solidFill>
                  <a:schemeClr val="accent1">
                    <a:lumMod val="75000"/>
                  </a:schemeClr>
                </a:solidFill>
                <a:effectLst/>
                <a:latin typeface="Times New Roman" panose="02020603050405020304" pitchFamily="18" charset="0"/>
                <a:cs typeface="Times New Roman" panose="02020603050405020304" pitchFamily="18" charset="0"/>
              </a:rPr>
              <a:t>The "Road Network Analysis" project is a program designed to analyze and gain insights from road networks represented as undirected graphs. The project provides a set of tools and functionalities for processing road network data, performing graph-based calculations, and helping users understand the properties and characteristics of the network.</a:t>
            </a:r>
          </a:p>
          <a:p>
            <a:endParaRPr lang="en-US" sz="2500" b="0" i="0">
              <a:solidFill>
                <a:schemeClr val="accent1">
                  <a:lumMod val="75000"/>
                </a:schemeClr>
              </a:solidFill>
              <a:effectLst/>
              <a:latin typeface="Times New Roman" pitchFamily="18" charset="0"/>
              <a:cs typeface="Times New Roman" panose="02020603050405020304" pitchFamily="18" charset="0"/>
            </a:endParaRPr>
          </a:p>
          <a:p>
            <a:r>
              <a:rPr lang="en-US" sz="2500" b="0" i="0">
                <a:solidFill>
                  <a:schemeClr val="accent1">
                    <a:lumMod val="75000"/>
                  </a:schemeClr>
                </a:solidFill>
                <a:effectLst/>
                <a:latin typeface="Times New Roman" panose="02020603050405020304" pitchFamily="18" charset="0"/>
                <a:cs typeface="Times New Roman" panose="02020603050405020304" pitchFamily="18" charset="0"/>
              </a:rPr>
              <a:t>Road network data is read from a CSV file, providing flexibility in working with different road network datasets.</a:t>
            </a:r>
          </a:p>
        </p:txBody>
      </p:sp>
    </p:spTree>
    <p:extLst>
      <p:ext uri="{BB962C8B-B14F-4D97-AF65-F5344CB8AC3E}">
        <p14:creationId xmlns:p14="http://schemas.microsoft.com/office/powerpoint/2010/main" val="444256814"/>
      </p:ext>
    </p:extLst>
  </p:cSld>
  <p:clrMapOvr>
    <a:masterClrMapping/>
  </p:clrMapOvr>
  <p:transition/>
  <p:timing/>
</p:sld>
</file>

<file path=ppt/slides/slide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Rectangle 21"/>
          <p:cNvSpPr/>
          <p:nvPr/>
        </p:nvSpPr>
        <p:spPr>
          <a:xfrm>
            <a:off x="371880" y="651898"/>
            <a:ext cx="7999758" cy="461665"/>
          </a:xfrm>
          <a:prstGeom prst="rect">
            <a:avLst/>
          </a:prstGeom>
        </p:spPr>
        <p:txBody>
          <a:bodyPr wrap="square">
            <a:spAutoFit/>
          </a:bodyPr>
          <a:lstStyle/>
          <a:p>
            <a:r>
              <a:rPr lang="en-IN" sz="2400" b="1">
                <a:solidFill>
                  <a:schemeClr val="accent2">
                    <a:lumMod val="75000"/>
                  </a:schemeClr>
                </a:solidFill>
              </a:rPr>
              <a:t>ADT Definition of all the data structures used</a:t>
            </a:r>
          </a:p>
        </p:txBody>
      </p:sp>
      <p:cxnSp>
        <p:nvCxnSpPr>
          <p:cNvPr id="8" name="Straight Connector 7"/>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819A597-E681-75C3-D4B7-FDBF2E6EDF34}"/>
              </a:ext>
            </a:extLst>
          </p:cNvPr>
          <p:cNvSpPr txBox="1"/>
          <p:nvPr/>
        </p:nvSpPr>
        <p:spPr>
          <a:xfrm>
            <a:off x="371880" y="1519353"/>
            <a:ext cx="10918420" cy="4524315"/>
          </a:xfrm>
          <a:prstGeom prst="rect">
            <a:avLst/>
          </a:prstGeom>
          <a:noFill/>
        </p:spPr>
        <p:txBody>
          <a:bodyPr wrap="square" rtlCol="0">
            <a:spAutoFit/>
          </a:bodyPr>
          <a:lstStyle/>
          <a:p>
            <a:r>
              <a:rPr lang="en-IN" sz="2400">
                <a:solidFill>
                  <a:schemeClr val="accent1">
                    <a:lumMod val="50000"/>
                  </a:schemeClr>
                </a:solidFill>
                <a:latin typeface="Times New Roman" panose="02020603050405020304" pitchFamily="18" charset="0"/>
                <a:cs typeface="Times New Roman" panose="02020603050405020304" pitchFamily="18" charset="0"/>
              </a:rPr>
              <a:t>ADT Definition of Graph:</a:t>
            </a:r>
          </a:p>
          <a:p>
            <a:pPr marL="400050" indent="-400050">
              <a:buAutoNum type="romanLcParenBoth"/>
            </a:pPr>
            <a:r>
              <a:rPr lang="en-IN" sz="2400">
                <a:solidFill>
                  <a:schemeClr val="accent1">
                    <a:lumMod val="50000"/>
                  </a:schemeClr>
                </a:solidFill>
                <a:latin typeface="Times New Roman" panose="02020603050405020304" pitchFamily="18" charset="0"/>
                <a:cs typeface="Times New Roman" panose="02020603050405020304" pitchFamily="18" charset="0"/>
              </a:rPr>
              <a:t>Data: </a:t>
            </a:r>
          </a:p>
          <a:p>
            <a:pPr lvl="1"/>
            <a:r>
              <a:rPr lang="en-IN" sz="2400">
                <a:solidFill>
                  <a:schemeClr val="accent1">
                    <a:lumMod val="50000"/>
                  </a:schemeClr>
                </a:solidFill>
                <a:latin typeface="Times New Roman" panose="02020603050405020304" pitchFamily="18" charset="0"/>
                <a:cs typeface="Times New Roman" panose="02020603050405020304" pitchFamily="18" charset="0"/>
              </a:rPr>
              <a:t>	int n				// Number of nodes in the graph</a:t>
            </a:r>
          </a:p>
          <a:p>
            <a:pPr lvl="1"/>
            <a:r>
              <a:rPr lang="en-IN" sz="2400">
                <a:solidFill>
                  <a:schemeClr val="accent1">
                    <a:lumMod val="50000"/>
                  </a:schemeClr>
                </a:solidFill>
                <a:latin typeface="Times New Roman" panose="02020603050405020304" pitchFamily="18" charset="0"/>
                <a:cs typeface="Times New Roman" panose="02020603050405020304" pitchFamily="18" charset="0"/>
              </a:rPr>
              <a:t>	int a[MAX][MAX]		// Adjacency matrix representing edges between nodes</a:t>
            </a:r>
          </a:p>
          <a:p>
            <a:pPr marL="400050" indent="-400050">
              <a:buAutoNum type="romanLcParenBoth"/>
            </a:pPr>
            <a:r>
              <a:rPr lang="en-IN" sz="2400">
                <a:solidFill>
                  <a:schemeClr val="accent1">
                    <a:lumMod val="50000"/>
                  </a:schemeClr>
                </a:solidFill>
                <a:latin typeface="Times New Roman" panose="02020603050405020304" pitchFamily="18" charset="0"/>
                <a:cs typeface="Times New Roman" panose="02020603050405020304" pitchFamily="18" charset="0"/>
              </a:rPr>
              <a:t>Operations: </a:t>
            </a:r>
          </a:p>
          <a:p>
            <a:pPr lvl="2"/>
            <a:r>
              <a:rPr lang="en-IN" sz="2400">
                <a:solidFill>
                  <a:schemeClr val="accent1">
                    <a:lumMod val="50000"/>
                  </a:schemeClr>
                </a:solidFill>
                <a:latin typeface="Times New Roman" panose="02020603050405020304" pitchFamily="18" charset="0"/>
                <a:cs typeface="Times New Roman" panose="02020603050405020304" pitchFamily="18" charset="0"/>
              </a:rPr>
              <a:t>void create_graph(GRAPH *g)	// Creates an empty graph</a:t>
            </a:r>
          </a:p>
          <a:p>
            <a:pPr lvl="2"/>
            <a:r>
              <a:rPr lang="en-IN" sz="2400">
                <a:solidFill>
                  <a:schemeClr val="accent1">
                    <a:lumMod val="50000"/>
                  </a:schemeClr>
                </a:solidFill>
                <a:latin typeface="Times New Roman" panose="02020603050405020304" pitchFamily="18" charset="0"/>
                <a:cs typeface="Times New Roman" panose="02020603050405020304" pitchFamily="18" charset="0"/>
              </a:rPr>
              <a:t>void display(GRAPH *g)		// Displays the graph</a:t>
            </a:r>
          </a:p>
          <a:p>
            <a:pPr lvl="2"/>
            <a:r>
              <a:rPr lang="en-IN" sz="2400">
                <a:solidFill>
                  <a:schemeClr val="accent1">
                    <a:lumMod val="50000"/>
                  </a:schemeClr>
                </a:solidFill>
                <a:latin typeface="Times New Roman" panose="02020603050405020304" pitchFamily="18" charset="0"/>
                <a:cs typeface="Times New Roman" panose="02020603050405020304" pitchFamily="18" charset="0"/>
              </a:rPr>
              <a:t>void degree(GRAPH *g)		// Calculate the degree of a specific node</a:t>
            </a:r>
          </a:p>
          <a:p>
            <a:pPr lvl="2"/>
            <a:r>
              <a:rPr lang="en-IN" sz="2400">
                <a:solidFill>
                  <a:schemeClr val="accent1">
                    <a:lumMod val="50000"/>
                  </a:schemeClr>
                </a:solidFill>
                <a:latin typeface="Times New Roman" panose="02020603050405020304" pitchFamily="18" charset="0"/>
                <a:cs typeface="Times New Roman" panose="02020603050405020304" pitchFamily="18" charset="0"/>
              </a:rPr>
              <a:t>void DFS(GRAPH *g, int v, int * visited, int k)	//</a:t>
            </a:r>
            <a:r>
              <a:rPr lang="en-US" sz="2400" b="0" i="0">
                <a:solidFill>
                  <a:schemeClr val="accent1">
                    <a:lumMod val="50000"/>
                  </a:schemeClr>
                </a:solidFill>
                <a:effectLst/>
                <a:latin typeface="Times New Roman" panose="02020603050405020304" pitchFamily="18" charset="0"/>
                <a:cs typeface="Times New Roman" panose="02020603050405020304" pitchFamily="18" charset="0"/>
              </a:rPr>
              <a:t>Performs depth-first traversal in a graph, starting from a specified node, while marking visited nodes and customizing traversal depth if needed.</a:t>
            </a:r>
            <a:endParaRPr lang="en-IN" sz="2400">
              <a:solidFill>
                <a:schemeClr val="accent1">
                  <a:lumMod val="50000"/>
                </a:schemeClr>
              </a:solidFill>
              <a:latin typeface="Times New Roman" pitchFamily="18" charset="0"/>
              <a:cs typeface="Times New Roman" panose="02020603050405020304" pitchFamily="18" charset="0"/>
            </a:endParaRPr>
          </a:p>
        </p:txBody>
      </p:sp>
    </p:spTree>
    <p:extLst>
      <p:ext uri="{BB962C8B-B14F-4D97-AF65-F5344CB8AC3E}">
        <p14:creationId xmlns:p14="http://schemas.microsoft.com/office/powerpoint/2010/main" val="2520535724"/>
      </p:ext>
    </p:extLst>
  </p:cSld>
  <p:clrMapOvr>
    <a:masterClrMapping/>
  </p:clrMapOvr>
  <p:transition/>
  <p:timing/>
</p:sld>
</file>

<file path=ppt/slides/slide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Rectangle 21"/>
          <p:cNvSpPr/>
          <p:nvPr/>
        </p:nvSpPr>
        <p:spPr>
          <a:xfrm>
            <a:off x="371880" y="651898"/>
            <a:ext cx="7999758" cy="461665"/>
          </a:xfrm>
          <a:prstGeom prst="rect">
            <a:avLst/>
          </a:prstGeom>
        </p:spPr>
        <p:txBody>
          <a:bodyPr wrap="square">
            <a:spAutoFit/>
          </a:bodyPr>
          <a:lstStyle/>
          <a:p>
            <a:r>
              <a:rPr lang="en-IN" sz="2400" b="1">
                <a:solidFill>
                  <a:schemeClr val="accent2">
                    <a:lumMod val="75000"/>
                  </a:schemeClr>
                </a:solidFill>
              </a:rPr>
              <a:t>ADT Definition of all the data structures used</a:t>
            </a:r>
          </a:p>
        </p:txBody>
      </p:sp>
      <p:cxnSp>
        <p:nvCxnSpPr>
          <p:cNvPr id="8" name="Straight Connector 7"/>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819A597-E681-75C3-D4B7-FDBF2E6EDF34}"/>
              </a:ext>
            </a:extLst>
          </p:cNvPr>
          <p:cNvSpPr txBox="1"/>
          <p:nvPr/>
        </p:nvSpPr>
        <p:spPr>
          <a:xfrm>
            <a:off x="371880" y="1519353"/>
            <a:ext cx="10918420" cy="2308324"/>
          </a:xfrm>
          <a:prstGeom prst="rect">
            <a:avLst/>
          </a:prstGeom>
          <a:noFill/>
        </p:spPr>
        <p:txBody>
          <a:bodyPr wrap="square" rtlCol="0">
            <a:spAutoFit/>
          </a:bodyPr>
          <a:lstStyle/>
          <a:p>
            <a:r>
              <a:rPr lang="en-IN" sz="2400">
                <a:solidFill>
                  <a:schemeClr val="accent1">
                    <a:lumMod val="50000"/>
                  </a:schemeClr>
                </a:solidFill>
                <a:latin typeface="Times New Roman" panose="02020603050405020304" pitchFamily="18" charset="0"/>
                <a:cs typeface="Times New Roman" panose="02020603050405020304" pitchFamily="18" charset="0"/>
              </a:rPr>
              <a:t>ADT Definition of Stack:</a:t>
            </a:r>
          </a:p>
          <a:p>
            <a:pPr marL="400050" indent="-400050">
              <a:buAutoNum type="romanLcParenBoth"/>
            </a:pPr>
            <a:r>
              <a:rPr lang="en-IN" sz="2400">
                <a:solidFill>
                  <a:schemeClr val="accent1">
                    <a:lumMod val="50000"/>
                  </a:schemeClr>
                </a:solidFill>
                <a:latin typeface="Times New Roman" panose="02020603050405020304" pitchFamily="18" charset="0"/>
                <a:cs typeface="Times New Roman" panose="02020603050405020304" pitchFamily="18" charset="0"/>
              </a:rPr>
              <a:t>Data:				</a:t>
            </a:r>
          </a:p>
          <a:p>
            <a:pPr lvl="1"/>
            <a:r>
              <a:rPr lang="en-IN" sz="2400">
                <a:solidFill>
                  <a:schemeClr val="accent1">
                    <a:lumMod val="50000"/>
                  </a:schemeClr>
                </a:solidFill>
                <a:latin typeface="Times New Roman" panose="02020603050405020304" pitchFamily="18" charset="0"/>
                <a:cs typeface="Times New Roman" panose="02020603050405020304" pitchFamily="18" charset="0"/>
              </a:rPr>
              <a:t>	int a[n]				// An array of length n that behaves as a stack</a:t>
            </a:r>
          </a:p>
          <a:p>
            <a:pPr marL="400050" indent="-400050">
              <a:buAutoNum type="romanLcParenBoth"/>
            </a:pPr>
            <a:r>
              <a:rPr lang="en-IN" sz="2400">
                <a:solidFill>
                  <a:schemeClr val="accent1">
                    <a:lumMod val="50000"/>
                  </a:schemeClr>
                </a:solidFill>
                <a:latin typeface="Times New Roman" panose="02020603050405020304" pitchFamily="18" charset="0"/>
                <a:cs typeface="Times New Roman" panose="02020603050405020304" pitchFamily="18" charset="0"/>
              </a:rPr>
              <a:t>Operations: </a:t>
            </a:r>
          </a:p>
          <a:p>
            <a:pPr lvl="2"/>
            <a:r>
              <a:rPr lang="en-IN" sz="2400">
                <a:solidFill>
                  <a:schemeClr val="accent1">
                    <a:lumMod val="50000"/>
                  </a:schemeClr>
                </a:solidFill>
                <a:latin typeface="Times New Roman" panose="02020603050405020304" pitchFamily="18" charset="0"/>
                <a:cs typeface="Times New Roman" panose="02020603050405020304" pitchFamily="18" charset="0"/>
              </a:rPr>
              <a:t>Insertion		 // Inserts elements to an empty stack</a:t>
            </a:r>
          </a:p>
          <a:p>
            <a:pPr lvl="2"/>
            <a:r>
              <a:rPr lang="en-IN" sz="2400">
                <a:solidFill>
                  <a:schemeClr val="accent1">
                    <a:lumMod val="50000"/>
                  </a:schemeClr>
                </a:solidFill>
                <a:latin typeface="Times New Roman" panose="02020603050405020304" pitchFamily="18" charset="0"/>
                <a:cs typeface="Times New Roman" panose="02020603050405020304" pitchFamily="18" charset="0"/>
              </a:rPr>
              <a:t>Display		// Displays the stack from the last to first element(LIFO)</a:t>
            </a:r>
          </a:p>
        </p:txBody>
      </p:sp>
    </p:spTree>
    <p:extLst>
      <p:ext uri="{BB962C8B-B14F-4D97-AF65-F5344CB8AC3E}">
        <p14:creationId xmlns:p14="http://schemas.microsoft.com/office/powerpoint/2010/main" val="2696372485"/>
      </p:ext>
    </p:extLst>
  </p:cSld>
  <p:clrMapOvr>
    <a:masterClrMapping/>
  </p:clrMapOvr>
  <p:transition/>
  <p:timing/>
</p:sld>
</file>

<file path=ppt/slides/slide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Rectangle 21"/>
          <p:cNvSpPr/>
          <p:nvPr/>
        </p:nvSpPr>
        <p:spPr>
          <a:xfrm>
            <a:off x="371880" y="651898"/>
            <a:ext cx="7999758" cy="461665"/>
          </a:xfrm>
          <a:prstGeom prst="rect">
            <a:avLst/>
          </a:prstGeom>
        </p:spPr>
        <p:txBody>
          <a:bodyPr wrap="square">
            <a:spAutoFit/>
          </a:bodyPr>
          <a:lstStyle/>
          <a:p>
            <a:r>
              <a:rPr lang="en-IN" sz="2400" b="1">
                <a:solidFill>
                  <a:schemeClr val="accent2">
                    <a:lumMod val="75000"/>
                  </a:schemeClr>
                </a:solidFill>
              </a:rPr>
              <a:t>The Example Data Set</a:t>
            </a:r>
          </a:p>
        </p:txBody>
      </p:sp>
      <p:cxnSp>
        <p:nvCxnSpPr>
          <p:cNvPr id="8" name="Straight Connector 7"/>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31671" y="1409765"/>
            <a:ext cx="2128724" cy="830997"/>
          </a:xfrm>
          <a:prstGeom prst="rect">
            <a:avLst/>
          </a:prstGeom>
          <a:noFill/>
        </p:spPr>
        <p:txBody>
          <a:bodyPr wrap="square" rtlCol="0">
            <a:spAutoFit/>
          </a:bodyPr>
          <a:lstStyle/>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Data - Hosa.csv</a:t>
            </a:r>
          </a:p>
          <a:p>
            <a:pPr algn="just"/>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7C854C6-D368-EC37-4540-C9898CB720DE}"/>
              </a:ext>
            </a:extLst>
          </p:cNvPr>
          <p:cNvSpPr txBox="1"/>
          <p:nvPr/>
        </p:nvSpPr>
        <p:spPr>
          <a:xfrm>
            <a:off x="2666233" y="1409764"/>
            <a:ext cx="4550750" cy="830997"/>
          </a:xfrm>
          <a:prstGeom prst="rect">
            <a:avLst/>
          </a:prstGeom>
          <a:noFill/>
        </p:spPr>
        <p:txBody>
          <a:bodyPr wrap="square" rtlCol="0">
            <a:spAutoFit/>
          </a:bodyPr>
          <a:lstStyle/>
          <a:p>
            <a:r>
              <a:rPr lang="en-US" sz="2400">
                <a:solidFill>
                  <a:schemeClr val="accent1">
                    <a:lumMod val="75000"/>
                  </a:schemeClr>
                </a:solidFill>
                <a:latin typeface="Times New Roman" panose="02020603050405020304" pitchFamily="18" charset="0"/>
                <a:cs typeface="Times New Roman" panose="02020603050405020304" pitchFamily="18" charset="0"/>
              </a:rPr>
              <a:t>Visual Representation of the Graph</a:t>
            </a:r>
          </a:p>
          <a:p>
            <a:endParaRPr lang="en-US" sz="2400">
              <a:solidFill>
                <a:schemeClr val="accent1">
                  <a:lumMod val="75000"/>
                </a:schemeClr>
              </a:solidFill>
              <a:latin typeface="Times New Roman"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E3A3F18-D6B7-12E9-2F25-F408B223E775}"/>
              </a:ext>
            </a:extLst>
          </p:cNvPr>
          <p:cNvPicPr>
            <a:picLocks noChangeAspect="1"/>
          </p:cNvPicPr>
          <p:nvPr/>
        </p:nvPicPr>
        <p:blipFill>
          <a:blip r:embed="rId2"/>
          <a:stretch>
            <a:fillRect/>
          </a:stretch>
        </p:blipFill>
        <p:spPr>
          <a:xfrm>
            <a:off x="2556712" y="1936102"/>
            <a:ext cx="4769792" cy="3267073"/>
          </a:xfrm>
          <a:prstGeom prst="rect">
            <a:avLst/>
          </a:prstGeom>
        </p:spPr>
      </p:pic>
      <p:pic>
        <p:nvPicPr>
          <p:cNvPr id="10" name="Picture 9">
            <a:extLst>
              <a:ext uri="{FF2B5EF4-FFF2-40B4-BE49-F238E27FC236}">
                <a16:creationId xmlns:a16="http://schemas.microsoft.com/office/drawing/2014/main" id="{EBDB31B6-B2D0-E5B0-3679-07CFF4A749DB}"/>
              </a:ext>
            </a:extLst>
          </p:cNvPr>
          <p:cNvPicPr>
            <a:picLocks noChangeAspect="1"/>
          </p:cNvPicPr>
          <p:nvPr/>
        </p:nvPicPr>
        <p:blipFill>
          <a:blip r:embed="rId3"/>
          <a:srcRect t="3630" b="15208"/>
          <a:stretch>
            <a:fillRect/>
          </a:stretch>
        </p:blipFill>
        <p:spPr>
          <a:xfrm>
            <a:off x="371880" y="1936102"/>
            <a:ext cx="1858136" cy="3267072"/>
          </a:xfrm>
          <a:prstGeom prst="rect">
            <a:avLst/>
          </a:prstGeom>
        </p:spPr>
      </p:pic>
      <p:pic>
        <p:nvPicPr>
          <p:cNvPr id="4" name="Picture 3">
            <a:extLst>
              <a:ext uri="{FF2B5EF4-FFF2-40B4-BE49-F238E27FC236}">
                <a16:creationId xmlns:a16="http://schemas.microsoft.com/office/drawing/2014/main" id="{9CEB61D0-79CA-BC92-298C-2CB0B19307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3199" y="1936102"/>
            <a:ext cx="4270965" cy="3267067"/>
          </a:xfrm>
          <a:prstGeom prst="rect">
            <a:avLst/>
          </a:prstGeom>
        </p:spPr>
      </p:pic>
      <p:sp>
        <p:nvSpPr>
          <p:cNvPr id="6" name="TextBox 5">
            <a:extLst>
              <a:ext uri="{FF2B5EF4-FFF2-40B4-BE49-F238E27FC236}">
                <a16:creationId xmlns:a16="http://schemas.microsoft.com/office/drawing/2014/main" id="{16B9BB55-9F04-CDA3-BCF3-A6AE201D3738}"/>
              </a:ext>
            </a:extLst>
          </p:cNvPr>
          <p:cNvSpPr txBox="1"/>
          <p:nvPr/>
        </p:nvSpPr>
        <p:spPr>
          <a:xfrm>
            <a:off x="8650085" y="1368298"/>
            <a:ext cx="2277191" cy="461665"/>
          </a:xfrm>
          <a:prstGeom prst="rect">
            <a:avLst/>
          </a:prstGeom>
          <a:noFill/>
        </p:spPr>
        <p:txBody>
          <a:bodyPr wrap="square" rtlCol="0">
            <a:spAutoFit/>
          </a:bodyPr>
          <a:lstStyle/>
          <a:p>
            <a:r>
              <a:rPr lang="en-US" sz="2400">
                <a:solidFill>
                  <a:schemeClr val="accent1">
                    <a:lumMod val="75000"/>
                  </a:schemeClr>
                </a:solidFill>
                <a:latin typeface="Times New Roman" panose="02020603050405020304" pitchFamily="18" charset="0"/>
                <a:cs typeface="Times New Roman" panose="02020603050405020304" pitchFamily="18" charset="0"/>
              </a:rPr>
              <a:t>Output – Test.txt</a:t>
            </a:r>
          </a:p>
        </p:txBody>
      </p:sp>
    </p:spTree>
    <p:extLst>
      <p:ext uri="{BB962C8B-B14F-4D97-AF65-F5344CB8AC3E}">
        <p14:creationId xmlns:p14="http://schemas.microsoft.com/office/powerpoint/2010/main" val="3484767450"/>
      </p:ext>
    </p:extLst>
  </p:cSld>
  <p:clrMapOvr>
    <a:masterClrMapping/>
  </p:clrMapOvr>
  <p:transition/>
  <p:timing/>
</p:sld>
</file>

<file path=ppt/slides/slide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Rectangle 21"/>
          <p:cNvSpPr/>
          <p:nvPr/>
        </p:nvSpPr>
        <p:spPr>
          <a:xfrm>
            <a:off x="381210" y="393131"/>
            <a:ext cx="7999758" cy="461665"/>
          </a:xfrm>
          <a:prstGeom prst="rect">
            <a:avLst/>
          </a:prstGeom>
        </p:spPr>
        <p:txBody>
          <a:bodyPr wrap="square">
            <a:spAutoFit/>
          </a:bodyPr>
          <a:lstStyle/>
          <a:p>
            <a:r>
              <a:rPr lang="en-IN" sz="2400" b="1">
                <a:solidFill>
                  <a:schemeClr val="accent2">
                    <a:lumMod val="75000"/>
                  </a:schemeClr>
                </a:solidFill>
              </a:rPr>
              <a:t>Source Code</a:t>
            </a:r>
          </a:p>
        </p:txBody>
      </p:sp>
      <p:cxnSp>
        <p:nvCxnSpPr>
          <p:cNvPr id="8" name="Straight Connector 7"/>
          <p:cNvCxnSpPr/>
          <p:nvPr/>
        </p:nvCxnSpPr>
        <p:spPr>
          <a:xfrm>
            <a:off x="0" y="86740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BA702D5-8100-14FE-B5D7-866EA6861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305" y="892111"/>
            <a:ext cx="9881389" cy="5965889"/>
          </a:xfrm>
          <a:prstGeom prst="rect">
            <a:avLst/>
          </a:prstGeom>
        </p:spPr>
      </p:pic>
    </p:spTree>
    <p:extLst>
      <p:ext uri="{BB962C8B-B14F-4D97-AF65-F5344CB8AC3E}">
        <p14:creationId xmlns:p14="http://schemas.microsoft.com/office/powerpoint/2010/main" val="462723632"/>
      </p:ext>
    </p:extLst>
  </p:cSld>
  <p:clrMapOvr>
    <a:masterClrMapping/>
  </p:clrMapOvr>
  <p:transition/>
  <p:timing/>
</p:sld>
</file>

<file path=ppt/slides/slide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Rectangle 21"/>
          <p:cNvSpPr/>
          <p:nvPr/>
        </p:nvSpPr>
        <p:spPr>
          <a:xfrm>
            <a:off x="381210" y="393131"/>
            <a:ext cx="7999758" cy="461665"/>
          </a:xfrm>
          <a:prstGeom prst="rect">
            <a:avLst/>
          </a:prstGeom>
        </p:spPr>
        <p:txBody>
          <a:bodyPr wrap="square">
            <a:spAutoFit/>
          </a:bodyPr>
          <a:lstStyle/>
          <a:p>
            <a:r>
              <a:rPr lang="en-IN" sz="2400" b="1">
                <a:solidFill>
                  <a:schemeClr val="accent2">
                    <a:lumMod val="75000"/>
                  </a:schemeClr>
                </a:solidFill>
              </a:rPr>
              <a:t>Source Code</a:t>
            </a:r>
          </a:p>
        </p:txBody>
      </p:sp>
      <p:cxnSp>
        <p:nvCxnSpPr>
          <p:cNvPr id="8" name="Straight Connector 7"/>
          <p:cNvCxnSpPr/>
          <p:nvPr/>
        </p:nvCxnSpPr>
        <p:spPr>
          <a:xfrm>
            <a:off x="0" y="86740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1210" y="880011"/>
            <a:ext cx="11012170" cy="830997"/>
          </a:xfrm>
          <a:prstGeom prst="rect">
            <a:avLst/>
          </a:prstGeom>
          <a:noFill/>
        </p:spPr>
        <p:txBody>
          <a:bodyPr wrap="square" rtlCol="0">
            <a:spAutoFit/>
          </a:bodyPr>
          <a:lstStyle/>
          <a:p>
            <a:pPr algn="just"/>
            <a:r>
              <a:rPr lang="en-US" altLang="en-IN" sz="2400">
                <a:solidFill>
                  <a:schemeClr val="accent1">
                    <a:lumMod val="75000"/>
                  </a:schemeClr>
                </a:solidFill>
                <a:latin typeface="Times New Roman" panose="02020603050405020304" pitchFamily="18" charset="0"/>
                <a:cs typeface="Times New Roman" panose="02020603050405020304" pitchFamily="18" charset="0"/>
                <a:sym typeface="+mn-ea"/>
              </a:rPr>
              <a:t> </a:t>
            </a:r>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a:p>
            <a:pPr algn="just"/>
            <a:endParaRPr lang="en-US" altLang="en-IN" sz="240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66739EB-C43E-77CC-22C9-BC273928F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977" y="900168"/>
            <a:ext cx="9868045" cy="5957832"/>
          </a:xfrm>
          <a:prstGeom prst="rect">
            <a:avLst/>
          </a:prstGeom>
        </p:spPr>
      </p:pic>
    </p:spTree>
    <p:extLst>
      <p:ext uri="{BB962C8B-B14F-4D97-AF65-F5344CB8AC3E}">
        <p14:creationId xmlns:p14="http://schemas.microsoft.com/office/powerpoint/2010/main" val="1016031036"/>
      </p:ext>
    </p:extLst>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12.14"/>
  <p:tag name="AS_TITLE" val="Aspose.Slides for .NET 4.0 Client Profile"/>
  <p:tag name="AS_VERSION" val="19.12"/>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Widescreen</PresentationFormat>
  <Paragraphs>106</Paragraphs>
  <Slides>33</Slides>
  <Notes>0</Notes>
  <TotalTime>164</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33</vt:i4>
      </vt:variant>
    </vt:vector>
  </HeadingPairs>
  <TitlesOfParts>
    <vt:vector baseType="lpstr" size="40">
      <vt:lpstr>Arial</vt:lpstr>
      <vt:lpstr>Calibri Light</vt:lpstr>
      <vt:lpstr>Calibri</vt:lpstr>
      <vt:lpstr>Times New Roman</vt:lpstr>
      <vt:lpstr>Times New Roman Bold</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19.1200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PowerPoint Presentation</dc:title>
  <dc:creator>Krishna Venkataram</dc:creator>
  <cp:lastModifiedBy>MV Parth</cp:lastModifiedBy>
  <cp:revision>165</cp:revision>
  <dcterms:created xsi:type="dcterms:W3CDTF">2023-11-06T15:21:26Z</dcterms:created>
  <dcterms:modified xsi:type="dcterms:W3CDTF">2023-11-15T12:44:07Z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KSOProductBuildVer">
    <vt:lpwstr>1033-5.6.0.8082</vt:lpwstr>
  </property>
</Properties>
</file>