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4" r:id="rId6"/>
    <p:sldId id="297" r:id="rId7"/>
    <p:sldId id="286" r:id="rId8"/>
    <p:sldId id="265" r:id="rId9"/>
    <p:sldId id="283" r:id="rId10"/>
    <p:sldId id="287" r:id="rId11"/>
    <p:sldId id="281" r:id="rId12"/>
    <p:sldId id="296" r:id="rId13"/>
    <p:sldId id="289" r:id="rId14"/>
    <p:sldId id="293" r:id="rId15"/>
    <p:sldId id="278" r:id="rId16"/>
    <p:sldId id="263" r:id="rId17"/>
    <p:sldId id="294" r:id="rId18"/>
    <p:sldId id="280" r:id="rId19"/>
    <p:sldId id="282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250"/>
    <a:srgbClr val="305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bhogal\Desktop\5200%20project_final\output%20-%20Copy\new%20analysis%20RSCA\ques1234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Trendline</a:t>
            </a:r>
            <a:r>
              <a:rPr lang="en-US" baseline="0"/>
              <a:t> of Individual and Dependents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'rate of plans agewise'!$C$1</c:f>
              <c:strCache>
                <c:ptCount val="1"/>
                <c:pt idx="0">
                  <c:v>Avg Individual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'rate of plans agewise'!$B$2:$B$6</c:f>
              <c:strCache>
                <c:ptCount val="5"/>
                <c:pt idx="0">
                  <c:v>0-14</c:v>
                </c:pt>
                <c:pt idx="1">
                  <c:v>15-44</c:v>
                </c:pt>
                <c:pt idx="2">
                  <c:v>45-64</c:v>
                </c:pt>
                <c:pt idx="3">
                  <c:v>65 and over</c:v>
                </c:pt>
                <c:pt idx="4">
                  <c:v>Family</c:v>
                </c:pt>
              </c:strCache>
            </c:strRef>
          </c:cat>
          <c:val>
            <c:numRef>
              <c:f>'rate of plans agewise'!$C$2:$C$6</c:f>
              <c:numCache>
                <c:formatCode>General</c:formatCode>
                <c:ptCount val="5"/>
                <c:pt idx="0">
                  <c:v>200</c:v>
                </c:pt>
                <c:pt idx="1">
                  <c:v>450</c:v>
                </c:pt>
                <c:pt idx="2">
                  <c:v>480</c:v>
                </c:pt>
                <c:pt idx="3">
                  <c:v>550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60-458D-ACA9-0AFE07F4E69A}"/>
            </c:ext>
          </c:extLst>
        </c:ser>
        <c:ser>
          <c:idx val="1"/>
          <c:order val="1"/>
          <c:tx>
            <c:strRef>
              <c:f>'rate of plans agewise'!$D$1</c:f>
              <c:strCache>
                <c:ptCount val="1"/>
                <c:pt idx="0">
                  <c:v>Avg Individual &amp; Dependents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'rate of plans agewise'!$B$2:$B$6</c:f>
              <c:strCache>
                <c:ptCount val="5"/>
                <c:pt idx="0">
                  <c:v>0-14</c:v>
                </c:pt>
                <c:pt idx="1">
                  <c:v>15-44</c:v>
                </c:pt>
                <c:pt idx="2">
                  <c:v>45-64</c:v>
                </c:pt>
                <c:pt idx="3">
                  <c:v>65 and over</c:v>
                </c:pt>
                <c:pt idx="4">
                  <c:v>Family</c:v>
                </c:pt>
              </c:strCache>
            </c:strRef>
          </c:cat>
          <c:val>
            <c:numRef>
              <c:f>'rate of plans agewise'!$D$2:$D$6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60-458D-ACA9-0AFE07F4E69A}"/>
            </c:ext>
          </c:extLst>
        </c:ser>
        <c:ser>
          <c:idx val="2"/>
          <c:order val="2"/>
          <c:tx>
            <c:strRef>
              <c:f>'rate of plans agewise'!$E$1</c:f>
              <c:strCache>
                <c:ptCount val="1"/>
                <c:pt idx="0">
                  <c:v>Avg Couple 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'rate of plans agewise'!$B$2:$B$6</c:f>
              <c:strCache>
                <c:ptCount val="5"/>
                <c:pt idx="0">
                  <c:v>0-14</c:v>
                </c:pt>
                <c:pt idx="1">
                  <c:v>15-44</c:v>
                </c:pt>
                <c:pt idx="2">
                  <c:v>45-64</c:v>
                </c:pt>
                <c:pt idx="3">
                  <c:v>65 and over</c:v>
                </c:pt>
                <c:pt idx="4">
                  <c:v>Family</c:v>
                </c:pt>
              </c:strCache>
            </c:strRef>
          </c:cat>
          <c:val>
            <c:numRef>
              <c:f>'rate of plans agewise'!$E$2:$E$6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60-458D-ACA9-0AFE07F4E69A}"/>
            </c:ext>
          </c:extLst>
        </c:ser>
        <c:ser>
          <c:idx val="3"/>
          <c:order val="3"/>
          <c:tx>
            <c:strRef>
              <c:f>'rate of plans agewise'!$F$1</c:f>
              <c:strCache>
                <c:ptCount val="1"/>
                <c:pt idx="0">
                  <c:v>Avg Couple &amp; Dependents rate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'rate of plans agewise'!$B$2:$B$6</c:f>
              <c:strCache>
                <c:ptCount val="5"/>
                <c:pt idx="0">
                  <c:v>0-14</c:v>
                </c:pt>
                <c:pt idx="1">
                  <c:v>15-44</c:v>
                </c:pt>
                <c:pt idx="2">
                  <c:v>45-64</c:v>
                </c:pt>
                <c:pt idx="3">
                  <c:v>65 and over</c:v>
                </c:pt>
                <c:pt idx="4">
                  <c:v>Family</c:v>
                </c:pt>
              </c:strCache>
            </c:strRef>
          </c:cat>
          <c:val>
            <c:numRef>
              <c:f>'rate of plans agewise'!$F$2:$F$6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60-458D-ACA9-0AFE07F4E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69014320"/>
        <c:axId val="269017648"/>
      </c:barChart>
      <c:catAx>
        <c:axId val="26901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017648"/>
        <c:crosses val="autoZero"/>
        <c:auto val="1"/>
        <c:lblAlgn val="ctr"/>
        <c:lblOffset val="100"/>
        <c:noMultiLvlLbl val="0"/>
      </c:catAx>
      <c:valAx>
        <c:axId val="26901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01432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53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8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7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7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0712221-4E2F-DA45-F431-C8ED7E07234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22876" b="20874"/>
          <a:stretch/>
        </p:blipFill>
        <p:spPr>
          <a:xfrm>
            <a:off x="-34474" y="0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/>
              <a:t>Health Insurance Marketplace Analysis using Hadoop &amp; Hive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0644936-CCE2-04C3-CFC4-38256F03EEB5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Aishwarya Gupta,</a:t>
            </a:r>
          </a:p>
          <a:p>
            <a:pPr algn="l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Priyanka Thota </a:t>
            </a:r>
          </a:p>
          <a:p>
            <a:pPr algn="l" defTabSz="457200"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Rahul Bhogale.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5858-FE85-2241-E134-94756B09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12" y="302007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Trendline of Health Insurances from 2017 to 2021</a:t>
            </a:r>
          </a:p>
        </p:txBody>
      </p:sp>
      <p:pic>
        <p:nvPicPr>
          <p:cNvPr id="30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B0BFD845-1750-EAE4-902A-54A596D6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4259" y="2117797"/>
            <a:ext cx="7389284" cy="39017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FA15D5-0631-A7E1-28E0-5F60535424C5}"/>
              </a:ext>
            </a:extLst>
          </p:cNvPr>
          <p:cNvSpPr txBox="1">
            <a:spLocks/>
          </p:cNvSpPr>
          <p:nvPr/>
        </p:nvSpPr>
        <p:spPr>
          <a:xfrm>
            <a:off x="908812" y="2605839"/>
            <a:ext cx="2621665" cy="315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/>
                </a:solidFill>
              </a:rPr>
              <a:t>Over 2.5 million more consumers signed up for coverage during the 2022 to the 2021, a 21% increase in subscription base could be seen.</a:t>
            </a:r>
          </a:p>
        </p:txBody>
      </p:sp>
    </p:spTree>
    <p:extLst>
      <p:ext uri="{BB962C8B-B14F-4D97-AF65-F5344CB8AC3E}">
        <p14:creationId xmlns:p14="http://schemas.microsoft.com/office/powerpoint/2010/main" val="41896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104">
              <a:srgbClr val="305646"/>
            </a:gs>
            <a:gs pos="0">
              <a:srgbClr val="305646"/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tx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3CC8D252-8044-458D-A776-6A5833FE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884AA69-7728-499C-8FA7-A3FCA738E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79760FB8-CC91-426C-9EF3-A58786866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E274F2C-FBD9-4A60-B6A0-FB7532F59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43DFE3-F007-48D9-A223-F7351802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9E7EBD1-9868-4F2F-B4FF-A89B93CFB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4B712E-6BBF-4241-BAB7-D7E064B1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22F3D4E-E5F5-4623-B278-D7E30BEF9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8FA1CBD-1F43-BE0A-714E-8557FC3CB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467" y="2402097"/>
            <a:ext cx="5134516" cy="2053806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B7F5E51-5BF8-4198-AD70-78D94F3A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4979"/>
            <a:ext cx="5458121" cy="5897880"/>
          </a:xfrm>
          <a:prstGeom prst="rect">
            <a:avLst/>
          </a:prstGeom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F5821E-DFF6-197D-EABB-5958011E9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321" y="2403434"/>
            <a:ext cx="5134516" cy="20409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61ABA3-64BD-5BB0-B74A-70C874406CDE}"/>
              </a:ext>
            </a:extLst>
          </p:cNvPr>
          <p:cNvSpPr txBox="1"/>
          <p:nvPr/>
        </p:nvSpPr>
        <p:spPr>
          <a:xfrm>
            <a:off x="961971" y="626957"/>
            <a:ext cx="4488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Top10 Health Insurance Plans issued across the covid timeline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9043B-DC45-DE89-DE77-735437BC1736}"/>
              </a:ext>
            </a:extLst>
          </p:cNvPr>
          <p:cNvSpPr txBox="1"/>
          <p:nvPr/>
        </p:nvSpPr>
        <p:spPr>
          <a:xfrm>
            <a:off x="6946542" y="563458"/>
            <a:ext cx="4283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Top10 Miscellaneous Services issued across the covid timeline</a:t>
            </a:r>
          </a:p>
        </p:txBody>
      </p:sp>
    </p:spTree>
    <p:extLst>
      <p:ext uri="{BB962C8B-B14F-4D97-AF65-F5344CB8AC3E}">
        <p14:creationId xmlns:p14="http://schemas.microsoft.com/office/powerpoint/2010/main" val="56896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10EB-C6A8-144A-A69C-5D0E97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0" y="518031"/>
            <a:ext cx="8595860" cy="1755267"/>
          </a:xfrm>
        </p:spPr>
        <p:txBody>
          <a:bodyPr/>
          <a:lstStyle/>
          <a:p>
            <a:pPr algn="ctr"/>
            <a:r>
              <a:rPr lang="en-US" sz="4000" b="1" dirty="0"/>
              <a:t>Top 15 Health Insurance companies and maximum coverage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6350C5-DCE4-29B3-DF30-38F46256E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82151"/>
            <a:ext cx="6091195" cy="375781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F55FA-D8E7-BE45-FEC9-7C0B2B50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2582151"/>
            <a:ext cx="5930900" cy="3757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3F5C6-A13E-461E-5032-73979CCFF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00" y="5739894"/>
            <a:ext cx="16256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3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CFB6-F71F-CDA6-DE18-7E4A0A15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045" y="589640"/>
            <a:ext cx="5029055" cy="1302660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Plan Types &amp; Metal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74C6-60A6-F177-971C-68A400A9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089" y="2998000"/>
            <a:ext cx="4391024" cy="22910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cs typeface="Calibri"/>
              </a:rPr>
              <a:t>EPO    </a:t>
            </a:r>
          </a:p>
          <a:p>
            <a:r>
              <a:rPr lang="en-US" sz="2400" dirty="0">
                <a:cs typeface="Calibri"/>
              </a:rPr>
              <a:t>HMO</a:t>
            </a:r>
          </a:p>
          <a:p>
            <a:r>
              <a:rPr lang="en-US" sz="2400" dirty="0">
                <a:cs typeface="Calibri"/>
              </a:rPr>
              <a:t>POS</a:t>
            </a:r>
          </a:p>
          <a:p>
            <a:r>
              <a:rPr lang="en-US" sz="2400" dirty="0">
                <a:cs typeface="Calibri"/>
              </a:rPr>
              <a:t>PPO</a:t>
            </a:r>
          </a:p>
          <a:p>
            <a:r>
              <a:rPr lang="en-US" sz="2400" dirty="0">
                <a:cs typeface="Calibri"/>
              </a:rPr>
              <a:t>INDEMITY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6B65F5-F7A9-4840-44CF-DC692FFA3AA9}"/>
              </a:ext>
            </a:extLst>
          </p:cNvPr>
          <p:cNvSpPr txBox="1">
            <a:spLocks/>
          </p:cNvSpPr>
          <p:nvPr/>
        </p:nvSpPr>
        <p:spPr>
          <a:xfrm>
            <a:off x="7972670" y="2998000"/>
            <a:ext cx="4391024" cy="2291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Calibri"/>
              </a:rPr>
              <a:t>BRONZE</a:t>
            </a:r>
          </a:p>
          <a:p>
            <a:r>
              <a:rPr lang="en-US" sz="2400" dirty="0">
                <a:cs typeface="Calibri"/>
              </a:rPr>
              <a:t>SILVER</a:t>
            </a:r>
          </a:p>
          <a:p>
            <a:r>
              <a:rPr lang="en-US" sz="2400" dirty="0">
                <a:cs typeface="Calibri"/>
              </a:rPr>
              <a:t>GOLD</a:t>
            </a:r>
          </a:p>
          <a:p>
            <a:r>
              <a:rPr lang="en-US" sz="2400" dirty="0">
                <a:cs typeface="Calibri"/>
              </a:rPr>
              <a:t>PLATINUM</a:t>
            </a:r>
          </a:p>
          <a:p>
            <a:r>
              <a:rPr lang="en-US" sz="2400" dirty="0">
                <a:cs typeface="Calibri"/>
              </a:rPr>
              <a:t>CATASTROPHE</a:t>
            </a:r>
          </a:p>
        </p:txBody>
      </p:sp>
    </p:spTree>
    <p:extLst>
      <p:ext uri="{BB962C8B-B14F-4D97-AF65-F5344CB8AC3E}">
        <p14:creationId xmlns:p14="http://schemas.microsoft.com/office/powerpoint/2010/main" val="279374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69E8-2468-D5BF-23BE-28432A0D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2975"/>
            <a:ext cx="9372066" cy="997759"/>
          </a:xfrm>
        </p:spPr>
        <p:txBody>
          <a:bodyPr/>
          <a:lstStyle/>
          <a:p>
            <a:pPr algn="ctr"/>
            <a:r>
              <a:rPr lang="en-US" sz="4000" b="1" dirty="0"/>
              <a:t>Plan Type Analysis</a:t>
            </a:r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B89FE0F9-0DCD-516D-CD94-BC7D5995C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994" y="1584833"/>
            <a:ext cx="3911636" cy="509899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5F581E-C7D5-9B00-D278-B17339AC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72" y="1584833"/>
            <a:ext cx="3712029" cy="50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6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59E7D-FD6B-BE6F-426D-D97FF101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718" y="2334082"/>
            <a:ext cx="4143781" cy="1652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Region wise Analysis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Map&#10;&#10;Description automatically generated">
            <a:extLst>
              <a:ext uri="{FF2B5EF4-FFF2-40B4-BE49-F238E27FC236}">
                <a16:creationId xmlns:a16="http://schemas.microsoft.com/office/drawing/2014/main" id="{1BD30BA0-1661-8F7B-3398-CE07D11EF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20688" y="3749733"/>
            <a:ext cx="5400528" cy="2727267"/>
          </a:xfrm>
          <a:prstGeom prst="rect">
            <a:avLst/>
          </a:prstGeom>
          <a:effectLst/>
        </p:spPr>
      </p:pic>
      <p:sp>
        <p:nvSpPr>
          <p:cNvPr id="24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57B3CCD0-D728-46E9-4AA7-CFBE23E1B3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002" r="2" b="2"/>
          <a:stretch/>
        </p:blipFill>
        <p:spPr>
          <a:xfrm>
            <a:off x="671501" y="511002"/>
            <a:ext cx="5373898" cy="27277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815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5EA8-DC3E-CF18-3D2D-1DEC3A26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38" y="2489093"/>
            <a:ext cx="3890933" cy="161126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1C0C-23B6-EA18-936C-7D4C3CAB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632" y="978842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Dental plans are popular among children aged 0-14 in the US, and parents/guardians of these children may benefit from exploring dental insurance options.</a:t>
            </a:r>
            <a:endParaRPr lang="en-US" dirty="0"/>
          </a:p>
          <a:p>
            <a:pPr algn="just"/>
            <a:r>
              <a:rPr lang="en-US" dirty="0">
                <a:ea typeface="+mj-lt"/>
                <a:cs typeface="+mj-lt"/>
              </a:rPr>
              <a:t>HMO and EPO plans may be a good choice for individuals seeking plans with comprehensive network coverage, broad service area, and Tier-1 organization partnerships.</a:t>
            </a:r>
            <a:endParaRPr lang="en-US" dirty="0"/>
          </a:p>
          <a:p>
            <a:pPr algn="just"/>
            <a:r>
              <a:rPr lang="en-US" dirty="0">
                <a:ea typeface="+mj-lt"/>
                <a:cs typeface="+mj-lt"/>
              </a:rPr>
              <a:t>Combining plans with higher EHB% and CSRV% with HMO or EPO plans can provide maximum benefits at a lower cost.</a:t>
            </a:r>
            <a:endParaRPr lang="en-US" dirty="0"/>
          </a:p>
          <a:p>
            <a:pPr algn="just"/>
            <a:r>
              <a:rPr lang="en-US" dirty="0">
                <a:ea typeface="+mj-lt"/>
                <a:cs typeface="+mj-lt"/>
              </a:rPr>
              <a:t>Family insurance plans are generally more cost-effective than individual plans, and individuals may want to consider opting for them to save on healthcare expenses.</a:t>
            </a:r>
            <a:endParaRPr lang="en-US" dirty="0"/>
          </a:p>
          <a:p>
            <a:pPr algn="just"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2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D3E24D-F432-62D8-0B78-C089FC0A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103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99CF-1835-95F2-A6D4-61D2C952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23" y="2476099"/>
            <a:ext cx="4767471" cy="190580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ANY QUESTIONS?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B0EE40A7-9F15-CEDF-A4C2-22A752EB8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00" r="26233" b="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29EC8-08DE-6A5F-EC42-B85531BA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CEEA-82B9-A23D-7BB4-05337932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8" y="2468464"/>
            <a:ext cx="6188189" cy="2482353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1" i="1" dirty="0">
                <a:solidFill>
                  <a:srgbClr val="FFFFFF"/>
                </a:solidFill>
                <a:latin typeface="+mn-lt"/>
                <a:ea typeface="+mj-lt"/>
                <a:cs typeface="+mj-lt"/>
              </a:rPr>
              <a:t>Problem Statement</a:t>
            </a:r>
            <a:r>
              <a:rPr lang="en-US" dirty="0">
                <a:solidFill>
                  <a:srgbClr val="FFFFFF"/>
                </a:solidFill>
                <a:latin typeface="+mn-lt"/>
                <a:ea typeface="+mj-lt"/>
                <a:cs typeface="+mj-lt"/>
              </a:rPr>
              <a:t>: Many individuals struggle to find suitable health insurance coverage due to the competitive healthcare market in the USA.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55% of people are not aware of insurances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4% are aware of all types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FFFFFF"/>
              </a:solidFill>
              <a:latin typeface="+mn-lt"/>
            </a:endParaRP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EDFA44BD-098F-4B38-DB1F-C85543BD7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8" r="12453" b="-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028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5BCF-5406-352C-FB6A-00844BF6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OBJECTIVE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44B51-657E-7B88-FA30-39908618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1657837"/>
            <a:ext cx="3980139" cy="3542323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837B-D8B6-69B2-C83C-E0DFF4E5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14" y="1816931"/>
            <a:ext cx="5616216" cy="37854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+mn-lt"/>
                <a:ea typeface="+mj-lt"/>
                <a:cs typeface="+mj-lt"/>
              </a:rPr>
              <a:t>The aim of this project is to utilize the Centers for Medicare &amp; Medicaid Services (CMS) dataset to explore how plan rates and benefits differ by various factors and adopt a consumer-centered approach to help individuals browse and select the most suitable healthcare insurance plans based on their household income and expenses.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endParaRPr lang="en-US" sz="1700" dirty="0">
              <a:solidFill>
                <a:srgbClr val="FFFFFF"/>
              </a:solidFill>
              <a:latin typeface="+mn-lt"/>
              <a:ea typeface="+mj-lt"/>
              <a:cs typeface="+mj-lt"/>
            </a:endParaRP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700" dirty="0">
                <a:solidFill>
                  <a:srgbClr val="FFFFFF"/>
                </a:solidFill>
                <a:latin typeface="+mn-lt"/>
              </a:rPr>
              <a:t>Dataset reference:</a:t>
            </a:r>
          </a:p>
          <a:p>
            <a:pPr marL="0" indent="0">
              <a:lnSpc>
                <a:spcPct val="90000"/>
              </a:lnSpc>
              <a:buClr>
                <a:srgbClr val="8AD0D6"/>
              </a:buClr>
              <a:buNone/>
            </a:pPr>
            <a:r>
              <a:rPr lang="en-US" sz="1700" dirty="0">
                <a:solidFill>
                  <a:srgbClr val="FFFFFF"/>
                </a:solidFill>
                <a:latin typeface="+mn-lt"/>
                <a:ea typeface="+mj-lt"/>
                <a:cs typeface="+mj-lt"/>
              </a:rPr>
              <a:t>https://www.cms.gov/cciio/resources/data-resources/marketplace-puf</a:t>
            </a:r>
            <a:endParaRPr lang="en-US" sz="1700" dirty="0">
              <a:solidFill>
                <a:srgbClr val="FFFFFF"/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+mn-lt"/>
              </a:rPr>
              <a:t>Size: 4GB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9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C2446-EDB4-CDF5-0040-1779A62E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4EF7-5440-8BA1-27B6-B93E8FA1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610627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algn="just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By analyzing the Health Insurance Exchange Public Use Files (Exchange PUFs) for plan years 2017 through 2021, the project will explore different factors such as month-over-month/year-over-year, state, region, family size, age, and insurance coverage. Additionally, the project will examine how discounts are applied to different insurance types and what conditions/treatments are covered by various insurance plans.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75F2E-344D-F9F5-5F38-7054E5053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47" r="2784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04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71CF1-E046-C60D-9668-EA9F06FC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FLOW CHART </a:t>
            </a:r>
          </a:p>
        </p:txBody>
      </p:sp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144DE-128D-BA7E-75D3-6C7EF7D02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099" y="1352549"/>
            <a:ext cx="62198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50FB-23B5-3B94-790D-2874256D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9" y="216235"/>
            <a:ext cx="9404723" cy="1400530"/>
          </a:xfrm>
        </p:spPr>
        <p:txBody>
          <a:bodyPr/>
          <a:lstStyle/>
          <a:p>
            <a:pPr algn="ctr"/>
            <a:r>
              <a:rPr lang="en-US" sz="4000" b="1" dirty="0"/>
              <a:t>Top 15 insurance plans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27A052E2-713A-45DB-E5FA-C558F9BF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68" y="1120126"/>
            <a:ext cx="11481291" cy="5627514"/>
          </a:xfrm>
        </p:spPr>
      </p:pic>
    </p:spTree>
    <p:extLst>
      <p:ext uri="{BB962C8B-B14F-4D97-AF65-F5344CB8AC3E}">
        <p14:creationId xmlns:p14="http://schemas.microsoft.com/office/powerpoint/2010/main" val="133398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FA3DC-2B51-2F6C-CD58-AF3DD111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Max Issued Insurance plans by </a:t>
            </a:r>
            <a:r>
              <a:rPr lang="en-US" sz="4000" b="1" dirty="0" err="1">
                <a:solidFill>
                  <a:schemeClr val="tx1"/>
                </a:solidFill>
              </a:rPr>
              <a:t>Regionwise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A551C06C-7579-A55A-045D-FDA26FD227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040" r="1865" b="-2"/>
          <a:stretch/>
        </p:blipFill>
        <p:spPr>
          <a:xfrm>
            <a:off x="20" y="11"/>
            <a:ext cx="7759920" cy="6857990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50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1FE6-2033-43CA-B320-86FA84ED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Plans Issued by Age groups</a:t>
            </a: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F68D9F83-DF5E-AF56-5F7A-18958F467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6" y="2729395"/>
            <a:ext cx="6496049" cy="2984045"/>
          </a:xfrm>
        </p:spPr>
      </p:pic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EBC33A8-50F8-601B-A445-D7E272AA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9" y="2724174"/>
            <a:ext cx="5453742" cy="30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876-B8E6-0D09-F91D-E1457659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Plan Rates for different age groups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B81D13-5387-E6C2-429E-B69B5E69E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00653"/>
              </p:ext>
            </p:extLst>
          </p:nvPr>
        </p:nvGraphicFramePr>
        <p:xfrm>
          <a:off x="2757853" y="1853249"/>
          <a:ext cx="6520902" cy="1575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585">
                  <a:extLst>
                    <a:ext uri="{9D8B030D-6E8A-4147-A177-3AD203B41FA5}">
                      <a16:colId xmlns:a16="http://schemas.microsoft.com/office/drawing/2014/main" val="4242392667"/>
                    </a:ext>
                  </a:extLst>
                </a:gridCol>
                <a:gridCol w="1379939">
                  <a:extLst>
                    <a:ext uri="{9D8B030D-6E8A-4147-A177-3AD203B41FA5}">
                      <a16:colId xmlns:a16="http://schemas.microsoft.com/office/drawing/2014/main" val="3150542210"/>
                    </a:ext>
                  </a:extLst>
                </a:gridCol>
                <a:gridCol w="1668284">
                  <a:extLst>
                    <a:ext uri="{9D8B030D-6E8A-4147-A177-3AD203B41FA5}">
                      <a16:colId xmlns:a16="http://schemas.microsoft.com/office/drawing/2014/main" val="401113158"/>
                    </a:ext>
                  </a:extLst>
                </a:gridCol>
                <a:gridCol w="803248">
                  <a:extLst>
                    <a:ext uri="{9D8B030D-6E8A-4147-A177-3AD203B41FA5}">
                      <a16:colId xmlns:a16="http://schemas.microsoft.com/office/drawing/2014/main" val="2389091846"/>
                    </a:ext>
                  </a:extLst>
                </a:gridCol>
                <a:gridCol w="2061846">
                  <a:extLst>
                    <a:ext uri="{9D8B030D-6E8A-4147-A177-3AD203B41FA5}">
                      <a16:colId xmlns:a16="http://schemas.microsoft.com/office/drawing/2014/main" val="3419905279"/>
                    </a:ext>
                  </a:extLst>
                </a:gridCol>
              </a:tblGrid>
              <a:tr h="53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 groups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Individual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Individual &amp; Dependents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Couple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Couple &amp; Dependents rate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1084465"/>
                  </a:ext>
                </a:extLst>
              </a:tr>
              <a:tr h="14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0-14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3053605"/>
                  </a:ext>
                </a:extLst>
              </a:tr>
              <a:tr h="14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569504"/>
                  </a:ext>
                </a:extLst>
              </a:tr>
              <a:tr h="14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45-64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0560541"/>
                  </a:ext>
                </a:extLst>
              </a:tr>
              <a:tr h="28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65 and 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8637339"/>
                  </a:ext>
                </a:extLst>
              </a:tr>
              <a:tr h="14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Family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076490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6B1745-17E0-AF58-C718-8C7D2BA31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993042"/>
              </p:ext>
            </p:extLst>
          </p:nvPr>
        </p:nvGraphicFramePr>
        <p:xfrm>
          <a:off x="2757853" y="3782729"/>
          <a:ext cx="6676293" cy="2918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11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C8C9A8E397447AE4FF57AB1554102" ma:contentTypeVersion="4" ma:contentTypeDescription="Create a new document." ma:contentTypeScope="" ma:versionID="3294840f0657766ac1a9e5ab7f7232d3">
  <xsd:schema xmlns:xsd="http://www.w3.org/2001/XMLSchema" xmlns:xs="http://www.w3.org/2001/XMLSchema" xmlns:p="http://schemas.microsoft.com/office/2006/metadata/properties" xmlns:ns2="907d0e0c-65f2-4ab7-a8c8-dbc9d7d83d1a" xmlns:ns3="8b2da529-c599-4ec2-a29c-e7f47ab25b7f" targetNamespace="http://schemas.microsoft.com/office/2006/metadata/properties" ma:root="true" ma:fieldsID="72b113596f1e18d47e8a007f502992af" ns2:_="" ns3:_="">
    <xsd:import namespace="907d0e0c-65f2-4ab7-a8c8-dbc9d7d83d1a"/>
    <xsd:import namespace="8b2da529-c599-4ec2-a29c-e7f47ab25b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d0e0c-65f2-4ab7-a8c8-dbc9d7d83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da529-c599-4ec2-a29c-e7f47ab25b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BEE457-FEAF-408A-9F6B-034DD4C605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A09E5E-A1DD-4108-AA31-FF44AE3689D4}">
  <ds:schemaRefs>
    <ds:schemaRef ds:uri="907d0e0c-65f2-4ab7-a8c8-dbc9d7d83d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BC7C55-274D-4B81-B7D6-2C5A40EF8D06}">
  <ds:schemaRefs>
    <ds:schemaRef ds:uri="8b2da529-c599-4ec2-a29c-e7f47ab25b7f"/>
    <ds:schemaRef ds:uri="907d0e0c-65f2-4ab7-a8c8-dbc9d7d83d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3652</TotalTime>
  <Words>470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Health Insurance Marketplace Analysis using Hadoop &amp; Hive</vt:lpstr>
      <vt:lpstr>INTRODUCTION</vt:lpstr>
      <vt:lpstr>OBJECTIVE</vt:lpstr>
      <vt:lpstr>APPROACH</vt:lpstr>
      <vt:lpstr>FLOW CHART </vt:lpstr>
      <vt:lpstr>Top 15 insurance plans</vt:lpstr>
      <vt:lpstr>Max Issued Insurance plans by Regionwise</vt:lpstr>
      <vt:lpstr>Plans Issued by Age groups</vt:lpstr>
      <vt:lpstr>Plan Rates for different age groups</vt:lpstr>
      <vt:lpstr>Trendline of Health Insurances from 2017 to 2021</vt:lpstr>
      <vt:lpstr>PowerPoint Presentation</vt:lpstr>
      <vt:lpstr>Top 15 Health Insurance companies and maximum coverage</vt:lpstr>
      <vt:lpstr>Plan Types &amp; Metal Levels</vt:lpstr>
      <vt:lpstr>Plan Type Analysis</vt:lpstr>
      <vt:lpstr>Region wise Analysis</vt:lpstr>
      <vt:lpstr>CONCLUSION</vt:lpstr>
      <vt:lpstr>PowerPoint Presentation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Bhogale, Rahul Sarvottam</cp:lastModifiedBy>
  <cp:revision>347</cp:revision>
  <dcterms:created xsi:type="dcterms:W3CDTF">2022-12-03T19:01:47Z</dcterms:created>
  <dcterms:modified xsi:type="dcterms:W3CDTF">2023-03-05T23:48:36Z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0x010100E51C8C9A8E397447AE4FF57AB1554102</vt:lpwstr>
  </property>
</Properties>
</file>