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1" r:id="rId8"/>
    <p:sldId id="262"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4DD20AB-965D-4AC1-97F0-2287EA03D1ED}" type="datetimeFigureOut">
              <a:rPr lang="en-US" smtClean="0"/>
              <a:t>25-Aug-21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4B53117-3915-4574-BD87-AFE938476E3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8058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D20AB-965D-4AC1-97F0-2287EA03D1ED}" type="datetimeFigureOut">
              <a:rPr lang="en-US" smtClean="0"/>
              <a:t>25-Aug-21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53117-3915-4574-BD87-AFE938476E3C}" type="slidenum">
              <a:rPr lang="en-US" smtClean="0"/>
              <a:t>‹#›</a:t>
            </a:fld>
            <a:endParaRPr lang="en-US"/>
          </a:p>
        </p:txBody>
      </p:sp>
    </p:spTree>
    <p:extLst>
      <p:ext uri="{BB962C8B-B14F-4D97-AF65-F5344CB8AC3E}">
        <p14:creationId xmlns:p14="http://schemas.microsoft.com/office/powerpoint/2010/main" val="2641966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DD20AB-965D-4AC1-97F0-2287EA03D1ED}" type="datetimeFigureOut">
              <a:rPr lang="en-US" smtClean="0"/>
              <a:t>25-Aug-21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53117-3915-4574-BD87-AFE938476E3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6101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DD20AB-965D-4AC1-97F0-2287EA03D1ED}" type="datetimeFigureOut">
              <a:rPr lang="en-US" smtClean="0"/>
              <a:t>25-Aug-21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53117-3915-4574-BD87-AFE938476E3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3252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DD20AB-965D-4AC1-97F0-2287EA03D1ED}" type="datetimeFigureOut">
              <a:rPr lang="en-US" smtClean="0"/>
              <a:t>25-Aug-21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53117-3915-4574-BD87-AFE938476E3C}" type="slidenum">
              <a:rPr lang="en-US" smtClean="0"/>
              <a:t>‹#›</a:t>
            </a:fld>
            <a:endParaRPr lang="en-US"/>
          </a:p>
        </p:txBody>
      </p:sp>
    </p:spTree>
    <p:extLst>
      <p:ext uri="{BB962C8B-B14F-4D97-AF65-F5344CB8AC3E}">
        <p14:creationId xmlns:p14="http://schemas.microsoft.com/office/powerpoint/2010/main" val="2093684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DD20AB-965D-4AC1-97F0-2287EA03D1ED}" type="datetimeFigureOut">
              <a:rPr lang="en-US" smtClean="0"/>
              <a:t>25-Aug-21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53117-3915-4574-BD87-AFE938476E3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938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DD20AB-965D-4AC1-97F0-2287EA03D1ED}" type="datetimeFigureOut">
              <a:rPr lang="en-US" smtClean="0"/>
              <a:t>25-Aug-21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53117-3915-4574-BD87-AFE938476E3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4057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DD20AB-965D-4AC1-97F0-2287EA03D1ED}" type="datetimeFigureOut">
              <a:rPr lang="en-US" smtClean="0"/>
              <a:t>25-Aug-21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53117-3915-4574-BD87-AFE938476E3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433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DD20AB-965D-4AC1-97F0-2287EA03D1ED}" type="datetimeFigureOut">
              <a:rPr lang="en-US" smtClean="0"/>
              <a:t>25-Aug-21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53117-3915-4574-BD87-AFE938476E3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575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DD20AB-965D-4AC1-97F0-2287EA03D1ED}" type="datetimeFigureOut">
              <a:rPr lang="en-US" smtClean="0"/>
              <a:t>25-Aug-21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53117-3915-4574-BD87-AFE938476E3C}" type="slidenum">
              <a:rPr lang="en-US" smtClean="0"/>
              <a:t>‹#›</a:t>
            </a:fld>
            <a:endParaRPr lang="en-US"/>
          </a:p>
        </p:txBody>
      </p:sp>
    </p:spTree>
    <p:extLst>
      <p:ext uri="{BB962C8B-B14F-4D97-AF65-F5344CB8AC3E}">
        <p14:creationId xmlns:p14="http://schemas.microsoft.com/office/powerpoint/2010/main" val="206369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DD20AB-965D-4AC1-97F0-2287EA03D1ED}" type="datetimeFigureOut">
              <a:rPr lang="en-US" smtClean="0"/>
              <a:t>25-Aug-21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53117-3915-4574-BD87-AFE938476E3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421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DD20AB-965D-4AC1-97F0-2287EA03D1ED}" type="datetimeFigureOut">
              <a:rPr lang="en-US" smtClean="0"/>
              <a:t>25-Aug-21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53117-3915-4574-BD87-AFE938476E3C}" type="slidenum">
              <a:rPr lang="en-US" smtClean="0"/>
              <a:t>‹#›</a:t>
            </a:fld>
            <a:endParaRPr lang="en-US"/>
          </a:p>
        </p:txBody>
      </p:sp>
    </p:spTree>
    <p:extLst>
      <p:ext uri="{BB962C8B-B14F-4D97-AF65-F5344CB8AC3E}">
        <p14:creationId xmlns:p14="http://schemas.microsoft.com/office/powerpoint/2010/main" val="222868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DD20AB-965D-4AC1-97F0-2287EA03D1ED}" type="datetimeFigureOut">
              <a:rPr lang="en-US" smtClean="0"/>
              <a:t>25-Aug-21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B53117-3915-4574-BD87-AFE938476E3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781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DD20AB-965D-4AC1-97F0-2287EA03D1ED}" type="datetimeFigureOut">
              <a:rPr lang="en-US" smtClean="0"/>
              <a:t>25-Aug-21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B53117-3915-4574-BD87-AFE938476E3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368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D20AB-965D-4AC1-97F0-2287EA03D1ED}" type="datetimeFigureOut">
              <a:rPr lang="en-US" smtClean="0"/>
              <a:t>25-Aug-21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B53117-3915-4574-BD87-AFE938476E3C}" type="slidenum">
              <a:rPr lang="en-US" smtClean="0"/>
              <a:t>‹#›</a:t>
            </a:fld>
            <a:endParaRPr lang="en-US"/>
          </a:p>
        </p:txBody>
      </p:sp>
    </p:spTree>
    <p:extLst>
      <p:ext uri="{BB962C8B-B14F-4D97-AF65-F5344CB8AC3E}">
        <p14:creationId xmlns:p14="http://schemas.microsoft.com/office/powerpoint/2010/main" val="367465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D20AB-965D-4AC1-97F0-2287EA03D1ED}" type="datetimeFigureOut">
              <a:rPr lang="en-US" smtClean="0"/>
              <a:t>25-Aug-21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53117-3915-4574-BD87-AFE938476E3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07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D20AB-965D-4AC1-97F0-2287EA03D1ED}" type="datetimeFigureOut">
              <a:rPr lang="en-US" smtClean="0"/>
              <a:t>25-Aug-21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53117-3915-4574-BD87-AFE938476E3C}" type="slidenum">
              <a:rPr lang="en-US" smtClean="0"/>
              <a:t>‹#›</a:t>
            </a:fld>
            <a:endParaRPr lang="en-US"/>
          </a:p>
        </p:txBody>
      </p:sp>
    </p:spTree>
    <p:extLst>
      <p:ext uri="{BB962C8B-B14F-4D97-AF65-F5344CB8AC3E}">
        <p14:creationId xmlns:p14="http://schemas.microsoft.com/office/powerpoint/2010/main" val="278017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DD20AB-965D-4AC1-97F0-2287EA03D1ED}" type="datetimeFigureOut">
              <a:rPr lang="en-US" smtClean="0"/>
              <a:t>25-Aug-21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B53117-3915-4574-BD87-AFE938476E3C}" type="slidenum">
              <a:rPr lang="en-US" smtClean="0"/>
              <a:t>‹#›</a:t>
            </a:fld>
            <a:endParaRPr lang="en-US"/>
          </a:p>
        </p:txBody>
      </p:sp>
    </p:spTree>
    <p:extLst>
      <p:ext uri="{BB962C8B-B14F-4D97-AF65-F5344CB8AC3E}">
        <p14:creationId xmlns:p14="http://schemas.microsoft.com/office/powerpoint/2010/main" val="2206136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nsperformance.eu/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latin typeface="Times New Roman" panose="02020603050405020304" pitchFamily="18" charset="0"/>
                <a:cs typeface="Times New Roman" panose="02020603050405020304" pitchFamily="18" charset="0"/>
              </a:rPr>
              <a:t>COVID-19 IMPACT ON AIRPORT TRAFFIC</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41704" y="3666046"/>
            <a:ext cx="9144000" cy="1655762"/>
          </a:xfrm>
        </p:spPr>
        <p:txBody>
          <a:bodyPr>
            <a:normAutofit/>
          </a:bodyPr>
          <a:lstStyle/>
          <a:p>
            <a:r>
              <a:rPr lang="en-US" sz="2400" dirty="0" smtClean="0">
                <a:latin typeface="Times New Roman" panose="02020603050405020304" pitchFamily="18" charset="0"/>
                <a:cs typeface="Times New Roman" panose="02020603050405020304" pitchFamily="18" charset="0"/>
              </a:rPr>
              <a:t>-Aishwarya Tupe</a:t>
            </a:r>
          </a:p>
          <a:p>
            <a:r>
              <a:rPr lang="en-US" sz="2400" b="1" dirty="0">
                <a:latin typeface="Times New Roman" panose="02020603050405020304" pitchFamily="18" charset="0"/>
                <a:cs typeface="Times New Roman" panose="02020603050405020304" pitchFamily="18" charset="0"/>
              </a:rPr>
              <a:t>UNDER THE GUIDANCE OF </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AISHWARYA SAXENA</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959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REFERENCES AND BIBLIOGRAPHY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r>
              <a:rPr lang="en-US" u="sng" dirty="0">
                <a:solidFill>
                  <a:srgbClr val="0070C0"/>
                </a:solidFill>
                <a:latin typeface="Times New Roman" panose="02020603050405020304" pitchFamily="18" charset="0"/>
                <a:cs typeface="Times New Roman" panose="02020603050405020304" pitchFamily="18" charset="0"/>
              </a:rPr>
              <a:t>https://www.kaggle.com/aminianam/airport-traffic-analysis</a:t>
            </a:r>
            <a:r>
              <a:rPr lang="en-US" dirty="0">
                <a:solidFill>
                  <a:srgbClr val="0070C0"/>
                </a:solidFill>
                <a:latin typeface="Times New Roman" panose="02020603050405020304" pitchFamily="18" charset="0"/>
                <a:cs typeface="Times New Roman" panose="02020603050405020304" pitchFamily="18" charset="0"/>
              </a:rPr>
              <a:t> </a:t>
            </a:r>
          </a:p>
          <a:p>
            <a:r>
              <a:rPr lang="en-US" u="sng" dirty="0">
                <a:solidFill>
                  <a:srgbClr val="0070C0"/>
                </a:solidFill>
                <a:latin typeface="Times New Roman" panose="02020603050405020304" pitchFamily="18" charset="0"/>
                <a:cs typeface="Times New Roman" panose="02020603050405020304" pitchFamily="18" charset="0"/>
              </a:rPr>
              <a:t>https://www.ncbi.nlm.nih.gov/pmc/articles/PMC7428780/</a:t>
            </a:r>
            <a:r>
              <a:rPr lang="en-US" dirty="0">
                <a:solidFill>
                  <a:srgbClr val="0070C0"/>
                </a:solidFill>
                <a:latin typeface="Times New Roman" panose="02020603050405020304" pitchFamily="18" charset="0"/>
                <a:cs typeface="Times New Roman" panose="02020603050405020304" pitchFamily="18" charset="0"/>
              </a:rPr>
              <a:t> </a:t>
            </a:r>
          </a:p>
          <a:p>
            <a:r>
              <a:rPr lang="en-US" u="sng" dirty="0">
                <a:solidFill>
                  <a:srgbClr val="0070C0"/>
                </a:solidFill>
                <a:latin typeface="Times New Roman" panose="02020603050405020304" pitchFamily="18" charset="0"/>
                <a:cs typeface="Times New Roman" panose="02020603050405020304" pitchFamily="18" charset="0"/>
              </a:rPr>
              <a:t>https://aci.aero/news/2021/03/25/the-impact-of-covid-19-on-the-airport-business-and-the-path-to-recovery/</a:t>
            </a:r>
            <a:r>
              <a:rPr lang="en-US" dirty="0">
                <a:solidFill>
                  <a:srgbClr val="0070C0"/>
                </a:solidFill>
                <a:latin typeface="Times New Roman" panose="02020603050405020304" pitchFamily="18" charset="0"/>
                <a:cs typeface="Times New Roman" panose="02020603050405020304" pitchFamily="18" charset="0"/>
              </a:rPr>
              <a:t> </a:t>
            </a:r>
          </a:p>
          <a:p>
            <a:r>
              <a:rPr lang="en-US" u="sng" dirty="0">
                <a:solidFill>
                  <a:srgbClr val="0070C0"/>
                </a:solidFill>
                <a:latin typeface="Times New Roman" panose="02020603050405020304" pitchFamily="18" charset="0"/>
                <a:cs typeface="Times New Roman" panose="02020603050405020304" pitchFamily="18" charset="0"/>
              </a:rPr>
              <a:t>https://www.sciencedirect.com/science/article/pii/S2590198220300907</a:t>
            </a:r>
            <a:endParaRPr lang="en-US" dirty="0">
              <a:solidFill>
                <a:srgbClr val="0070C0"/>
              </a:solidFill>
              <a:latin typeface="Times New Roman" panose="02020603050405020304" pitchFamily="18" charset="0"/>
              <a:cs typeface="Times New Roman" panose="02020603050405020304" pitchFamily="18" charset="0"/>
            </a:endParaRPr>
          </a:p>
          <a:p>
            <a:r>
              <a:rPr lang="en-US" u="sng" dirty="0">
                <a:solidFill>
                  <a:srgbClr val="0070C0"/>
                </a:solidFill>
                <a:latin typeface="Times New Roman" panose="02020603050405020304" pitchFamily="18" charset="0"/>
                <a:cs typeface="Times New Roman" panose="02020603050405020304" pitchFamily="18" charset="0"/>
              </a:rPr>
              <a:t>https://www.icao.int/sustainability/Pages/Economic-Impacts-of-COVID-19.aspx</a:t>
            </a:r>
            <a:r>
              <a:rPr lang="en-US" dirty="0">
                <a:solidFill>
                  <a:srgbClr val="0070C0"/>
                </a:solidFill>
                <a:latin typeface="Times New Roman" panose="02020603050405020304" pitchFamily="18" charset="0"/>
                <a:cs typeface="Times New Roman" panose="02020603050405020304" pitchFamily="18" charset="0"/>
              </a:rPr>
              <a:t> </a:t>
            </a:r>
          </a:p>
          <a:p>
            <a:r>
              <a:rPr lang="en-US" u="sng" dirty="0">
                <a:solidFill>
                  <a:srgbClr val="0070C0"/>
                </a:solidFill>
                <a:latin typeface="Times New Roman" panose="02020603050405020304" pitchFamily="18" charset="0"/>
                <a:cs typeface="Times New Roman" panose="02020603050405020304" pitchFamily="18" charset="0"/>
              </a:rPr>
              <a:t>https://www.kaggle.com/sainiyash/covid-19-s-impact-on-airport-traffic-analysis</a:t>
            </a:r>
            <a:r>
              <a:rPr lang="en-US" dirty="0">
                <a:solidFill>
                  <a:srgbClr val="0070C0"/>
                </a:solidFill>
                <a:latin typeface="Times New Roman" panose="02020603050405020304" pitchFamily="18" charset="0"/>
                <a:cs typeface="Times New Roman" panose="02020603050405020304" pitchFamily="18" charset="0"/>
              </a:rPr>
              <a:t> </a:t>
            </a:r>
          </a:p>
          <a:p>
            <a:r>
              <a:rPr lang="en-US" u="sng" dirty="0">
                <a:solidFill>
                  <a:srgbClr val="0070C0"/>
                </a:solidFill>
                <a:latin typeface="Times New Roman" panose="02020603050405020304" pitchFamily="18" charset="0"/>
                <a:cs typeface="Times New Roman" panose="02020603050405020304" pitchFamily="18" charset="0"/>
              </a:rPr>
              <a:t>https://www.ifc.org/wps/wcm/connect/26d83b55-4f7d-47b1-bcf3-01eb996df35a/IFC-Covid19-Airport-FINAL_web3.pdf?MOD=AJPERES&amp;CVID=n8lgpkG</a:t>
            </a:r>
            <a:r>
              <a:rPr lang="en-US" dirty="0">
                <a:solidFill>
                  <a:srgbClr val="0070C0"/>
                </a:solidFill>
                <a:latin typeface="Times New Roman" panose="02020603050405020304" pitchFamily="18" charset="0"/>
                <a:cs typeface="Times New Roman" panose="02020603050405020304" pitchFamily="18" charset="0"/>
              </a:rPr>
              <a:t> </a:t>
            </a:r>
          </a:p>
          <a:p>
            <a:r>
              <a:rPr lang="en-US" u="sng" dirty="0">
                <a:solidFill>
                  <a:srgbClr val="0070C0"/>
                </a:solidFill>
                <a:latin typeface="Times New Roman" panose="02020603050405020304" pitchFamily="18" charset="0"/>
                <a:cs typeface="Times New Roman" panose="02020603050405020304" pitchFamily="18" charset="0"/>
              </a:rPr>
              <a:t>https://www.udemy.com/course/machine-learning-data-science-python/learn/lecture/25488602?start=225#overview</a:t>
            </a:r>
            <a:r>
              <a:rPr lang="en-US" dirty="0">
                <a:solidFill>
                  <a:srgbClr val="0070C0"/>
                </a:solidFill>
                <a:latin typeface="Times New Roman" panose="02020603050405020304" pitchFamily="18" charset="0"/>
                <a:cs typeface="Times New Roman" panose="02020603050405020304" pitchFamily="18" charset="0"/>
              </a:rPr>
              <a:t> </a:t>
            </a:r>
          </a:p>
          <a:p>
            <a:r>
              <a:rPr lang="en-US" u="sng" dirty="0">
                <a:solidFill>
                  <a:srgbClr val="0070C0"/>
                </a:solidFill>
                <a:latin typeface="Times New Roman" panose="02020603050405020304" pitchFamily="18" charset="0"/>
                <a:cs typeface="Times New Roman" panose="02020603050405020304" pitchFamily="18" charset="0"/>
              </a:rPr>
              <a:t>https://ansperformance.eu/data/</a:t>
            </a:r>
            <a:r>
              <a:rPr lang="en-US" dirty="0">
                <a:solidFill>
                  <a:srgbClr val="0070C0"/>
                </a:solidFill>
                <a:latin typeface="Times New Roman" panose="02020603050405020304" pitchFamily="18" charset="0"/>
                <a:cs typeface="Times New Roman" panose="02020603050405020304" pitchFamily="18" charset="0"/>
              </a:rPr>
              <a:t> </a:t>
            </a:r>
          </a:p>
          <a:p>
            <a:r>
              <a:rPr lang="en-US" u="sng" dirty="0">
                <a:solidFill>
                  <a:srgbClr val="0070C0"/>
                </a:solidFill>
                <a:latin typeface="Times New Roman" panose="02020603050405020304" pitchFamily="18" charset="0"/>
                <a:cs typeface="Times New Roman" panose="02020603050405020304" pitchFamily="18" charset="0"/>
              </a:rPr>
              <a:t>https://opensky-network.org/</a:t>
            </a:r>
            <a:r>
              <a:rPr lang="en-US" dirty="0">
                <a:solidFill>
                  <a:srgbClr val="0070C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1770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 end of a decade of sustained increase in global passenger traffic was highlighted last year. In the second quarter of 2020, the ongoing COVID-19 pandemic brought airports around the world to a halt, resulting in traffic — and income —losses in all regions. While several countries have gradually reopened various areas of their economies since then, numerous states have been hit by successive waves of viruses, prompting many jurisdictions to re-impose partial lockdowns. </a:t>
            </a:r>
          </a:p>
          <a:p>
            <a:r>
              <a:rPr lang="en-US" dirty="0">
                <a:latin typeface="Times New Roman" panose="02020603050405020304" pitchFamily="18" charset="0"/>
                <a:cs typeface="Times New Roman" panose="02020603050405020304" pitchFamily="18" charset="0"/>
              </a:rPr>
              <a:t>This project- COVID - 19 IMPACT ON AIRPORT TRAFFIC, analyses the airport traffic and predicts 2021 circumstances. I have used 80% data of year 2021 into training and 20% data for testing. This of model of mine gives 99.89% accuracy with DecisionTreeClassifier. It is function to measure the quality of split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5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 current COVID-19 crisis has forced aviation industry to adjust quickly to adapt to the situation. With many aircraft grounded due to significant decrease of passenger demand, the airlines try to find alternate, quick and effective measures to be able to survive as the crisis continue worldwide.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reaction to the current situation, the International Air Transport Association (IATA) has published its press release, which states that every government have important role to support the aviation industry especially in the financial sector such as direct financial support, loans and tax relief. IATA also mentions that currently, over 2.7 million-airline job is at risk.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objective of this machine learning project is to analyses and study the impact of covid 19 on airport traffic. It will help us to predict and analyses the data which will help grow their business again. </a:t>
            </a:r>
          </a:p>
        </p:txBody>
      </p:sp>
    </p:spTree>
    <p:extLst>
      <p:ext uri="{BB962C8B-B14F-4D97-AF65-F5344CB8AC3E}">
        <p14:creationId xmlns:p14="http://schemas.microsoft.com/office/powerpoint/2010/main" val="367614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BACKGROUND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Impact of COVID-19 on airport traffic dataset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dataset shows traffic to and from the Airport as a Percentage of the Traffic volume during the baseline period. The baseline period used for computing this metric is from 2016 to 2021. Dataset link:- </a:t>
            </a:r>
            <a:r>
              <a:rPr lang="en-US" u="sng" dirty="0">
                <a:latin typeface="Times New Roman" panose="02020603050405020304" pitchFamily="18" charset="0"/>
                <a:cs typeface="Times New Roman" panose="02020603050405020304" pitchFamily="18" charset="0"/>
                <a:hlinkClick r:id="rId2"/>
              </a:rPr>
              <a:t>https://ansperformance.eu/data/</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Different Algorithms Used:-</a:t>
            </a:r>
          </a:p>
          <a:p>
            <a:r>
              <a:rPr lang="en-US" dirty="0">
                <a:latin typeface="Times New Roman" panose="02020603050405020304" pitchFamily="18" charset="0"/>
                <a:cs typeface="Times New Roman" panose="02020603050405020304" pitchFamily="18" charset="0"/>
              </a:rPr>
              <a:t>Linear Regression, Data Wrangling, Data Cleaning, Exploratory Data Analysis, </a:t>
            </a:r>
          </a:p>
          <a:p>
            <a:r>
              <a:rPr lang="en-US" dirty="0">
                <a:latin typeface="Times New Roman" panose="02020603050405020304" pitchFamily="18" charset="0"/>
                <a:cs typeface="Times New Roman" panose="02020603050405020304" pitchFamily="18" charset="0"/>
              </a:rPr>
              <a:t>Different libraries used: </a:t>
            </a:r>
          </a:p>
          <a:p>
            <a:r>
              <a:rPr lang="en-US" dirty="0">
                <a:latin typeface="Times New Roman" panose="02020603050405020304" pitchFamily="18" charset="0"/>
                <a:cs typeface="Times New Roman" panose="02020603050405020304" pitchFamily="18" charset="0"/>
              </a:rPr>
              <a:t>import numpy as np</a:t>
            </a:r>
          </a:p>
          <a:p>
            <a:r>
              <a:rPr lang="en-US" dirty="0">
                <a:latin typeface="Times New Roman" panose="02020603050405020304" pitchFamily="18" charset="0"/>
                <a:cs typeface="Times New Roman" panose="02020603050405020304" pitchFamily="18" charset="0"/>
              </a:rPr>
              <a:t>import pandas as </a:t>
            </a:r>
            <a:r>
              <a:rPr lang="en-US" dirty="0" err="1" smtClean="0">
                <a:latin typeface="Times New Roman" panose="02020603050405020304" pitchFamily="18" charset="0"/>
                <a:cs typeface="Times New Roman" panose="02020603050405020304" pitchFamily="18" charset="0"/>
              </a:rPr>
              <a:t>pd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266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matplotlib.pyplot</a:t>
            </a:r>
            <a:r>
              <a:rPr lang="en-US" sz="2000" dirty="0">
                <a:latin typeface="Times New Roman" panose="02020603050405020304" pitchFamily="18" charset="0"/>
                <a:cs typeface="Times New Roman" panose="02020603050405020304" pitchFamily="18" charset="0"/>
              </a:rPr>
              <a:t> as </a:t>
            </a:r>
            <a:r>
              <a:rPr lang="en-US" sz="2000" dirty="0" err="1" smtClean="0">
                <a:latin typeface="Times New Roman" panose="02020603050405020304" pitchFamily="18" charset="0"/>
                <a:cs typeface="Times New Roman" panose="02020603050405020304" pitchFamily="18" charset="0"/>
              </a:rPr>
              <a:t>plt</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seaborn</a:t>
            </a:r>
            <a:r>
              <a:rPr lang="en-US" sz="2000" dirty="0">
                <a:latin typeface="Times New Roman" panose="02020603050405020304" pitchFamily="18" charset="0"/>
                <a:cs typeface="Times New Roman" panose="02020603050405020304" pitchFamily="18" charset="0"/>
              </a:rPr>
              <a:t> as </a:t>
            </a:r>
            <a:r>
              <a:rPr lang="en-US" sz="2000" dirty="0" err="1">
                <a:latin typeface="Times New Roman" panose="02020603050405020304" pitchFamily="18" charset="0"/>
                <a:cs typeface="Times New Roman" panose="02020603050405020304" pitchFamily="18" charset="0"/>
              </a:rPr>
              <a:t>sns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sorted_months_weekdays</a:t>
            </a:r>
            <a:r>
              <a:rPr lang="en-US" sz="2000" dirty="0">
                <a:latin typeface="Times New Roman" panose="02020603050405020304" pitchFamily="18" charset="0"/>
                <a:cs typeface="Times New Roman" panose="02020603050405020304" pitchFamily="18" charset="0"/>
              </a:rPr>
              <a:t> import *</a:t>
            </a: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sort_dataframeby_monthorweek</a:t>
            </a:r>
            <a:r>
              <a:rPr lang="en-US" sz="2000" dirty="0">
                <a:latin typeface="Times New Roman" panose="02020603050405020304" pitchFamily="18" charset="0"/>
                <a:cs typeface="Times New Roman" panose="02020603050405020304" pitchFamily="18" charset="0"/>
              </a:rPr>
              <a:t> import * #for sorting based on month</a:t>
            </a: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sklearn.preprocessing</a:t>
            </a: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LabelEncoder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sklearn.model_selection</a:t>
            </a: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train_test_split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sklearn.preprocessing</a:t>
            </a: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StandardScaler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from sklearn.tree import DecisionTreeClassifier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036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HARDWARE AND SOFTWARE REQUIREMENTS</a:t>
            </a:r>
            <a:endParaRPr lang="en-US"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62792906"/>
              </p:ext>
            </p:extLst>
          </p:nvPr>
        </p:nvGraphicFramePr>
        <p:xfrm>
          <a:off x="941832" y="2816035"/>
          <a:ext cx="4773168" cy="3292856"/>
        </p:xfrm>
        <a:graphic>
          <a:graphicData uri="http://schemas.openxmlformats.org/drawingml/2006/table">
            <a:tbl>
              <a:tblPr firstRow="1" firstCol="1" bandRow="1">
                <a:tableStyleId>{0505E3EF-67EA-436B-97B2-0124C06EBD24}</a:tableStyleId>
              </a:tblPr>
              <a:tblGrid>
                <a:gridCol w="2234279"/>
                <a:gridCol w="2538889"/>
              </a:tblGrid>
              <a:tr h="479425">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SOFTWARE TOOLS</a:t>
                      </a:r>
                      <a:endPar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MINIMUM REQUIREMENTS</a:t>
                      </a:r>
                      <a:endPar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72440">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Platform</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Windows, Linux or MacOS</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72440">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Operating System</a:t>
                      </a:r>
                      <a:endPar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Windows, Linux or MacOS</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86410">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Technology</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Windows, Linux or MacOS</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72440">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Scripting</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Python</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72440">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IDE</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PyCharm</a:t>
                      </a:r>
                      <a:endPar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36164970"/>
              </p:ext>
            </p:extLst>
          </p:nvPr>
        </p:nvGraphicFramePr>
        <p:xfrm>
          <a:off x="5870448" y="2819146"/>
          <a:ext cx="5212080" cy="3270759"/>
        </p:xfrm>
        <a:graphic>
          <a:graphicData uri="http://schemas.openxmlformats.org/drawingml/2006/table">
            <a:tbl>
              <a:tblPr firstRow="1" firstCol="1" bandRow="1">
                <a:tableStyleId>{0505E3EF-67EA-436B-97B2-0124C06EBD24}</a:tableStyleId>
              </a:tblPr>
              <a:tblGrid>
                <a:gridCol w="2418667"/>
                <a:gridCol w="2793413"/>
              </a:tblGrid>
              <a:tr h="626815">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HARDWARE TOOLS</a:t>
                      </a:r>
                      <a:endPar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MINIMUM REQUIREMNTS</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3644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Processor</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AMD or above</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4907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Hard Disk</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8GB</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36447">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RAM</a:t>
                      </a:r>
                      <a:endPar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8GB</a:t>
                      </a:r>
                      <a:endPar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3644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Monitor</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17”Coloured</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4907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Mouse</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Optical</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3644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Keyboard</a:t>
                      </a:r>
                      <a:endPar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122 K</a:t>
                      </a:r>
                      <a:endPar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83140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FUTURE 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The future scope of the project will be that we can use this model to analyze the recent crowd and data, which will help us to make improvements and increase the airport </a:t>
            </a:r>
            <a:r>
              <a:rPr lang="en-US" sz="2000" dirty="0" smtClean="0">
                <a:latin typeface="Times New Roman" panose="02020603050405020304" pitchFamily="18" charset="0"/>
                <a:cs typeface="Times New Roman" panose="02020603050405020304" pitchFamily="18" charset="0"/>
              </a:rPr>
              <a:t>services. Uncertainty </a:t>
            </a:r>
            <a:r>
              <a:rPr lang="en-US" sz="2000" dirty="0">
                <a:latin typeface="Times New Roman" panose="02020603050405020304" pitchFamily="18" charset="0"/>
                <a:cs typeface="Times New Roman" panose="02020603050405020304" pitchFamily="18" charset="0"/>
              </a:rPr>
              <a:t>will be one of the main elements affecting airport management and airport operations. The airport operator will therefore have to consider strategies that will maximize the business in the short and long terms. COVID 19 effects on airport design and operations will manifest in particular in the social distancing which will affect airport terminal capacity and level of services provided.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Finally</a:t>
            </a:r>
            <a:r>
              <a:rPr lang="en-US" sz="2000" dirty="0">
                <a:latin typeface="Times New Roman" panose="02020603050405020304" pitchFamily="18" charset="0"/>
                <a:cs typeface="Times New Roman" panose="02020603050405020304" pitchFamily="18" charset="0"/>
              </a:rPr>
              <a:t>, airports that remain resilient with sustainable strategies will be able to offer wider variety of goods and services to air travelers. Successful airports will also learn from the current crisis by diversifying and turning to non-passenger revenue to compensate for the decline in air traffic.</a:t>
            </a:r>
          </a:p>
        </p:txBody>
      </p:sp>
    </p:spTree>
    <p:extLst>
      <p:ext uri="{BB962C8B-B14F-4D97-AF65-F5344CB8AC3E}">
        <p14:creationId xmlns:p14="http://schemas.microsoft.com/office/powerpoint/2010/main" val="337832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With the uncertainty brought by COVID19 on the aviation industry, the organizations need to reassess the different scenarios that can occur and ensure that sustainable and safe airport operations can be maintained. Airports will face unpleasant issues caused by the pandemic such as fewer passengers, costly health regulations and airlines and tenants that do not pay their bills on time. For financial sustainability airports should delay non-essential expenditure, stop non-critical recruitment, coordinate with suppliers to find cost saving solutions, reduce or stop not essential contracts, close or scale down non-operational areas and outsource not core services.</a:t>
            </a:r>
          </a:p>
          <a:p>
            <a:r>
              <a:rPr lang="en-US" sz="2000" dirty="0">
                <a:latin typeface="Times New Roman" panose="02020603050405020304" pitchFamily="18" charset="0"/>
                <a:cs typeface="Times New Roman" panose="02020603050405020304" pitchFamily="18" charset="0"/>
              </a:rPr>
              <a:t>We can conclude, that there was a huge impact of COVID-19 on airport traffic. We can see the below image to grasp a better understanding.</a:t>
            </a:r>
          </a:p>
        </p:txBody>
      </p:sp>
    </p:spTree>
    <p:extLst>
      <p:ext uri="{BB962C8B-B14F-4D97-AF65-F5344CB8AC3E}">
        <p14:creationId xmlns:p14="http://schemas.microsoft.com/office/powerpoint/2010/main" val="370983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288792" y="740665"/>
            <a:ext cx="6230112" cy="5340286"/>
          </a:xfrm>
          <a:prstGeom prst="rect">
            <a:avLst/>
          </a:prstGeom>
        </p:spPr>
      </p:pic>
    </p:spTree>
    <p:extLst>
      <p:ext uri="{BB962C8B-B14F-4D97-AF65-F5344CB8AC3E}">
        <p14:creationId xmlns:p14="http://schemas.microsoft.com/office/powerpoint/2010/main" val="11369792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TotalTime>
  <Words>800</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Garamond</vt:lpstr>
      <vt:lpstr>Times New Roman</vt:lpstr>
      <vt:lpstr>Organic</vt:lpstr>
      <vt:lpstr>COVID-19 IMPACT ON AIRPORT TRAFFIC</vt:lpstr>
      <vt:lpstr>INTRODUCTION</vt:lpstr>
      <vt:lpstr>OBJECTIVE</vt:lpstr>
      <vt:lpstr>BACKGROUND</vt:lpstr>
      <vt:lpstr>BACKGROUND</vt:lpstr>
      <vt:lpstr>HARDWARE AND SOFTWARE REQUIREMENTS</vt:lpstr>
      <vt:lpstr>FUTURE SCOPE</vt:lpstr>
      <vt:lpstr>CONCLUSION</vt:lpstr>
      <vt:lpstr>PowerPoint Presentation</vt:lpstr>
      <vt:lpstr>REFERENCES AND BIBLIOGRAPHY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 ON AIRPORT TRAFFIC</dc:title>
  <dc:creator>Aishwarya Tupe</dc:creator>
  <cp:lastModifiedBy>Aishwarya Tupe</cp:lastModifiedBy>
  <cp:revision>2</cp:revision>
  <dcterms:created xsi:type="dcterms:W3CDTF">2021-08-25T10:16:25Z</dcterms:created>
  <dcterms:modified xsi:type="dcterms:W3CDTF">2021-08-25T10:30:22Z</dcterms:modified>
</cp:coreProperties>
</file>