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8" r:id="rId2"/>
    <p:sldId id="257" r:id="rId3"/>
    <p:sldId id="259" r:id="rId4"/>
    <p:sldId id="261" r:id="rId5"/>
    <p:sldId id="260" r:id="rId6"/>
    <p:sldId id="263" r:id="rId7"/>
    <p:sldId id="262" r:id="rId8"/>
    <p:sldId id="265" r:id="rId9"/>
    <p:sldId id="264" r:id="rId10"/>
    <p:sldId id="267" r:id="rId11"/>
    <p:sldId id="269" r:id="rId12"/>
    <p:sldId id="270" r:id="rId13"/>
    <p:sldId id="272" r:id="rId14"/>
    <p:sldId id="274" r:id="rId15"/>
    <p:sldId id="275" r:id="rId16"/>
    <p:sldId id="277" r:id="rId17"/>
    <p:sldId id="276" r:id="rId18"/>
    <p:sldId id="279" r:id="rId19"/>
    <p:sldId id="281" r:id="rId20"/>
    <p:sldId id="28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8" r:id="rId38"/>
    <p:sldId id="309" r:id="rId39"/>
    <p:sldId id="310" r:id="rId40"/>
    <p:sldId id="303" r:id="rId41"/>
    <p:sldId id="311" r:id="rId42"/>
    <p:sldId id="314" r:id="rId43"/>
    <p:sldId id="313" r:id="rId44"/>
    <p:sldId id="315" r:id="rId45"/>
    <p:sldId id="304" r:id="rId46"/>
    <p:sldId id="305" r:id="rId47"/>
    <p:sldId id="317" r:id="rId48"/>
    <p:sldId id="306" r:id="rId49"/>
    <p:sldId id="307" r:id="rId50"/>
    <p:sldId id="316" r:id="rId51"/>
    <p:sldId id="318" r:id="rId52"/>
    <p:sldId id="322" r:id="rId53"/>
    <p:sldId id="323" r:id="rId54"/>
    <p:sldId id="325" r:id="rId55"/>
    <p:sldId id="324"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3" r:id="rId73"/>
    <p:sldId id="344"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E34179-CC46-4151-896B-A6359AC96387}">
          <p14:sldIdLst>
            <p14:sldId id="258"/>
            <p14:sldId id="257"/>
            <p14:sldId id="259"/>
            <p14:sldId id="261"/>
            <p14:sldId id="260"/>
            <p14:sldId id="263"/>
            <p14:sldId id="262"/>
            <p14:sldId id="265"/>
            <p14:sldId id="264"/>
            <p14:sldId id="267"/>
            <p14:sldId id="269"/>
            <p14:sldId id="270"/>
            <p14:sldId id="272"/>
            <p14:sldId id="274"/>
            <p14:sldId id="275"/>
            <p14:sldId id="277"/>
            <p14:sldId id="276"/>
            <p14:sldId id="279"/>
            <p14:sldId id="281"/>
            <p14:sldId id="282"/>
            <p14:sldId id="287"/>
            <p14:sldId id="288"/>
            <p14:sldId id="289"/>
            <p14:sldId id="290"/>
            <p14:sldId id="291"/>
            <p14:sldId id="292"/>
            <p14:sldId id="293"/>
            <p14:sldId id="294"/>
            <p14:sldId id="295"/>
            <p14:sldId id="296"/>
            <p14:sldId id="297"/>
            <p14:sldId id="298"/>
            <p14:sldId id="299"/>
            <p14:sldId id="300"/>
            <p14:sldId id="301"/>
            <p14:sldId id="302"/>
            <p14:sldId id="308"/>
            <p14:sldId id="309"/>
            <p14:sldId id="310"/>
            <p14:sldId id="303"/>
            <p14:sldId id="311"/>
            <p14:sldId id="314"/>
            <p14:sldId id="313"/>
            <p14:sldId id="315"/>
          </p14:sldIdLst>
        </p14:section>
        <p14:section name="IAM" id="{AD108250-5F32-4C86-82CE-77AB2F46DFBB}">
          <p14:sldIdLst>
            <p14:sldId id="304"/>
            <p14:sldId id="305"/>
            <p14:sldId id="317"/>
            <p14:sldId id="306"/>
            <p14:sldId id="307"/>
            <p14:sldId id="316"/>
          </p14:sldIdLst>
        </p14:section>
        <p14:section name="EC2" id="{7EA611BE-A163-43CE-A3E6-AA15F270D04E}">
          <p14:sldIdLst>
            <p14:sldId id="318"/>
            <p14:sldId id="322"/>
            <p14:sldId id="323"/>
            <p14:sldId id="325"/>
            <p14:sldId id="324"/>
            <p14:sldId id="326"/>
            <p14:sldId id="327"/>
            <p14:sldId id="328"/>
            <p14:sldId id="329"/>
            <p14:sldId id="330"/>
            <p14:sldId id="331"/>
            <p14:sldId id="332"/>
            <p14:sldId id="333"/>
            <p14:sldId id="334"/>
            <p14:sldId id="335"/>
            <p14:sldId id="336"/>
            <p14:sldId id="337"/>
            <p14:sldId id="338"/>
            <p14:sldId id="339"/>
            <p14:sldId id="340"/>
            <p14:sldId id="341"/>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C6D95-95E8-4326-A191-C387F9293938}" type="datetimeFigureOut">
              <a:rPr lang="en-IN" smtClean="0"/>
              <a:t>30-12-2024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6ECF-CDDC-4294-918E-57683A8CE6D7}" type="slidenum">
              <a:rPr lang="en-IN" smtClean="0"/>
              <a:t>‹#›</a:t>
            </a:fld>
            <a:endParaRPr lang="en-IN"/>
          </a:p>
        </p:txBody>
      </p:sp>
    </p:spTree>
    <p:extLst>
      <p:ext uri="{BB962C8B-B14F-4D97-AF65-F5344CB8AC3E}">
        <p14:creationId xmlns:p14="http://schemas.microsoft.com/office/powerpoint/2010/main" val="402116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20</a:t>
            </a:fld>
            <a:endParaRPr lang="en-IN"/>
          </a:p>
        </p:txBody>
      </p:sp>
    </p:spTree>
    <p:extLst>
      <p:ext uri="{BB962C8B-B14F-4D97-AF65-F5344CB8AC3E}">
        <p14:creationId xmlns:p14="http://schemas.microsoft.com/office/powerpoint/2010/main" val="78714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56</a:t>
            </a:fld>
            <a:endParaRPr lang="en-IN"/>
          </a:p>
        </p:txBody>
      </p:sp>
    </p:spTree>
    <p:extLst>
      <p:ext uri="{BB962C8B-B14F-4D97-AF65-F5344CB8AC3E}">
        <p14:creationId xmlns:p14="http://schemas.microsoft.com/office/powerpoint/2010/main" val="2938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61C-CD64-3850-C976-83FB1E9D1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00DBC-605D-591E-156D-69DE9161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AB617F-3267-5FC9-95F1-8FFC3DEB8734}"/>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5" name="Footer Placeholder 4">
            <a:extLst>
              <a:ext uri="{FF2B5EF4-FFF2-40B4-BE49-F238E27FC236}">
                <a16:creationId xmlns:a16="http://schemas.microsoft.com/office/drawing/2014/main" id="{82563F76-5EDB-1A62-9C72-D94F95F73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6E50B-04A0-1356-9942-5987D260FEC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82195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7D7A-1D57-3E52-F523-15D198D468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FFCE7-9667-6736-B80D-E81B4A51A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15BE3-838F-8285-020F-5A0E8666E5CA}"/>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5" name="Footer Placeholder 4">
            <a:extLst>
              <a:ext uri="{FF2B5EF4-FFF2-40B4-BE49-F238E27FC236}">
                <a16:creationId xmlns:a16="http://schemas.microsoft.com/office/drawing/2014/main" id="{029FCC13-8689-3920-700A-144005FC3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03100-AC9F-F51E-B0A1-AE9B35CF20C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15685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35C43-D022-B28F-0407-A901D38F3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E8170-A801-A412-D019-3777CF7E1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14230-B9F6-829F-A499-B8BD1AEA67D5}"/>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5" name="Footer Placeholder 4">
            <a:extLst>
              <a:ext uri="{FF2B5EF4-FFF2-40B4-BE49-F238E27FC236}">
                <a16:creationId xmlns:a16="http://schemas.microsoft.com/office/drawing/2014/main" id="{4C10B34B-6D95-0F15-C316-3FE9DA196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34933-6CC4-F58A-D3AA-342650EDE1D4}"/>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402801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5F1-A7A7-DAD4-0120-55CFC0B9A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9C624-4311-522C-0313-BBE526D8A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EAE72-66F5-85D7-4EB8-3C689A42F82B}"/>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5" name="Footer Placeholder 4">
            <a:extLst>
              <a:ext uri="{FF2B5EF4-FFF2-40B4-BE49-F238E27FC236}">
                <a16:creationId xmlns:a16="http://schemas.microsoft.com/office/drawing/2014/main" id="{CCC0B413-0B14-2A16-1A67-37238943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7EC40-3B72-322D-5FE2-C374128BFEC7}"/>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75596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284B-4F3F-1AAD-5E07-E1A6223DE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D0AAFA-3450-73A9-99CA-A12A605652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D9929-8502-786B-87A9-36BB54BA60CB}"/>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5" name="Footer Placeholder 4">
            <a:extLst>
              <a:ext uri="{FF2B5EF4-FFF2-40B4-BE49-F238E27FC236}">
                <a16:creationId xmlns:a16="http://schemas.microsoft.com/office/drawing/2014/main" id="{6AF5C546-430B-2B9B-7A83-B0F1AD51C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2E948-487D-5014-F82D-F1FD837A1DD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49400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90D0-ACFD-373A-1351-B520BEA4A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1FBF4-7DCD-A385-F7F3-A6291B31F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84175-C2C3-B9DC-77BB-BC17462E3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A4FC97-8D47-039F-1538-0A5314DC5731}"/>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6" name="Footer Placeholder 5">
            <a:extLst>
              <a:ext uri="{FF2B5EF4-FFF2-40B4-BE49-F238E27FC236}">
                <a16:creationId xmlns:a16="http://schemas.microsoft.com/office/drawing/2014/main" id="{58904AAB-3B27-5131-C9ED-9D685AC8D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82FDE-F181-229B-F008-05CB91ACBBBE}"/>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2773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18A-32EA-4822-F540-6CD3B2AA1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943DA-696A-5A4A-454E-18AB55532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A5BBF-1197-9767-6A3B-C8B07397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90194-7178-EF9B-4326-0705B0CA8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1CEC14-30A7-B854-9A9C-8FDC4ABD01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497D4-FA6D-3A92-09A2-B4C1517DF6F0}"/>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8" name="Footer Placeholder 7">
            <a:extLst>
              <a:ext uri="{FF2B5EF4-FFF2-40B4-BE49-F238E27FC236}">
                <a16:creationId xmlns:a16="http://schemas.microsoft.com/office/drawing/2014/main" id="{B3E16009-9447-65C2-2447-341E1A32D4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936EC-A3E4-9398-B0C9-28D6EDDC15F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6455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5CEE-D384-FB3C-8AF1-6CC140567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1F3C77-2EDE-55A1-4BAB-571317C16CC4}"/>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4" name="Footer Placeholder 3">
            <a:extLst>
              <a:ext uri="{FF2B5EF4-FFF2-40B4-BE49-F238E27FC236}">
                <a16:creationId xmlns:a16="http://schemas.microsoft.com/office/drawing/2014/main" id="{F31B914E-1706-F307-F6E7-542313BCF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EB377F-4230-91F0-A1C9-9125EF8C97A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11487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1004D-B6B5-058E-5BF8-377060656A6C}"/>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3" name="Footer Placeholder 2">
            <a:extLst>
              <a:ext uri="{FF2B5EF4-FFF2-40B4-BE49-F238E27FC236}">
                <a16:creationId xmlns:a16="http://schemas.microsoft.com/office/drawing/2014/main" id="{10D3F09C-AFF2-0CC9-B0AE-2818CE06A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8834A6-5F9B-8478-FACC-F24E62888F4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483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E2B0-B741-548A-15FF-79EEBA41C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EF5621-277B-0FB0-9CDF-12F6DC53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9F9DD0-3DA5-173D-8F8D-A45463DF2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08F7B-E3A8-394A-6375-E049782310C6}"/>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6" name="Footer Placeholder 5">
            <a:extLst>
              <a:ext uri="{FF2B5EF4-FFF2-40B4-BE49-F238E27FC236}">
                <a16:creationId xmlns:a16="http://schemas.microsoft.com/office/drawing/2014/main" id="{42F690C7-DE35-1A66-68FB-70527D476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1EE7F-847C-851B-D612-B58D3FD014E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50715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C923-99B9-DD83-5A7A-ACCD92686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CB8D2-F6B7-5A0B-B2D0-D82A60A66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0AFB9D-119A-6E64-447C-CDB61D7BF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15BD5-2CAC-9A1F-8FB3-A49429366E8E}"/>
              </a:ext>
            </a:extLst>
          </p:cNvPr>
          <p:cNvSpPr>
            <a:spLocks noGrp="1"/>
          </p:cNvSpPr>
          <p:nvPr>
            <p:ph type="dt" sz="half" idx="10"/>
          </p:nvPr>
        </p:nvSpPr>
        <p:spPr/>
        <p:txBody>
          <a:bodyPr/>
          <a:lstStyle/>
          <a:p>
            <a:fld id="{5CC4D910-B35E-4F7A-B0D0-889715577FFB}" type="datetimeFigureOut">
              <a:rPr lang="en-IN" smtClean="0"/>
              <a:t>30-12-2024</a:t>
            </a:fld>
            <a:endParaRPr lang="en-IN"/>
          </a:p>
        </p:txBody>
      </p:sp>
      <p:sp>
        <p:nvSpPr>
          <p:cNvPr id="6" name="Footer Placeholder 5">
            <a:extLst>
              <a:ext uri="{FF2B5EF4-FFF2-40B4-BE49-F238E27FC236}">
                <a16:creationId xmlns:a16="http://schemas.microsoft.com/office/drawing/2014/main" id="{81FF549D-C747-08E3-57C7-C74A0BCC2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CB78C-CF49-8A0C-47D8-3D628EC645AD}"/>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5287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9A17-E007-F2A0-84ED-88E64322C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A098F-B58B-8C15-5254-D83C4EC63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8F362-CFCB-2A0F-31A9-403E3BBB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C4D910-B35E-4F7A-B0D0-889715577FFB}" type="datetimeFigureOut">
              <a:rPr lang="en-IN" smtClean="0"/>
              <a:t>30-12-2024</a:t>
            </a:fld>
            <a:endParaRPr lang="en-IN"/>
          </a:p>
        </p:txBody>
      </p:sp>
      <p:sp>
        <p:nvSpPr>
          <p:cNvPr id="5" name="Footer Placeholder 4">
            <a:extLst>
              <a:ext uri="{FF2B5EF4-FFF2-40B4-BE49-F238E27FC236}">
                <a16:creationId xmlns:a16="http://schemas.microsoft.com/office/drawing/2014/main" id="{4B21E5CE-461A-CDEC-A982-E85E59DD0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0BC59CB-2484-23E1-1388-6257A8606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8E24C-8D73-431F-B369-F67E480169D5}" type="slidenum">
              <a:rPr lang="en-IN" smtClean="0"/>
              <a:t>‹#›</a:t>
            </a:fld>
            <a:endParaRPr lang="en-IN"/>
          </a:p>
        </p:txBody>
      </p:sp>
    </p:spTree>
    <p:extLst>
      <p:ext uri="{BB962C8B-B14F-4D97-AF65-F5344CB8AC3E}">
        <p14:creationId xmlns:p14="http://schemas.microsoft.com/office/powerpoint/2010/main" val="329924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aws.amazon.com/resources/create-account/"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docs.aws.amazon.com/cli/latest/userguide/getting-started-install.html" TargetMode="External"/><Relationship Id="rId2" Type="http://schemas.openxmlformats.org/officeDocument/2006/relationships/hyperlink" Target="https://aws.amazon.com/consol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866BC1-6D21-9289-2A5B-4968AF2051B5}"/>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72B38A6-CCB5-ABE2-5908-F693F07FC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8B8B03-7A08-176D-CE50-882F6BC6CC60}"/>
              </a:ext>
            </a:extLst>
          </p:cNvPr>
          <p:cNvSpPr>
            <a:spLocks noGrp="1"/>
          </p:cNvSpPr>
          <p:nvPr>
            <p:ph type="subTitle" idx="1"/>
          </p:nvPr>
        </p:nvSpPr>
        <p:spPr>
          <a:xfrm>
            <a:off x="417513" y="2131066"/>
            <a:ext cx="5260975" cy="3152229"/>
          </a:xfrm>
        </p:spPr>
        <p:txBody>
          <a:bodyPr>
            <a:noAutofit/>
          </a:bodyPr>
          <a:lstStyle/>
          <a:p>
            <a:pPr algn="l"/>
            <a:r>
              <a:rPr lang="en-US" sz="7000" b="1" dirty="0">
                <a:solidFill>
                  <a:schemeClr val="bg1"/>
                </a:solidFill>
                <a:latin typeface="Abadi" panose="020B0604020104020204" pitchFamily="34" charset="0"/>
              </a:rPr>
              <a:t>What is cloud computing</a:t>
            </a:r>
            <a:endParaRPr lang="en-IN" sz="7000" b="1" dirty="0">
              <a:solidFill>
                <a:schemeClr val="bg1"/>
              </a:solidFill>
              <a:latin typeface="Abadi" panose="020B0604020104020204" pitchFamily="34" charset="0"/>
            </a:endParaRPr>
          </a:p>
        </p:txBody>
      </p:sp>
      <p:pic>
        <p:nvPicPr>
          <p:cNvPr id="1030" name="Picture 6" descr="The Future of Cloud Computing: Trends and Predictions | Ramotion Agency">
            <a:extLst>
              <a:ext uri="{FF2B5EF4-FFF2-40B4-BE49-F238E27FC236}">
                <a16:creationId xmlns:a16="http://schemas.microsoft.com/office/drawing/2014/main" id="{908FB846-B230-A2CA-36F3-6ADE476A5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5" r="12219"/>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3A3AEEF4-8A2E-110D-4F2A-AE53CB6F6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5E257444-8E47-BCDB-1103-1B09C1C7E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1313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3" descr="Private Cloud: Types, Pros &amp; Cons | BotPenguin">
            <a:extLst>
              <a:ext uri="{FF2B5EF4-FFF2-40B4-BE49-F238E27FC236}">
                <a16:creationId xmlns:a16="http://schemas.microsoft.com/office/drawing/2014/main" id="{1E59BC1B-68FD-5E2F-63FD-681D6D807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308" y="1496640"/>
            <a:ext cx="3534015" cy="35340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0048CAB1-14A5-5197-55AE-8739AE63CEF4}"/>
              </a:ext>
            </a:extLst>
          </p:cNvPr>
          <p:cNvSpPr>
            <a:spLocks noGrp="1" noChangeArrowheads="1"/>
          </p:cNvSpPr>
          <p:nvPr>
            <p:ph idx="1"/>
          </p:nvPr>
        </p:nvSpPr>
        <p:spPr bwMode="auto">
          <a:xfrm>
            <a:off x="4913644" y="1441992"/>
            <a:ext cx="6963507" cy="39740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Private Cloud</a:t>
            </a:r>
            <a:r>
              <a:rPr kumimoji="0" lang="en-US" altLang="en-US" sz="1800" b="0" i="0" u="none" strike="noStrike" cap="none" normalizeH="0" baseline="0" dirty="0">
                <a:ln>
                  <a:noFill/>
                </a:ln>
                <a:effectLst/>
              </a:rPr>
              <a:t>: A private cloud is dedicated to a single organization. It can be hosted on-premises or by a third-party provider.</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Security: More secure as resources are dedicated solely to one organization 🔐.</a:t>
            </a:r>
          </a:p>
          <a:p>
            <a:pPr lvl="1" eaLnBrk="0" fontAlgn="base" hangingPunct="0">
              <a:spcBef>
                <a:spcPct val="0"/>
              </a:spcBef>
              <a:spcAft>
                <a:spcPts val="600"/>
              </a:spcAft>
            </a:pPr>
            <a:r>
              <a:rPr kumimoji="0" lang="en-US" altLang="en-US" sz="1800" i="0" u="none" strike="noStrike" cap="none" normalizeH="0" baseline="0" dirty="0">
                <a:ln>
                  <a:noFill/>
                </a:ln>
                <a:effectLst/>
              </a:rPr>
              <a:t>Control: Greater control over the cloud environment, including security and compliance ⚙️.</a:t>
            </a:r>
          </a:p>
          <a:p>
            <a:pPr lvl="1" eaLnBrk="0" fontAlgn="base" hangingPunct="0">
              <a:spcBef>
                <a:spcPct val="0"/>
              </a:spcBef>
              <a:spcAft>
                <a:spcPts val="600"/>
              </a:spcAft>
            </a:pPr>
            <a:r>
              <a:rPr kumimoji="0" lang="en-US" altLang="en-US" sz="1800" i="0" u="none" strike="noStrike" cap="none" normalizeH="0" baseline="0" dirty="0">
                <a:ln>
                  <a:noFill/>
                </a:ln>
                <a:effectLst/>
              </a:rPr>
              <a:t>Flexibility: Can be customized according to specific business needs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a:t>
            </a:r>
            <a:r>
              <a:rPr kumimoji="0" lang="en-US" altLang="en-US" sz="1800" b="0" i="0" u="none" strike="noStrike" cap="none" normalizeH="0" baseline="0" dirty="0">
                <a:ln>
                  <a:noFill/>
                </a:ln>
                <a:effectLst/>
              </a:rPr>
              <a:t>: VMware vSphere, OpenStack.</a:t>
            </a:r>
          </a:p>
        </p:txBody>
      </p:sp>
      <p:sp>
        <p:nvSpPr>
          <p:cNvPr id="12298" name="Rectangle 122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0" name="Rectangle 12299">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3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6682E4-A60D-85E5-6FE5-C05F698C8C00}"/>
            </a:ext>
          </a:extLst>
        </p:cNvPr>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What is Hybrid Cloud? - javatpoint">
            <a:extLst>
              <a:ext uri="{FF2B5EF4-FFF2-40B4-BE49-F238E27FC236}">
                <a16:creationId xmlns:a16="http://schemas.microsoft.com/office/drawing/2014/main" id="{67712F3C-779F-4D83-909B-20C84A9F8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3308" y="1850824"/>
            <a:ext cx="3876165" cy="2523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BBDBE579-6972-FE70-F45F-0752AEF58271}"/>
              </a:ext>
            </a:extLst>
          </p:cNvPr>
          <p:cNvSpPr>
            <a:spLocks noGrp="1" noChangeArrowheads="1"/>
          </p:cNvSpPr>
          <p:nvPr>
            <p:ph idx="1"/>
          </p:nvPr>
        </p:nvSpPr>
        <p:spPr bwMode="auto">
          <a:xfrm>
            <a:off x="5285433" y="1059415"/>
            <a:ext cx="6360607"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Hybrid Cloud</a:t>
            </a:r>
            <a:r>
              <a:rPr kumimoji="0" lang="en-US" altLang="en-US" sz="1800" b="0" i="0" u="none" strike="noStrike" cap="none" normalizeH="0" baseline="0" dirty="0">
                <a:ln>
                  <a:noFill/>
                </a:ln>
                <a:effectLst/>
              </a:rPr>
              <a:t>: A combination of public and private clouds, allowing data and applications to be shared between them.</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Flexibility: Balances scalability and control; workloads can be moved between public and private clouds based on demand 📈.</a:t>
            </a:r>
          </a:p>
          <a:p>
            <a:pPr lvl="1" eaLnBrk="0" fontAlgn="base" hangingPunct="0">
              <a:spcBef>
                <a:spcPct val="0"/>
              </a:spcBef>
              <a:spcAft>
                <a:spcPts val="600"/>
              </a:spcAft>
            </a:pPr>
            <a:r>
              <a:rPr kumimoji="0" lang="en-US" altLang="en-US" sz="1800" i="0" u="none" strike="noStrike" cap="none" normalizeH="0" baseline="0" dirty="0">
                <a:ln>
                  <a:noFill/>
                </a:ln>
                <a:effectLst/>
              </a:rPr>
              <a:t>Integration: Allows existing on-premises IT resources to integrate with public cloud resources 🔗.</a:t>
            </a:r>
          </a:p>
          <a:p>
            <a:pPr lvl="1" eaLnBrk="0" fontAlgn="base" hangingPunct="0">
              <a:spcBef>
                <a:spcPct val="0"/>
              </a:spcBef>
              <a:spcAft>
                <a:spcPts val="600"/>
              </a:spcAft>
            </a:pPr>
            <a:r>
              <a:rPr kumimoji="0" lang="en-US" altLang="en-US" sz="1800" i="0" u="none" strike="noStrike" cap="none" normalizeH="0" baseline="0" dirty="0">
                <a:ln>
                  <a:noFill/>
                </a:ln>
                <a:effectLst/>
              </a:rPr>
              <a:t>Data Management: Useful for companies with specific data residency requirements 📍.</a:t>
            </a:r>
          </a:p>
          <a:p>
            <a:pPr marL="457200" marR="0" lvl="1" indent="0" defTabSz="914400" rtl="0" eaLnBrk="0" fontAlgn="base" latinLnBrk="0" hangingPunct="0">
              <a:spcBef>
                <a:spcPct val="0"/>
              </a:spcBef>
              <a:spcAft>
                <a:spcPts val="600"/>
              </a:spcAft>
              <a:buClrTx/>
              <a:buSzTx/>
              <a:buFontTx/>
              <a:buChar char="•"/>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t>
            </a:r>
            <a:r>
              <a:rPr kumimoji="0" lang="en-US" altLang="en-US" sz="1800" b="0" i="0" u="none" strike="noStrike" cap="none" normalizeH="0" baseline="0" dirty="0">
                <a:ln>
                  <a:noFill/>
                </a:ln>
                <a:effectLst/>
              </a:rPr>
              <a:t>Combining AWS with on-premises IT infrastructure.</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endParaRPr>
          </a:p>
        </p:txBody>
      </p:sp>
      <p:sp>
        <p:nvSpPr>
          <p:cNvPr id="14345" name="Rectangle 1434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16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D906D-B4D1-0897-6532-7FF69B5F30C0}"/>
              </a:ext>
            </a:extLst>
          </p:cNvPr>
          <p:cNvSpPr>
            <a:spLocks noGrp="1"/>
          </p:cNvSpPr>
          <p:nvPr>
            <p:ph idx="1"/>
          </p:nvPr>
        </p:nvSpPr>
        <p:spPr>
          <a:xfrm>
            <a:off x="484807" y="1705084"/>
            <a:ext cx="4720239" cy="3447832"/>
          </a:xfrm>
        </p:spPr>
        <p:txBody>
          <a:bodyPr anchor="t">
            <a:noAutofit/>
          </a:bodyPr>
          <a:lstStyle/>
          <a:p>
            <a:pPr marL="0" indent="0">
              <a:buNone/>
            </a:pPr>
            <a:r>
              <a:rPr lang="en-US" sz="1800" b="1" dirty="0"/>
              <a:t>Community Cloud</a:t>
            </a:r>
            <a:r>
              <a:rPr lang="en-US" sz="1800" dirty="0"/>
              <a:t>: Shared by several organizations with similar requirements (e.g., same industry standards).</a:t>
            </a:r>
          </a:p>
          <a:p>
            <a:pPr marL="0" indent="0">
              <a:buNone/>
            </a:pPr>
            <a:r>
              <a:rPr lang="en-US" sz="1800" b="1" dirty="0"/>
              <a:t>Key Features</a:t>
            </a:r>
            <a:r>
              <a:rPr lang="en-US" sz="1800" dirty="0"/>
              <a:t>:</a:t>
            </a:r>
          </a:p>
          <a:p>
            <a:pPr lvl="1"/>
            <a:r>
              <a:rPr lang="en-US" sz="1800" b="1" dirty="0"/>
              <a:t>Shared Goals</a:t>
            </a:r>
            <a:r>
              <a:rPr lang="en-US" sz="1800" dirty="0"/>
              <a:t>: Cost-effective shared infrastructure for specific community use 🌐.</a:t>
            </a:r>
          </a:p>
          <a:p>
            <a:pPr lvl="1"/>
            <a:r>
              <a:rPr lang="en-US" sz="1800" b="1" dirty="0"/>
              <a:t>Security</a:t>
            </a:r>
            <a:r>
              <a:rPr lang="en-US" sz="1800" dirty="0"/>
              <a:t>: Similar to private cloud in terms of security but shared among a group 🔒.</a:t>
            </a:r>
          </a:p>
          <a:p>
            <a:pPr lvl="1"/>
            <a:r>
              <a:rPr lang="en-US" sz="1800" b="1" dirty="0"/>
              <a:t>Compliance</a:t>
            </a:r>
            <a:r>
              <a:rPr lang="en-US" sz="1800" dirty="0"/>
              <a:t>: Meets specific regulatory requirements for the community 📜.</a:t>
            </a:r>
          </a:p>
          <a:p>
            <a:pPr marL="0" indent="0">
              <a:buNone/>
            </a:pPr>
            <a:r>
              <a:rPr lang="en-US" sz="1800" b="1" dirty="0"/>
              <a:t>Examples</a:t>
            </a:r>
            <a:r>
              <a:rPr lang="en-US" sz="1800" dirty="0"/>
              <a:t>: A community cloud for government agencies or non-profits.</a:t>
            </a:r>
          </a:p>
        </p:txBody>
      </p:sp>
      <p:pic>
        <p:nvPicPr>
          <p:cNvPr id="15362" name="Picture 2" descr="What are the Four Cloud Computing Service Delivery Models in 2024?">
            <a:extLst>
              <a:ext uri="{FF2B5EF4-FFF2-40B4-BE49-F238E27FC236}">
                <a16:creationId xmlns:a16="http://schemas.microsoft.com/office/drawing/2014/main" id="{4BE8935A-0CA6-98D2-DB0B-EE9680809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36" y="1919236"/>
            <a:ext cx="6079282" cy="3191622"/>
          </a:xfrm>
          <a:prstGeom prst="rect">
            <a:avLst/>
          </a:prstGeom>
          <a:noFill/>
          <a:extLst>
            <a:ext uri="{909E8E84-426E-40DD-AFC4-6F175D3DCCD1}">
              <a14:hiddenFill xmlns:a14="http://schemas.microsoft.com/office/drawing/2010/main">
                <a:solidFill>
                  <a:srgbClr val="FFFFFF"/>
                </a:solidFill>
              </a14:hiddenFill>
            </a:ext>
          </a:extLst>
        </p:spPr>
      </p:pic>
      <p:grpSp>
        <p:nvGrpSpPr>
          <p:cNvPr id="15374" name="Group 1537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375" name="Rectangle 1537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21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2" name="Picture 4" descr="SaaS vs. PaaS vs. IaaS: What's the Difference and How to Choose – BMC Software | Blogs">
            <a:extLst>
              <a:ext uri="{FF2B5EF4-FFF2-40B4-BE49-F238E27FC236}">
                <a16:creationId xmlns:a16="http://schemas.microsoft.com/office/drawing/2014/main" id="{15489D01-2372-3A76-7489-D644273DDC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7233" y="643466"/>
            <a:ext cx="5990394"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BFD42EA-A89C-DCFE-50EB-694693E9EF26}"/>
              </a:ext>
            </a:extLst>
          </p:cNvPr>
          <p:cNvSpPr/>
          <p:nvPr/>
        </p:nvSpPr>
        <p:spPr>
          <a:xfrm>
            <a:off x="356503" y="1616739"/>
            <a:ext cx="2815737" cy="8453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600" b="1" dirty="0">
                <a:latin typeface="Abadi" panose="020B0604020104020204" pitchFamily="34" charset="0"/>
              </a:rPr>
              <a:t>Service Models</a:t>
            </a:r>
          </a:p>
        </p:txBody>
      </p:sp>
      <p:sp>
        <p:nvSpPr>
          <p:cNvPr id="5" name="Rectangle: Top Corners Rounded 4">
            <a:extLst>
              <a:ext uri="{FF2B5EF4-FFF2-40B4-BE49-F238E27FC236}">
                <a16:creationId xmlns:a16="http://schemas.microsoft.com/office/drawing/2014/main" id="{07AD706A-CD4F-CE7F-8C81-961386591B24}"/>
              </a:ext>
            </a:extLst>
          </p:cNvPr>
          <p:cNvSpPr/>
          <p:nvPr/>
        </p:nvSpPr>
        <p:spPr>
          <a:xfrm>
            <a:off x="867597" y="2880841"/>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IAAS</a:t>
            </a:r>
            <a:endParaRPr lang="en-IN" sz="2200" b="1" dirty="0">
              <a:solidFill>
                <a:schemeClr val="bg2"/>
              </a:solidFill>
              <a:latin typeface="Abadi" panose="020B0604020104020204" pitchFamily="34" charset="0"/>
            </a:endParaRPr>
          </a:p>
        </p:txBody>
      </p:sp>
      <p:sp>
        <p:nvSpPr>
          <p:cNvPr id="8" name="Rectangle: Top Corners Rounded 7">
            <a:extLst>
              <a:ext uri="{FF2B5EF4-FFF2-40B4-BE49-F238E27FC236}">
                <a16:creationId xmlns:a16="http://schemas.microsoft.com/office/drawing/2014/main" id="{5C8D0F9B-B7B3-CB25-9AFE-1C6613134769}"/>
              </a:ext>
            </a:extLst>
          </p:cNvPr>
          <p:cNvSpPr/>
          <p:nvPr/>
        </p:nvSpPr>
        <p:spPr>
          <a:xfrm>
            <a:off x="867597" y="4892963"/>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SAAS</a:t>
            </a:r>
            <a:endParaRPr lang="en-IN" sz="2200" b="1" dirty="0">
              <a:solidFill>
                <a:schemeClr val="bg2"/>
              </a:solidFill>
              <a:latin typeface="Abadi" panose="020B0604020104020204" pitchFamily="34" charset="0"/>
            </a:endParaRPr>
          </a:p>
        </p:txBody>
      </p:sp>
      <p:sp>
        <p:nvSpPr>
          <p:cNvPr id="9" name="Rectangle: Top Corners Rounded 8">
            <a:extLst>
              <a:ext uri="{FF2B5EF4-FFF2-40B4-BE49-F238E27FC236}">
                <a16:creationId xmlns:a16="http://schemas.microsoft.com/office/drawing/2014/main" id="{893BE0E1-FA8D-9DC2-74F0-9097F90D7B4B}"/>
              </a:ext>
            </a:extLst>
          </p:cNvPr>
          <p:cNvSpPr/>
          <p:nvPr/>
        </p:nvSpPr>
        <p:spPr>
          <a:xfrm>
            <a:off x="858864" y="3875800"/>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PAAS</a:t>
            </a:r>
            <a:endParaRPr lang="en-IN" sz="2200" b="1" dirty="0">
              <a:solidFill>
                <a:schemeClr val="bg2"/>
              </a:solidFill>
              <a:latin typeface="Abadi" panose="020B0604020104020204" pitchFamily="34" charset="0"/>
            </a:endParaRPr>
          </a:p>
        </p:txBody>
      </p:sp>
    </p:spTree>
    <p:extLst>
      <p:ext uri="{BB962C8B-B14F-4D97-AF65-F5344CB8AC3E}">
        <p14:creationId xmlns:p14="http://schemas.microsoft.com/office/powerpoint/2010/main" val="216558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F32AC96-4B25-D819-C444-C19C00622158}"/>
              </a:ext>
            </a:extLst>
          </p:cNvPr>
          <p:cNvSpPr>
            <a:spLocks noGrp="1" noChangeArrowheads="1"/>
          </p:cNvSpPr>
          <p:nvPr>
            <p:ph idx="1"/>
          </p:nvPr>
        </p:nvSpPr>
        <p:spPr bwMode="auto">
          <a:xfrm>
            <a:off x="695411" y="1012067"/>
            <a:ext cx="4959603" cy="35225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Infrastructure as a Service (IaaS): </a:t>
            </a:r>
            <a:r>
              <a:rPr kumimoji="0" lang="en-US" altLang="en-US" sz="1800" i="0" u="none" strike="noStrike" cap="none" normalizeH="0" baseline="0" dirty="0">
                <a:ln>
                  <a:noFill/>
                </a:ln>
                <a:effectLst/>
              </a:rPr>
              <a:t>Provides virtualized computing resources over the internet. Users can rent virtual machines (VMs), storage, and networking infrastructure on an as-needed basis.</a:t>
            </a:r>
          </a:p>
          <a:p>
            <a:pPr marL="0" marR="0" lvl="0"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Customization: </a:t>
            </a:r>
            <a:r>
              <a:rPr kumimoji="0" lang="en-US" altLang="en-US" sz="1800" i="0" u="none" strike="noStrike" cap="none" normalizeH="0" baseline="0" dirty="0">
                <a:ln>
                  <a:noFill/>
                </a:ln>
                <a:effectLst/>
              </a:rPr>
              <a:t>Users have control over the operating system, network configuration, and storage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Cost Efficiency: </a:t>
            </a:r>
            <a:r>
              <a:rPr kumimoji="0" lang="en-US" altLang="en-US" sz="1800" i="0" u="none" strike="noStrike" cap="none" normalizeH="0" baseline="0" dirty="0">
                <a:ln>
                  <a:noFill/>
                </a:ln>
                <a:effectLst/>
              </a:rPr>
              <a:t>Pay only for the resources used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Scalability: </a:t>
            </a:r>
            <a:r>
              <a:rPr kumimoji="0" lang="en-US" altLang="en-US" sz="1800" i="0" u="none" strike="noStrike" cap="none" normalizeH="0" baseline="0" dirty="0">
                <a:ln>
                  <a:noFill/>
                </a:ln>
                <a:effectLst/>
              </a:rPr>
              <a:t>Easily scale computing power up or down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AWS EC2, Microsoft Azure Virtual Machines, Google Compute Engine.</a:t>
            </a:r>
          </a:p>
          <a:p>
            <a:pPr marL="0" indent="0" eaLnBrk="0" fontAlgn="base" hangingPunct="0">
              <a:spcBef>
                <a:spcPct val="0"/>
              </a:spcBef>
              <a:spcAft>
                <a:spcPts val="600"/>
              </a:spcAft>
              <a:buNone/>
            </a:pPr>
            <a:endParaRPr kumimoji="0" lang="en-US" altLang="en-US" sz="1800" i="0" u="none" strike="noStrike" cap="none" normalizeH="0" baseline="0" dirty="0">
              <a:ln>
                <a:noFill/>
              </a:ln>
              <a:effectLst/>
            </a:endParaRPr>
          </a:p>
        </p:txBody>
      </p:sp>
      <p:pic>
        <p:nvPicPr>
          <p:cNvPr id="19459" name="Picture 3" descr="What about IaaS? - Dazzpers">
            <a:extLst>
              <a:ext uri="{FF2B5EF4-FFF2-40B4-BE49-F238E27FC236}">
                <a16:creationId xmlns:a16="http://schemas.microsoft.com/office/drawing/2014/main" id="{9C183839-098B-A7BE-783B-5C77812431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6988" y="1236816"/>
            <a:ext cx="3993430" cy="3073069"/>
          </a:xfrm>
          <a:prstGeom prst="rect">
            <a:avLst/>
          </a:prstGeom>
          <a:noFill/>
          <a:extLst>
            <a:ext uri="{909E8E84-426E-40DD-AFC4-6F175D3DCCD1}">
              <a14:hiddenFill xmlns:a14="http://schemas.microsoft.com/office/drawing/2010/main">
                <a:solidFill>
                  <a:srgbClr val="FFFFFF"/>
                </a:solidFill>
              </a14:hiddenFill>
            </a:ext>
          </a:extLst>
        </p:spPr>
      </p:pic>
      <p:sp>
        <p:nvSpPr>
          <p:cNvPr id="19466" name="Rectangle 1946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8" name="Rectangle 1946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A66AF8-5475-66CA-00E1-CC279325BA2C}"/>
              </a:ext>
            </a:extLst>
          </p:cNvPr>
          <p:cNvSpPr txBox="1"/>
          <p:nvPr/>
        </p:nvSpPr>
        <p:spPr>
          <a:xfrm>
            <a:off x="6536988" y="4543966"/>
            <a:ext cx="5256179" cy="1077218"/>
          </a:xfrm>
          <a:prstGeom prst="rect">
            <a:avLst/>
          </a:prstGeom>
          <a:noFill/>
        </p:spPr>
        <p:txBody>
          <a:bodyPr wrap="square">
            <a:spAutoFit/>
          </a:bodyPr>
          <a:lstStyle/>
          <a:p>
            <a:r>
              <a:rPr lang="en-US" sz="1600" dirty="0"/>
              <a:t>Imagine you want to build a new website. Instead of buying physical servers, installing operating systems, and configuring network infrastructure, you can rent these resources from a cloud provider.</a:t>
            </a:r>
            <a:endParaRPr lang="en-IN" sz="1600" dirty="0"/>
          </a:p>
        </p:txBody>
      </p:sp>
    </p:spTree>
    <p:extLst>
      <p:ext uri="{BB962C8B-B14F-4D97-AF65-F5344CB8AC3E}">
        <p14:creationId xmlns:p14="http://schemas.microsoft.com/office/powerpoint/2010/main" val="2990410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0898C8-4C36-E18C-9FFE-81906D83AF1C}"/>
              </a:ext>
            </a:extLst>
          </p:cNvPr>
          <p:cNvSpPr>
            <a:spLocks noGrp="1"/>
          </p:cNvSpPr>
          <p:nvPr>
            <p:ph idx="1"/>
          </p:nvPr>
        </p:nvSpPr>
        <p:spPr>
          <a:xfrm>
            <a:off x="776420" y="665331"/>
            <a:ext cx="4959603" cy="3522569"/>
          </a:xfrm>
        </p:spPr>
        <p:txBody>
          <a:bodyPr anchor="t">
            <a:noAutofit/>
          </a:bodyPr>
          <a:lstStyle/>
          <a:p>
            <a:pPr marL="0" indent="0">
              <a:buNone/>
            </a:pPr>
            <a:r>
              <a:rPr lang="en-US" sz="1800" b="1" dirty="0"/>
              <a:t>Platform as a Service (PaaS): </a:t>
            </a:r>
            <a:r>
              <a:rPr lang="en-US" sz="1800" dirty="0"/>
              <a:t>Provides a computing platform and solution stack as a service. Users can build, run, and manage applications without dealing with the underlying infrastructure.</a:t>
            </a:r>
          </a:p>
          <a:p>
            <a:pPr marL="0" indent="0">
              <a:buNone/>
            </a:pPr>
            <a:endParaRPr lang="en-US" sz="1800" dirty="0"/>
          </a:p>
          <a:p>
            <a:pPr marL="457200" lvl="1" indent="0">
              <a:buNone/>
            </a:pPr>
            <a:r>
              <a:rPr lang="en-US" sz="1800" b="1" dirty="0"/>
              <a:t>Development Tools: </a:t>
            </a:r>
            <a:r>
              <a:rPr lang="en-US" sz="1800" dirty="0"/>
              <a:t>Includes development, database, and business analytics tools 🛠️.</a:t>
            </a:r>
          </a:p>
          <a:p>
            <a:pPr marL="457200" lvl="1" indent="0">
              <a:buNone/>
            </a:pPr>
            <a:r>
              <a:rPr lang="en-US" sz="1800" b="1" dirty="0"/>
              <a:t>Simplified Management: </a:t>
            </a:r>
            <a:r>
              <a:rPr lang="en-US" sz="1800" dirty="0"/>
              <a:t>Managed environments for building applications 💼.</a:t>
            </a:r>
          </a:p>
          <a:p>
            <a:pPr marL="457200" lvl="1" indent="0">
              <a:buNone/>
            </a:pPr>
            <a:r>
              <a:rPr lang="en-US" sz="1800" b="1" dirty="0"/>
              <a:t>Scalability: </a:t>
            </a:r>
            <a:r>
              <a:rPr lang="en-US" sz="1800" dirty="0"/>
              <a:t>Automatically scales applications 📈.</a:t>
            </a:r>
          </a:p>
          <a:p>
            <a:pPr marL="457200" lvl="1" indent="0">
              <a:buNone/>
            </a:pPr>
            <a:endParaRPr lang="en-US" sz="1800" dirty="0"/>
          </a:p>
          <a:p>
            <a:pPr marL="0" indent="0">
              <a:buNone/>
            </a:pPr>
            <a:r>
              <a:rPr lang="en-US" sz="1800" dirty="0"/>
              <a:t>Examples: AWS Elastic Beanstalk, Microsoft Azure App Service, Google App Engine.</a:t>
            </a:r>
          </a:p>
          <a:p>
            <a:pPr marL="0" indent="0">
              <a:buNone/>
            </a:pPr>
            <a:endParaRPr lang="en-IN" sz="1800" dirty="0"/>
          </a:p>
        </p:txBody>
      </p:sp>
      <p:pic>
        <p:nvPicPr>
          <p:cNvPr id="20482" name="Picture 2" descr="PaaS Development as a cloud computing service model">
            <a:extLst>
              <a:ext uri="{FF2B5EF4-FFF2-40B4-BE49-F238E27FC236}">
                <a16:creationId xmlns:a16="http://schemas.microsoft.com/office/drawing/2014/main" id="{4650CBDC-26AD-BB0C-E427-F2354B63E1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5979" y="534172"/>
            <a:ext cx="4560842" cy="3990737"/>
          </a:xfrm>
          <a:prstGeom prst="rect">
            <a:avLst/>
          </a:prstGeom>
          <a:noFill/>
          <a:extLst>
            <a:ext uri="{909E8E84-426E-40DD-AFC4-6F175D3DCCD1}">
              <a14:hiddenFill xmlns:a14="http://schemas.microsoft.com/office/drawing/2010/main">
                <a:solidFill>
                  <a:srgbClr val="FFFFFF"/>
                </a:solidFill>
              </a14:hiddenFill>
            </a:ext>
          </a:extLst>
        </p:spPr>
      </p:pic>
      <p:sp>
        <p:nvSpPr>
          <p:cNvPr id="20489" name="Rectangle 2048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DD4B96-4B0A-AFA0-85DE-3410D00E44D6}"/>
              </a:ext>
            </a:extLst>
          </p:cNvPr>
          <p:cNvSpPr txBox="1"/>
          <p:nvPr/>
        </p:nvSpPr>
        <p:spPr>
          <a:xfrm>
            <a:off x="6232187" y="4755741"/>
            <a:ext cx="5613589" cy="1077218"/>
          </a:xfrm>
          <a:prstGeom prst="rect">
            <a:avLst/>
          </a:prstGeom>
          <a:noFill/>
        </p:spPr>
        <p:txBody>
          <a:bodyPr wrap="square">
            <a:spAutoFit/>
          </a:bodyPr>
          <a:lstStyle/>
          <a:p>
            <a:r>
              <a:rPr lang="en-US" sz="1600" dirty="0"/>
              <a:t>Imagine you're a developer wanting to build a web application. Instead of setting up servers, databases, and other infrastructure, you can use a PaaS platform to focus solely on coding your application.</a:t>
            </a:r>
            <a:endParaRPr lang="en-IN" sz="1600" dirty="0"/>
          </a:p>
        </p:txBody>
      </p:sp>
    </p:spTree>
    <p:extLst>
      <p:ext uri="{BB962C8B-B14F-4D97-AF65-F5344CB8AC3E}">
        <p14:creationId xmlns:p14="http://schemas.microsoft.com/office/powerpoint/2010/main" val="3453436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40" name="Rectangle 2253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Best Practices For Mastering SaaS Testing Tools">
            <a:extLst>
              <a:ext uri="{FF2B5EF4-FFF2-40B4-BE49-F238E27FC236}">
                <a16:creationId xmlns:a16="http://schemas.microsoft.com/office/drawing/2014/main" id="{ABF9AFD6-A926-87D6-5C29-1078B36557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7276" y="1206230"/>
            <a:ext cx="3956002" cy="22227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201B42-E2BB-D7EF-EFA7-85B876D6F624}"/>
              </a:ext>
            </a:extLst>
          </p:cNvPr>
          <p:cNvSpPr>
            <a:spLocks noGrp="1"/>
          </p:cNvSpPr>
          <p:nvPr>
            <p:ph idx="1"/>
          </p:nvPr>
        </p:nvSpPr>
        <p:spPr>
          <a:xfrm>
            <a:off x="6096000" y="741312"/>
            <a:ext cx="5754896" cy="3197464"/>
          </a:xfrm>
        </p:spPr>
        <p:txBody>
          <a:bodyPr anchor="t">
            <a:noAutofit/>
          </a:bodyPr>
          <a:lstStyle/>
          <a:p>
            <a:pPr marL="0" indent="0">
              <a:buNone/>
            </a:pPr>
            <a:r>
              <a:rPr lang="en-IN" sz="1800" b="1" dirty="0"/>
              <a:t>Software as a Service (SaaS): </a:t>
            </a:r>
            <a:r>
              <a:rPr lang="en-IN" sz="1800" dirty="0"/>
              <a:t>Provides software applications over the internet. The provider manages everything from infrastructure to application maintenance.</a:t>
            </a:r>
          </a:p>
          <a:p>
            <a:pPr marL="0" indent="0">
              <a:buNone/>
            </a:pPr>
            <a:endParaRPr lang="en-IN" sz="1800" dirty="0"/>
          </a:p>
          <a:p>
            <a:pPr marL="457200" lvl="1" indent="0">
              <a:buNone/>
            </a:pPr>
            <a:r>
              <a:rPr lang="en-IN" sz="1800" b="1" dirty="0"/>
              <a:t>Accessibility: </a:t>
            </a:r>
            <a:r>
              <a:rPr lang="en-IN" sz="1800" dirty="0"/>
              <a:t>Accessible from any device with a web browser 🌐.</a:t>
            </a:r>
          </a:p>
          <a:p>
            <a:pPr marL="457200" lvl="1" indent="0">
              <a:buNone/>
            </a:pPr>
            <a:r>
              <a:rPr lang="en-IN" sz="1800" b="1" dirty="0"/>
              <a:t>Cost-Effective: </a:t>
            </a:r>
            <a:r>
              <a:rPr lang="en-IN" sz="1800" dirty="0"/>
              <a:t>No upfront costs for software installation; subscription-based pricing 💸.</a:t>
            </a:r>
          </a:p>
          <a:p>
            <a:pPr marL="457200" lvl="1" indent="0">
              <a:buNone/>
            </a:pPr>
            <a:r>
              <a:rPr lang="en-IN" sz="1800" b="1" dirty="0"/>
              <a:t>Automatic Updates: </a:t>
            </a:r>
            <a:r>
              <a:rPr lang="en-IN" sz="1800" dirty="0"/>
              <a:t>The provider handles software updates and maintenance 🔄.</a:t>
            </a:r>
          </a:p>
          <a:p>
            <a:pPr marL="457200" lvl="1" indent="0">
              <a:buNone/>
            </a:pPr>
            <a:endParaRPr lang="en-IN" sz="1800" dirty="0"/>
          </a:p>
          <a:p>
            <a:pPr marL="0" indent="0">
              <a:buNone/>
            </a:pPr>
            <a:r>
              <a:rPr lang="en-IN" sz="1800" dirty="0"/>
              <a:t>Examples: Google Workspace, Microsoft 365, Salesforce.</a:t>
            </a:r>
          </a:p>
          <a:p>
            <a:pPr marL="0" indent="0">
              <a:buNone/>
            </a:pPr>
            <a:endParaRPr lang="en-IN" sz="1800" dirty="0"/>
          </a:p>
        </p:txBody>
      </p:sp>
      <p:sp>
        <p:nvSpPr>
          <p:cNvPr id="22541" name="Rectangle 2254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9" name="Rectangle 2253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F5E1B5-3F26-9A47-7C0D-237FB2739D9F}"/>
              </a:ext>
            </a:extLst>
          </p:cNvPr>
          <p:cNvSpPr txBox="1"/>
          <p:nvPr/>
        </p:nvSpPr>
        <p:spPr>
          <a:xfrm>
            <a:off x="344101" y="4508068"/>
            <a:ext cx="5424401" cy="1323439"/>
          </a:xfrm>
          <a:prstGeom prst="rect">
            <a:avLst/>
          </a:prstGeom>
          <a:noFill/>
        </p:spPr>
        <p:txBody>
          <a:bodyPr wrap="square">
            <a:spAutoFit/>
          </a:bodyPr>
          <a:lstStyle/>
          <a:p>
            <a:r>
              <a:rPr lang="en-US" sz="1600" dirty="0"/>
              <a:t>Imagine you're a small business owner and you need a tool to manage your customer relationships, track sales, and automate marketing tasks. Instead of buying and installing software on your own computers, you can use a SaaS solution.</a:t>
            </a:r>
            <a:endParaRPr lang="en-IN" sz="1600" dirty="0"/>
          </a:p>
        </p:txBody>
      </p:sp>
    </p:spTree>
    <p:extLst>
      <p:ext uri="{BB962C8B-B14F-4D97-AF65-F5344CB8AC3E}">
        <p14:creationId xmlns:p14="http://schemas.microsoft.com/office/powerpoint/2010/main" val="677160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 shot of a computer&#10;&#10;Description automatically generated">
            <a:extLst>
              <a:ext uri="{FF2B5EF4-FFF2-40B4-BE49-F238E27FC236}">
                <a16:creationId xmlns:a16="http://schemas.microsoft.com/office/drawing/2014/main" id="{34F91A4F-2E29-B6E5-1253-CE484704A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524000"/>
            <a:ext cx="8572500" cy="3810000"/>
          </a:xfrm>
          <a:prstGeom prst="rect">
            <a:avLst/>
          </a:prstGeom>
        </p:spPr>
      </p:pic>
      <p:sp>
        <p:nvSpPr>
          <p:cNvPr id="11" name="TextBox 10">
            <a:extLst>
              <a:ext uri="{FF2B5EF4-FFF2-40B4-BE49-F238E27FC236}">
                <a16:creationId xmlns:a16="http://schemas.microsoft.com/office/drawing/2014/main" id="{C79DBB1B-377B-5A09-602D-B718BADBDEB2}"/>
              </a:ext>
            </a:extLst>
          </p:cNvPr>
          <p:cNvSpPr txBox="1"/>
          <p:nvPr/>
        </p:nvSpPr>
        <p:spPr>
          <a:xfrm>
            <a:off x="2735903" y="491406"/>
            <a:ext cx="7108487" cy="553998"/>
          </a:xfrm>
          <a:prstGeom prst="rect">
            <a:avLst/>
          </a:prstGeom>
          <a:noFill/>
        </p:spPr>
        <p:txBody>
          <a:bodyPr wrap="square">
            <a:spAutoFit/>
          </a:bodyPr>
          <a:lstStyle/>
          <a:p>
            <a:r>
              <a:rPr lang="en-US" sz="3000" dirty="0">
                <a:latin typeface="Abadi" panose="020B0604020104020204" pitchFamily="34" charset="0"/>
              </a:rPr>
              <a:t>Difference between IAAS PASS SAAS</a:t>
            </a:r>
            <a:endParaRPr lang="en-IN" sz="3000" dirty="0">
              <a:latin typeface="Abadi" panose="020B0604020104020204" pitchFamily="34" charset="0"/>
            </a:endParaRPr>
          </a:p>
        </p:txBody>
      </p:sp>
    </p:spTree>
    <p:extLst>
      <p:ext uri="{BB962C8B-B14F-4D97-AF65-F5344CB8AC3E}">
        <p14:creationId xmlns:p14="http://schemas.microsoft.com/office/powerpoint/2010/main" val="328694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94075A2-A7B9-3C43-E2D6-3EDA0EBE6269}"/>
              </a:ext>
            </a:extLst>
          </p:cNvPr>
          <p:cNvGraphicFramePr>
            <a:graphicFrameLocks noGrp="1"/>
          </p:cNvGraphicFramePr>
          <p:nvPr>
            <p:ph idx="1"/>
            <p:extLst>
              <p:ext uri="{D42A27DB-BD31-4B8C-83A1-F6EECF244321}">
                <p14:modId xmlns:p14="http://schemas.microsoft.com/office/powerpoint/2010/main" val="1471195684"/>
              </p:ext>
            </p:extLst>
          </p:nvPr>
        </p:nvGraphicFramePr>
        <p:xfrm>
          <a:off x="716140" y="344184"/>
          <a:ext cx="10076434" cy="6169632"/>
        </p:xfrm>
        <a:graphic>
          <a:graphicData uri="http://schemas.openxmlformats.org/drawingml/2006/table">
            <a:tbl>
              <a:tblPr>
                <a:tableStyleId>{85BE263C-DBD7-4A20-BB59-AAB30ACAA65A}</a:tableStyleId>
              </a:tblPr>
              <a:tblGrid>
                <a:gridCol w="1583226">
                  <a:extLst>
                    <a:ext uri="{9D8B030D-6E8A-4147-A177-3AD203B41FA5}">
                      <a16:colId xmlns:a16="http://schemas.microsoft.com/office/drawing/2014/main" val="469953617"/>
                    </a:ext>
                  </a:extLst>
                </a:gridCol>
                <a:gridCol w="2834810">
                  <a:extLst>
                    <a:ext uri="{9D8B030D-6E8A-4147-A177-3AD203B41FA5}">
                      <a16:colId xmlns:a16="http://schemas.microsoft.com/office/drawing/2014/main" val="1939424595"/>
                    </a:ext>
                  </a:extLst>
                </a:gridCol>
                <a:gridCol w="2834810">
                  <a:extLst>
                    <a:ext uri="{9D8B030D-6E8A-4147-A177-3AD203B41FA5}">
                      <a16:colId xmlns:a16="http://schemas.microsoft.com/office/drawing/2014/main" val="1040194244"/>
                    </a:ext>
                  </a:extLst>
                </a:gridCol>
                <a:gridCol w="2823588">
                  <a:extLst>
                    <a:ext uri="{9D8B030D-6E8A-4147-A177-3AD203B41FA5}">
                      <a16:colId xmlns:a16="http://schemas.microsoft.com/office/drawing/2014/main" val="196612541"/>
                    </a:ext>
                  </a:extLst>
                </a:gridCol>
              </a:tblGrid>
              <a:tr h="368997">
                <a:tc>
                  <a:txBody>
                    <a:bodyPr/>
                    <a:lstStyle/>
                    <a:p>
                      <a:r>
                        <a:rPr lang="en-IN" sz="1600" b="1">
                          <a:solidFill>
                            <a:schemeClr val="tx1">
                              <a:lumMod val="75000"/>
                              <a:lumOff val="25000"/>
                            </a:schemeClr>
                          </a:solidFill>
                        </a:rPr>
                        <a:t>Feature</a:t>
                      </a:r>
                    </a:p>
                  </a:txBody>
                  <a:tcPr marL="161604" marR="121203" marT="80802" marB="80802" anchor="ctr"/>
                </a:tc>
                <a:tc>
                  <a:txBody>
                    <a:bodyPr/>
                    <a:lstStyle/>
                    <a:p>
                      <a:r>
                        <a:rPr lang="en-IN" sz="1600" b="1">
                          <a:solidFill>
                            <a:schemeClr val="tx1">
                              <a:lumMod val="75000"/>
                              <a:lumOff val="25000"/>
                            </a:schemeClr>
                          </a:solidFill>
                        </a:rPr>
                        <a:t>IaaS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PaaS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SaaS</a:t>
                      </a:r>
                      <a:r>
                        <a:rPr lang="en-IN" sz="1600">
                          <a:solidFill>
                            <a:schemeClr val="tx1">
                              <a:lumMod val="75000"/>
                              <a:lumOff val="25000"/>
                            </a:schemeClr>
                          </a:solidFill>
                        </a:rPr>
                        <a:t> 🌐</a:t>
                      </a:r>
                    </a:p>
                  </a:txBody>
                  <a:tcPr marL="161604" marR="121203" marT="80802" marB="80802" anchor="ctr"/>
                </a:tc>
                <a:extLst>
                  <a:ext uri="{0D108BD9-81ED-4DB2-BD59-A6C34878D82A}">
                    <a16:rowId xmlns:a16="http://schemas.microsoft.com/office/drawing/2014/main" val="2764798540"/>
                  </a:ext>
                </a:extLst>
              </a:tr>
              <a:tr h="719140">
                <a:tc>
                  <a:txBody>
                    <a:bodyPr/>
                    <a:lstStyle/>
                    <a:p>
                      <a:r>
                        <a:rPr lang="en-IN" sz="1600" b="1">
                          <a:solidFill>
                            <a:schemeClr val="tx1">
                              <a:lumMod val="75000"/>
                              <a:lumOff val="25000"/>
                            </a:schemeClr>
                          </a:solidFill>
                        </a:rPr>
                        <a:t>Description</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Infrastructure as a Service: Rent virtualized resources like servers, storage, and networks.</a:t>
                      </a:r>
                    </a:p>
                  </a:txBody>
                  <a:tcPr marL="161604" marR="121203" marT="80802" marB="80802" anchor="ctr"/>
                </a:tc>
                <a:tc>
                  <a:txBody>
                    <a:bodyPr/>
                    <a:lstStyle/>
                    <a:p>
                      <a:r>
                        <a:rPr lang="en-US" sz="1600">
                          <a:solidFill>
                            <a:schemeClr val="tx1">
                              <a:lumMod val="75000"/>
                              <a:lumOff val="25000"/>
                            </a:schemeClr>
                          </a:solidFill>
                        </a:rPr>
                        <a:t>Platform as a Service: Use tools to build, test, and deploy apps without managing infrastructure.</a:t>
                      </a:r>
                    </a:p>
                  </a:txBody>
                  <a:tcPr marL="161604" marR="121203" marT="80802" marB="80802" anchor="ctr"/>
                </a:tc>
                <a:tc>
                  <a:txBody>
                    <a:bodyPr/>
                    <a:lstStyle/>
                    <a:p>
                      <a:r>
                        <a:rPr lang="en-US" sz="1600">
                          <a:solidFill>
                            <a:schemeClr val="tx1">
                              <a:lumMod val="75000"/>
                              <a:lumOff val="25000"/>
                            </a:schemeClr>
                          </a:solidFill>
                        </a:rPr>
                        <a:t>Software as a Service: Access ready-to-use applications over the internet.</a:t>
                      </a:r>
                    </a:p>
                  </a:txBody>
                  <a:tcPr marL="161604" marR="121203" marT="80802" marB="80802" anchor="ctr"/>
                </a:tc>
                <a:extLst>
                  <a:ext uri="{0D108BD9-81ED-4DB2-BD59-A6C34878D82A}">
                    <a16:rowId xmlns:a16="http://schemas.microsoft.com/office/drawing/2014/main" val="2977513859"/>
                  </a:ext>
                </a:extLst>
              </a:tr>
              <a:tr h="544068">
                <a:tc>
                  <a:txBody>
                    <a:bodyPr/>
                    <a:lstStyle/>
                    <a:p>
                      <a:r>
                        <a:rPr lang="en-IN" sz="1600" b="1">
                          <a:solidFill>
                            <a:schemeClr val="tx1">
                              <a:lumMod val="75000"/>
                              <a:lumOff val="25000"/>
                            </a:schemeClr>
                          </a:solidFill>
                        </a:rPr>
                        <a:t>Control Level</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High: Full control over servers, OS, and storage.</a:t>
                      </a:r>
                    </a:p>
                  </a:txBody>
                  <a:tcPr marL="161604" marR="121203" marT="80802" marB="80802" anchor="ctr"/>
                </a:tc>
                <a:tc>
                  <a:txBody>
                    <a:bodyPr/>
                    <a:lstStyle/>
                    <a:p>
                      <a:r>
                        <a:rPr lang="en-IN" sz="1600" dirty="0">
                          <a:solidFill>
                            <a:schemeClr val="tx1">
                              <a:lumMod val="75000"/>
                              <a:lumOff val="25000"/>
                            </a:schemeClr>
                          </a:solidFill>
                        </a:rPr>
                        <a:t>Medium: Focus on application development, not infrastructure.</a:t>
                      </a:r>
                    </a:p>
                  </a:txBody>
                  <a:tcPr marL="161604" marR="121203" marT="80802" marB="80802" anchor="ctr"/>
                </a:tc>
                <a:tc>
                  <a:txBody>
                    <a:bodyPr/>
                    <a:lstStyle/>
                    <a:p>
                      <a:r>
                        <a:rPr lang="en-US" sz="1600">
                          <a:solidFill>
                            <a:schemeClr val="tx1">
                              <a:lumMod val="75000"/>
                              <a:lumOff val="25000"/>
                            </a:schemeClr>
                          </a:solidFill>
                        </a:rPr>
                        <a:t>Low: Just use the application; everything else is managed.</a:t>
                      </a:r>
                    </a:p>
                  </a:txBody>
                  <a:tcPr marL="161604" marR="121203" marT="80802" marB="80802" anchor="ctr"/>
                </a:tc>
                <a:extLst>
                  <a:ext uri="{0D108BD9-81ED-4DB2-BD59-A6C34878D82A}">
                    <a16:rowId xmlns:a16="http://schemas.microsoft.com/office/drawing/2014/main" val="1035742588"/>
                  </a:ext>
                </a:extLst>
              </a:tr>
              <a:tr h="544068">
                <a:tc>
                  <a:txBody>
                    <a:bodyPr/>
                    <a:lstStyle/>
                    <a:p>
                      <a:r>
                        <a:rPr lang="en-IN" sz="1600" b="1">
                          <a:solidFill>
                            <a:schemeClr val="tx1">
                              <a:lumMod val="75000"/>
                              <a:lumOff val="25000"/>
                            </a:schemeClr>
                          </a:solidFill>
                        </a:rPr>
                        <a:t>Management</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User manages OS, middleware, and runtime.</a:t>
                      </a:r>
                    </a:p>
                  </a:txBody>
                  <a:tcPr marL="161604" marR="121203" marT="80802" marB="80802" anchor="ctr"/>
                </a:tc>
                <a:tc>
                  <a:txBody>
                    <a:bodyPr/>
                    <a:lstStyle/>
                    <a:p>
                      <a:r>
                        <a:rPr lang="fr-FR" sz="1600">
                          <a:solidFill>
                            <a:schemeClr val="tx1">
                              <a:lumMod val="75000"/>
                              <a:lumOff val="25000"/>
                            </a:schemeClr>
                          </a:solidFill>
                        </a:rPr>
                        <a:t>Provider manages infrastructure; user manages apps.</a:t>
                      </a:r>
                    </a:p>
                  </a:txBody>
                  <a:tcPr marL="161604" marR="121203" marT="80802" marB="80802" anchor="ctr"/>
                </a:tc>
                <a:tc>
                  <a:txBody>
                    <a:bodyPr/>
                    <a:lstStyle/>
                    <a:p>
                      <a:r>
                        <a:rPr lang="en-US" sz="1600">
                          <a:solidFill>
                            <a:schemeClr val="tx1">
                              <a:lumMod val="75000"/>
                              <a:lumOff val="25000"/>
                            </a:schemeClr>
                          </a:solidFill>
                        </a:rPr>
                        <a:t>Provider manages everything, including maintenance and updates.</a:t>
                      </a:r>
                    </a:p>
                  </a:txBody>
                  <a:tcPr marL="161604" marR="121203" marT="80802" marB="80802" anchor="ctr"/>
                </a:tc>
                <a:extLst>
                  <a:ext uri="{0D108BD9-81ED-4DB2-BD59-A6C34878D82A}">
                    <a16:rowId xmlns:a16="http://schemas.microsoft.com/office/drawing/2014/main" val="2474039147"/>
                  </a:ext>
                </a:extLst>
              </a:tr>
              <a:tr h="544068">
                <a:tc>
                  <a:txBody>
                    <a:bodyPr/>
                    <a:lstStyle/>
                    <a:p>
                      <a:r>
                        <a:rPr lang="en-IN" sz="1600" b="1">
                          <a:solidFill>
                            <a:schemeClr val="tx1">
                              <a:lumMod val="75000"/>
                              <a:lumOff val="25000"/>
                            </a:schemeClr>
                          </a:solidFill>
                        </a:rPr>
                        <a:t>Target Users</a:t>
                      </a:r>
                      <a:endParaRPr lang="en-IN" sz="1600">
                        <a:solidFill>
                          <a:schemeClr val="tx1">
                            <a:lumMod val="75000"/>
                            <a:lumOff val="25000"/>
                          </a:schemeClr>
                        </a:solidFill>
                      </a:endParaRPr>
                    </a:p>
                  </a:txBody>
                  <a:tcPr marL="161604" marR="121203" marT="80802" marB="80802" anchor="ctr"/>
                </a:tc>
                <a:tc>
                  <a:txBody>
                    <a:bodyPr/>
                    <a:lstStyle/>
                    <a:p>
                      <a:r>
                        <a:rPr lang="en-US" sz="1600" dirty="0">
                          <a:solidFill>
                            <a:schemeClr val="tx1">
                              <a:lumMod val="75000"/>
                              <a:lumOff val="25000"/>
                            </a:schemeClr>
                          </a:solidFill>
                        </a:rPr>
                        <a:t>IT administrators, developers needing flexibility.</a:t>
                      </a:r>
                    </a:p>
                  </a:txBody>
                  <a:tcPr marL="161604" marR="121203" marT="80802" marB="80802" anchor="ctr"/>
                </a:tc>
                <a:tc>
                  <a:txBody>
                    <a:bodyPr/>
                    <a:lstStyle/>
                    <a:p>
                      <a:r>
                        <a:rPr lang="en-US" sz="1600">
                          <a:solidFill>
                            <a:schemeClr val="tx1">
                              <a:lumMod val="75000"/>
                              <a:lumOff val="25000"/>
                            </a:schemeClr>
                          </a:solidFill>
                        </a:rPr>
                        <a:t>Developers focusing on app building and testing.</a:t>
                      </a:r>
                    </a:p>
                  </a:txBody>
                  <a:tcPr marL="161604" marR="121203" marT="80802" marB="80802" anchor="ctr"/>
                </a:tc>
                <a:tc>
                  <a:txBody>
                    <a:bodyPr/>
                    <a:lstStyle/>
                    <a:p>
                      <a:r>
                        <a:rPr lang="en-IN" sz="1600">
                          <a:solidFill>
                            <a:schemeClr val="tx1">
                              <a:lumMod val="75000"/>
                              <a:lumOff val="25000"/>
                            </a:schemeClr>
                          </a:solidFill>
                        </a:rPr>
                        <a:t>End-users needing easy-to-use apps.</a:t>
                      </a:r>
                    </a:p>
                  </a:txBody>
                  <a:tcPr marL="161604" marR="121203" marT="80802" marB="80802" anchor="ctr"/>
                </a:tc>
                <a:extLst>
                  <a:ext uri="{0D108BD9-81ED-4DB2-BD59-A6C34878D82A}">
                    <a16:rowId xmlns:a16="http://schemas.microsoft.com/office/drawing/2014/main" val="714708805"/>
                  </a:ext>
                </a:extLst>
              </a:tr>
              <a:tr h="719140">
                <a:tc>
                  <a:txBody>
                    <a:bodyPr/>
                    <a:lstStyle/>
                    <a:p>
                      <a:r>
                        <a:rPr lang="en-IN" sz="1600" b="1">
                          <a:solidFill>
                            <a:schemeClr val="tx1">
                              <a:lumMod val="75000"/>
                              <a:lumOff val="25000"/>
                            </a:schemeClr>
                          </a:solidFill>
                        </a:rPr>
                        <a:t>Examples</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AWS EC2, Microsoft Azure VMs, Google Compute Engine.</a:t>
                      </a:r>
                    </a:p>
                  </a:txBody>
                  <a:tcPr marL="161604" marR="121203" marT="80802" marB="80802" anchor="ctr"/>
                </a:tc>
                <a:tc>
                  <a:txBody>
                    <a:bodyPr/>
                    <a:lstStyle/>
                    <a:p>
                      <a:r>
                        <a:rPr lang="en-US" sz="1600">
                          <a:solidFill>
                            <a:schemeClr val="tx1">
                              <a:lumMod val="75000"/>
                              <a:lumOff val="25000"/>
                            </a:schemeClr>
                          </a:solidFill>
                        </a:rPr>
                        <a:t>AWS Elastic Beanstalk, Microsoft Azure App Service, Google App Engine.</a:t>
                      </a:r>
                    </a:p>
                  </a:txBody>
                  <a:tcPr marL="161604" marR="121203" marT="80802" marB="80802" anchor="ctr"/>
                </a:tc>
                <a:tc>
                  <a:txBody>
                    <a:bodyPr/>
                    <a:lstStyle/>
                    <a:p>
                      <a:r>
                        <a:rPr lang="en-US" sz="1600">
                          <a:solidFill>
                            <a:schemeClr val="tx1">
                              <a:lumMod val="75000"/>
                              <a:lumOff val="25000"/>
                            </a:schemeClr>
                          </a:solidFill>
                        </a:rPr>
                        <a:t>Google Workspace, Microsoft 365, Salesforce.</a:t>
                      </a:r>
                    </a:p>
                  </a:txBody>
                  <a:tcPr marL="161604" marR="121203" marT="80802" marB="80802" anchor="ctr"/>
                </a:tc>
                <a:extLst>
                  <a:ext uri="{0D108BD9-81ED-4DB2-BD59-A6C34878D82A}">
                    <a16:rowId xmlns:a16="http://schemas.microsoft.com/office/drawing/2014/main" val="2113539406"/>
                  </a:ext>
                </a:extLst>
              </a:tr>
              <a:tr h="544068">
                <a:tc>
                  <a:txBody>
                    <a:bodyPr/>
                    <a:lstStyle/>
                    <a:p>
                      <a:r>
                        <a:rPr lang="en-IN" sz="1600" b="1">
                          <a:solidFill>
                            <a:schemeClr val="tx1">
                              <a:lumMod val="75000"/>
                              <a:lumOff val="25000"/>
                            </a:schemeClr>
                          </a:solidFill>
                        </a:rPr>
                        <a:t>Use Case</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Hosting websites, data storage, disaster recovery.</a:t>
                      </a:r>
                    </a:p>
                  </a:txBody>
                  <a:tcPr marL="161604" marR="121203" marT="80802" marB="80802" anchor="ctr"/>
                </a:tc>
                <a:tc>
                  <a:txBody>
                    <a:bodyPr/>
                    <a:lstStyle/>
                    <a:p>
                      <a:r>
                        <a:rPr lang="en-US" sz="1600">
                          <a:solidFill>
                            <a:schemeClr val="tx1">
                              <a:lumMod val="75000"/>
                              <a:lumOff val="25000"/>
                            </a:schemeClr>
                          </a:solidFill>
                        </a:rPr>
                        <a:t>Building and deploying custom apps.</a:t>
                      </a:r>
                    </a:p>
                  </a:txBody>
                  <a:tcPr marL="161604" marR="121203" marT="80802" marB="80802" anchor="ctr"/>
                </a:tc>
                <a:tc>
                  <a:txBody>
                    <a:bodyPr/>
                    <a:lstStyle/>
                    <a:p>
                      <a:r>
                        <a:rPr lang="en-IN" sz="1600">
                          <a:solidFill>
                            <a:schemeClr val="tx1">
                              <a:lumMod val="75000"/>
                              <a:lumOff val="25000"/>
                            </a:schemeClr>
                          </a:solidFill>
                        </a:rPr>
                        <a:t>Email, CRM, collaborative tools.</a:t>
                      </a:r>
                    </a:p>
                  </a:txBody>
                  <a:tcPr marL="161604" marR="121203" marT="80802" marB="80802" anchor="ctr"/>
                </a:tc>
                <a:extLst>
                  <a:ext uri="{0D108BD9-81ED-4DB2-BD59-A6C34878D82A}">
                    <a16:rowId xmlns:a16="http://schemas.microsoft.com/office/drawing/2014/main" val="1064778182"/>
                  </a:ext>
                </a:extLst>
              </a:tr>
              <a:tr h="368997">
                <a:tc>
                  <a:txBody>
                    <a:bodyPr/>
                    <a:lstStyle/>
                    <a:p>
                      <a:r>
                        <a:rPr lang="en-IN" sz="1600" b="1">
                          <a:solidFill>
                            <a:schemeClr val="tx1">
                              <a:lumMod val="75000"/>
                              <a:lumOff val="25000"/>
                            </a:schemeClr>
                          </a:solidFill>
                        </a:rPr>
                        <a:t>Setup Complexity</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High 🛠️</a:t>
                      </a:r>
                    </a:p>
                  </a:txBody>
                  <a:tcPr marL="161604" marR="121203" marT="80802" marB="80802" anchor="ctr"/>
                </a:tc>
                <a:tc>
                  <a:txBody>
                    <a:bodyPr/>
                    <a:lstStyle/>
                    <a:p>
                      <a:r>
                        <a:rPr lang="en-IN" sz="1600">
                          <a:solidFill>
                            <a:schemeClr val="tx1">
                              <a:lumMod val="75000"/>
                              <a:lumOff val="25000"/>
                            </a:schemeClr>
                          </a:solidFill>
                        </a:rPr>
                        <a:t>Medium ⚙️</a:t>
                      </a:r>
                    </a:p>
                  </a:txBody>
                  <a:tcPr marL="161604" marR="121203" marT="80802" marB="80802" anchor="ctr"/>
                </a:tc>
                <a:tc>
                  <a:txBody>
                    <a:bodyPr/>
                    <a:lstStyle/>
                    <a:p>
                      <a:r>
                        <a:rPr lang="en-IN" sz="1600" dirty="0">
                          <a:solidFill>
                            <a:schemeClr val="tx1">
                              <a:lumMod val="75000"/>
                              <a:lumOff val="25000"/>
                            </a:schemeClr>
                          </a:solidFill>
                        </a:rPr>
                        <a:t>Low ✅</a:t>
                      </a:r>
                    </a:p>
                  </a:txBody>
                  <a:tcPr marL="161604" marR="121203" marT="80802" marB="80802" anchor="ctr"/>
                </a:tc>
                <a:extLst>
                  <a:ext uri="{0D108BD9-81ED-4DB2-BD59-A6C34878D82A}">
                    <a16:rowId xmlns:a16="http://schemas.microsoft.com/office/drawing/2014/main" val="1946728181"/>
                  </a:ext>
                </a:extLst>
              </a:tr>
            </a:tbl>
          </a:graphicData>
        </a:graphic>
      </p:graphicFrame>
    </p:spTree>
    <p:extLst>
      <p:ext uri="{BB962C8B-B14F-4D97-AF65-F5344CB8AC3E}">
        <p14:creationId xmlns:p14="http://schemas.microsoft.com/office/powerpoint/2010/main" val="4078653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Amazon Web Services (AWS) Logo in SVG Vector or PNG File Format - Logo.wine">
            <a:extLst>
              <a:ext uri="{FF2B5EF4-FFF2-40B4-BE49-F238E27FC236}">
                <a16:creationId xmlns:a16="http://schemas.microsoft.com/office/drawing/2014/main" id="{ACE2E97C-F89A-E903-D1F8-4DED6AB3A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321" y="191637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wnload Microsoft Azure (Windows Azure) Logo in SVG Vector or PNG File Format - Logo.wine">
            <a:extLst>
              <a:ext uri="{FF2B5EF4-FFF2-40B4-BE49-F238E27FC236}">
                <a16:creationId xmlns:a16="http://schemas.microsoft.com/office/drawing/2014/main" id="{C5BE1C03-E9D3-958C-E406-63F238DE5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233" y="141312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loud Platform (GCP) – IT Ignite">
            <a:extLst>
              <a:ext uri="{FF2B5EF4-FFF2-40B4-BE49-F238E27FC236}">
                <a16:creationId xmlns:a16="http://schemas.microsoft.com/office/drawing/2014/main" id="{F63C1A03-88F7-0796-9754-23B423281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840" y="24412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BM Cloud logo · Issue #98 · cncf/filterable-landscape · GitHub">
            <a:extLst>
              <a:ext uri="{FF2B5EF4-FFF2-40B4-BE49-F238E27FC236}">
                <a16:creationId xmlns:a16="http://schemas.microsoft.com/office/drawing/2014/main" id="{9660507C-5491-FC3D-DBF8-BDA95E2EF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724" y="501015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racle Cloud Logo and symbol, meaning, history, PNG, brand">
            <a:extLst>
              <a:ext uri="{FF2B5EF4-FFF2-40B4-BE49-F238E27FC236}">
                <a16:creationId xmlns:a16="http://schemas.microsoft.com/office/drawing/2014/main" id="{E70EF09E-5EEB-395D-E334-B9D50CFC79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902" y="3389684"/>
            <a:ext cx="2133444" cy="11947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libaba Cloud Logo PNG vector in SVG, PDF, AI, CDR format">
            <a:extLst>
              <a:ext uri="{FF2B5EF4-FFF2-40B4-BE49-F238E27FC236}">
                <a16:creationId xmlns:a16="http://schemas.microsoft.com/office/drawing/2014/main" id="{060EECFA-A9F7-F67F-B8E8-095D907817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81" y="501015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alesforce Logo PNG Transparent – ​​Brands Logos">
            <a:extLst>
              <a:ext uri="{FF2B5EF4-FFF2-40B4-BE49-F238E27FC236}">
                <a16:creationId xmlns:a16="http://schemas.microsoft.com/office/drawing/2014/main" id="{32DFE8E4-E210-FF3C-C049-572FDC071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5109" y="4712049"/>
            <a:ext cx="2219154" cy="155672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88BF0892-D925-298E-2327-FD25D47D0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901" y="3045330"/>
            <a:ext cx="20193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AB94E0A5-BACD-442F-D34C-7A8A30BB99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9531" y="1946466"/>
            <a:ext cx="25908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8BBE5ACA-6D5B-C85C-F304-E15820D156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1811" y="4714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CB7F2D-7253-9D0E-DCBB-ECA447365418}"/>
              </a:ext>
            </a:extLst>
          </p:cNvPr>
          <p:cNvSpPr txBox="1"/>
          <p:nvPr/>
        </p:nvSpPr>
        <p:spPr>
          <a:xfrm>
            <a:off x="1246203" y="457831"/>
            <a:ext cx="9939610" cy="707886"/>
          </a:xfrm>
          <a:prstGeom prst="rect">
            <a:avLst/>
          </a:prstGeom>
          <a:noFill/>
        </p:spPr>
        <p:txBody>
          <a:bodyPr wrap="square">
            <a:spAutoFit/>
          </a:bodyPr>
          <a:lstStyle/>
          <a:p>
            <a:r>
              <a:rPr lang="en-US" sz="4000" dirty="0">
                <a:latin typeface="Aharoni" panose="02010803020104030203" pitchFamily="2" charset="-79"/>
                <a:cs typeface="Aharoni" panose="02010803020104030203" pitchFamily="2" charset="-79"/>
              </a:rPr>
              <a:t>Popular cloud service providers globally</a:t>
            </a:r>
            <a:endParaRPr lang="en-IN"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7528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1"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80"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082" name="Rectangle 208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931BC-66BC-3115-A70B-2AE17CB37BD6}"/>
              </a:ext>
            </a:extLst>
          </p:cNvPr>
          <p:cNvSpPr>
            <a:spLocks noGrp="1"/>
          </p:cNvSpPr>
          <p:nvPr>
            <p:ph type="title"/>
          </p:nvPr>
        </p:nvSpPr>
        <p:spPr>
          <a:xfrm>
            <a:off x="1038403" y="501107"/>
            <a:ext cx="5999959" cy="1708243"/>
          </a:xfrm>
        </p:spPr>
        <p:txBody>
          <a:bodyPr anchor="ctr">
            <a:normAutofit/>
          </a:bodyPr>
          <a:lstStyle/>
          <a:p>
            <a:r>
              <a:rPr lang="en-US" sz="4000" b="1" dirty="0">
                <a:latin typeface="Abadi" panose="020B0604020104020204" pitchFamily="34" charset="0"/>
              </a:rPr>
              <a:t>What is cloud computing…?</a:t>
            </a:r>
            <a:endParaRPr lang="en-IN" sz="4000" b="1" dirty="0">
              <a:latin typeface="Abadi" panose="020B0604020104020204" pitchFamily="34" charset="0"/>
            </a:endParaRPr>
          </a:p>
        </p:txBody>
      </p:sp>
      <p:pic>
        <p:nvPicPr>
          <p:cNvPr id="2058" name="Picture 10" descr="23,311 Cloud Computing Illustrations - Free Download in SVG, PNG, EPS | IconScout">
            <a:extLst>
              <a:ext uri="{FF2B5EF4-FFF2-40B4-BE49-F238E27FC236}">
                <a16:creationId xmlns:a16="http://schemas.microsoft.com/office/drawing/2014/main" id="{91E49ACE-8D34-074F-B00F-32553E39CD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476" y="2593725"/>
            <a:ext cx="4541003" cy="32853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ACA658-C362-E52F-3236-A3B92C1D2E99}"/>
              </a:ext>
            </a:extLst>
          </p:cNvPr>
          <p:cNvSpPr>
            <a:spLocks noGrp="1"/>
          </p:cNvSpPr>
          <p:nvPr>
            <p:ph idx="1"/>
          </p:nvPr>
        </p:nvSpPr>
        <p:spPr>
          <a:xfrm>
            <a:off x="6425522" y="466928"/>
            <a:ext cx="4945590" cy="5773151"/>
          </a:xfrm>
        </p:spPr>
        <p:txBody>
          <a:bodyPr anchor="ctr">
            <a:normAutofit/>
          </a:bodyPr>
          <a:lstStyle/>
          <a:p>
            <a:pPr marL="0" indent="0">
              <a:buNone/>
            </a:pPr>
            <a:r>
              <a:rPr lang="en-US" sz="2000" dirty="0"/>
              <a:t>Think of it as renting what you need instead of owning it.</a:t>
            </a:r>
          </a:p>
          <a:p>
            <a:pPr marL="0" indent="0">
              <a:buNone/>
            </a:pPr>
            <a:r>
              <a:rPr lang="en-US" sz="2000" dirty="0"/>
              <a:t>Example: Instead of buying your own storage device, you use services like Google Drive or Dropbox to store your files online and access them from anywhere.</a:t>
            </a:r>
          </a:p>
          <a:p>
            <a:pPr marL="0" indent="0">
              <a:buNone/>
            </a:pPr>
            <a:r>
              <a:rPr lang="en-IN" sz="2000" kern="100" dirty="0">
                <a:effectLst/>
                <a:ea typeface="Calibri" panose="020F0502020204030204" pitchFamily="34" charset="0"/>
                <a:cs typeface="Tunga" panose="020B0502040204020203" pitchFamily="34" charset="0"/>
              </a:rPr>
              <a:t>Cloud computing works similarly but with computers, storage, and software. Instead of owning physical hardware and managing everything yourself, you rent computing power, storage, and services from companies like </a:t>
            </a:r>
            <a:r>
              <a:rPr lang="en-IN" sz="2000" b="1" kern="100" dirty="0">
                <a:effectLst/>
                <a:ea typeface="Calibri" panose="020F0502020204030204" pitchFamily="34" charset="0"/>
                <a:cs typeface="Tunga" panose="020B0502040204020203" pitchFamily="34" charset="0"/>
              </a:rPr>
              <a:t>Amazon Web Services (AWS), Microsoft Azure, or Google Cloud.</a:t>
            </a:r>
          </a:p>
        </p:txBody>
      </p:sp>
    </p:spTree>
    <p:extLst>
      <p:ext uri="{BB962C8B-B14F-4D97-AF65-F5344CB8AC3E}">
        <p14:creationId xmlns:p14="http://schemas.microsoft.com/office/powerpoint/2010/main" val="343091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WS Cloud Architecture Services - Signity Solutions">
            <a:extLst>
              <a:ext uri="{FF2B5EF4-FFF2-40B4-BE49-F238E27FC236}">
                <a16:creationId xmlns:a16="http://schemas.microsoft.com/office/drawing/2014/main" id="{1248DF55-FAAA-3B46-052F-B59ED651BD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7743" y="1750828"/>
            <a:ext cx="3876165" cy="20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E06185-9CFD-D322-DCAC-3BBE3960B6CB}"/>
              </a:ext>
            </a:extLst>
          </p:cNvPr>
          <p:cNvSpPr txBox="1"/>
          <p:nvPr/>
        </p:nvSpPr>
        <p:spPr>
          <a:xfrm>
            <a:off x="5496448" y="938820"/>
            <a:ext cx="6156401" cy="4980360"/>
          </a:xfrm>
          <a:prstGeom prst="rect">
            <a:avLst/>
          </a:prstGeom>
        </p:spPr>
        <p:txBody>
          <a:bodyPr vert="horz" lIns="91440" tIns="45720" rIns="91440" bIns="45720" rtlCol="0" anchor="t">
            <a:normAutofit/>
          </a:bodyPr>
          <a:lstStyle/>
          <a:p>
            <a:pPr>
              <a:lnSpc>
                <a:spcPct val="90000"/>
              </a:lnSpc>
              <a:spcAft>
                <a:spcPts val="600"/>
              </a:spcAft>
            </a:pPr>
            <a:r>
              <a:rPr lang="en-US" sz="3000" b="1" dirty="0">
                <a:latin typeface="Amasis MT Pro" panose="02040504050005020304" pitchFamily="18" charset="0"/>
              </a:rPr>
              <a:t>How Cloud Computing Works…?</a:t>
            </a:r>
          </a:p>
          <a:p>
            <a:pPr indent="-228600">
              <a:lnSpc>
                <a:spcPct val="90000"/>
              </a:lnSpc>
              <a:spcAft>
                <a:spcPts val="600"/>
              </a:spcAft>
              <a:buFont typeface="Arial" panose="020B0604020202020204" pitchFamily="34" charset="0"/>
              <a:buChar char="•"/>
            </a:pPr>
            <a:endParaRPr lang="en-US" sz="2000" b="1"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Front End</a:t>
            </a:r>
            <a:r>
              <a:rPr lang="en-US" sz="2000" dirty="0">
                <a:latin typeface="Amasis MT Pro" panose="02040504050005020304" pitchFamily="18" charset="0"/>
              </a:rPr>
              <a:t>: Users interact with the cloud using web browsers, mobile apps, or other interfaces.</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Back End</a:t>
            </a:r>
            <a:r>
              <a:rPr lang="en-US" sz="2000" dirty="0">
                <a:latin typeface="Amasis MT Pro" panose="02040504050005020304" pitchFamily="18" charset="0"/>
              </a:rPr>
              <a:t>: Data and applications are stored and processed on powerful servers located in data centers around the world.</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Internet</a:t>
            </a:r>
            <a:r>
              <a:rPr lang="en-US" sz="2000" dirty="0">
                <a:latin typeface="Amasis MT Pro" panose="02040504050005020304" pitchFamily="18" charset="0"/>
              </a:rPr>
              <a:t>: Acts as the bridge that connects the front end to the back end.</a:t>
            </a:r>
          </a:p>
        </p:txBody>
      </p:sp>
      <p:sp>
        <p:nvSpPr>
          <p:cNvPr id="4105" name="Rectangle 410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44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EA317-DF65-8B3C-A420-3A21E4719748}"/>
              </a:ext>
            </a:extLst>
          </p:cNvPr>
          <p:cNvSpPr txBox="1"/>
          <p:nvPr/>
        </p:nvSpPr>
        <p:spPr>
          <a:xfrm>
            <a:off x="691866" y="1621662"/>
            <a:ext cx="4941303" cy="32642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Autofit/>
          </a:bodyPr>
          <a:lstStyle/>
          <a:p>
            <a:pPr marR="0">
              <a:lnSpc>
                <a:spcPct val="90000"/>
              </a:lnSpc>
              <a:spcAft>
                <a:spcPts val="1000"/>
              </a:spcAft>
            </a:pPr>
            <a:r>
              <a:rPr lang="en-US" sz="7000" b="1" dirty="0">
                <a:solidFill>
                  <a:schemeClr val="accent2"/>
                </a:solidFill>
                <a:latin typeface="Abadi" panose="020B0604020104020204" pitchFamily="34" charset="0"/>
              </a:rPr>
              <a:t>Let’s see few AWS Services ….</a:t>
            </a:r>
            <a:endParaRPr lang="en-US" sz="7000" b="1" dirty="0">
              <a:solidFill>
                <a:schemeClr val="accent2"/>
              </a:solidFill>
              <a:effectLst/>
              <a:latin typeface="Abadi" panose="020B0604020104020204" pitchFamily="34" charset="0"/>
            </a:endParaRPr>
          </a:p>
        </p:txBody>
      </p:sp>
      <p:pic>
        <p:nvPicPr>
          <p:cNvPr id="1028" name="Picture 4" descr="Download Amazon Web Services (AWS) Logo in SVG Vector or PNG File Format - Logo.wine">
            <a:extLst>
              <a:ext uri="{FF2B5EF4-FFF2-40B4-BE49-F238E27FC236}">
                <a16:creationId xmlns:a16="http://schemas.microsoft.com/office/drawing/2014/main" id="{1D08D587-BC31-FD64-0957-B98030548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621662"/>
            <a:ext cx="5319062" cy="3539593"/>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39" name="Rectangle 1038">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483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WS Compute Services | AWS Cheat Sheet">
            <a:extLst>
              <a:ext uri="{FF2B5EF4-FFF2-40B4-BE49-F238E27FC236}">
                <a16:creationId xmlns:a16="http://schemas.microsoft.com/office/drawing/2014/main" id="{9B9A27CB-2FB5-5BB3-A675-84CB173DCB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551" y="2130250"/>
            <a:ext cx="3748751" cy="1874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8F642F-9C61-00D4-8E24-E8EDCD84E18C}"/>
              </a:ext>
            </a:extLst>
          </p:cNvPr>
          <p:cNvSpPr txBox="1"/>
          <p:nvPr/>
        </p:nvSpPr>
        <p:spPr>
          <a:xfrm>
            <a:off x="4814200" y="777882"/>
            <a:ext cx="7070528" cy="5302236"/>
          </a:xfrm>
          <a:prstGeom prst="rect">
            <a:avLst/>
          </a:prstGeom>
        </p:spPr>
        <p:txBody>
          <a:bodyPr vert="horz" lIns="91440" tIns="45720" rIns="91440" bIns="45720" rtlCol="0" anchor="t">
            <a:noAutofit/>
          </a:bodyPr>
          <a:lstStyle/>
          <a:p>
            <a:pPr marR="0">
              <a:lnSpc>
                <a:spcPct val="90000"/>
              </a:lnSpc>
              <a:spcAft>
                <a:spcPts val="1000"/>
              </a:spcAft>
            </a:pPr>
            <a:r>
              <a:rPr lang="en-US" sz="3000" b="1" dirty="0">
                <a:latin typeface="Abadi" panose="020B0604020104020204" pitchFamily="34" charset="0"/>
              </a:rPr>
              <a:t>Let’s see few AWS Services ….</a:t>
            </a:r>
            <a:endParaRPr lang="en-US" sz="3000" b="1" dirty="0">
              <a:effectLst/>
              <a:latin typeface="Abadi" panose="020B0604020104020204" pitchFamily="34" charset="0"/>
            </a:endParaRPr>
          </a:p>
          <a:p>
            <a:pPr marR="0">
              <a:lnSpc>
                <a:spcPct val="90000"/>
              </a:lnSpc>
              <a:spcAft>
                <a:spcPts val="1000"/>
              </a:spcAft>
            </a:pPr>
            <a:endParaRPr lang="en-US" sz="2000" b="1" dirty="0">
              <a:latin typeface="Abadi" panose="020B0604020104020204" pitchFamily="34" charset="0"/>
            </a:endParaRPr>
          </a:p>
          <a:p>
            <a:pPr marR="0">
              <a:lnSpc>
                <a:spcPct val="90000"/>
              </a:lnSpc>
              <a:spcAft>
                <a:spcPts val="1000"/>
              </a:spcAft>
            </a:pPr>
            <a:r>
              <a:rPr lang="en-US" sz="2000" b="1" dirty="0">
                <a:effectLst/>
                <a:latin typeface="Abadi" panose="020B0604020104020204" pitchFamily="34" charset="0"/>
              </a:rPr>
              <a:t>1. Compute Services: </a:t>
            </a:r>
            <a:endParaRPr lang="en-US" sz="2000" dirty="0">
              <a:effectLst/>
              <a:latin typeface="Abadi" panose="020B0604020104020204" pitchFamily="34" charset="0"/>
            </a:endParaRPr>
          </a:p>
          <a:p>
            <a:pPr marR="0">
              <a:lnSpc>
                <a:spcPct val="90000"/>
              </a:lnSpc>
              <a:spcAft>
                <a:spcPts val="1000"/>
              </a:spcAft>
            </a:pPr>
            <a:r>
              <a:rPr lang="en-US" dirty="0">
                <a:effectLst/>
                <a:latin typeface="Abadi" panose="020B0604020104020204" pitchFamily="34" charset="0"/>
              </a:rPr>
              <a:t>  AWS provides scalable and flexible compute power.</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EC2</a:t>
            </a:r>
            <a:r>
              <a:rPr lang="en-US" dirty="0">
                <a:effectLst/>
                <a:latin typeface="Abadi" panose="020B0604020104020204" pitchFamily="34" charset="0"/>
              </a:rPr>
              <a:t>: Virtual servers in the cloud for running applications.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Lambda</a:t>
            </a:r>
            <a:r>
              <a:rPr lang="en-US" dirty="0">
                <a:effectLst/>
                <a:latin typeface="Abadi" panose="020B0604020104020204" pitchFamily="34" charset="0"/>
              </a:rPr>
              <a:t>: Serverless computing to run code in response to events.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Elastic Beanstalk</a:t>
            </a:r>
            <a:r>
              <a:rPr lang="en-US" dirty="0">
                <a:effectLst/>
                <a:latin typeface="Abadi" panose="020B0604020104020204" pitchFamily="34" charset="0"/>
              </a:rPr>
              <a:t>: Simplified application deployment and management.</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ECS/EKS</a:t>
            </a:r>
            <a:r>
              <a:rPr lang="en-US" dirty="0">
                <a:effectLst/>
                <a:latin typeface="Abadi" panose="020B0604020104020204" pitchFamily="34" charset="0"/>
              </a:rPr>
              <a:t>: Managed container services for running Docker and Kubernetes workloads.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Batch</a:t>
            </a:r>
            <a:r>
              <a:rPr lang="en-US" dirty="0">
                <a:effectLst/>
                <a:latin typeface="Abadi" panose="020B0604020104020204" pitchFamily="34" charset="0"/>
              </a:rPr>
              <a:t>: Batch processing of large-scale jobs.</a:t>
            </a:r>
          </a:p>
        </p:txBody>
      </p:sp>
      <p:sp>
        <p:nvSpPr>
          <p:cNvPr id="2057" name="Rectangle 205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8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WS Storage Services | AWS Cheat Sheet">
            <a:extLst>
              <a:ext uri="{FF2B5EF4-FFF2-40B4-BE49-F238E27FC236}">
                <a16:creationId xmlns:a16="http://schemas.microsoft.com/office/drawing/2014/main" id="{212FAD30-C199-7F19-E7DB-95E4C45A82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4745" y="2143627"/>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1E6121-EFEC-6540-26F2-469F0F852ED2}"/>
              </a:ext>
            </a:extLst>
          </p:cNvPr>
          <p:cNvSpPr txBox="1"/>
          <p:nvPr/>
        </p:nvSpPr>
        <p:spPr>
          <a:xfrm>
            <a:off x="4713717" y="1037149"/>
            <a:ext cx="6803164" cy="4326501"/>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2. Storage Services</a:t>
            </a:r>
          </a:p>
          <a:p>
            <a:pPr>
              <a:lnSpc>
                <a:spcPct val="150000"/>
              </a:lnSpc>
              <a:spcAft>
                <a:spcPts val="600"/>
              </a:spcAft>
            </a:pPr>
            <a:r>
              <a:rPr lang="en-US" dirty="0">
                <a:latin typeface="Abadi" panose="020B0604020104020204" pitchFamily="34" charset="0"/>
              </a:rPr>
              <a:t>AWS offers a variety of storage solutions for different use cases.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S3</a:t>
            </a:r>
            <a:r>
              <a:rPr lang="en-US" dirty="0">
                <a:latin typeface="Abadi" panose="020B0604020104020204" pitchFamily="34" charset="0"/>
              </a:rPr>
              <a:t>: Scalable object storage for data backup and archival.</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EBS</a:t>
            </a:r>
            <a:r>
              <a:rPr lang="en-US" dirty="0">
                <a:latin typeface="Abadi" panose="020B0604020104020204" pitchFamily="34" charset="0"/>
              </a:rPr>
              <a:t>: Block storage volumes for EC2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FSx</a:t>
            </a:r>
            <a:r>
              <a:rPr lang="en-US" dirty="0">
                <a:latin typeface="Abadi" panose="020B0604020104020204" pitchFamily="34" charset="0"/>
              </a:rPr>
              <a:t>: Managed file storage for Windows and </a:t>
            </a:r>
            <a:r>
              <a:rPr lang="en-US" dirty="0" err="1">
                <a:latin typeface="Abadi" panose="020B0604020104020204" pitchFamily="34" charset="0"/>
              </a:rPr>
              <a:t>Lustre</a:t>
            </a:r>
            <a:r>
              <a:rPr lang="en-US" dirty="0">
                <a:latin typeface="Abadi" panose="020B0604020104020204" pitchFamily="34" charset="0"/>
              </a:rPr>
              <a: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Glacier</a:t>
            </a:r>
            <a:r>
              <a:rPr lang="en-US" dirty="0">
                <a:latin typeface="Abadi" panose="020B0604020104020204" pitchFamily="34" charset="0"/>
              </a:rPr>
              <a:t>: Low-cost storage for long-term archiving.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Storage Gateway</a:t>
            </a:r>
            <a:r>
              <a:rPr lang="en-US" dirty="0">
                <a:latin typeface="Abadi" panose="020B0604020104020204" pitchFamily="34" charset="0"/>
              </a:rPr>
              <a:t>: Hybrid storage integration between on-premises and cloud.</a:t>
            </a:r>
          </a:p>
        </p:txBody>
      </p:sp>
      <p:sp>
        <p:nvSpPr>
          <p:cNvPr id="3081" name="Rectangle 308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WS Content Delivery and DNS Services | AWS Cheat Sheet">
            <a:extLst>
              <a:ext uri="{FF2B5EF4-FFF2-40B4-BE49-F238E27FC236}">
                <a16:creationId xmlns:a16="http://schemas.microsoft.com/office/drawing/2014/main" id="{05594B44-6497-74ED-B5BD-6E4C3D0565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486" y="240589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1AD9F3-E141-F961-FDEE-047F7622BD8C}"/>
              </a:ext>
            </a:extLst>
          </p:cNvPr>
          <p:cNvSpPr txBox="1"/>
          <p:nvPr/>
        </p:nvSpPr>
        <p:spPr>
          <a:xfrm>
            <a:off x="5237850" y="1146511"/>
            <a:ext cx="6227663" cy="4550903"/>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3. Networking and Content Delivery</a:t>
            </a:r>
          </a:p>
          <a:p>
            <a:pPr>
              <a:lnSpc>
                <a:spcPct val="150000"/>
              </a:lnSpc>
              <a:spcAft>
                <a:spcPts val="600"/>
              </a:spcAft>
            </a:pPr>
            <a:r>
              <a:rPr lang="en-US" dirty="0">
                <a:latin typeface="Abadi" panose="020B0604020104020204" pitchFamily="34" charset="0"/>
              </a:rPr>
              <a:t>Networking tools enable secure and fast data transfer.</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VPC</a:t>
            </a:r>
            <a:r>
              <a:rPr lang="en-US" dirty="0">
                <a:latin typeface="Abadi" panose="020B0604020104020204" pitchFamily="34" charset="0"/>
              </a:rPr>
              <a:t>: Virtual Private Cloud for isolated networking.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Direct Connect</a:t>
            </a:r>
            <a:r>
              <a:rPr lang="en-US" dirty="0">
                <a:latin typeface="Abadi" panose="020B0604020104020204" pitchFamily="34" charset="0"/>
              </a:rPr>
              <a:t>: Dedicated network connection to AWS.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CloudFront</a:t>
            </a:r>
            <a:r>
              <a:rPr lang="en-US" dirty="0">
                <a:latin typeface="Abadi" panose="020B0604020104020204" pitchFamily="34" charset="0"/>
              </a:rPr>
              <a:t>: Content Delivery Network (CDN) for faster content delivery.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Elastic Load Balancing</a:t>
            </a:r>
            <a:r>
              <a:rPr lang="en-US" dirty="0">
                <a:latin typeface="Abadi" panose="020B0604020104020204" pitchFamily="34" charset="0"/>
              </a:rPr>
              <a:t>: Distributes traffic across multiple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Route 53</a:t>
            </a:r>
            <a:r>
              <a:rPr lang="en-US" dirty="0">
                <a:latin typeface="Abadi" panose="020B0604020104020204" pitchFamily="34" charset="0"/>
              </a:rPr>
              <a:t>: Scalable Domain Name System (DNS).</a:t>
            </a:r>
          </a:p>
        </p:txBody>
      </p:sp>
      <p:sp>
        <p:nvSpPr>
          <p:cNvPr id="4107" name="Rectangle 410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6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WS Database Services: Types and Use Cases">
            <a:extLst>
              <a:ext uri="{FF2B5EF4-FFF2-40B4-BE49-F238E27FC236}">
                <a16:creationId xmlns:a16="http://schemas.microsoft.com/office/drawing/2014/main" id="{DC7A71CE-D826-E740-7A1E-A05B7954FD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072" y="2231359"/>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A793C-D26B-FA26-3FDB-5DD76D058C77}"/>
              </a:ext>
            </a:extLst>
          </p:cNvPr>
          <p:cNvSpPr txBox="1"/>
          <p:nvPr/>
        </p:nvSpPr>
        <p:spPr>
          <a:xfrm>
            <a:off x="5167201" y="669192"/>
            <a:ext cx="6300747" cy="5361957"/>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4. Database Services</a:t>
            </a:r>
          </a:p>
          <a:p>
            <a:pPr>
              <a:lnSpc>
                <a:spcPct val="150000"/>
              </a:lnSpc>
              <a:spcAft>
                <a:spcPts val="600"/>
              </a:spcAft>
            </a:pPr>
            <a:r>
              <a:rPr lang="en-US" dirty="0">
                <a:latin typeface="Abadi" panose="020B0604020104020204" pitchFamily="34" charset="0"/>
              </a:rPr>
              <a:t>AWS provides managed databases for relational, non-relational, and analytics workloads.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RDS</a:t>
            </a:r>
            <a:r>
              <a:rPr lang="en-US" dirty="0">
                <a:latin typeface="Abadi" panose="020B0604020104020204" pitchFamily="34" charset="0"/>
              </a:rPr>
              <a:t>: Managed relational database (MySQL, PostgreSQL, etc.).</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Aurora</a:t>
            </a:r>
            <a:r>
              <a:rPr lang="en-US" dirty="0">
                <a:latin typeface="Abadi" panose="020B0604020104020204" pitchFamily="34" charset="0"/>
              </a:rPr>
              <a:t>: High-performance relational database engine.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DynamoDB</a:t>
            </a:r>
            <a:r>
              <a:rPr lang="en-US" dirty="0">
                <a:latin typeface="Abadi" panose="020B0604020104020204" pitchFamily="34" charset="0"/>
              </a:rPr>
              <a:t>: NoSQL database for key-value and document data.</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Redshift</a:t>
            </a:r>
            <a:r>
              <a:rPr lang="en-US" dirty="0">
                <a:latin typeface="Abadi" panose="020B0604020104020204" pitchFamily="34" charset="0"/>
              </a:rPr>
              <a:t>: Data warehouse for analytics.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ElastiCache</a:t>
            </a:r>
            <a:r>
              <a:rPr lang="en-US" dirty="0">
                <a:latin typeface="Abadi" panose="020B0604020104020204" pitchFamily="34" charset="0"/>
              </a:rPr>
              <a:t>: In-memory caching for Redis and Memcached.</a:t>
            </a:r>
          </a:p>
        </p:txBody>
      </p:sp>
      <p:sp>
        <p:nvSpPr>
          <p:cNvPr id="5129" name="Rectangle 512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79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achine Learning on AWS: Unleashing the Power of AI Services - Learner at life">
            <a:extLst>
              <a:ext uri="{FF2B5EF4-FFF2-40B4-BE49-F238E27FC236}">
                <a16:creationId xmlns:a16="http://schemas.microsoft.com/office/drawing/2014/main" id="{383FF912-1571-A17E-DB2B-D01C23614F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664621-9119-DDC3-E812-4674BC07846D}"/>
              </a:ext>
            </a:extLst>
          </p:cNvPr>
          <p:cNvSpPr txBox="1"/>
          <p:nvPr/>
        </p:nvSpPr>
        <p:spPr>
          <a:xfrm>
            <a:off x="5596502" y="2405894"/>
            <a:ext cx="5754896" cy="3197464"/>
          </a:xfrm>
          <a:prstGeom prst="rect">
            <a:avLst/>
          </a:prstGeom>
        </p:spPr>
        <p:txBody>
          <a:bodyPr vert="horz" lIns="91440" tIns="45720" rIns="91440" bIns="45720" rtlCol="0" anchor="t">
            <a:noAutofit/>
          </a:bodyPr>
          <a:lstStyle/>
          <a:p>
            <a:pPr>
              <a:lnSpc>
                <a:spcPct val="90000"/>
              </a:lnSpc>
              <a:spcAft>
                <a:spcPts val="600"/>
              </a:spcAft>
            </a:pPr>
            <a:endParaRPr lang="en-US" sz="2000" dirty="0">
              <a:latin typeface="Abadi" panose="020B0604020104020204" pitchFamily="34" charset="0"/>
            </a:endParaRP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44A466-CA47-ACE5-D22D-AC1A8EFD0ED3}"/>
              </a:ext>
            </a:extLst>
          </p:cNvPr>
          <p:cNvSpPr txBox="1"/>
          <p:nvPr/>
        </p:nvSpPr>
        <p:spPr>
          <a:xfrm>
            <a:off x="5291968" y="1116169"/>
            <a:ext cx="6552359" cy="3726533"/>
          </a:xfrm>
          <a:prstGeom prst="rect">
            <a:avLst/>
          </a:prstGeom>
          <a:noFill/>
        </p:spPr>
        <p:txBody>
          <a:bodyPr wrap="square">
            <a:spAutoFit/>
          </a:bodyPr>
          <a:lstStyle/>
          <a:p>
            <a:pPr>
              <a:spcAft>
                <a:spcPts val="600"/>
              </a:spcAft>
            </a:pPr>
            <a:r>
              <a:rPr lang="en-US" sz="2000" b="1" dirty="0">
                <a:latin typeface="Abadi" panose="020B0604020104020204" pitchFamily="34" charset="0"/>
              </a:rPr>
              <a:t>5. Machine Learning and AI</a:t>
            </a:r>
          </a:p>
          <a:p>
            <a:pPr>
              <a:lnSpc>
                <a:spcPct val="150000"/>
              </a:lnSpc>
              <a:spcAft>
                <a:spcPts val="600"/>
              </a:spcAft>
            </a:pPr>
            <a:r>
              <a:rPr lang="en-US" sz="1800" dirty="0">
                <a:latin typeface="Abadi" panose="020B0604020104020204" pitchFamily="34" charset="0"/>
              </a:rPr>
              <a:t>AWS offers pre-built and custom ML and AI tools.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a:t>
            </a:r>
            <a:r>
              <a:rPr lang="en-US" sz="1800" b="1" dirty="0" err="1">
                <a:latin typeface="Abadi" panose="020B0604020104020204" pitchFamily="34" charset="0"/>
              </a:rPr>
              <a:t>SageMaker</a:t>
            </a:r>
            <a:r>
              <a:rPr lang="en-US" sz="1800" dirty="0">
                <a:latin typeface="Abadi" panose="020B0604020104020204" pitchFamily="34" charset="0"/>
              </a:rPr>
              <a:t>: Build, train, and deploy ML models.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AWS </a:t>
            </a:r>
            <a:r>
              <a:rPr lang="en-US" sz="1800" b="1" dirty="0" err="1">
                <a:latin typeface="Abadi" panose="020B0604020104020204" pitchFamily="34" charset="0"/>
              </a:rPr>
              <a:t>Rekognition</a:t>
            </a:r>
            <a:r>
              <a:rPr lang="en-US" sz="1800" dirty="0">
                <a:latin typeface="Abadi" panose="020B0604020104020204" pitchFamily="34" charset="0"/>
              </a:rPr>
              <a:t>: Image and video analysis (e.g., object and face recognition).</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Polly</a:t>
            </a:r>
            <a:r>
              <a:rPr lang="en-US" sz="1800" dirty="0">
                <a:latin typeface="Abadi" panose="020B0604020104020204" pitchFamily="34" charset="0"/>
              </a:rPr>
              <a:t>: Converts text into lifelike speech.</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Lex</a:t>
            </a:r>
            <a:r>
              <a:rPr lang="en-US" sz="1800" dirty="0">
                <a:latin typeface="Abadi" panose="020B0604020104020204" pitchFamily="34" charset="0"/>
              </a:rPr>
              <a:t>: Build conversational chatbots.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Forecast</a:t>
            </a:r>
            <a:r>
              <a:rPr lang="en-US" sz="1800" dirty="0">
                <a:latin typeface="Abadi" panose="020B0604020104020204" pitchFamily="34" charset="0"/>
              </a:rPr>
              <a:t>: Time-series forecasting.</a:t>
            </a:r>
          </a:p>
        </p:txBody>
      </p:sp>
    </p:spTree>
    <p:extLst>
      <p:ext uri="{BB962C8B-B14F-4D97-AF65-F5344CB8AC3E}">
        <p14:creationId xmlns:p14="http://schemas.microsoft.com/office/powerpoint/2010/main" val="367201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WS Analytics Services | AWS Cheat Sheets">
            <a:extLst>
              <a:ext uri="{FF2B5EF4-FFF2-40B4-BE49-F238E27FC236}">
                <a16:creationId xmlns:a16="http://schemas.microsoft.com/office/drawing/2014/main" id="{3E5F2FBA-9845-16F7-A874-F11B7B2A9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892331-3140-6E6E-1932-79220AC612A7}"/>
              </a:ext>
            </a:extLst>
          </p:cNvPr>
          <p:cNvSpPr txBox="1"/>
          <p:nvPr/>
        </p:nvSpPr>
        <p:spPr>
          <a:xfrm>
            <a:off x="5508209" y="765340"/>
            <a:ext cx="6119876" cy="4895624"/>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6. Analytics</a:t>
            </a:r>
          </a:p>
          <a:p>
            <a:pPr>
              <a:lnSpc>
                <a:spcPct val="90000"/>
              </a:lnSpc>
              <a:spcAft>
                <a:spcPts val="600"/>
              </a:spcAft>
            </a:pPr>
            <a:r>
              <a:rPr lang="en-US" sz="2000" dirty="0">
                <a:latin typeface="Abadi" panose="020B0604020104020204" pitchFamily="34" charset="0"/>
              </a:rPr>
              <a:t>Services for big data processing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EMR</a:t>
            </a:r>
            <a:r>
              <a:rPr lang="en-US" sz="2000" dirty="0">
                <a:latin typeface="Abadi" panose="020B0604020104020204" pitchFamily="34" charset="0"/>
              </a:rPr>
              <a:t>: Big data processing using Hadoop and Spark.</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Athena</a:t>
            </a:r>
            <a:r>
              <a:rPr lang="en-US" sz="2000" dirty="0">
                <a:latin typeface="Abadi" panose="020B0604020104020204" pitchFamily="34" charset="0"/>
              </a:rPr>
              <a:t>: Query data in S3 using SQL.</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Glue</a:t>
            </a:r>
            <a:r>
              <a:rPr lang="en-US" sz="2000" dirty="0">
                <a:latin typeface="Abadi" panose="020B0604020104020204" pitchFamily="34" charset="0"/>
              </a:rPr>
              <a:t>: Data integration and ETL service.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Kinesis</a:t>
            </a:r>
            <a:r>
              <a:rPr lang="en-US" sz="2000" dirty="0">
                <a:latin typeface="Abadi" panose="020B0604020104020204" pitchFamily="34" charset="0"/>
              </a:rPr>
              <a:t>: Real-time data streaming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QuickSight</a:t>
            </a:r>
            <a:r>
              <a:rPr lang="en-US" sz="2000" dirty="0">
                <a:latin typeface="Abadi" panose="020B0604020104020204" pitchFamily="34" charset="0"/>
              </a:rPr>
              <a:t>: Business intelligence and data visualization.</a:t>
            </a:r>
          </a:p>
        </p:txBody>
      </p:sp>
      <p:sp>
        <p:nvSpPr>
          <p:cNvPr id="7177" name="Rectangle 717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834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WS Security Services: Explore Identity, Compliance &amp; More | Ultimate Cheat Sheet | Medium">
            <a:extLst>
              <a:ext uri="{FF2B5EF4-FFF2-40B4-BE49-F238E27FC236}">
                <a16:creationId xmlns:a16="http://schemas.microsoft.com/office/drawing/2014/main" id="{2145748C-D305-617E-C942-729DDF1852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843" y="214683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26F02E-E6A3-2D02-E9BC-9B1FD7569FD8}"/>
              </a:ext>
            </a:extLst>
          </p:cNvPr>
          <p:cNvSpPr txBox="1"/>
          <p:nvPr/>
        </p:nvSpPr>
        <p:spPr>
          <a:xfrm>
            <a:off x="5024708" y="1211421"/>
            <a:ext cx="6699591" cy="4125535"/>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7. Security and Identity</a:t>
            </a:r>
          </a:p>
          <a:p>
            <a:pPr>
              <a:lnSpc>
                <a:spcPct val="150000"/>
              </a:lnSpc>
              <a:spcAft>
                <a:spcPts val="600"/>
              </a:spcAft>
            </a:pPr>
            <a:r>
              <a:rPr lang="en-US" sz="2000" dirty="0">
                <a:latin typeface="Abadi" panose="020B0604020104020204" pitchFamily="34" charset="0"/>
              </a:rPr>
              <a:t>AWS provides tools for securing data and managing access.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IAM</a:t>
            </a:r>
            <a:r>
              <a:rPr lang="en-US" sz="2000" dirty="0">
                <a:latin typeface="Abadi" panose="020B0604020104020204" pitchFamily="34" charset="0"/>
              </a:rPr>
              <a:t>: Manage access and permissions for AWS services.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WAF</a:t>
            </a:r>
            <a:r>
              <a:rPr lang="en-US" sz="2000" dirty="0">
                <a:latin typeface="Abadi" panose="020B0604020104020204" pitchFamily="34" charset="0"/>
              </a:rPr>
              <a:t>: Web application firewall to protect web apps.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GuardDuty</a:t>
            </a:r>
            <a:r>
              <a:rPr lang="en-US" sz="2000" dirty="0">
                <a:latin typeface="Abadi" panose="020B0604020104020204" pitchFamily="34" charset="0"/>
              </a:rPr>
              <a:t>: Threat detection for AWS accounts.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Shield</a:t>
            </a:r>
            <a:r>
              <a:rPr lang="en-US" sz="2000" dirty="0">
                <a:latin typeface="Abadi" panose="020B0604020104020204" pitchFamily="34" charset="0"/>
              </a:rPr>
              <a:t>: Protection against DDoS attacks.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KMS</a:t>
            </a:r>
            <a:r>
              <a:rPr lang="en-US" sz="2000" dirty="0">
                <a:latin typeface="Abadi" panose="020B0604020104020204" pitchFamily="34" charset="0"/>
              </a:rPr>
              <a:t>: Managed encryption key storage.</a:t>
            </a:r>
          </a:p>
        </p:txBody>
      </p:sp>
      <p:sp>
        <p:nvSpPr>
          <p:cNvPr id="8201" name="Rectangle 820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355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AWS Developer Tools Overview | AWS Cheat Sheet">
            <a:extLst>
              <a:ext uri="{FF2B5EF4-FFF2-40B4-BE49-F238E27FC236}">
                <a16:creationId xmlns:a16="http://schemas.microsoft.com/office/drawing/2014/main" id="{5B0A17B5-C8E9-04B7-B398-2295AC5602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D1EBA6-6E3E-5009-70A0-4224B32AA462}"/>
              </a:ext>
            </a:extLst>
          </p:cNvPr>
          <p:cNvSpPr txBox="1"/>
          <p:nvPr/>
        </p:nvSpPr>
        <p:spPr>
          <a:xfrm>
            <a:off x="5372766" y="1199664"/>
            <a:ext cx="6465796" cy="4636932"/>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8. Developer Tools</a:t>
            </a:r>
          </a:p>
          <a:p>
            <a:pPr>
              <a:lnSpc>
                <a:spcPct val="160000"/>
              </a:lnSpc>
              <a:spcAft>
                <a:spcPts val="600"/>
              </a:spcAft>
            </a:pPr>
            <a:r>
              <a:rPr lang="en-US" sz="2000" dirty="0">
                <a:latin typeface="Abadi" panose="020B0604020104020204" pitchFamily="34" charset="0"/>
              </a:rPr>
              <a:t>AWS supports DevOps practices with developer tools.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CodePipeline</a:t>
            </a:r>
            <a:r>
              <a:rPr lang="en-US" sz="2000" dirty="0">
                <a:latin typeface="Abadi" panose="020B0604020104020204" pitchFamily="34" charset="0"/>
              </a:rPr>
              <a:t>: Continuous integration and deployment (CI/CD).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CodeCommit</a:t>
            </a:r>
            <a:r>
              <a:rPr lang="en-US" sz="2000" dirty="0">
                <a:latin typeface="Abadi" panose="020B0604020104020204" pitchFamily="34" charset="0"/>
              </a:rPr>
              <a:t>: Secure Git-based repositories.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CodeBuild</a:t>
            </a:r>
            <a:r>
              <a:rPr lang="en-US" sz="2000" dirty="0">
                <a:latin typeface="Abadi" panose="020B0604020104020204" pitchFamily="34" charset="0"/>
              </a:rPr>
              <a:t>: Build and test code in the cloud.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Cloud9</a:t>
            </a:r>
            <a:r>
              <a:rPr lang="en-US" sz="2000" dirty="0">
                <a:latin typeface="Abadi" panose="020B0604020104020204" pitchFamily="34" charset="0"/>
              </a:rPr>
              <a:t>: Cloud-based integrated development environment (IDE).</a:t>
            </a:r>
          </a:p>
        </p:txBody>
      </p:sp>
      <p:sp>
        <p:nvSpPr>
          <p:cNvPr id="9225" name="Rectangle 92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357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FC533-8008-56F0-C8B7-96653E70ADC4}"/>
              </a:ext>
            </a:extLst>
          </p:cNvPr>
          <p:cNvSpPr>
            <a:spLocks noGrp="1"/>
          </p:cNvSpPr>
          <p:nvPr>
            <p:ph type="title"/>
          </p:nvPr>
        </p:nvSpPr>
        <p:spPr>
          <a:xfrm>
            <a:off x="778408" y="683489"/>
            <a:ext cx="10477600" cy="1157242"/>
          </a:xfrm>
        </p:spPr>
        <p:txBody>
          <a:bodyPr>
            <a:normAutofit/>
          </a:bodyPr>
          <a:lstStyle/>
          <a:p>
            <a:r>
              <a:rPr lang="en-US" sz="4000" dirty="0">
                <a:latin typeface="Abadi" panose="020F0502020204030204" pitchFamily="34" charset="0"/>
              </a:rPr>
              <a:t>Comparing traditional IT to Cloud computing </a:t>
            </a:r>
            <a:endParaRPr lang="en-IN" sz="4000" dirty="0">
              <a:latin typeface="Abadi" panose="020F0502020204030204" pitchFamily="34" charset="0"/>
            </a:endParaRPr>
          </a:p>
        </p:txBody>
      </p:sp>
      <p:graphicFrame>
        <p:nvGraphicFramePr>
          <p:cNvPr id="8" name="Content Placeholder 7">
            <a:extLst>
              <a:ext uri="{FF2B5EF4-FFF2-40B4-BE49-F238E27FC236}">
                <a16:creationId xmlns:a16="http://schemas.microsoft.com/office/drawing/2014/main" id="{2CD39109-6400-6E30-2847-FAAC281482AB}"/>
              </a:ext>
            </a:extLst>
          </p:cNvPr>
          <p:cNvGraphicFramePr>
            <a:graphicFrameLocks noGrp="1"/>
          </p:cNvGraphicFramePr>
          <p:nvPr>
            <p:ph idx="1"/>
            <p:extLst>
              <p:ext uri="{D42A27DB-BD31-4B8C-83A1-F6EECF244321}">
                <p14:modId xmlns:p14="http://schemas.microsoft.com/office/powerpoint/2010/main" val="246030152"/>
              </p:ext>
            </p:extLst>
          </p:nvPr>
        </p:nvGraphicFramePr>
        <p:xfrm>
          <a:off x="1250830" y="2206250"/>
          <a:ext cx="9690342" cy="3707610"/>
        </p:xfrm>
        <a:graphic>
          <a:graphicData uri="http://schemas.openxmlformats.org/drawingml/2006/table">
            <a:tbl>
              <a:tblPr/>
              <a:tblGrid>
                <a:gridCol w="3230114">
                  <a:extLst>
                    <a:ext uri="{9D8B030D-6E8A-4147-A177-3AD203B41FA5}">
                      <a16:colId xmlns:a16="http://schemas.microsoft.com/office/drawing/2014/main" val="3647465886"/>
                    </a:ext>
                  </a:extLst>
                </a:gridCol>
                <a:gridCol w="3230114">
                  <a:extLst>
                    <a:ext uri="{9D8B030D-6E8A-4147-A177-3AD203B41FA5}">
                      <a16:colId xmlns:a16="http://schemas.microsoft.com/office/drawing/2014/main" val="3364950243"/>
                    </a:ext>
                  </a:extLst>
                </a:gridCol>
                <a:gridCol w="3230114">
                  <a:extLst>
                    <a:ext uri="{9D8B030D-6E8A-4147-A177-3AD203B41FA5}">
                      <a16:colId xmlns:a16="http://schemas.microsoft.com/office/drawing/2014/main" val="1840267974"/>
                    </a:ext>
                  </a:extLst>
                </a:gridCol>
              </a:tblGrid>
              <a:tr h="370761">
                <a:tc>
                  <a:txBody>
                    <a:bodyPr/>
                    <a:lstStyle/>
                    <a:p>
                      <a:r>
                        <a:rPr lang="en-IN" sz="1700" b="1">
                          <a:latin typeface="Abadi" panose="020B0604020104020204" pitchFamily="34" charset="0"/>
                        </a:rPr>
                        <a:t>Aspect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Traditional IT 🖥️</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Cloud Computing ☁️</a:t>
                      </a:r>
                      <a:endParaRPr lang="en-IN" sz="1700">
                        <a:latin typeface="Abadi" panose="020B0604020104020204" pitchFamily="34" charset="0"/>
                      </a:endParaRPr>
                    </a:p>
                  </a:txBody>
                  <a:tcPr marL="84264" marR="84264" marT="42132" marB="42132" anchor="ctr">
                    <a:lnL>
                      <a:noFill/>
                    </a:lnL>
                    <a:lnR>
                      <a:noFill/>
                    </a:lnR>
                    <a:lnT>
                      <a:noFill/>
                    </a:lnT>
                    <a:lnB>
                      <a:noFill/>
                    </a:lnB>
                    <a:noFill/>
                  </a:tcPr>
                </a:tc>
                <a:extLst>
                  <a:ext uri="{0D108BD9-81ED-4DB2-BD59-A6C34878D82A}">
                    <a16:rowId xmlns:a16="http://schemas.microsoft.com/office/drawing/2014/main" val="264153688"/>
                  </a:ext>
                </a:extLst>
              </a:tr>
              <a:tr h="370761">
                <a:tc>
                  <a:txBody>
                    <a:bodyPr/>
                    <a:lstStyle/>
                    <a:p>
                      <a:r>
                        <a:rPr lang="en-IN" sz="1700" b="1" dirty="0">
                          <a:latin typeface="Abadi" panose="020B0604020104020204" pitchFamily="34" charset="0"/>
                        </a:rPr>
                        <a:t>Infrastructure</a:t>
                      </a:r>
                      <a:endParaRPr lang="en-IN" sz="1700" dirty="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Own servers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Shared resources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1870923470"/>
                  </a:ext>
                </a:extLst>
              </a:tr>
              <a:tr h="370761">
                <a:tc>
                  <a:txBody>
                    <a:bodyPr/>
                    <a:lstStyle/>
                    <a:p>
                      <a:r>
                        <a:rPr lang="en-IN" sz="1700" b="1">
                          <a:latin typeface="Abadi" panose="020B0604020104020204" pitchFamily="34" charset="0"/>
                        </a:rPr>
                        <a:t>Setup Time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Long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Quick ⚡</a:t>
                      </a:r>
                    </a:p>
                  </a:txBody>
                  <a:tcPr marL="84264" marR="84264" marT="42132" marB="42132" anchor="ctr">
                    <a:lnL>
                      <a:noFill/>
                    </a:lnL>
                    <a:lnR>
                      <a:noFill/>
                    </a:lnR>
                    <a:lnT>
                      <a:noFill/>
                    </a:lnT>
                    <a:lnB>
                      <a:noFill/>
                    </a:lnB>
                    <a:noFill/>
                  </a:tcPr>
                </a:tc>
                <a:extLst>
                  <a:ext uri="{0D108BD9-81ED-4DB2-BD59-A6C34878D82A}">
                    <a16:rowId xmlns:a16="http://schemas.microsoft.com/office/drawing/2014/main" val="2396835742"/>
                  </a:ext>
                </a:extLst>
              </a:tr>
              <a:tr h="370761">
                <a:tc>
                  <a:txBody>
                    <a:bodyPr/>
                    <a:lstStyle/>
                    <a:p>
                      <a:r>
                        <a:rPr lang="en-IN" sz="1700" b="1">
                          <a:latin typeface="Abadi" panose="020B0604020104020204" pitchFamily="34" charset="0"/>
                        </a:rPr>
                        <a:t>Cost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upfront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Pay-as-you-go 💳</a:t>
                      </a:r>
                    </a:p>
                  </a:txBody>
                  <a:tcPr marL="84264" marR="84264" marT="42132" marB="42132" anchor="ctr">
                    <a:lnL>
                      <a:noFill/>
                    </a:lnL>
                    <a:lnR>
                      <a:noFill/>
                    </a:lnR>
                    <a:lnT>
                      <a:noFill/>
                    </a:lnT>
                    <a:lnB>
                      <a:noFill/>
                    </a:lnB>
                    <a:noFill/>
                  </a:tcPr>
                </a:tc>
                <a:extLst>
                  <a:ext uri="{0D108BD9-81ED-4DB2-BD59-A6C34878D82A}">
                    <a16:rowId xmlns:a16="http://schemas.microsoft.com/office/drawing/2014/main" val="927776828"/>
                  </a:ext>
                </a:extLst>
              </a:tr>
              <a:tr h="370761">
                <a:tc>
                  <a:txBody>
                    <a:bodyPr/>
                    <a:lstStyle/>
                    <a:p>
                      <a:r>
                        <a:rPr lang="en-IN" sz="1700" b="1">
                          <a:latin typeface="Abadi" panose="020B0604020104020204" pitchFamily="34" charset="0"/>
                        </a:rPr>
                        <a:t>Scalability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Limited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Flexible 📈</a:t>
                      </a:r>
                    </a:p>
                  </a:txBody>
                  <a:tcPr marL="84264" marR="84264" marT="42132" marB="42132" anchor="ctr">
                    <a:lnL>
                      <a:noFill/>
                    </a:lnL>
                    <a:lnR>
                      <a:noFill/>
                    </a:lnR>
                    <a:lnT>
                      <a:noFill/>
                    </a:lnT>
                    <a:lnB>
                      <a:noFill/>
                    </a:lnB>
                    <a:noFill/>
                  </a:tcPr>
                </a:tc>
                <a:extLst>
                  <a:ext uri="{0D108BD9-81ED-4DB2-BD59-A6C34878D82A}">
                    <a16:rowId xmlns:a16="http://schemas.microsoft.com/office/drawing/2014/main" val="2051789131"/>
                  </a:ext>
                </a:extLst>
              </a:tr>
              <a:tr h="370761">
                <a:tc>
                  <a:txBody>
                    <a:bodyPr/>
                    <a:lstStyle/>
                    <a:p>
                      <a:r>
                        <a:rPr lang="en-IN" sz="1700" b="1">
                          <a:latin typeface="Abadi" panose="020B0604020104020204" pitchFamily="34" charset="0"/>
                        </a:rPr>
                        <a:t>Maintenance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Handled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683624451"/>
                  </a:ext>
                </a:extLst>
              </a:tr>
              <a:tr h="370761">
                <a:tc>
                  <a:txBody>
                    <a:bodyPr/>
                    <a:lstStyle/>
                    <a:p>
                      <a:r>
                        <a:rPr lang="en-IN" sz="1700" b="1">
                          <a:latin typeface="Abadi" panose="020B0604020104020204" pitchFamily="34" charset="0"/>
                        </a:rPr>
                        <a:t>Access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On-premise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Anywhere with internet 🌐</a:t>
                      </a:r>
                    </a:p>
                  </a:txBody>
                  <a:tcPr marL="84264" marR="84264" marT="42132" marB="42132" anchor="ctr">
                    <a:lnL>
                      <a:noFill/>
                    </a:lnL>
                    <a:lnR>
                      <a:noFill/>
                    </a:lnR>
                    <a:lnT>
                      <a:noFill/>
                    </a:lnT>
                    <a:lnB>
                      <a:noFill/>
                    </a:lnB>
                    <a:noFill/>
                  </a:tcPr>
                </a:tc>
                <a:extLst>
                  <a:ext uri="{0D108BD9-81ED-4DB2-BD59-A6C34878D82A}">
                    <a16:rowId xmlns:a16="http://schemas.microsoft.com/office/drawing/2014/main" val="3955849837"/>
                  </a:ext>
                </a:extLst>
              </a:tr>
              <a:tr h="370761">
                <a:tc>
                  <a:txBody>
                    <a:bodyPr/>
                    <a:lstStyle/>
                    <a:p>
                      <a:r>
                        <a:rPr lang="en-IN" sz="1700" b="1">
                          <a:latin typeface="Abadi" panose="020B0604020104020204" pitchFamily="34" charset="0"/>
                        </a:rPr>
                        <a:t>Disaster Recovery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Risk of data loss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Built-in backup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3606317"/>
                  </a:ext>
                </a:extLst>
              </a:tr>
              <a:tr h="370761">
                <a:tc>
                  <a:txBody>
                    <a:bodyPr/>
                    <a:lstStyle/>
                    <a:p>
                      <a:r>
                        <a:rPr lang="en-IN" sz="1700" b="1">
                          <a:latin typeface="Abadi" panose="020B0604020104020204" pitchFamily="34" charset="0"/>
                        </a:rPr>
                        <a:t>Software Updates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installation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Automatic updates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3625281166"/>
                  </a:ext>
                </a:extLst>
              </a:tr>
              <a:tr h="370761">
                <a:tc>
                  <a:txBody>
                    <a:bodyPr/>
                    <a:lstStyle/>
                    <a:p>
                      <a:r>
                        <a:rPr lang="en-IN" sz="1700" b="1">
                          <a:latin typeface="Abadi" panose="020B0604020104020204" pitchFamily="34" charset="0"/>
                        </a:rPr>
                        <a:t>Energy Use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power consumption 🔋</a:t>
                      </a:r>
                    </a:p>
                  </a:txBody>
                  <a:tcPr marL="84264" marR="84264" marT="42132" marB="42132" anchor="ctr">
                    <a:lnL>
                      <a:noFill/>
                    </a:lnL>
                    <a:lnR>
                      <a:noFill/>
                    </a:lnR>
                    <a:lnT>
                      <a:noFill/>
                    </a:lnT>
                    <a:lnB>
                      <a:noFill/>
                    </a:lnB>
                    <a:noFill/>
                  </a:tcPr>
                </a:tc>
                <a:tc>
                  <a:txBody>
                    <a:bodyPr/>
                    <a:lstStyle/>
                    <a:p>
                      <a:r>
                        <a:rPr lang="en-IN" sz="1700" dirty="0">
                          <a:latin typeface="Abadi" panose="020B0604020104020204" pitchFamily="34" charset="0"/>
                        </a:rPr>
                        <a:t>Optimized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4168291"/>
                  </a:ext>
                </a:extLst>
              </a:tr>
            </a:tbl>
          </a:graphicData>
        </a:graphic>
      </p:graphicFrame>
    </p:spTree>
    <p:extLst>
      <p:ext uri="{BB962C8B-B14F-4D97-AF65-F5344CB8AC3E}">
        <p14:creationId xmlns:p14="http://schemas.microsoft.com/office/powerpoint/2010/main" val="3392903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nternet Of Things AWS IoT&quot; Icon - Download for free – Iconduck">
            <a:extLst>
              <a:ext uri="{FF2B5EF4-FFF2-40B4-BE49-F238E27FC236}">
                <a16:creationId xmlns:a16="http://schemas.microsoft.com/office/drawing/2014/main" id="{133F9D8E-7E69-9205-0EFB-78A9C57EB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446" y="1470401"/>
            <a:ext cx="3347974" cy="4037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DDEA2B-D473-20AF-9B34-F88789EE68E2}"/>
              </a:ext>
            </a:extLst>
          </p:cNvPr>
          <p:cNvSpPr txBox="1"/>
          <p:nvPr/>
        </p:nvSpPr>
        <p:spPr>
          <a:xfrm>
            <a:off x="5425680" y="1470401"/>
            <a:ext cx="622805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9. Internet of Things (IoT)</a:t>
            </a:r>
          </a:p>
          <a:p>
            <a:pPr>
              <a:lnSpc>
                <a:spcPct val="150000"/>
              </a:lnSpc>
              <a:spcAft>
                <a:spcPts val="600"/>
              </a:spcAft>
            </a:pPr>
            <a:r>
              <a:rPr lang="en-US" dirty="0">
                <a:latin typeface="Abadi" panose="020B0604020104020204" pitchFamily="34" charset="0"/>
              </a:rPr>
              <a:t>AWS offers IoT services for managing connected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Core</a:t>
            </a:r>
            <a:r>
              <a:rPr lang="en-US" dirty="0">
                <a:latin typeface="Abadi" panose="020B0604020104020204" pitchFamily="34" charset="0"/>
              </a:rPr>
              <a:t>: Connect and manage IoT devices securely.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Greengrass</a:t>
            </a:r>
            <a:r>
              <a:rPr lang="en-US" dirty="0">
                <a:latin typeface="Abadi" panose="020B0604020104020204" pitchFamily="34" charset="0"/>
              </a:rPr>
              <a:t>: Local computing and data management for IoT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Analytics</a:t>
            </a:r>
            <a:r>
              <a:rPr lang="en-US" dirty="0">
                <a:latin typeface="Abadi" panose="020B0604020104020204" pitchFamily="34" charset="0"/>
              </a:rPr>
              <a:t>: Analyze IoT data at scale.</a:t>
            </a:r>
          </a:p>
        </p:txBody>
      </p:sp>
      <p:sp>
        <p:nvSpPr>
          <p:cNvPr id="10251" name="Rectangle 1025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95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and white logo&#10;&#10;Description automatically generated">
            <a:extLst>
              <a:ext uri="{FF2B5EF4-FFF2-40B4-BE49-F238E27FC236}">
                <a16:creationId xmlns:a16="http://schemas.microsoft.com/office/drawing/2014/main" id="{742A28A8-162C-A73F-46F4-E0CA0BC4C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16" y="2111820"/>
            <a:ext cx="3876165" cy="1938082"/>
          </a:xfrm>
          <a:prstGeom prst="rect">
            <a:avLst/>
          </a:prstGeom>
        </p:spPr>
      </p:pic>
      <p:sp>
        <p:nvSpPr>
          <p:cNvPr id="3" name="TextBox 2">
            <a:extLst>
              <a:ext uri="{FF2B5EF4-FFF2-40B4-BE49-F238E27FC236}">
                <a16:creationId xmlns:a16="http://schemas.microsoft.com/office/drawing/2014/main" id="{8C1C12E9-A1AD-3238-3DC1-DE15841471AF}"/>
              </a:ext>
            </a:extLst>
          </p:cNvPr>
          <p:cNvSpPr txBox="1"/>
          <p:nvPr/>
        </p:nvSpPr>
        <p:spPr>
          <a:xfrm>
            <a:off x="5181797" y="1601668"/>
            <a:ext cx="6595498" cy="3197464"/>
          </a:xfrm>
          <a:prstGeom prst="rect">
            <a:avLst/>
          </a:prstGeom>
        </p:spPr>
        <p:txBody>
          <a:bodyPr vert="horz" lIns="91440" tIns="45720" rIns="91440" bIns="45720" rtlCol="0" anchor="t">
            <a:normAutofit fontScale="92500"/>
          </a:bodyPr>
          <a:lstStyle/>
          <a:p>
            <a:pPr>
              <a:lnSpc>
                <a:spcPct val="90000"/>
              </a:lnSpc>
              <a:spcAft>
                <a:spcPts val="600"/>
              </a:spcAft>
            </a:pPr>
            <a:r>
              <a:rPr lang="en-US" sz="2000" b="1" dirty="0">
                <a:latin typeface="Abadi" panose="020B0604020104020204" pitchFamily="34" charset="0"/>
              </a:rPr>
              <a:t>10. Migration and Transfer</a:t>
            </a:r>
          </a:p>
          <a:p>
            <a:pPr>
              <a:lnSpc>
                <a:spcPct val="160000"/>
              </a:lnSpc>
              <a:spcAft>
                <a:spcPts val="600"/>
              </a:spcAft>
            </a:pPr>
            <a:r>
              <a:rPr lang="en-US" sz="1900" dirty="0">
                <a:latin typeface="Abadi" panose="020B0604020104020204" pitchFamily="34" charset="0"/>
              </a:rPr>
              <a:t>AWS supports migration of applications and data to the cloud.</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Migration Hub</a:t>
            </a:r>
            <a:r>
              <a:rPr lang="en-US" sz="1900" dirty="0">
                <a:latin typeface="Abadi" panose="020B0604020104020204" pitchFamily="34" charset="0"/>
              </a:rPr>
              <a:t>: Centralized tracking for migrations.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Snowball/Snowmobile</a:t>
            </a:r>
            <a:r>
              <a:rPr lang="en-US" sz="1900" dirty="0">
                <a:latin typeface="Abadi" panose="020B0604020104020204" pitchFamily="34" charset="0"/>
              </a:rPr>
              <a:t>: Physical devices for transferring large datasets.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Database Migration Service</a:t>
            </a:r>
            <a:r>
              <a:rPr lang="en-US" sz="1900" dirty="0">
                <a:latin typeface="Abadi" panose="020B0604020104020204" pitchFamily="34" charset="0"/>
              </a:rPr>
              <a:t>: Migrate databases to AWS.</a:t>
            </a:r>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AWS Migration Services | AWS Cheat Sheet">
            <a:extLst>
              <a:ext uri="{FF2B5EF4-FFF2-40B4-BE49-F238E27FC236}">
                <a16:creationId xmlns:a16="http://schemas.microsoft.com/office/drawing/2014/main" id="{54C48F71-84E4-A69A-2301-15190F438A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8792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WS Management and Governance Services: A Comprehensive Guide">
            <a:extLst>
              <a:ext uri="{FF2B5EF4-FFF2-40B4-BE49-F238E27FC236}">
                <a16:creationId xmlns:a16="http://schemas.microsoft.com/office/drawing/2014/main" id="{78E5B8A9-8BEE-21CF-139F-3F3EDD1756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62" y="2356934"/>
            <a:ext cx="3484415" cy="195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C2B2A2-502C-5B57-1B29-9542A51A2022}"/>
              </a:ext>
            </a:extLst>
          </p:cNvPr>
          <p:cNvSpPr txBox="1"/>
          <p:nvPr/>
        </p:nvSpPr>
        <p:spPr>
          <a:xfrm>
            <a:off x="4685490" y="1494663"/>
            <a:ext cx="7033097" cy="3197464"/>
          </a:xfrm>
          <a:prstGeom prst="rect">
            <a:avLst/>
          </a:prstGeom>
        </p:spPr>
        <p:txBody>
          <a:bodyPr vert="horz" lIns="91440" tIns="45720" rIns="91440" bIns="45720" rtlCol="0" anchor="t">
            <a:noAutofit/>
          </a:bodyPr>
          <a:lstStyle/>
          <a:p>
            <a:pPr>
              <a:lnSpc>
                <a:spcPct val="150000"/>
              </a:lnSpc>
              <a:spcAft>
                <a:spcPts val="600"/>
              </a:spcAft>
            </a:pPr>
            <a:r>
              <a:rPr lang="en-US" sz="2000" b="1" dirty="0">
                <a:latin typeface="Abadi" panose="020B0604020104020204" pitchFamily="34" charset="0"/>
              </a:rPr>
              <a:t>11. Management and Governance</a:t>
            </a:r>
          </a:p>
          <a:p>
            <a:pPr>
              <a:lnSpc>
                <a:spcPct val="150000"/>
              </a:lnSpc>
              <a:spcAft>
                <a:spcPts val="600"/>
              </a:spcAft>
            </a:pPr>
            <a:r>
              <a:rPr lang="en-US" dirty="0">
                <a:latin typeface="Abadi" panose="020B0604020104020204" pitchFamily="34" charset="0"/>
              </a:rPr>
              <a:t>Services to monitor, manage, and optimize AWS usage.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CloudWatch</a:t>
            </a:r>
            <a:r>
              <a:rPr lang="en-US" dirty="0">
                <a:latin typeface="Abadi" panose="020B0604020104020204" pitchFamily="34" charset="0"/>
              </a:rPr>
              <a:t>: Monitoring for AWS resources and applications.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CloudTrail</a:t>
            </a:r>
            <a:r>
              <a:rPr lang="en-US" dirty="0">
                <a:latin typeface="Abadi" panose="020B0604020104020204" pitchFamily="34" charset="0"/>
              </a:rPr>
              <a:t>: Logs and tracks user activity and API calls.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Config</a:t>
            </a:r>
            <a:r>
              <a:rPr lang="en-US" dirty="0">
                <a:latin typeface="Abadi" panose="020B0604020104020204" pitchFamily="34" charset="0"/>
              </a:rPr>
              <a:t>: Resource inventory and compliance auditing.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Auto Scaling</a:t>
            </a:r>
            <a:r>
              <a:rPr lang="en-US" dirty="0">
                <a:latin typeface="Abadi" panose="020B0604020104020204" pitchFamily="34" charset="0"/>
              </a:rPr>
              <a:t>: Automatically adjust resources to demand.</a:t>
            </a:r>
          </a:p>
        </p:txBody>
      </p:sp>
      <p:sp>
        <p:nvSpPr>
          <p:cNvPr id="12297" name="Rectangle 1229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487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video camera">
            <a:extLst>
              <a:ext uri="{FF2B5EF4-FFF2-40B4-BE49-F238E27FC236}">
                <a16:creationId xmlns:a16="http://schemas.microsoft.com/office/drawing/2014/main" id="{87FF18BD-1E57-77D4-6920-21EE2DE8E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70" y="2231359"/>
            <a:ext cx="3876165" cy="1938082"/>
          </a:xfrm>
          <a:prstGeom prst="rect">
            <a:avLst/>
          </a:prstGeom>
        </p:spPr>
      </p:pic>
      <p:sp>
        <p:nvSpPr>
          <p:cNvPr id="3" name="TextBox 2">
            <a:extLst>
              <a:ext uri="{FF2B5EF4-FFF2-40B4-BE49-F238E27FC236}">
                <a16:creationId xmlns:a16="http://schemas.microsoft.com/office/drawing/2014/main" id="{C94CD651-CB02-2E22-22B7-70280750B069}"/>
              </a:ext>
            </a:extLst>
          </p:cNvPr>
          <p:cNvSpPr txBox="1"/>
          <p:nvPr/>
        </p:nvSpPr>
        <p:spPr>
          <a:xfrm>
            <a:off x="5030227" y="1368317"/>
            <a:ext cx="6541481" cy="4121365"/>
          </a:xfrm>
          <a:prstGeom prst="rect">
            <a:avLst/>
          </a:prstGeom>
        </p:spPr>
        <p:txBody>
          <a:bodyPr vert="horz" lIns="91440" tIns="45720" rIns="91440" bIns="45720" rtlCol="0" anchor="t">
            <a:noAutofit/>
          </a:bodyPr>
          <a:lstStyle/>
          <a:p>
            <a:pPr>
              <a:lnSpc>
                <a:spcPct val="160000"/>
              </a:lnSpc>
              <a:spcAft>
                <a:spcPts val="600"/>
              </a:spcAft>
            </a:pPr>
            <a:r>
              <a:rPr lang="en-US" b="1" dirty="0">
                <a:latin typeface="Abadi" panose="020B0604020104020204" pitchFamily="34" charset="0"/>
              </a:rPr>
              <a:t>12. Media Services</a:t>
            </a:r>
          </a:p>
          <a:p>
            <a:pPr>
              <a:lnSpc>
                <a:spcPct val="160000"/>
              </a:lnSpc>
              <a:spcAft>
                <a:spcPts val="600"/>
              </a:spcAft>
            </a:pPr>
            <a:r>
              <a:rPr lang="en-US" dirty="0">
                <a:latin typeface="Abadi" panose="020B0604020104020204" pitchFamily="34" charset="0"/>
              </a:rPr>
              <a:t>AWS provides tools for creating, processing, and distributing media content.</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MediaLive</a:t>
            </a:r>
            <a:r>
              <a:rPr lang="en-US" dirty="0">
                <a:latin typeface="Abadi" panose="020B0604020104020204" pitchFamily="34" charset="0"/>
              </a:rPr>
              <a:t>: Live video processing and delivery.</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MediaConvert</a:t>
            </a:r>
            <a:r>
              <a:rPr lang="en-US" dirty="0">
                <a:latin typeface="Abadi" panose="020B0604020104020204" pitchFamily="34" charset="0"/>
              </a:rPr>
              <a:t>: File-based video transcoding.</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Amazon IVS</a:t>
            </a:r>
            <a:r>
              <a:rPr lang="en-US" dirty="0">
                <a:latin typeface="Abadi" panose="020B0604020104020204" pitchFamily="34" charset="0"/>
              </a:rPr>
              <a:t>: Interactive video streaming.</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6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0" name="Rectangle 1436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65" name="Picture 29" descr="AWS Outposts adds support for managed cloud database services - SiliconANGLE">
            <a:extLst>
              <a:ext uri="{FF2B5EF4-FFF2-40B4-BE49-F238E27FC236}">
                <a16:creationId xmlns:a16="http://schemas.microsoft.com/office/drawing/2014/main" id="{B4B6B087-DD8E-AC33-22DE-90C21A557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727" y="2115074"/>
            <a:ext cx="3876165" cy="217065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292FDB4-B429-4332-3208-9CB6B319554A}"/>
              </a:ext>
            </a:extLst>
          </p:cNvPr>
          <p:cNvSpPr txBox="1"/>
          <p:nvPr/>
        </p:nvSpPr>
        <p:spPr>
          <a:xfrm>
            <a:off x="5262502" y="1762174"/>
            <a:ext cx="6471568"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13. Hybrid Cloud</a:t>
            </a:r>
          </a:p>
          <a:p>
            <a:pPr>
              <a:lnSpc>
                <a:spcPct val="90000"/>
              </a:lnSpc>
              <a:spcAft>
                <a:spcPts val="600"/>
              </a:spcAft>
            </a:pPr>
            <a:r>
              <a:rPr lang="en-US" sz="2000" dirty="0">
                <a:latin typeface="Abadi" panose="020B0604020104020204" pitchFamily="34" charset="0"/>
              </a:rPr>
              <a:t>AWS enables integration with on-premises environments.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Outposts</a:t>
            </a:r>
            <a:r>
              <a:rPr lang="en-US" sz="2000" dirty="0">
                <a:latin typeface="Abadi" panose="020B0604020104020204" pitchFamily="34" charset="0"/>
              </a:rPr>
              <a:t>: AWS services in on-premises data centers.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ECS Anywhere</a:t>
            </a:r>
            <a:r>
              <a:rPr lang="en-US" sz="2000" dirty="0">
                <a:latin typeface="Abadi" panose="020B0604020104020204" pitchFamily="34" charset="0"/>
              </a:rPr>
              <a:t>: Run containers on local hardware.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Backup</a:t>
            </a:r>
            <a:r>
              <a:rPr lang="en-US" sz="2000" dirty="0">
                <a:latin typeface="Abadi" panose="020B0604020104020204" pitchFamily="34" charset="0"/>
              </a:rPr>
              <a:t>: Unified backup management for hybrid environments.</a:t>
            </a:r>
          </a:p>
        </p:txBody>
      </p:sp>
      <p:sp>
        <p:nvSpPr>
          <p:cNvPr id="14372" name="Rectangle 1437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4" name="Rectangle 1437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039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Demystifying AWS Managed Blockchain">
            <a:extLst>
              <a:ext uri="{FF2B5EF4-FFF2-40B4-BE49-F238E27FC236}">
                <a16:creationId xmlns:a16="http://schemas.microsoft.com/office/drawing/2014/main" id="{2E0DEBC4-93DA-2F6F-C28C-353B3FA0EB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713" y="2181344"/>
            <a:ext cx="3876165" cy="2038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57A087-C6C6-2218-A3D5-8A34D279EE90}"/>
              </a:ext>
            </a:extLst>
          </p:cNvPr>
          <p:cNvSpPr txBox="1"/>
          <p:nvPr/>
        </p:nvSpPr>
        <p:spPr>
          <a:xfrm>
            <a:off x="5007591" y="1830268"/>
            <a:ext cx="661224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14. Blockchain</a:t>
            </a:r>
          </a:p>
          <a:p>
            <a:pPr>
              <a:lnSpc>
                <a:spcPct val="150000"/>
              </a:lnSpc>
              <a:spcAft>
                <a:spcPts val="600"/>
              </a:spcAft>
            </a:pPr>
            <a:r>
              <a:rPr lang="en-US" dirty="0">
                <a:latin typeface="Abadi" panose="020B0604020104020204" pitchFamily="34" charset="0"/>
              </a:rPr>
              <a:t>AWS supports blockchain development and management.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Managed Blockchain</a:t>
            </a:r>
            <a:r>
              <a:rPr lang="en-US" dirty="0">
                <a:latin typeface="Abadi" panose="020B0604020104020204" pitchFamily="34" charset="0"/>
              </a:rPr>
              <a:t>: Build and manage blockchain networks.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Quantum Ledger Database (QLDB)</a:t>
            </a:r>
            <a:r>
              <a:rPr lang="en-US" dirty="0">
                <a:latin typeface="Abadi" panose="020B0604020104020204" pitchFamily="34" charset="0"/>
              </a:rPr>
              <a:t>: Immutable, transparent, and cryptographically verifiable ledger database.</a:t>
            </a:r>
          </a:p>
        </p:txBody>
      </p:sp>
      <p:sp>
        <p:nvSpPr>
          <p:cNvPr id="15369" name="Rectangle 1536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875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7" name="Rectangle 1639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AWS Game Development">
            <a:extLst>
              <a:ext uri="{FF2B5EF4-FFF2-40B4-BE49-F238E27FC236}">
                <a16:creationId xmlns:a16="http://schemas.microsoft.com/office/drawing/2014/main" id="{4F0673CC-C6C5-D077-68A1-D3A4EACBE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77"/>
          <a:stretch/>
        </p:blipFill>
        <p:spPr bwMode="auto">
          <a:xfrm>
            <a:off x="965346" y="1122297"/>
            <a:ext cx="3416321" cy="38235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A163B-6F4C-3B30-A063-F319DED3FD8A}"/>
              </a:ext>
            </a:extLst>
          </p:cNvPr>
          <p:cNvSpPr txBox="1"/>
          <p:nvPr/>
        </p:nvSpPr>
        <p:spPr>
          <a:xfrm>
            <a:off x="5113106" y="1526672"/>
            <a:ext cx="6004385" cy="3014765"/>
          </a:xfrm>
          <a:prstGeom prst="rect">
            <a:avLst/>
          </a:prstGeom>
        </p:spPr>
        <p:txBody>
          <a:bodyPr vert="horz" lIns="91440" tIns="45720" rIns="91440" bIns="45720" rtlCol="0" anchor="t">
            <a:normAutofit/>
          </a:bodyPr>
          <a:lstStyle/>
          <a:p>
            <a:pPr>
              <a:lnSpc>
                <a:spcPct val="150000"/>
              </a:lnSpc>
              <a:spcAft>
                <a:spcPts val="600"/>
              </a:spcAft>
            </a:pPr>
            <a:r>
              <a:rPr lang="en-US" sz="2000" b="1" dirty="0">
                <a:latin typeface="Abadi" panose="020B0604020104020204" pitchFamily="34" charset="0"/>
              </a:rPr>
              <a:t>15. Game Development</a:t>
            </a:r>
          </a:p>
          <a:p>
            <a:pPr>
              <a:lnSpc>
                <a:spcPct val="150000"/>
              </a:lnSpc>
              <a:spcAft>
                <a:spcPts val="600"/>
              </a:spcAft>
            </a:pPr>
            <a:r>
              <a:rPr lang="en-US" sz="2000" dirty="0">
                <a:latin typeface="Abadi" panose="020B0604020104020204" pitchFamily="34" charset="0"/>
              </a:rPr>
              <a:t>AWS offers solutions for building and hosting games.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GameLift</a:t>
            </a:r>
            <a:r>
              <a:rPr lang="en-US" sz="2000" dirty="0">
                <a:latin typeface="Abadi" panose="020B0604020104020204" pitchFamily="34" charset="0"/>
              </a:rPr>
              <a:t>: Scalable game server hosting.</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Lumberyard</a:t>
            </a:r>
            <a:r>
              <a:rPr lang="en-US" sz="2000" dirty="0">
                <a:latin typeface="Abadi" panose="020B0604020104020204" pitchFamily="34" charset="0"/>
              </a:rPr>
              <a:t>: Free game engine integrated with AWS.</a:t>
            </a:r>
          </a:p>
        </p:txBody>
      </p:sp>
      <p:sp>
        <p:nvSpPr>
          <p:cNvPr id="16398" name="Rectangle 163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9" name="Rectangle 163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738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D6939C3D-590C-A305-5884-2307E5865354}"/>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748FB222-CE41-9B08-0558-3EA69706ABBF}"/>
              </a:ext>
            </a:extLst>
          </p:cNvPr>
          <p:cNvSpPr txBox="1"/>
          <p:nvPr/>
        </p:nvSpPr>
        <p:spPr>
          <a:xfrm>
            <a:off x="279400" y="160338"/>
            <a:ext cx="11785600" cy="7327134"/>
          </a:xfrm>
          <a:prstGeom prst="rect">
            <a:avLst/>
          </a:prstGeom>
          <a:noFill/>
        </p:spPr>
        <p:txBody>
          <a:bodyPr wrap="square">
            <a:spAutoFit/>
          </a:bodyPr>
          <a:lstStyle/>
          <a:p>
            <a:r>
              <a:rPr lang="en-US" sz="2000" b="1" dirty="0"/>
              <a:t>How to create AWS free tire account</a:t>
            </a:r>
          </a:p>
          <a:p>
            <a:endParaRPr lang="en-US" dirty="0"/>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1. Visit the AWS Sign-Up Page</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Open your web browser and navigate to the official AWS sign-up page: </a:t>
            </a:r>
            <a:r>
              <a:rPr lang="en-IN" sz="1800" u="sng" kern="100" dirty="0">
                <a:solidFill>
                  <a:srgbClr val="0000FF"/>
                </a:solidFill>
                <a:effectLst/>
                <a:latin typeface="Calibri" panose="020F0502020204030204" pitchFamily="34" charset="0"/>
                <a:ea typeface="Calibri" panose="020F0502020204030204" pitchFamily="34" charset="0"/>
                <a:cs typeface="Tunga" panose="020B0502040204020203" pitchFamily="34" charset="0"/>
                <a:hlinkClick r:id="rId2"/>
              </a:rPr>
              <a:t>https://aws.amazon.com/resources/create-account/</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2. Enter Your Email Address and Account Name</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Provide your email address and choose a name for your AWS account.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Click "Verify Email Address."</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3. Verify Your Email</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Check your email inbox for a verification code from AWS.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Enter the code on the AWS sign-up page and click "Verify."</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4. Set Your Root User Password</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Create a strong and secure password for your root user account.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Confirm the password and click "Continue."</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5. Select Account Type</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Choose "Personal - for your own projects."</a:t>
            </a:r>
          </a:p>
          <a:p>
            <a:endParaRPr lang="en-US" dirty="0"/>
          </a:p>
          <a:p>
            <a:endParaRPr lang="en-IN" dirty="0"/>
          </a:p>
        </p:txBody>
      </p:sp>
    </p:spTree>
    <p:extLst>
      <p:ext uri="{BB962C8B-B14F-4D97-AF65-F5344CB8AC3E}">
        <p14:creationId xmlns:p14="http://schemas.microsoft.com/office/powerpoint/2010/main" val="4223008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F5394E-68CC-AF60-467A-37ECF5D38F0A}"/>
              </a:ext>
            </a:extLst>
          </p:cNvPr>
          <p:cNvSpPr txBox="1"/>
          <p:nvPr/>
        </p:nvSpPr>
        <p:spPr>
          <a:xfrm>
            <a:off x="643647" y="493745"/>
            <a:ext cx="10904706" cy="5625386"/>
          </a:xfrm>
          <a:prstGeom prst="rect">
            <a:avLst/>
          </a:prstGeom>
          <a:noFill/>
        </p:spPr>
        <p:txBody>
          <a:bodyPr wrap="square">
            <a:spAutoFit/>
          </a:bodyPr>
          <a:lstStyle/>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6. Provide Personal Information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Enter your full name, contact number, country, and address.</a:t>
            </a: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Click "Continue."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7. Enter Billing Information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Enter your credit card or debit card details. </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Important:</a:t>
            </a:r>
            <a:r>
              <a:rPr lang="en-IN" kern="100" dirty="0">
                <a:effectLst/>
                <a:latin typeface="Calibri" panose="020F0502020204030204" pitchFamily="34" charset="0"/>
                <a:ea typeface="Calibri" panose="020F0502020204030204" pitchFamily="34" charset="0"/>
                <a:cs typeface="Times New Roman" panose="02020603050405020304" pitchFamily="18" charset="0"/>
              </a:rPr>
              <a:t> The AWS Free Tier does not require you to pay for most services within the first 12 months, but you will need to provide valid payment information.</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8. Verify and Continue</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Review the information you've entered and click "Verify and Continue."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9. Select Support Plan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Choose "Basic Support - Free."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10. Confirm Account Creation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Click "Continue" to complete the account creation process.</a:t>
            </a:r>
          </a:p>
        </p:txBody>
      </p:sp>
    </p:spTree>
    <p:extLst>
      <p:ext uri="{BB962C8B-B14F-4D97-AF65-F5344CB8AC3E}">
        <p14:creationId xmlns:p14="http://schemas.microsoft.com/office/powerpoint/2010/main" val="2427666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A2EF7E-C505-8D52-0613-675F7A71DAFF}"/>
              </a:ext>
            </a:extLst>
          </p:cNvPr>
          <p:cNvSpPr txBox="1"/>
          <p:nvPr/>
        </p:nvSpPr>
        <p:spPr>
          <a:xfrm>
            <a:off x="807397" y="547840"/>
            <a:ext cx="10301590" cy="3581750"/>
          </a:xfrm>
          <a:prstGeom prst="rect">
            <a:avLst/>
          </a:prstGeom>
          <a:noFill/>
        </p:spPr>
        <p:txBody>
          <a:bodyPr wrap="square">
            <a:spAutoFit/>
          </a:bodyPr>
          <a:lstStyle/>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Important Notes:</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Free Tier Limitations:</a:t>
            </a:r>
            <a:r>
              <a:rPr lang="en-IN" kern="100" dirty="0">
                <a:effectLst/>
                <a:latin typeface="Calibri" panose="020F0502020204030204" pitchFamily="34" charset="0"/>
                <a:ea typeface="Calibri" panose="020F0502020204030204" pitchFamily="34" charset="0"/>
                <a:cs typeface="Tunga" panose="020B0502040204020203" pitchFamily="34" charset="0"/>
              </a:rPr>
              <a:t> The AWS Free Tier has limitations on the usage of various services. Refer to the official AWS Free Tier documentation for detailed information: </a:t>
            </a:r>
            <a:r>
              <a:rPr lang="en-IN" u="sng" kern="100" dirty="0">
                <a:solidFill>
                  <a:srgbClr val="0000FF"/>
                </a:solidFill>
                <a:effectLst/>
                <a:latin typeface="Calibri" panose="020F0502020204030204" pitchFamily="34" charset="0"/>
                <a:ea typeface="Calibri" panose="020F0502020204030204" pitchFamily="34" charset="0"/>
                <a:cs typeface="Tunga" panose="020B0502040204020203" pitchFamily="34" charset="0"/>
                <a:hlinkClick r:id="rId2"/>
              </a:rPr>
              <a:t>https://aws.amazon.com/free/</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Account Security:</a:t>
            </a:r>
            <a:r>
              <a:rPr lang="en-IN" kern="100" dirty="0">
                <a:effectLst/>
                <a:latin typeface="Calibri" panose="020F0502020204030204" pitchFamily="34" charset="0"/>
                <a:ea typeface="Calibri" panose="020F0502020204030204" pitchFamily="34" charset="0"/>
                <a:cs typeface="Tunga" panose="020B0502040204020203" pitchFamily="34" charset="0"/>
              </a:rPr>
              <a:t> After creating your account, it's crucial to implement strong security measures, such as: </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Multi-Factor Authentication (MFA):</a:t>
            </a:r>
            <a:r>
              <a:rPr lang="en-IN" kern="100" dirty="0">
                <a:effectLst/>
                <a:latin typeface="Calibri" panose="020F0502020204030204" pitchFamily="34" charset="0"/>
                <a:ea typeface="Calibri" panose="020F0502020204030204" pitchFamily="34" charset="0"/>
                <a:cs typeface="Times New Roman" panose="02020603050405020304" pitchFamily="18" charset="0"/>
              </a:rPr>
              <a:t> Enable MFA for your root user and other important accounts.</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IAM Users:</a:t>
            </a:r>
            <a:r>
              <a:rPr lang="en-IN" kern="100" dirty="0">
                <a:effectLst/>
                <a:latin typeface="Calibri" panose="020F0502020204030204" pitchFamily="34" charset="0"/>
                <a:ea typeface="Calibri" panose="020F0502020204030204" pitchFamily="34" charset="0"/>
                <a:cs typeface="Times New Roman" panose="02020603050405020304" pitchFamily="18" charset="0"/>
              </a:rPr>
              <a:t> Create and use IAM users with limited privileges for day-to-day operations instead of the root user.</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Regular Security Reviews:</a:t>
            </a:r>
            <a:r>
              <a:rPr lang="en-IN" kern="100" dirty="0">
                <a:effectLst/>
                <a:latin typeface="Calibri" panose="020F0502020204030204" pitchFamily="34" charset="0"/>
                <a:ea typeface="Calibri" panose="020F0502020204030204" pitchFamily="34" charset="0"/>
                <a:cs typeface="Times New Roman" panose="02020603050405020304" pitchFamily="18" charset="0"/>
              </a:rPr>
              <a:t> Regularly review your AWS account for any unauthorized activity.</a:t>
            </a:r>
          </a:p>
        </p:txBody>
      </p:sp>
    </p:spTree>
    <p:extLst>
      <p:ext uri="{BB962C8B-B14F-4D97-AF65-F5344CB8AC3E}">
        <p14:creationId xmlns:p14="http://schemas.microsoft.com/office/powerpoint/2010/main" val="78793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8B3675-DD87-B595-794E-AF61234B5237}"/>
            </a:ext>
          </a:extLst>
        </p:cNvPr>
        <p:cNvGrpSpPr/>
        <p:nvPr/>
      </p:nvGrpSpPr>
      <p:grpSpPr>
        <a:xfrm>
          <a:off x="0" y="0"/>
          <a:ext cx="0" cy="0"/>
          <a:chOff x="0" y="0"/>
          <a:chExt cx="0" cy="0"/>
        </a:xfrm>
      </p:grpSpPr>
      <p:sp>
        <p:nvSpPr>
          <p:cNvPr id="9" name="Slide Background">
            <a:extLst>
              <a:ext uri="{FF2B5EF4-FFF2-40B4-BE49-F238E27FC236}">
                <a16:creationId xmlns:a16="http://schemas.microsoft.com/office/drawing/2014/main" id="{B50D074C-5457-4294-A181-6B67F4146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29836"/>
            <a:ext cx="12192000" cy="172019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230C4BD7-6A04-88C6-92B0-EA5340FFA36B}"/>
              </a:ext>
            </a:extLst>
          </p:cNvPr>
          <p:cNvGraphicFramePr>
            <a:graphicFrameLocks noGrp="1"/>
          </p:cNvGraphicFramePr>
          <p:nvPr>
            <p:ph idx="1"/>
            <p:extLst>
              <p:ext uri="{D42A27DB-BD31-4B8C-83A1-F6EECF244321}">
                <p14:modId xmlns:p14="http://schemas.microsoft.com/office/powerpoint/2010/main" val="2517621600"/>
              </p:ext>
            </p:extLst>
          </p:nvPr>
        </p:nvGraphicFramePr>
        <p:xfrm>
          <a:off x="898713" y="399996"/>
          <a:ext cx="10698480" cy="5760720"/>
        </p:xfrm>
        <a:graphic>
          <a:graphicData uri="http://schemas.openxmlformats.org/drawingml/2006/table">
            <a:tbl>
              <a:tblPr>
                <a:tableStyleId>{0505E3EF-67EA-436B-97B2-0124C06EBD24}</a:tableStyleId>
              </a:tblPr>
              <a:tblGrid>
                <a:gridCol w="2003359">
                  <a:extLst>
                    <a:ext uri="{9D8B030D-6E8A-4147-A177-3AD203B41FA5}">
                      <a16:colId xmlns:a16="http://schemas.microsoft.com/office/drawing/2014/main" val="2360768328"/>
                    </a:ext>
                  </a:extLst>
                </a:gridCol>
                <a:gridCol w="4281392">
                  <a:extLst>
                    <a:ext uri="{9D8B030D-6E8A-4147-A177-3AD203B41FA5}">
                      <a16:colId xmlns:a16="http://schemas.microsoft.com/office/drawing/2014/main" val="391560505"/>
                    </a:ext>
                  </a:extLst>
                </a:gridCol>
                <a:gridCol w="4413729">
                  <a:extLst>
                    <a:ext uri="{9D8B030D-6E8A-4147-A177-3AD203B41FA5}">
                      <a16:colId xmlns:a16="http://schemas.microsoft.com/office/drawing/2014/main" val="2495259988"/>
                    </a:ext>
                  </a:extLst>
                </a:gridCol>
              </a:tblGrid>
              <a:tr h="360619">
                <a:tc>
                  <a:txBody>
                    <a:bodyPr/>
                    <a:lstStyle/>
                    <a:p>
                      <a:r>
                        <a:rPr lang="en-IN" sz="1400" b="1" dirty="0">
                          <a:solidFill>
                            <a:schemeClr val="tx1"/>
                          </a:solidFill>
                        </a:rPr>
                        <a:t>Aspect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Traditional IT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Cloud Computing</a:t>
                      </a:r>
                    </a:p>
                  </a:txBody>
                  <a:tcPr marL="44523" marR="44523" marT="22261" marB="22261" anchor="ctr">
                    <a:lnL>
                      <a:noFill/>
                    </a:lnL>
                    <a:lnR>
                      <a:noFill/>
                    </a:lnR>
                    <a:lnT>
                      <a:noFill/>
                    </a:lnT>
                    <a:lnB w="19050">
                      <a:solidFill>
                        <a:schemeClr val="accent1"/>
                      </a:solidFill>
                    </a:lnB>
                    <a:noFill/>
                  </a:tcPr>
                </a:tc>
                <a:extLst>
                  <a:ext uri="{0D108BD9-81ED-4DB2-BD59-A6C34878D82A}">
                    <a16:rowId xmlns:a16="http://schemas.microsoft.com/office/drawing/2014/main" val="1903524587"/>
                  </a:ext>
                </a:extLst>
              </a:tr>
              <a:tr h="616892">
                <a:tc>
                  <a:txBody>
                    <a:bodyPr/>
                    <a:lstStyle/>
                    <a:p>
                      <a:r>
                        <a:rPr lang="en-IN" sz="1400" b="1">
                          <a:solidFill>
                            <a:schemeClr val="tx1"/>
                          </a:solidFill>
                        </a:rPr>
                        <a:t>Infrastructure</a:t>
                      </a:r>
                      <a:endParaRPr lang="en-IN" sz="1400">
                        <a:solidFill>
                          <a:schemeClr val="tx1"/>
                        </a:solidFill>
                      </a:endParaRP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Requires physical servers, data centers, and hardware.</a:t>
                      </a: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Uses virtual servers and shared resources over the internet.</a:t>
                      </a:r>
                    </a:p>
                  </a:txBody>
                  <a:tcPr marL="44523" marR="44523" marT="22261" marB="22261"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57149023"/>
                  </a:ext>
                </a:extLst>
              </a:tr>
              <a:tr h="616892">
                <a:tc>
                  <a:txBody>
                    <a:bodyPr/>
                    <a:lstStyle/>
                    <a:p>
                      <a:r>
                        <a:rPr lang="en-IN" sz="1400" b="1">
                          <a:solidFill>
                            <a:schemeClr val="tx1"/>
                          </a:solidFill>
                        </a:rPr>
                        <a:t>Upfront Cost</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 upfront investment for hardware, software, and setup.</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Pay-as-you-go pricing with little to no upfront cost.</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92371872"/>
                  </a:ext>
                </a:extLst>
              </a:tr>
              <a:tr h="360619">
                <a:tc>
                  <a:txBody>
                    <a:bodyPr/>
                    <a:lstStyle/>
                    <a:p>
                      <a:r>
                        <a:rPr lang="en-IN" sz="1400" b="1">
                          <a:solidFill>
                            <a:schemeClr val="tx1"/>
                          </a:solidFill>
                        </a:rPr>
                        <a:t>Scalability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Scaling requires buying and installing new hardware.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Instantly scalable up or down as needed.</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326252687"/>
                  </a:ext>
                </a:extLst>
              </a:tr>
              <a:tr h="616892">
                <a:tc>
                  <a:txBody>
                    <a:bodyPr/>
                    <a:lstStyle/>
                    <a:p>
                      <a:r>
                        <a:rPr lang="en-IN" sz="1400" b="1">
                          <a:solidFill>
                            <a:schemeClr val="tx1"/>
                          </a:solidFill>
                        </a:rPr>
                        <a:t>Maintenance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Businesses handle hardware updates, repairs,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Maintenance is handled by the cloud provider.</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58696163"/>
                  </a:ext>
                </a:extLst>
              </a:tr>
              <a:tr h="360619">
                <a:tc>
                  <a:txBody>
                    <a:bodyPr/>
                    <a:lstStyle/>
                    <a:p>
                      <a:r>
                        <a:rPr lang="en-IN" sz="1400" b="1">
                          <a:solidFill>
                            <a:schemeClr val="tx1"/>
                          </a:solidFill>
                        </a:rPr>
                        <a:t>Accessibility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Limited to on-site access or complex VPN setups.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Accessible anywhere with an internet connection.</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38865622"/>
                  </a:ext>
                </a:extLst>
              </a:tr>
              <a:tr h="360619">
                <a:tc>
                  <a:txBody>
                    <a:bodyPr/>
                    <a:lstStyle/>
                    <a:p>
                      <a:r>
                        <a:rPr lang="en-IN" sz="1400" b="1">
                          <a:solidFill>
                            <a:schemeClr val="tx1"/>
                          </a:solidFill>
                        </a:rPr>
                        <a:t>Deployment Time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Can take weeks or months to deploy new systems.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Services can be deployed in minutes.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055029476"/>
                  </a:ext>
                </a:extLst>
              </a:tr>
              <a:tr h="616892">
                <a:tc>
                  <a:txBody>
                    <a:bodyPr/>
                    <a:lstStyle/>
                    <a:p>
                      <a:r>
                        <a:rPr lang="en-IN" sz="1400" b="1">
                          <a:solidFill>
                            <a:schemeClr val="tx1"/>
                          </a:solidFill>
                        </a:rPr>
                        <a:t>Flexibility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Less flexible, tied to purchased hardware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Highly flexible with a variety of services and configurations.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107003168"/>
                  </a:ext>
                </a:extLst>
              </a:tr>
              <a:tr h="616892">
                <a:tc>
                  <a:txBody>
                    <a:bodyPr/>
                    <a:lstStyle/>
                    <a:p>
                      <a:r>
                        <a:rPr lang="en-IN" sz="1400" b="1">
                          <a:solidFill>
                            <a:schemeClr val="tx1"/>
                          </a:solidFill>
                        </a:rPr>
                        <a:t>Disaster Recovery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dedicated resources for backups and recovery plans.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Built-in disaster recovery options are often available.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371438896"/>
                  </a:ext>
                </a:extLst>
              </a:tr>
              <a:tr h="616892">
                <a:tc>
                  <a:txBody>
                    <a:bodyPr/>
                    <a:lstStyle/>
                    <a:p>
                      <a:r>
                        <a:rPr lang="en-IN" sz="1400" b="1">
                          <a:solidFill>
                            <a:schemeClr val="tx1"/>
                          </a:solidFill>
                        </a:rPr>
                        <a:t>Energy Efficiency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energy to run and cool physical servers.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Providers optimize energy usage across shared infrastructure.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11641221"/>
                  </a:ext>
                </a:extLst>
              </a:tr>
              <a:tr h="616892">
                <a:tc>
                  <a:txBody>
                    <a:bodyPr/>
                    <a:lstStyle/>
                    <a:p>
                      <a:r>
                        <a:rPr lang="en-IN" sz="1400" b="1">
                          <a:solidFill>
                            <a:schemeClr val="tx1"/>
                          </a:solidFill>
                        </a:rPr>
                        <a:t>Skill Requirements</a:t>
                      </a:r>
                      <a:endParaRPr lang="en-IN" sz="1400">
                        <a:solidFill>
                          <a:schemeClr val="tx1"/>
                        </a:solidFill>
                      </a:endParaRP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a:solidFill>
                            <a:schemeClr val="tx1"/>
                          </a:solidFill>
                        </a:rPr>
                        <a:t>Needs in-house IT staff for maintenance and troubleshooting.</a:t>
                      </a: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dirty="0">
                          <a:solidFill>
                            <a:schemeClr val="tx1"/>
                          </a:solidFill>
                        </a:rPr>
                        <a:t>Limited in-house IT skills needed; provider manages most tasks.</a:t>
                      </a:r>
                    </a:p>
                  </a:txBody>
                  <a:tcPr marL="44523" marR="44523" marT="22261" marB="22261"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1362685664"/>
                  </a:ext>
                </a:extLst>
              </a:tr>
            </a:tbl>
          </a:graphicData>
        </a:graphic>
      </p:graphicFrame>
    </p:spTree>
    <p:extLst>
      <p:ext uri="{BB962C8B-B14F-4D97-AF65-F5344CB8AC3E}">
        <p14:creationId xmlns:p14="http://schemas.microsoft.com/office/powerpoint/2010/main" val="43801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88D0-43EF-F5BE-4A66-DE2B2C0B2F0E}"/>
              </a:ext>
            </a:extLst>
          </p:cNvPr>
          <p:cNvSpPr txBox="1"/>
          <p:nvPr/>
        </p:nvSpPr>
        <p:spPr>
          <a:xfrm>
            <a:off x="1761909" y="1660573"/>
            <a:ext cx="8199215" cy="326420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t">
            <a:noAutofit/>
          </a:bodyPr>
          <a:lstStyle/>
          <a:p>
            <a:pPr marR="0">
              <a:lnSpc>
                <a:spcPct val="90000"/>
              </a:lnSpc>
              <a:spcAft>
                <a:spcPts val="1000"/>
              </a:spcAft>
            </a:pPr>
            <a:r>
              <a:rPr lang="en-US" sz="8000" spc="300" dirty="0">
                <a:ln>
                  <a:solidFill>
                    <a:schemeClr val="accent5">
                      <a:lumMod val="40000"/>
                      <a:lumOff val="60000"/>
                    </a:schemeClr>
                  </a:solidFill>
                </a:ln>
                <a:solidFill>
                  <a:schemeClr val="accent6">
                    <a:lumMod val="50000"/>
                  </a:schemeClr>
                </a:solidFill>
                <a:effectLst>
                  <a:innerShdw blurRad="63500" dist="50800" dir="13500000">
                    <a:prstClr val="black">
                      <a:alpha val="50000"/>
                    </a:prstClr>
                  </a:innerShdw>
                </a:effectLst>
                <a:latin typeface="Berlin Sans FB Demi" panose="020E0802020502020306" pitchFamily="34" charset="0"/>
              </a:rPr>
              <a:t>Let’s get started with AWS Services ….</a:t>
            </a:r>
          </a:p>
        </p:txBody>
      </p:sp>
    </p:spTree>
    <p:extLst>
      <p:ext uri="{BB962C8B-B14F-4D97-AF65-F5344CB8AC3E}">
        <p14:creationId xmlns:p14="http://schemas.microsoft.com/office/powerpoint/2010/main" val="1778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2">
                                            <p:txEl>
                                              <p:pRg st="0" end="0"/>
                                            </p:txEl>
                                          </p:spTgt>
                                        </p:tgtEl>
                                        <p:attrNameLst>
                                          <p:attrName>style.color</p:attrName>
                                        </p:attrNameLst>
                                      </p:cBhvr>
                                      <p:by>
                                        <p:hsl h="0" s="12549" l="25098"/>
                                      </p:by>
                                    </p:animClr>
                                    <p:animClr clrSpc="hsl" dir="cw">
                                      <p:cBhvr>
                                        <p:cTn id="7" dur="500" fill="hold"/>
                                        <p:tgtEl>
                                          <p:spTgt spid="2">
                                            <p:txEl>
                                              <p:pRg st="0" end="0"/>
                                            </p:txEl>
                                          </p:spTgt>
                                        </p:tgtEl>
                                        <p:attrNameLst>
                                          <p:attrName>fillcolor</p:attrName>
                                        </p:attrNameLst>
                                      </p:cBhvr>
                                      <p:by>
                                        <p:hsl h="0" s="12549" l="25098"/>
                                      </p:by>
                                    </p:animClr>
                                    <p:animClr clrSpc="hsl" dir="cw">
                                      <p:cBhvr>
                                        <p:cTn id="8" dur="500" fill="hold"/>
                                        <p:tgtEl>
                                          <p:spTgt spid="2">
                                            <p:txEl>
                                              <p:pRg st="0" end="0"/>
                                            </p:txEl>
                                          </p:spTgt>
                                        </p:tgtEl>
                                        <p:attrNameLst>
                                          <p:attrName>stroke.color</p:attrName>
                                        </p:attrNameLst>
                                      </p:cBhvr>
                                      <p:by>
                                        <p:hsl h="0" s="12549" l="25098"/>
                                      </p:by>
                                    </p:animClr>
                                    <p:set>
                                      <p:cBhvr>
                                        <p:cTn id="9" dur="500" fill="hold"/>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24DD0-7D2F-111B-CA96-C32DC51777C4}"/>
              </a:ext>
            </a:extLst>
          </p:cNvPr>
          <p:cNvSpPr txBox="1"/>
          <p:nvPr/>
        </p:nvSpPr>
        <p:spPr>
          <a:xfrm>
            <a:off x="599894" y="1705084"/>
            <a:ext cx="5674105" cy="3447832"/>
          </a:xfrm>
          <a:prstGeom prst="rect">
            <a:avLst/>
          </a:prstGeom>
        </p:spPr>
        <p:txBody>
          <a:bodyPr vert="horz" lIns="91440" tIns="45720" rIns="91440" bIns="45720" rtlCol="0" anchor="t">
            <a:normAutofit/>
          </a:bodyPr>
          <a:lstStyle/>
          <a:p>
            <a:pPr>
              <a:lnSpc>
                <a:spcPct val="90000"/>
              </a:lnSpc>
              <a:spcAft>
                <a:spcPts val="600"/>
              </a:spcAft>
            </a:pPr>
            <a:r>
              <a:rPr lang="en-US" sz="2400" b="1" dirty="0">
                <a:latin typeface="Abadi" panose="020B0604020104020204" pitchFamily="34" charset="0"/>
              </a:rPr>
              <a:t>What is Data-center..?</a:t>
            </a:r>
          </a:p>
          <a:p>
            <a:pPr>
              <a:lnSpc>
                <a:spcPct val="90000"/>
              </a:lnSpc>
              <a:spcAft>
                <a:spcPts val="600"/>
              </a:spcAft>
            </a:pPr>
            <a:endParaRPr lang="en-US" sz="1900" dirty="0">
              <a:latin typeface="Abadi" panose="020B0604020104020204" pitchFamily="34" charset="0"/>
            </a:endParaRPr>
          </a:p>
          <a:p>
            <a:pPr>
              <a:lnSpc>
                <a:spcPct val="90000"/>
              </a:lnSpc>
              <a:spcAft>
                <a:spcPts val="600"/>
              </a:spcAft>
            </a:pPr>
            <a:r>
              <a:rPr lang="en-US" sz="1900" dirty="0">
                <a:latin typeface="Abadi" panose="020B0604020104020204" pitchFamily="34" charset="0"/>
              </a:rPr>
              <a:t>A </a:t>
            </a:r>
            <a:r>
              <a:rPr lang="en-US" sz="1900" b="1" dirty="0">
                <a:latin typeface="Abadi" panose="020B0604020104020204" pitchFamily="34" charset="0"/>
              </a:rPr>
              <a:t>data center</a:t>
            </a:r>
            <a:r>
              <a:rPr lang="en-US" sz="1900" dirty="0">
                <a:latin typeface="Abadi" panose="020B0604020104020204" pitchFamily="34" charset="0"/>
              </a:rPr>
              <a:t> is a facility that houses an organization's IT infrastructure, including servers, storage systems, networking equipment, and other computing resources. It is designed to store, manage, and distribute data while ensuring security, reliability, and performance. Data centers are critical for running applications, hosting websites, managing databases, and enabling cloud computing services.</a:t>
            </a:r>
          </a:p>
        </p:txBody>
      </p:sp>
      <p:pic>
        <p:nvPicPr>
          <p:cNvPr id="4098" name="Picture 2" descr="58,100+ Datacenter Stock Photos ...">
            <a:extLst>
              <a:ext uri="{FF2B5EF4-FFF2-40B4-BE49-F238E27FC236}">
                <a16:creationId xmlns:a16="http://schemas.microsoft.com/office/drawing/2014/main" id="{F57EC979-5076-4C57-650F-30CD755FBA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7316" y="1766485"/>
            <a:ext cx="5104099" cy="2858295"/>
          </a:xfrm>
          <a:prstGeom prst="rect">
            <a:avLst/>
          </a:prstGeom>
          <a:noFill/>
          <a:extLst>
            <a:ext uri="{909E8E84-426E-40DD-AFC4-6F175D3DCCD1}">
              <a14:hiddenFill xmlns:a14="http://schemas.microsoft.com/office/drawing/2010/main">
                <a:solidFill>
                  <a:srgbClr val="FFFFFF"/>
                </a:solidFill>
              </a14:hiddenFill>
            </a:ext>
          </a:extLst>
        </p:spPr>
      </p:pic>
      <p:grpSp>
        <p:nvGrpSpPr>
          <p:cNvPr id="4107" name="Group 410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08" name="Rectangle 410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3505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542A3F-DFF8-2C91-CBEE-3998AF0DE3D5}"/>
              </a:ext>
            </a:extLst>
          </p:cNvPr>
          <p:cNvSpPr>
            <a:spLocks noChangeArrowheads="1"/>
          </p:cNvSpPr>
          <p:nvPr/>
        </p:nvSpPr>
        <p:spPr bwMode="auto">
          <a:xfrm rot="10800000" flipV="1">
            <a:off x="425726" y="842551"/>
            <a:ext cx="113090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IN" b="1" dirty="0"/>
              <a:t>Region:</a:t>
            </a:r>
            <a:r>
              <a:rPr lang="en-US" b="1" dirty="0">
                <a:latin typeface="Abadi" panose="020B0604020104020204" pitchFamily="34" charset="0"/>
              </a:rPr>
              <a:t> </a:t>
            </a:r>
            <a:r>
              <a:rPr kumimoji="0" lang="en-US" altLang="en-US" i="0" u="none" strike="noStrike" cap="none" normalizeH="0" baseline="0" dirty="0">
                <a:ln>
                  <a:noFill/>
                </a:ln>
                <a:solidFill>
                  <a:schemeClr val="tx1"/>
                </a:solidFill>
                <a:effectLst/>
                <a:latin typeface="Abadi" panose="020B0604020104020204" pitchFamily="34" charset="0"/>
              </a:rPr>
              <a:t>A Region </a:t>
            </a:r>
            <a:r>
              <a:rPr kumimoji="0" lang="en-US" altLang="en-US" b="0" i="0" u="none" strike="noStrike" cap="none" normalizeH="0" baseline="0" dirty="0">
                <a:ln>
                  <a:noFill/>
                </a:ln>
                <a:solidFill>
                  <a:schemeClr val="tx1"/>
                </a:solidFill>
                <a:effectLst/>
                <a:latin typeface="Abadi" panose="020B0604020104020204" pitchFamily="34" charset="0"/>
              </a:rPr>
              <a:t>is a geographical area where AWS has multiple data centers. Each region is designed to operate independently and contains multiple isolated locations called </a:t>
            </a:r>
            <a:r>
              <a:rPr kumimoji="0" lang="en-US" altLang="en-US" b="1" i="0" u="none" strike="noStrike" cap="none" normalizeH="0" baseline="0" dirty="0">
                <a:ln>
                  <a:noFill/>
                </a:ln>
                <a:solidFill>
                  <a:schemeClr val="tx1"/>
                </a:solidFill>
                <a:effectLst/>
                <a:latin typeface="Abadi" panose="020B0604020104020204" pitchFamily="34" charset="0"/>
              </a:rPr>
              <a:t>Availability Zones</a:t>
            </a:r>
            <a:r>
              <a:rPr kumimoji="0" lang="en-US" altLang="en-US" b="0" i="0" u="none" strike="noStrike" cap="none" normalizeH="0" baseline="0" dirty="0">
                <a:ln>
                  <a:noFill/>
                </a:ln>
                <a:solidFill>
                  <a:schemeClr val="tx1"/>
                </a:solidFill>
                <a:effectLst/>
                <a:latin typeface="Abadi" panose="020B0604020104020204" pitchFamily="34" charset="0"/>
              </a:rPr>
              <a:t>.</a:t>
            </a: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Global Coverage</a:t>
            </a:r>
            <a:r>
              <a:rPr kumimoji="0" lang="en-US" altLang="en-US" b="0" i="0" u="none" strike="noStrike" cap="none" normalizeH="0" baseline="0" dirty="0">
                <a:ln>
                  <a:noFill/>
                </a:ln>
                <a:solidFill>
                  <a:schemeClr val="tx1"/>
                </a:solidFill>
                <a:effectLst/>
                <a:latin typeface="Abadi" panose="020B0604020104020204" pitchFamily="34" charset="0"/>
              </a:rPr>
              <a:t>: AWS has multiple regions around the world (e.g., us-east-1 in Virginia, USA, and eu-west-1 in Ireland).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Isolation</a:t>
            </a:r>
            <a:r>
              <a:rPr kumimoji="0" lang="en-US" altLang="en-US" b="0" i="0" u="none" strike="noStrike" cap="none" normalizeH="0" baseline="0" dirty="0">
                <a:ln>
                  <a:noFill/>
                </a:ln>
                <a:solidFill>
                  <a:schemeClr val="tx1"/>
                </a:solidFill>
                <a:effectLst/>
                <a:latin typeface="Abadi" panose="020B0604020104020204" pitchFamily="34" charset="0"/>
              </a:rPr>
              <a:t>: Each region is isolated to ensure fault tolerance and stability, so issues in one region don't affect others.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Data Residency</a:t>
            </a:r>
            <a:r>
              <a:rPr kumimoji="0" lang="en-US" altLang="en-US" b="0" i="0" u="none" strike="noStrike" cap="none" normalizeH="0" baseline="0" dirty="0">
                <a:ln>
                  <a:noFill/>
                </a:ln>
                <a:solidFill>
                  <a:schemeClr val="tx1"/>
                </a:solidFill>
                <a:effectLst/>
                <a:latin typeface="Abadi" panose="020B0604020104020204" pitchFamily="34" charset="0"/>
              </a:rPr>
              <a:t>: Allows customers to store data close to their users for better performance and to meet regulatory or compliance requirements.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Service Availability</a:t>
            </a:r>
            <a:r>
              <a:rPr kumimoji="0" lang="en-US" altLang="en-US" b="0" i="0" u="none" strike="noStrike" cap="none" normalizeH="0" baseline="0" dirty="0">
                <a:ln>
                  <a:noFill/>
                </a:ln>
                <a:solidFill>
                  <a:schemeClr val="tx1"/>
                </a:solidFill>
                <a:effectLst/>
                <a:latin typeface="Abadi" panose="020B0604020104020204" pitchFamily="34" charset="0"/>
              </a:rPr>
              <a:t>: Not all AWS services are available in every region, so you must choose a region that supports the services you need.</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Example: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Region Name</a:t>
            </a:r>
            <a:r>
              <a:rPr kumimoji="0" lang="en-US" altLang="en-US" b="0" i="0" u="none" strike="noStrike" cap="none" normalizeH="0" baseline="0" dirty="0">
                <a:ln>
                  <a:noFill/>
                </a:ln>
                <a:solidFill>
                  <a:schemeClr val="tx1"/>
                </a:solidFill>
                <a:effectLst/>
                <a:latin typeface="Abadi" panose="020B0604020104020204" pitchFamily="34" charset="0"/>
              </a:rPr>
              <a:t>: us-east-1</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Location</a:t>
            </a:r>
            <a:r>
              <a:rPr kumimoji="0" lang="en-US" altLang="en-US" b="0" i="0" u="none" strike="noStrike" cap="none" normalizeH="0" baseline="0" dirty="0">
                <a:ln>
                  <a:noFill/>
                </a:ln>
                <a:solidFill>
                  <a:schemeClr val="tx1"/>
                </a:solidFill>
                <a:effectLst/>
                <a:latin typeface="Abadi" panose="020B0604020104020204" pitchFamily="34" charset="0"/>
              </a:rPr>
              <a:t>: Northern Virginia, USA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pic>
        <p:nvPicPr>
          <p:cNvPr id="3" name="Picture 2" descr="AWS's Global Infrastructure- How Regions, Zones, and Edge Locations Shape  Our Cloud Experience">
            <a:extLst>
              <a:ext uri="{FF2B5EF4-FFF2-40B4-BE49-F238E27FC236}">
                <a16:creationId xmlns:a16="http://schemas.microsoft.com/office/drawing/2014/main" id="{1CA52D18-852B-4CCE-6EE3-C8D9453F6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43" y="4185444"/>
            <a:ext cx="39433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97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WS's Global Infrastructure- How Regions, Zones, and Edge Locations Shape  Our Cloud Experience">
            <a:extLst>
              <a:ext uri="{FF2B5EF4-FFF2-40B4-BE49-F238E27FC236}">
                <a16:creationId xmlns:a16="http://schemas.microsoft.com/office/drawing/2014/main" id="{84BB2F7C-F004-DAFC-316A-8CF869605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248" y="3934342"/>
            <a:ext cx="3943350" cy="2390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C7C18B1-0673-128C-AF1E-5A2DD4B6E46D}"/>
              </a:ext>
            </a:extLst>
          </p:cNvPr>
          <p:cNvSpPr>
            <a:spLocks noChangeArrowheads="1"/>
          </p:cNvSpPr>
          <p:nvPr/>
        </p:nvSpPr>
        <p:spPr bwMode="auto">
          <a:xfrm>
            <a:off x="354384" y="405769"/>
            <a:ext cx="103520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badi" panose="020B0604020104020204" pitchFamily="34" charset="0"/>
              </a:rPr>
              <a:t>Availability Zone (AZ):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badi" panose="020B0604020104020204" pitchFamily="34" charset="0"/>
              </a:rPr>
              <a:t>An </a:t>
            </a:r>
            <a:r>
              <a:rPr kumimoji="0" lang="en-US" altLang="en-US" i="0" u="none" strike="noStrike" cap="none" normalizeH="0" baseline="0" dirty="0">
                <a:ln>
                  <a:noFill/>
                </a:ln>
                <a:solidFill>
                  <a:schemeClr val="tx1"/>
                </a:solidFill>
                <a:effectLst/>
                <a:latin typeface="Abadi" panose="020B0604020104020204" pitchFamily="34" charset="0"/>
              </a:rPr>
              <a:t>Availability Zone </a:t>
            </a:r>
            <a:r>
              <a:rPr kumimoji="0" lang="en-US" altLang="en-US" b="0" i="0" u="none" strike="noStrike" cap="none" normalizeH="0" baseline="0" dirty="0">
                <a:ln>
                  <a:noFill/>
                </a:ln>
                <a:solidFill>
                  <a:schemeClr val="tx1"/>
                </a:solidFill>
                <a:effectLst/>
                <a:latin typeface="Abadi" panose="020B0604020104020204" pitchFamily="34" charset="0"/>
              </a:rPr>
              <a:t>is one or more physically distinct data centers within a region. These data centers have independent power, cooling, and networking but are connected with low-latency, high-speed networks to enable seamless failover.</a:t>
            </a:r>
            <a:endParaRPr kumimoji="0" lang="en-US" altLang="en-US" b="1"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High Availability</a:t>
            </a:r>
            <a:r>
              <a:rPr kumimoji="0" lang="en-US" altLang="en-US" b="0" i="0" u="none" strike="noStrike" cap="none" normalizeH="0" baseline="0" dirty="0">
                <a:ln>
                  <a:noFill/>
                </a:ln>
                <a:solidFill>
                  <a:schemeClr val="tx1"/>
                </a:solidFill>
                <a:effectLst/>
                <a:latin typeface="Abadi" panose="020B0604020104020204" pitchFamily="34" charset="0"/>
              </a:rPr>
              <a:t>: Using multiple AZs helps build fault-tolerant and highly available applications.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Isolation</a:t>
            </a:r>
            <a:r>
              <a:rPr kumimoji="0" lang="en-US" altLang="en-US" b="0" i="0" u="none" strike="noStrike" cap="none" normalizeH="0" baseline="0" dirty="0">
                <a:ln>
                  <a:noFill/>
                </a:ln>
                <a:solidFill>
                  <a:schemeClr val="tx1"/>
                </a:solidFill>
                <a:effectLst/>
                <a:latin typeface="Abadi" panose="020B0604020104020204" pitchFamily="34" charset="0"/>
              </a:rPr>
              <a:t>: AZs are isolated from one another to minimize the impact of failures (like power outages) in one AZ.</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Connected</a:t>
            </a:r>
            <a:r>
              <a:rPr kumimoji="0" lang="en-US" altLang="en-US" b="0" i="0" u="none" strike="noStrike" cap="none" normalizeH="0" baseline="0" dirty="0">
                <a:ln>
                  <a:noFill/>
                </a:ln>
                <a:solidFill>
                  <a:schemeClr val="tx1"/>
                </a:solidFill>
                <a:effectLst/>
                <a:latin typeface="Abadi" panose="020B0604020104020204" pitchFamily="34" charset="0"/>
              </a:rPr>
              <a:t>: AZs in a region are connected with high-speed, redundant, low-latency networks, making it easy to replicate data or distribute workloads.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Naming Convention</a:t>
            </a:r>
            <a:r>
              <a:rPr kumimoji="0" lang="en-US" altLang="en-US" b="0" i="0" u="none" strike="noStrike" cap="none" normalizeH="0" baseline="0" dirty="0">
                <a:ln>
                  <a:noFill/>
                </a:ln>
                <a:solidFill>
                  <a:schemeClr val="tx1"/>
                </a:solidFill>
                <a:effectLst/>
                <a:latin typeface="Abadi" panose="020B0604020104020204" pitchFamily="34" charset="0"/>
              </a:rPr>
              <a:t>: AZs are named with a letter suffix, such as us-east-1a, us-east-1b, etc.</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Example: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In the us-east-1 region: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AZs</a:t>
            </a:r>
            <a:r>
              <a:rPr kumimoji="0" lang="en-US" altLang="en-US" b="0" i="0" u="none" strike="noStrike" cap="none" normalizeH="0" baseline="0" dirty="0">
                <a:ln>
                  <a:noFill/>
                </a:ln>
                <a:solidFill>
                  <a:schemeClr val="tx1"/>
                </a:solidFill>
                <a:effectLst/>
                <a:latin typeface="Abadi" panose="020B0604020104020204" pitchFamily="34" charset="0"/>
              </a:rPr>
              <a:t>: us-east-1a, us-east-1b, us-east-1c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2750643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87645-8BAB-F110-8C49-0721914C1EBC}"/>
              </a:ext>
            </a:extLst>
          </p:cNvPr>
          <p:cNvSpPr txBox="1"/>
          <p:nvPr/>
        </p:nvSpPr>
        <p:spPr>
          <a:xfrm>
            <a:off x="688258" y="506766"/>
            <a:ext cx="11218606" cy="5698996"/>
          </a:xfrm>
          <a:prstGeom prst="rect">
            <a:avLst/>
          </a:prstGeom>
          <a:noFill/>
        </p:spPr>
        <p:txBody>
          <a:bodyPr wrap="square">
            <a:spAutoFit/>
          </a:bodyPr>
          <a:lstStyle/>
          <a:p>
            <a:pPr marR="0">
              <a:spcAft>
                <a:spcPts val="1000"/>
              </a:spcAft>
            </a:pPr>
            <a:r>
              <a:rPr lang="en-IN" sz="2000" b="1" kern="100" dirty="0">
                <a:effectLst/>
                <a:latin typeface="Abadi" panose="020B0604020104020204" pitchFamily="34" charset="0"/>
                <a:ea typeface="Calibri" panose="020F0502020204030204" pitchFamily="34" charset="0"/>
                <a:cs typeface="Tunga" panose="020B0502040204020203" pitchFamily="34" charset="0"/>
              </a:rPr>
              <a:t>Relationship Between Region and AZ</a:t>
            </a:r>
            <a:endParaRPr lang="en-IN" sz="2000" kern="100" dirty="0">
              <a:effectLst/>
              <a:latin typeface="Abadi" panose="020B0604020104020204" pitchFamily="34" charset="0"/>
              <a:ea typeface="Calibri" panose="020F0502020204030204" pitchFamily="34" charset="0"/>
              <a:cs typeface="Tunga" panose="020B0502040204020203" pitchFamily="34" charset="0"/>
            </a:endParaRPr>
          </a:p>
          <a:p>
            <a:pPr marR="0" lvl="0">
              <a:spcAft>
                <a:spcPts val="1000"/>
              </a:spcAft>
              <a:buSzPts val="1000"/>
              <a:tabLst>
                <a:tab pos="457200" algn="l"/>
              </a:tabLst>
            </a:pPr>
            <a:r>
              <a:rPr lang="en-IN" kern="100" dirty="0">
                <a:effectLst/>
                <a:latin typeface="Abadi" panose="020B0604020104020204" pitchFamily="34" charset="0"/>
                <a:ea typeface="Calibri" panose="020F0502020204030204" pitchFamily="34" charset="0"/>
                <a:cs typeface="Tunga" panose="020B0502040204020203" pitchFamily="34" charset="0"/>
              </a:rPr>
              <a:t>A region contains </a:t>
            </a:r>
            <a:r>
              <a:rPr lang="en-IN" b="1" kern="100" dirty="0">
                <a:effectLst/>
                <a:latin typeface="Abadi" panose="020B0604020104020204" pitchFamily="34" charset="0"/>
                <a:ea typeface="Calibri" panose="020F0502020204030204" pitchFamily="34" charset="0"/>
                <a:cs typeface="Tunga" panose="020B0502040204020203" pitchFamily="34" charset="0"/>
              </a:rPr>
              <a:t>two or more Availability Zones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0">
              <a:spcAft>
                <a:spcPts val="1000"/>
              </a:spcAft>
              <a:buSzPts val="1000"/>
              <a:tabLst>
                <a:tab pos="457200" algn="l"/>
              </a:tabLst>
            </a:pPr>
            <a:r>
              <a:rPr lang="en-IN" kern="100" dirty="0">
                <a:effectLst/>
                <a:latin typeface="Abadi" panose="020B0604020104020204" pitchFamily="34" charset="0"/>
                <a:ea typeface="Calibri" panose="020F0502020204030204" pitchFamily="34" charset="0"/>
                <a:cs typeface="Tunga" panose="020B0502040204020203" pitchFamily="34" charset="0"/>
              </a:rPr>
              <a:t>Example:</a:t>
            </a:r>
          </a:p>
          <a:p>
            <a:pPr marR="0" lvl="1">
              <a:spcAft>
                <a:spcPts val="1000"/>
              </a:spcAft>
              <a:buSzPts val="1000"/>
              <a:tabLst>
                <a:tab pos="914400" algn="l"/>
              </a:tabLst>
            </a:pPr>
            <a:r>
              <a:rPr lang="en-IN" b="1" kern="100" dirty="0">
                <a:effectLst/>
                <a:latin typeface="Abadi" panose="020B0604020104020204" pitchFamily="34" charset="0"/>
                <a:ea typeface="Calibri" panose="020F0502020204030204" pitchFamily="34" charset="0"/>
                <a:cs typeface="Times New Roman" panose="02020603050405020304" pitchFamily="18" charset="0"/>
              </a:rPr>
              <a:t>Region</a:t>
            </a:r>
            <a:r>
              <a:rPr lang="en-IN" kern="100" dirty="0">
                <a:effectLst/>
                <a:latin typeface="Abadi" panose="020B0604020104020204" pitchFamily="34" charset="0"/>
                <a:ea typeface="Calibri" panose="020F0502020204030204" pitchFamily="34" charset="0"/>
                <a:cs typeface="Times New Roman" panose="02020603050405020304" pitchFamily="18" charset="0"/>
              </a:rPr>
              <a:t>: us-west-2 (Oregon)</a:t>
            </a:r>
          </a:p>
          <a:p>
            <a:pPr marR="0" lvl="1">
              <a:spcAft>
                <a:spcPts val="1000"/>
              </a:spcAft>
              <a:buSzPts val="1000"/>
              <a:tabLst>
                <a:tab pos="914400" algn="l"/>
              </a:tabLst>
            </a:pPr>
            <a:r>
              <a:rPr lang="en-IN" b="1" kern="100" dirty="0">
                <a:effectLst/>
                <a:latin typeface="Abadi" panose="020B0604020104020204" pitchFamily="34" charset="0"/>
                <a:ea typeface="Calibri" panose="020F0502020204030204" pitchFamily="34" charset="0"/>
                <a:cs typeface="Times New Roman" panose="02020603050405020304" pitchFamily="18" charset="0"/>
              </a:rPr>
              <a:t>Availability Zones</a:t>
            </a:r>
            <a:r>
              <a:rPr lang="en-IN" kern="100" dirty="0">
                <a:effectLst/>
                <a:latin typeface="Abadi" panose="020B0604020104020204" pitchFamily="34" charset="0"/>
                <a:ea typeface="Calibri" panose="020F0502020204030204" pitchFamily="34" charset="0"/>
                <a:cs typeface="Times New Roman" panose="02020603050405020304" pitchFamily="18" charset="0"/>
              </a:rPr>
              <a:t>: us-west-2a, us-west-2b, us-west-2c</a:t>
            </a:r>
          </a:p>
          <a:p>
            <a:pPr marR="0">
              <a:spcAft>
                <a:spcPts val="1000"/>
              </a:spcAft>
            </a:pPr>
            <a:r>
              <a:rPr lang="en-IN" kern="100" dirty="0">
                <a:effectLst/>
                <a:latin typeface="Abadi" panose="020B0604020104020204" pitchFamily="34" charset="0"/>
                <a:ea typeface="Calibri" panose="020F0502020204030204" pitchFamily="34" charset="0"/>
                <a:cs typeface="Tunga" panose="020B0502040204020203" pitchFamily="34" charset="0"/>
              </a:rPr>
              <a:t> </a:t>
            </a:r>
          </a:p>
          <a:p>
            <a:pPr marR="0">
              <a:spcAft>
                <a:spcPts val="1000"/>
              </a:spcAft>
            </a:pPr>
            <a:r>
              <a:rPr lang="en-IN" sz="2000" b="1" kern="100" dirty="0">
                <a:effectLst/>
                <a:latin typeface="Abadi" panose="020B0604020104020204" pitchFamily="34" charset="0"/>
                <a:ea typeface="Calibri" panose="020F0502020204030204" pitchFamily="34" charset="0"/>
                <a:cs typeface="Tunga" panose="020B0502040204020203" pitchFamily="34" charset="0"/>
              </a:rPr>
              <a:t>Why Use Regions and AZs?</a:t>
            </a:r>
            <a:endParaRPr lang="en-IN" sz="2000" kern="100" dirty="0">
              <a:effectLst/>
              <a:latin typeface="Abadi" panose="020B0604020104020204" pitchFamily="34" charset="0"/>
              <a:ea typeface="Calibri" panose="020F0502020204030204" pitchFamily="34" charset="0"/>
              <a:cs typeface="Tunga" panose="020B0502040204020203" pitchFamily="34" charset="0"/>
            </a:endParaRPr>
          </a:p>
          <a:p>
            <a:pPr marR="0" lvl="0">
              <a:spcAft>
                <a:spcPts val="1000"/>
              </a:spcAft>
              <a:tabLst>
                <a:tab pos="457200" algn="l"/>
              </a:tabLst>
            </a:pPr>
            <a:r>
              <a:rPr lang="en-IN" b="1" kern="100" dirty="0">
                <a:effectLst/>
                <a:latin typeface="Abadi" panose="020B0604020104020204" pitchFamily="34" charset="0"/>
                <a:ea typeface="Calibri" panose="020F0502020204030204" pitchFamily="34" charset="0"/>
                <a:cs typeface="Tunga" panose="020B0502040204020203" pitchFamily="34" charset="0"/>
              </a:rPr>
              <a:t>Regions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Choose a region close to your users to reduce latency.</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Meet regulatory or compliance requirements (e.g., storing data within a specific country).</a:t>
            </a:r>
          </a:p>
          <a:p>
            <a:pPr marR="0" lvl="0">
              <a:spcAft>
                <a:spcPts val="1000"/>
              </a:spcAft>
              <a:tabLst>
                <a:tab pos="457200" algn="l"/>
              </a:tabLst>
            </a:pPr>
            <a:r>
              <a:rPr lang="en-IN" b="1" kern="100" dirty="0">
                <a:effectLst/>
                <a:latin typeface="Abadi" panose="020B0604020104020204" pitchFamily="34" charset="0"/>
                <a:ea typeface="Calibri" panose="020F0502020204030204" pitchFamily="34" charset="0"/>
                <a:cs typeface="Tunga" panose="020B0502040204020203" pitchFamily="34" charset="0"/>
              </a:rPr>
              <a:t>Availability Zones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Distribute your applications across multiple AZs to ensure high availability.</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Protect against data </a:t>
            </a:r>
            <a:r>
              <a:rPr lang="en-IN" kern="100" dirty="0" err="1">
                <a:effectLst/>
                <a:latin typeface="Abadi" panose="020B0604020104020204" pitchFamily="34" charset="0"/>
                <a:ea typeface="Calibri" panose="020F0502020204030204" pitchFamily="34" charset="0"/>
                <a:cs typeface="Times New Roman" panose="02020603050405020304" pitchFamily="18" charset="0"/>
              </a:rPr>
              <a:t>center</a:t>
            </a:r>
            <a:r>
              <a:rPr lang="en-IN" kern="100" dirty="0">
                <a:effectLst/>
                <a:latin typeface="Abadi" panose="020B0604020104020204" pitchFamily="34" charset="0"/>
                <a:ea typeface="Calibri" panose="020F0502020204030204" pitchFamily="34" charset="0"/>
                <a:cs typeface="Times New Roman" panose="02020603050405020304" pitchFamily="18" charset="0"/>
              </a:rPr>
              <a:t> failures.</a:t>
            </a:r>
          </a:p>
          <a:p>
            <a:pPr marR="0">
              <a:spcAft>
                <a:spcPts val="1000"/>
              </a:spcAft>
            </a:pPr>
            <a:r>
              <a:rPr lang="en-IN" kern="100" dirty="0">
                <a:effectLst/>
                <a:latin typeface="Abadi" panose="020B0604020104020204" pitchFamily="34" charset="0"/>
                <a:ea typeface="Calibri" panose="020F0502020204030204" pitchFamily="34" charset="0"/>
                <a:cs typeface="Tunga" panose="020B0502040204020203" pitchFamily="34" charset="0"/>
              </a:rPr>
              <a:t> </a:t>
            </a:r>
          </a:p>
        </p:txBody>
      </p:sp>
    </p:spTree>
    <p:extLst>
      <p:ext uri="{BB962C8B-B14F-4D97-AF65-F5344CB8AC3E}">
        <p14:creationId xmlns:p14="http://schemas.microsoft.com/office/powerpoint/2010/main" val="187990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349-6656-02E9-8336-9860092ADAAB}"/>
              </a:ext>
            </a:extLst>
          </p:cNvPr>
          <p:cNvSpPr txBox="1">
            <a:spLocks/>
          </p:cNvSpPr>
          <p:nvPr/>
        </p:nvSpPr>
        <p:spPr>
          <a:xfrm>
            <a:off x="4944295" y="834350"/>
            <a:ext cx="5754896" cy="16675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Identity and Access Management (IAM)</a:t>
            </a:r>
          </a:p>
        </p:txBody>
      </p:sp>
      <p:pic>
        <p:nvPicPr>
          <p:cNvPr id="3" name="Picture 2">
            <a:extLst>
              <a:ext uri="{FF2B5EF4-FFF2-40B4-BE49-F238E27FC236}">
                <a16:creationId xmlns:a16="http://schemas.microsoft.com/office/drawing/2014/main" id="{710F81B2-2C96-E7E9-77D2-C4B54E823C05}"/>
              </a:ext>
            </a:extLst>
          </p:cNvPr>
          <p:cNvPicPr>
            <a:picLocks noChangeAspect="1"/>
          </p:cNvPicPr>
          <p:nvPr/>
        </p:nvPicPr>
        <p:blipFill>
          <a:blip r:embed="rId2"/>
          <a:stretch>
            <a:fillRect/>
          </a:stretch>
        </p:blipFill>
        <p:spPr>
          <a:xfrm>
            <a:off x="1068130" y="1370386"/>
            <a:ext cx="3876165" cy="3685533"/>
          </a:xfrm>
          <a:prstGeom prst="rect">
            <a:avLst/>
          </a:prstGeom>
        </p:spPr>
      </p:pic>
      <p:sp>
        <p:nvSpPr>
          <p:cNvPr id="5" name="TextBox 4">
            <a:extLst>
              <a:ext uri="{FF2B5EF4-FFF2-40B4-BE49-F238E27FC236}">
                <a16:creationId xmlns:a16="http://schemas.microsoft.com/office/drawing/2014/main" id="{51BCBD43-700F-62BD-A9B7-723B7B8CB08B}"/>
              </a:ext>
            </a:extLst>
          </p:cNvPr>
          <p:cNvSpPr txBox="1"/>
          <p:nvPr/>
        </p:nvSpPr>
        <p:spPr>
          <a:xfrm>
            <a:off x="4944295" y="2836251"/>
            <a:ext cx="6094378" cy="2129878"/>
          </a:xfrm>
          <a:prstGeom prst="rect">
            <a:avLst/>
          </a:prstGeom>
          <a:noFill/>
        </p:spPr>
        <p:txBody>
          <a:bodyPr wrap="square">
            <a:spAutoFit/>
          </a:bodyPr>
          <a:lstStyle/>
          <a:p>
            <a:pPr>
              <a:lnSpc>
                <a:spcPct val="150000"/>
              </a:lnSpc>
            </a:pPr>
            <a:r>
              <a:rPr lang="en-US" b="1" dirty="0"/>
              <a:t>Identity and Access Management (IAM)</a:t>
            </a:r>
            <a:r>
              <a:rPr lang="en-US" dirty="0"/>
              <a:t> is a foundational service in Amazon Web Services that helps securely manage access to AWS resources. It allows you to control who is authenticated (signed in) and authorized (has permissions) to use resources within your AWS account.</a:t>
            </a:r>
            <a:endParaRPr lang="en-IN" dirty="0"/>
          </a:p>
        </p:txBody>
      </p:sp>
    </p:spTree>
    <p:extLst>
      <p:ext uri="{BB962C8B-B14F-4D97-AF65-F5344CB8AC3E}">
        <p14:creationId xmlns:p14="http://schemas.microsoft.com/office/powerpoint/2010/main" val="258854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A9517-51B1-7DAC-111E-88E0441E8FEA}"/>
              </a:ext>
            </a:extLst>
          </p:cNvPr>
          <p:cNvSpPr txBox="1"/>
          <p:nvPr/>
        </p:nvSpPr>
        <p:spPr>
          <a:xfrm>
            <a:off x="914399" y="800461"/>
            <a:ext cx="9980579" cy="4924425"/>
          </a:xfrm>
          <a:prstGeom prst="rect">
            <a:avLst/>
          </a:prstGeom>
          <a:noFill/>
        </p:spPr>
        <p:txBody>
          <a:bodyPr wrap="square">
            <a:spAutoFit/>
          </a:bodyPr>
          <a:lstStyle/>
          <a:p>
            <a:r>
              <a:rPr lang="en-US" sz="2600" b="1" dirty="0">
                <a:latin typeface="Abadi" panose="020B0604020104020204" pitchFamily="34" charset="0"/>
              </a:rPr>
              <a:t>Features of AWS IAM</a:t>
            </a:r>
          </a:p>
          <a:p>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Users</a:t>
            </a:r>
            <a:r>
              <a:rPr lang="en-US" dirty="0">
                <a:latin typeface="Abadi" panose="020B0604020104020204" pitchFamily="34" charset="0"/>
              </a:rPr>
              <a:t>: Represents individual users (e.g., employees, contractors) who need access to AWS resources.</a:t>
            </a:r>
          </a:p>
          <a:p>
            <a:pPr marL="742950" lvl="1" indent="-285750">
              <a:buFont typeface="Arial" panose="020B0604020202020204" pitchFamily="34" charset="0"/>
              <a:buChar char="•"/>
            </a:pPr>
            <a:r>
              <a:rPr lang="en-US" dirty="0">
                <a:latin typeface="Abadi" panose="020B0604020104020204" pitchFamily="34" charset="0"/>
              </a:rPr>
              <a:t>Each user can have a unique set of credentials (username/password, access keys).</a:t>
            </a:r>
          </a:p>
          <a:p>
            <a:pPr marL="742950" lvl="1" indent="-285750">
              <a:buFont typeface="Arial" panose="020B0604020202020204" pitchFamily="34" charset="0"/>
              <a:buChar char="•"/>
            </a:pPr>
            <a:r>
              <a:rPr lang="en-US" dirty="0">
                <a:latin typeface="Abadi" panose="020B0604020104020204" pitchFamily="34" charset="0"/>
              </a:rPr>
              <a:t>Password policies can be enforced for security.</a:t>
            </a:r>
          </a:p>
          <a:p>
            <a:pPr marL="742950" lvl="1"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Groups</a:t>
            </a:r>
            <a:r>
              <a:rPr lang="en-US" dirty="0">
                <a:latin typeface="Abadi" panose="020B0604020104020204" pitchFamily="34" charset="0"/>
              </a:rPr>
              <a:t>: Logical collections of IAM users.</a:t>
            </a:r>
          </a:p>
          <a:p>
            <a:pPr marL="742950" lvl="1" indent="-285750">
              <a:buFont typeface="Arial" panose="020B0604020202020204" pitchFamily="34" charset="0"/>
              <a:buChar char="•"/>
            </a:pPr>
            <a:r>
              <a:rPr lang="en-US" dirty="0">
                <a:latin typeface="Abadi" panose="020B0604020104020204" pitchFamily="34" charset="0"/>
              </a:rPr>
              <a:t>Simplifies permission management by attaching policies to a group instead of individual users.</a:t>
            </a:r>
          </a:p>
          <a:p>
            <a:pPr marL="285750" indent="-285750">
              <a:buFont typeface="Arial" panose="020B0604020202020204" pitchFamily="34" charset="0"/>
              <a:buChar char="•"/>
            </a:pPr>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Policies</a:t>
            </a:r>
            <a:r>
              <a:rPr lang="en-US" dirty="0">
                <a:latin typeface="Abadi" panose="020B0604020104020204" pitchFamily="34" charset="0"/>
              </a:rPr>
              <a:t>: Documents (written in JSON) that define permissions.</a:t>
            </a:r>
          </a:p>
          <a:p>
            <a:pPr marL="742950" lvl="1" indent="-285750">
              <a:buFont typeface="Arial" panose="020B0604020202020204" pitchFamily="34" charset="0"/>
              <a:buChar char="•"/>
            </a:pPr>
            <a:r>
              <a:rPr lang="en-US" b="1" dirty="0">
                <a:latin typeface="Abadi" panose="020B0604020104020204" pitchFamily="34" charset="0"/>
              </a:rPr>
              <a:t>Managed Policies</a:t>
            </a:r>
            <a:r>
              <a:rPr lang="en-US" dirty="0">
                <a:latin typeface="Abadi" panose="020B0604020104020204" pitchFamily="34" charset="0"/>
              </a:rPr>
              <a:t>: Created and maintained by AWS or you.</a:t>
            </a:r>
          </a:p>
          <a:p>
            <a:pPr marL="742950" lvl="1" indent="-285750">
              <a:buFont typeface="Arial" panose="020B0604020202020204" pitchFamily="34" charset="0"/>
              <a:buChar char="•"/>
            </a:pPr>
            <a:r>
              <a:rPr lang="en-US" b="1" dirty="0">
                <a:latin typeface="Abadi" panose="020B0604020104020204" pitchFamily="34" charset="0"/>
              </a:rPr>
              <a:t>Inline Policies</a:t>
            </a:r>
            <a:r>
              <a:rPr lang="en-US" dirty="0">
                <a:latin typeface="Abadi" panose="020B0604020104020204" pitchFamily="34" charset="0"/>
              </a:rPr>
              <a:t>: Embedded directly in a user, group, or role.</a:t>
            </a:r>
          </a:p>
          <a:p>
            <a:pPr marL="742950" lvl="1" indent="-285750">
              <a:buFont typeface="Arial" panose="020B0604020202020204" pitchFamily="34" charset="0"/>
              <a:buChar char="•"/>
            </a:pPr>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Roles</a:t>
            </a:r>
            <a:r>
              <a:rPr lang="en-US" dirty="0">
                <a:latin typeface="Abadi" panose="020B0604020104020204" pitchFamily="34" charset="0"/>
              </a:rPr>
              <a:t>: Assigned to entities (AWS services, users, or applications) for temporary access.</a:t>
            </a:r>
          </a:p>
          <a:p>
            <a:pPr marL="742950" lvl="1" indent="-285750">
              <a:buFont typeface="Arial" panose="020B0604020202020204" pitchFamily="34" charset="0"/>
              <a:buChar char="•"/>
            </a:pPr>
            <a:r>
              <a:rPr lang="en-US" dirty="0">
                <a:latin typeface="Abadi" panose="020B0604020104020204" pitchFamily="34" charset="0"/>
              </a:rPr>
              <a:t>Used in scenarios like EC2 accessing S3 or Lambda invoking another service.</a:t>
            </a:r>
          </a:p>
        </p:txBody>
      </p:sp>
    </p:spTree>
    <p:extLst>
      <p:ext uri="{BB962C8B-B14F-4D97-AF65-F5344CB8AC3E}">
        <p14:creationId xmlns:p14="http://schemas.microsoft.com/office/powerpoint/2010/main" val="1064947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04823F-11E6-4B86-28BF-C2E2BE3DDC80}"/>
              </a:ext>
            </a:extLst>
          </p:cNvPr>
          <p:cNvSpPr>
            <a:spLocks noChangeArrowheads="1"/>
          </p:cNvSpPr>
          <p:nvPr/>
        </p:nvSpPr>
        <p:spPr bwMode="auto">
          <a:xfrm>
            <a:off x="378542" y="562060"/>
            <a:ext cx="7585586" cy="573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Basic Structure of a Policy: </a:t>
            </a:r>
            <a:r>
              <a:rPr kumimoji="0" lang="en-US" altLang="en-US" b="0" i="0" u="none" strike="noStrike" cap="none" normalizeH="0" baseline="0" dirty="0">
                <a:ln>
                  <a:noFill/>
                </a:ln>
                <a:solidFill>
                  <a:schemeClr val="tx1"/>
                </a:solidFill>
                <a:effectLst/>
                <a:latin typeface="Abadi" panose="020B0604020104020204" pitchFamily="34" charset="0"/>
              </a:rPr>
              <a:t>A policy is written in JSON and includes</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Version</a:t>
            </a:r>
            <a:r>
              <a:rPr kumimoji="0" lang="en-US" altLang="en-US" b="0" i="0" u="none" strike="noStrike" cap="none" normalizeH="0" baseline="0" dirty="0">
                <a:ln>
                  <a:noFill/>
                </a:ln>
                <a:solidFill>
                  <a:schemeClr val="tx1"/>
                </a:solidFill>
                <a:effectLst/>
                <a:latin typeface="Abadi" panose="020B0604020104020204" pitchFamily="34" charset="0"/>
              </a:rPr>
              <a:t>: Specifies the policy language version. (The latest is "2012-10-17")</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Statement</a:t>
            </a:r>
            <a:r>
              <a:rPr kumimoji="0" lang="en-US" altLang="en-US" b="0" i="0" u="none" strike="noStrike" cap="none" normalizeH="0" baseline="0" dirty="0">
                <a:ln>
                  <a:noFill/>
                </a:ln>
                <a:solidFill>
                  <a:schemeClr val="tx1"/>
                </a:solidFill>
                <a:effectLst/>
                <a:latin typeface="Abadi" panose="020B0604020104020204" pitchFamily="34" charset="0"/>
              </a:rPr>
              <a:t>: One or more statements defining the permissions.</a:t>
            </a:r>
          </a:p>
          <a:p>
            <a:pPr marL="0" marR="0">
              <a:lnSpc>
                <a:spcPct val="150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Effect: </a:t>
            </a:r>
            <a:r>
              <a:rPr lang="en-IN" sz="1800" kern="100" dirty="0">
                <a:effectLst/>
                <a:latin typeface="Calibri" panose="020F0502020204030204" pitchFamily="34" charset="0"/>
                <a:ea typeface="Calibri" panose="020F0502020204030204" pitchFamily="34" charset="0"/>
                <a:cs typeface="Tunga" panose="020B0502040204020203" pitchFamily="34" charset="0"/>
              </a:rPr>
              <a:t>Specifies whether the action is </a:t>
            </a:r>
            <a:r>
              <a:rPr lang="en-IN" sz="1800" b="1" kern="100" dirty="0">
                <a:effectLst/>
                <a:latin typeface="Calibri" panose="020F0502020204030204" pitchFamily="34" charset="0"/>
                <a:ea typeface="Calibri" panose="020F0502020204030204" pitchFamily="34" charset="0"/>
                <a:cs typeface="Tunga" panose="020B0502040204020203" pitchFamily="34" charset="0"/>
              </a:rPr>
              <a:t>allowed</a:t>
            </a:r>
            <a:r>
              <a:rPr lang="en-IN" sz="1800" kern="100" dirty="0">
                <a:effectLst/>
                <a:latin typeface="Calibri" panose="020F0502020204030204" pitchFamily="34" charset="0"/>
                <a:ea typeface="Calibri" panose="020F0502020204030204" pitchFamily="34" charset="0"/>
                <a:cs typeface="Tunga" panose="020B0502040204020203" pitchFamily="34" charset="0"/>
              </a:rPr>
              <a:t> or </a:t>
            </a:r>
            <a:r>
              <a:rPr lang="en-IN" sz="1800" b="1" kern="100" dirty="0">
                <a:effectLst/>
                <a:latin typeface="Calibri" panose="020F0502020204030204" pitchFamily="34" charset="0"/>
                <a:ea typeface="Calibri" panose="020F0502020204030204" pitchFamily="34" charset="0"/>
                <a:cs typeface="Tunga" panose="020B0502040204020203" pitchFamily="34" charset="0"/>
              </a:rPr>
              <a:t>denied</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"Allow": Grants permission.</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"Deny": Explicitly denies permission (overrides allow).</a:t>
            </a:r>
          </a:p>
          <a:p>
            <a:pPr marR="0" lvl="0">
              <a:lnSpc>
                <a:spcPct val="115000"/>
              </a:lnSpc>
              <a:spcAft>
                <a:spcPts val="1000"/>
              </a:spcAft>
              <a:buSzPts val="1000"/>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Action: </a:t>
            </a:r>
            <a:r>
              <a:rPr lang="en-IN" sz="1800" kern="100" dirty="0">
                <a:effectLst/>
                <a:latin typeface="Calibri" panose="020F0502020204030204" pitchFamily="34" charset="0"/>
                <a:ea typeface="Calibri" panose="020F0502020204030204" pitchFamily="34" charset="0"/>
                <a:cs typeface="Tunga" panose="020B0502040204020203" pitchFamily="34" charset="0"/>
              </a:rPr>
              <a:t>Defines the specific AWS service operations the policy allows or denies.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Format: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service:operation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Use "*" to specify all actions for a service.</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Resource: </a:t>
            </a:r>
            <a:r>
              <a:rPr lang="en-IN" sz="1800" kern="100" dirty="0">
                <a:effectLst/>
                <a:latin typeface="Calibri" panose="020F0502020204030204" pitchFamily="34" charset="0"/>
                <a:ea typeface="Calibri" panose="020F0502020204030204" pitchFamily="34" charset="0"/>
                <a:cs typeface="Tunga" panose="020B0502040204020203" pitchFamily="34" charset="0"/>
              </a:rPr>
              <a:t>Specifies the AWS resource(s) to which the policy applies.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Format: Amazon Resource Name (</a:t>
            </a:r>
            <a:r>
              <a:rPr lang="en-IN" sz="1800" b="1" kern="100" dirty="0">
                <a:effectLst/>
                <a:latin typeface="Calibri" panose="020F0502020204030204" pitchFamily="34" charset="0"/>
                <a:ea typeface="Calibri" panose="020F0502020204030204" pitchFamily="34" charset="0"/>
                <a:cs typeface="Tunga" panose="020B0502040204020203" pitchFamily="34" charset="0"/>
              </a:rPr>
              <a:t>ARN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Use "*" to apply to all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sp>
        <p:nvSpPr>
          <p:cNvPr id="4" name="Rectangle: Rounded Corners 3">
            <a:extLst>
              <a:ext uri="{FF2B5EF4-FFF2-40B4-BE49-F238E27FC236}">
                <a16:creationId xmlns:a16="http://schemas.microsoft.com/office/drawing/2014/main" id="{257BE4CF-131A-ECD8-F3F5-8B9A4D92DF6C}"/>
              </a:ext>
            </a:extLst>
          </p:cNvPr>
          <p:cNvSpPr/>
          <p:nvPr/>
        </p:nvSpPr>
        <p:spPr>
          <a:xfrm>
            <a:off x="7964130" y="631722"/>
            <a:ext cx="3849328" cy="55945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"Version": "2012-10-17",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"Effect": "Allow",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"Action": "s3:ListBucket",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"Resource": "arn:aws:s3:::example-bucket"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4243811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58E43-6971-A023-8951-2E4E74F747AF}"/>
              </a:ext>
            </a:extLst>
          </p:cNvPr>
          <p:cNvSpPr txBox="1"/>
          <p:nvPr/>
        </p:nvSpPr>
        <p:spPr>
          <a:xfrm>
            <a:off x="632299" y="165769"/>
            <a:ext cx="10661514" cy="2031325"/>
          </a:xfrm>
          <a:prstGeom prst="rect">
            <a:avLst/>
          </a:prstGeom>
          <a:noFill/>
        </p:spPr>
        <p:txBody>
          <a:bodyPr wrap="square">
            <a:spAutoFit/>
          </a:bodyPr>
          <a:lstStyle/>
          <a:p>
            <a:pPr algn="l"/>
            <a:r>
              <a:rPr lang="en-US" b="1" i="0" dirty="0">
                <a:effectLst/>
                <a:latin typeface="var(--font-suisse-intl)"/>
              </a:rPr>
              <a:t>What Is Multi-Factor Authentication</a:t>
            </a:r>
          </a:p>
          <a:p>
            <a:pPr algn="l"/>
            <a:r>
              <a:rPr lang="en-US" b="0" i="0" dirty="0">
                <a:solidFill>
                  <a:srgbClr val="111111"/>
                </a:solidFill>
                <a:effectLst/>
                <a:latin typeface="__Inter_a184c8"/>
              </a:rPr>
              <a:t>Multi-Factor Authentication (or short MFA) adds another layer of security to any authentication mechanism.</a:t>
            </a:r>
          </a:p>
          <a:p>
            <a:pPr algn="l"/>
            <a:r>
              <a:rPr lang="en-US" b="1" i="0" dirty="0">
                <a:effectLst/>
                <a:latin typeface="var(--font-suisse-intl)"/>
              </a:rPr>
              <a:t>Importance of MFA at AWS</a:t>
            </a:r>
          </a:p>
          <a:p>
            <a:pPr algn="l"/>
            <a:r>
              <a:rPr lang="en-US" b="0" i="0" dirty="0">
                <a:solidFill>
                  <a:srgbClr val="111111"/>
                </a:solidFill>
                <a:effectLst/>
                <a:latin typeface="__Inter_a184c8"/>
              </a:rPr>
              <a:t>As said in the introduction, with great power comes great responsibility. Your AWS is one of your most significant responsibilities as a compromised account can ruin your financial future in a short time frame.</a:t>
            </a:r>
          </a:p>
          <a:p>
            <a:pPr algn="l"/>
            <a:r>
              <a:rPr lang="en-US" b="0" i="0" dirty="0">
                <a:solidFill>
                  <a:srgbClr val="111111"/>
                </a:solidFill>
                <a:effectLst/>
                <a:latin typeface="__Inter_a184c8"/>
              </a:rPr>
              <a:t>MFA is one major security layer to prevent account compromise. And it comes for free and with low effort.</a:t>
            </a:r>
          </a:p>
          <a:p>
            <a:pPr algn="l"/>
            <a:r>
              <a:rPr lang="en-US" b="0" i="0" dirty="0">
                <a:solidFill>
                  <a:srgbClr val="111111"/>
                </a:solidFill>
                <a:effectLst/>
                <a:latin typeface="__Inter_a184c8"/>
              </a:rPr>
              <a:t> </a:t>
            </a:r>
          </a:p>
        </p:txBody>
      </p:sp>
      <p:pic>
        <p:nvPicPr>
          <p:cNvPr id="5" name="Picture 4">
            <a:extLst>
              <a:ext uri="{FF2B5EF4-FFF2-40B4-BE49-F238E27FC236}">
                <a16:creationId xmlns:a16="http://schemas.microsoft.com/office/drawing/2014/main" id="{763B0B01-7869-B17F-E868-5A8695EE862A}"/>
              </a:ext>
            </a:extLst>
          </p:cNvPr>
          <p:cNvPicPr>
            <a:picLocks noChangeAspect="1"/>
          </p:cNvPicPr>
          <p:nvPr/>
        </p:nvPicPr>
        <p:blipFill>
          <a:blip r:embed="rId2"/>
          <a:stretch>
            <a:fillRect/>
          </a:stretch>
        </p:blipFill>
        <p:spPr>
          <a:xfrm>
            <a:off x="2735489" y="2209510"/>
            <a:ext cx="5863761" cy="4482721"/>
          </a:xfrm>
          <a:prstGeom prst="rect">
            <a:avLst/>
          </a:prstGeom>
        </p:spPr>
      </p:pic>
    </p:spTree>
    <p:extLst>
      <p:ext uri="{BB962C8B-B14F-4D97-AF65-F5344CB8AC3E}">
        <p14:creationId xmlns:p14="http://schemas.microsoft.com/office/powerpoint/2010/main" val="1123029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65EAF-56D8-6990-028F-DBFD4F436A2A}"/>
              </a:ext>
            </a:extLst>
          </p:cNvPr>
          <p:cNvSpPr txBox="1"/>
          <p:nvPr/>
        </p:nvSpPr>
        <p:spPr>
          <a:xfrm>
            <a:off x="412955" y="419154"/>
            <a:ext cx="11366090" cy="5803384"/>
          </a:xfrm>
          <a:prstGeom prst="rect">
            <a:avLst/>
          </a:prstGeom>
          <a:noFill/>
        </p:spPr>
        <p:txBody>
          <a:bodyPr wrap="square">
            <a:spAutoFit/>
          </a:bodyPr>
          <a:lstStyle/>
          <a:p>
            <a:pPr marL="0" marR="0">
              <a:lnSpc>
                <a:spcPct val="115000"/>
              </a:lnSpc>
              <a:spcAft>
                <a:spcPts val="1000"/>
              </a:spcAft>
            </a:pPr>
            <a:r>
              <a:rPr lang="en-US" sz="2400" b="1" kern="100" dirty="0">
                <a:effectLst/>
                <a:latin typeface="Abadi" panose="020B0604020104020204" pitchFamily="34" charset="0"/>
                <a:ea typeface="Calibri" panose="020F0502020204030204" pitchFamily="34" charset="0"/>
                <a:cs typeface="Tunga" panose="020B0502040204020203" pitchFamily="34" charset="0"/>
              </a:rPr>
              <a:t>You can access AWS services through several methods:</a:t>
            </a:r>
            <a:endParaRPr lang="en-IN" sz="2400" kern="100" dirty="0">
              <a:effectLst/>
              <a:latin typeface="Abadi" panose="020B0604020104020204" pitchFamily="34" charset="0"/>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1. Management Console:</a:t>
            </a:r>
            <a:r>
              <a:rPr lang="en-IN" sz="1800" kern="100" dirty="0">
                <a:effectLst/>
                <a:ea typeface="Calibri" panose="020F0502020204030204" pitchFamily="34" charset="0"/>
                <a:cs typeface="Tunga" panose="020B0502040204020203" pitchFamily="34" charset="0"/>
              </a:rPr>
              <a:t> </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Suitable for beginners and occasional users who prefer a visual interface. </a:t>
            </a:r>
            <a:r>
              <a:rPr lang="en-US" dirty="0"/>
              <a:t>Log in to the </a:t>
            </a:r>
            <a:r>
              <a:rPr lang="en-US" b="1" dirty="0">
                <a:hlinkClick r:id="rId2"/>
              </a:rPr>
              <a:t>AWS Management Console</a:t>
            </a:r>
            <a:r>
              <a:rPr lang="en-US" dirty="0"/>
              <a:t> to access the web interface for AWS services.</a:t>
            </a:r>
            <a:r>
              <a:rPr lang="en-US" sz="1800" dirty="0">
                <a:solidFill>
                  <a:schemeClr val="tx2"/>
                </a:solidFill>
              </a:rPr>
              <a:t> (protected by password + MFA)</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2. AWS CLI:</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Ideal for automation, scripting, and advanced users who prefer command-line interaction. </a:t>
            </a:r>
            <a:r>
              <a:rPr lang="en-US" dirty="0"/>
              <a:t>Install the </a:t>
            </a:r>
            <a:r>
              <a:rPr lang="en-US" b="1" dirty="0">
                <a:hlinkClick r:id="rId3"/>
              </a:rPr>
              <a:t>AWS CLI</a:t>
            </a:r>
            <a:r>
              <a:rPr lang="en-US" dirty="0"/>
              <a:t> for scripting and interacting with AWS services directly from your terminal.</a:t>
            </a:r>
            <a:r>
              <a:rPr lang="en-IN" kern="100" dirty="0">
                <a:cs typeface="Tunga" panose="020B0502040204020203" pitchFamily="34" charset="0"/>
              </a:rPr>
              <a:t> </a:t>
            </a:r>
            <a:r>
              <a:rPr lang="en-US" sz="1800" dirty="0">
                <a:solidFill>
                  <a:schemeClr val="tx2"/>
                </a:solidFill>
              </a:rPr>
              <a:t>protected by access key</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3. AWS SDKs:</a:t>
            </a:r>
            <a:r>
              <a:rPr lang="en-IN" b="1" kern="100" dirty="0">
                <a:ea typeface="Calibri" panose="020F0502020204030204" pitchFamily="34" charset="0"/>
                <a:cs typeface="Tunga" panose="020B0502040204020203" pitchFamily="34" charset="0"/>
              </a:rPr>
              <a:t> </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Best for developers building applications that interact with AWS services. </a:t>
            </a:r>
            <a:r>
              <a:rPr lang="en-IN" dirty="0"/>
              <a:t>Use AWS SDKs for programming languages like </a:t>
            </a:r>
            <a:r>
              <a:rPr lang="en-IN" b="1" dirty="0"/>
              <a:t>Python (Boto3)</a:t>
            </a:r>
            <a:r>
              <a:rPr lang="en-IN" dirty="0"/>
              <a:t>, </a:t>
            </a:r>
            <a:r>
              <a:rPr lang="en-IN" b="1" dirty="0"/>
              <a:t>Java</a:t>
            </a:r>
            <a:r>
              <a:rPr lang="en-IN" dirty="0"/>
              <a:t>, </a:t>
            </a:r>
            <a:r>
              <a:rPr lang="en-IN" b="1" dirty="0"/>
              <a:t>Node.js</a:t>
            </a:r>
            <a:r>
              <a:rPr lang="en-IN" dirty="0"/>
              <a:t>, etc.</a:t>
            </a:r>
          </a:p>
          <a:p>
            <a:pPr marL="285750" marR="0" lvl="0" indent="-285750">
              <a:spcAft>
                <a:spcPts val="1000"/>
              </a:spcAft>
              <a:buSzPts val="1000"/>
              <a:buFont typeface="Arial" panose="020B0604020202020204" pitchFamily="34" charset="0"/>
              <a:buChar char="•"/>
              <a:tabLst>
                <a:tab pos="457200" algn="l"/>
              </a:tabLst>
            </a:pPr>
            <a:r>
              <a:rPr lang="en-US" dirty="0"/>
              <a:t>For example, install </a:t>
            </a:r>
            <a:r>
              <a:rPr lang="en-US" b="1" dirty="0"/>
              <a:t>Boto3</a:t>
            </a:r>
            <a:r>
              <a:rPr lang="en-US" dirty="0"/>
              <a:t> in Python: </a:t>
            </a:r>
          </a:p>
          <a:p>
            <a:pPr marL="285750" marR="0" lvl="0" indent="-285750">
              <a:spcAft>
                <a:spcPts val="1000"/>
              </a:spcAft>
              <a:buSzPts val="1000"/>
              <a:buFont typeface="Arial" panose="020B0604020202020204" pitchFamily="34" charset="0"/>
              <a:buChar char="•"/>
              <a:tabLst>
                <a:tab pos="457200" algn="l"/>
              </a:tabLst>
            </a:pPr>
            <a:r>
              <a:rPr lang="en-US" dirty="0"/>
              <a:t>	pip install boto3</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4. AWS Tools for Visual Studio Code:</a:t>
            </a:r>
            <a:r>
              <a:rPr lang="en-IN" sz="1800" kern="100" dirty="0">
                <a:effectLst/>
                <a:ea typeface="Calibri" panose="020F0502020204030204" pitchFamily="34" charset="0"/>
                <a:cs typeface="Tunga" panose="020B0502040204020203" pitchFamily="34" charset="0"/>
              </a:rPr>
              <a:t> Convenient for developers using Visual Studio Code.</a:t>
            </a: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5. AWS </a:t>
            </a:r>
            <a:r>
              <a:rPr lang="en-IN" sz="1800" b="1" kern="100" dirty="0" err="1">
                <a:effectLst/>
                <a:ea typeface="Calibri" panose="020F0502020204030204" pitchFamily="34" charset="0"/>
                <a:cs typeface="Tunga" panose="020B0502040204020203" pitchFamily="34" charset="0"/>
              </a:rPr>
              <a:t>CloudShell</a:t>
            </a:r>
            <a:r>
              <a:rPr lang="en-IN" sz="1800" b="1" kern="100" dirty="0">
                <a:effectLst/>
                <a:ea typeface="Calibri" panose="020F0502020204030204" pitchFamily="34" charset="0"/>
                <a:cs typeface="Tunga" panose="020B0502040204020203" pitchFamily="34" charset="0"/>
              </a:rPr>
              <a:t>:</a:t>
            </a:r>
            <a:r>
              <a:rPr lang="en-IN" sz="1800" kern="100" dirty="0">
                <a:effectLst/>
                <a:ea typeface="Calibri" panose="020F0502020204030204" pitchFamily="34" charset="0"/>
                <a:cs typeface="Tunga" panose="020B0502040204020203" pitchFamily="34" charset="0"/>
              </a:rPr>
              <a:t> A handy option for quick tasks and those who prefer a cloud-based environment.</a:t>
            </a:r>
          </a:p>
        </p:txBody>
      </p:sp>
    </p:spTree>
    <p:extLst>
      <p:ext uri="{BB962C8B-B14F-4D97-AF65-F5344CB8AC3E}">
        <p14:creationId xmlns:p14="http://schemas.microsoft.com/office/powerpoint/2010/main" val="156861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161B-C941-07F6-EAC4-FD99AF98B4E3}"/>
              </a:ext>
            </a:extLst>
          </p:cNvPr>
          <p:cNvSpPr>
            <a:spLocks noGrp="1"/>
          </p:cNvSpPr>
          <p:nvPr>
            <p:ph type="title"/>
          </p:nvPr>
        </p:nvSpPr>
        <p:spPr>
          <a:xfrm>
            <a:off x="838200" y="-25131"/>
            <a:ext cx="10515600" cy="1325563"/>
          </a:xfrm>
        </p:spPr>
        <p:txBody>
          <a:bodyPr/>
          <a:lstStyle/>
          <a:p>
            <a:r>
              <a:rPr lang="en-US" dirty="0">
                <a:latin typeface="Abadi" panose="020B0604020104020204" pitchFamily="34" charset="0"/>
              </a:rPr>
              <a:t>Benefits of using cloud computing </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DAF9C364-F419-0A4D-562E-745039524603}"/>
              </a:ext>
            </a:extLst>
          </p:cNvPr>
          <p:cNvSpPr>
            <a:spLocks noGrp="1"/>
          </p:cNvSpPr>
          <p:nvPr>
            <p:ph idx="1"/>
          </p:nvPr>
        </p:nvSpPr>
        <p:spPr>
          <a:xfrm>
            <a:off x="838200" y="1184850"/>
            <a:ext cx="10834991" cy="4351338"/>
          </a:xfrm>
        </p:spPr>
        <p:txBody>
          <a:bodyPr>
            <a:noAutofit/>
          </a:bodyPr>
          <a:lstStyle/>
          <a:p>
            <a:pPr marL="0" indent="0">
              <a:buNone/>
            </a:pPr>
            <a:r>
              <a:rPr lang="en-US" sz="1700" b="1" dirty="0">
                <a:latin typeface="Abadi" panose="020B0604020104020204" pitchFamily="34" charset="0"/>
              </a:rPr>
              <a:t>1. Cost Savings 💰</a:t>
            </a:r>
          </a:p>
          <a:p>
            <a:pPr>
              <a:buFont typeface="Arial" panose="020B0604020202020204" pitchFamily="34" charset="0"/>
              <a:buChar char="•"/>
            </a:pPr>
            <a:r>
              <a:rPr lang="en-US" sz="1700" dirty="0">
                <a:latin typeface="Abadi" panose="020B0604020104020204" pitchFamily="34" charset="0"/>
              </a:rPr>
              <a:t>No need for expensive hardware, physical infrastructure, or maintenance.</a:t>
            </a:r>
          </a:p>
          <a:p>
            <a:pPr>
              <a:buFont typeface="Arial" panose="020B0604020202020204" pitchFamily="34" charset="0"/>
              <a:buChar char="•"/>
            </a:pPr>
            <a:r>
              <a:rPr lang="en-US" sz="1700" dirty="0">
                <a:latin typeface="Abadi" panose="020B0604020104020204" pitchFamily="34" charset="0"/>
              </a:rPr>
              <a:t>Pay-as-you-go model ensures you only pay for what you use.</a:t>
            </a:r>
          </a:p>
          <a:p>
            <a:pPr marL="0" indent="0">
              <a:buNone/>
            </a:pPr>
            <a:r>
              <a:rPr lang="en-US" sz="1700" b="1" dirty="0">
                <a:latin typeface="Abadi" panose="020B0604020104020204" pitchFamily="34" charset="0"/>
              </a:rPr>
              <a:t>2. Scalability 📈</a:t>
            </a:r>
          </a:p>
          <a:p>
            <a:pPr>
              <a:buFont typeface="Arial" panose="020B0604020202020204" pitchFamily="34" charset="0"/>
              <a:buChar char="•"/>
            </a:pPr>
            <a:r>
              <a:rPr lang="en-US" sz="1700" dirty="0">
                <a:latin typeface="Abadi" panose="020B0604020104020204" pitchFamily="34" charset="0"/>
              </a:rPr>
              <a:t>Easily scale resources up or down based on demand.</a:t>
            </a:r>
          </a:p>
          <a:p>
            <a:pPr>
              <a:buFont typeface="Arial" panose="020B0604020202020204" pitchFamily="34" charset="0"/>
              <a:buChar char="•"/>
            </a:pPr>
            <a:r>
              <a:rPr lang="en-US" sz="1700" dirty="0">
                <a:latin typeface="Abadi" panose="020B0604020104020204" pitchFamily="34" charset="0"/>
              </a:rPr>
              <a:t>Perfect for businesses with fluctuating workloads.</a:t>
            </a:r>
          </a:p>
          <a:p>
            <a:pPr marL="0" indent="0">
              <a:buNone/>
            </a:pPr>
            <a:r>
              <a:rPr lang="en-US" sz="1700" b="1" dirty="0">
                <a:latin typeface="Abadi" panose="020B0604020104020204" pitchFamily="34" charset="0"/>
              </a:rPr>
              <a:t>3. Accessibility 🌐</a:t>
            </a:r>
          </a:p>
          <a:p>
            <a:pPr>
              <a:buFont typeface="Arial" panose="020B0604020202020204" pitchFamily="34" charset="0"/>
              <a:buChar char="•"/>
            </a:pPr>
            <a:r>
              <a:rPr lang="en-US" sz="1700" dirty="0">
                <a:latin typeface="Abadi" panose="020B0604020104020204" pitchFamily="34" charset="0"/>
              </a:rPr>
              <a:t>Access your data and applications from anywhere with an internet connection.</a:t>
            </a:r>
          </a:p>
          <a:p>
            <a:pPr>
              <a:buFont typeface="Arial" panose="020B0604020202020204" pitchFamily="34" charset="0"/>
              <a:buChar char="•"/>
            </a:pPr>
            <a:r>
              <a:rPr lang="en-US" sz="1700" dirty="0">
                <a:latin typeface="Abadi" panose="020B0604020104020204" pitchFamily="34" charset="0"/>
              </a:rPr>
              <a:t>Encourages remote work and collaboration.</a:t>
            </a:r>
          </a:p>
          <a:p>
            <a:pPr marL="0" indent="0">
              <a:buNone/>
            </a:pPr>
            <a:r>
              <a:rPr lang="en-US" sz="1700" b="1" dirty="0">
                <a:latin typeface="Abadi" panose="020B0604020104020204" pitchFamily="34" charset="0"/>
              </a:rPr>
              <a:t>4. Performance ⚡</a:t>
            </a:r>
          </a:p>
          <a:p>
            <a:pPr>
              <a:buFont typeface="Arial" panose="020B0604020202020204" pitchFamily="34" charset="0"/>
              <a:buChar char="•"/>
            </a:pPr>
            <a:r>
              <a:rPr lang="en-US" sz="1700" dirty="0">
                <a:latin typeface="Abadi" panose="020B0604020104020204" pitchFamily="34" charset="0"/>
              </a:rPr>
              <a:t>Cloud providers offer high-speed networks and efficient data centers.</a:t>
            </a:r>
          </a:p>
          <a:p>
            <a:pPr>
              <a:buFont typeface="Arial" panose="020B0604020202020204" pitchFamily="34" charset="0"/>
              <a:buChar char="•"/>
            </a:pPr>
            <a:r>
              <a:rPr lang="en-US" sz="1700" dirty="0">
                <a:latin typeface="Abadi" panose="020B0604020104020204" pitchFamily="34" charset="0"/>
              </a:rPr>
              <a:t>Ensures minimal latency and maximum uptime.</a:t>
            </a:r>
          </a:p>
          <a:p>
            <a:pPr marL="0" indent="0">
              <a:buNone/>
            </a:pPr>
            <a:r>
              <a:rPr lang="en-US" sz="1700" b="1" dirty="0">
                <a:latin typeface="Abadi" panose="020B0604020104020204" pitchFamily="34" charset="0"/>
              </a:rPr>
              <a:t>5. Reliability 🤝</a:t>
            </a:r>
          </a:p>
          <a:p>
            <a:pPr>
              <a:buFont typeface="Arial" panose="020B0604020202020204" pitchFamily="34" charset="0"/>
              <a:buChar char="•"/>
            </a:pPr>
            <a:r>
              <a:rPr lang="en-US" sz="1700" dirty="0">
                <a:latin typeface="Abadi" panose="020B0604020104020204" pitchFamily="34" charset="0"/>
              </a:rPr>
              <a:t>Built-in disaster recovery and backup solutions reduce the risk of data loss.</a:t>
            </a:r>
          </a:p>
          <a:p>
            <a:pPr>
              <a:buFont typeface="Arial" panose="020B0604020202020204" pitchFamily="34" charset="0"/>
              <a:buChar char="•"/>
            </a:pPr>
            <a:r>
              <a:rPr lang="en-US" sz="1700" dirty="0">
                <a:latin typeface="Abadi" panose="020B0604020104020204" pitchFamily="34" charset="0"/>
              </a:rPr>
              <a:t>High availability and redundancy across servers.</a:t>
            </a:r>
          </a:p>
        </p:txBody>
      </p:sp>
    </p:spTree>
    <p:extLst>
      <p:ext uri="{BB962C8B-B14F-4D97-AF65-F5344CB8AC3E}">
        <p14:creationId xmlns:p14="http://schemas.microsoft.com/office/powerpoint/2010/main" val="355585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66CC84-34E8-0884-5863-C981ABB5BA6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How Access Key Looks: Don’t share them</a:t>
            </a:r>
          </a:p>
        </p:txBody>
      </p:sp>
      <p:pic>
        <p:nvPicPr>
          <p:cNvPr id="5" name="Picture 4">
            <a:extLst>
              <a:ext uri="{FF2B5EF4-FFF2-40B4-BE49-F238E27FC236}">
                <a16:creationId xmlns:a16="http://schemas.microsoft.com/office/drawing/2014/main" id="{E3473FBE-413D-EB73-887E-DFA8CCFE7819}"/>
              </a:ext>
            </a:extLst>
          </p:cNvPr>
          <p:cNvPicPr>
            <a:picLocks noChangeAspect="1"/>
          </p:cNvPicPr>
          <p:nvPr/>
        </p:nvPicPr>
        <p:blipFill>
          <a:blip r:embed="rId2"/>
          <a:stretch>
            <a:fillRect/>
          </a:stretch>
        </p:blipFill>
        <p:spPr>
          <a:xfrm>
            <a:off x="709461" y="1952011"/>
            <a:ext cx="10905066" cy="1690283"/>
          </a:xfrm>
          <a:prstGeom prst="rect">
            <a:avLst/>
          </a:prstGeom>
        </p:spPr>
      </p:pic>
    </p:spTree>
    <p:extLst>
      <p:ext uri="{BB962C8B-B14F-4D97-AF65-F5344CB8AC3E}">
        <p14:creationId xmlns:p14="http://schemas.microsoft.com/office/powerpoint/2010/main" val="2587406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mazon EC2 (Amazon Elastic Compute Cloud)">
            <a:extLst>
              <a:ext uri="{FF2B5EF4-FFF2-40B4-BE49-F238E27FC236}">
                <a16:creationId xmlns:a16="http://schemas.microsoft.com/office/drawing/2014/main" id="{B5499DAC-A9C7-9611-A069-C8F0223691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958268"/>
            <a:ext cx="3876165" cy="45097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98F03E-E527-F798-D096-498D17936527}"/>
              </a:ext>
            </a:extLst>
          </p:cNvPr>
          <p:cNvSpPr txBox="1"/>
          <p:nvPr/>
        </p:nvSpPr>
        <p:spPr>
          <a:xfrm>
            <a:off x="5516114" y="848400"/>
            <a:ext cx="5979199" cy="4336550"/>
          </a:xfrm>
          <a:prstGeom prst="rect">
            <a:avLst/>
          </a:prstGeom>
        </p:spPr>
        <p:txBody>
          <a:bodyPr vert="horz" lIns="91440" tIns="45720" rIns="91440" bIns="45720" rtlCol="0" anchor="t">
            <a:noAutofit/>
          </a:bodyPr>
          <a:lstStyle/>
          <a:p>
            <a:pPr>
              <a:lnSpc>
                <a:spcPct val="200000"/>
              </a:lnSpc>
              <a:spcAft>
                <a:spcPts val="600"/>
              </a:spcAft>
            </a:pPr>
            <a:r>
              <a:rPr lang="en-US" sz="2200" b="1" dirty="0"/>
              <a:t>Amazon EC2 (Elastic Compute Cloud)</a:t>
            </a:r>
          </a:p>
          <a:p>
            <a:pPr>
              <a:lnSpc>
                <a:spcPct val="90000"/>
              </a:lnSpc>
              <a:spcAft>
                <a:spcPts val="600"/>
              </a:spcAft>
            </a:pPr>
            <a:r>
              <a:rPr lang="en-US" sz="2000" dirty="0"/>
              <a:t>Amazon EC2 is a core service in AWS that provides scalable virtual servers in the cloud. It enables users to run applications on virtual machines (instances) without worrying about physical hardware.</a:t>
            </a:r>
          </a:p>
          <a:p>
            <a:pPr>
              <a:lnSpc>
                <a:spcPct val="90000"/>
              </a:lnSpc>
              <a:spcAft>
                <a:spcPts val="600"/>
              </a:spcAft>
            </a:pPr>
            <a:endParaRPr lang="en-US" sz="2000" dirty="0"/>
          </a:p>
          <a:p>
            <a:pPr>
              <a:lnSpc>
                <a:spcPct val="90000"/>
              </a:lnSpc>
              <a:spcAft>
                <a:spcPts val="600"/>
              </a:spcAft>
            </a:pPr>
            <a:r>
              <a:rPr lang="en-US" sz="2000" dirty="0"/>
              <a:t>It mainly consists in the capability of :</a:t>
            </a:r>
          </a:p>
          <a:p>
            <a:pPr>
              <a:lnSpc>
                <a:spcPct val="90000"/>
              </a:lnSpc>
              <a:spcAft>
                <a:spcPts val="600"/>
              </a:spcAft>
            </a:pPr>
            <a:r>
              <a:rPr lang="en-US" sz="2000" dirty="0"/>
              <a:t>• Renting virtual machines (EC2)</a:t>
            </a:r>
          </a:p>
          <a:p>
            <a:pPr>
              <a:lnSpc>
                <a:spcPct val="90000"/>
              </a:lnSpc>
              <a:spcAft>
                <a:spcPts val="600"/>
              </a:spcAft>
            </a:pPr>
            <a:r>
              <a:rPr lang="en-US" sz="2000" dirty="0"/>
              <a:t>• Storing data on virtual drives (EBS)</a:t>
            </a:r>
          </a:p>
          <a:p>
            <a:pPr>
              <a:lnSpc>
                <a:spcPct val="90000"/>
              </a:lnSpc>
              <a:spcAft>
                <a:spcPts val="600"/>
              </a:spcAft>
            </a:pPr>
            <a:r>
              <a:rPr lang="en-US" sz="2000" dirty="0"/>
              <a:t>• Distributing load across machines (ELB)</a:t>
            </a:r>
          </a:p>
          <a:p>
            <a:pPr>
              <a:lnSpc>
                <a:spcPct val="90000"/>
              </a:lnSpc>
              <a:spcAft>
                <a:spcPts val="600"/>
              </a:spcAft>
            </a:pPr>
            <a:r>
              <a:rPr lang="en-US" sz="2000" dirty="0"/>
              <a:t>• Scaling the services using an auto-scaling group (ASG)</a:t>
            </a:r>
          </a:p>
          <a:p>
            <a:pPr>
              <a:lnSpc>
                <a:spcPct val="90000"/>
              </a:lnSpc>
              <a:spcAft>
                <a:spcPts val="600"/>
              </a:spcAft>
            </a:pPr>
            <a:endParaRPr lang="en-US" sz="2000" dirty="0"/>
          </a:p>
          <a:p>
            <a:pPr>
              <a:lnSpc>
                <a:spcPct val="90000"/>
              </a:lnSpc>
              <a:spcAft>
                <a:spcPts val="600"/>
              </a:spcAft>
            </a:pPr>
            <a:endParaRPr lang="en-US" sz="2000" dirty="0"/>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23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3DD2C1-7000-1F84-1A49-B4D05EE51649}"/>
              </a:ext>
            </a:extLst>
          </p:cNvPr>
          <p:cNvSpPr txBox="1"/>
          <p:nvPr/>
        </p:nvSpPr>
        <p:spPr>
          <a:xfrm>
            <a:off x="943582" y="658213"/>
            <a:ext cx="9912485" cy="4712187"/>
          </a:xfrm>
          <a:prstGeom prst="rect">
            <a:avLst/>
          </a:prstGeom>
          <a:noFill/>
        </p:spPr>
        <p:txBody>
          <a:bodyPr wrap="square">
            <a:spAutoFit/>
          </a:bodyPr>
          <a:lstStyle/>
          <a:p>
            <a:pPr>
              <a:lnSpc>
                <a:spcPct val="150000"/>
              </a:lnSpc>
            </a:pPr>
            <a:r>
              <a:rPr lang="en-IN" sz="2200" b="1" dirty="0">
                <a:latin typeface="__Inter_a184c8"/>
              </a:rPr>
              <a:t>Launching an EC2 Instance (Steps)</a:t>
            </a:r>
          </a:p>
          <a:p>
            <a:pPr>
              <a:lnSpc>
                <a:spcPct val="150000"/>
              </a:lnSpc>
              <a:buFont typeface="+mj-lt"/>
              <a:buAutoNum type="arabicPeriod"/>
            </a:pPr>
            <a:r>
              <a:rPr lang="en-IN" b="1" dirty="0">
                <a:latin typeface="__Inter_a184c8"/>
              </a:rPr>
              <a:t>Login to AWS Console.</a:t>
            </a:r>
            <a:endParaRPr lang="en-IN" dirty="0">
              <a:latin typeface="__Inter_a184c8"/>
            </a:endParaRPr>
          </a:p>
          <a:p>
            <a:pPr>
              <a:lnSpc>
                <a:spcPct val="150000"/>
              </a:lnSpc>
              <a:buFont typeface="+mj-lt"/>
              <a:buAutoNum type="arabicPeriod"/>
            </a:pPr>
            <a:r>
              <a:rPr lang="en-IN" dirty="0">
                <a:latin typeface="__Inter_a184c8"/>
              </a:rPr>
              <a:t>Navigate to the </a:t>
            </a:r>
            <a:r>
              <a:rPr lang="en-IN" b="1" dirty="0">
                <a:latin typeface="__Inter_a184c8"/>
              </a:rPr>
              <a:t>EC2 Dashboard</a:t>
            </a:r>
            <a:r>
              <a:rPr lang="en-IN" dirty="0">
                <a:latin typeface="__Inter_a184c8"/>
              </a:rPr>
              <a:t>.</a:t>
            </a:r>
          </a:p>
          <a:p>
            <a:pPr>
              <a:lnSpc>
                <a:spcPct val="150000"/>
              </a:lnSpc>
              <a:buFont typeface="+mj-lt"/>
              <a:buAutoNum type="arabicPeriod"/>
            </a:pPr>
            <a:r>
              <a:rPr lang="en-IN" dirty="0">
                <a:latin typeface="__Inter_a184c8"/>
              </a:rPr>
              <a:t>Click </a:t>
            </a:r>
            <a:r>
              <a:rPr lang="en-IN" b="1" dirty="0">
                <a:latin typeface="__Inter_a184c8"/>
              </a:rPr>
              <a:t>Launch Instance</a:t>
            </a:r>
            <a:r>
              <a:rPr lang="en-IN" dirty="0">
                <a:latin typeface="__Inter_a184c8"/>
              </a:rPr>
              <a:t>.</a:t>
            </a:r>
          </a:p>
          <a:p>
            <a:pPr>
              <a:lnSpc>
                <a:spcPct val="150000"/>
              </a:lnSpc>
              <a:buFont typeface="+mj-lt"/>
              <a:buAutoNum type="arabicPeriod"/>
            </a:pPr>
            <a:r>
              <a:rPr lang="en-IN" dirty="0">
                <a:latin typeface="__Inter_a184c8"/>
              </a:rPr>
              <a:t>Choose an </a:t>
            </a:r>
            <a:r>
              <a:rPr lang="en-IN" b="1" dirty="0">
                <a:latin typeface="__Inter_a184c8"/>
              </a:rPr>
              <a:t>AMI</a:t>
            </a:r>
            <a:r>
              <a:rPr lang="en-IN" dirty="0">
                <a:latin typeface="__Inter_a184c8"/>
              </a:rPr>
              <a:t> (e.g., Amazon Linux, Windows Server, etc.).</a:t>
            </a:r>
          </a:p>
          <a:p>
            <a:pPr>
              <a:lnSpc>
                <a:spcPct val="150000"/>
              </a:lnSpc>
              <a:buFont typeface="+mj-lt"/>
              <a:buAutoNum type="arabicPeriod"/>
            </a:pPr>
            <a:r>
              <a:rPr lang="en-IN" dirty="0">
                <a:latin typeface="__Inter_a184c8"/>
              </a:rPr>
              <a:t>Select an </a:t>
            </a:r>
            <a:r>
              <a:rPr lang="en-IN" b="1" dirty="0">
                <a:latin typeface="__Inter_a184c8"/>
              </a:rPr>
              <a:t>Instance Type</a:t>
            </a:r>
            <a:r>
              <a:rPr lang="en-IN" dirty="0">
                <a:latin typeface="__Inter_a184c8"/>
              </a:rPr>
              <a:t>.</a:t>
            </a:r>
          </a:p>
          <a:p>
            <a:pPr>
              <a:lnSpc>
                <a:spcPct val="150000"/>
              </a:lnSpc>
              <a:buFont typeface="+mj-lt"/>
              <a:buAutoNum type="arabicPeriod"/>
            </a:pPr>
            <a:r>
              <a:rPr lang="en-IN" dirty="0">
                <a:latin typeface="__Inter_a184c8"/>
              </a:rPr>
              <a:t>Configure instance details (e.g., VPC, user data scripts).</a:t>
            </a:r>
          </a:p>
          <a:p>
            <a:pPr>
              <a:lnSpc>
                <a:spcPct val="150000"/>
              </a:lnSpc>
              <a:buFont typeface="+mj-lt"/>
              <a:buAutoNum type="arabicPeriod"/>
            </a:pPr>
            <a:r>
              <a:rPr lang="en-IN" dirty="0">
                <a:latin typeface="__Inter_a184c8"/>
              </a:rPr>
              <a:t>Add storage (EBS volumes).</a:t>
            </a:r>
          </a:p>
          <a:p>
            <a:pPr>
              <a:lnSpc>
                <a:spcPct val="150000"/>
              </a:lnSpc>
              <a:buFont typeface="+mj-lt"/>
              <a:buAutoNum type="arabicPeriod"/>
            </a:pPr>
            <a:r>
              <a:rPr lang="en-IN" dirty="0">
                <a:latin typeface="__Inter_a184c8"/>
              </a:rPr>
              <a:t>Configure </a:t>
            </a:r>
            <a:r>
              <a:rPr lang="en-IN" b="1" dirty="0">
                <a:latin typeface="__Inter_a184c8"/>
              </a:rPr>
              <a:t>Security Groups</a:t>
            </a:r>
            <a:r>
              <a:rPr lang="en-IN" dirty="0">
                <a:latin typeface="__Inter_a184c8"/>
              </a:rPr>
              <a:t>.</a:t>
            </a:r>
          </a:p>
          <a:p>
            <a:pPr>
              <a:lnSpc>
                <a:spcPct val="150000"/>
              </a:lnSpc>
              <a:buFont typeface="+mj-lt"/>
              <a:buAutoNum type="arabicPeriod"/>
            </a:pPr>
            <a:r>
              <a:rPr lang="en-IN" dirty="0">
                <a:latin typeface="__Inter_a184c8"/>
              </a:rPr>
              <a:t>Review and launch the instance.</a:t>
            </a:r>
          </a:p>
          <a:p>
            <a:pPr>
              <a:lnSpc>
                <a:spcPct val="150000"/>
              </a:lnSpc>
              <a:buFont typeface="+mj-lt"/>
              <a:buAutoNum type="arabicPeriod"/>
            </a:pPr>
            <a:r>
              <a:rPr lang="en-IN" dirty="0">
                <a:latin typeface="__Inter_a184c8"/>
              </a:rPr>
              <a:t>Access the instance using SSH or RDP.</a:t>
            </a:r>
          </a:p>
        </p:txBody>
      </p:sp>
    </p:spTree>
    <p:extLst>
      <p:ext uri="{BB962C8B-B14F-4D97-AF65-F5344CB8AC3E}">
        <p14:creationId xmlns:p14="http://schemas.microsoft.com/office/powerpoint/2010/main" val="2445711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22D638-8995-61B5-4CA2-FD9CF99176E4}"/>
              </a:ext>
            </a:extLst>
          </p:cNvPr>
          <p:cNvSpPr>
            <a:spLocks noChangeArrowheads="1"/>
          </p:cNvSpPr>
          <p:nvPr/>
        </p:nvSpPr>
        <p:spPr bwMode="auto">
          <a:xfrm>
            <a:off x="565825" y="457631"/>
            <a:ext cx="10496145" cy="565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Abadi" panose="020B0604020104020204" pitchFamily="34" charset="0"/>
              </a:rPr>
              <a:t>Instance Types</a:t>
            </a:r>
            <a:r>
              <a:rPr lang="en-US" altLang="en-US" sz="2200" b="1" dirty="0">
                <a:latin typeface="Abadi" panose="020B0604020104020204" pitchFamily="34" charset="0"/>
              </a:rPr>
              <a:t>: </a:t>
            </a:r>
            <a:r>
              <a:rPr lang="en-US" dirty="0">
                <a:latin typeface="Abadi" panose="020B0604020104020204" pitchFamily="34" charset="0"/>
              </a:rPr>
              <a:t>An instance type in Amazon EC2 defines the underlying hardware and performance characteristics of an EC2 instance. It specifies the </a:t>
            </a:r>
            <a:r>
              <a:rPr lang="en-US" b="1" dirty="0">
                <a:latin typeface="Abadi" panose="020B0604020104020204" pitchFamily="34" charset="0"/>
              </a:rPr>
              <a:t>CPU</a:t>
            </a:r>
            <a:r>
              <a:rPr lang="en-US" dirty="0">
                <a:latin typeface="Abadi" panose="020B0604020104020204" pitchFamily="34" charset="0"/>
              </a:rPr>
              <a:t>, </a:t>
            </a:r>
            <a:r>
              <a:rPr lang="en-US" b="1" dirty="0">
                <a:latin typeface="Abadi" panose="020B0604020104020204" pitchFamily="34" charset="0"/>
              </a:rPr>
              <a:t>memory</a:t>
            </a:r>
            <a:r>
              <a:rPr lang="en-US" dirty="0">
                <a:latin typeface="Abadi" panose="020B0604020104020204" pitchFamily="34" charset="0"/>
              </a:rPr>
              <a:t>, </a:t>
            </a:r>
            <a:r>
              <a:rPr lang="en-US" b="1" dirty="0">
                <a:latin typeface="Abadi" panose="020B0604020104020204" pitchFamily="34" charset="0"/>
              </a:rPr>
              <a:t>storage</a:t>
            </a:r>
            <a:r>
              <a:rPr lang="en-US" dirty="0">
                <a:latin typeface="Abadi" panose="020B0604020104020204" pitchFamily="34" charset="0"/>
              </a:rPr>
              <a:t>, and </a:t>
            </a:r>
            <a:r>
              <a:rPr lang="en-US" b="1" dirty="0">
                <a:latin typeface="Abadi" panose="020B0604020104020204" pitchFamily="34" charset="0"/>
              </a:rPr>
              <a:t>networking capacity</a:t>
            </a:r>
            <a:r>
              <a:rPr lang="en-US" dirty="0">
                <a:latin typeface="Abadi" panose="020B0604020104020204" pitchFamily="34" charset="0"/>
              </a:rPr>
              <a:t> available to the instance, allowing you to choose the configuration that best fits your application's requirements.</a:t>
            </a:r>
          </a:p>
          <a:p>
            <a:pPr marR="0" lvl="0" algn="l" defTabSz="914400" rtl="0" eaLnBrk="0" fontAlgn="base" latinLnBrk="0" hangingPunct="0">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1. General Purpose</a:t>
            </a:r>
            <a:r>
              <a:rPr kumimoji="0" lang="en-US" altLang="en-US" b="0" i="0" u="none" strike="noStrike" cap="none" normalizeH="0" baseline="0" dirty="0">
                <a:ln>
                  <a:noFill/>
                </a:ln>
                <a:solidFill>
                  <a:schemeClr val="tx1"/>
                </a:solidFill>
                <a:effectLst/>
                <a:latin typeface="Abadi" panose="020B0604020104020204" pitchFamily="34" charset="0"/>
              </a:rPr>
              <a:t>: Balanced compute, memory, and network (e.g., t2.micro, m5.large).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Web servers, development environments.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2. Compute Optimized</a:t>
            </a:r>
            <a:r>
              <a:rPr kumimoji="0" lang="en-US" altLang="en-US" b="0" i="0" u="none" strike="noStrike" cap="none" normalizeH="0" baseline="0" dirty="0">
                <a:ln>
                  <a:noFill/>
                </a:ln>
                <a:solidFill>
                  <a:schemeClr val="tx1"/>
                </a:solidFill>
                <a:effectLst/>
                <a:latin typeface="Abadi" panose="020B0604020104020204" pitchFamily="34" charset="0"/>
              </a:rPr>
              <a:t>: High-performance CPUs (e.g., c5.large).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Machine learning, gaming servers.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3. Memory Optimized</a:t>
            </a:r>
            <a:r>
              <a:rPr kumimoji="0" lang="en-US" altLang="en-US" b="0" i="0" u="none" strike="noStrike" cap="none" normalizeH="0" baseline="0" dirty="0">
                <a:ln>
                  <a:noFill/>
                </a:ln>
                <a:solidFill>
                  <a:schemeClr val="tx1"/>
                </a:solidFill>
                <a:effectLst/>
                <a:latin typeface="Abadi" panose="020B0604020104020204" pitchFamily="34" charset="0"/>
              </a:rPr>
              <a:t>: Large amounts of memory (e.g., r5.large).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In-memory databases.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4. Storage Optimized</a:t>
            </a:r>
            <a:r>
              <a:rPr kumimoji="0" lang="en-US" altLang="en-US" b="0" i="0" u="none" strike="noStrike" cap="none" normalizeH="0" baseline="0" dirty="0">
                <a:ln>
                  <a:noFill/>
                </a:ln>
                <a:solidFill>
                  <a:schemeClr val="tx1"/>
                </a:solidFill>
                <a:effectLst/>
                <a:latin typeface="Abadi" panose="020B0604020104020204" pitchFamily="34" charset="0"/>
              </a:rPr>
              <a:t>: High-performance storage (e.g., i3.large).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Data warehousing, Hadoop.</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5. Accelerated Computing</a:t>
            </a:r>
            <a:r>
              <a:rPr kumimoji="0" lang="en-US" altLang="en-US" b="0" i="0" u="none" strike="noStrike" cap="none" normalizeH="0" baseline="0" dirty="0">
                <a:ln>
                  <a:noFill/>
                </a:ln>
                <a:solidFill>
                  <a:schemeClr val="tx1"/>
                </a:solidFill>
                <a:effectLst/>
                <a:latin typeface="Abadi" panose="020B0604020104020204" pitchFamily="34" charset="0"/>
              </a:rPr>
              <a:t>: GPU or FPGA for specialized workloads (e.g., p4d).</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Machine learning, video processing.</a:t>
            </a:r>
          </a:p>
        </p:txBody>
      </p:sp>
    </p:spTree>
    <p:extLst>
      <p:ext uri="{BB962C8B-B14F-4D97-AF65-F5344CB8AC3E}">
        <p14:creationId xmlns:p14="http://schemas.microsoft.com/office/powerpoint/2010/main" val="3373211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1ADD5F9-AF2D-DF43-9EE6-8CE15C9A483D}"/>
              </a:ext>
            </a:extLst>
          </p:cNvPr>
          <p:cNvSpPr>
            <a:spLocks noChangeArrowheads="1"/>
          </p:cNvSpPr>
          <p:nvPr/>
        </p:nvSpPr>
        <p:spPr bwMode="auto">
          <a:xfrm>
            <a:off x="674452" y="764700"/>
            <a:ext cx="10882007"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Instance Type Naming Convention</a:t>
            </a:r>
          </a:p>
          <a:p>
            <a:pPr marR="0" lvl="0" algn="l" defTabSz="914400" rtl="0" eaLnBrk="0" fontAlgn="base" latinLnBrk="0" hangingPunct="0">
              <a:lnSpc>
                <a:spcPct val="2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Instance types are identified using a naming scheme like </a:t>
            </a:r>
            <a:r>
              <a:rPr kumimoji="0" lang="en-US" altLang="en-US" b="1" i="0" u="none" strike="noStrike" cap="none" normalizeH="0" baseline="0" dirty="0">
                <a:ln>
                  <a:noFill/>
                </a:ln>
                <a:solidFill>
                  <a:schemeClr val="tx1"/>
                </a:solidFill>
                <a:effectLst/>
                <a:latin typeface="Abadi" panose="020B0604020104020204" pitchFamily="34" charset="0"/>
              </a:rPr>
              <a:t>m5.large</a:t>
            </a:r>
            <a:r>
              <a:rPr lang="en-US" altLang="en-US" b="1" dirty="0">
                <a:latin typeface="Abadi" panose="020B0604020104020204" pitchFamily="34" charset="0"/>
              </a:rPr>
              <a:t>.</a:t>
            </a:r>
            <a:endParaRPr kumimoji="0" lang="en-US" altLang="en-US"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Instance Family</a:t>
            </a:r>
            <a:r>
              <a:rPr kumimoji="0" lang="en-US" altLang="en-US" i="0" u="none" strike="noStrike" cap="none" normalizeH="0" baseline="0" dirty="0">
                <a:ln>
                  <a:noFill/>
                </a:ln>
                <a:solidFill>
                  <a:schemeClr val="tx1"/>
                </a:solidFill>
                <a:effectLst/>
                <a:latin typeface="Abadi" panose="020B0604020104020204" pitchFamily="34" charset="0"/>
              </a:rPr>
              <a:t>:</a:t>
            </a:r>
            <a:r>
              <a:rPr lang="en-US" altLang="en-US" dirty="0">
                <a:latin typeface="Abadi" panose="020B0604020104020204" pitchFamily="34" charset="0"/>
              </a:rPr>
              <a:t> </a:t>
            </a:r>
            <a:r>
              <a:rPr kumimoji="0" lang="en-US" altLang="en-US" i="0" u="none" strike="noStrike" cap="none" normalizeH="0" baseline="0" dirty="0">
                <a:ln>
                  <a:noFill/>
                </a:ln>
                <a:solidFill>
                  <a:schemeClr val="tx1"/>
                </a:solidFill>
                <a:effectLst/>
                <a:latin typeface="Abadi" panose="020B0604020104020204" pitchFamily="34" charset="0"/>
              </a:rPr>
              <a:t>Defines the primary use case, e.g., </a:t>
            </a:r>
            <a:r>
              <a:rPr kumimoji="0" lang="en-US" altLang="en-US" b="1" i="0" u="none" strike="noStrike" cap="none" normalizeH="0" baseline="0" dirty="0">
                <a:ln>
                  <a:noFill/>
                </a:ln>
                <a:solidFill>
                  <a:schemeClr val="tx1"/>
                </a:solidFill>
                <a:effectLst/>
                <a:latin typeface="Abadi" panose="020B0604020104020204" pitchFamily="34" charset="0"/>
              </a:rPr>
              <a:t>m</a:t>
            </a:r>
            <a:r>
              <a:rPr kumimoji="0" lang="en-US" altLang="en-US" i="0" u="none" strike="noStrike" cap="none" normalizeH="0" baseline="0" dirty="0">
                <a:ln>
                  <a:noFill/>
                </a:ln>
                <a:solidFill>
                  <a:schemeClr val="tx1"/>
                </a:solidFill>
                <a:effectLst/>
                <a:latin typeface="Abadi" panose="020B0604020104020204" pitchFamily="34" charset="0"/>
              </a:rPr>
              <a:t> for general purpose, </a:t>
            </a:r>
            <a:r>
              <a:rPr kumimoji="0" lang="en-US" altLang="en-US" b="1" i="0" u="none" strike="noStrike" cap="none" normalizeH="0" baseline="0" dirty="0">
                <a:ln>
                  <a:noFill/>
                </a:ln>
                <a:solidFill>
                  <a:schemeClr val="tx1"/>
                </a:solidFill>
                <a:effectLst/>
                <a:latin typeface="Abadi" panose="020B0604020104020204" pitchFamily="34" charset="0"/>
              </a:rPr>
              <a:t>c</a:t>
            </a:r>
            <a:r>
              <a:rPr kumimoji="0" lang="en-US" altLang="en-US" i="0" u="none" strike="noStrike" cap="none" normalizeH="0" baseline="0" dirty="0">
                <a:ln>
                  <a:noFill/>
                </a:ln>
                <a:solidFill>
                  <a:schemeClr val="tx1"/>
                </a:solidFill>
                <a:effectLst/>
                <a:latin typeface="Abadi" panose="020B0604020104020204" pitchFamily="34" charset="0"/>
              </a:rPr>
              <a:t> for compute-optimized.</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Generation</a:t>
            </a:r>
            <a:r>
              <a:rPr kumimoji="0" lang="en-US" altLang="en-US" i="0" u="none" strike="noStrike" cap="none" normalizeH="0" baseline="0" dirty="0">
                <a:ln>
                  <a:noFill/>
                </a:ln>
                <a:solidFill>
                  <a:schemeClr val="tx1"/>
                </a:solidFill>
                <a:effectLst/>
                <a:latin typeface="Abadi" panose="020B0604020104020204" pitchFamily="34" charset="0"/>
              </a:rPr>
              <a:t>: Indicates the version of the instance type, </a:t>
            </a:r>
            <a:r>
              <a:rPr kumimoji="0" lang="en-US" altLang="en-US" b="1" i="0" u="none" strike="noStrike" cap="none" normalizeH="0" baseline="0" dirty="0">
                <a:ln>
                  <a:noFill/>
                </a:ln>
                <a:solidFill>
                  <a:schemeClr val="tx1"/>
                </a:solidFill>
                <a:effectLst/>
                <a:latin typeface="Abadi" panose="020B0604020104020204" pitchFamily="34" charset="0"/>
              </a:rPr>
              <a:t>e.g., 5 </a:t>
            </a:r>
            <a:r>
              <a:rPr kumimoji="0" lang="en-US" altLang="en-US" i="0" u="none" strike="noStrike" cap="none" normalizeH="0" baseline="0" dirty="0">
                <a:ln>
                  <a:noFill/>
                </a:ln>
                <a:solidFill>
                  <a:schemeClr val="tx1"/>
                </a:solidFill>
                <a:effectLst/>
                <a:latin typeface="Abadi" panose="020B0604020104020204" pitchFamily="34" charset="0"/>
              </a:rPr>
              <a:t>for the fifth generation.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Size</a:t>
            </a:r>
            <a:r>
              <a:rPr kumimoji="0" lang="en-US" altLang="en-US" i="0" u="none" strike="noStrike" cap="none" normalizeH="0" baseline="0" dirty="0">
                <a:ln>
                  <a:noFill/>
                </a:ln>
                <a:solidFill>
                  <a:schemeClr val="tx1"/>
                </a:solidFill>
                <a:effectLst/>
                <a:latin typeface="Abadi" panose="020B0604020104020204" pitchFamily="34" charset="0"/>
              </a:rPr>
              <a:t>: Specifies the allocation of resources. Examples include </a:t>
            </a:r>
            <a:r>
              <a:rPr kumimoji="0" lang="en-US" altLang="en-US" b="1" i="0" u="none" strike="noStrike" cap="none" normalizeH="0" baseline="0" dirty="0">
                <a:ln>
                  <a:noFill/>
                </a:ln>
                <a:solidFill>
                  <a:schemeClr val="tx1"/>
                </a:solidFill>
                <a:effectLst/>
                <a:latin typeface="Abadi" panose="020B0604020104020204" pitchFamily="34" charset="0"/>
              </a:rPr>
              <a:t>small, medium, large, </a:t>
            </a:r>
            <a:r>
              <a:rPr kumimoji="0" lang="en-US" altLang="en-US" b="1" i="0" u="none" strike="noStrike" cap="none" normalizeH="0" baseline="0" dirty="0" err="1">
                <a:ln>
                  <a:noFill/>
                </a:ln>
                <a:solidFill>
                  <a:schemeClr val="tx1"/>
                </a:solidFill>
                <a:effectLst/>
                <a:latin typeface="Abadi" panose="020B0604020104020204" pitchFamily="34" charset="0"/>
              </a:rPr>
              <a:t>xlarge</a:t>
            </a:r>
            <a:r>
              <a:rPr kumimoji="0" lang="en-US" altLang="en-US" i="0" u="none" strike="noStrike" cap="none" normalizeH="0" baseline="0" dirty="0">
                <a:ln>
                  <a:noFill/>
                </a:ln>
                <a:solidFill>
                  <a:schemeClr val="tx1"/>
                </a:solidFill>
                <a:effectLst/>
                <a:latin typeface="Abadi" panose="020B0604020104020204" pitchFamily="34" charset="0"/>
              </a:rPr>
              <a:t>, and </a:t>
            </a:r>
            <a:r>
              <a:rPr kumimoji="0" lang="en-US" altLang="en-US" b="1" i="0" u="none" strike="noStrike" cap="none" normalizeH="0" baseline="0" dirty="0">
                <a:ln>
                  <a:noFill/>
                </a:ln>
                <a:solidFill>
                  <a:schemeClr val="tx1"/>
                </a:solidFill>
                <a:effectLst/>
                <a:latin typeface="Abadi" panose="020B0604020104020204" pitchFamily="34" charset="0"/>
              </a:rPr>
              <a:t>2xlarge</a:t>
            </a:r>
            <a:r>
              <a:rPr kumimoji="0" lang="en-US" altLang="en-US" i="0" u="none" strike="noStrike" cap="none" normalizeH="0" baseline="0" dirty="0">
                <a:ln>
                  <a:noFill/>
                </a:ln>
                <a:solidFill>
                  <a:schemeClr val="tx1"/>
                </a:solidFill>
                <a:effectLst/>
                <a:latin typeface="Abadi" panose="020B0604020104020204" pitchFamily="34" charset="0"/>
              </a:rPr>
              <a:t> (double the resources of </a:t>
            </a:r>
            <a:r>
              <a:rPr kumimoji="0" lang="en-US" altLang="en-US" b="1" i="0" u="none" strike="noStrike" cap="none" normalizeH="0" baseline="0" dirty="0" err="1">
                <a:ln>
                  <a:noFill/>
                </a:ln>
                <a:solidFill>
                  <a:schemeClr val="tx1"/>
                </a:solidFill>
                <a:effectLst/>
                <a:latin typeface="Abadi" panose="020B0604020104020204" pitchFamily="34" charset="0"/>
              </a:rPr>
              <a:t>xlarge</a:t>
            </a:r>
            <a:r>
              <a:rPr kumimoji="0" lang="en-US" altLang="en-US" i="0" u="none" strike="noStrike" cap="none" normalizeH="0" baseline="0" dirty="0">
                <a:ln>
                  <a:noFill/>
                </a:ln>
                <a:solidFill>
                  <a:schemeClr val="tx1"/>
                </a:solidFill>
                <a:effectLst/>
                <a:latin typeface="Abadi" panose="020B0604020104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5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026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8F2B0-AF89-2A84-0214-853D041D0971}"/>
              </a:ext>
            </a:extLst>
          </p:cNvPr>
          <p:cNvSpPr txBox="1"/>
          <p:nvPr/>
        </p:nvSpPr>
        <p:spPr>
          <a:xfrm>
            <a:off x="644455" y="442371"/>
            <a:ext cx="10552079" cy="4031873"/>
          </a:xfrm>
          <a:prstGeom prst="rect">
            <a:avLst/>
          </a:prstGeom>
          <a:noFill/>
        </p:spPr>
        <p:txBody>
          <a:bodyPr wrap="square">
            <a:spAutoFit/>
          </a:bodyPr>
          <a:lstStyle/>
          <a:p>
            <a:endParaRPr lang="en-US" sz="2000" b="1" dirty="0">
              <a:latin typeface="__Inter_a184c8"/>
            </a:endParaRPr>
          </a:p>
          <a:p>
            <a:r>
              <a:rPr lang="en-US" sz="2000" b="1" dirty="0">
                <a:latin typeface="__Inter_a184c8"/>
              </a:rPr>
              <a:t>Pricing Models</a:t>
            </a:r>
          </a:p>
          <a:p>
            <a:endParaRPr lang="en-US" b="1" dirty="0">
              <a:latin typeface="__Inter_a184c8"/>
            </a:endParaRPr>
          </a:p>
          <a:p>
            <a:pPr marL="285750" indent="-285750">
              <a:buFont typeface="Arial" panose="020B0604020202020204" pitchFamily="34" charset="0"/>
              <a:buChar char="•"/>
            </a:pPr>
            <a:r>
              <a:rPr lang="en-US" b="1" dirty="0">
                <a:latin typeface="__Inter_a184c8"/>
              </a:rPr>
              <a:t>On-Demand Instances</a:t>
            </a:r>
            <a:r>
              <a:rPr lang="en-US" dirty="0">
                <a:latin typeface="__Inter_a184c8"/>
              </a:rPr>
              <a:t>: Pay per second or hour with no long-term commitment. Flexible but costlier than other options.</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Reserved Instances</a:t>
            </a:r>
            <a:r>
              <a:rPr lang="en-US" dirty="0">
                <a:latin typeface="__Inter_a184c8"/>
              </a:rPr>
              <a:t>: Commit to a 1- or 3-year term for significant cost savings.</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Spot Instances</a:t>
            </a:r>
            <a:r>
              <a:rPr lang="en-US" dirty="0">
                <a:latin typeface="__Inter_a184c8"/>
              </a:rPr>
              <a:t>: Bid for unused EC2 capacity. Cost-effective but instances can be terminated if your bid price is outbid.</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Savings Plans</a:t>
            </a:r>
            <a:r>
              <a:rPr lang="en-US" dirty="0">
                <a:latin typeface="__Inter_a184c8"/>
              </a:rPr>
              <a:t>: Flexible pricing based on consistent usage commitment.</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Dedicated Hosts/Instances</a:t>
            </a:r>
            <a:r>
              <a:rPr lang="en-US" dirty="0">
                <a:latin typeface="__Inter_a184c8"/>
              </a:rPr>
              <a:t>: Run on hardware dedicated to you. Useful for compliance and licensing.</a:t>
            </a:r>
          </a:p>
        </p:txBody>
      </p:sp>
    </p:spTree>
    <p:extLst>
      <p:ext uri="{BB962C8B-B14F-4D97-AF65-F5344CB8AC3E}">
        <p14:creationId xmlns:p14="http://schemas.microsoft.com/office/powerpoint/2010/main" val="173026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7C81A-B33F-9445-E7C9-4B9FA3110C48}"/>
              </a:ext>
            </a:extLst>
          </p:cNvPr>
          <p:cNvSpPr txBox="1"/>
          <p:nvPr/>
        </p:nvSpPr>
        <p:spPr>
          <a:xfrm>
            <a:off x="642026" y="295086"/>
            <a:ext cx="10000034" cy="5084533"/>
          </a:xfrm>
          <a:prstGeom prst="rect">
            <a:avLst/>
          </a:prstGeom>
          <a:noFill/>
        </p:spPr>
        <p:txBody>
          <a:bodyPr wrap="square">
            <a:spAutoFit/>
          </a:bodyPr>
          <a:lstStyle/>
          <a:p>
            <a:pPr marL="0" indent="0">
              <a:lnSpc>
                <a:spcPct val="150000"/>
              </a:lnSpc>
              <a:buNone/>
            </a:pPr>
            <a:r>
              <a:rPr lang="en-US" sz="2000" b="1" dirty="0"/>
              <a:t>Key pair(login): </a:t>
            </a:r>
            <a:r>
              <a:rPr lang="en-US" sz="1800" dirty="0"/>
              <a:t>In EC2 is a set of security credentials used to log in to an Amazon EC2 instance securely. The key pair consists of two parts:</a:t>
            </a:r>
          </a:p>
          <a:p>
            <a:pPr marL="285750" indent="-285750">
              <a:lnSpc>
                <a:spcPct val="150000"/>
              </a:lnSpc>
              <a:buFont typeface="Arial" panose="020B0604020202020204" pitchFamily="34" charset="0"/>
              <a:buChar char="•"/>
            </a:pPr>
            <a:r>
              <a:rPr lang="en-US" sz="1800" b="1" dirty="0"/>
              <a:t>Public Key</a:t>
            </a:r>
            <a:r>
              <a:rPr lang="en-US" sz="1800" dirty="0"/>
              <a:t>: This part is stored on the EC2 instance. AWS associates this public key with the instance when it's launched.</a:t>
            </a:r>
          </a:p>
          <a:p>
            <a:pPr marL="285750" indent="-285750">
              <a:lnSpc>
                <a:spcPct val="150000"/>
              </a:lnSpc>
              <a:buFont typeface="Arial" panose="020B0604020202020204" pitchFamily="34" charset="0"/>
              <a:buChar char="•"/>
            </a:pPr>
            <a:r>
              <a:rPr lang="en-US" sz="1800" b="1" dirty="0"/>
              <a:t>Private Key</a:t>
            </a:r>
            <a:r>
              <a:rPr lang="en-US" sz="1800" dirty="0"/>
              <a:t>: This part is downloaded and stored locally on your computer. It's used to securely authenticate and connect to the instance via SSH (for Linux) or RDP (for Windows).</a:t>
            </a:r>
          </a:p>
          <a:p>
            <a:pPr marL="285750" indent="-285750">
              <a:lnSpc>
                <a:spcPct val="150000"/>
              </a:lnSpc>
              <a:buFont typeface="Arial" panose="020B0604020202020204" pitchFamily="34" charset="0"/>
              <a:buChar char="•"/>
            </a:pPr>
            <a:endParaRPr lang="en-US" dirty="0"/>
          </a:p>
          <a:p>
            <a:pPr>
              <a:lnSpc>
                <a:spcPct val="150000"/>
              </a:lnSpc>
            </a:pPr>
            <a:r>
              <a:rPr lang="en-US" sz="2000" b="1" dirty="0"/>
              <a:t>Security Group</a:t>
            </a:r>
            <a:r>
              <a:rPr lang="en-US" sz="2000" dirty="0"/>
              <a:t> </a:t>
            </a:r>
            <a:r>
              <a:rPr lang="en-US" dirty="0"/>
              <a:t>in Amazon EC2 acts as a virtual firewall that controls inbound and outbound traffic for your EC2 instances. It plays a critical role in securing your instances by allowing or denying traffic based on specified rules.</a:t>
            </a:r>
          </a:p>
          <a:p>
            <a:pPr>
              <a:lnSpc>
                <a:spcPct val="150000"/>
              </a:lnSpc>
            </a:pPr>
            <a:endParaRPr lang="en-US" dirty="0"/>
          </a:p>
          <a:p>
            <a:pPr>
              <a:lnSpc>
                <a:spcPct val="150000"/>
              </a:lnSpc>
            </a:pPr>
            <a:endParaRPr lang="en-US" sz="1800" dirty="0"/>
          </a:p>
        </p:txBody>
      </p:sp>
      <p:sp>
        <p:nvSpPr>
          <p:cNvPr id="8" name="Rectangle 5">
            <a:extLst>
              <a:ext uri="{FF2B5EF4-FFF2-40B4-BE49-F238E27FC236}">
                <a16:creationId xmlns:a16="http://schemas.microsoft.com/office/drawing/2014/main" id="{9CAD76A1-747E-F430-80A2-B8BA85CE56E4}"/>
              </a:ext>
            </a:extLst>
          </p:cNvPr>
          <p:cNvSpPr>
            <a:spLocks noChangeArrowheads="1"/>
          </p:cNvSpPr>
          <p:nvPr/>
        </p:nvSpPr>
        <p:spPr bwMode="auto">
          <a:xfrm>
            <a:off x="642026" y="4681709"/>
            <a:ext cx="1010680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Inbound Rules</a:t>
            </a:r>
            <a:r>
              <a:rPr kumimoji="0" lang="en-US" altLang="en-US" sz="1800" b="0" i="0" u="none" strike="noStrike" cap="none" normalizeH="0" baseline="0" dirty="0">
                <a:ln>
                  <a:noFill/>
                </a:ln>
                <a:effectLst/>
              </a:rPr>
              <a:t>: Define which incoming traffic is allowed to reach the instance.</a:t>
            </a:r>
          </a:p>
          <a:p>
            <a:pPr marL="0" marR="0" lvl="0" indent="0" algn="l" defTabSz="914400" rtl="0" eaLnBrk="0" fontAlgn="base" latinLnBrk="0" hangingPunct="0">
              <a:lnSpc>
                <a:spcPct val="150000"/>
              </a:lnSpc>
              <a:spcBef>
                <a:spcPct val="0"/>
              </a:spcBef>
              <a:spcAft>
                <a:spcPct val="0"/>
              </a:spcAft>
              <a:buClrTx/>
              <a:buSzTx/>
              <a:tabLst/>
            </a:pPr>
            <a:r>
              <a:rPr lang="en-US" altLang="en-US" dirty="0"/>
              <a:t>	</a:t>
            </a:r>
            <a:r>
              <a:rPr kumimoji="0" lang="en-US" altLang="en-US" sz="1800" b="0" i="0" u="none" strike="noStrike" cap="none" normalizeH="0" baseline="0" dirty="0">
                <a:ln>
                  <a:noFill/>
                </a:ln>
                <a:effectLst/>
              </a:rPr>
              <a:t>Example: Allow SSH (port 22) from a specific IP range.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Outbound Rules</a:t>
            </a:r>
            <a:r>
              <a:rPr kumimoji="0" lang="en-US" altLang="en-US" sz="1800" b="0" i="0" u="none" strike="noStrike" cap="none" normalizeH="0" baseline="0" dirty="0">
                <a:ln>
                  <a:noFill/>
                </a:ln>
                <a:effectLst/>
              </a:rPr>
              <a:t>: Define which outgoing traffic is allowed from the instance.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effectLst/>
              </a:rPr>
              <a:t>	Example: Allow all outbound traffic to access the internet.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652771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68309-6957-5305-BC9F-43BF117C5CDD}"/>
              </a:ext>
            </a:extLst>
          </p:cNvPr>
          <p:cNvSpPr txBox="1"/>
          <p:nvPr/>
        </p:nvSpPr>
        <p:spPr>
          <a:xfrm>
            <a:off x="579863" y="716570"/>
            <a:ext cx="10593658" cy="5539978"/>
          </a:xfrm>
          <a:prstGeom prst="rect">
            <a:avLst/>
          </a:prstGeom>
          <a:noFill/>
        </p:spPr>
        <p:txBody>
          <a:bodyPr wrap="square">
            <a:spAutoFit/>
          </a:bodyPr>
          <a:lstStyle/>
          <a:p>
            <a:pPr>
              <a:lnSpc>
                <a:spcPct val="150000"/>
              </a:lnSpc>
            </a:pPr>
            <a:r>
              <a:rPr lang="en-US" sz="2000" b="1" dirty="0"/>
              <a:t>User Data</a:t>
            </a:r>
            <a:r>
              <a:rPr lang="en-US" sz="2000" dirty="0"/>
              <a:t> </a:t>
            </a:r>
            <a:r>
              <a:rPr lang="en-US" dirty="0"/>
              <a:t>in Amazon EC2 allows you to run scripts or pass configuration information to an instance at the time it is launched. This is particularly useful for automating initial configuration tasks, such as installing software, configuring settings, or setting up an application.</a:t>
            </a:r>
          </a:p>
          <a:p>
            <a:endParaRPr lang="en-US" dirty="0"/>
          </a:p>
          <a:p>
            <a:endParaRPr lang="en-IN" dirty="0"/>
          </a:p>
          <a:p>
            <a:pPr>
              <a:lnSpc>
                <a:spcPct val="150000"/>
              </a:lnSpc>
            </a:pPr>
            <a:r>
              <a:rPr lang="en-US" dirty="0"/>
              <a:t>#!/bin/bash</a:t>
            </a:r>
          </a:p>
          <a:p>
            <a:pPr>
              <a:lnSpc>
                <a:spcPct val="150000"/>
              </a:lnSpc>
            </a:pPr>
            <a:r>
              <a:rPr lang="en-US" dirty="0" err="1"/>
              <a:t>sudo</a:t>
            </a:r>
            <a:r>
              <a:rPr lang="en-US" dirty="0"/>
              <a:t> </a:t>
            </a:r>
            <a:r>
              <a:rPr lang="en-US" dirty="0" err="1"/>
              <a:t>su</a:t>
            </a:r>
            <a:endParaRPr lang="en-US" dirty="0"/>
          </a:p>
          <a:p>
            <a:pPr>
              <a:lnSpc>
                <a:spcPct val="150000"/>
              </a:lnSpc>
            </a:pPr>
            <a:r>
              <a:rPr lang="en-US" dirty="0"/>
              <a:t>yum update -y</a:t>
            </a:r>
          </a:p>
          <a:p>
            <a:pPr>
              <a:lnSpc>
                <a:spcPct val="150000"/>
              </a:lnSpc>
            </a:pPr>
            <a:r>
              <a:rPr lang="en-US" dirty="0"/>
              <a:t>yum install -y httpd</a:t>
            </a:r>
          </a:p>
          <a:p>
            <a:pPr>
              <a:lnSpc>
                <a:spcPct val="150000"/>
              </a:lnSpc>
            </a:pPr>
            <a:r>
              <a:rPr lang="en-US" dirty="0" err="1"/>
              <a:t>systemctl</a:t>
            </a:r>
            <a:r>
              <a:rPr lang="en-US" dirty="0"/>
              <a:t> start httpd</a:t>
            </a:r>
          </a:p>
          <a:p>
            <a:pPr>
              <a:lnSpc>
                <a:spcPct val="150000"/>
              </a:lnSpc>
            </a:pPr>
            <a:r>
              <a:rPr lang="en-US" dirty="0" err="1"/>
              <a:t>systemctl</a:t>
            </a:r>
            <a:r>
              <a:rPr lang="en-US" dirty="0"/>
              <a:t> enable httpd</a:t>
            </a:r>
          </a:p>
          <a:p>
            <a:pPr>
              <a:lnSpc>
                <a:spcPct val="150000"/>
              </a:lnSpc>
            </a:pPr>
            <a:r>
              <a:rPr lang="en-US" dirty="0"/>
              <a:t>echo "&lt;html&gt;&lt;body&gt;&lt;h1&gt;Web Server Content&lt;/h1&gt;&lt;/body&gt;&lt;/html&gt;" | </a:t>
            </a:r>
            <a:r>
              <a:rPr lang="en-US" dirty="0" err="1"/>
              <a:t>sudo</a:t>
            </a:r>
            <a:r>
              <a:rPr lang="en-US" dirty="0"/>
              <a:t> tee /var/www/html/index.html</a:t>
            </a:r>
          </a:p>
          <a:p>
            <a:endParaRPr lang="en-IN" dirty="0"/>
          </a:p>
        </p:txBody>
      </p:sp>
    </p:spTree>
    <p:extLst>
      <p:ext uri="{BB962C8B-B14F-4D97-AF65-F5344CB8AC3E}">
        <p14:creationId xmlns:p14="http://schemas.microsoft.com/office/powerpoint/2010/main" val="4104391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2911E8AC-3B4A-77E4-59D3-EEAEECA0333C}"/>
              </a:ext>
            </a:extLst>
          </p:cNvPr>
          <p:cNvSpPr>
            <a:spLocks noChangeArrowheads="1"/>
          </p:cNvSpPr>
          <p:nvPr/>
        </p:nvSpPr>
        <p:spPr bwMode="auto">
          <a:xfrm rot="10800000" flipV="1">
            <a:off x="626844" y="530244"/>
            <a:ext cx="107765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Virtual Private Cloud (VPC)</a:t>
            </a:r>
            <a:r>
              <a:rPr kumimoji="0" lang="en-US" altLang="en-US" sz="2000" b="0" i="0" u="none" strike="noStrike" cap="none" normalizeH="0" baseline="0" dirty="0">
                <a:ln>
                  <a:noFill/>
                </a:ln>
                <a:solidFill>
                  <a:schemeClr val="tx1"/>
                </a:solidFill>
                <a:effectLst/>
                <a:latin typeface="Abadi" panose="020B0604020104020204" pitchFamily="34" charset="0"/>
              </a:rPr>
              <a:t> </a:t>
            </a:r>
            <a:r>
              <a:rPr kumimoji="0" lang="en-US" altLang="en-US" sz="1800" b="0" i="0" u="none" strike="noStrike" cap="none" normalizeH="0" baseline="0" dirty="0">
                <a:ln>
                  <a:noFill/>
                </a:ln>
                <a:solidFill>
                  <a:schemeClr val="tx1"/>
                </a:solidFill>
                <a:effectLst/>
                <a:latin typeface="Abadi" panose="020B0604020104020204" pitchFamily="34" charset="0"/>
              </a:rPr>
              <a:t>in Amazon Web Services (AWS) is a logically isolated network environment within the AWS cloud. It enables users to launch AWS resources, such as EC2 instances, in a virtual network that they define. VPCs provide full control over networking, including IP address ranges, subnets, routing tables, and security configurations. </a:t>
            </a:r>
          </a:p>
        </p:txBody>
      </p:sp>
      <p:pic>
        <p:nvPicPr>
          <p:cNvPr id="1026" name="Picture 2" descr="Protecting Your RDS: Configure Your First VPC | by Luke Miller | Medium">
            <a:extLst>
              <a:ext uri="{FF2B5EF4-FFF2-40B4-BE49-F238E27FC236}">
                <a16:creationId xmlns:a16="http://schemas.microsoft.com/office/drawing/2014/main" id="{D270DEC9-C2BB-DE57-E0AD-93AE0DBFC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405" y="2457070"/>
            <a:ext cx="3050498" cy="3050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5922F1-6697-6056-DB94-A288D0A3ACE9}"/>
              </a:ext>
            </a:extLst>
          </p:cNvPr>
          <p:cNvSpPr txBox="1"/>
          <p:nvPr/>
        </p:nvSpPr>
        <p:spPr>
          <a:xfrm>
            <a:off x="626844" y="2065615"/>
            <a:ext cx="10776556" cy="4247317"/>
          </a:xfrm>
          <a:prstGeom prst="rect">
            <a:avLst/>
          </a:prstGeom>
          <a:noFill/>
        </p:spPr>
        <p:txBody>
          <a:bodyPr wrap="square">
            <a:spAutoFit/>
          </a:bodyPr>
          <a:lstStyle/>
          <a:p>
            <a:r>
              <a:rPr lang="en-US" b="1" dirty="0">
                <a:latin typeface="Abadi" panose="020B0604020104020204" pitchFamily="34" charset="0"/>
              </a:rPr>
              <a:t>Example Use Case:  </a:t>
            </a:r>
            <a:r>
              <a:rPr lang="en-US" dirty="0">
                <a:latin typeface="Abadi" panose="020B0604020104020204" pitchFamily="34" charset="0"/>
              </a:rPr>
              <a:t>Suppose you're running a web application with the following components</a:t>
            </a:r>
          </a:p>
          <a:p>
            <a:pPr marL="285750" indent="-285750">
              <a:buFont typeface="Arial" panose="020B0604020202020204" pitchFamily="34" charset="0"/>
              <a:buChar char="•"/>
            </a:pPr>
            <a:r>
              <a:rPr lang="en-US" dirty="0">
                <a:latin typeface="Abadi" panose="020B0604020104020204" pitchFamily="34" charset="0"/>
              </a:rPr>
              <a:t>A front-end web server</a:t>
            </a:r>
          </a:p>
          <a:p>
            <a:pPr marL="285750" indent="-285750">
              <a:buFont typeface="Arial" panose="020B0604020202020204" pitchFamily="34" charset="0"/>
              <a:buChar char="•"/>
            </a:pPr>
            <a:r>
              <a:rPr lang="en-US" dirty="0">
                <a:latin typeface="Abadi" panose="020B0604020104020204" pitchFamily="34" charset="0"/>
              </a:rPr>
              <a:t>A back-end application server</a:t>
            </a:r>
          </a:p>
          <a:p>
            <a:pPr marL="285750" indent="-285750">
              <a:buFont typeface="Arial" panose="020B0604020202020204" pitchFamily="34" charset="0"/>
              <a:buChar char="•"/>
            </a:pPr>
            <a:r>
              <a:rPr lang="en-US" dirty="0">
                <a:latin typeface="Abadi" panose="020B0604020104020204" pitchFamily="34" charset="0"/>
              </a:rPr>
              <a:t>A database</a:t>
            </a:r>
          </a:p>
          <a:p>
            <a:pPr marL="285750" indent="-285750">
              <a:buFont typeface="Arial" panose="020B0604020202020204" pitchFamily="34" charset="0"/>
              <a:buChar char="•"/>
            </a:pPr>
            <a:endParaRPr lang="en-US" dirty="0">
              <a:latin typeface="Abadi" panose="020B0604020104020204" pitchFamily="34" charset="0"/>
            </a:endParaRPr>
          </a:p>
          <a:p>
            <a:r>
              <a:rPr lang="en-US" b="1" dirty="0">
                <a:latin typeface="Abadi" panose="020B0604020104020204" pitchFamily="34" charset="0"/>
              </a:rPr>
              <a:t>Without a VPC:</a:t>
            </a:r>
          </a:p>
          <a:p>
            <a:pPr marL="285750" indent="-285750">
              <a:buFont typeface="Arial" panose="020B0604020202020204" pitchFamily="34" charset="0"/>
              <a:buChar char="•"/>
            </a:pPr>
            <a:r>
              <a:rPr lang="en-US" dirty="0">
                <a:latin typeface="Abadi" panose="020B0604020104020204" pitchFamily="34" charset="0"/>
              </a:rPr>
              <a:t>All resources are on the public internet, exposing them to potential attacks.</a:t>
            </a:r>
          </a:p>
          <a:p>
            <a:pPr marL="285750" indent="-285750">
              <a:buFont typeface="Arial" panose="020B0604020202020204" pitchFamily="34" charset="0"/>
              <a:buChar char="•"/>
            </a:pPr>
            <a:r>
              <a:rPr lang="en-US" dirty="0">
                <a:latin typeface="Abadi" panose="020B0604020104020204" pitchFamily="34" charset="0"/>
              </a:rPr>
              <a:t>Limited control over traffic flow and network segmentation.</a:t>
            </a:r>
          </a:p>
          <a:p>
            <a:pPr>
              <a:buFont typeface="Arial" panose="020B0604020202020204" pitchFamily="34" charset="0"/>
              <a:buChar char="•"/>
            </a:pPr>
            <a:endParaRPr lang="en-US" dirty="0">
              <a:latin typeface="Abadi" panose="020B0604020104020204" pitchFamily="34" charset="0"/>
            </a:endParaRPr>
          </a:p>
          <a:p>
            <a:r>
              <a:rPr lang="en-US" b="1" dirty="0">
                <a:latin typeface="Abadi" panose="020B0604020104020204" pitchFamily="34" charset="0"/>
              </a:rPr>
              <a:t>With a VPC Architecture</a:t>
            </a:r>
            <a:r>
              <a:rPr lang="en-US" dirty="0">
                <a:latin typeface="Abadi" panose="020B0604020104020204" pitchFamily="34" charset="0"/>
              </a:rPr>
              <a:t>:</a:t>
            </a:r>
          </a:p>
          <a:p>
            <a:pPr marL="742950" lvl="1" indent="-285750">
              <a:buFont typeface="+mj-lt"/>
              <a:buAutoNum type="arabicPeriod"/>
            </a:pPr>
            <a:r>
              <a:rPr lang="en-US" dirty="0">
                <a:latin typeface="Abadi" panose="020B0604020104020204" pitchFamily="34" charset="0"/>
              </a:rPr>
              <a:t>Create a VPC with two subnets:</a:t>
            </a:r>
          </a:p>
          <a:p>
            <a:pPr marL="1143000" lvl="2" indent="-228600">
              <a:buFont typeface="+mj-lt"/>
              <a:buAutoNum type="arabicPeriod"/>
            </a:pPr>
            <a:r>
              <a:rPr lang="en-US" dirty="0">
                <a:latin typeface="Abadi" panose="020B0604020104020204" pitchFamily="34" charset="0"/>
              </a:rPr>
              <a:t>Public Subnet: For web servers accessible via the internet.</a:t>
            </a:r>
          </a:p>
          <a:p>
            <a:pPr marL="1143000" lvl="2" indent="-228600">
              <a:buFont typeface="+mj-lt"/>
              <a:buAutoNum type="arabicPeriod"/>
            </a:pPr>
            <a:r>
              <a:rPr lang="en-US" dirty="0">
                <a:latin typeface="Abadi" panose="020B0604020104020204" pitchFamily="34" charset="0"/>
              </a:rPr>
              <a:t>Private Subnet: For back-end servers and databases.</a:t>
            </a:r>
          </a:p>
          <a:p>
            <a:pPr marL="742950" lvl="1" indent="-285750">
              <a:buFont typeface="+mj-lt"/>
              <a:buAutoNum type="arabicPeriod"/>
            </a:pPr>
            <a:r>
              <a:rPr lang="en-US" dirty="0">
                <a:latin typeface="Abadi" panose="020B0604020104020204" pitchFamily="34" charset="0"/>
              </a:rPr>
              <a:t>Use an internet gateway to allow public access to the web server.</a:t>
            </a:r>
          </a:p>
          <a:p>
            <a:pPr marL="742950" lvl="1" indent="-285750">
              <a:buFont typeface="+mj-lt"/>
              <a:buAutoNum type="arabicPeriod"/>
            </a:pPr>
            <a:r>
              <a:rPr lang="en-US" dirty="0">
                <a:latin typeface="Abadi" panose="020B0604020104020204" pitchFamily="34" charset="0"/>
              </a:rPr>
              <a:t>Use a NAT gateway for private subnet resources to access the internet securely.</a:t>
            </a:r>
          </a:p>
        </p:txBody>
      </p:sp>
    </p:spTree>
    <p:extLst>
      <p:ext uri="{BB962C8B-B14F-4D97-AF65-F5344CB8AC3E}">
        <p14:creationId xmlns:p14="http://schemas.microsoft.com/office/powerpoint/2010/main" val="1682291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4F7531-E95B-CB6F-FA7E-83DA265922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A8EA41-A73F-B197-F57B-D02E351B6D7C}"/>
              </a:ext>
            </a:extLst>
          </p:cNvPr>
          <p:cNvSpPr txBox="1"/>
          <p:nvPr/>
        </p:nvSpPr>
        <p:spPr>
          <a:xfrm>
            <a:off x="432079" y="1317625"/>
            <a:ext cx="6629130" cy="4490321"/>
          </a:xfrm>
          <a:prstGeom prst="rect">
            <a:avLst/>
          </a:prstGeom>
        </p:spPr>
        <p:txBody>
          <a:bodyPr vert="horz" lIns="91440" tIns="45720" rIns="91440" bIns="45720" rtlCol="0" anchor="t">
            <a:noAutofit/>
          </a:bodyPr>
          <a:lstStyle/>
          <a:p>
            <a:pPr marL="342900" indent="-342900">
              <a:lnSpc>
                <a:spcPct val="90000"/>
              </a:lnSpc>
              <a:spcAft>
                <a:spcPts val="600"/>
              </a:spcAft>
              <a:buFont typeface="Arial" panose="020B0604020202020204" pitchFamily="34" charset="0"/>
              <a:buChar char="•"/>
            </a:pPr>
            <a:r>
              <a:rPr lang="en-US" sz="2000" dirty="0"/>
              <a:t>You can have multiple VPCs in an AWS region (max. 5 per region — soft limit)</a:t>
            </a:r>
          </a:p>
          <a:p>
            <a:pPr marL="400050" indent="-342900">
              <a:lnSpc>
                <a:spcPct val="90000"/>
              </a:lnSpc>
              <a:spcAft>
                <a:spcPts val="600"/>
              </a:spcAft>
              <a:buFont typeface="Arial" panose="020B0604020202020204" pitchFamily="34" charset="0"/>
              <a:buChar char="•"/>
            </a:pPr>
            <a:r>
              <a:rPr lang="en-US" sz="2000" dirty="0"/>
              <a:t>Max. CIDR per VPC is 5, for each CIDR:</a:t>
            </a:r>
          </a:p>
          <a:p>
            <a:pPr marL="400050" indent="-342900">
              <a:lnSpc>
                <a:spcPct val="90000"/>
              </a:lnSpc>
              <a:spcAft>
                <a:spcPts val="600"/>
              </a:spcAft>
              <a:buFont typeface="Arial" panose="020B0604020202020204" pitchFamily="34" charset="0"/>
              <a:buChar char="•"/>
            </a:pPr>
            <a:r>
              <a:rPr lang="en-US" sz="2000" dirty="0"/>
              <a:t>Min. size is /28 (16 IP addresses)</a:t>
            </a:r>
          </a:p>
          <a:p>
            <a:pPr marL="400050" indent="-342900">
              <a:lnSpc>
                <a:spcPct val="90000"/>
              </a:lnSpc>
              <a:spcAft>
                <a:spcPts val="600"/>
              </a:spcAft>
              <a:buFont typeface="Arial" panose="020B0604020202020204" pitchFamily="34" charset="0"/>
              <a:buChar char="•"/>
            </a:pPr>
            <a:r>
              <a:rPr lang="en-US" sz="2000" dirty="0"/>
              <a:t>Max. size is / 16 (65536 IP addresses)</a:t>
            </a:r>
          </a:p>
          <a:p>
            <a:pPr marL="400050" indent="-342900">
              <a:lnSpc>
                <a:spcPct val="90000"/>
              </a:lnSpc>
              <a:spcAft>
                <a:spcPts val="600"/>
              </a:spcAft>
              <a:buFont typeface="Arial" panose="020B0604020202020204" pitchFamily="34" charset="0"/>
              <a:buChar char="•"/>
            </a:pPr>
            <a:r>
              <a:rPr lang="en-US" sz="2000" dirty="0"/>
              <a:t>Because VPC is private, only the Private IPv4 ranges are allowed:</a:t>
            </a:r>
          </a:p>
          <a:p>
            <a:pPr marL="400050" indent="-342900">
              <a:lnSpc>
                <a:spcPct val="90000"/>
              </a:lnSpc>
              <a:spcAft>
                <a:spcPts val="600"/>
              </a:spcAft>
              <a:buFont typeface="Arial" panose="020B0604020202020204" pitchFamily="34" charset="0"/>
              <a:buChar char="•"/>
            </a:pPr>
            <a:r>
              <a:rPr lang="en-US" sz="2000" dirty="0"/>
              <a:t>10.0.0.0 - 10.255.255.255 (10.0.0.0/8)</a:t>
            </a:r>
          </a:p>
          <a:p>
            <a:pPr marL="400050" indent="-342900">
              <a:lnSpc>
                <a:spcPct val="90000"/>
              </a:lnSpc>
              <a:spcAft>
                <a:spcPts val="600"/>
              </a:spcAft>
              <a:buFont typeface="Arial" panose="020B0604020202020204" pitchFamily="34" charset="0"/>
              <a:buChar char="•"/>
            </a:pPr>
            <a:r>
              <a:rPr lang="en-US" sz="2000" dirty="0"/>
              <a:t>172.16.0.0- 172.31.255.255 (172.160.0/12)</a:t>
            </a:r>
          </a:p>
          <a:p>
            <a:pPr marL="400050" indent="-342900">
              <a:lnSpc>
                <a:spcPct val="90000"/>
              </a:lnSpc>
              <a:spcAft>
                <a:spcPts val="600"/>
              </a:spcAft>
              <a:buFont typeface="Arial" panose="020B0604020202020204" pitchFamily="34" charset="0"/>
              <a:buChar char="•"/>
            </a:pPr>
            <a:r>
              <a:rPr lang="en-US" sz="2000" dirty="0"/>
              <a:t>192.1680.0 - 192.1 68255.255 (192.168.0.0/16)</a:t>
            </a:r>
          </a:p>
          <a:p>
            <a:pPr marL="400050" indent="-342900">
              <a:lnSpc>
                <a:spcPct val="90000"/>
              </a:lnSpc>
              <a:spcAft>
                <a:spcPts val="600"/>
              </a:spcAft>
              <a:buFont typeface="Arial" panose="020B0604020202020204" pitchFamily="34" charset="0"/>
              <a:buChar char="•"/>
            </a:pPr>
            <a:r>
              <a:rPr lang="en-US" sz="2000" dirty="0"/>
              <a:t>Your VPC CIDR should NOT overlap with your other networks (e.g., corporate)</a:t>
            </a:r>
          </a:p>
        </p:txBody>
      </p:sp>
      <p:pic>
        <p:nvPicPr>
          <p:cNvPr id="2050" name="Picture 2" descr="AWS VPC icon PNG and SVG Vector Free Download">
            <a:extLst>
              <a:ext uri="{FF2B5EF4-FFF2-40B4-BE49-F238E27FC236}">
                <a16:creationId xmlns:a16="http://schemas.microsoft.com/office/drawing/2014/main" id="{D9E40645-6C65-0303-588A-791FC08135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72940" y="1228736"/>
            <a:ext cx="3644506" cy="3430123"/>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462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9B5A-A672-5449-927B-35DBB6AD2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9B716-EB9E-7955-15DC-A2C3BFD68750}"/>
              </a:ext>
            </a:extLst>
          </p:cNvPr>
          <p:cNvSpPr>
            <a:spLocks noGrp="1"/>
          </p:cNvSpPr>
          <p:nvPr>
            <p:ph type="title"/>
          </p:nvPr>
        </p:nvSpPr>
        <p:spPr>
          <a:xfrm>
            <a:off x="770104" y="172647"/>
            <a:ext cx="10971179" cy="1325563"/>
          </a:xfrm>
        </p:spPr>
        <p:txBody>
          <a:bodyPr/>
          <a:lstStyle/>
          <a:p>
            <a:r>
              <a:rPr lang="en-US" dirty="0">
                <a:latin typeface="Abadi" panose="020B0604020104020204" pitchFamily="34" charset="0"/>
              </a:rPr>
              <a:t>Benefits of using cloud computing continue</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E3FBCE62-805F-1E3D-7B0B-50A4635DD370}"/>
              </a:ext>
            </a:extLst>
          </p:cNvPr>
          <p:cNvSpPr>
            <a:spLocks noGrp="1"/>
          </p:cNvSpPr>
          <p:nvPr>
            <p:ph idx="1"/>
          </p:nvPr>
        </p:nvSpPr>
        <p:spPr>
          <a:xfrm>
            <a:off x="906292" y="1498210"/>
            <a:ext cx="10834991" cy="4351338"/>
          </a:xfrm>
        </p:spPr>
        <p:txBody>
          <a:bodyPr>
            <a:noAutofit/>
          </a:bodyPr>
          <a:lstStyle/>
          <a:p>
            <a:pPr marL="0" indent="0">
              <a:buNone/>
            </a:pPr>
            <a:r>
              <a:rPr lang="en-US" sz="1800" b="1" dirty="0">
                <a:latin typeface="Abadi" panose="020B0604020104020204" pitchFamily="34" charset="0"/>
              </a:rPr>
              <a:t>6. Security 🔒</a:t>
            </a:r>
          </a:p>
          <a:p>
            <a:pPr>
              <a:buFont typeface="Arial" panose="020B0604020202020204" pitchFamily="34" charset="0"/>
              <a:buChar char="•"/>
            </a:pPr>
            <a:r>
              <a:rPr lang="en-US" sz="1800" dirty="0">
                <a:latin typeface="Abadi" panose="020B0604020104020204" pitchFamily="34" charset="0"/>
              </a:rPr>
              <a:t>Advanced security features such as encryption, firewalls, and access controls.</a:t>
            </a:r>
          </a:p>
          <a:p>
            <a:pPr>
              <a:buFont typeface="Arial" panose="020B0604020202020204" pitchFamily="34" charset="0"/>
              <a:buChar char="•"/>
            </a:pPr>
            <a:r>
              <a:rPr lang="en-US" sz="1800" dirty="0">
                <a:latin typeface="Abadi" panose="020B0604020104020204" pitchFamily="34" charset="0"/>
              </a:rPr>
              <a:t>Continuous monitoring to detect and prevent cyber threats.</a:t>
            </a:r>
          </a:p>
          <a:p>
            <a:pPr marL="0" indent="0">
              <a:buNone/>
            </a:pPr>
            <a:r>
              <a:rPr lang="en-US" sz="1800" b="1" dirty="0">
                <a:latin typeface="Abadi" panose="020B0604020104020204" pitchFamily="34" charset="0"/>
              </a:rPr>
              <a:t>7. Automatic Updates 🔄</a:t>
            </a:r>
          </a:p>
          <a:p>
            <a:pPr>
              <a:buFont typeface="Arial" panose="020B0604020202020204" pitchFamily="34" charset="0"/>
              <a:buChar char="•"/>
            </a:pPr>
            <a:r>
              <a:rPr lang="en-US" sz="1800" dirty="0">
                <a:latin typeface="Abadi" panose="020B0604020104020204" pitchFamily="34" charset="0"/>
              </a:rPr>
              <a:t>Providers handle software and hardware updates, ensuring you’re always using the latest technology.</a:t>
            </a:r>
          </a:p>
          <a:p>
            <a:pPr marL="0" indent="0">
              <a:buNone/>
            </a:pPr>
            <a:r>
              <a:rPr lang="en-US" sz="1800" b="1" dirty="0">
                <a:latin typeface="Abadi" panose="020B0604020104020204" pitchFamily="34" charset="0"/>
              </a:rPr>
              <a:t>8. Environmental Benefits 🌱</a:t>
            </a:r>
          </a:p>
          <a:p>
            <a:pPr>
              <a:buFont typeface="Arial" panose="020B0604020202020204" pitchFamily="34" charset="0"/>
              <a:buChar char="•"/>
            </a:pPr>
            <a:r>
              <a:rPr lang="en-US" sz="1800" dirty="0">
                <a:latin typeface="Abadi" panose="020B0604020104020204" pitchFamily="34" charset="0"/>
              </a:rPr>
              <a:t>Optimized resource sharing reduces energy consumption and carbon footprint.</a:t>
            </a:r>
          </a:p>
          <a:p>
            <a:pPr marL="0" indent="0">
              <a:buNone/>
            </a:pPr>
            <a:r>
              <a:rPr lang="en-US" sz="1800" b="1" dirty="0">
                <a:latin typeface="Abadi" panose="020B0604020104020204" pitchFamily="34" charset="0"/>
              </a:rPr>
              <a:t>9. Innovation 🚀</a:t>
            </a:r>
          </a:p>
          <a:p>
            <a:pPr>
              <a:buFont typeface="Arial" panose="020B0604020202020204" pitchFamily="34" charset="0"/>
              <a:buChar char="•"/>
            </a:pPr>
            <a:r>
              <a:rPr lang="en-US" sz="1800" dirty="0">
                <a:latin typeface="Abadi" panose="020B0604020104020204" pitchFamily="34" charset="0"/>
              </a:rPr>
              <a:t>Access to advanced technologies like AI, machine learning, and big data analytics without heavy investments.</a:t>
            </a:r>
          </a:p>
          <a:p>
            <a:pPr marL="0" indent="0">
              <a:buNone/>
            </a:pPr>
            <a:r>
              <a:rPr lang="en-US" sz="1800" b="1" dirty="0">
                <a:latin typeface="Abadi" panose="020B0604020104020204" pitchFamily="34" charset="0"/>
              </a:rPr>
              <a:t>10. Flexibility 🛠️</a:t>
            </a:r>
          </a:p>
          <a:p>
            <a:pPr>
              <a:buFont typeface="Arial" panose="020B0604020202020204" pitchFamily="34" charset="0"/>
              <a:buChar char="•"/>
            </a:pPr>
            <a:r>
              <a:rPr lang="en-US" sz="1800" dirty="0">
                <a:latin typeface="Abadi" panose="020B0604020104020204" pitchFamily="34" charset="0"/>
              </a:rPr>
              <a:t>Variety of services (e.g., storage, computing power, databases) tailored to different needs.</a:t>
            </a:r>
          </a:p>
          <a:p>
            <a:pPr>
              <a:buFont typeface="Arial" panose="020B0604020202020204" pitchFamily="34" charset="0"/>
              <a:buChar char="•"/>
            </a:pPr>
            <a:r>
              <a:rPr lang="en-US" sz="1800" dirty="0">
                <a:latin typeface="Abadi" panose="020B0604020104020204" pitchFamily="34" charset="0"/>
              </a:rPr>
              <a:t>Multi-cloud and hybrid solutions offer more customization.</a:t>
            </a:r>
          </a:p>
        </p:txBody>
      </p:sp>
    </p:spTree>
    <p:extLst>
      <p:ext uri="{BB962C8B-B14F-4D97-AF65-F5344CB8AC3E}">
        <p14:creationId xmlns:p14="http://schemas.microsoft.com/office/powerpoint/2010/main" val="247543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5175D7-BFA0-B528-5E48-D1266CFF8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388" y="1503959"/>
            <a:ext cx="5092612" cy="4690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4D3E3F-C6CB-042B-A5C3-3EE21B156A18}"/>
              </a:ext>
            </a:extLst>
          </p:cNvPr>
          <p:cNvSpPr txBox="1"/>
          <p:nvPr/>
        </p:nvSpPr>
        <p:spPr>
          <a:xfrm>
            <a:off x="761872" y="1678580"/>
            <a:ext cx="6504689" cy="3170099"/>
          </a:xfrm>
          <a:prstGeom prst="rect">
            <a:avLst/>
          </a:prstGeom>
          <a:noFill/>
        </p:spPr>
        <p:txBody>
          <a:bodyPr wrap="square">
            <a:spAutoFit/>
          </a:bodyPr>
          <a:lstStyle/>
          <a:p>
            <a:pPr marR="0" lvl="0" defTabSz="914400" rtl="0" eaLnBrk="0" fontAlgn="base" latinLnBrk="0" hangingPunct="0">
              <a:spcBef>
                <a:spcPct val="0"/>
              </a:spcBef>
              <a:spcAft>
                <a:spcPts val="600"/>
              </a:spcAft>
              <a:buClrTx/>
              <a:buSzTx/>
              <a:tabLst/>
            </a:pPr>
            <a:r>
              <a:rPr kumimoji="0" lang="en-US" altLang="en-US" sz="1800" b="1" i="0" u="none" strike="noStrike" cap="none" normalizeH="0" baseline="0" dirty="0">
                <a:ln>
                  <a:noFill/>
                </a:ln>
                <a:effectLst/>
                <a:latin typeface="Arial" panose="020B0604020202020204" pitchFamily="34" charset="0"/>
              </a:rPr>
              <a:t>Subnets</a:t>
            </a:r>
            <a:r>
              <a:rPr kumimoji="0" lang="en-US" altLang="en-US" sz="1800" i="0" u="none" strike="noStrike" cap="none" normalizeH="0" baseline="0" dirty="0">
                <a:ln>
                  <a:noFill/>
                </a:ln>
                <a:effectLst/>
                <a:latin typeface="Arial" panose="020B0604020202020204" pitchFamily="34" charset="0"/>
              </a:rPr>
              <a:t> are subdivisions of a VPC that allow you to segment the network further. Each subnet is associated with a particular Availability Zone (AZ) in a region.</a:t>
            </a:r>
          </a:p>
          <a:p>
            <a:pPr marR="0" lvl="0" defTabSz="914400" rtl="0" eaLnBrk="0" fontAlgn="base" latinLnBrk="0" hangingPunct="0">
              <a:spcBef>
                <a:spcPct val="0"/>
              </a:spcBef>
              <a:spcAft>
                <a:spcPts val="600"/>
              </a:spcAft>
              <a:buClrTx/>
              <a:buSzTx/>
              <a:tabLst/>
            </a:pPr>
            <a:endParaRPr kumimoji="0" lang="en-US" altLang="en-US" sz="1800" i="0" u="none" strike="noStrike" cap="none" normalizeH="0" baseline="0" dirty="0">
              <a:ln>
                <a:noFill/>
              </a:ln>
              <a:effectLst/>
              <a:latin typeface="Arial" panose="020B0604020202020204" pitchFamily="34" charset="0"/>
            </a:endParaRP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Public Subnets </a:t>
            </a:r>
            <a:r>
              <a:rPr kumimoji="0" lang="en-US" altLang="en-US" sz="1800" i="0" u="none" strike="noStrike" cap="none" normalizeH="0" baseline="0" dirty="0">
                <a:ln>
                  <a:noFill/>
                </a:ln>
                <a:effectLst/>
                <a:latin typeface="Arial" panose="020B0604020202020204" pitchFamily="34" charset="0"/>
              </a:rPr>
              <a:t>are exposed to the internet, typically containing resources that need internet access (like web servers).</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endParaRPr kumimoji="0" lang="en-US" altLang="en-US" sz="1800" i="0" u="none" strike="noStrike" cap="none" normalizeH="0" baseline="0" dirty="0">
              <a:ln>
                <a:noFill/>
              </a:ln>
              <a:effectLst/>
              <a:latin typeface="Arial" panose="020B0604020202020204" pitchFamily="34" charset="0"/>
            </a:endParaRP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Private Subnets </a:t>
            </a:r>
            <a:r>
              <a:rPr kumimoji="0" lang="en-US" altLang="en-US" sz="1800" i="0" u="none" strike="noStrike" cap="none" normalizeH="0" baseline="0" dirty="0">
                <a:ln>
                  <a:noFill/>
                </a:ln>
                <a:effectLst/>
                <a:latin typeface="Arial" panose="020B0604020202020204" pitchFamily="34" charset="0"/>
              </a:rPr>
              <a:t>are isolated from the internet, ideal for internal resources like databases. </a:t>
            </a:r>
          </a:p>
        </p:txBody>
      </p:sp>
    </p:spTree>
    <p:extLst>
      <p:ext uri="{BB962C8B-B14F-4D97-AF65-F5344CB8AC3E}">
        <p14:creationId xmlns:p14="http://schemas.microsoft.com/office/powerpoint/2010/main" val="4172821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B1E2B-5057-1A10-BD67-14CB0B0482C1}"/>
              </a:ext>
            </a:extLst>
          </p:cNvPr>
          <p:cNvSpPr>
            <a:spLocks noChangeArrowheads="1"/>
          </p:cNvSpPr>
          <p:nvPr/>
        </p:nvSpPr>
        <p:spPr bwMode="auto">
          <a:xfrm>
            <a:off x="515566" y="1021378"/>
            <a:ext cx="10632331" cy="378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__Inter_a184c8"/>
              </a:rPr>
              <a:t>How AWS Reserves IPs in a Subnet</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__Inter_a184c8"/>
              </a:rPr>
              <a:t>AWS reserves the first </a:t>
            </a:r>
            <a:r>
              <a:rPr kumimoji="0" lang="en-US" altLang="en-US" sz="2000" b="1" i="0" u="none" strike="noStrike" cap="none" normalizeH="0" baseline="0" dirty="0">
                <a:ln>
                  <a:noFill/>
                </a:ln>
                <a:solidFill>
                  <a:schemeClr val="tx1"/>
                </a:solidFill>
                <a:effectLst/>
                <a:latin typeface="__Inter_a184c8"/>
              </a:rPr>
              <a:t>5 IP addresses</a:t>
            </a:r>
            <a:r>
              <a:rPr kumimoji="0" lang="en-US" altLang="en-US" sz="2000" b="0" i="0" u="none" strike="noStrike" cap="none" normalizeH="0" baseline="0" dirty="0">
                <a:ln>
                  <a:noFill/>
                </a:ln>
                <a:solidFill>
                  <a:schemeClr val="tx1"/>
                </a:solidFill>
                <a:effectLst/>
                <a:latin typeface="__Inter_a184c8"/>
              </a:rPr>
              <a:t> and the last </a:t>
            </a:r>
            <a:r>
              <a:rPr kumimoji="0" lang="en-US" altLang="en-US" sz="2000" b="1" i="0" u="none" strike="noStrike" cap="none" normalizeH="0" baseline="0" dirty="0">
                <a:ln>
                  <a:noFill/>
                </a:ln>
                <a:solidFill>
                  <a:schemeClr val="tx1"/>
                </a:solidFill>
                <a:effectLst/>
                <a:latin typeface="__Inter_a184c8"/>
              </a:rPr>
              <a:t>1 IP address</a:t>
            </a:r>
            <a:r>
              <a:rPr kumimoji="0" lang="en-US" altLang="en-US" sz="2000" b="0" i="0" u="none" strike="noStrike" cap="none" normalizeH="0" baseline="0" dirty="0">
                <a:ln>
                  <a:noFill/>
                </a:ln>
                <a:solidFill>
                  <a:schemeClr val="tx1"/>
                </a:solidFill>
                <a:effectLst/>
                <a:latin typeface="__Inter_a184c8"/>
              </a:rPr>
              <a:t> in every subnet for internal use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.0: </a:t>
            </a:r>
            <a:r>
              <a:rPr kumimoji="0" lang="en-US" altLang="en-US" sz="2000" b="0" i="0" u="none" strike="noStrike" cap="none" normalizeH="0" baseline="0" dirty="0">
                <a:ln>
                  <a:noFill/>
                </a:ln>
                <a:solidFill>
                  <a:schemeClr val="tx1"/>
                </a:solidFill>
                <a:effectLst/>
                <a:latin typeface="__Inter_a184c8"/>
              </a:rPr>
              <a:t>Network address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.1: </a:t>
            </a:r>
            <a:r>
              <a:rPr kumimoji="0" lang="en-US" altLang="en-US" sz="2000" b="0" i="0" u="none" strike="noStrike" cap="none" normalizeH="0" baseline="0" dirty="0">
                <a:ln>
                  <a:noFill/>
                </a:ln>
                <a:solidFill>
                  <a:schemeClr val="tx1"/>
                </a:solidFill>
                <a:effectLst/>
                <a:latin typeface="__Inter_a184c8"/>
              </a:rPr>
              <a:t>Reserved by AWS for the VPC router</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.2: </a:t>
            </a:r>
            <a:r>
              <a:rPr kumimoji="0" lang="en-US" altLang="en-US" sz="2000" b="0" i="0" u="none" strike="noStrike" cap="none" normalizeH="0" baseline="0" dirty="0">
                <a:ln>
                  <a:noFill/>
                </a:ln>
                <a:solidFill>
                  <a:schemeClr val="tx1"/>
                </a:solidFill>
                <a:effectLst/>
                <a:latin typeface="__Inter_a184c8"/>
              </a:rPr>
              <a:t>Reserved for DNS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.3: </a:t>
            </a:r>
            <a:r>
              <a:rPr kumimoji="0" lang="en-US" altLang="en-US" sz="2000" b="0" i="0" u="none" strike="noStrike" cap="none" normalizeH="0" baseline="0" dirty="0">
                <a:ln>
                  <a:noFill/>
                </a:ln>
                <a:solidFill>
                  <a:schemeClr val="tx1"/>
                </a:solidFill>
                <a:effectLst/>
                <a:latin typeface="__Inter_a184c8"/>
              </a:rPr>
              <a:t>Reserved for future use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.255: </a:t>
            </a:r>
            <a:r>
              <a:rPr kumimoji="0" lang="en-US" altLang="en-US" sz="2000" b="0" i="0" u="none" strike="noStrike" cap="none" normalizeH="0" baseline="0" dirty="0">
                <a:ln>
                  <a:noFill/>
                </a:ln>
                <a:solidFill>
                  <a:schemeClr val="tx1"/>
                </a:solidFill>
                <a:effectLst/>
                <a:latin typeface="__Inter_a184c8"/>
              </a:rPr>
              <a:t>Broadcast address (not supported in VPC)</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__Inter_a184c8"/>
              </a:rPr>
              <a:t>For example, in 10.0.1.0/24, the usable range is 10.0.1.4 to 10.0.1.254.</a:t>
            </a:r>
          </a:p>
        </p:txBody>
      </p:sp>
    </p:spTree>
    <p:extLst>
      <p:ext uri="{BB962C8B-B14F-4D97-AF65-F5344CB8AC3E}">
        <p14:creationId xmlns:p14="http://schemas.microsoft.com/office/powerpoint/2010/main" val="3622975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08F4A0-FDB1-C27B-D3B1-AFB1F4715954}"/>
              </a:ext>
            </a:extLst>
          </p:cNvPr>
          <p:cNvSpPr txBox="1"/>
          <p:nvPr/>
        </p:nvSpPr>
        <p:spPr>
          <a:xfrm>
            <a:off x="1040939" y="1543465"/>
            <a:ext cx="5427526" cy="3535083"/>
          </a:xfrm>
          <a:prstGeom prst="rect">
            <a:avLst/>
          </a:prstGeom>
        </p:spPr>
        <p:txBody>
          <a:bodyPr vert="horz" lIns="91440" tIns="45720" rIns="91440" bIns="45720" rtlCol="0" anchor="t">
            <a:normAutofit/>
          </a:bodyPr>
          <a:lstStyle/>
          <a:p>
            <a:pPr marR="0" lvl="0" fontAlgn="base">
              <a:lnSpc>
                <a:spcPct val="90000"/>
              </a:lnSpc>
              <a:spcBef>
                <a:spcPct val="0"/>
              </a:spcBef>
              <a:spcAft>
                <a:spcPts val="600"/>
              </a:spcAft>
              <a:buClrTx/>
              <a:buSzTx/>
              <a:tabLst/>
            </a:pPr>
            <a:r>
              <a:rPr lang="en-US" altLang="en-US" sz="2600" b="1" dirty="0"/>
              <a:t>R</a:t>
            </a:r>
            <a:r>
              <a:rPr kumimoji="0" lang="en-US" altLang="en-US" sz="2600" b="1" i="0" u="none" strike="noStrike" cap="none" normalizeH="0" baseline="0" dirty="0">
                <a:ln>
                  <a:noFill/>
                </a:ln>
                <a:effectLst/>
              </a:rPr>
              <a:t>oute </a:t>
            </a:r>
            <a:r>
              <a:rPr lang="en-US" altLang="en-US" sz="2600" b="1" dirty="0"/>
              <a:t>T</a:t>
            </a:r>
            <a:r>
              <a:rPr kumimoji="0" lang="en-US" altLang="en-US" sz="2600" b="1" i="0" u="none" strike="noStrike" cap="none" normalizeH="0" baseline="0" dirty="0">
                <a:ln>
                  <a:noFill/>
                </a:ln>
                <a:effectLst/>
              </a:rPr>
              <a:t>able: </a:t>
            </a:r>
            <a:endParaRPr kumimoji="0" lang="en-US" altLang="en-US" sz="2600" b="0" i="0" u="none" strike="noStrike" cap="none" normalizeH="0" baseline="0" dirty="0">
              <a:ln>
                <a:noFill/>
              </a:ln>
              <a:effectLst/>
            </a:endParaRPr>
          </a:p>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A </a:t>
            </a:r>
            <a:r>
              <a:rPr kumimoji="0" lang="en-US" altLang="en-US" sz="2000" b="1" i="0" u="none" strike="noStrike" cap="none" normalizeH="0" baseline="0" dirty="0">
                <a:ln>
                  <a:noFill/>
                </a:ln>
                <a:effectLst/>
              </a:rPr>
              <a:t>route table </a:t>
            </a:r>
            <a:r>
              <a:rPr kumimoji="0" lang="en-US" altLang="en-US" sz="2000" b="0" i="0" u="none" strike="noStrike" cap="none" normalizeH="0" baseline="0" dirty="0">
                <a:ln>
                  <a:noFill/>
                </a:ln>
                <a:effectLst/>
              </a:rPr>
              <a:t>contains a set of rules (routes) that dictate where network traffic from a subnet should go.</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Each subnet is associated with a route table, which directs the traffic within the VPC and to external networks like the internet or on-premises data centers. </a:t>
            </a:r>
          </a:p>
        </p:txBody>
      </p:sp>
      <p:pic>
        <p:nvPicPr>
          <p:cNvPr id="5122" name="Picture 2" descr="Route Table | AWS Networking &amp; Content Delivery">
            <a:extLst>
              <a:ext uri="{FF2B5EF4-FFF2-40B4-BE49-F238E27FC236}">
                <a16:creationId xmlns:a16="http://schemas.microsoft.com/office/drawing/2014/main" id="{B85A89C0-0238-1B11-E730-A5767B5A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2"/>
          <a:stretch/>
        </p:blipFill>
        <p:spPr bwMode="auto">
          <a:xfrm>
            <a:off x="7509404" y="1659696"/>
            <a:ext cx="3302622" cy="3302622"/>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5138" name="Rectangle 513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513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713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D74CDC-4A07-A699-E814-0C7A3844D78B}"/>
              </a:ext>
            </a:extLst>
          </p:cNvPr>
          <p:cNvSpPr txBox="1"/>
          <p:nvPr/>
        </p:nvSpPr>
        <p:spPr>
          <a:xfrm>
            <a:off x="917255" y="1462151"/>
            <a:ext cx="5892107" cy="4977560"/>
          </a:xfrm>
          <a:prstGeom prst="rect">
            <a:avLst/>
          </a:prstGeom>
        </p:spPr>
        <p:txBody>
          <a:bodyPr vert="horz" lIns="91440" tIns="45720" rIns="91440" bIns="45720" rtlCol="0" anchor="t">
            <a:noAutofit/>
          </a:bodyPr>
          <a:lstStyle/>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An IGW is required to allow resources in a VPC’s public subnet to communicate with the internet.</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An IGW enables outbound internet access and inbound access to resources with public IP addresses. </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Must be created separately from a VPC</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One VPC can only be attached to one IGW and vice versa</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Internet Gateways on their own do not allow Internet access...</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Route tables must also be edited!</a:t>
            </a:r>
            <a:endParaRPr lang="en-US" dirty="0"/>
          </a:p>
        </p:txBody>
      </p:sp>
      <p:pic>
        <p:nvPicPr>
          <p:cNvPr id="6146" name="Picture 2" descr="Public Subnet vs Private Subnet - Routing and Internet Gateway - AWS Certification Cheat Sheet – in28minutes Cloud">
            <a:extLst>
              <a:ext uri="{FF2B5EF4-FFF2-40B4-BE49-F238E27FC236}">
                <a16:creationId xmlns:a16="http://schemas.microsoft.com/office/drawing/2014/main" id="{8742EDC7-A906-D6BA-6626-45D744AFD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3392" y="1656042"/>
            <a:ext cx="3761168" cy="3176098"/>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6152" name="Rectangle 615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7F581B65-2E57-1D71-BE68-7B40F735E66F}"/>
              </a:ext>
            </a:extLst>
          </p:cNvPr>
          <p:cNvSpPr txBox="1"/>
          <p:nvPr/>
        </p:nvSpPr>
        <p:spPr>
          <a:xfrm>
            <a:off x="917255" y="785748"/>
            <a:ext cx="6094324" cy="461665"/>
          </a:xfrm>
          <a:prstGeom prst="rect">
            <a:avLst/>
          </a:prstGeom>
          <a:noFill/>
        </p:spPr>
        <p:txBody>
          <a:bodyPr wrap="square">
            <a:spAutoFit/>
          </a:bodyPr>
          <a:lstStyle/>
          <a:p>
            <a:r>
              <a:rPr lang="en-US" sz="2400" b="1" dirty="0"/>
              <a:t>Internet Gateway (IGW)</a:t>
            </a:r>
            <a:r>
              <a:rPr lang="en-US" sz="2400" dirty="0"/>
              <a:t>:</a:t>
            </a:r>
            <a:endParaRPr lang="en-IN" sz="2400" dirty="0"/>
          </a:p>
        </p:txBody>
      </p:sp>
    </p:spTree>
    <p:extLst>
      <p:ext uri="{BB962C8B-B14F-4D97-AF65-F5344CB8AC3E}">
        <p14:creationId xmlns:p14="http://schemas.microsoft.com/office/powerpoint/2010/main" val="2005715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diagram of a server&#10;&#10;Description automatically generated">
            <a:extLst>
              <a:ext uri="{FF2B5EF4-FFF2-40B4-BE49-F238E27FC236}">
                <a16:creationId xmlns:a16="http://schemas.microsoft.com/office/drawing/2014/main" id="{A541E688-009F-5C00-E22E-5DDDE80DEA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9692" y="604904"/>
            <a:ext cx="5319062" cy="3257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2D7EFA-5031-2649-358A-E965D5DFE0F1}"/>
              </a:ext>
            </a:extLst>
          </p:cNvPr>
          <p:cNvSpPr txBox="1"/>
          <p:nvPr/>
        </p:nvSpPr>
        <p:spPr>
          <a:xfrm>
            <a:off x="916192" y="847498"/>
            <a:ext cx="5143500" cy="3511859"/>
          </a:xfrm>
          <a:prstGeom prst="rect">
            <a:avLst/>
          </a:prstGeom>
          <a:noFill/>
        </p:spPr>
        <p:txBody>
          <a:bodyPr wrap="square">
            <a:spAutoFit/>
          </a:bodyPr>
          <a:lstStyle/>
          <a:p>
            <a:pPr>
              <a:lnSpc>
                <a:spcPct val="150000"/>
              </a:lnSpc>
            </a:pPr>
            <a:r>
              <a:rPr lang="en-US" sz="2400" b="1" dirty="0">
                <a:latin typeface="__Inter_a184c8"/>
              </a:rPr>
              <a:t>Bastion Host:</a:t>
            </a:r>
            <a:r>
              <a:rPr lang="en-US" sz="2400" dirty="0">
                <a:latin typeface="__Inter_a184c8"/>
              </a:rPr>
              <a:t> </a:t>
            </a:r>
            <a:r>
              <a:rPr lang="en-US" dirty="0">
                <a:latin typeface="__Inter_a184c8"/>
              </a:rPr>
              <a:t>is a special-purpose server designed to provide secure access to a private network, especially for administrative tasks. It acts as a gateway for managing resources in private subnets or isolated environments, ensuring that sensitive systems remain inaccessible from the public internet.</a:t>
            </a:r>
          </a:p>
          <a:p>
            <a:pPr>
              <a:lnSpc>
                <a:spcPct val="150000"/>
              </a:lnSpc>
            </a:pPr>
            <a:endParaRPr lang="en-US" dirty="0">
              <a:latin typeface="__Inter_a184c8"/>
            </a:endParaRPr>
          </a:p>
        </p:txBody>
      </p:sp>
      <p:sp>
        <p:nvSpPr>
          <p:cNvPr id="10" name="Rectangle 6">
            <a:extLst>
              <a:ext uri="{FF2B5EF4-FFF2-40B4-BE49-F238E27FC236}">
                <a16:creationId xmlns:a16="http://schemas.microsoft.com/office/drawing/2014/main" id="{2F7C5C20-57D8-043F-1ABE-F44D4436BFB6}"/>
              </a:ext>
            </a:extLst>
          </p:cNvPr>
          <p:cNvSpPr>
            <a:spLocks noChangeArrowheads="1"/>
          </p:cNvSpPr>
          <p:nvPr/>
        </p:nvSpPr>
        <p:spPr bwMode="auto">
          <a:xfrm>
            <a:off x="669931" y="4164738"/>
            <a:ext cx="10779523" cy="171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__Inter_a184c8"/>
              </a:rPr>
              <a:t>Acts as the only entry point to the private network for administrators.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Typically accessible via Secure Shell (SSH) or Remote Desktop Protocol (RDP).</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Resides in a </a:t>
            </a:r>
            <a:r>
              <a:rPr kumimoji="0" lang="en-US" altLang="en-US" sz="1800" b="1" i="0" u="none" strike="noStrike" cap="none" normalizeH="0" baseline="0" dirty="0">
                <a:ln>
                  <a:noFill/>
                </a:ln>
                <a:solidFill>
                  <a:schemeClr val="tx1"/>
                </a:solidFill>
                <a:effectLst/>
                <a:latin typeface="__Inter_a184c8"/>
              </a:rPr>
              <a:t>public subnet</a:t>
            </a:r>
            <a:r>
              <a:rPr kumimoji="0" lang="en-US" altLang="en-US" sz="1800" b="0" i="0" u="none" strike="noStrike" cap="none" normalizeH="0" baseline="0" dirty="0">
                <a:ln>
                  <a:noFill/>
                </a:ln>
                <a:solidFill>
                  <a:schemeClr val="tx1"/>
                </a:solidFill>
                <a:effectLst/>
                <a:latin typeface="__Inter_a184c8"/>
              </a:rPr>
              <a:t> of a Virtual Private Cloud (VPC).</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Provides access to resources in </a:t>
            </a:r>
            <a:r>
              <a:rPr kumimoji="0" lang="en-US" altLang="en-US" sz="1800" b="1" i="0" u="none" strike="noStrike" cap="none" normalizeH="0" baseline="0" dirty="0">
                <a:ln>
                  <a:noFill/>
                </a:ln>
                <a:solidFill>
                  <a:schemeClr val="tx1"/>
                </a:solidFill>
                <a:effectLst/>
                <a:latin typeface="__Inter_a184c8"/>
              </a:rPr>
              <a:t>private subnets</a:t>
            </a:r>
            <a:r>
              <a:rPr kumimoji="0" lang="en-US" altLang="en-US" sz="1800" b="0" i="0" u="none" strike="noStrike" cap="none" normalizeH="0" baseline="0" dirty="0">
                <a:ln>
                  <a:noFill/>
                </a:ln>
                <a:solidFill>
                  <a:schemeClr val="tx1"/>
                </a:solidFill>
                <a:effectLst/>
                <a:latin typeface="__Inter_a184c8"/>
              </a:rPr>
              <a:t> without exposing them to the internet.</a:t>
            </a:r>
          </a:p>
        </p:txBody>
      </p:sp>
    </p:spTree>
    <p:extLst>
      <p:ext uri="{BB962C8B-B14F-4D97-AF65-F5344CB8AC3E}">
        <p14:creationId xmlns:p14="http://schemas.microsoft.com/office/powerpoint/2010/main" val="1908875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21C0C-0D32-F03A-8E92-398A5E71A824}"/>
              </a:ext>
            </a:extLst>
          </p:cNvPr>
          <p:cNvSpPr txBox="1"/>
          <p:nvPr/>
        </p:nvSpPr>
        <p:spPr>
          <a:xfrm>
            <a:off x="836578" y="886096"/>
            <a:ext cx="9863847" cy="2352952"/>
          </a:xfrm>
          <a:prstGeom prst="rect">
            <a:avLst/>
          </a:prstGeom>
          <a:noFill/>
        </p:spPr>
        <p:txBody>
          <a:bodyPr wrap="square">
            <a:spAutoFit/>
          </a:bodyPr>
          <a:lstStyle/>
          <a:p>
            <a:pPr>
              <a:lnSpc>
                <a:spcPct val="150000"/>
              </a:lnSpc>
            </a:pPr>
            <a:r>
              <a:rPr lang="en-US" sz="2000" b="1" dirty="0">
                <a:latin typeface="__Inter_a184c8"/>
              </a:rPr>
              <a:t>Scenario</a:t>
            </a:r>
            <a:r>
              <a:rPr lang="en-US" sz="2000" dirty="0">
                <a:latin typeface="__Inter_a184c8"/>
              </a:rPr>
              <a:t>: You have an application architecture where the web servers are in a public subnet, and the database servers are in a private subnet to ensure they are not directly accessible from the internet.</a:t>
            </a:r>
          </a:p>
          <a:p>
            <a:pPr>
              <a:lnSpc>
                <a:spcPct val="150000"/>
              </a:lnSpc>
            </a:pPr>
            <a:r>
              <a:rPr lang="en-US" sz="2000" b="1" dirty="0">
                <a:latin typeface="__Inter_a184c8"/>
              </a:rPr>
              <a:t>Solution</a:t>
            </a:r>
            <a:r>
              <a:rPr lang="en-US" sz="2000" dirty="0">
                <a:latin typeface="__Inter_a184c8"/>
              </a:rPr>
              <a:t>: Deploy a bastion host in the public subnet to securely access the database servers for administrative tasks like database updates, troubleshooting, or backups.</a:t>
            </a:r>
          </a:p>
        </p:txBody>
      </p:sp>
    </p:spTree>
    <p:extLst>
      <p:ext uri="{BB962C8B-B14F-4D97-AF65-F5344CB8AC3E}">
        <p14:creationId xmlns:p14="http://schemas.microsoft.com/office/powerpoint/2010/main" val="3232347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E6569F-31FC-6A7D-FC8B-623AECF9C48F}"/>
              </a:ext>
            </a:extLst>
          </p:cNvPr>
          <p:cNvSpPr txBox="1"/>
          <p:nvPr/>
        </p:nvSpPr>
        <p:spPr>
          <a:xfrm>
            <a:off x="706772" y="727164"/>
            <a:ext cx="7960736" cy="5738304"/>
          </a:xfrm>
          <a:prstGeom prst="rect">
            <a:avLst/>
          </a:prstGeom>
        </p:spPr>
        <p:txBody>
          <a:bodyPr vert="horz" lIns="91440" tIns="45720" rIns="91440" bIns="45720" rtlCol="0">
            <a:noAutofit/>
          </a:bodyPr>
          <a:lstStyle/>
          <a:p>
            <a:pPr>
              <a:lnSpc>
                <a:spcPct val="170000"/>
              </a:lnSpc>
              <a:spcAft>
                <a:spcPts val="600"/>
              </a:spcAft>
            </a:pPr>
            <a:r>
              <a:rPr lang="en-US" sz="2000" b="1" dirty="0">
                <a:latin typeface="__Inter_a184c8"/>
              </a:rPr>
              <a:t>Network Address Translation (NAT) </a:t>
            </a:r>
            <a:r>
              <a:rPr lang="en-US" dirty="0">
                <a:latin typeface="__Inter_a184c8"/>
              </a:rPr>
              <a:t>in AWS is a mechanism that allows instances in private subnets of a Virtual Private Cloud (VPC) to access the internet or other AWS services without exposing those instances to incoming traffic from external sources. This is essential for maintaining security while enabling outbound communication.</a:t>
            </a:r>
          </a:p>
          <a:p>
            <a:pPr marL="285750" indent="-285750">
              <a:lnSpc>
                <a:spcPct val="170000"/>
              </a:lnSpc>
              <a:spcAft>
                <a:spcPts val="600"/>
              </a:spcAft>
              <a:buFont typeface="Arial" panose="020B0604020202020204" pitchFamily="34" charset="0"/>
              <a:buChar char="•"/>
            </a:pPr>
            <a:r>
              <a:rPr lang="en-US" dirty="0">
                <a:latin typeface="__Inter_a184c8"/>
              </a:rPr>
              <a:t>AWS-managed NAT, higher bandwidth, high availability, no administration</a:t>
            </a:r>
          </a:p>
          <a:p>
            <a:pPr marL="285750" indent="-285750">
              <a:lnSpc>
                <a:spcPct val="170000"/>
              </a:lnSpc>
              <a:spcAft>
                <a:spcPts val="600"/>
              </a:spcAft>
              <a:buFont typeface="Arial" panose="020B0604020202020204" pitchFamily="34" charset="0"/>
              <a:buChar char="•"/>
            </a:pPr>
            <a:r>
              <a:rPr lang="en-US" dirty="0">
                <a:latin typeface="__Inter_a184c8"/>
              </a:rPr>
              <a:t>Pay per hour for usage and bandwidth</a:t>
            </a:r>
          </a:p>
          <a:p>
            <a:pPr marL="285750" indent="-285750">
              <a:lnSpc>
                <a:spcPct val="170000"/>
              </a:lnSpc>
              <a:spcAft>
                <a:spcPts val="600"/>
              </a:spcAft>
              <a:buFont typeface="Arial" panose="020B0604020202020204" pitchFamily="34" charset="0"/>
              <a:buChar char="•"/>
            </a:pPr>
            <a:r>
              <a:rPr lang="en-US" dirty="0">
                <a:latin typeface="__Inter_a184c8"/>
              </a:rPr>
              <a:t>NATGW is created in a specific Availability Zone, uses an Elastic IP</a:t>
            </a:r>
          </a:p>
          <a:p>
            <a:pPr marL="285750" indent="-285750">
              <a:lnSpc>
                <a:spcPct val="170000"/>
              </a:lnSpc>
              <a:spcAft>
                <a:spcPts val="600"/>
              </a:spcAft>
              <a:buFont typeface="Arial" panose="020B0604020202020204" pitchFamily="34" charset="0"/>
              <a:buChar char="•"/>
            </a:pPr>
            <a:r>
              <a:rPr lang="en-US" dirty="0">
                <a:latin typeface="__Inter_a184c8"/>
              </a:rPr>
              <a:t>Requires an IGW (Private Subnet =&gt; NATGW =&gt; IGW)</a:t>
            </a:r>
          </a:p>
          <a:p>
            <a:pPr marL="285750" indent="-285750">
              <a:lnSpc>
                <a:spcPct val="170000"/>
              </a:lnSpc>
              <a:spcAft>
                <a:spcPts val="600"/>
              </a:spcAft>
              <a:buFont typeface="Arial" panose="020B0604020202020204" pitchFamily="34" charset="0"/>
              <a:buChar char="•"/>
            </a:pPr>
            <a:r>
              <a:rPr lang="en-US" dirty="0">
                <a:latin typeface="__Inter_a184c8"/>
              </a:rPr>
              <a:t>No Security Groups to manage / required</a:t>
            </a:r>
          </a:p>
          <a:p>
            <a:pPr>
              <a:lnSpc>
                <a:spcPct val="170000"/>
              </a:lnSpc>
              <a:spcAft>
                <a:spcPts val="600"/>
              </a:spcAft>
            </a:pPr>
            <a:endParaRPr lang="en-US" dirty="0">
              <a:latin typeface="__Inter_a184c8"/>
            </a:endParaRPr>
          </a:p>
        </p:txBody>
      </p:sp>
      <p:pic>
        <p:nvPicPr>
          <p:cNvPr id="4" name="Picture 2" descr="VPC NAT Gateway | AWS Networking &amp; Content Delivery">
            <a:extLst>
              <a:ext uri="{FF2B5EF4-FFF2-40B4-BE49-F238E27FC236}">
                <a16:creationId xmlns:a16="http://schemas.microsoft.com/office/drawing/2014/main" id="{0214E653-E6EF-BCAE-8CB8-C1659F35D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0" r="1209" b="-1"/>
          <a:stretch/>
        </p:blipFill>
        <p:spPr bwMode="auto">
          <a:xfrm>
            <a:off x="8588188" y="1571424"/>
            <a:ext cx="2897040" cy="29694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65720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43CDE0DD-C77B-05F1-F277-EFA3AFCB7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471" y="750470"/>
            <a:ext cx="5348223" cy="5571067"/>
          </a:xfrm>
          <a:prstGeom prst="rect">
            <a:avLst/>
          </a:prstGeom>
        </p:spPr>
      </p:pic>
      <p:sp>
        <p:nvSpPr>
          <p:cNvPr id="5" name="Rectangle 3">
            <a:extLst>
              <a:ext uri="{FF2B5EF4-FFF2-40B4-BE49-F238E27FC236}">
                <a16:creationId xmlns:a16="http://schemas.microsoft.com/office/drawing/2014/main" id="{A0CEA6BC-DB66-1653-24E3-A0BD76AD21F6}"/>
              </a:ext>
            </a:extLst>
          </p:cNvPr>
          <p:cNvSpPr>
            <a:spLocks noChangeArrowheads="1"/>
          </p:cNvSpPr>
          <p:nvPr/>
        </p:nvSpPr>
        <p:spPr bwMode="auto">
          <a:xfrm>
            <a:off x="326505" y="873416"/>
            <a:ext cx="622993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Deployment Steps for NAT Gateway</a:t>
            </a:r>
          </a:p>
          <a:p>
            <a:pPr marR="0" lvl="0" algn="l" defTabSz="914400" rtl="0" eaLnBrk="0" fontAlgn="base" latinLnBrk="0" hangingPunct="0">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1. Create a Public Subnet</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Ensure it has a route to the internet via an Internet Gateway.</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2. Create a NAT Gateway</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Go to the AWS Management Console → VPC → NAT Gateway.</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Assign it to a public subnet and associate an Elastic IP.</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3. Update Route Table</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Select the private subnet’s route table.</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Add a route directing 0.0.0.0/0 (all internet traffic) to the NAT Gateway.</a:t>
            </a:r>
          </a:p>
          <a:p>
            <a:pPr marR="0" lvl="0" algn="l" defTabSz="914400" rtl="0" eaLnBrk="0" fontAlgn="base" latinLnBrk="0" hangingPunct="0">
              <a:spcBef>
                <a:spcPct val="0"/>
              </a:spcBef>
              <a:spcAft>
                <a:spcPct val="0"/>
              </a:spcAft>
              <a:buClrTx/>
              <a:buSzTx/>
              <a:tabLst/>
            </a:pPr>
            <a:endParaRPr kumimoji="0" lang="en-US" altLang="en-US" b="0" i="0" u="none" strike="noStrike" cap="none" normalizeH="0" baseline="0" dirty="0">
              <a:ln>
                <a:noFill/>
              </a:ln>
              <a:solidFill>
                <a:schemeClr val="tx1"/>
              </a:solidFill>
              <a:effectLst/>
              <a:latin typeface="__Inter_a184c8"/>
            </a:endParaRPr>
          </a:p>
        </p:txBody>
      </p:sp>
    </p:spTree>
    <p:extLst>
      <p:ext uri="{BB962C8B-B14F-4D97-AF65-F5344CB8AC3E}">
        <p14:creationId xmlns:p14="http://schemas.microsoft.com/office/powerpoint/2010/main" val="439123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DDF73-0751-9F4A-08D0-5642DF9EE133}"/>
              </a:ext>
            </a:extLst>
          </p:cNvPr>
          <p:cNvSpPr txBox="1"/>
          <p:nvPr/>
        </p:nvSpPr>
        <p:spPr>
          <a:xfrm>
            <a:off x="761189" y="1019942"/>
            <a:ext cx="7033846" cy="2173031"/>
          </a:xfrm>
          <a:prstGeom prst="rect">
            <a:avLst/>
          </a:prstGeom>
          <a:noFill/>
        </p:spPr>
        <p:txBody>
          <a:bodyPr wrap="square">
            <a:spAutoFit/>
          </a:bodyPr>
          <a:lstStyle/>
          <a:p>
            <a:pPr marL="0" marR="0">
              <a:lnSpc>
                <a:spcPct val="150000"/>
              </a:lnSpc>
              <a:spcAft>
                <a:spcPts val="1000"/>
              </a:spcAft>
            </a:pPr>
            <a:r>
              <a:rPr lang="en-IN" sz="2000" b="1" kern="100" dirty="0">
                <a:effectLst/>
                <a:latin typeface="Calibri" panose="020F0502020204030204" pitchFamily="34" charset="0"/>
                <a:ea typeface="Calibri" panose="020F0502020204030204" pitchFamily="34" charset="0"/>
                <a:cs typeface="Tunga" panose="020B0502040204020203" pitchFamily="34" charset="0"/>
              </a:rPr>
              <a:t>Network Access Control Lists (NACLs) </a:t>
            </a:r>
            <a:r>
              <a:rPr lang="en-IN" sz="1800" kern="100" dirty="0">
                <a:effectLst/>
                <a:latin typeface="Calibri" panose="020F0502020204030204" pitchFamily="34" charset="0"/>
                <a:ea typeface="Calibri" panose="020F0502020204030204" pitchFamily="34" charset="0"/>
                <a:cs typeface="Tunga" panose="020B0502040204020203" pitchFamily="34" charset="0"/>
              </a:rPr>
              <a:t>in AWS are a layer of security for your Virtual Private Cloud (VPC). They function as a firewall to control inbound and outbound traffic at the </a:t>
            </a:r>
            <a:r>
              <a:rPr lang="en-IN" sz="1800" b="1" kern="100" dirty="0">
                <a:effectLst/>
                <a:latin typeface="Calibri" panose="020F0502020204030204" pitchFamily="34" charset="0"/>
                <a:ea typeface="Calibri" panose="020F0502020204030204" pitchFamily="34" charset="0"/>
                <a:cs typeface="Tunga" panose="020B0502040204020203" pitchFamily="34" charset="0"/>
              </a:rPr>
              <a:t>subnet level</a:t>
            </a:r>
            <a:r>
              <a:rPr lang="en-IN" sz="1800" kern="100" dirty="0">
                <a:effectLst/>
                <a:latin typeface="Calibri" panose="020F0502020204030204" pitchFamily="34" charset="0"/>
                <a:ea typeface="Calibri" panose="020F0502020204030204" pitchFamily="34" charset="0"/>
                <a:cs typeface="Tunga" panose="020B0502040204020203" pitchFamily="34" charset="0"/>
              </a:rPr>
              <a:t>. NACLs operate alongside security groups to provide additional traffic filtering capabilities.</a:t>
            </a:r>
          </a:p>
        </p:txBody>
      </p:sp>
      <p:pic>
        <p:nvPicPr>
          <p:cNvPr id="1026" name="Picture 2" descr="Security Groups vs NACL - A Comparison - AWS Certification Cheat Sheet – in28minutes Cloud">
            <a:extLst>
              <a:ext uri="{FF2B5EF4-FFF2-40B4-BE49-F238E27FC236}">
                <a16:creationId xmlns:a16="http://schemas.microsoft.com/office/drawing/2014/main" id="{6D3FE0F5-A108-2FA7-8030-21C00D208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363" y="1141898"/>
            <a:ext cx="2287400" cy="21730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2EC0E6-D4F9-98FF-FFFE-4BBFE7ED0F88}"/>
              </a:ext>
            </a:extLst>
          </p:cNvPr>
          <p:cNvSpPr txBox="1"/>
          <p:nvPr/>
        </p:nvSpPr>
        <p:spPr>
          <a:xfrm>
            <a:off x="761189" y="3665028"/>
            <a:ext cx="10182428" cy="2051074"/>
          </a:xfrm>
          <a:prstGeom prst="rect">
            <a:avLst/>
          </a:prstGeom>
          <a:noFill/>
        </p:spPr>
        <p:txBody>
          <a:bodyPr wrap="square">
            <a:spAutoFit/>
          </a:bodyPr>
          <a:lstStyle/>
          <a:p>
            <a:pPr marL="342900" marR="0" lvl="0" indent="-342900">
              <a:lnSpc>
                <a:spcPct val="115000"/>
              </a:lnSpc>
              <a:spcAft>
                <a:spcPts val="10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Subnet-Level Control</a:t>
            </a:r>
            <a:r>
              <a:rPr lang="en-IN" kern="100" dirty="0">
                <a:effectLst/>
                <a:latin typeface="Calibri" panose="020F0502020204030204" pitchFamily="34" charset="0"/>
                <a:ea typeface="Calibri" panose="020F0502020204030204" pitchFamily="34" charset="0"/>
                <a:cs typeface="Calibri" panose="020F050202020403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NACLs are attached to subnets and control traffic for all instances within that subnet.</a:t>
            </a:r>
          </a:p>
          <a:p>
            <a:pPr marL="342900" marR="0" lvl="0" indent="-342900">
              <a:lnSpc>
                <a:spcPct val="115000"/>
              </a:lnSpc>
              <a:spcAft>
                <a:spcPts val="10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Stateless</a:t>
            </a:r>
            <a:r>
              <a:rPr lang="en-IN" kern="100" dirty="0">
                <a:effectLst/>
                <a:latin typeface="Calibri" panose="020F0502020204030204" pitchFamily="34" charset="0"/>
                <a:ea typeface="Calibri" panose="020F0502020204030204" pitchFamily="34" charset="0"/>
                <a:cs typeface="Calibri" panose="020F050202020403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NACLs are stateless, meaning responses to allowed inbound traffic must explicitly be allowed in the outbound rules and vice versa.</a:t>
            </a:r>
          </a:p>
        </p:txBody>
      </p:sp>
    </p:spTree>
    <p:extLst>
      <p:ext uri="{BB962C8B-B14F-4D97-AF65-F5344CB8AC3E}">
        <p14:creationId xmlns:p14="http://schemas.microsoft.com/office/powerpoint/2010/main" val="365931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00221-78A3-9253-A61D-434B02712CB5}"/>
              </a:ext>
            </a:extLst>
          </p:cNvPr>
          <p:cNvSpPr txBox="1"/>
          <p:nvPr/>
        </p:nvSpPr>
        <p:spPr>
          <a:xfrm>
            <a:off x="556098" y="144785"/>
            <a:ext cx="10865795" cy="7093993"/>
          </a:xfrm>
          <a:prstGeom prst="rect">
            <a:avLst/>
          </a:prstGeom>
          <a:noFill/>
        </p:spPr>
        <p:txBody>
          <a:bodyPr wrap="square">
            <a:spAutoFit/>
          </a:bodyPr>
          <a:lstStyle/>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Rules Evaluation</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Rules are evaluated in order (from the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lowest to highest rule number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Rule number (</a:t>
            </a:r>
            <a:r>
              <a:rPr lang="en-IN" b="1" dirty="0"/>
              <a:t>0 to 32,766</a:t>
            </a:r>
            <a:r>
              <a:rPr lang="en-IN" dirty="0"/>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Each rule can either allow or deny traffic.</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If no rules match, traffic is denied by default.</a:t>
            </a:r>
            <a:endParaRPr lang="en-IN" dirty="0">
              <a:effectLst/>
            </a:endParaRP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When you see a rule number listed as *, it represents the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default implicit deny rule</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This rule automatically blocks any traffic that doesn't explicitly match any of the other rules in the NACL</a:t>
            </a:r>
          </a:p>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Rule Components</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Rule Number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Determines the order in which rules are evaluated (from lowest to highest).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Protocol</a:t>
            </a:r>
            <a:r>
              <a:rPr lang="en-IN" kern="100" dirty="0">
                <a:effectLst/>
                <a:latin typeface="Calibri" panose="020F0502020204030204" pitchFamily="34" charset="0"/>
                <a:ea typeface="Calibri" panose="020F0502020204030204" pitchFamily="34" charset="0"/>
                <a:cs typeface="Times New Roman" panose="02020603050405020304" pitchFamily="18" charset="0"/>
              </a:rPr>
              <a:t>: Specifies the protocol (e.g., TCP, UDP, ICMP).</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Port Range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Defines the range of ports for the traffic.</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CIDR Block</a:t>
            </a:r>
            <a:r>
              <a:rPr lang="en-IN" kern="100" dirty="0">
                <a:effectLst/>
                <a:latin typeface="Calibri" panose="020F0502020204030204" pitchFamily="34" charset="0"/>
                <a:ea typeface="Calibri" panose="020F0502020204030204" pitchFamily="34" charset="0"/>
                <a:cs typeface="Times New Roman" panose="02020603050405020304" pitchFamily="18" charset="0"/>
              </a:rPr>
              <a:t>: Specifies the source or destination IP address range.</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Allow/Deny</a:t>
            </a:r>
            <a:r>
              <a:rPr lang="en-IN" kern="100" dirty="0">
                <a:effectLst/>
                <a:latin typeface="Calibri" panose="020F0502020204030204" pitchFamily="34" charset="0"/>
                <a:ea typeface="Calibri" panose="020F0502020204030204" pitchFamily="34" charset="0"/>
                <a:cs typeface="Times New Roman" panose="02020603050405020304" pitchFamily="18" charset="0"/>
              </a:rPr>
              <a:t>: Indicates whether traffic is permitted or denied.</a:t>
            </a:r>
          </a:p>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Default vs. Custom NACLs</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Every VPC comes with a default NACL that allows all inbound and outbound traffic.</a:t>
            </a:r>
          </a:p>
          <a:p>
            <a:pPr marL="742950" lvl="1" indent="-285750">
              <a:lnSpc>
                <a:spcPct val="115000"/>
              </a:lnSpc>
              <a:spcAft>
                <a:spcPts val="1000"/>
              </a:spcAft>
              <a:buSzPts val="1000"/>
              <a:buFont typeface="Courier New" panose="02070309020205020404" pitchFamily="49" charset="0"/>
              <a:buChar char="o"/>
              <a:tabLst>
                <a:tab pos="914400" algn="l"/>
              </a:tabLst>
            </a:pPr>
            <a:r>
              <a:rPr lang="en-IN" dirty="0">
                <a:effectLst/>
                <a:latin typeface="Calibri" panose="020F0502020204030204" pitchFamily="34" charset="0"/>
                <a:ea typeface="Calibri" panose="020F0502020204030204" pitchFamily="34" charset="0"/>
                <a:cs typeface="Tunga" panose="020B0502040204020203" pitchFamily="34" charset="0"/>
              </a:rPr>
              <a:t>Custom NACLs deny all traffic by default until explicitly allowed</a:t>
            </a:r>
            <a:endParaRPr lang="en-IN" dirty="0"/>
          </a:p>
          <a:p>
            <a:pPr marR="0" lvl="1">
              <a:lnSpc>
                <a:spcPct val="115000"/>
              </a:lnSpc>
              <a:spcAft>
                <a:spcPts val="1000"/>
              </a:spcAft>
              <a:buSzPts val="1000"/>
              <a:tabLst>
                <a:tab pos="9144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30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3153-3C83-5964-F89A-7563BADC432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Abadi" panose="020B0604020104020204" pitchFamily="34" charset="0"/>
              </a:rPr>
              <a:t>Types of Cloud Computing</a:t>
            </a:r>
            <a:endParaRPr lang="en-IN" sz="4000">
              <a:solidFill>
                <a:schemeClr val="bg1"/>
              </a:solidFill>
              <a:latin typeface="Abadi" panose="020B0604020104020204" pitchFamily="34" charset="0"/>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97D43C-8443-71FB-FE34-64BA80599BA6}"/>
              </a:ext>
            </a:extLst>
          </p:cNvPr>
          <p:cNvSpPr>
            <a:spLocks noGrp="1"/>
          </p:cNvSpPr>
          <p:nvPr>
            <p:ph idx="1"/>
          </p:nvPr>
        </p:nvSpPr>
        <p:spPr>
          <a:xfrm>
            <a:off x="1155548" y="2217343"/>
            <a:ext cx="10781894" cy="3959619"/>
          </a:xfrm>
        </p:spPr>
        <p:txBody>
          <a:bodyPr>
            <a:noAutofit/>
          </a:bodyPr>
          <a:lstStyle/>
          <a:p>
            <a:pPr marL="0" indent="0">
              <a:buNone/>
            </a:pPr>
            <a:r>
              <a:rPr lang="en-US" sz="1800" b="1" dirty="0"/>
              <a:t>1. Deployment Models: </a:t>
            </a:r>
            <a:r>
              <a:rPr lang="en-US" sz="1800" b="0" i="0" dirty="0">
                <a:effectLst/>
              </a:rPr>
              <a:t>cloud deployment model identifies the specific type of cloud environment based on ownership, scale, and access, as well as the cloud's nature and purpose . The location of the servers you're using and who controls them are defined by a cloud deployment model.</a:t>
            </a:r>
            <a:endParaRPr lang="en-US" sz="1800" b="1" dirty="0"/>
          </a:p>
          <a:p>
            <a:r>
              <a:rPr lang="en-US" sz="1800" dirty="0"/>
              <a:t>Public Cloud</a:t>
            </a:r>
          </a:p>
          <a:p>
            <a:r>
              <a:rPr lang="en-US" sz="1800" dirty="0"/>
              <a:t>Private Cloud</a:t>
            </a:r>
          </a:p>
          <a:p>
            <a:r>
              <a:rPr lang="en-US" sz="1800" dirty="0"/>
              <a:t>Hybrid Cloud</a:t>
            </a:r>
          </a:p>
          <a:p>
            <a:r>
              <a:rPr lang="en-US" sz="1800" dirty="0"/>
              <a:t>Community Cloud</a:t>
            </a:r>
          </a:p>
          <a:p>
            <a:pPr marL="0" indent="0">
              <a:buNone/>
            </a:pPr>
            <a:endParaRPr lang="en-US" sz="1800" b="1" dirty="0"/>
          </a:p>
          <a:p>
            <a:pPr marL="0" indent="0">
              <a:buNone/>
            </a:pPr>
            <a:r>
              <a:rPr lang="en-US" sz="1800" b="1" dirty="0"/>
              <a:t>2. Service Models: </a:t>
            </a:r>
            <a:r>
              <a:rPr lang="en-US" sz="1800" b="0" i="0" dirty="0">
                <a:effectLst/>
              </a:rPr>
              <a:t>cloud service models allow users or organizations to build custom software applications by providing the right ecosystem . </a:t>
            </a:r>
            <a:endParaRPr lang="en-US" sz="1800" b="1" dirty="0"/>
          </a:p>
          <a:p>
            <a:r>
              <a:rPr lang="en-US" sz="1800" dirty="0"/>
              <a:t>Infrastructure as a Service (IaaS)</a:t>
            </a:r>
          </a:p>
          <a:p>
            <a:r>
              <a:rPr lang="en-US" sz="1800" dirty="0"/>
              <a:t>Platform as a Service (PaaS)</a:t>
            </a:r>
          </a:p>
          <a:p>
            <a:r>
              <a:rPr lang="en-US" sz="1800" dirty="0"/>
              <a:t>Software as a Service (SaaS)</a:t>
            </a:r>
          </a:p>
        </p:txBody>
      </p:sp>
    </p:spTree>
    <p:extLst>
      <p:ext uri="{BB962C8B-B14F-4D97-AF65-F5344CB8AC3E}">
        <p14:creationId xmlns:p14="http://schemas.microsoft.com/office/powerpoint/2010/main" val="2033374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DFF314-8347-876A-383A-51A93E5F80A1}"/>
              </a:ext>
            </a:extLst>
          </p:cNvPr>
          <p:cNvGraphicFramePr>
            <a:graphicFrameLocks noGrp="1"/>
          </p:cNvGraphicFramePr>
          <p:nvPr>
            <p:extLst>
              <p:ext uri="{D42A27DB-BD31-4B8C-83A1-F6EECF244321}">
                <p14:modId xmlns:p14="http://schemas.microsoft.com/office/powerpoint/2010/main" val="2681925491"/>
              </p:ext>
            </p:extLst>
          </p:nvPr>
        </p:nvGraphicFramePr>
        <p:xfrm>
          <a:off x="1296320" y="3334555"/>
          <a:ext cx="9599359" cy="3200400"/>
        </p:xfrm>
        <a:graphic>
          <a:graphicData uri="http://schemas.openxmlformats.org/drawingml/2006/table">
            <a:tbl>
              <a:tblPr/>
              <a:tblGrid>
                <a:gridCol w="2223199">
                  <a:extLst>
                    <a:ext uri="{9D8B030D-6E8A-4147-A177-3AD203B41FA5}">
                      <a16:colId xmlns:a16="http://schemas.microsoft.com/office/drawing/2014/main" val="2659984849"/>
                    </a:ext>
                  </a:extLst>
                </a:gridCol>
                <a:gridCol w="3688080">
                  <a:extLst>
                    <a:ext uri="{9D8B030D-6E8A-4147-A177-3AD203B41FA5}">
                      <a16:colId xmlns:a16="http://schemas.microsoft.com/office/drawing/2014/main" val="971697393"/>
                    </a:ext>
                  </a:extLst>
                </a:gridCol>
                <a:gridCol w="3688080">
                  <a:extLst>
                    <a:ext uri="{9D8B030D-6E8A-4147-A177-3AD203B41FA5}">
                      <a16:colId xmlns:a16="http://schemas.microsoft.com/office/drawing/2014/main" val="2104485082"/>
                    </a:ext>
                  </a:extLst>
                </a:gridCol>
              </a:tblGrid>
              <a:tr h="533400">
                <a:tc>
                  <a:txBody>
                    <a:bodyPr/>
                    <a:lstStyle/>
                    <a:p>
                      <a:r>
                        <a:rPr lang="en-IN" b="1"/>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NACL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Security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2273943"/>
                  </a:ext>
                </a:extLst>
              </a:tr>
              <a:tr h="533400">
                <a:tc>
                  <a:txBody>
                    <a:bodyPr/>
                    <a:lstStyle/>
                    <a:p>
                      <a:r>
                        <a:rPr lang="en-IN" b="1" dirty="0"/>
                        <a:t>Scope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Subnet-level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Instance-level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0570502"/>
                  </a:ext>
                </a:extLst>
              </a:tr>
              <a:tr h="533400">
                <a:tc>
                  <a:txBody>
                    <a:bodyPr/>
                    <a:lstStyle/>
                    <a:p>
                      <a:r>
                        <a:rPr lang="en-IN" b="1"/>
                        <a:t>State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Stateless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Stateful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51820"/>
                  </a:ext>
                </a:extLst>
              </a:tr>
              <a:tr h="533400">
                <a:tc>
                  <a:txBody>
                    <a:bodyPr/>
                    <a:lstStyle/>
                    <a:p>
                      <a:r>
                        <a:rPr lang="en-IN" b="1"/>
                        <a:t>Inbound/Outbound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Rules must be configured for both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Automatically tracks connections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630351"/>
                  </a:ext>
                </a:extLst>
              </a:tr>
              <a:tr h="533400">
                <a:tc>
                  <a:txBody>
                    <a:bodyPr/>
                    <a:lstStyle/>
                    <a:p>
                      <a:r>
                        <a:rPr lang="en-IN" b="1"/>
                        <a:t>Rule Action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Allow or Deny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Allow only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6078610"/>
                  </a:ext>
                </a:extLst>
              </a:tr>
              <a:tr h="533400">
                <a:tc>
                  <a:txBody>
                    <a:bodyPr/>
                    <a:lstStyle/>
                    <a:p>
                      <a:r>
                        <a:rPr lang="en-IN" b="1" dirty="0"/>
                        <a:t>Evaluation Order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Numerical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All rules evaluated collectively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8731977"/>
                  </a:ext>
                </a:extLst>
              </a:tr>
            </a:tbl>
          </a:graphicData>
        </a:graphic>
      </p:graphicFrame>
      <p:sp>
        <p:nvSpPr>
          <p:cNvPr id="3" name="Rectangle 1">
            <a:extLst>
              <a:ext uri="{FF2B5EF4-FFF2-40B4-BE49-F238E27FC236}">
                <a16:creationId xmlns:a16="http://schemas.microsoft.com/office/drawing/2014/main" id="{848C5C72-0318-F4B4-37A7-019F1C3012E2}"/>
              </a:ext>
            </a:extLst>
          </p:cNvPr>
          <p:cNvSpPr>
            <a:spLocks noChangeArrowheads="1"/>
          </p:cNvSpPr>
          <p:nvPr/>
        </p:nvSpPr>
        <p:spPr bwMode="auto">
          <a:xfrm>
            <a:off x="697105" y="323045"/>
            <a:ext cx="10797790" cy="271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__Inter_a184c8"/>
              </a:rPr>
              <a:t>Use Cases for NACLs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Blocking IP Ranges: </a:t>
            </a:r>
            <a:r>
              <a:rPr kumimoji="0" lang="en-US" altLang="en-US" i="0" u="none" strike="noStrike" cap="none" normalizeH="0" baseline="0" dirty="0">
                <a:ln>
                  <a:noFill/>
                </a:ln>
                <a:solidFill>
                  <a:schemeClr val="tx1"/>
                </a:solidFill>
                <a:effectLst/>
                <a:latin typeface="__Inter_a184c8"/>
              </a:rPr>
              <a:t>Deny traffic from specific IP ranges or geographic regions.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Restricting Access: </a:t>
            </a:r>
            <a:r>
              <a:rPr kumimoji="0" lang="en-US" altLang="en-US" i="0" u="none" strike="noStrike" cap="none" normalizeH="0" baseline="0" dirty="0">
                <a:ln>
                  <a:noFill/>
                </a:ln>
                <a:solidFill>
                  <a:schemeClr val="tx1"/>
                </a:solidFill>
                <a:effectLst/>
                <a:latin typeface="__Inter_a184c8"/>
              </a:rPr>
              <a:t>Enforce subnet-level access control in addition to security groups.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Layered Security: </a:t>
            </a:r>
            <a:r>
              <a:rPr kumimoji="0" lang="en-US" altLang="en-US" i="0" u="none" strike="noStrike" cap="none" normalizeH="0" baseline="0" dirty="0">
                <a:ln>
                  <a:noFill/>
                </a:ln>
                <a:solidFill>
                  <a:schemeClr val="tx1"/>
                </a:solidFill>
                <a:effectLst/>
                <a:latin typeface="__Inter_a184c8"/>
              </a:rPr>
              <a:t>Use NACLs to add an extra layer of defense to your security architecture.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__Inter_a184c8"/>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__Inter_a184c8"/>
              </a:rPr>
              <a:t>Differences: NACLs vs. Security Groups</a:t>
            </a:r>
          </a:p>
        </p:txBody>
      </p:sp>
    </p:spTree>
    <p:extLst>
      <p:ext uri="{BB962C8B-B14F-4D97-AF65-F5344CB8AC3E}">
        <p14:creationId xmlns:p14="http://schemas.microsoft.com/office/powerpoint/2010/main" val="2754218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WS Network Security: NACL vs Security Groups">
            <a:extLst>
              <a:ext uri="{FF2B5EF4-FFF2-40B4-BE49-F238E27FC236}">
                <a16:creationId xmlns:a16="http://schemas.microsoft.com/office/drawing/2014/main" id="{231BEE54-772F-62DC-C49C-72504E75D9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929" y="643466"/>
            <a:ext cx="1022214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78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PC peering - Amazon Virtual Private Cloud Connectivity Options">
            <a:extLst>
              <a:ext uri="{FF2B5EF4-FFF2-40B4-BE49-F238E27FC236}">
                <a16:creationId xmlns:a16="http://schemas.microsoft.com/office/drawing/2014/main" id="{E37EB9F0-0393-32AB-F8DE-3DDE89318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698" y="770408"/>
            <a:ext cx="4244721" cy="50423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93F721-AACC-A064-41F6-1C9C4E152939}"/>
              </a:ext>
            </a:extLst>
          </p:cNvPr>
          <p:cNvSpPr txBox="1"/>
          <p:nvPr/>
        </p:nvSpPr>
        <p:spPr>
          <a:xfrm>
            <a:off x="411195" y="263485"/>
            <a:ext cx="7516848" cy="6746527"/>
          </a:xfrm>
          <a:prstGeom prst="rect">
            <a:avLst/>
          </a:prstGeom>
          <a:noFill/>
        </p:spPr>
        <p:txBody>
          <a:bodyPr wrap="square">
            <a:spAutoFit/>
          </a:bodyPr>
          <a:lstStyle/>
          <a:p>
            <a:pPr>
              <a:lnSpc>
                <a:spcPct val="150000"/>
              </a:lnSpc>
            </a:pPr>
            <a:r>
              <a:rPr lang="en-US" sz="2000" b="1" dirty="0"/>
              <a:t>What is VPC Peering?</a:t>
            </a:r>
          </a:p>
          <a:p>
            <a:pPr>
              <a:lnSpc>
                <a:spcPct val="150000"/>
              </a:lnSpc>
            </a:pPr>
            <a:r>
              <a:rPr lang="en-US" dirty="0"/>
              <a:t>VPC Peering in AWS is a networking connection that allows you to route traffic between two Virtual Private Clouds (VPCs). This enables the instances in the VPCs to communicate as if they were in the same network.</a:t>
            </a:r>
          </a:p>
          <a:p>
            <a:pPr>
              <a:lnSpc>
                <a:spcPct val="150000"/>
              </a:lnSpc>
            </a:pPr>
            <a:endParaRPr lang="en-US" dirty="0"/>
          </a:p>
          <a:p>
            <a:pPr>
              <a:lnSpc>
                <a:spcPct val="150000"/>
              </a:lnSpc>
              <a:buFont typeface="+mj-lt"/>
              <a:buAutoNum type="arabicPeriod"/>
            </a:pPr>
            <a:r>
              <a:rPr lang="en-US" b="1" dirty="0"/>
              <a:t>Private Connectivity</a:t>
            </a:r>
            <a:r>
              <a:rPr lang="en-US" dirty="0"/>
              <a:t>: Traffic between the VPCs stays within the AWS backbone, ensuring secure and low-latency communication.</a:t>
            </a:r>
          </a:p>
          <a:p>
            <a:pPr>
              <a:lnSpc>
                <a:spcPct val="150000"/>
              </a:lnSpc>
              <a:buFont typeface="+mj-lt"/>
              <a:buAutoNum type="arabicPeriod"/>
            </a:pPr>
            <a:r>
              <a:rPr lang="en-US" b="1" dirty="0"/>
              <a:t>Cross-Region Support</a:t>
            </a:r>
            <a:r>
              <a:rPr lang="en-US" dirty="0"/>
              <a:t>: You can create VPC peering connections across regions (known as </a:t>
            </a:r>
            <a:r>
              <a:rPr lang="en-US" b="1" dirty="0"/>
              <a:t>inter-region VPC peering</a:t>
            </a:r>
            <a:r>
              <a:rPr lang="en-US" dirty="0"/>
              <a:t>).</a:t>
            </a:r>
          </a:p>
          <a:p>
            <a:pPr>
              <a:lnSpc>
                <a:spcPct val="150000"/>
              </a:lnSpc>
              <a:buFont typeface="+mj-lt"/>
              <a:buAutoNum type="arabicPeriod"/>
            </a:pPr>
            <a:r>
              <a:rPr lang="en-US" b="1" dirty="0"/>
              <a:t>No Overlapping CIDR Blocks</a:t>
            </a:r>
            <a:r>
              <a:rPr lang="en-US" dirty="0"/>
              <a:t>: The CIDR blocks of the VPCs must not overlap for a peering connection to work.</a:t>
            </a:r>
          </a:p>
          <a:p>
            <a:pPr>
              <a:lnSpc>
                <a:spcPct val="150000"/>
              </a:lnSpc>
              <a:buFont typeface="+mj-lt"/>
              <a:buAutoNum type="arabicPeriod"/>
            </a:pPr>
            <a:r>
              <a:rPr lang="en-US" b="1" dirty="0"/>
              <a:t>One-to-One Relationship</a:t>
            </a:r>
            <a:r>
              <a:rPr lang="en-US" dirty="0"/>
              <a:t>: VPC peering is non-transitive, meaning you need to establish a direct peering connection between each pair of VPCs you want to connect.</a:t>
            </a:r>
          </a:p>
          <a:p>
            <a:pPr>
              <a:lnSpc>
                <a:spcPct val="150000"/>
              </a:lnSpc>
            </a:pPr>
            <a:endParaRPr lang="en-US" dirty="0"/>
          </a:p>
        </p:txBody>
      </p:sp>
    </p:spTree>
    <p:extLst>
      <p:ext uri="{BB962C8B-B14F-4D97-AF65-F5344CB8AC3E}">
        <p14:creationId xmlns:p14="http://schemas.microsoft.com/office/powerpoint/2010/main" val="1727003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45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diagram of different types of cloud">
            <a:extLst>
              <a:ext uri="{FF2B5EF4-FFF2-40B4-BE49-F238E27FC236}">
                <a16:creationId xmlns:a16="http://schemas.microsoft.com/office/drawing/2014/main" id="{D7C65649-5CD3-ED34-9A47-979381CE4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0221" y="643466"/>
            <a:ext cx="10611558" cy="5571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05368E-FCC9-AFC8-32BB-3B9056E60A7A}"/>
              </a:ext>
            </a:extLst>
          </p:cNvPr>
          <p:cNvSpPr/>
          <p:nvPr/>
        </p:nvSpPr>
        <p:spPr>
          <a:xfrm>
            <a:off x="4048327" y="1118681"/>
            <a:ext cx="4095345" cy="700392"/>
          </a:xfrm>
          <a:prstGeom prst="rect">
            <a:avLst/>
          </a:prstGeom>
          <a:solidFill>
            <a:schemeClr val="accent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bg2"/>
                </a:solidFill>
                <a:latin typeface="Abadi" panose="020B0604020104020204" pitchFamily="34" charset="0"/>
              </a:rPr>
              <a:t>Deployment model</a:t>
            </a:r>
          </a:p>
        </p:txBody>
      </p:sp>
    </p:spTree>
    <p:extLst>
      <p:ext uri="{BB962C8B-B14F-4D97-AF65-F5344CB8AC3E}">
        <p14:creationId xmlns:p14="http://schemas.microsoft.com/office/powerpoint/2010/main" val="371196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is Public Cloud? | 4 Different Types &amp; Structure of Public Cloud">
            <a:extLst>
              <a:ext uri="{FF2B5EF4-FFF2-40B4-BE49-F238E27FC236}">
                <a16:creationId xmlns:a16="http://schemas.microsoft.com/office/drawing/2014/main" id="{F8FBA49B-062D-523A-5F4C-D029B76265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635" y="1655196"/>
            <a:ext cx="3876165" cy="21512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86EBDF-AA5D-E541-239D-EF0D63CDC7B6}"/>
              </a:ext>
            </a:extLst>
          </p:cNvPr>
          <p:cNvSpPr txBox="1"/>
          <p:nvPr/>
        </p:nvSpPr>
        <p:spPr>
          <a:xfrm>
            <a:off x="5285434" y="938835"/>
            <a:ext cx="6762540" cy="3197464"/>
          </a:xfrm>
          <a:prstGeom prst="rect">
            <a:avLst/>
          </a:prstGeom>
        </p:spPr>
        <p:txBody>
          <a:bodyPr vert="horz" lIns="91440" tIns="45720" rIns="91440" bIns="45720" rtlCol="0" anchor="t">
            <a:noAutofit/>
          </a:bodyPr>
          <a:lstStyle/>
          <a:p>
            <a:pPr>
              <a:lnSpc>
                <a:spcPct val="90000"/>
              </a:lnSpc>
              <a:spcAft>
                <a:spcPts val="600"/>
              </a:spcAft>
            </a:pPr>
            <a:r>
              <a:rPr lang="en-US" b="1" dirty="0"/>
              <a:t>Public Cloud</a:t>
            </a:r>
            <a:r>
              <a:rPr lang="en-US" dirty="0"/>
              <a:t>: Services are provided over the internet by a third-party cloud provider, and resources are shared among multiple customers.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Key Features</a:t>
            </a:r>
            <a:r>
              <a:rPr lang="en-US" dirty="0"/>
              <a:t>:</a:t>
            </a:r>
          </a:p>
          <a:p>
            <a:pPr marL="742950" lvl="1" indent="-228600">
              <a:lnSpc>
                <a:spcPct val="90000"/>
              </a:lnSpc>
              <a:spcAft>
                <a:spcPts val="600"/>
              </a:spcAft>
              <a:buFont typeface="Arial" panose="020B0604020202020204" pitchFamily="34" charset="0"/>
              <a:buChar char="•"/>
            </a:pPr>
            <a:r>
              <a:rPr lang="en-US" dirty="0"/>
              <a:t>Accessibility: Accessible from any internet-connected device 🌐.</a:t>
            </a:r>
          </a:p>
          <a:p>
            <a:pPr marL="742950" lvl="1" indent="-228600">
              <a:lnSpc>
                <a:spcPct val="90000"/>
              </a:lnSpc>
              <a:spcAft>
                <a:spcPts val="600"/>
              </a:spcAft>
              <a:buFont typeface="Arial" panose="020B0604020202020204" pitchFamily="34" charset="0"/>
              <a:buChar char="•"/>
            </a:pPr>
            <a:r>
              <a:rPr lang="en-US" dirty="0"/>
              <a:t>Scalability: High scalability; resources can be quickly scaled up or down as needed 🔄.</a:t>
            </a:r>
          </a:p>
          <a:p>
            <a:pPr marL="742950" lvl="1" indent="-228600">
              <a:lnSpc>
                <a:spcPct val="90000"/>
              </a:lnSpc>
              <a:spcAft>
                <a:spcPts val="600"/>
              </a:spcAft>
              <a:buFont typeface="Arial" panose="020B0604020202020204" pitchFamily="34" charset="0"/>
              <a:buChar char="•"/>
            </a:pPr>
            <a:r>
              <a:rPr lang="en-US" dirty="0"/>
              <a:t>Cost-Effective: Pay-as-you-go pricing model; users pay only for the resources they consume 💸.</a:t>
            </a:r>
          </a:p>
          <a:p>
            <a:pPr lvl="1"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Examples: AWS, Microsoft Azure, Google Cloud Platform.</a:t>
            </a: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675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3349</TotalTime>
  <Words>6173</Words>
  <Application>Microsoft Office PowerPoint</Application>
  <PresentationFormat>Widescreen</PresentationFormat>
  <Paragraphs>624</Paragraphs>
  <Slides>73</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73</vt:i4>
      </vt:variant>
    </vt:vector>
  </HeadingPairs>
  <TitlesOfParts>
    <vt:vector size="88" baseType="lpstr">
      <vt:lpstr>__Inter_a184c8</vt:lpstr>
      <vt:lpstr>Abadi</vt:lpstr>
      <vt:lpstr>Aharoni</vt:lpstr>
      <vt:lpstr>Amasis MT Pro</vt:lpstr>
      <vt:lpstr>Aptos</vt:lpstr>
      <vt:lpstr>Aptos Display</vt:lpstr>
      <vt:lpstr>Arial</vt:lpstr>
      <vt:lpstr>Berlin Sans FB Demi</vt:lpstr>
      <vt:lpstr>Calibri</vt:lpstr>
      <vt:lpstr>Courier New</vt:lpstr>
      <vt:lpstr>Symbol</vt:lpstr>
      <vt:lpstr>Tunga</vt:lpstr>
      <vt:lpstr>var(--font-suisse-intl)</vt:lpstr>
      <vt:lpstr>Wingdings</vt:lpstr>
      <vt:lpstr>Office Theme</vt:lpstr>
      <vt:lpstr>PowerPoint Presentation</vt:lpstr>
      <vt:lpstr>What is cloud computing…?</vt:lpstr>
      <vt:lpstr>Comparing traditional IT to Cloud computing </vt:lpstr>
      <vt:lpstr>PowerPoint Presentation</vt:lpstr>
      <vt:lpstr>Benefits of using cloud computing </vt:lpstr>
      <vt:lpstr>Benefits of using cloud computing continue</vt:lpstr>
      <vt:lpstr>Types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likitha b s</dc:creator>
  <cp:lastModifiedBy>likitha b s</cp:lastModifiedBy>
  <cp:revision>139</cp:revision>
  <dcterms:created xsi:type="dcterms:W3CDTF">2024-12-13T07:08:39Z</dcterms:created>
  <dcterms:modified xsi:type="dcterms:W3CDTF">2024-12-30T13:45:16Z</dcterms:modified>
</cp:coreProperties>
</file>