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3" id="{9BBD9AB8-3DC5-4DEA-8A8C-72B518B777DD}">
          <p14:sldIdLst>
            <p14:sldId id="256"/>
            <p14:sldId id="258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82" d="100"/>
          <a:sy n="82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A7A2-7BCA-7B4D-9F85-A18DF5965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897D5-C04D-C6A9-9ABA-48DD906C3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56FF2-DDF1-9B1D-F90F-B19F72569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ACF1-5E3F-450E-BF43-0C37265A52C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003E4-E404-4FDA-FA0F-AB4CEF28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5ECB9-12DB-B82E-E04B-16A2B9A1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647F-D20F-41BC-BB67-77C8613D7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32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B326-6384-6228-E12F-9E71457B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2FDB9-0D24-C025-14EB-C1585B1F0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B5DF5-339D-7796-6E20-709A7212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ACF1-5E3F-450E-BF43-0C37265A52C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6DCA2-5D2C-02A7-1553-167FFC77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0358D-6EA6-8BD3-70C3-2E1151C5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647F-D20F-41BC-BB67-77C8613D7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42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B2F0C-0695-CD5E-394A-0A037EDCF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C0EF6-673B-BC34-CE77-00861FDB8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3C2FA-C95D-6AD6-84E0-D37E5185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ACF1-5E3F-450E-BF43-0C37265A52C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DBB22-2250-BEDD-075A-A67FA15D2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6800E-705E-F21B-E3C4-E8A86385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647F-D20F-41BC-BB67-77C8613D7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73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86ECE-39FF-11B5-10A3-362AE7FF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C2AC-E768-7C5B-80E8-5C3050E00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A02BC-F5CF-126F-F78F-B523B8B1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ACF1-5E3F-450E-BF43-0C37265A52C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1E1BC-D404-E847-7BAE-33164C5C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384DB-F50A-DC2A-7297-6267DCB5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647F-D20F-41BC-BB67-77C8613D7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79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5DAC3-D809-4EEC-16D2-986273451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0B44F-54DC-3FFC-B7F4-16D330480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77EB8-5234-A695-5630-FCB0371CC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ACF1-5E3F-450E-BF43-0C37265A52C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E7FEB-3AC0-F238-214F-971538D3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0DD41-D5EA-03ED-3A68-AE29ED51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647F-D20F-41BC-BB67-77C8613D7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77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5021-0A06-4638-22A1-D009CCE5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23E0-2ACF-0BA2-0847-4826AC91B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B3353-F757-722F-3163-9EDEA8E7F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4686A-2668-4B6F-6DC3-BD67C7C1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ACF1-5E3F-450E-BF43-0C37265A52C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BDC06-514D-B304-50AF-3A838A53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E0271-1251-C215-C671-B956D551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647F-D20F-41BC-BB67-77C8613D7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47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FFA6-2B66-DADF-473E-E2EC5F9A3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4EF43-8374-8F8A-B761-61728614C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C38C3-8B04-845A-9087-FF6FB9876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57BFC-AFA7-C9F0-FFBF-43976A978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AB158-CFD9-C694-9F3C-920D02549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BCF39C-C68E-C50A-C78D-8EB940FC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ACF1-5E3F-450E-BF43-0C37265A52C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83F93B-607C-39D6-C6D1-AA1CC0CB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1CF28-5693-3345-829A-22DE0335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647F-D20F-41BC-BB67-77C8613D7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31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2EDAA-6977-9CF7-9B86-B65C12B3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FE32D-AE05-B98E-ACB9-8B4BA1F2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ACF1-5E3F-450E-BF43-0C37265A52C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18BCF-B78F-5199-F944-2E13429A3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6A806-652C-8F7B-1A76-B07B2A8D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647F-D20F-41BC-BB67-77C8613D7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17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A22941-E7B3-76A1-8263-046AF092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ACF1-5E3F-450E-BF43-0C37265A52C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356F8B-2EBA-4EE8-5967-D3BD067F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9EF5C-5C57-E77F-E31D-DB514043D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647F-D20F-41BC-BB67-77C8613D7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14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00CA1-FBB3-0381-534C-04618B90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638C4-C69A-7DD0-BC15-22A2106D6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48134-D38E-E648-07F8-B21D8F693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2921C-7781-69E4-A5CC-65E0EFEB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ACF1-5E3F-450E-BF43-0C37265A52C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2311B-2507-C8BD-0B57-A8E6A124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8222F-CE4A-8B91-27F4-868BFBEA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647F-D20F-41BC-BB67-77C8613D7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90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B685C-B060-BDD9-0465-1AD7309CC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131342-DE72-3F4A-17B4-38CB96813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DFC9F-62E5-656C-E723-83146E97D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A55D7-F413-75B6-734A-FD08DFEC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ACF1-5E3F-450E-BF43-0C37265A52C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8D4D1-829B-0CDD-39FC-6F21C38C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5CC2E-EE57-956D-3253-524B5D9C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647F-D20F-41BC-BB67-77C8613D7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32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D2FA37-CD16-8B32-4FDC-0BAAB221E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21C5D-86F5-8302-8E45-336A1AA18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91228-B0B5-55C4-751F-8D2216A30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6DACF1-5E3F-450E-BF43-0C37265A52C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0D876-114D-DC0E-8D63-F2A82403B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33055-CCBA-ED1D-E4D0-39A7E0E7A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E9647F-D20F-41BC-BB67-77C8613D7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23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C9CC6B-5B26-B77F-F0E8-7E95E18B19DB}"/>
              </a:ext>
            </a:extLst>
          </p:cNvPr>
          <p:cNvSpPr txBox="1"/>
          <p:nvPr/>
        </p:nvSpPr>
        <p:spPr>
          <a:xfrm>
            <a:off x="1148860" y="1605424"/>
            <a:ext cx="6518031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i="0" dirty="0">
                <a:solidFill>
                  <a:srgbClr val="404040"/>
                </a:solidFill>
                <a:effectLst/>
                <a:latin typeface="Inter"/>
              </a:rPr>
              <a:t>Amazon S3 (Simple Storage Service)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is a highly scalable, durable, and secure object storage service provided by AWS. It is designed to store and retrieve any amount of data from anywhere on the internet.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  <a:latin typeface="Inte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It is widely used for storing and retrieving large amounts of unstructured data such as images, videos, backups, and log files.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6" name="Picture 2" descr="Amazon S3 101. S3 is a Simple Storage Service that is… | by Vedha Sankar |  featurepreneur | Medium">
            <a:extLst>
              <a:ext uri="{FF2B5EF4-FFF2-40B4-BE49-F238E27FC236}">
                <a16:creationId xmlns:a16="http://schemas.microsoft.com/office/drawing/2014/main" id="{2B88CFFA-1229-12DA-BFD5-85AFE3AF4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104" y="2154839"/>
            <a:ext cx="3275681" cy="245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41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236008-3C29-1ED6-C7B6-5163312F5800}"/>
              </a:ext>
            </a:extLst>
          </p:cNvPr>
          <p:cNvSpPr txBox="1"/>
          <p:nvPr/>
        </p:nvSpPr>
        <p:spPr>
          <a:xfrm>
            <a:off x="763029" y="440338"/>
            <a:ext cx="10665941" cy="5635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Buckets 🗄️</a:t>
            </a:r>
            <a:endParaRPr lang="en-US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bucket is a container for objects stored in S3. 📦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Bucket names must be globally unique across all AWS accounts. 🌐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Buckets are region-specific, meaning they are created in a specific AWS region. 📍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Objects 🎈</a:t>
            </a:r>
            <a:endParaRPr lang="en-US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Objects are the fundamental entities stored in S3. 💾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object has a unique key (path) within a bucket. 🔑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Keys 🗝️</a:t>
            </a:r>
            <a:endParaRPr lang="en-US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key is the unique identifier for an object within a bucket. 🔖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Keys can include prefixes and delimiters to organize objects hierarchically (e.g., folder1/file.txt). 📂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Regions 🗺️</a:t>
            </a:r>
            <a:endParaRPr lang="en-US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S3 buckets are created in specific AWS regions, allowing you to store data close to users or comply with data residency requirements. 🌍</a:t>
            </a:r>
          </a:p>
        </p:txBody>
      </p:sp>
    </p:spTree>
    <p:extLst>
      <p:ext uri="{BB962C8B-B14F-4D97-AF65-F5344CB8AC3E}">
        <p14:creationId xmlns:p14="http://schemas.microsoft.com/office/powerpoint/2010/main" val="206524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32A5A6-5161-5D1F-DA59-2338E2061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125" y="487908"/>
            <a:ext cx="10911015" cy="588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/>
              <a:t>Versioning 🔄:</a:t>
            </a:r>
            <a:endParaRPr lang="en-I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Allows multiple versions of an object to be stored, protecting against accidental deletion or overwrites. 🛡️</a:t>
            </a:r>
          </a:p>
          <a:p>
            <a:pPr>
              <a:lnSpc>
                <a:spcPct val="200000"/>
              </a:lnSpc>
            </a:pPr>
            <a:r>
              <a:rPr lang="en-IN" sz="2000" b="1" dirty="0"/>
              <a:t>Replication 🔁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Cross-Region Replication (CRR) </a:t>
            </a:r>
            <a:r>
              <a:rPr lang="en-IN" b="1" dirty="0"/>
              <a:t>🌍:</a:t>
            </a:r>
            <a:r>
              <a:rPr lang="en-IN" dirty="0"/>
              <a:t> Copies objects to a different AWS region. ✈️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Same-Region Replication (SRR) </a:t>
            </a:r>
            <a:r>
              <a:rPr lang="en-IN" b="1" dirty="0"/>
              <a:t>📍:</a:t>
            </a:r>
            <a:r>
              <a:rPr lang="en-IN" dirty="0"/>
              <a:t> Copies objects within the same AWS region. 🔄</a:t>
            </a:r>
          </a:p>
          <a:p>
            <a:pPr>
              <a:lnSpc>
                <a:spcPct val="200000"/>
              </a:lnSpc>
            </a:pPr>
            <a:r>
              <a:rPr lang="en-IN" sz="2000" b="1" dirty="0"/>
              <a:t>Data Transfer Acceleration ⚡:</a:t>
            </a:r>
            <a:endParaRPr lang="en-I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Uses CloudFront’s edge locations to speed up data transfers over long distances. 🌐</a:t>
            </a:r>
          </a:p>
          <a:p>
            <a:pPr>
              <a:lnSpc>
                <a:spcPct val="200000"/>
              </a:lnSpc>
            </a:pPr>
            <a:r>
              <a:rPr lang="en-IN" sz="2000" b="1" dirty="0"/>
              <a:t>Event Notifications 🔔:</a:t>
            </a:r>
            <a:endParaRPr lang="en-I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Triggers notifications or workflows (e.g., using AWS Lambda) when specific events occur (e.g., object creation ➕ or deletion ➖).</a:t>
            </a:r>
          </a:p>
          <a:p>
            <a:pPr>
              <a:lnSpc>
                <a:spcPct val="200000"/>
              </a:lnSpc>
            </a:pPr>
            <a:r>
              <a:rPr lang="en-IN" sz="2000" b="1" dirty="0"/>
              <a:t>Static Website Hosting 🏠:</a:t>
            </a:r>
            <a:endParaRPr lang="en-I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S3 can host static websites, serving HTML, CSS, and JavaScript files. 💻</a:t>
            </a:r>
          </a:p>
        </p:txBody>
      </p:sp>
    </p:spTree>
    <p:extLst>
      <p:ext uri="{BB962C8B-B14F-4D97-AF65-F5344CB8AC3E}">
        <p14:creationId xmlns:p14="http://schemas.microsoft.com/office/powerpoint/2010/main" val="207152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6F8C94-457E-0B31-ED2E-66BA00B5A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92" y="111473"/>
            <a:ext cx="11071654" cy="6746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ACLs (Access Control Lists) 📜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What it is 🤔: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ACLs are a legacy access control mechanism that grants permissions at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bucket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level.   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They allow you to specify which AWS accounts or predefined groups (e.g., "Everyone" 🌐) can access your buckets or objects.   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Features ✨: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Granularity: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Can be applied to individual objects  or entire buckets 🗄️.   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Predefined Groups: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Supports groups like "Authenticated Users" (any AWS account) or "Everyone" (public access).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 </a:t>
            </a:r>
            <a:endParaRPr lang="en-US" altLang="en-US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When to Use ❓:</a:t>
            </a:r>
            <a:endParaRPr lang="en-US" altLang="en-US" dirty="0"/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simple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object-level permissions. 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When you need to grant access to specific AWS accounts.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Note 📝:</a:t>
            </a:r>
            <a:r>
              <a:rPr lang="en-US" altLang="en-US" dirty="0"/>
              <a:t> ACLs are </a:t>
            </a:r>
            <a:r>
              <a:rPr lang="en-US" altLang="en-US" b="1" dirty="0"/>
              <a:t>less flexible </a:t>
            </a:r>
            <a:r>
              <a:rPr lang="en-US" altLang="en-US" dirty="0"/>
              <a:t>than bucket policies and are generally not recommended for complex access control.</a:t>
            </a:r>
          </a:p>
        </p:txBody>
      </p:sp>
    </p:spTree>
    <p:extLst>
      <p:ext uri="{BB962C8B-B14F-4D97-AF65-F5344CB8AC3E}">
        <p14:creationId xmlns:p14="http://schemas.microsoft.com/office/powerpoint/2010/main" val="369338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66E019-89EB-3159-2897-24B8BAED45A2}"/>
              </a:ext>
            </a:extLst>
          </p:cNvPr>
          <p:cNvSpPr txBox="1"/>
          <p:nvPr/>
        </p:nvSpPr>
        <p:spPr>
          <a:xfrm>
            <a:off x="967946" y="405505"/>
            <a:ext cx="10256108" cy="5915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/>
              <a:t>Block Public Access 🚫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b="1" dirty="0"/>
              <a:t>What it is 🤔: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A set of </a:t>
            </a:r>
            <a:r>
              <a:rPr lang="en-US" b="1" dirty="0"/>
              <a:t>bucket-level 🗄️</a:t>
            </a:r>
            <a:r>
              <a:rPr lang="en-US" dirty="0"/>
              <a:t> and </a:t>
            </a:r>
            <a:r>
              <a:rPr lang="en-US" b="1" dirty="0"/>
              <a:t>account-level 👤</a:t>
            </a:r>
            <a:r>
              <a:rPr lang="en-US" dirty="0"/>
              <a:t> settings that override any other permissions (including ACLs and bucket policies) to </a:t>
            </a:r>
            <a:r>
              <a:rPr lang="en-US" b="1" dirty="0"/>
              <a:t>block public access</a:t>
            </a:r>
            <a:r>
              <a:rPr lang="en-US" dirty="0"/>
              <a:t> to your buckets and objects.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Designed to prevent accidental exposure of data to the public. ⚠️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Account-Level or Bucket-Level 👤🗄️:</a:t>
            </a:r>
            <a:r>
              <a:rPr lang="en-US" dirty="0"/>
              <a:t> Can be applied to all buckets in an account or to individual buckets.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When to Use ❓: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</a:t>
            </a:r>
            <a:r>
              <a:rPr lang="en-US" b="1" dirty="0"/>
              <a:t>prevent accidental public exposure</a:t>
            </a:r>
            <a:r>
              <a:rPr lang="en-US" dirty="0"/>
              <a:t> of sensitive data. ⚠️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When you want to enforce a strict "no public access" policy across your S3 resources. 🔒</a:t>
            </a:r>
          </a:p>
          <a:p>
            <a:pPr>
              <a:lnSpc>
                <a:spcPct val="150000"/>
              </a:lnSpc>
            </a:pPr>
            <a:r>
              <a:rPr lang="en-US" b="1" dirty="0"/>
              <a:t>Best Practice ✅:</a:t>
            </a:r>
            <a:r>
              <a:rPr lang="en-US" dirty="0"/>
              <a:t> Enable Block Public Access by default unless you explicitly need public access. 👍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6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AF45AC-C821-50A1-BD5A-D56CA76AF69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16924" y="-38472"/>
            <a:ext cx="10886303" cy="6820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Bucket Policies 📝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JSON-based policies that define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permissions at the bucket level 🗄️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Allow you to specify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(e.g., IAM users, roles, or AWS accounts) can access the bucket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what actions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they can perform (e.g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., s3:GetObject, s3:PutObject).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Features ✨: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Fine-Grained Control: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Supports complex conditions (e.g., IP restrictions 🌐, time of day ⏰).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Cross-Account Access: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Allows you to grant access to other AWS accounts. 🤝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Public Access: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Can be used to make a bucket or objects publicly accessible (if not blocked by Block Public Access settings 🚫).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When to Use ❓: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complex access control scenarios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(e.g., granting access to specific IAM users or roles). 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When you need to enforce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IP-based restrictions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other conditions. 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grant cross-account access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your buckets. 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make a bucket or objects publicly accessible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(e.g., for hosting a static website 🏠).</a:t>
            </a:r>
          </a:p>
        </p:txBody>
      </p:sp>
    </p:spTree>
    <p:extLst>
      <p:ext uri="{BB962C8B-B14F-4D97-AF65-F5344CB8AC3E}">
        <p14:creationId xmlns:p14="http://schemas.microsoft.com/office/powerpoint/2010/main" val="361634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DFD015-75F1-84C1-4BE3-D248BBED5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56" y="1264632"/>
            <a:ext cx="10126488" cy="51727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AC5374-0EB4-230F-CBAE-D6D238542347}"/>
              </a:ext>
            </a:extLst>
          </p:cNvPr>
          <p:cNvSpPr txBox="1"/>
          <p:nvPr/>
        </p:nvSpPr>
        <p:spPr>
          <a:xfrm>
            <a:off x="3142909" y="532786"/>
            <a:ext cx="609834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125"/>
              </a:spcBef>
              <a:spcAft>
                <a:spcPts val="1125"/>
              </a:spcAft>
            </a:pPr>
            <a:r>
              <a:rPr lang="en-IN" sz="2600" b="1" i="0" dirty="0">
                <a:solidFill>
                  <a:srgbClr val="232F3E"/>
                </a:solidFill>
                <a:effectLst/>
              </a:rPr>
              <a:t>S3 storage classes</a:t>
            </a:r>
          </a:p>
        </p:txBody>
      </p:sp>
    </p:spTree>
    <p:extLst>
      <p:ext uri="{BB962C8B-B14F-4D97-AF65-F5344CB8AC3E}">
        <p14:creationId xmlns:p14="http://schemas.microsoft.com/office/powerpoint/2010/main" val="1553519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771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</dc:creator>
  <cp:lastModifiedBy>Ash</cp:lastModifiedBy>
  <cp:revision>8</cp:revision>
  <dcterms:created xsi:type="dcterms:W3CDTF">2025-02-12T04:36:42Z</dcterms:created>
  <dcterms:modified xsi:type="dcterms:W3CDTF">2025-02-12T11:13:45Z</dcterms:modified>
</cp:coreProperties>
</file>