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257" r:id="rId3"/>
    <p:sldId id="259" r:id="rId4"/>
    <p:sldId id="261" r:id="rId5"/>
    <p:sldId id="260" r:id="rId6"/>
    <p:sldId id="263" r:id="rId7"/>
    <p:sldId id="262" r:id="rId8"/>
    <p:sldId id="265" r:id="rId9"/>
    <p:sldId id="264" r:id="rId10"/>
    <p:sldId id="267" r:id="rId11"/>
    <p:sldId id="269" r:id="rId12"/>
    <p:sldId id="270" r:id="rId13"/>
    <p:sldId id="272" r:id="rId14"/>
    <p:sldId id="274" r:id="rId15"/>
    <p:sldId id="275" r:id="rId16"/>
    <p:sldId id="277" r:id="rId17"/>
    <p:sldId id="276" r:id="rId18"/>
    <p:sldId id="279" r:id="rId19"/>
    <p:sldId id="281" r:id="rId20"/>
    <p:sldId id="282"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C6D95-95E8-4326-A191-C387F9293938}"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76ECF-CDDC-4294-918E-57683A8CE6D7}" type="slidenum">
              <a:rPr lang="en-IN" smtClean="0"/>
              <a:t>‹#›</a:t>
            </a:fld>
            <a:endParaRPr lang="en-IN"/>
          </a:p>
        </p:txBody>
      </p:sp>
    </p:spTree>
    <p:extLst>
      <p:ext uri="{BB962C8B-B14F-4D97-AF65-F5344CB8AC3E}">
        <p14:creationId xmlns:p14="http://schemas.microsoft.com/office/powerpoint/2010/main" val="402116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A76ECF-CDDC-4294-918E-57683A8CE6D7}" type="slidenum">
              <a:rPr lang="en-IN" smtClean="0"/>
              <a:t>20</a:t>
            </a:fld>
            <a:endParaRPr lang="en-IN"/>
          </a:p>
        </p:txBody>
      </p:sp>
    </p:spTree>
    <p:extLst>
      <p:ext uri="{BB962C8B-B14F-4D97-AF65-F5344CB8AC3E}">
        <p14:creationId xmlns:p14="http://schemas.microsoft.com/office/powerpoint/2010/main" val="78714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D61C-CD64-3850-C976-83FB1E9D1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00DBC-605D-591E-156D-69DE9161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AB617F-3267-5FC9-95F1-8FFC3DEB8734}"/>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5" name="Footer Placeholder 4">
            <a:extLst>
              <a:ext uri="{FF2B5EF4-FFF2-40B4-BE49-F238E27FC236}">
                <a16:creationId xmlns:a16="http://schemas.microsoft.com/office/drawing/2014/main" id="{82563F76-5EDB-1A62-9C72-D94F95F73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6E50B-04A0-1356-9942-5987D260FEC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82195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7D7A-1D57-3E52-F523-15D198D468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FFCE7-9667-6736-B80D-E81B4A51A9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15BE3-838F-8285-020F-5A0E8666E5CA}"/>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5" name="Footer Placeholder 4">
            <a:extLst>
              <a:ext uri="{FF2B5EF4-FFF2-40B4-BE49-F238E27FC236}">
                <a16:creationId xmlns:a16="http://schemas.microsoft.com/office/drawing/2014/main" id="{029FCC13-8689-3920-700A-144005FC3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03100-AC9F-F51E-B0A1-AE9B35CF20C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15685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35C43-D022-B28F-0407-A901D38F3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E8170-A801-A412-D019-3777CF7E1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14230-B9F6-829F-A499-B8BD1AEA67D5}"/>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5" name="Footer Placeholder 4">
            <a:extLst>
              <a:ext uri="{FF2B5EF4-FFF2-40B4-BE49-F238E27FC236}">
                <a16:creationId xmlns:a16="http://schemas.microsoft.com/office/drawing/2014/main" id="{4C10B34B-6D95-0F15-C316-3FE9DA196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34933-6CC4-F58A-D3AA-342650EDE1D4}"/>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402801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5F1-A7A7-DAD4-0120-55CFC0B9A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9C624-4311-522C-0313-BBE526D8AC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2EAE72-66F5-85D7-4EB8-3C689A42F82B}"/>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5" name="Footer Placeholder 4">
            <a:extLst>
              <a:ext uri="{FF2B5EF4-FFF2-40B4-BE49-F238E27FC236}">
                <a16:creationId xmlns:a16="http://schemas.microsoft.com/office/drawing/2014/main" id="{CCC0B413-0B14-2A16-1A67-37238943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7EC40-3B72-322D-5FE2-C374128BFEC7}"/>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75596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284B-4F3F-1AAD-5E07-E1A6223DE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D0AAFA-3450-73A9-99CA-A12A605652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D9929-8502-786B-87A9-36BB54BA60CB}"/>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5" name="Footer Placeholder 4">
            <a:extLst>
              <a:ext uri="{FF2B5EF4-FFF2-40B4-BE49-F238E27FC236}">
                <a16:creationId xmlns:a16="http://schemas.microsoft.com/office/drawing/2014/main" id="{6AF5C546-430B-2B9B-7A83-B0F1AD51C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2E948-487D-5014-F82D-F1FD837A1DD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49400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90D0-ACFD-373A-1351-B520BEA4A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1FBF4-7DCD-A385-F7F3-A6291B31F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84175-C2C3-B9DC-77BB-BC17462E3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A4FC97-8D47-039F-1538-0A5314DC5731}"/>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6" name="Footer Placeholder 5">
            <a:extLst>
              <a:ext uri="{FF2B5EF4-FFF2-40B4-BE49-F238E27FC236}">
                <a16:creationId xmlns:a16="http://schemas.microsoft.com/office/drawing/2014/main" id="{58904AAB-3B27-5131-C9ED-9D685AC8D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882FDE-F181-229B-F008-05CB91ACBBBE}"/>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2773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E18A-32EA-4822-F540-6CD3B2AA1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943DA-696A-5A4A-454E-18AB55532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A5BBF-1197-9767-6A3B-C8B07397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90194-7178-EF9B-4326-0705B0CA8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1CEC14-30A7-B854-9A9C-8FDC4ABD01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497D4-FA6D-3A92-09A2-B4C1517DF6F0}"/>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8" name="Footer Placeholder 7">
            <a:extLst>
              <a:ext uri="{FF2B5EF4-FFF2-40B4-BE49-F238E27FC236}">
                <a16:creationId xmlns:a16="http://schemas.microsoft.com/office/drawing/2014/main" id="{B3E16009-9447-65C2-2447-341E1A32D4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936EC-A3E4-9398-B0C9-28D6EDDC15FB}"/>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6455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5CEE-D384-FB3C-8AF1-6CC140567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1F3C77-2EDE-55A1-4BAB-571317C16CC4}"/>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4" name="Footer Placeholder 3">
            <a:extLst>
              <a:ext uri="{FF2B5EF4-FFF2-40B4-BE49-F238E27FC236}">
                <a16:creationId xmlns:a16="http://schemas.microsoft.com/office/drawing/2014/main" id="{F31B914E-1706-F307-F6E7-542313BCF0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EB377F-4230-91F0-A1C9-9125EF8C97A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111487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1004D-B6B5-058E-5BF8-377060656A6C}"/>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3" name="Footer Placeholder 2">
            <a:extLst>
              <a:ext uri="{FF2B5EF4-FFF2-40B4-BE49-F238E27FC236}">
                <a16:creationId xmlns:a16="http://schemas.microsoft.com/office/drawing/2014/main" id="{10D3F09C-AFF2-0CC9-B0AE-2818CE06A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8834A6-5F9B-8478-FACC-F24E62888F4F}"/>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32483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E2B0-B741-548A-15FF-79EEBA41C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EF5621-277B-0FB0-9CDF-12F6DC534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9F9DD0-3DA5-173D-8F8D-A45463DF2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08F7B-E3A8-394A-6375-E049782310C6}"/>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6" name="Footer Placeholder 5">
            <a:extLst>
              <a:ext uri="{FF2B5EF4-FFF2-40B4-BE49-F238E27FC236}">
                <a16:creationId xmlns:a16="http://schemas.microsoft.com/office/drawing/2014/main" id="{42F690C7-DE35-1A66-68FB-70527D476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01EE7F-847C-851B-D612-B58D3FD014E0}"/>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50715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C923-99B9-DD83-5A7A-ACCD92686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CB8D2-F6B7-5A0B-B2D0-D82A60A66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0AFB9D-119A-6E64-447C-CDB61D7BF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15BD5-2CAC-9A1F-8FB3-A49429366E8E}"/>
              </a:ext>
            </a:extLst>
          </p:cNvPr>
          <p:cNvSpPr>
            <a:spLocks noGrp="1"/>
          </p:cNvSpPr>
          <p:nvPr>
            <p:ph type="dt" sz="half" idx="10"/>
          </p:nvPr>
        </p:nvSpPr>
        <p:spPr/>
        <p:txBody>
          <a:bodyPr/>
          <a:lstStyle/>
          <a:p>
            <a:fld id="{5CC4D910-B35E-4F7A-B0D0-889715577FFB}" type="datetimeFigureOut">
              <a:rPr lang="en-IN" smtClean="0"/>
              <a:t>15-12-2024</a:t>
            </a:fld>
            <a:endParaRPr lang="en-IN"/>
          </a:p>
        </p:txBody>
      </p:sp>
      <p:sp>
        <p:nvSpPr>
          <p:cNvPr id="6" name="Footer Placeholder 5">
            <a:extLst>
              <a:ext uri="{FF2B5EF4-FFF2-40B4-BE49-F238E27FC236}">
                <a16:creationId xmlns:a16="http://schemas.microsoft.com/office/drawing/2014/main" id="{81FF549D-C747-08E3-57C7-C74A0BCC2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CB78C-CF49-8A0C-47D8-3D628EC645AD}"/>
              </a:ext>
            </a:extLst>
          </p:cNvPr>
          <p:cNvSpPr>
            <a:spLocks noGrp="1"/>
          </p:cNvSpPr>
          <p:nvPr>
            <p:ph type="sldNum" sz="quarter" idx="12"/>
          </p:nvPr>
        </p:nvSpPr>
        <p:spPr/>
        <p:txBody>
          <a:bodyPr/>
          <a:lstStyle/>
          <a:p>
            <a:fld id="{2BA8E24C-8D73-431F-B369-F67E480169D5}" type="slidenum">
              <a:rPr lang="en-IN" smtClean="0"/>
              <a:t>‹#›</a:t>
            </a:fld>
            <a:endParaRPr lang="en-IN"/>
          </a:p>
        </p:txBody>
      </p:sp>
    </p:spTree>
    <p:extLst>
      <p:ext uri="{BB962C8B-B14F-4D97-AF65-F5344CB8AC3E}">
        <p14:creationId xmlns:p14="http://schemas.microsoft.com/office/powerpoint/2010/main" val="245287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9A17-E007-F2A0-84ED-88E64322C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BA098F-B58B-8C15-5254-D83C4EC63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8F362-CFCB-2A0F-31A9-403E3BBB6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C4D910-B35E-4F7A-B0D0-889715577FFB}" type="datetimeFigureOut">
              <a:rPr lang="en-IN" smtClean="0"/>
              <a:t>15-12-2024</a:t>
            </a:fld>
            <a:endParaRPr lang="en-IN"/>
          </a:p>
        </p:txBody>
      </p:sp>
      <p:sp>
        <p:nvSpPr>
          <p:cNvPr id="5" name="Footer Placeholder 4">
            <a:extLst>
              <a:ext uri="{FF2B5EF4-FFF2-40B4-BE49-F238E27FC236}">
                <a16:creationId xmlns:a16="http://schemas.microsoft.com/office/drawing/2014/main" id="{4B21E5CE-461A-CDEC-A982-E85E59DD0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0BC59CB-2484-23E1-1388-6257A8606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8E24C-8D73-431F-B369-F67E480169D5}" type="slidenum">
              <a:rPr lang="en-IN" smtClean="0"/>
              <a:t>‹#›</a:t>
            </a:fld>
            <a:endParaRPr lang="en-IN"/>
          </a:p>
        </p:txBody>
      </p:sp>
    </p:spTree>
    <p:extLst>
      <p:ext uri="{BB962C8B-B14F-4D97-AF65-F5344CB8AC3E}">
        <p14:creationId xmlns:p14="http://schemas.microsoft.com/office/powerpoint/2010/main" val="329924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866BC1-6D21-9289-2A5B-4968AF2051B5}"/>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72B38A6-CCB5-ABE2-5908-F693F07FC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8B8B03-7A08-176D-CE50-882F6BC6CC60}"/>
              </a:ext>
            </a:extLst>
          </p:cNvPr>
          <p:cNvSpPr>
            <a:spLocks noGrp="1"/>
          </p:cNvSpPr>
          <p:nvPr>
            <p:ph type="subTitle" idx="1"/>
          </p:nvPr>
        </p:nvSpPr>
        <p:spPr>
          <a:xfrm>
            <a:off x="417513" y="2131066"/>
            <a:ext cx="5260975" cy="3152229"/>
          </a:xfrm>
        </p:spPr>
        <p:txBody>
          <a:bodyPr>
            <a:noAutofit/>
          </a:bodyPr>
          <a:lstStyle/>
          <a:p>
            <a:pPr algn="l"/>
            <a:r>
              <a:rPr lang="en-US" sz="7000" b="1" dirty="0">
                <a:solidFill>
                  <a:schemeClr val="bg1"/>
                </a:solidFill>
                <a:latin typeface="Abadi" panose="020B0604020104020204" pitchFamily="34" charset="0"/>
              </a:rPr>
              <a:t>What is cloud computing</a:t>
            </a:r>
            <a:endParaRPr lang="en-IN" sz="7000" b="1" dirty="0">
              <a:solidFill>
                <a:schemeClr val="bg1"/>
              </a:solidFill>
              <a:latin typeface="Abadi" panose="020B0604020104020204" pitchFamily="34" charset="0"/>
            </a:endParaRPr>
          </a:p>
        </p:txBody>
      </p:sp>
      <p:pic>
        <p:nvPicPr>
          <p:cNvPr id="1030" name="Picture 6" descr="The Future of Cloud Computing: Trends and Predictions | Ramotion Agency">
            <a:extLst>
              <a:ext uri="{FF2B5EF4-FFF2-40B4-BE49-F238E27FC236}">
                <a16:creationId xmlns:a16="http://schemas.microsoft.com/office/drawing/2014/main" id="{908FB846-B230-A2CA-36F3-6ADE476A5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5" r="12219"/>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3A3AEEF4-8A2E-110D-4F2A-AE53CB6F6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5E257444-8E47-BCDB-1103-1B09C1C7E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1313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1" name="Picture 3" descr="Private Cloud: Types, Pros &amp; Cons | BotPenguin">
            <a:extLst>
              <a:ext uri="{FF2B5EF4-FFF2-40B4-BE49-F238E27FC236}">
                <a16:creationId xmlns:a16="http://schemas.microsoft.com/office/drawing/2014/main" id="{1E59BC1B-68FD-5E2F-63FD-681D6D807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308" y="1496640"/>
            <a:ext cx="3534015" cy="35340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0048CAB1-14A5-5197-55AE-8739AE63CEF4}"/>
              </a:ext>
            </a:extLst>
          </p:cNvPr>
          <p:cNvSpPr>
            <a:spLocks noGrp="1" noChangeArrowheads="1"/>
          </p:cNvSpPr>
          <p:nvPr>
            <p:ph idx="1"/>
          </p:nvPr>
        </p:nvSpPr>
        <p:spPr bwMode="auto">
          <a:xfrm>
            <a:off x="4913644" y="1441992"/>
            <a:ext cx="6963507" cy="39740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Private Cloud</a:t>
            </a:r>
            <a:r>
              <a:rPr kumimoji="0" lang="en-US" altLang="en-US" sz="1800" b="0" i="0" u="none" strike="noStrike" cap="none" normalizeH="0" baseline="0" dirty="0">
                <a:ln>
                  <a:noFill/>
                </a:ln>
                <a:effectLst/>
              </a:rPr>
              <a:t>: A private cloud is dedicated to a single organization. It can be hosted on-premises or by a third-party provider.</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Security: More secure as resources are dedicated solely to one organization 🔐.</a:t>
            </a:r>
          </a:p>
          <a:p>
            <a:pPr lvl="1" eaLnBrk="0" fontAlgn="base" hangingPunct="0">
              <a:spcBef>
                <a:spcPct val="0"/>
              </a:spcBef>
              <a:spcAft>
                <a:spcPts val="600"/>
              </a:spcAft>
            </a:pPr>
            <a:r>
              <a:rPr kumimoji="0" lang="en-US" altLang="en-US" sz="1800" i="0" u="none" strike="noStrike" cap="none" normalizeH="0" baseline="0" dirty="0">
                <a:ln>
                  <a:noFill/>
                </a:ln>
                <a:effectLst/>
              </a:rPr>
              <a:t>Control: Greater control over the cloud environment, including security and compliance ⚙️.</a:t>
            </a:r>
          </a:p>
          <a:p>
            <a:pPr lvl="1" eaLnBrk="0" fontAlgn="base" hangingPunct="0">
              <a:spcBef>
                <a:spcPct val="0"/>
              </a:spcBef>
              <a:spcAft>
                <a:spcPts val="600"/>
              </a:spcAft>
            </a:pPr>
            <a:r>
              <a:rPr kumimoji="0" lang="en-US" altLang="en-US" sz="1800" i="0" u="none" strike="noStrike" cap="none" normalizeH="0" baseline="0" dirty="0">
                <a:ln>
                  <a:noFill/>
                </a:ln>
                <a:effectLst/>
              </a:rPr>
              <a:t>Flexibility: Can be customized according to specific business needs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a:t>
            </a:r>
            <a:r>
              <a:rPr kumimoji="0" lang="en-US" altLang="en-US" sz="1800" b="0" i="0" u="none" strike="noStrike" cap="none" normalizeH="0" baseline="0" dirty="0">
                <a:ln>
                  <a:noFill/>
                </a:ln>
                <a:effectLst/>
              </a:rPr>
              <a:t>: VMware vSphere, OpenStack.</a:t>
            </a:r>
          </a:p>
        </p:txBody>
      </p:sp>
      <p:sp>
        <p:nvSpPr>
          <p:cNvPr id="12298" name="Rectangle 122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0" name="Rectangle 12299">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032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6682E4-A60D-85E5-6FE5-C05F698C8C00}"/>
            </a:ext>
          </a:extLst>
        </p:cNvPr>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What is Hybrid Cloud? - javatpoint">
            <a:extLst>
              <a:ext uri="{FF2B5EF4-FFF2-40B4-BE49-F238E27FC236}">
                <a16:creationId xmlns:a16="http://schemas.microsoft.com/office/drawing/2014/main" id="{67712F3C-779F-4D83-909B-20C84A9F8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3308" y="1850824"/>
            <a:ext cx="3876165" cy="2523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BBDBE579-6972-FE70-F45F-0752AEF58271}"/>
              </a:ext>
            </a:extLst>
          </p:cNvPr>
          <p:cNvSpPr>
            <a:spLocks noGrp="1" noChangeArrowheads="1"/>
          </p:cNvSpPr>
          <p:nvPr>
            <p:ph idx="1"/>
          </p:nvPr>
        </p:nvSpPr>
        <p:spPr bwMode="auto">
          <a:xfrm>
            <a:off x="5285433" y="1059415"/>
            <a:ext cx="6360607"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Hybrid Cloud</a:t>
            </a:r>
            <a:r>
              <a:rPr kumimoji="0" lang="en-US" altLang="en-US" sz="1800" b="0" i="0" u="none" strike="noStrike" cap="none" normalizeH="0" baseline="0" dirty="0">
                <a:ln>
                  <a:noFill/>
                </a:ln>
                <a:effectLst/>
              </a:rPr>
              <a:t>: A combination of public and private clouds, allowing data and applications to be shared between them.</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Key Features</a:t>
            </a:r>
            <a:r>
              <a:rPr kumimoji="0" lang="en-US" altLang="en-US" sz="1800" b="0" i="0" u="none" strike="noStrike" cap="none" normalizeH="0" baseline="0" dirty="0">
                <a:ln>
                  <a:noFill/>
                </a:ln>
                <a:effectLst/>
              </a:rPr>
              <a:t>:</a:t>
            </a:r>
          </a:p>
          <a:p>
            <a:pPr lvl="1" eaLnBrk="0" fontAlgn="base" hangingPunct="0">
              <a:spcBef>
                <a:spcPct val="0"/>
              </a:spcBef>
              <a:spcAft>
                <a:spcPts val="600"/>
              </a:spcAft>
            </a:pPr>
            <a:r>
              <a:rPr kumimoji="0" lang="en-US" altLang="en-US" sz="1800" i="0" u="none" strike="noStrike" cap="none" normalizeH="0" baseline="0" dirty="0">
                <a:ln>
                  <a:noFill/>
                </a:ln>
                <a:effectLst/>
              </a:rPr>
              <a:t>Flexibility: Balances scalability and control; workloads can be moved between public and private clouds based on demand 📈.</a:t>
            </a:r>
          </a:p>
          <a:p>
            <a:pPr lvl="1" eaLnBrk="0" fontAlgn="base" hangingPunct="0">
              <a:spcBef>
                <a:spcPct val="0"/>
              </a:spcBef>
              <a:spcAft>
                <a:spcPts val="600"/>
              </a:spcAft>
            </a:pPr>
            <a:r>
              <a:rPr kumimoji="0" lang="en-US" altLang="en-US" sz="1800" i="0" u="none" strike="noStrike" cap="none" normalizeH="0" baseline="0" dirty="0">
                <a:ln>
                  <a:noFill/>
                </a:ln>
                <a:effectLst/>
              </a:rPr>
              <a:t>Integration: Allows existing on-premises IT resources to integrate with public cloud resources 🔗.</a:t>
            </a:r>
          </a:p>
          <a:p>
            <a:pPr lvl="1" eaLnBrk="0" fontAlgn="base" hangingPunct="0">
              <a:spcBef>
                <a:spcPct val="0"/>
              </a:spcBef>
              <a:spcAft>
                <a:spcPts val="600"/>
              </a:spcAft>
            </a:pPr>
            <a:r>
              <a:rPr kumimoji="0" lang="en-US" altLang="en-US" sz="1800" i="0" u="none" strike="noStrike" cap="none" normalizeH="0" baseline="0" dirty="0">
                <a:ln>
                  <a:noFill/>
                </a:ln>
                <a:effectLst/>
              </a:rPr>
              <a:t>Data Management: Useful for companies with specific data residency requirements 📍.</a:t>
            </a:r>
          </a:p>
          <a:p>
            <a:pPr marL="457200" marR="0" lvl="1" indent="0" defTabSz="914400" rtl="0" eaLnBrk="0" fontAlgn="base" latinLnBrk="0" hangingPunct="0">
              <a:spcBef>
                <a:spcPct val="0"/>
              </a:spcBef>
              <a:spcAft>
                <a:spcPts val="600"/>
              </a:spcAft>
              <a:buClrTx/>
              <a:buSzTx/>
              <a:buFontTx/>
              <a:buChar char="•"/>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t>
            </a:r>
            <a:r>
              <a:rPr kumimoji="0" lang="en-US" altLang="en-US" sz="1800" b="0" i="0" u="none" strike="noStrike" cap="none" normalizeH="0" baseline="0" dirty="0">
                <a:ln>
                  <a:noFill/>
                </a:ln>
                <a:effectLst/>
              </a:rPr>
              <a:t>Combining AWS with on-premises IT infrastructure.</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endParaRPr>
          </a:p>
        </p:txBody>
      </p:sp>
      <p:sp>
        <p:nvSpPr>
          <p:cNvPr id="14345" name="Rectangle 1434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166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D906D-B4D1-0897-6532-7FF69B5F30C0}"/>
              </a:ext>
            </a:extLst>
          </p:cNvPr>
          <p:cNvSpPr>
            <a:spLocks noGrp="1"/>
          </p:cNvSpPr>
          <p:nvPr>
            <p:ph idx="1"/>
          </p:nvPr>
        </p:nvSpPr>
        <p:spPr>
          <a:xfrm>
            <a:off x="484807" y="1705084"/>
            <a:ext cx="4720239" cy="3447832"/>
          </a:xfrm>
        </p:spPr>
        <p:txBody>
          <a:bodyPr anchor="t">
            <a:noAutofit/>
          </a:bodyPr>
          <a:lstStyle/>
          <a:p>
            <a:pPr marL="0" indent="0">
              <a:buNone/>
            </a:pPr>
            <a:r>
              <a:rPr lang="en-US" sz="1800" b="1" dirty="0"/>
              <a:t>Community Cloud</a:t>
            </a:r>
            <a:r>
              <a:rPr lang="en-US" sz="1800" dirty="0"/>
              <a:t>: Shared by several organizations with similar requirements (e.g., same industry standards).</a:t>
            </a:r>
          </a:p>
          <a:p>
            <a:pPr marL="0" indent="0">
              <a:buNone/>
            </a:pPr>
            <a:r>
              <a:rPr lang="en-US" sz="1800" b="1" dirty="0"/>
              <a:t>Key Features</a:t>
            </a:r>
            <a:r>
              <a:rPr lang="en-US" sz="1800" dirty="0"/>
              <a:t>:</a:t>
            </a:r>
          </a:p>
          <a:p>
            <a:pPr lvl="1"/>
            <a:r>
              <a:rPr lang="en-US" sz="1800" b="1" dirty="0"/>
              <a:t>Shared Goals</a:t>
            </a:r>
            <a:r>
              <a:rPr lang="en-US" sz="1800" dirty="0"/>
              <a:t>: Cost-effective shared infrastructure for specific community use 🌐.</a:t>
            </a:r>
          </a:p>
          <a:p>
            <a:pPr lvl="1"/>
            <a:r>
              <a:rPr lang="en-US" sz="1800" b="1" dirty="0"/>
              <a:t>Security</a:t>
            </a:r>
            <a:r>
              <a:rPr lang="en-US" sz="1800" dirty="0"/>
              <a:t>: Similar to private cloud in terms of security but shared among a group 🔒.</a:t>
            </a:r>
          </a:p>
          <a:p>
            <a:pPr lvl="1"/>
            <a:r>
              <a:rPr lang="en-US" sz="1800" b="1" dirty="0"/>
              <a:t>Compliance</a:t>
            </a:r>
            <a:r>
              <a:rPr lang="en-US" sz="1800" dirty="0"/>
              <a:t>: Meets specific regulatory requirements for the community 📜.</a:t>
            </a:r>
          </a:p>
          <a:p>
            <a:pPr marL="0" indent="0">
              <a:buNone/>
            </a:pPr>
            <a:r>
              <a:rPr lang="en-US" sz="1800" b="1" dirty="0"/>
              <a:t>Examples</a:t>
            </a:r>
            <a:r>
              <a:rPr lang="en-US" sz="1800" dirty="0"/>
              <a:t>: A community cloud for government agencies or non-profits.</a:t>
            </a:r>
          </a:p>
        </p:txBody>
      </p:sp>
      <p:pic>
        <p:nvPicPr>
          <p:cNvPr id="15362" name="Picture 2" descr="What are the Four Cloud Computing Service Delivery Models in 2024?">
            <a:extLst>
              <a:ext uri="{FF2B5EF4-FFF2-40B4-BE49-F238E27FC236}">
                <a16:creationId xmlns:a16="http://schemas.microsoft.com/office/drawing/2014/main" id="{4BE8935A-0CA6-98D2-DB0B-EE96808090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36" y="1919236"/>
            <a:ext cx="6079282" cy="3191622"/>
          </a:xfrm>
          <a:prstGeom prst="rect">
            <a:avLst/>
          </a:prstGeom>
          <a:noFill/>
          <a:extLst>
            <a:ext uri="{909E8E84-426E-40DD-AFC4-6F175D3DCCD1}">
              <a14:hiddenFill xmlns:a14="http://schemas.microsoft.com/office/drawing/2010/main">
                <a:solidFill>
                  <a:srgbClr val="FFFFFF"/>
                </a:solidFill>
              </a14:hiddenFill>
            </a:ext>
          </a:extLst>
        </p:spPr>
      </p:pic>
      <p:grpSp>
        <p:nvGrpSpPr>
          <p:cNvPr id="15374" name="Group 1537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375" name="Rectangle 1537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219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2" name="Picture 4" descr="SaaS vs. PaaS vs. IaaS: What's the Difference and How to Choose – BMC Software | Blogs">
            <a:extLst>
              <a:ext uri="{FF2B5EF4-FFF2-40B4-BE49-F238E27FC236}">
                <a16:creationId xmlns:a16="http://schemas.microsoft.com/office/drawing/2014/main" id="{15489D01-2372-3A76-7489-D644273DDC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7233" y="643466"/>
            <a:ext cx="5990394"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BFD42EA-A89C-DCFE-50EB-694693E9EF26}"/>
              </a:ext>
            </a:extLst>
          </p:cNvPr>
          <p:cNvSpPr/>
          <p:nvPr/>
        </p:nvSpPr>
        <p:spPr>
          <a:xfrm>
            <a:off x="356503" y="1616739"/>
            <a:ext cx="2815737" cy="84534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600" b="1" dirty="0">
                <a:latin typeface="Abadi" panose="020B0604020104020204" pitchFamily="34" charset="0"/>
              </a:rPr>
              <a:t>Service Models</a:t>
            </a:r>
          </a:p>
        </p:txBody>
      </p:sp>
      <p:sp>
        <p:nvSpPr>
          <p:cNvPr id="5" name="Rectangle: Top Corners Rounded 4">
            <a:extLst>
              <a:ext uri="{FF2B5EF4-FFF2-40B4-BE49-F238E27FC236}">
                <a16:creationId xmlns:a16="http://schemas.microsoft.com/office/drawing/2014/main" id="{07AD706A-CD4F-CE7F-8C81-961386591B24}"/>
              </a:ext>
            </a:extLst>
          </p:cNvPr>
          <p:cNvSpPr/>
          <p:nvPr/>
        </p:nvSpPr>
        <p:spPr>
          <a:xfrm>
            <a:off x="867597" y="2880841"/>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IAAS</a:t>
            </a:r>
            <a:endParaRPr lang="en-IN" sz="2200" b="1" dirty="0">
              <a:solidFill>
                <a:schemeClr val="bg2"/>
              </a:solidFill>
              <a:latin typeface="Abadi" panose="020B0604020104020204" pitchFamily="34" charset="0"/>
            </a:endParaRPr>
          </a:p>
        </p:txBody>
      </p:sp>
      <p:sp>
        <p:nvSpPr>
          <p:cNvPr id="8" name="Rectangle: Top Corners Rounded 7">
            <a:extLst>
              <a:ext uri="{FF2B5EF4-FFF2-40B4-BE49-F238E27FC236}">
                <a16:creationId xmlns:a16="http://schemas.microsoft.com/office/drawing/2014/main" id="{5C8D0F9B-B7B3-CB25-9AFE-1C6613134769}"/>
              </a:ext>
            </a:extLst>
          </p:cNvPr>
          <p:cNvSpPr/>
          <p:nvPr/>
        </p:nvSpPr>
        <p:spPr>
          <a:xfrm>
            <a:off x="867597" y="4892963"/>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SAAS</a:t>
            </a:r>
            <a:endParaRPr lang="en-IN" sz="2200" b="1" dirty="0">
              <a:solidFill>
                <a:schemeClr val="bg2"/>
              </a:solidFill>
              <a:latin typeface="Abadi" panose="020B0604020104020204" pitchFamily="34" charset="0"/>
            </a:endParaRPr>
          </a:p>
        </p:txBody>
      </p:sp>
      <p:sp>
        <p:nvSpPr>
          <p:cNvPr id="9" name="Rectangle: Top Corners Rounded 8">
            <a:extLst>
              <a:ext uri="{FF2B5EF4-FFF2-40B4-BE49-F238E27FC236}">
                <a16:creationId xmlns:a16="http://schemas.microsoft.com/office/drawing/2014/main" id="{893BE0E1-FA8D-9DC2-74F0-9097F90D7B4B}"/>
              </a:ext>
            </a:extLst>
          </p:cNvPr>
          <p:cNvSpPr/>
          <p:nvPr/>
        </p:nvSpPr>
        <p:spPr>
          <a:xfrm>
            <a:off x="858864" y="3875800"/>
            <a:ext cx="1793551" cy="576205"/>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a:solidFill>
                  <a:schemeClr val="bg2"/>
                </a:solidFill>
                <a:latin typeface="Abadi" panose="020B0604020104020204" pitchFamily="34" charset="0"/>
              </a:rPr>
              <a:t>PAAS</a:t>
            </a:r>
            <a:endParaRPr lang="en-IN" sz="2200" b="1" dirty="0">
              <a:solidFill>
                <a:schemeClr val="bg2"/>
              </a:solidFill>
              <a:latin typeface="Abadi" panose="020B0604020104020204" pitchFamily="34" charset="0"/>
            </a:endParaRPr>
          </a:p>
        </p:txBody>
      </p:sp>
    </p:spTree>
    <p:extLst>
      <p:ext uri="{BB962C8B-B14F-4D97-AF65-F5344CB8AC3E}">
        <p14:creationId xmlns:p14="http://schemas.microsoft.com/office/powerpoint/2010/main" val="2165584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F32AC96-4B25-D819-C444-C19C00622158}"/>
              </a:ext>
            </a:extLst>
          </p:cNvPr>
          <p:cNvSpPr>
            <a:spLocks noGrp="1" noChangeArrowheads="1"/>
          </p:cNvSpPr>
          <p:nvPr>
            <p:ph idx="1"/>
          </p:nvPr>
        </p:nvSpPr>
        <p:spPr bwMode="auto">
          <a:xfrm>
            <a:off x="695411" y="1012067"/>
            <a:ext cx="4959603" cy="35225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Infrastructure as a Service (IaaS): </a:t>
            </a:r>
            <a:r>
              <a:rPr kumimoji="0" lang="en-US" altLang="en-US" sz="1800" i="0" u="none" strike="noStrike" cap="none" normalizeH="0" baseline="0" dirty="0">
                <a:ln>
                  <a:noFill/>
                </a:ln>
                <a:effectLst/>
              </a:rPr>
              <a:t>Provides virtualized computing resources over the internet. Users can rent virtual machines (VMs), storage, and networking infrastructure on an as-needed basis.</a:t>
            </a:r>
          </a:p>
          <a:p>
            <a:pPr marL="0" marR="0" lvl="0"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Customization: </a:t>
            </a:r>
            <a:r>
              <a:rPr kumimoji="0" lang="en-US" altLang="en-US" sz="1800" i="0" u="none" strike="noStrike" cap="none" normalizeH="0" baseline="0" dirty="0">
                <a:ln>
                  <a:noFill/>
                </a:ln>
                <a:effectLst/>
              </a:rPr>
              <a:t>Users have control over the operating system, network configuration, and storage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Cost Efficiency: </a:t>
            </a:r>
            <a:r>
              <a:rPr kumimoji="0" lang="en-US" altLang="en-US" sz="1800" i="0" u="none" strike="noStrike" cap="none" normalizeH="0" baseline="0" dirty="0">
                <a:ln>
                  <a:noFill/>
                </a:ln>
                <a:effectLst/>
              </a:rPr>
              <a:t>Pay only for the resources used 💸.</a:t>
            </a:r>
          </a:p>
          <a:p>
            <a:pPr marL="457200" marR="0" lvl="1"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Scalability: </a:t>
            </a:r>
            <a:r>
              <a:rPr kumimoji="0" lang="en-US" altLang="en-US" sz="1800" i="0" u="none" strike="noStrike" cap="none" normalizeH="0" baseline="0" dirty="0">
                <a:ln>
                  <a:noFill/>
                </a:ln>
                <a:effectLst/>
              </a:rPr>
              <a:t>Easily scale computing power up or down 📈.</a:t>
            </a:r>
          </a:p>
          <a:p>
            <a:pPr marL="457200" marR="0" lvl="1" indent="0" defTabSz="914400" rtl="0" eaLnBrk="0" fontAlgn="base" latinLnBrk="0" hangingPunct="0">
              <a:spcBef>
                <a:spcPct val="0"/>
              </a:spcBef>
              <a:spcAft>
                <a:spcPts val="600"/>
              </a:spcAft>
              <a:buClrTx/>
              <a:buSzTx/>
              <a:buNone/>
              <a:tabLst/>
            </a:pPr>
            <a:endParaRPr kumimoji="0" lang="en-US" altLang="en-US" sz="18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i="0" u="none" strike="noStrike" cap="none" normalizeH="0" baseline="0" dirty="0">
                <a:ln>
                  <a:noFill/>
                </a:ln>
                <a:effectLst/>
              </a:rPr>
              <a:t>Examples: AWS EC2, Microsoft Azure Virtual Machines, Google Compute Engine.</a:t>
            </a:r>
          </a:p>
          <a:p>
            <a:pPr marL="0" indent="0" eaLnBrk="0" fontAlgn="base" hangingPunct="0">
              <a:spcBef>
                <a:spcPct val="0"/>
              </a:spcBef>
              <a:spcAft>
                <a:spcPts val="600"/>
              </a:spcAft>
              <a:buNone/>
            </a:pPr>
            <a:endParaRPr kumimoji="0" lang="en-US" altLang="en-US" sz="1800" i="0" u="none" strike="noStrike" cap="none" normalizeH="0" baseline="0" dirty="0">
              <a:ln>
                <a:noFill/>
              </a:ln>
              <a:effectLst/>
            </a:endParaRPr>
          </a:p>
        </p:txBody>
      </p:sp>
      <p:pic>
        <p:nvPicPr>
          <p:cNvPr id="19459" name="Picture 3" descr="What about IaaS? - Dazzpers">
            <a:extLst>
              <a:ext uri="{FF2B5EF4-FFF2-40B4-BE49-F238E27FC236}">
                <a16:creationId xmlns:a16="http://schemas.microsoft.com/office/drawing/2014/main" id="{9C183839-098B-A7BE-783B-5C77812431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6988" y="1236816"/>
            <a:ext cx="3993430" cy="3073069"/>
          </a:xfrm>
          <a:prstGeom prst="rect">
            <a:avLst/>
          </a:prstGeom>
          <a:noFill/>
          <a:extLst>
            <a:ext uri="{909E8E84-426E-40DD-AFC4-6F175D3DCCD1}">
              <a14:hiddenFill xmlns:a14="http://schemas.microsoft.com/office/drawing/2010/main">
                <a:solidFill>
                  <a:srgbClr val="FFFFFF"/>
                </a:solidFill>
              </a14:hiddenFill>
            </a:ext>
          </a:extLst>
        </p:spPr>
      </p:pic>
      <p:sp>
        <p:nvSpPr>
          <p:cNvPr id="19466" name="Rectangle 1946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8" name="Rectangle 1946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A66AF8-5475-66CA-00E1-CC279325BA2C}"/>
              </a:ext>
            </a:extLst>
          </p:cNvPr>
          <p:cNvSpPr txBox="1"/>
          <p:nvPr/>
        </p:nvSpPr>
        <p:spPr>
          <a:xfrm>
            <a:off x="6536988" y="4543966"/>
            <a:ext cx="5256179" cy="1077218"/>
          </a:xfrm>
          <a:prstGeom prst="rect">
            <a:avLst/>
          </a:prstGeom>
          <a:noFill/>
        </p:spPr>
        <p:txBody>
          <a:bodyPr wrap="square">
            <a:spAutoFit/>
          </a:bodyPr>
          <a:lstStyle/>
          <a:p>
            <a:r>
              <a:rPr lang="en-US" sz="1600" dirty="0"/>
              <a:t>Imagine you want to build a new website. Instead of buying physical servers, installing operating systems, and configuring network infrastructure, you can rent these resources from a cloud provider.</a:t>
            </a:r>
            <a:endParaRPr lang="en-IN" sz="1600" dirty="0"/>
          </a:p>
        </p:txBody>
      </p:sp>
    </p:spTree>
    <p:extLst>
      <p:ext uri="{BB962C8B-B14F-4D97-AF65-F5344CB8AC3E}">
        <p14:creationId xmlns:p14="http://schemas.microsoft.com/office/powerpoint/2010/main" val="2990410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0898C8-4C36-E18C-9FFE-81906D83AF1C}"/>
              </a:ext>
            </a:extLst>
          </p:cNvPr>
          <p:cNvSpPr>
            <a:spLocks noGrp="1"/>
          </p:cNvSpPr>
          <p:nvPr>
            <p:ph idx="1"/>
          </p:nvPr>
        </p:nvSpPr>
        <p:spPr>
          <a:xfrm>
            <a:off x="776420" y="665331"/>
            <a:ext cx="4959603" cy="3522569"/>
          </a:xfrm>
        </p:spPr>
        <p:txBody>
          <a:bodyPr anchor="t">
            <a:noAutofit/>
          </a:bodyPr>
          <a:lstStyle/>
          <a:p>
            <a:pPr marL="0" indent="0">
              <a:buNone/>
            </a:pPr>
            <a:r>
              <a:rPr lang="en-US" sz="1800" b="1" dirty="0"/>
              <a:t>Platform as a Service (PaaS): </a:t>
            </a:r>
            <a:r>
              <a:rPr lang="en-US" sz="1800" dirty="0"/>
              <a:t>Provides a computing platform and solution stack as a service. Users can build, run, and manage applications without dealing with the underlying infrastructure.</a:t>
            </a:r>
          </a:p>
          <a:p>
            <a:pPr marL="0" indent="0">
              <a:buNone/>
            </a:pPr>
            <a:endParaRPr lang="en-US" sz="1800" dirty="0"/>
          </a:p>
          <a:p>
            <a:pPr marL="457200" lvl="1" indent="0">
              <a:buNone/>
            </a:pPr>
            <a:r>
              <a:rPr lang="en-US" sz="1800" b="1" dirty="0"/>
              <a:t>Development Tools: </a:t>
            </a:r>
            <a:r>
              <a:rPr lang="en-US" sz="1800" dirty="0"/>
              <a:t>Includes development, database, and business analytics tools 🛠️.</a:t>
            </a:r>
          </a:p>
          <a:p>
            <a:pPr marL="457200" lvl="1" indent="0">
              <a:buNone/>
            </a:pPr>
            <a:r>
              <a:rPr lang="en-US" sz="1800" b="1" dirty="0"/>
              <a:t>Simplified Management: </a:t>
            </a:r>
            <a:r>
              <a:rPr lang="en-US" sz="1800" dirty="0"/>
              <a:t>Managed environments for building applications 💼.</a:t>
            </a:r>
          </a:p>
          <a:p>
            <a:pPr marL="457200" lvl="1" indent="0">
              <a:buNone/>
            </a:pPr>
            <a:r>
              <a:rPr lang="en-US" sz="1800" b="1" dirty="0"/>
              <a:t>Scalability: </a:t>
            </a:r>
            <a:r>
              <a:rPr lang="en-US" sz="1800" dirty="0"/>
              <a:t>Automatically scales applications 📈.</a:t>
            </a:r>
          </a:p>
          <a:p>
            <a:pPr marL="457200" lvl="1" indent="0">
              <a:buNone/>
            </a:pPr>
            <a:endParaRPr lang="en-US" sz="1800" dirty="0"/>
          </a:p>
          <a:p>
            <a:pPr marL="0" indent="0">
              <a:buNone/>
            </a:pPr>
            <a:r>
              <a:rPr lang="en-US" sz="1800" dirty="0"/>
              <a:t>Examples: AWS Elastic Beanstalk, Microsoft Azure App Service, Google App Engine.</a:t>
            </a:r>
          </a:p>
          <a:p>
            <a:pPr marL="0" indent="0">
              <a:buNone/>
            </a:pPr>
            <a:endParaRPr lang="en-IN" sz="1800" dirty="0"/>
          </a:p>
        </p:txBody>
      </p:sp>
      <p:pic>
        <p:nvPicPr>
          <p:cNvPr id="20482" name="Picture 2" descr="PaaS Development as a cloud computing service model">
            <a:extLst>
              <a:ext uri="{FF2B5EF4-FFF2-40B4-BE49-F238E27FC236}">
                <a16:creationId xmlns:a16="http://schemas.microsoft.com/office/drawing/2014/main" id="{4650CBDC-26AD-BB0C-E427-F2354B63E1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55979" y="534172"/>
            <a:ext cx="4560842" cy="3990737"/>
          </a:xfrm>
          <a:prstGeom prst="rect">
            <a:avLst/>
          </a:prstGeom>
          <a:noFill/>
          <a:extLst>
            <a:ext uri="{909E8E84-426E-40DD-AFC4-6F175D3DCCD1}">
              <a14:hiddenFill xmlns:a14="http://schemas.microsoft.com/office/drawing/2010/main">
                <a:solidFill>
                  <a:srgbClr val="FFFFFF"/>
                </a:solidFill>
              </a14:hiddenFill>
            </a:ext>
          </a:extLst>
        </p:spPr>
      </p:pic>
      <p:sp>
        <p:nvSpPr>
          <p:cNvPr id="20489" name="Rectangle 2048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1" name="Rectangle 2049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DD4B96-4B0A-AFA0-85DE-3410D00E44D6}"/>
              </a:ext>
            </a:extLst>
          </p:cNvPr>
          <p:cNvSpPr txBox="1"/>
          <p:nvPr/>
        </p:nvSpPr>
        <p:spPr>
          <a:xfrm>
            <a:off x="6232187" y="4755741"/>
            <a:ext cx="5613589" cy="1077218"/>
          </a:xfrm>
          <a:prstGeom prst="rect">
            <a:avLst/>
          </a:prstGeom>
          <a:noFill/>
        </p:spPr>
        <p:txBody>
          <a:bodyPr wrap="square">
            <a:spAutoFit/>
          </a:bodyPr>
          <a:lstStyle/>
          <a:p>
            <a:r>
              <a:rPr lang="en-US" sz="1600" dirty="0"/>
              <a:t>Imagine you're a developer wanting to build a web application. Instead of setting up servers, databases, and other infrastructure, you can use a PaaS platform to focus solely on coding your application.</a:t>
            </a:r>
            <a:endParaRPr lang="en-IN" sz="1600" dirty="0"/>
          </a:p>
        </p:txBody>
      </p:sp>
    </p:spTree>
    <p:extLst>
      <p:ext uri="{BB962C8B-B14F-4D97-AF65-F5344CB8AC3E}">
        <p14:creationId xmlns:p14="http://schemas.microsoft.com/office/powerpoint/2010/main" val="3453436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40" name="Rectangle 2253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Best Practices For Mastering SaaS Testing Tools">
            <a:extLst>
              <a:ext uri="{FF2B5EF4-FFF2-40B4-BE49-F238E27FC236}">
                <a16:creationId xmlns:a16="http://schemas.microsoft.com/office/drawing/2014/main" id="{ABF9AFD6-A926-87D6-5C29-1078B36557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7276" y="1206230"/>
            <a:ext cx="3956002" cy="22227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201B42-E2BB-D7EF-EFA7-85B876D6F624}"/>
              </a:ext>
            </a:extLst>
          </p:cNvPr>
          <p:cNvSpPr>
            <a:spLocks noGrp="1"/>
          </p:cNvSpPr>
          <p:nvPr>
            <p:ph idx="1"/>
          </p:nvPr>
        </p:nvSpPr>
        <p:spPr>
          <a:xfrm>
            <a:off x="6096000" y="741312"/>
            <a:ext cx="5754896" cy="3197464"/>
          </a:xfrm>
        </p:spPr>
        <p:txBody>
          <a:bodyPr anchor="t">
            <a:noAutofit/>
          </a:bodyPr>
          <a:lstStyle/>
          <a:p>
            <a:pPr marL="0" indent="0">
              <a:buNone/>
            </a:pPr>
            <a:r>
              <a:rPr lang="en-IN" sz="1800" b="1" dirty="0"/>
              <a:t>Software as a Service (SaaS): </a:t>
            </a:r>
            <a:r>
              <a:rPr lang="en-IN" sz="1800" dirty="0"/>
              <a:t>Provides software applications over the internet. The provider manages everything from infrastructure to application maintenance.</a:t>
            </a:r>
          </a:p>
          <a:p>
            <a:pPr marL="0" indent="0">
              <a:buNone/>
            </a:pPr>
            <a:endParaRPr lang="en-IN" sz="1800" dirty="0"/>
          </a:p>
          <a:p>
            <a:pPr marL="457200" lvl="1" indent="0">
              <a:buNone/>
            </a:pPr>
            <a:r>
              <a:rPr lang="en-IN" sz="1800" b="1" dirty="0"/>
              <a:t>Accessibility: </a:t>
            </a:r>
            <a:r>
              <a:rPr lang="en-IN" sz="1800" dirty="0"/>
              <a:t>Accessible from any device with a web browser 🌐.</a:t>
            </a:r>
          </a:p>
          <a:p>
            <a:pPr marL="457200" lvl="1" indent="0">
              <a:buNone/>
            </a:pPr>
            <a:r>
              <a:rPr lang="en-IN" sz="1800" b="1" dirty="0"/>
              <a:t>Cost-Effective: </a:t>
            </a:r>
            <a:r>
              <a:rPr lang="en-IN" sz="1800" dirty="0"/>
              <a:t>No upfront costs for software installation; subscription-based pricing 💸.</a:t>
            </a:r>
          </a:p>
          <a:p>
            <a:pPr marL="457200" lvl="1" indent="0">
              <a:buNone/>
            </a:pPr>
            <a:r>
              <a:rPr lang="en-IN" sz="1800" b="1" dirty="0"/>
              <a:t>Automatic Updates: </a:t>
            </a:r>
            <a:r>
              <a:rPr lang="en-IN" sz="1800" dirty="0"/>
              <a:t>The provider handles software updates and maintenance 🔄.</a:t>
            </a:r>
          </a:p>
          <a:p>
            <a:pPr marL="457200" lvl="1" indent="0">
              <a:buNone/>
            </a:pPr>
            <a:endParaRPr lang="en-IN" sz="1800" dirty="0"/>
          </a:p>
          <a:p>
            <a:pPr marL="0" indent="0">
              <a:buNone/>
            </a:pPr>
            <a:r>
              <a:rPr lang="en-IN" sz="1800" dirty="0"/>
              <a:t>Examples: Google Workspace, Microsoft 365, Salesforce.</a:t>
            </a:r>
          </a:p>
          <a:p>
            <a:pPr marL="0" indent="0">
              <a:buNone/>
            </a:pPr>
            <a:endParaRPr lang="en-IN" sz="1800" dirty="0"/>
          </a:p>
        </p:txBody>
      </p:sp>
      <p:sp>
        <p:nvSpPr>
          <p:cNvPr id="22541" name="Rectangle 2254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9" name="Rectangle 2253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F5E1B5-3F26-9A47-7C0D-237FB2739D9F}"/>
              </a:ext>
            </a:extLst>
          </p:cNvPr>
          <p:cNvSpPr txBox="1"/>
          <p:nvPr/>
        </p:nvSpPr>
        <p:spPr>
          <a:xfrm>
            <a:off x="344101" y="4508068"/>
            <a:ext cx="5424401" cy="1323439"/>
          </a:xfrm>
          <a:prstGeom prst="rect">
            <a:avLst/>
          </a:prstGeom>
          <a:noFill/>
        </p:spPr>
        <p:txBody>
          <a:bodyPr wrap="square">
            <a:spAutoFit/>
          </a:bodyPr>
          <a:lstStyle/>
          <a:p>
            <a:r>
              <a:rPr lang="en-US" sz="1600" dirty="0"/>
              <a:t>Imagine you're a small business owner and you need a tool to manage your customer relationships, track sales, and automate marketing tasks. Instead of buying and installing software on your own computers, you can use a SaaS solution.</a:t>
            </a:r>
            <a:endParaRPr lang="en-IN" sz="1600" dirty="0"/>
          </a:p>
        </p:txBody>
      </p:sp>
    </p:spTree>
    <p:extLst>
      <p:ext uri="{BB962C8B-B14F-4D97-AF65-F5344CB8AC3E}">
        <p14:creationId xmlns:p14="http://schemas.microsoft.com/office/powerpoint/2010/main" val="677160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 shot of a computer&#10;&#10;Description automatically generated">
            <a:extLst>
              <a:ext uri="{FF2B5EF4-FFF2-40B4-BE49-F238E27FC236}">
                <a16:creationId xmlns:a16="http://schemas.microsoft.com/office/drawing/2014/main" id="{34F91A4F-2E29-B6E5-1253-CE484704A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524000"/>
            <a:ext cx="8572500" cy="3810000"/>
          </a:xfrm>
          <a:prstGeom prst="rect">
            <a:avLst/>
          </a:prstGeom>
        </p:spPr>
      </p:pic>
      <p:sp>
        <p:nvSpPr>
          <p:cNvPr id="11" name="TextBox 10">
            <a:extLst>
              <a:ext uri="{FF2B5EF4-FFF2-40B4-BE49-F238E27FC236}">
                <a16:creationId xmlns:a16="http://schemas.microsoft.com/office/drawing/2014/main" id="{C79DBB1B-377B-5A09-602D-B718BADBDEB2}"/>
              </a:ext>
            </a:extLst>
          </p:cNvPr>
          <p:cNvSpPr txBox="1"/>
          <p:nvPr/>
        </p:nvSpPr>
        <p:spPr>
          <a:xfrm>
            <a:off x="2735903" y="491406"/>
            <a:ext cx="7108487" cy="553998"/>
          </a:xfrm>
          <a:prstGeom prst="rect">
            <a:avLst/>
          </a:prstGeom>
          <a:noFill/>
        </p:spPr>
        <p:txBody>
          <a:bodyPr wrap="square">
            <a:spAutoFit/>
          </a:bodyPr>
          <a:lstStyle/>
          <a:p>
            <a:r>
              <a:rPr lang="en-US" sz="3000" dirty="0">
                <a:latin typeface="Abadi" panose="020B0604020104020204" pitchFamily="34" charset="0"/>
              </a:rPr>
              <a:t>Difference between IAAS PASS SAAS</a:t>
            </a:r>
            <a:endParaRPr lang="en-IN" sz="3000" dirty="0">
              <a:latin typeface="Abadi" panose="020B0604020104020204" pitchFamily="34" charset="0"/>
            </a:endParaRPr>
          </a:p>
        </p:txBody>
      </p:sp>
    </p:spTree>
    <p:extLst>
      <p:ext uri="{BB962C8B-B14F-4D97-AF65-F5344CB8AC3E}">
        <p14:creationId xmlns:p14="http://schemas.microsoft.com/office/powerpoint/2010/main" val="3286943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94075A2-A7B9-3C43-E2D6-3EDA0EBE6269}"/>
              </a:ext>
            </a:extLst>
          </p:cNvPr>
          <p:cNvGraphicFramePr>
            <a:graphicFrameLocks noGrp="1"/>
          </p:cNvGraphicFramePr>
          <p:nvPr>
            <p:ph idx="1"/>
            <p:extLst>
              <p:ext uri="{D42A27DB-BD31-4B8C-83A1-F6EECF244321}">
                <p14:modId xmlns:p14="http://schemas.microsoft.com/office/powerpoint/2010/main" val="1471195684"/>
              </p:ext>
            </p:extLst>
          </p:nvPr>
        </p:nvGraphicFramePr>
        <p:xfrm>
          <a:off x="716140" y="344184"/>
          <a:ext cx="10076434" cy="6169632"/>
        </p:xfrm>
        <a:graphic>
          <a:graphicData uri="http://schemas.openxmlformats.org/drawingml/2006/table">
            <a:tbl>
              <a:tblPr>
                <a:tableStyleId>{85BE263C-DBD7-4A20-BB59-AAB30ACAA65A}</a:tableStyleId>
              </a:tblPr>
              <a:tblGrid>
                <a:gridCol w="1583226">
                  <a:extLst>
                    <a:ext uri="{9D8B030D-6E8A-4147-A177-3AD203B41FA5}">
                      <a16:colId xmlns:a16="http://schemas.microsoft.com/office/drawing/2014/main" val="469953617"/>
                    </a:ext>
                  </a:extLst>
                </a:gridCol>
                <a:gridCol w="2834810">
                  <a:extLst>
                    <a:ext uri="{9D8B030D-6E8A-4147-A177-3AD203B41FA5}">
                      <a16:colId xmlns:a16="http://schemas.microsoft.com/office/drawing/2014/main" val="1939424595"/>
                    </a:ext>
                  </a:extLst>
                </a:gridCol>
                <a:gridCol w="2834810">
                  <a:extLst>
                    <a:ext uri="{9D8B030D-6E8A-4147-A177-3AD203B41FA5}">
                      <a16:colId xmlns:a16="http://schemas.microsoft.com/office/drawing/2014/main" val="1040194244"/>
                    </a:ext>
                  </a:extLst>
                </a:gridCol>
                <a:gridCol w="2823588">
                  <a:extLst>
                    <a:ext uri="{9D8B030D-6E8A-4147-A177-3AD203B41FA5}">
                      <a16:colId xmlns:a16="http://schemas.microsoft.com/office/drawing/2014/main" val="196612541"/>
                    </a:ext>
                  </a:extLst>
                </a:gridCol>
              </a:tblGrid>
              <a:tr h="368997">
                <a:tc>
                  <a:txBody>
                    <a:bodyPr/>
                    <a:lstStyle/>
                    <a:p>
                      <a:r>
                        <a:rPr lang="en-IN" sz="1600" b="1">
                          <a:solidFill>
                            <a:schemeClr val="tx1">
                              <a:lumMod val="75000"/>
                              <a:lumOff val="25000"/>
                            </a:schemeClr>
                          </a:solidFill>
                        </a:rPr>
                        <a:t>Feature</a:t>
                      </a:r>
                    </a:p>
                  </a:txBody>
                  <a:tcPr marL="161604" marR="121203" marT="80802" marB="80802" anchor="ctr"/>
                </a:tc>
                <a:tc>
                  <a:txBody>
                    <a:bodyPr/>
                    <a:lstStyle/>
                    <a:p>
                      <a:r>
                        <a:rPr lang="en-IN" sz="1600" b="1">
                          <a:solidFill>
                            <a:schemeClr val="tx1">
                              <a:lumMod val="75000"/>
                              <a:lumOff val="25000"/>
                            </a:schemeClr>
                          </a:solidFill>
                        </a:rPr>
                        <a:t>IaaS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PaaS</a:t>
                      </a:r>
                      <a:r>
                        <a:rPr lang="en-IN" sz="1600">
                          <a:solidFill>
                            <a:schemeClr val="tx1">
                              <a:lumMod val="75000"/>
                              <a:lumOff val="25000"/>
                            </a:schemeClr>
                          </a:solidFill>
                        </a:rPr>
                        <a:t> 🚀</a:t>
                      </a:r>
                    </a:p>
                  </a:txBody>
                  <a:tcPr marL="161604" marR="121203" marT="80802" marB="80802" anchor="ctr"/>
                </a:tc>
                <a:tc>
                  <a:txBody>
                    <a:bodyPr/>
                    <a:lstStyle/>
                    <a:p>
                      <a:r>
                        <a:rPr lang="en-IN" sz="1600" b="1">
                          <a:solidFill>
                            <a:schemeClr val="tx1">
                              <a:lumMod val="75000"/>
                              <a:lumOff val="25000"/>
                            </a:schemeClr>
                          </a:solidFill>
                        </a:rPr>
                        <a:t>SaaS</a:t>
                      </a:r>
                      <a:r>
                        <a:rPr lang="en-IN" sz="1600">
                          <a:solidFill>
                            <a:schemeClr val="tx1">
                              <a:lumMod val="75000"/>
                              <a:lumOff val="25000"/>
                            </a:schemeClr>
                          </a:solidFill>
                        </a:rPr>
                        <a:t> 🌐</a:t>
                      </a:r>
                    </a:p>
                  </a:txBody>
                  <a:tcPr marL="161604" marR="121203" marT="80802" marB="80802" anchor="ctr"/>
                </a:tc>
                <a:extLst>
                  <a:ext uri="{0D108BD9-81ED-4DB2-BD59-A6C34878D82A}">
                    <a16:rowId xmlns:a16="http://schemas.microsoft.com/office/drawing/2014/main" val="2764798540"/>
                  </a:ext>
                </a:extLst>
              </a:tr>
              <a:tr h="719140">
                <a:tc>
                  <a:txBody>
                    <a:bodyPr/>
                    <a:lstStyle/>
                    <a:p>
                      <a:r>
                        <a:rPr lang="en-IN" sz="1600" b="1">
                          <a:solidFill>
                            <a:schemeClr val="tx1">
                              <a:lumMod val="75000"/>
                              <a:lumOff val="25000"/>
                            </a:schemeClr>
                          </a:solidFill>
                        </a:rPr>
                        <a:t>Description</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Infrastructure as a Service: Rent virtualized resources like servers, storage, and networks.</a:t>
                      </a:r>
                    </a:p>
                  </a:txBody>
                  <a:tcPr marL="161604" marR="121203" marT="80802" marB="80802" anchor="ctr"/>
                </a:tc>
                <a:tc>
                  <a:txBody>
                    <a:bodyPr/>
                    <a:lstStyle/>
                    <a:p>
                      <a:r>
                        <a:rPr lang="en-US" sz="1600">
                          <a:solidFill>
                            <a:schemeClr val="tx1">
                              <a:lumMod val="75000"/>
                              <a:lumOff val="25000"/>
                            </a:schemeClr>
                          </a:solidFill>
                        </a:rPr>
                        <a:t>Platform as a Service: Use tools to build, test, and deploy apps without managing infrastructure.</a:t>
                      </a:r>
                    </a:p>
                  </a:txBody>
                  <a:tcPr marL="161604" marR="121203" marT="80802" marB="80802" anchor="ctr"/>
                </a:tc>
                <a:tc>
                  <a:txBody>
                    <a:bodyPr/>
                    <a:lstStyle/>
                    <a:p>
                      <a:r>
                        <a:rPr lang="en-US" sz="1600">
                          <a:solidFill>
                            <a:schemeClr val="tx1">
                              <a:lumMod val="75000"/>
                              <a:lumOff val="25000"/>
                            </a:schemeClr>
                          </a:solidFill>
                        </a:rPr>
                        <a:t>Software as a Service: Access ready-to-use applications over the internet.</a:t>
                      </a:r>
                    </a:p>
                  </a:txBody>
                  <a:tcPr marL="161604" marR="121203" marT="80802" marB="80802" anchor="ctr"/>
                </a:tc>
                <a:extLst>
                  <a:ext uri="{0D108BD9-81ED-4DB2-BD59-A6C34878D82A}">
                    <a16:rowId xmlns:a16="http://schemas.microsoft.com/office/drawing/2014/main" val="2977513859"/>
                  </a:ext>
                </a:extLst>
              </a:tr>
              <a:tr h="544068">
                <a:tc>
                  <a:txBody>
                    <a:bodyPr/>
                    <a:lstStyle/>
                    <a:p>
                      <a:r>
                        <a:rPr lang="en-IN" sz="1600" b="1">
                          <a:solidFill>
                            <a:schemeClr val="tx1">
                              <a:lumMod val="75000"/>
                              <a:lumOff val="25000"/>
                            </a:schemeClr>
                          </a:solidFill>
                        </a:rPr>
                        <a:t>Control Level</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High: Full control over servers, OS, and storage.</a:t>
                      </a:r>
                    </a:p>
                  </a:txBody>
                  <a:tcPr marL="161604" marR="121203" marT="80802" marB="80802" anchor="ctr"/>
                </a:tc>
                <a:tc>
                  <a:txBody>
                    <a:bodyPr/>
                    <a:lstStyle/>
                    <a:p>
                      <a:r>
                        <a:rPr lang="en-IN" sz="1600" dirty="0">
                          <a:solidFill>
                            <a:schemeClr val="tx1">
                              <a:lumMod val="75000"/>
                              <a:lumOff val="25000"/>
                            </a:schemeClr>
                          </a:solidFill>
                        </a:rPr>
                        <a:t>Medium: Focus on application development, not infrastructure.</a:t>
                      </a:r>
                    </a:p>
                  </a:txBody>
                  <a:tcPr marL="161604" marR="121203" marT="80802" marB="80802" anchor="ctr"/>
                </a:tc>
                <a:tc>
                  <a:txBody>
                    <a:bodyPr/>
                    <a:lstStyle/>
                    <a:p>
                      <a:r>
                        <a:rPr lang="en-US" sz="1600">
                          <a:solidFill>
                            <a:schemeClr val="tx1">
                              <a:lumMod val="75000"/>
                              <a:lumOff val="25000"/>
                            </a:schemeClr>
                          </a:solidFill>
                        </a:rPr>
                        <a:t>Low: Just use the application; everything else is managed.</a:t>
                      </a:r>
                    </a:p>
                  </a:txBody>
                  <a:tcPr marL="161604" marR="121203" marT="80802" marB="80802" anchor="ctr"/>
                </a:tc>
                <a:extLst>
                  <a:ext uri="{0D108BD9-81ED-4DB2-BD59-A6C34878D82A}">
                    <a16:rowId xmlns:a16="http://schemas.microsoft.com/office/drawing/2014/main" val="1035742588"/>
                  </a:ext>
                </a:extLst>
              </a:tr>
              <a:tr h="544068">
                <a:tc>
                  <a:txBody>
                    <a:bodyPr/>
                    <a:lstStyle/>
                    <a:p>
                      <a:r>
                        <a:rPr lang="en-IN" sz="1600" b="1">
                          <a:solidFill>
                            <a:schemeClr val="tx1">
                              <a:lumMod val="75000"/>
                              <a:lumOff val="25000"/>
                            </a:schemeClr>
                          </a:solidFill>
                        </a:rPr>
                        <a:t>Management</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User manages OS, middleware, and runtime.</a:t>
                      </a:r>
                    </a:p>
                  </a:txBody>
                  <a:tcPr marL="161604" marR="121203" marT="80802" marB="80802" anchor="ctr"/>
                </a:tc>
                <a:tc>
                  <a:txBody>
                    <a:bodyPr/>
                    <a:lstStyle/>
                    <a:p>
                      <a:r>
                        <a:rPr lang="fr-FR" sz="1600">
                          <a:solidFill>
                            <a:schemeClr val="tx1">
                              <a:lumMod val="75000"/>
                              <a:lumOff val="25000"/>
                            </a:schemeClr>
                          </a:solidFill>
                        </a:rPr>
                        <a:t>Provider manages infrastructure; user manages apps.</a:t>
                      </a:r>
                    </a:p>
                  </a:txBody>
                  <a:tcPr marL="161604" marR="121203" marT="80802" marB="80802" anchor="ctr"/>
                </a:tc>
                <a:tc>
                  <a:txBody>
                    <a:bodyPr/>
                    <a:lstStyle/>
                    <a:p>
                      <a:r>
                        <a:rPr lang="en-US" sz="1600">
                          <a:solidFill>
                            <a:schemeClr val="tx1">
                              <a:lumMod val="75000"/>
                              <a:lumOff val="25000"/>
                            </a:schemeClr>
                          </a:solidFill>
                        </a:rPr>
                        <a:t>Provider manages everything, including maintenance and updates.</a:t>
                      </a:r>
                    </a:p>
                  </a:txBody>
                  <a:tcPr marL="161604" marR="121203" marT="80802" marB="80802" anchor="ctr"/>
                </a:tc>
                <a:extLst>
                  <a:ext uri="{0D108BD9-81ED-4DB2-BD59-A6C34878D82A}">
                    <a16:rowId xmlns:a16="http://schemas.microsoft.com/office/drawing/2014/main" val="2474039147"/>
                  </a:ext>
                </a:extLst>
              </a:tr>
              <a:tr h="544068">
                <a:tc>
                  <a:txBody>
                    <a:bodyPr/>
                    <a:lstStyle/>
                    <a:p>
                      <a:r>
                        <a:rPr lang="en-IN" sz="1600" b="1">
                          <a:solidFill>
                            <a:schemeClr val="tx1">
                              <a:lumMod val="75000"/>
                              <a:lumOff val="25000"/>
                            </a:schemeClr>
                          </a:solidFill>
                        </a:rPr>
                        <a:t>Target Users</a:t>
                      </a:r>
                      <a:endParaRPr lang="en-IN" sz="1600">
                        <a:solidFill>
                          <a:schemeClr val="tx1">
                            <a:lumMod val="75000"/>
                            <a:lumOff val="25000"/>
                          </a:schemeClr>
                        </a:solidFill>
                      </a:endParaRPr>
                    </a:p>
                  </a:txBody>
                  <a:tcPr marL="161604" marR="121203" marT="80802" marB="80802" anchor="ctr"/>
                </a:tc>
                <a:tc>
                  <a:txBody>
                    <a:bodyPr/>
                    <a:lstStyle/>
                    <a:p>
                      <a:r>
                        <a:rPr lang="en-US" sz="1600" dirty="0">
                          <a:solidFill>
                            <a:schemeClr val="tx1">
                              <a:lumMod val="75000"/>
                              <a:lumOff val="25000"/>
                            </a:schemeClr>
                          </a:solidFill>
                        </a:rPr>
                        <a:t>IT administrators, developers needing flexibility.</a:t>
                      </a:r>
                    </a:p>
                  </a:txBody>
                  <a:tcPr marL="161604" marR="121203" marT="80802" marB="80802" anchor="ctr"/>
                </a:tc>
                <a:tc>
                  <a:txBody>
                    <a:bodyPr/>
                    <a:lstStyle/>
                    <a:p>
                      <a:r>
                        <a:rPr lang="en-US" sz="1600">
                          <a:solidFill>
                            <a:schemeClr val="tx1">
                              <a:lumMod val="75000"/>
                              <a:lumOff val="25000"/>
                            </a:schemeClr>
                          </a:solidFill>
                        </a:rPr>
                        <a:t>Developers focusing on app building and testing.</a:t>
                      </a:r>
                    </a:p>
                  </a:txBody>
                  <a:tcPr marL="161604" marR="121203" marT="80802" marB="80802" anchor="ctr"/>
                </a:tc>
                <a:tc>
                  <a:txBody>
                    <a:bodyPr/>
                    <a:lstStyle/>
                    <a:p>
                      <a:r>
                        <a:rPr lang="en-IN" sz="1600">
                          <a:solidFill>
                            <a:schemeClr val="tx1">
                              <a:lumMod val="75000"/>
                              <a:lumOff val="25000"/>
                            </a:schemeClr>
                          </a:solidFill>
                        </a:rPr>
                        <a:t>End-users needing easy-to-use apps.</a:t>
                      </a:r>
                    </a:p>
                  </a:txBody>
                  <a:tcPr marL="161604" marR="121203" marT="80802" marB="80802" anchor="ctr"/>
                </a:tc>
                <a:extLst>
                  <a:ext uri="{0D108BD9-81ED-4DB2-BD59-A6C34878D82A}">
                    <a16:rowId xmlns:a16="http://schemas.microsoft.com/office/drawing/2014/main" val="714708805"/>
                  </a:ext>
                </a:extLst>
              </a:tr>
              <a:tr h="719140">
                <a:tc>
                  <a:txBody>
                    <a:bodyPr/>
                    <a:lstStyle/>
                    <a:p>
                      <a:r>
                        <a:rPr lang="en-IN" sz="1600" b="1">
                          <a:solidFill>
                            <a:schemeClr val="tx1">
                              <a:lumMod val="75000"/>
                              <a:lumOff val="25000"/>
                            </a:schemeClr>
                          </a:solidFill>
                        </a:rPr>
                        <a:t>Examples</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AWS EC2, Microsoft Azure VMs, Google Compute Engine.</a:t>
                      </a:r>
                    </a:p>
                  </a:txBody>
                  <a:tcPr marL="161604" marR="121203" marT="80802" marB="80802" anchor="ctr"/>
                </a:tc>
                <a:tc>
                  <a:txBody>
                    <a:bodyPr/>
                    <a:lstStyle/>
                    <a:p>
                      <a:r>
                        <a:rPr lang="en-US" sz="1600">
                          <a:solidFill>
                            <a:schemeClr val="tx1">
                              <a:lumMod val="75000"/>
                              <a:lumOff val="25000"/>
                            </a:schemeClr>
                          </a:solidFill>
                        </a:rPr>
                        <a:t>AWS Elastic Beanstalk, Microsoft Azure App Service, Google App Engine.</a:t>
                      </a:r>
                    </a:p>
                  </a:txBody>
                  <a:tcPr marL="161604" marR="121203" marT="80802" marB="80802" anchor="ctr"/>
                </a:tc>
                <a:tc>
                  <a:txBody>
                    <a:bodyPr/>
                    <a:lstStyle/>
                    <a:p>
                      <a:r>
                        <a:rPr lang="en-US" sz="1600">
                          <a:solidFill>
                            <a:schemeClr val="tx1">
                              <a:lumMod val="75000"/>
                              <a:lumOff val="25000"/>
                            </a:schemeClr>
                          </a:solidFill>
                        </a:rPr>
                        <a:t>Google Workspace, Microsoft 365, Salesforce.</a:t>
                      </a:r>
                    </a:p>
                  </a:txBody>
                  <a:tcPr marL="161604" marR="121203" marT="80802" marB="80802" anchor="ctr"/>
                </a:tc>
                <a:extLst>
                  <a:ext uri="{0D108BD9-81ED-4DB2-BD59-A6C34878D82A}">
                    <a16:rowId xmlns:a16="http://schemas.microsoft.com/office/drawing/2014/main" val="2113539406"/>
                  </a:ext>
                </a:extLst>
              </a:tr>
              <a:tr h="544068">
                <a:tc>
                  <a:txBody>
                    <a:bodyPr/>
                    <a:lstStyle/>
                    <a:p>
                      <a:r>
                        <a:rPr lang="en-IN" sz="1600" b="1">
                          <a:solidFill>
                            <a:schemeClr val="tx1">
                              <a:lumMod val="75000"/>
                              <a:lumOff val="25000"/>
                            </a:schemeClr>
                          </a:solidFill>
                        </a:rPr>
                        <a:t>Use Case</a:t>
                      </a:r>
                      <a:endParaRPr lang="en-IN" sz="1600">
                        <a:solidFill>
                          <a:schemeClr val="tx1">
                            <a:lumMod val="75000"/>
                            <a:lumOff val="25000"/>
                          </a:schemeClr>
                        </a:solidFill>
                      </a:endParaRPr>
                    </a:p>
                  </a:txBody>
                  <a:tcPr marL="161604" marR="121203" marT="80802" marB="80802" anchor="ctr"/>
                </a:tc>
                <a:tc>
                  <a:txBody>
                    <a:bodyPr/>
                    <a:lstStyle/>
                    <a:p>
                      <a:r>
                        <a:rPr lang="en-US" sz="1600">
                          <a:solidFill>
                            <a:schemeClr val="tx1">
                              <a:lumMod val="75000"/>
                              <a:lumOff val="25000"/>
                            </a:schemeClr>
                          </a:solidFill>
                        </a:rPr>
                        <a:t>Hosting websites, data storage, disaster recovery.</a:t>
                      </a:r>
                    </a:p>
                  </a:txBody>
                  <a:tcPr marL="161604" marR="121203" marT="80802" marB="80802" anchor="ctr"/>
                </a:tc>
                <a:tc>
                  <a:txBody>
                    <a:bodyPr/>
                    <a:lstStyle/>
                    <a:p>
                      <a:r>
                        <a:rPr lang="en-US" sz="1600">
                          <a:solidFill>
                            <a:schemeClr val="tx1">
                              <a:lumMod val="75000"/>
                              <a:lumOff val="25000"/>
                            </a:schemeClr>
                          </a:solidFill>
                        </a:rPr>
                        <a:t>Building and deploying custom apps.</a:t>
                      </a:r>
                    </a:p>
                  </a:txBody>
                  <a:tcPr marL="161604" marR="121203" marT="80802" marB="80802" anchor="ctr"/>
                </a:tc>
                <a:tc>
                  <a:txBody>
                    <a:bodyPr/>
                    <a:lstStyle/>
                    <a:p>
                      <a:r>
                        <a:rPr lang="en-IN" sz="1600">
                          <a:solidFill>
                            <a:schemeClr val="tx1">
                              <a:lumMod val="75000"/>
                              <a:lumOff val="25000"/>
                            </a:schemeClr>
                          </a:solidFill>
                        </a:rPr>
                        <a:t>Email, CRM, collaborative tools.</a:t>
                      </a:r>
                    </a:p>
                  </a:txBody>
                  <a:tcPr marL="161604" marR="121203" marT="80802" marB="80802" anchor="ctr"/>
                </a:tc>
                <a:extLst>
                  <a:ext uri="{0D108BD9-81ED-4DB2-BD59-A6C34878D82A}">
                    <a16:rowId xmlns:a16="http://schemas.microsoft.com/office/drawing/2014/main" val="1064778182"/>
                  </a:ext>
                </a:extLst>
              </a:tr>
              <a:tr h="368997">
                <a:tc>
                  <a:txBody>
                    <a:bodyPr/>
                    <a:lstStyle/>
                    <a:p>
                      <a:r>
                        <a:rPr lang="en-IN" sz="1600" b="1">
                          <a:solidFill>
                            <a:schemeClr val="tx1">
                              <a:lumMod val="75000"/>
                              <a:lumOff val="25000"/>
                            </a:schemeClr>
                          </a:solidFill>
                        </a:rPr>
                        <a:t>Setup Complexity</a:t>
                      </a:r>
                      <a:endParaRPr lang="en-IN" sz="1600">
                        <a:solidFill>
                          <a:schemeClr val="tx1">
                            <a:lumMod val="75000"/>
                            <a:lumOff val="25000"/>
                          </a:schemeClr>
                        </a:solidFill>
                      </a:endParaRPr>
                    </a:p>
                  </a:txBody>
                  <a:tcPr marL="161604" marR="121203" marT="80802" marB="80802" anchor="ctr"/>
                </a:tc>
                <a:tc>
                  <a:txBody>
                    <a:bodyPr/>
                    <a:lstStyle/>
                    <a:p>
                      <a:r>
                        <a:rPr lang="en-IN" sz="1600">
                          <a:solidFill>
                            <a:schemeClr val="tx1">
                              <a:lumMod val="75000"/>
                              <a:lumOff val="25000"/>
                            </a:schemeClr>
                          </a:solidFill>
                        </a:rPr>
                        <a:t>High 🛠️</a:t>
                      </a:r>
                    </a:p>
                  </a:txBody>
                  <a:tcPr marL="161604" marR="121203" marT="80802" marB="80802" anchor="ctr"/>
                </a:tc>
                <a:tc>
                  <a:txBody>
                    <a:bodyPr/>
                    <a:lstStyle/>
                    <a:p>
                      <a:r>
                        <a:rPr lang="en-IN" sz="1600">
                          <a:solidFill>
                            <a:schemeClr val="tx1">
                              <a:lumMod val="75000"/>
                              <a:lumOff val="25000"/>
                            </a:schemeClr>
                          </a:solidFill>
                        </a:rPr>
                        <a:t>Medium ⚙️</a:t>
                      </a:r>
                    </a:p>
                  </a:txBody>
                  <a:tcPr marL="161604" marR="121203" marT="80802" marB="80802" anchor="ctr"/>
                </a:tc>
                <a:tc>
                  <a:txBody>
                    <a:bodyPr/>
                    <a:lstStyle/>
                    <a:p>
                      <a:r>
                        <a:rPr lang="en-IN" sz="1600" dirty="0">
                          <a:solidFill>
                            <a:schemeClr val="tx1">
                              <a:lumMod val="75000"/>
                              <a:lumOff val="25000"/>
                            </a:schemeClr>
                          </a:solidFill>
                        </a:rPr>
                        <a:t>Low ✅</a:t>
                      </a:r>
                    </a:p>
                  </a:txBody>
                  <a:tcPr marL="161604" marR="121203" marT="80802" marB="80802" anchor="ctr"/>
                </a:tc>
                <a:extLst>
                  <a:ext uri="{0D108BD9-81ED-4DB2-BD59-A6C34878D82A}">
                    <a16:rowId xmlns:a16="http://schemas.microsoft.com/office/drawing/2014/main" val="1946728181"/>
                  </a:ext>
                </a:extLst>
              </a:tr>
            </a:tbl>
          </a:graphicData>
        </a:graphic>
      </p:graphicFrame>
    </p:spTree>
    <p:extLst>
      <p:ext uri="{BB962C8B-B14F-4D97-AF65-F5344CB8AC3E}">
        <p14:creationId xmlns:p14="http://schemas.microsoft.com/office/powerpoint/2010/main" val="4078653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Amazon Web Services (AWS) Logo in SVG Vector or PNG File Format - Logo.wine">
            <a:extLst>
              <a:ext uri="{FF2B5EF4-FFF2-40B4-BE49-F238E27FC236}">
                <a16:creationId xmlns:a16="http://schemas.microsoft.com/office/drawing/2014/main" id="{ACE2E97C-F89A-E903-D1F8-4DED6AB3A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321" y="191637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wnload Microsoft Azure (Windows Azure) Logo in SVG Vector or PNG File Format - Logo.wine">
            <a:extLst>
              <a:ext uri="{FF2B5EF4-FFF2-40B4-BE49-F238E27FC236}">
                <a16:creationId xmlns:a16="http://schemas.microsoft.com/office/drawing/2014/main" id="{C5BE1C03-E9D3-958C-E406-63F238DE5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233" y="141312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oogle Cloud Platform (GCP) – IT Ignite">
            <a:extLst>
              <a:ext uri="{FF2B5EF4-FFF2-40B4-BE49-F238E27FC236}">
                <a16:creationId xmlns:a16="http://schemas.microsoft.com/office/drawing/2014/main" id="{F63C1A03-88F7-0796-9754-23B423281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2840" y="244128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BM Cloud logo · Issue #98 · cncf/filterable-landscape · GitHub">
            <a:extLst>
              <a:ext uri="{FF2B5EF4-FFF2-40B4-BE49-F238E27FC236}">
                <a16:creationId xmlns:a16="http://schemas.microsoft.com/office/drawing/2014/main" id="{9660507C-5491-FC3D-DBF8-BDA95E2EFC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724" y="501015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racle Cloud Logo and symbol, meaning, history, PNG, brand">
            <a:extLst>
              <a:ext uri="{FF2B5EF4-FFF2-40B4-BE49-F238E27FC236}">
                <a16:creationId xmlns:a16="http://schemas.microsoft.com/office/drawing/2014/main" id="{E70EF09E-5EEB-395D-E334-B9D50CFC79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902" y="3389684"/>
            <a:ext cx="2133444" cy="119472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libaba Cloud Logo PNG vector in SVG, PDF, AI, CDR format">
            <a:extLst>
              <a:ext uri="{FF2B5EF4-FFF2-40B4-BE49-F238E27FC236}">
                <a16:creationId xmlns:a16="http://schemas.microsoft.com/office/drawing/2014/main" id="{060EECFA-A9F7-F67F-B8E8-095D907817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181" y="5010150"/>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alesforce Logo PNG Transparent – ​​Brands Logos">
            <a:extLst>
              <a:ext uri="{FF2B5EF4-FFF2-40B4-BE49-F238E27FC236}">
                <a16:creationId xmlns:a16="http://schemas.microsoft.com/office/drawing/2014/main" id="{32DFE8E4-E210-FF3C-C049-572FDC071D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5109" y="4712049"/>
            <a:ext cx="2219154" cy="155672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88BF0892-D925-298E-2327-FD25D47D0A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901" y="3045330"/>
            <a:ext cx="201930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AB94E0A5-BACD-442F-D34C-7A8A30BB99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69531" y="1946466"/>
            <a:ext cx="25908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8BBE5ACA-6D5B-C85C-F304-E15820D156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1811" y="47148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CB7F2D-7253-9D0E-DCBB-ECA447365418}"/>
              </a:ext>
            </a:extLst>
          </p:cNvPr>
          <p:cNvSpPr txBox="1"/>
          <p:nvPr/>
        </p:nvSpPr>
        <p:spPr>
          <a:xfrm>
            <a:off x="1246203" y="457831"/>
            <a:ext cx="9939610" cy="707886"/>
          </a:xfrm>
          <a:prstGeom prst="rect">
            <a:avLst/>
          </a:prstGeom>
          <a:noFill/>
        </p:spPr>
        <p:txBody>
          <a:bodyPr wrap="square">
            <a:spAutoFit/>
          </a:bodyPr>
          <a:lstStyle/>
          <a:p>
            <a:r>
              <a:rPr lang="en-US" sz="4000" dirty="0">
                <a:latin typeface="Aharoni" panose="02010803020104030203" pitchFamily="2" charset="-79"/>
                <a:cs typeface="Aharoni" panose="02010803020104030203" pitchFamily="2" charset="-79"/>
              </a:rPr>
              <a:t>Popular cloud service providers globally</a:t>
            </a:r>
            <a:endParaRPr lang="en-IN" sz="4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75280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1"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80"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082" name="Rectangle 208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931BC-66BC-3115-A70B-2AE17CB37BD6}"/>
              </a:ext>
            </a:extLst>
          </p:cNvPr>
          <p:cNvSpPr>
            <a:spLocks noGrp="1"/>
          </p:cNvSpPr>
          <p:nvPr>
            <p:ph type="title"/>
          </p:nvPr>
        </p:nvSpPr>
        <p:spPr>
          <a:xfrm>
            <a:off x="1038403" y="501107"/>
            <a:ext cx="5999959" cy="1708243"/>
          </a:xfrm>
        </p:spPr>
        <p:txBody>
          <a:bodyPr anchor="ctr">
            <a:normAutofit/>
          </a:bodyPr>
          <a:lstStyle/>
          <a:p>
            <a:r>
              <a:rPr lang="en-US" sz="4000" b="1" dirty="0">
                <a:latin typeface="Abadi" panose="020B0604020104020204" pitchFamily="34" charset="0"/>
              </a:rPr>
              <a:t>What is cloud computing…?</a:t>
            </a:r>
            <a:endParaRPr lang="en-IN" sz="4000" b="1" dirty="0">
              <a:latin typeface="Abadi" panose="020B0604020104020204" pitchFamily="34" charset="0"/>
            </a:endParaRPr>
          </a:p>
        </p:txBody>
      </p:sp>
      <p:pic>
        <p:nvPicPr>
          <p:cNvPr id="2058" name="Picture 10" descr="23,311 Cloud Computing Illustrations - Free Download in SVG, PNG, EPS | IconScout">
            <a:extLst>
              <a:ext uri="{FF2B5EF4-FFF2-40B4-BE49-F238E27FC236}">
                <a16:creationId xmlns:a16="http://schemas.microsoft.com/office/drawing/2014/main" id="{91E49ACE-8D34-074F-B00F-32553E39CD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476" y="2593725"/>
            <a:ext cx="4541003" cy="32853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ACA658-C362-E52F-3236-A3B92C1D2E99}"/>
              </a:ext>
            </a:extLst>
          </p:cNvPr>
          <p:cNvSpPr>
            <a:spLocks noGrp="1"/>
          </p:cNvSpPr>
          <p:nvPr>
            <p:ph idx="1"/>
          </p:nvPr>
        </p:nvSpPr>
        <p:spPr>
          <a:xfrm>
            <a:off x="6425522" y="466928"/>
            <a:ext cx="4945590" cy="5773151"/>
          </a:xfrm>
        </p:spPr>
        <p:txBody>
          <a:bodyPr anchor="ctr">
            <a:normAutofit/>
          </a:bodyPr>
          <a:lstStyle/>
          <a:p>
            <a:pPr marL="0" indent="0">
              <a:buNone/>
            </a:pPr>
            <a:r>
              <a:rPr lang="en-US" sz="2000" dirty="0"/>
              <a:t>Think of it as renting what you need instead of owning it.</a:t>
            </a:r>
          </a:p>
          <a:p>
            <a:pPr marL="0" indent="0">
              <a:buNone/>
            </a:pPr>
            <a:r>
              <a:rPr lang="en-US" sz="2000" dirty="0"/>
              <a:t>Example: Instead of buying your own storage device, you use services like Google Drive or Dropbox to store your files online and access them from anywhere.</a:t>
            </a:r>
          </a:p>
          <a:p>
            <a:pPr marL="0" indent="0">
              <a:buNone/>
            </a:pPr>
            <a:r>
              <a:rPr lang="en-IN" sz="2000" kern="100" dirty="0">
                <a:effectLst/>
                <a:ea typeface="Calibri" panose="020F0502020204030204" pitchFamily="34" charset="0"/>
                <a:cs typeface="Tunga" panose="020B0502040204020203" pitchFamily="34" charset="0"/>
              </a:rPr>
              <a:t>Cloud computing works similarly but with computers, storage, and software. Instead of owning physical hardware and managing everything yourself, you rent computing power, storage, and services from companies like </a:t>
            </a:r>
            <a:r>
              <a:rPr lang="en-IN" sz="2000" b="1" kern="100" dirty="0">
                <a:effectLst/>
                <a:ea typeface="Calibri" panose="020F0502020204030204" pitchFamily="34" charset="0"/>
                <a:cs typeface="Tunga" panose="020B0502040204020203" pitchFamily="34" charset="0"/>
              </a:rPr>
              <a:t>Amazon Web Services (AWS), Microsoft Azure, or Google Cloud.</a:t>
            </a:r>
          </a:p>
        </p:txBody>
      </p:sp>
    </p:spTree>
    <p:extLst>
      <p:ext uri="{BB962C8B-B14F-4D97-AF65-F5344CB8AC3E}">
        <p14:creationId xmlns:p14="http://schemas.microsoft.com/office/powerpoint/2010/main" val="3430911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WS Cloud Architecture Services - Signity Solutions">
            <a:extLst>
              <a:ext uri="{FF2B5EF4-FFF2-40B4-BE49-F238E27FC236}">
                <a16:creationId xmlns:a16="http://schemas.microsoft.com/office/drawing/2014/main" id="{1248DF55-FAAA-3B46-052F-B59ED651BD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7743" y="1750828"/>
            <a:ext cx="3876165" cy="2000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E06185-9CFD-D322-DCAC-3BBE3960B6CB}"/>
              </a:ext>
            </a:extLst>
          </p:cNvPr>
          <p:cNvSpPr txBox="1"/>
          <p:nvPr/>
        </p:nvSpPr>
        <p:spPr>
          <a:xfrm>
            <a:off x="5496448" y="938820"/>
            <a:ext cx="6156401" cy="4980360"/>
          </a:xfrm>
          <a:prstGeom prst="rect">
            <a:avLst/>
          </a:prstGeom>
        </p:spPr>
        <p:txBody>
          <a:bodyPr vert="horz" lIns="91440" tIns="45720" rIns="91440" bIns="45720" rtlCol="0" anchor="t">
            <a:normAutofit/>
          </a:bodyPr>
          <a:lstStyle/>
          <a:p>
            <a:pPr>
              <a:lnSpc>
                <a:spcPct val="90000"/>
              </a:lnSpc>
              <a:spcAft>
                <a:spcPts val="600"/>
              </a:spcAft>
            </a:pPr>
            <a:r>
              <a:rPr lang="en-US" sz="3000" b="1" dirty="0">
                <a:latin typeface="Amasis MT Pro" panose="02040504050005020304" pitchFamily="18" charset="0"/>
              </a:rPr>
              <a:t>How Cloud Computing Works…?</a:t>
            </a:r>
          </a:p>
          <a:p>
            <a:pPr indent="-228600">
              <a:lnSpc>
                <a:spcPct val="90000"/>
              </a:lnSpc>
              <a:spcAft>
                <a:spcPts val="600"/>
              </a:spcAft>
              <a:buFont typeface="Arial" panose="020B0604020202020204" pitchFamily="34" charset="0"/>
              <a:buChar char="•"/>
            </a:pPr>
            <a:endParaRPr lang="en-US" sz="2000" b="1"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Front End</a:t>
            </a:r>
            <a:r>
              <a:rPr lang="en-US" sz="2000" dirty="0">
                <a:latin typeface="Amasis MT Pro" panose="02040504050005020304" pitchFamily="18" charset="0"/>
              </a:rPr>
              <a:t>: Users interact with the cloud using web browsers, mobile apps, or other interfaces.</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Back End</a:t>
            </a:r>
            <a:r>
              <a:rPr lang="en-US" sz="2000" dirty="0">
                <a:latin typeface="Amasis MT Pro" panose="02040504050005020304" pitchFamily="18" charset="0"/>
              </a:rPr>
              <a:t>: Data and applications are stored and processed on powerful servers located in data centers around the world.</a:t>
            </a:r>
          </a:p>
          <a:p>
            <a:pPr indent="-228600">
              <a:lnSpc>
                <a:spcPct val="90000"/>
              </a:lnSpc>
              <a:spcAft>
                <a:spcPts val="600"/>
              </a:spcAft>
              <a:buFont typeface="Arial" panose="020B0604020202020204" pitchFamily="34" charset="0"/>
              <a:buChar char="•"/>
            </a:pPr>
            <a:endParaRPr lang="en-US" sz="2000" dirty="0">
              <a:latin typeface="Amasis MT Pro" panose="02040504050005020304" pitchFamily="18" charset="0"/>
            </a:endParaRPr>
          </a:p>
          <a:p>
            <a:pPr indent="-228600">
              <a:lnSpc>
                <a:spcPct val="90000"/>
              </a:lnSpc>
              <a:spcAft>
                <a:spcPts val="600"/>
              </a:spcAft>
              <a:buFont typeface="Arial" panose="020B0604020202020204" pitchFamily="34" charset="0"/>
              <a:buChar char="•"/>
            </a:pPr>
            <a:r>
              <a:rPr lang="en-US" sz="2000" b="1" dirty="0">
                <a:latin typeface="Amasis MT Pro" panose="02040504050005020304" pitchFamily="18" charset="0"/>
              </a:rPr>
              <a:t>Internet</a:t>
            </a:r>
            <a:r>
              <a:rPr lang="en-US" sz="2000" dirty="0">
                <a:latin typeface="Amasis MT Pro" panose="02040504050005020304" pitchFamily="18" charset="0"/>
              </a:rPr>
              <a:t>: Acts as the bridge that connects the front end to the back end.</a:t>
            </a:r>
          </a:p>
        </p:txBody>
      </p:sp>
      <p:sp>
        <p:nvSpPr>
          <p:cNvPr id="4105" name="Rectangle 410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44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EA317-DF65-8B3C-A420-3A21E4719748}"/>
              </a:ext>
            </a:extLst>
          </p:cNvPr>
          <p:cNvSpPr txBox="1"/>
          <p:nvPr/>
        </p:nvSpPr>
        <p:spPr>
          <a:xfrm>
            <a:off x="691866" y="1621662"/>
            <a:ext cx="4941303" cy="326420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Autofit/>
          </a:bodyPr>
          <a:lstStyle/>
          <a:p>
            <a:pPr marR="0">
              <a:lnSpc>
                <a:spcPct val="90000"/>
              </a:lnSpc>
              <a:spcAft>
                <a:spcPts val="1000"/>
              </a:spcAft>
            </a:pPr>
            <a:r>
              <a:rPr lang="en-US" sz="7000" b="1" dirty="0">
                <a:solidFill>
                  <a:schemeClr val="accent2"/>
                </a:solidFill>
                <a:latin typeface="Abadi" panose="020B0604020104020204" pitchFamily="34" charset="0"/>
              </a:rPr>
              <a:t>Let’s see few AWS Services ….</a:t>
            </a:r>
            <a:endParaRPr lang="en-US" sz="7000" b="1" dirty="0">
              <a:solidFill>
                <a:schemeClr val="accent2"/>
              </a:solidFill>
              <a:effectLst/>
              <a:latin typeface="Abadi" panose="020B0604020104020204" pitchFamily="34" charset="0"/>
            </a:endParaRPr>
          </a:p>
        </p:txBody>
      </p:sp>
      <p:pic>
        <p:nvPicPr>
          <p:cNvPr id="1028" name="Picture 4" descr="Download Amazon Web Services (AWS) Logo in SVG Vector or PNG File Format - Logo.wine">
            <a:extLst>
              <a:ext uri="{FF2B5EF4-FFF2-40B4-BE49-F238E27FC236}">
                <a16:creationId xmlns:a16="http://schemas.microsoft.com/office/drawing/2014/main" id="{1D08D587-BC31-FD64-0957-B98030548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621662"/>
            <a:ext cx="5319062" cy="3539593"/>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39" name="Rectangle 1038">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483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WS Compute Services | AWS Cheat Sheet">
            <a:extLst>
              <a:ext uri="{FF2B5EF4-FFF2-40B4-BE49-F238E27FC236}">
                <a16:creationId xmlns:a16="http://schemas.microsoft.com/office/drawing/2014/main" id="{9B9A27CB-2FB5-5BB3-A675-84CB173DCB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551" y="2130250"/>
            <a:ext cx="3748751" cy="1874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8F642F-9C61-00D4-8E24-E8EDCD84E18C}"/>
              </a:ext>
            </a:extLst>
          </p:cNvPr>
          <p:cNvSpPr txBox="1"/>
          <p:nvPr/>
        </p:nvSpPr>
        <p:spPr>
          <a:xfrm>
            <a:off x="4814200" y="777882"/>
            <a:ext cx="7070528" cy="5302236"/>
          </a:xfrm>
          <a:prstGeom prst="rect">
            <a:avLst/>
          </a:prstGeom>
        </p:spPr>
        <p:txBody>
          <a:bodyPr vert="horz" lIns="91440" tIns="45720" rIns="91440" bIns="45720" rtlCol="0" anchor="t">
            <a:noAutofit/>
          </a:bodyPr>
          <a:lstStyle/>
          <a:p>
            <a:pPr marR="0">
              <a:lnSpc>
                <a:spcPct val="90000"/>
              </a:lnSpc>
              <a:spcAft>
                <a:spcPts val="1000"/>
              </a:spcAft>
            </a:pPr>
            <a:r>
              <a:rPr lang="en-US" sz="3000" b="1" dirty="0">
                <a:latin typeface="Abadi" panose="020B0604020104020204" pitchFamily="34" charset="0"/>
              </a:rPr>
              <a:t>Let’s see few AWS Services ….</a:t>
            </a:r>
            <a:endParaRPr lang="en-US" sz="3000" b="1" dirty="0">
              <a:effectLst/>
              <a:latin typeface="Abadi" panose="020B0604020104020204" pitchFamily="34" charset="0"/>
            </a:endParaRPr>
          </a:p>
          <a:p>
            <a:pPr marR="0">
              <a:lnSpc>
                <a:spcPct val="90000"/>
              </a:lnSpc>
              <a:spcAft>
                <a:spcPts val="1000"/>
              </a:spcAft>
            </a:pPr>
            <a:endParaRPr lang="en-US" sz="2000" b="1" dirty="0">
              <a:latin typeface="Abadi" panose="020B0604020104020204" pitchFamily="34" charset="0"/>
            </a:endParaRPr>
          </a:p>
          <a:p>
            <a:pPr marR="0">
              <a:lnSpc>
                <a:spcPct val="90000"/>
              </a:lnSpc>
              <a:spcAft>
                <a:spcPts val="1000"/>
              </a:spcAft>
            </a:pPr>
            <a:r>
              <a:rPr lang="en-US" sz="2000" b="1" dirty="0">
                <a:effectLst/>
                <a:latin typeface="Abadi" panose="020B0604020104020204" pitchFamily="34" charset="0"/>
              </a:rPr>
              <a:t>1. Compute Services: </a:t>
            </a:r>
            <a:endParaRPr lang="en-US" sz="2000" dirty="0">
              <a:effectLst/>
              <a:latin typeface="Abadi" panose="020B0604020104020204" pitchFamily="34" charset="0"/>
            </a:endParaRPr>
          </a:p>
          <a:p>
            <a:pPr marR="0">
              <a:lnSpc>
                <a:spcPct val="90000"/>
              </a:lnSpc>
              <a:spcAft>
                <a:spcPts val="1000"/>
              </a:spcAft>
            </a:pPr>
            <a:r>
              <a:rPr lang="en-US" dirty="0">
                <a:effectLst/>
                <a:latin typeface="Abadi" panose="020B0604020104020204" pitchFamily="34" charset="0"/>
              </a:rPr>
              <a:t>  AWS provides scalable and flexible compute power.</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EC2</a:t>
            </a:r>
            <a:r>
              <a:rPr lang="en-US" dirty="0">
                <a:effectLst/>
                <a:latin typeface="Abadi" panose="020B0604020104020204" pitchFamily="34" charset="0"/>
              </a:rPr>
              <a:t>: Virtual servers in the cloud for running applications.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Lambda</a:t>
            </a:r>
            <a:r>
              <a:rPr lang="en-US" dirty="0">
                <a:effectLst/>
                <a:latin typeface="Abadi" panose="020B0604020104020204" pitchFamily="34" charset="0"/>
              </a:rPr>
              <a:t>: Serverless computing to run code in response to events.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Elastic Beanstalk</a:t>
            </a:r>
            <a:r>
              <a:rPr lang="en-US" dirty="0">
                <a:effectLst/>
                <a:latin typeface="Abadi" panose="020B0604020104020204" pitchFamily="34" charset="0"/>
              </a:rPr>
              <a:t>: Simplified application deployment and management.</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Amazon ECS/EKS</a:t>
            </a:r>
            <a:r>
              <a:rPr lang="en-US" dirty="0">
                <a:effectLst/>
                <a:latin typeface="Abadi" panose="020B0604020104020204" pitchFamily="34" charset="0"/>
              </a:rPr>
              <a:t>: Managed container services for running Docker and Kubernetes workloads.</a:t>
            </a:r>
          </a:p>
          <a:p>
            <a:pPr marL="400050" marR="0" lvl="0" indent="-285750">
              <a:lnSpc>
                <a:spcPct val="90000"/>
              </a:lnSpc>
              <a:spcAft>
                <a:spcPts val="1000"/>
              </a:spcAft>
              <a:buSzPts val="1000"/>
              <a:buFont typeface="Wingdings" panose="05000000000000000000" pitchFamily="2" charset="2"/>
              <a:buChar char="§"/>
              <a:tabLst>
                <a:tab pos="457200" algn="l"/>
              </a:tabLst>
            </a:pPr>
            <a:r>
              <a:rPr lang="en-US" b="1" dirty="0">
                <a:effectLst/>
                <a:latin typeface="Abadi" panose="020B0604020104020204" pitchFamily="34" charset="0"/>
              </a:rPr>
              <a:t>AWS Batch</a:t>
            </a:r>
            <a:r>
              <a:rPr lang="en-US" dirty="0">
                <a:effectLst/>
                <a:latin typeface="Abadi" panose="020B0604020104020204" pitchFamily="34" charset="0"/>
              </a:rPr>
              <a:t>: Batch processing of large-scale jobs.</a:t>
            </a:r>
          </a:p>
        </p:txBody>
      </p:sp>
      <p:sp>
        <p:nvSpPr>
          <p:cNvPr id="2057" name="Rectangle 205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89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WS Storage Services | AWS Cheat Sheet">
            <a:extLst>
              <a:ext uri="{FF2B5EF4-FFF2-40B4-BE49-F238E27FC236}">
                <a16:creationId xmlns:a16="http://schemas.microsoft.com/office/drawing/2014/main" id="{212FAD30-C199-7F19-E7DB-95E4C45A82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4745" y="2143627"/>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1E6121-EFEC-6540-26F2-469F0F852ED2}"/>
              </a:ext>
            </a:extLst>
          </p:cNvPr>
          <p:cNvSpPr txBox="1"/>
          <p:nvPr/>
        </p:nvSpPr>
        <p:spPr>
          <a:xfrm>
            <a:off x="4713717" y="1037149"/>
            <a:ext cx="6803164" cy="4326501"/>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2. Storage Services</a:t>
            </a:r>
          </a:p>
          <a:p>
            <a:pPr>
              <a:lnSpc>
                <a:spcPct val="150000"/>
              </a:lnSpc>
              <a:spcAft>
                <a:spcPts val="600"/>
              </a:spcAft>
            </a:pPr>
            <a:r>
              <a:rPr lang="en-US" dirty="0">
                <a:latin typeface="Abadi" panose="020B0604020104020204" pitchFamily="34" charset="0"/>
              </a:rPr>
              <a:t>AWS offers a variety of storage solutions for different use cases.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S3</a:t>
            </a:r>
            <a:r>
              <a:rPr lang="en-US" dirty="0">
                <a:latin typeface="Abadi" panose="020B0604020104020204" pitchFamily="34" charset="0"/>
              </a:rPr>
              <a:t>: Scalable object storage for data backup and archival.</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EBS</a:t>
            </a:r>
            <a:r>
              <a:rPr lang="en-US" dirty="0">
                <a:latin typeface="Abadi" panose="020B0604020104020204" pitchFamily="34" charset="0"/>
              </a:rPr>
              <a:t>: Block storage volumes for EC2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FSx</a:t>
            </a:r>
            <a:r>
              <a:rPr lang="en-US" dirty="0">
                <a:latin typeface="Abadi" panose="020B0604020104020204" pitchFamily="34" charset="0"/>
              </a:rPr>
              <a:t>: Managed file storage for Windows and </a:t>
            </a:r>
            <a:r>
              <a:rPr lang="en-US" dirty="0" err="1">
                <a:latin typeface="Abadi" panose="020B0604020104020204" pitchFamily="34" charset="0"/>
              </a:rPr>
              <a:t>Lustre</a:t>
            </a:r>
            <a:r>
              <a:rPr lang="en-US" dirty="0">
                <a:latin typeface="Abadi" panose="020B0604020104020204" pitchFamily="34" charset="0"/>
              </a:rPr>
              <a: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Glacier</a:t>
            </a:r>
            <a:r>
              <a:rPr lang="en-US" dirty="0">
                <a:latin typeface="Abadi" panose="020B0604020104020204" pitchFamily="34" charset="0"/>
              </a:rPr>
              <a:t>: Low-cost storage for long-term archiving.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Storage Gateway</a:t>
            </a:r>
            <a:r>
              <a:rPr lang="en-US" dirty="0">
                <a:latin typeface="Abadi" panose="020B0604020104020204" pitchFamily="34" charset="0"/>
              </a:rPr>
              <a:t>: Hybrid storage integration between on-premises and cloud.</a:t>
            </a:r>
          </a:p>
        </p:txBody>
      </p:sp>
      <p:sp>
        <p:nvSpPr>
          <p:cNvPr id="3081" name="Rectangle 308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4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WS Content Delivery and DNS Services | AWS Cheat Sheet">
            <a:extLst>
              <a:ext uri="{FF2B5EF4-FFF2-40B4-BE49-F238E27FC236}">
                <a16:creationId xmlns:a16="http://schemas.microsoft.com/office/drawing/2014/main" id="{05594B44-6497-74ED-B5BD-6E4C3D0565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486" y="240589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1AD9F3-E141-F961-FDEE-047F7622BD8C}"/>
              </a:ext>
            </a:extLst>
          </p:cNvPr>
          <p:cNvSpPr txBox="1"/>
          <p:nvPr/>
        </p:nvSpPr>
        <p:spPr>
          <a:xfrm>
            <a:off x="5237850" y="1146511"/>
            <a:ext cx="6227663" cy="4550903"/>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3. Networking and Content Delivery</a:t>
            </a:r>
          </a:p>
          <a:p>
            <a:pPr>
              <a:lnSpc>
                <a:spcPct val="150000"/>
              </a:lnSpc>
              <a:spcAft>
                <a:spcPts val="600"/>
              </a:spcAft>
            </a:pPr>
            <a:r>
              <a:rPr lang="en-US" dirty="0">
                <a:latin typeface="Abadi" panose="020B0604020104020204" pitchFamily="34" charset="0"/>
              </a:rPr>
              <a:t>Networking tools enable secure and fast data transfer.</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VPC</a:t>
            </a:r>
            <a:r>
              <a:rPr lang="en-US" dirty="0">
                <a:latin typeface="Abadi" panose="020B0604020104020204" pitchFamily="34" charset="0"/>
              </a:rPr>
              <a:t>: Virtual Private Cloud for isolated networking.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Direct Connect</a:t>
            </a:r>
            <a:r>
              <a:rPr lang="en-US" dirty="0">
                <a:latin typeface="Abadi" panose="020B0604020104020204" pitchFamily="34" charset="0"/>
              </a:rPr>
              <a:t>: Dedicated network connection to AWS.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CloudFront</a:t>
            </a:r>
            <a:r>
              <a:rPr lang="en-US" dirty="0">
                <a:latin typeface="Abadi" panose="020B0604020104020204" pitchFamily="34" charset="0"/>
              </a:rPr>
              <a:t>: Content Delivery Network (CDN) for faster content delivery.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Elastic Load Balancing</a:t>
            </a:r>
            <a:r>
              <a:rPr lang="en-US" dirty="0">
                <a:latin typeface="Abadi" panose="020B0604020104020204" pitchFamily="34" charset="0"/>
              </a:rPr>
              <a:t>: Distributes traffic across multiple instances.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Route 53</a:t>
            </a:r>
            <a:r>
              <a:rPr lang="en-US" dirty="0">
                <a:latin typeface="Abadi" panose="020B0604020104020204" pitchFamily="34" charset="0"/>
              </a:rPr>
              <a:t>: Scalable Domain Name System (DNS).</a:t>
            </a:r>
          </a:p>
        </p:txBody>
      </p:sp>
      <p:sp>
        <p:nvSpPr>
          <p:cNvPr id="4107" name="Rectangle 410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065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WS Database Services: Types and Use Cases">
            <a:extLst>
              <a:ext uri="{FF2B5EF4-FFF2-40B4-BE49-F238E27FC236}">
                <a16:creationId xmlns:a16="http://schemas.microsoft.com/office/drawing/2014/main" id="{DC7A71CE-D826-E740-7A1E-A05B7954FD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0072" y="2231359"/>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A793C-D26B-FA26-3FDB-5DD76D058C77}"/>
              </a:ext>
            </a:extLst>
          </p:cNvPr>
          <p:cNvSpPr txBox="1"/>
          <p:nvPr/>
        </p:nvSpPr>
        <p:spPr>
          <a:xfrm>
            <a:off x="5167201" y="669192"/>
            <a:ext cx="6300747" cy="5361957"/>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4. Database Services</a:t>
            </a:r>
          </a:p>
          <a:p>
            <a:pPr>
              <a:lnSpc>
                <a:spcPct val="150000"/>
              </a:lnSpc>
              <a:spcAft>
                <a:spcPts val="600"/>
              </a:spcAft>
            </a:pPr>
            <a:r>
              <a:rPr lang="en-US" dirty="0">
                <a:latin typeface="Abadi" panose="020B0604020104020204" pitchFamily="34" charset="0"/>
              </a:rPr>
              <a:t>AWS provides managed databases for relational, non-relational, and analytics workloads.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RDS</a:t>
            </a:r>
            <a:r>
              <a:rPr lang="en-US" dirty="0">
                <a:latin typeface="Abadi" panose="020B0604020104020204" pitchFamily="34" charset="0"/>
              </a:rPr>
              <a:t>: Managed relational database (MySQL, PostgreSQL, etc.).</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Aurora</a:t>
            </a:r>
            <a:r>
              <a:rPr lang="en-US" dirty="0">
                <a:latin typeface="Abadi" panose="020B0604020104020204" pitchFamily="34" charset="0"/>
              </a:rPr>
              <a:t>: High-performance relational database engine.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DynamoDB</a:t>
            </a:r>
            <a:r>
              <a:rPr lang="en-US" dirty="0">
                <a:latin typeface="Abadi" panose="020B0604020104020204" pitchFamily="34" charset="0"/>
              </a:rPr>
              <a:t>: NoSQL database for key-value and document data.</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Redshift</a:t>
            </a:r>
            <a:r>
              <a:rPr lang="en-US" dirty="0">
                <a:latin typeface="Abadi" panose="020B0604020104020204" pitchFamily="34" charset="0"/>
              </a:rPr>
              <a:t>: Data warehouse for analytics.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a:t>
            </a:r>
            <a:r>
              <a:rPr lang="en-US" b="1" dirty="0" err="1">
                <a:latin typeface="Abadi" panose="020B0604020104020204" pitchFamily="34" charset="0"/>
              </a:rPr>
              <a:t>ElastiCache</a:t>
            </a:r>
            <a:r>
              <a:rPr lang="en-US" dirty="0">
                <a:latin typeface="Abadi" panose="020B0604020104020204" pitchFamily="34" charset="0"/>
              </a:rPr>
              <a:t>: In-memory caching for Redis and Memcached.</a:t>
            </a:r>
          </a:p>
        </p:txBody>
      </p:sp>
      <p:sp>
        <p:nvSpPr>
          <p:cNvPr id="5129" name="Rectangle 512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797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Machine Learning on AWS: Unleashing the Power of AI Services - Learner at life">
            <a:extLst>
              <a:ext uri="{FF2B5EF4-FFF2-40B4-BE49-F238E27FC236}">
                <a16:creationId xmlns:a16="http://schemas.microsoft.com/office/drawing/2014/main" id="{383FF912-1571-A17E-DB2B-D01C23614F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664621-9119-DDC3-E812-4674BC07846D}"/>
              </a:ext>
            </a:extLst>
          </p:cNvPr>
          <p:cNvSpPr txBox="1"/>
          <p:nvPr/>
        </p:nvSpPr>
        <p:spPr>
          <a:xfrm>
            <a:off x="5596502" y="2405894"/>
            <a:ext cx="5754896" cy="3197464"/>
          </a:xfrm>
          <a:prstGeom prst="rect">
            <a:avLst/>
          </a:prstGeom>
        </p:spPr>
        <p:txBody>
          <a:bodyPr vert="horz" lIns="91440" tIns="45720" rIns="91440" bIns="45720" rtlCol="0" anchor="t">
            <a:noAutofit/>
          </a:bodyPr>
          <a:lstStyle/>
          <a:p>
            <a:pPr>
              <a:lnSpc>
                <a:spcPct val="90000"/>
              </a:lnSpc>
              <a:spcAft>
                <a:spcPts val="600"/>
              </a:spcAft>
            </a:pPr>
            <a:endParaRPr lang="en-US" sz="2000" dirty="0">
              <a:latin typeface="Abadi" panose="020B0604020104020204" pitchFamily="34" charset="0"/>
            </a:endParaRP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44A466-CA47-ACE5-D22D-AC1A8EFD0ED3}"/>
              </a:ext>
            </a:extLst>
          </p:cNvPr>
          <p:cNvSpPr txBox="1"/>
          <p:nvPr/>
        </p:nvSpPr>
        <p:spPr>
          <a:xfrm>
            <a:off x="5291968" y="1116169"/>
            <a:ext cx="6552359" cy="3726533"/>
          </a:xfrm>
          <a:prstGeom prst="rect">
            <a:avLst/>
          </a:prstGeom>
          <a:noFill/>
        </p:spPr>
        <p:txBody>
          <a:bodyPr wrap="square">
            <a:spAutoFit/>
          </a:bodyPr>
          <a:lstStyle/>
          <a:p>
            <a:pPr>
              <a:spcAft>
                <a:spcPts val="600"/>
              </a:spcAft>
            </a:pPr>
            <a:r>
              <a:rPr lang="en-US" sz="2000" b="1" dirty="0">
                <a:latin typeface="Abadi" panose="020B0604020104020204" pitchFamily="34" charset="0"/>
              </a:rPr>
              <a:t>5. Machine Learning and AI</a:t>
            </a:r>
          </a:p>
          <a:p>
            <a:pPr>
              <a:lnSpc>
                <a:spcPct val="150000"/>
              </a:lnSpc>
              <a:spcAft>
                <a:spcPts val="600"/>
              </a:spcAft>
            </a:pPr>
            <a:r>
              <a:rPr lang="en-US" sz="1800" dirty="0">
                <a:latin typeface="Abadi" panose="020B0604020104020204" pitchFamily="34" charset="0"/>
              </a:rPr>
              <a:t>AWS offers pre-built and custom ML and AI tools.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a:t>
            </a:r>
            <a:r>
              <a:rPr lang="en-US" sz="1800" b="1" dirty="0" err="1">
                <a:latin typeface="Abadi" panose="020B0604020104020204" pitchFamily="34" charset="0"/>
              </a:rPr>
              <a:t>SageMaker</a:t>
            </a:r>
            <a:r>
              <a:rPr lang="en-US" sz="1800" dirty="0">
                <a:latin typeface="Abadi" panose="020B0604020104020204" pitchFamily="34" charset="0"/>
              </a:rPr>
              <a:t>: Build, train, and deploy ML models.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AWS </a:t>
            </a:r>
            <a:r>
              <a:rPr lang="en-US" sz="1800" b="1" dirty="0" err="1">
                <a:latin typeface="Abadi" panose="020B0604020104020204" pitchFamily="34" charset="0"/>
              </a:rPr>
              <a:t>Rekognition</a:t>
            </a:r>
            <a:r>
              <a:rPr lang="en-US" sz="1800" dirty="0">
                <a:latin typeface="Abadi" panose="020B0604020104020204" pitchFamily="34" charset="0"/>
              </a:rPr>
              <a:t>: Image and video analysis (e.g., object and face recognition).</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Polly</a:t>
            </a:r>
            <a:r>
              <a:rPr lang="en-US" sz="1800" dirty="0">
                <a:latin typeface="Abadi" panose="020B0604020104020204" pitchFamily="34" charset="0"/>
              </a:rPr>
              <a:t>: Converts text into lifelike speech.</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Lex</a:t>
            </a:r>
            <a:r>
              <a:rPr lang="en-US" sz="1800" dirty="0">
                <a:latin typeface="Abadi" panose="020B0604020104020204" pitchFamily="34" charset="0"/>
              </a:rPr>
              <a:t>: Build conversational chatbots.</a:t>
            </a:r>
          </a:p>
          <a:p>
            <a:pPr marL="285750" indent="-285750">
              <a:lnSpc>
                <a:spcPct val="150000"/>
              </a:lnSpc>
              <a:spcAft>
                <a:spcPts val="600"/>
              </a:spcAft>
              <a:buFont typeface="Arial" panose="020B0604020202020204" pitchFamily="34" charset="0"/>
              <a:buChar char="•"/>
            </a:pPr>
            <a:r>
              <a:rPr lang="en-US" sz="1800" b="1" dirty="0">
                <a:latin typeface="Abadi" panose="020B0604020104020204" pitchFamily="34" charset="0"/>
              </a:rPr>
              <a:t>Amazon Forecast</a:t>
            </a:r>
            <a:r>
              <a:rPr lang="en-US" sz="1800" dirty="0">
                <a:latin typeface="Abadi" panose="020B0604020104020204" pitchFamily="34" charset="0"/>
              </a:rPr>
              <a:t>: Time-series forecasting.</a:t>
            </a:r>
          </a:p>
        </p:txBody>
      </p:sp>
    </p:spTree>
    <p:extLst>
      <p:ext uri="{BB962C8B-B14F-4D97-AF65-F5344CB8AC3E}">
        <p14:creationId xmlns:p14="http://schemas.microsoft.com/office/powerpoint/2010/main" val="3672018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WS Analytics Services | AWS Cheat Sheets">
            <a:extLst>
              <a:ext uri="{FF2B5EF4-FFF2-40B4-BE49-F238E27FC236}">
                <a16:creationId xmlns:a16="http://schemas.microsoft.com/office/drawing/2014/main" id="{3E5F2FBA-9845-16F7-A874-F11B7B2A9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892331-3140-6E6E-1932-79220AC612A7}"/>
              </a:ext>
            </a:extLst>
          </p:cNvPr>
          <p:cNvSpPr txBox="1"/>
          <p:nvPr/>
        </p:nvSpPr>
        <p:spPr>
          <a:xfrm>
            <a:off x="5508209" y="765340"/>
            <a:ext cx="6119876" cy="4895624"/>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6. Analytics</a:t>
            </a:r>
          </a:p>
          <a:p>
            <a:pPr>
              <a:lnSpc>
                <a:spcPct val="90000"/>
              </a:lnSpc>
              <a:spcAft>
                <a:spcPts val="600"/>
              </a:spcAft>
            </a:pPr>
            <a:r>
              <a:rPr lang="en-US" sz="2000" dirty="0">
                <a:latin typeface="Abadi" panose="020B0604020104020204" pitchFamily="34" charset="0"/>
              </a:rPr>
              <a:t>Services for big data processing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EMR</a:t>
            </a:r>
            <a:r>
              <a:rPr lang="en-US" sz="2000" dirty="0">
                <a:latin typeface="Abadi" panose="020B0604020104020204" pitchFamily="34" charset="0"/>
              </a:rPr>
              <a:t>: Big data processing using Hadoop and Spark.</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Athena</a:t>
            </a:r>
            <a:r>
              <a:rPr lang="en-US" sz="2000" dirty="0">
                <a:latin typeface="Abadi" panose="020B0604020104020204" pitchFamily="34" charset="0"/>
              </a:rPr>
              <a:t>: Query data in S3 using SQL.</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Glue</a:t>
            </a:r>
            <a:r>
              <a:rPr lang="en-US" sz="2000" dirty="0">
                <a:latin typeface="Abadi" panose="020B0604020104020204" pitchFamily="34" charset="0"/>
              </a:rPr>
              <a:t>: Data integration and ETL service.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Kinesis</a:t>
            </a:r>
            <a:r>
              <a:rPr lang="en-US" sz="2000" dirty="0">
                <a:latin typeface="Abadi" panose="020B0604020104020204" pitchFamily="34" charset="0"/>
              </a:rPr>
              <a:t>: Real-time data streaming and analytics.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QuickSight</a:t>
            </a:r>
            <a:r>
              <a:rPr lang="en-US" sz="2000" dirty="0">
                <a:latin typeface="Abadi" panose="020B0604020104020204" pitchFamily="34" charset="0"/>
              </a:rPr>
              <a:t>: Business intelligence and data visualization.</a:t>
            </a:r>
          </a:p>
        </p:txBody>
      </p:sp>
      <p:sp>
        <p:nvSpPr>
          <p:cNvPr id="7177" name="Rectangle 717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834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WS Security Services: Explore Identity, Compliance &amp; More | Ultimate Cheat Sheet | Medium">
            <a:extLst>
              <a:ext uri="{FF2B5EF4-FFF2-40B4-BE49-F238E27FC236}">
                <a16:creationId xmlns:a16="http://schemas.microsoft.com/office/drawing/2014/main" id="{2145748C-D305-617E-C942-729DDF1852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843" y="2146834"/>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26F02E-E6A3-2D02-E9BC-9B1FD7569FD8}"/>
              </a:ext>
            </a:extLst>
          </p:cNvPr>
          <p:cNvSpPr txBox="1"/>
          <p:nvPr/>
        </p:nvSpPr>
        <p:spPr>
          <a:xfrm>
            <a:off x="5024708" y="1211421"/>
            <a:ext cx="6699591" cy="4125535"/>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7. Security and Identity</a:t>
            </a:r>
          </a:p>
          <a:p>
            <a:pPr>
              <a:lnSpc>
                <a:spcPct val="150000"/>
              </a:lnSpc>
              <a:spcAft>
                <a:spcPts val="600"/>
              </a:spcAft>
            </a:pPr>
            <a:r>
              <a:rPr lang="en-US" sz="2000" dirty="0">
                <a:latin typeface="Abadi" panose="020B0604020104020204" pitchFamily="34" charset="0"/>
              </a:rPr>
              <a:t>AWS provides tools for securing data and managing access.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IAM</a:t>
            </a:r>
            <a:r>
              <a:rPr lang="en-US" sz="2000" dirty="0">
                <a:latin typeface="Abadi" panose="020B0604020104020204" pitchFamily="34" charset="0"/>
              </a:rPr>
              <a:t>: Manage access and permissions for AWS services.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WAF</a:t>
            </a:r>
            <a:r>
              <a:rPr lang="en-US" sz="2000" dirty="0">
                <a:latin typeface="Abadi" panose="020B0604020104020204" pitchFamily="34" charset="0"/>
              </a:rPr>
              <a:t>: Web application firewall to protect web apps.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GuardDuty</a:t>
            </a:r>
            <a:r>
              <a:rPr lang="en-US" sz="2000" dirty="0">
                <a:latin typeface="Abadi" panose="020B0604020104020204" pitchFamily="34" charset="0"/>
              </a:rPr>
              <a:t>: Threat detection for AWS accounts.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Shield</a:t>
            </a:r>
            <a:r>
              <a:rPr lang="en-US" sz="2000" dirty="0">
                <a:latin typeface="Abadi" panose="020B0604020104020204" pitchFamily="34" charset="0"/>
              </a:rPr>
              <a:t>: Protection against DDoS attacks.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KMS</a:t>
            </a:r>
            <a:r>
              <a:rPr lang="en-US" sz="2000" dirty="0">
                <a:latin typeface="Abadi" panose="020B0604020104020204" pitchFamily="34" charset="0"/>
              </a:rPr>
              <a:t>: Managed encryption key storage.</a:t>
            </a:r>
          </a:p>
        </p:txBody>
      </p:sp>
      <p:sp>
        <p:nvSpPr>
          <p:cNvPr id="8201" name="Rectangle 820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355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AWS Developer Tools Overview | AWS Cheat Sheet">
            <a:extLst>
              <a:ext uri="{FF2B5EF4-FFF2-40B4-BE49-F238E27FC236}">
                <a16:creationId xmlns:a16="http://schemas.microsoft.com/office/drawing/2014/main" id="{5B0A17B5-C8E9-04B7-B398-2295AC5602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D1EBA6-6E3E-5009-70A0-4224B32AA462}"/>
              </a:ext>
            </a:extLst>
          </p:cNvPr>
          <p:cNvSpPr txBox="1"/>
          <p:nvPr/>
        </p:nvSpPr>
        <p:spPr>
          <a:xfrm>
            <a:off x="5372766" y="1199664"/>
            <a:ext cx="6465796" cy="4636932"/>
          </a:xfrm>
          <a:prstGeom prst="rect">
            <a:avLst/>
          </a:prstGeom>
        </p:spPr>
        <p:txBody>
          <a:bodyPr vert="horz" lIns="91440" tIns="45720" rIns="91440" bIns="45720" rtlCol="0" anchor="t">
            <a:noAutofit/>
          </a:bodyPr>
          <a:lstStyle/>
          <a:p>
            <a:pPr>
              <a:lnSpc>
                <a:spcPct val="90000"/>
              </a:lnSpc>
              <a:spcAft>
                <a:spcPts val="600"/>
              </a:spcAft>
            </a:pPr>
            <a:r>
              <a:rPr lang="en-US" sz="2000" b="1" dirty="0">
                <a:latin typeface="Abadi" panose="020B0604020104020204" pitchFamily="34" charset="0"/>
              </a:rPr>
              <a:t>8. Developer Tools</a:t>
            </a:r>
          </a:p>
          <a:p>
            <a:pPr>
              <a:lnSpc>
                <a:spcPct val="160000"/>
              </a:lnSpc>
              <a:spcAft>
                <a:spcPts val="600"/>
              </a:spcAft>
            </a:pPr>
            <a:r>
              <a:rPr lang="en-US" sz="2000" dirty="0">
                <a:latin typeface="Abadi" panose="020B0604020104020204" pitchFamily="34" charset="0"/>
              </a:rPr>
              <a:t>AWS supports DevOps practices with developer tools.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CodePipeline</a:t>
            </a:r>
            <a:r>
              <a:rPr lang="en-US" sz="2000" dirty="0">
                <a:latin typeface="Abadi" panose="020B0604020104020204" pitchFamily="34" charset="0"/>
              </a:rPr>
              <a:t>: Continuous integration and deployment (CI/CD).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CodeCommit</a:t>
            </a:r>
            <a:r>
              <a:rPr lang="en-US" sz="2000" dirty="0">
                <a:latin typeface="Abadi" panose="020B0604020104020204" pitchFamily="34" charset="0"/>
              </a:rPr>
              <a:t>: Secure Git-based repositories.</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a:t>
            </a:r>
            <a:r>
              <a:rPr lang="en-US" sz="2000" b="1" dirty="0" err="1">
                <a:latin typeface="Abadi" panose="020B0604020104020204" pitchFamily="34" charset="0"/>
              </a:rPr>
              <a:t>CodeBuild</a:t>
            </a:r>
            <a:r>
              <a:rPr lang="en-US" sz="2000" dirty="0">
                <a:latin typeface="Abadi" panose="020B0604020104020204" pitchFamily="34" charset="0"/>
              </a:rPr>
              <a:t>: Build and test code in the cloud.</a:t>
            </a:r>
          </a:p>
          <a:p>
            <a:pPr marL="342900" indent="-342900">
              <a:lnSpc>
                <a:spcPct val="160000"/>
              </a:lnSpc>
              <a:spcAft>
                <a:spcPts val="600"/>
              </a:spcAft>
              <a:buFont typeface="Arial" panose="020B0604020202020204" pitchFamily="34" charset="0"/>
              <a:buChar char="•"/>
            </a:pPr>
            <a:r>
              <a:rPr lang="en-US" sz="2000" b="1" dirty="0">
                <a:latin typeface="Abadi" panose="020B0604020104020204" pitchFamily="34" charset="0"/>
              </a:rPr>
              <a:t>AWS Cloud9</a:t>
            </a:r>
            <a:r>
              <a:rPr lang="en-US" sz="2000" dirty="0">
                <a:latin typeface="Abadi" panose="020B0604020104020204" pitchFamily="34" charset="0"/>
              </a:rPr>
              <a:t>: Cloud-based integrated development environment (IDE).</a:t>
            </a:r>
          </a:p>
        </p:txBody>
      </p:sp>
      <p:sp>
        <p:nvSpPr>
          <p:cNvPr id="9225" name="Rectangle 92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357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FC533-8008-56F0-C8B7-96653E70ADC4}"/>
              </a:ext>
            </a:extLst>
          </p:cNvPr>
          <p:cNvSpPr>
            <a:spLocks noGrp="1"/>
          </p:cNvSpPr>
          <p:nvPr>
            <p:ph type="title"/>
          </p:nvPr>
        </p:nvSpPr>
        <p:spPr>
          <a:xfrm>
            <a:off x="778408" y="683489"/>
            <a:ext cx="10477600" cy="1157242"/>
          </a:xfrm>
        </p:spPr>
        <p:txBody>
          <a:bodyPr>
            <a:normAutofit/>
          </a:bodyPr>
          <a:lstStyle/>
          <a:p>
            <a:r>
              <a:rPr lang="en-US" sz="4000" dirty="0">
                <a:latin typeface="Abadi" panose="020F0502020204030204" pitchFamily="34" charset="0"/>
              </a:rPr>
              <a:t>Comparing traditional IT to Cloud computing </a:t>
            </a:r>
            <a:endParaRPr lang="en-IN" sz="4000" dirty="0">
              <a:latin typeface="Abadi" panose="020F0502020204030204" pitchFamily="34" charset="0"/>
            </a:endParaRPr>
          </a:p>
        </p:txBody>
      </p:sp>
      <p:graphicFrame>
        <p:nvGraphicFramePr>
          <p:cNvPr id="8" name="Content Placeholder 7">
            <a:extLst>
              <a:ext uri="{FF2B5EF4-FFF2-40B4-BE49-F238E27FC236}">
                <a16:creationId xmlns:a16="http://schemas.microsoft.com/office/drawing/2014/main" id="{2CD39109-6400-6E30-2847-FAAC281482AB}"/>
              </a:ext>
            </a:extLst>
          </p:cNvPr>
          <p:cNvGraphicFramePr>
            <a:graphicFrameLocks noGrp="1"/>
          </p:cNvGraphicFramePr>
          <p:nvPr>
            <p:ph idx="1"/>
            <p:extLst>
              <p:ext uri="{D42A27DB-BD31-4B8C-83A1-F6EECF244321}">
                <p14:modId xmlns:p14="http://schemas.microsoft.com/office/powerpoint/2010/main" val="246030152"/>
              </p:ext>
            </p:extLst>
          </p:nvPr>
        </p:nvGraphicFramePr>
        <p:xfrm>
          <a:off x="1250830" y="2206250"/>
          <a:ext cx="9690342" cy="3707610"/>
        </p:xfrm>
        <a:graphic>
          <a:graphicData uri="http://schemas.openxmlformats.org/drawingml/2006/table">
            <a:tbl>
              <a:tblPr/>
              <a:tblGrid>
                <a:gridCol w="3230114">
                  <a:extLst>
                    <a:ext uri="{9D8B030D-6E8A-4147-A177-3AD203B41FA5}">
                      <a16:colId xmlns:a16="http://schemas.microsoft.com/office/drawing/2014/main" val="3647465886"/>
                    </a:ext>
                  </a:extLst>
                </a:gridCol>
                <a:gridCol w="3230114">
                  <a:extLst>
                    <a:ext uri="{9D8B030D-6E8A-4147-A177-3AD203B41FA5}">
                      <a16:colId xmlns:a16="http://schemas.microsoft.com/office/drawing/2014/main" val="3364950243"/>
                    </a:ext>
                  </a:extLst>
                </a:gridCol>
                <a:gridCol w="3230114">
                  <a:extLst>
                    <a:ext uri="{9D8B030D-6E8A-4147-A177-3AD203B41FA5}">
                      <a16:colId xmlns:a16="http://schemas.microsoft.com/office/drawing/2014/main" val="1840267974"/>
                    </a:ext>
                  </a:extLst>
                </a:gridCol>
              </a:tblGrid>
              <a:tr h="370761">
                <a:tc>
                  <a:txBody>
                    <a:bodyPr/>
                    <a:lstStyle/>
                    <a:p>
                      <a:r>
                        <a:rPr lang="en-IN" sz="1700" b="1">
                          <a:latin typeface="Abadi" panose="020B0604020104020204" pitchFamily="34" charset="0"/>
                        </a:rPr>
                        <a:t>Aspect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Traditional IT 🖥️</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b="1">
                          <a:latin typeface="Abadi" panose="020B0604020104020204" pitchFamily="34" charset="0"/>
                        </a:rPr>
                        <a:t>Cloud Computing ☁️</a:t>
                      </a:r>
                      <a:endParaRPr lang="en-IN" sz="1700">
                        <a:latin typeface="Abadi" panose="020B0604020104020204" pitchFamily="34" charset="0"/>
                      </a:endParaRPr>
                    </a:p>
                  </a:txBody>
                  <a:tcPr marL="84264" marR="84264" marT="42132" marB="42132" anchor="ctr">
                    <a:lnL>
                      <a:noFill/>
                    </a:lnL>
                    <a:lnR>
                      <a:noFill/>
                    </a:lnR>
                    <a:lnT>
                      <a:noFill/>
                    </a:lnT>
                    <a:lnB>
                      <a:noFill/>
                    </a:lnB>
                    <a:noFill/>
                  </a:tcPr>
                </a:tc>
                <a:extLst>
                  <a:ext uri="{0D108BD9-81ED-4DB2-BD59-A6C34878D82A}">
                    <a16:rowId xmlns:a16="http://schemas.microsoft.com/office/drawing/2014/main" val="264153688"/>
                  </a:ext>
                </a:extLst>
              </a:tr>
              <a:tr h="370761">
                <a:tc>
                  <a:txBody>
                    <a:bodyPr/>
                    <a:lstStyle/>
                    <a:p>
                      <a:r>
                        <a:rPr lang="en-IN" sz="1700" b="1" dirty="0">
                          <a:latin typeface="Abadi" panose="020B0604020104020204" pitchFamily="34" charset="0"/>
                        </a:rPr>
                        <a:t>Infrastructure</a:t>
                      </a:r>
                      <a:endParaRPr lang="en-IN" sz="1700" dirty="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Own servers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Shared resources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1870923470"/>
                  </a:ext>
                </a:extLst>
              </a:tr>
              <a:tr h="370761">
                <a:tc>
                  <a:txBody>
                    <a:bodyPr/>
                    <a:lstStyle/>
                    <a:p>
                      <a:r>
                        <a:rPr lang="en-IN" sz="1700" b="1">
                          <a:latin typeface="Abadi" panose="020B0604020104020204" pitchFamily="34" charset="0"/>
                        </a:rPr>
                        <a:t>Setup Time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Long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Quick ⚡</a:t>
                      </a:r>
                    </a:p>
                  </a:txBody>
                  <a:tcPr marL="84264" marR="84264" marT="42132" marB="42132" anchor="ctr">
                    <a:lnL>
                      <a:noFill/>
                    </a:lnL>
                    <a:lnR>
                      <a:noFill/>
                    </a:lnR>
                    <a:lnT>
                      <a:noFill/>
                    </a:lnT>
                    <a:lnB>
                      <a:noFill/>
                    </a:lnB>
                    <a:noFill/>
                  </a:tcPr>
                </a:tc>
                <a:extLst>
                  <a:ext uri="{0D108BD9-81ED-4DB2-BD59-A6C34878D82A}">
                    <a16:rowId xmlns:a16="http://schemas.microsoft.com/office/drawing/2014/main" val="2396835742"/>
                  </a:ext>
                </a:extLst>
              </a:tr>
              <a:tr h="370761">
                <a:tc>
                  <a:txBody>
                    <a:bodyPr/>
                    <a:lstStyle/>
                    <a:p>
                      <a:r>
                        <a:rPr lang="en-IN" sz="1700" b="1">
                          <a:latin typeface="Abadi" panose="020B0604020104020204" pitchFamily="34" charset="0"/>
                        </a:rPr>
                        <a:t>Cost</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upfront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Pay-as-you-go 💳</a:t>
                      </a:r>
                    </a:p>
                  </a:txBody>
                  <a:tcPr marL="84264" marR="84264" marT="42132" marB="42132" anchor="ctr">
                    <a:lnL>
                      <a:noFill/>
                    </a:lnL>
                    <a:lnR>
                      <a:noFill/>
                    </a:lnR>
                    <a:lnT>
                      <a:noFill/>
                    </a:lnT>
                    <a:lnB>
                      <a:noFill/>
                    </a:lnB>
                    <a:noFill/>
                  </a:tcPr>
                </a:tc>
                <a:extLst>
                  <a:ext uri="{0D108BD9-81ED-4DB2-BD59-A6C34878D82A}">
                    <a16:rowId xmlns:a16="http://schemas.microsoft.com/office/drawing/2014/main" val="927776828"/>
                  </a:ext>
                </a:extLst>
              </a:tr>
              <a:tr h="370761">
                <a:tc>
                  <a:txBody>
                    <a:bodyPr/>
                    <a:lstStyle/>
                    <a:p>
                      <a:r>
                        <a:rPr lang="en-IN" sz="1700" b="1">
                          <a:latin typeface="Abadi" panose="020B0604020104020204" pitchFamily="34" charset="0"/>
                        </a:rPr>
                        <a:t>Scalability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Limited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Flexible 📈</a:t>
                      </a:r>
                    </a:p>
                  </a:txBody>
                  <a:tcPr marL="84264" marR="84264" marT="42132" marB="42132" anchor="ctr">
                    <a:lnL>
                      <a:noFill/>
                    </a:lnL>
                    <a:lnR>
                      <a:noFill/>
                    </a:lnR>
                    <a:lnT>
                      <a:noFill/>
                    </a:lnT>
                    <a:lnB>
                      <a:noFill/>
                    </a:lnB>
                    <a:noFill/>
                  </a:tcPr>
                </a:tc>
                <a:extLst>
                  <a:ext uri="{0D108BD9-81ED-4DB2-BD59-A6C34878D82A}">
                    <a16:rowId xmlns:a16="http://schemas.microsoft.com/office/drawing/2014/main" val="2051789131"/>
                  </a:ext>
                </a:extLst>
              </a:tr>
              <a:tr h="370761">
                <a:tc>
                  <a:txBody>
                    <a:bodyPr/>
                    <a:lstStyle/>
                    <a:p>
                      <a:r>
                        <a:rPr lang="en-IN" sz="1700" b="1">
                          <a:latin typeface="Abadi" panose="020B0604020104020204" pitchFamily="34" charset="0"/>
                        </a:rPr>
                        <a:t>Maintenance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Handled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683624451"/>
                  </a:ext>
                </a:extLst>
              </a:tr>
              <a:tr h="370761">
                <a:tc>
                  <a:txBody>
                    <a:bodyPr/>
                    <a:lstStyle/>
                    <a:p>
                      <a:r>
                        <a:rPr lang="en-IN" sz="1700" b="1">
                          <a:latin typeface="Abadi" panose="020B0604020104020204" pitchFamily="34" charset="0"/>
                        </a:rPr>
                        <a:t>Access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On-premise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Anywhere with internet 🌐</a:t>
                      </a:r>
                    </a:p>
                  </a:txBody>
                  <a:tcPr marL="84264" marR="84264" marT="42132" marB="42132" anchor="ctr">
                    <a:lnL>
                      <a:noFill/>
                    </a:lnL>
                    <a:lnR>
                      <a:noFill/>
                    </a:lnR>
                    <a:lnT>
                      <a:noFill/>
                    </a:lnT>
                    <a:lnB>
                      <a:noFill/>
                    </a:lnB>
                    <a:noFill/>
                  </a:tcPr>
                </a:tc>
                <a:extLst>
                  <a:ext uri="{0D108BD9-81ED-4DB2-BD59-A6C34878D82A}">
                    <a16:rowId xmlns:a16="http://schemas.microsoft.com/office/drawing/2014/main" val="3955849837"/>
                  </a:ext>
                </a:extLst>
              </a:tr>
              <a:tr h="370761">
                <a:tc>
                  <a:txBody>
                    <a:bodyPr/>
                    <a:lstStyle/>
                    <a:p>
                      <a:r>
                        <a:rPr lang="en-IN" sz="1700" b="1">
                          <a:latin typeface="Abadi" panose="020B0604020104020204" pitchFamily="34" charset="0"/>
                        </a:rPr>
                        <a:t>Disaster Recovery</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Risk of data loss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Built-in backup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3606317"/>
                  </a:ext>
                </a:extLst>
              </a:tr>
              <a:tr h="370761">
                <a:tc>
                  <a:txBody>
                    <a:bodyPr/>
                    <a:lstStyle/>
                    <a:p>
                      <a:r>
                        <a:rPr lang="en-IN" sz="1700" b="1">
                          <a:latin typeface="Abadi" panose="020B0604020104020204" pitchFamily="34" charset="0"/>
                        </a:rPr>
                        <a:t>Software Updates</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Manual installation 🛠️</a:t>
                      </a: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Automatic updates 🔄</a:t>
                      </a:r>
                    </a:p>
                  </a:txBody>
                  <a:tcPr marL="84264" marR="84264" marT="42132" marB="42132" anchor="ctr">
                    <a:lnL>
                      <a:noFill/>
                    </a:lnL>
                    <a:lnR>
                      <a:noFill/>
                    </a:lnR>
                    <a:lnT>
                      <a:noFill/>
                    </a:lnT>
                    <a:lnB>
                      <a:noFill/>
                    </a:lnB>
                    <a:noFill/>
                  </a:tcPr>
                </a:tc>
                <a:extLst>
                  <a:ext uri="{0D108BD9-81ED-4DB2-BD59-A6C34878D82A}">
                    <a16:rowId xmlns:a16="http://schemas.microsoft.com/office/drawing/2014/main" val="3625281166"/>
                  </a:ext>
                </a:extLst>
              </a:tr>
              <a:tr h="370761">
                <a:tc>
                  <a:txBody>
                    <a:bodyPr/>
                    <a:lstStyle/>
                    <a:p>
                      <a:r>
                        <a:rPr lang="en-IN" sz="1700" b="1">
                          <a:latin typeface="Abadi" panose="020B0604020104020204" pitchFamily="34" charset="0"/>
                        </a:rPr>
                        <a:t>Energy Use</a:t>
                      </a:r>
                      <a:endParaRPr lang="en-IN" sz="1700">
                        <a:latin typeface="Abadi" panose="020B0604020104020204" pitchFamily="34" charset="0"/>
                      </a:endParaRPr>
                    </a:p>
                  </a:txBody>
                  <a:tcPr marL="84264" marR="84264" marT="42132" marB="42132" anchor="ctr">
                    <a:lnL>
                      <a:noFill/>
                    </a:lnL>
                    <a:lnR>
                      <a:noFill/>
                    </a:lnR>
                    <a:lnT>
                      <a:noFill/>
                    </a:lnT>
                    <a:lnB>
                      <a:noFill/>
                    </a:lnB>
                    <a:noFill/>
                  </a:tcPr>
                </a:tc>
                <a:tc>
                  <a:txBody>
                    <a:bodyPr/>
                    <a:lstStyle/>
                    <a:p>
                      <a:r>
                        <a:rPr lang="en-IN" sz="1700">
                          <a:latin typeface="Abadi" panose="020B0604020104020204" pitchFamily="34" charset="0"/>
                        </a:rPr>
                        <a:t>High power consumption 🔋</a:t>
                      </a:r>
                    </a:p>
                  </a:txBody>
                  <a:tcPr marL="84264" marR="84264" marT="42132" marB="42132" anchor="ctr">
                    <a:lnL>
                      <a:noFill/>
                    </a:lnL>
                    <a:lnR>
                      <a:noFill/>
                    </a:lnR>
                    <a:lnT>
                      <a:noFill/>
                    </a:lnT>
                    <a:lnB>
                      <a:noFill/>
                    </a:lnB>
                    <a:noFill/>
                  </a:tcPr>
                </a:tc>
                <a:tc>
                  <a:txBody>
                    <a:bodyPr/>
                    <a:lstStyle/>
                    <a:p>
                      <a:r>
                        <a:rPr lang="en-IN" sz="1700" dirty="0">
                          <a:latin typeface="Abadi" panose="020B0604020104020204" pitchFamily="34" charset="0"/>
                        </a:rPr>
                        <a:t>Optimized by provider 🔌</a:t>
                      </a:r>
                    </a:p>
                  </a:txBody>
                  <a:tcPr marL="84264" marR="84264" marT="42132" marB="42132" anchor="ctr">
                    <a:lnL>
                      <a:noFill/>
                    </a:lnL>
                    <a:lnR>
                      <a:noFill/>
                    </a:lnR>
                    <a:lnT>
                      <a:noFill/>
                    </a:lnT>
                    <a:lnB>
                      <a:noFill/>
                    </a:lnB>
                    <a:noFill/>
                  </a:tcPr>
                </a:tc>
                <a:extLst>
                  <a:ext uri="{0D108BD9-81ED-4DB2-BD59-A6C34878D82A}">
                    <a16:rowId xmlns:a16="http://schemas.microsoft.com/office/drawing/2014/main" val="1474168291"/>
                  </a:ext>
                </a:extLst>
              </a:tr>
            </a:tbl>
          </a:graphicData>
        </a:graphic>
      </p:graphicFrame>
    </p:spTree>
    <p:extLst>
      <p:ext uri="{BB962C8B-B14F-4D97-AF65-F5344CB8AC3E}">
        <p14:creationId xmlns:p14="http://schemas.microsoft.com/office/powerpoint/2010/main" val="3392903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Internet Of Things AWS IoT&quot; Icon - Download for free – Iconduck">
            <a:extLst>
              <a:ext uri="{FF2B5EF4-FFF2-40B4-BE49-F238E27FC236}">
                <a16:creationId xmlns:a16="http://schemas.microsoft.com/office/drawing/2014/main" id="{133F9D8E-7E69-9205-0EFB-78A9C57EB8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446" y="1470401"/>
            <a:ext cx="3347974" cy="40372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DDEA2B-D473-20AF-9B34-F88789EE68E2}"/>
              </a:ext>
            </a:extLst>
          </p:cNvPr>
          <p:cNvSpPr txBox="1"/>
          <p:nvPr/>
        </p:nvSpPr>
        <p:spPr>
          <a:xfrm>
            <a:off x="5425680" y="1470401"/>
            <a:ext cx="622805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9. Internet of Things (IoT)</a:t>
            </a:r>
          </a:p>
          <a:p>
            <a:pPr>
              <a:lnSpc>
                <a:spcPct val="150000"/>
              </a:lnSpc>
              <a:spcAft>
                <a:spcPts val="600"/>
              </a:spcAft>
            </a:pPr>
            <a:r>
              <a:rPr lang="en-US" dirty="0">
                <a:latin typeface="Abadi" panose="020B0604020104020204" pitchFamily="34" charset="0"/>
              </a:rPr>
              <a:t>AWS offers IoT services for managing connected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Core</a:t>
            </a:r>
            <a:r>
              <a:rPr lang="en-US" dirty="0">
                <a:latin typeface="Abadi" panose="020B0604020104020204" pitchFamily="34" charset="0"/>
              </a:rPr>
              <a:t>: Connect and manage IoT devices securely.</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Greengrass</a:t>
            </a:r>
            <a:r>
              <a:rPr lang="en-US" dirty="0">
                <a:latin typeface="Abadi" panose="020B0604020104020204" pitchFamily="34" charset="0"/>
              </a:rPr>
              <a:t>: Local computing and data management for IoT devices.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IoT Analytics</a:t>
            </a:r>
            <a:r>
              <a:rPr lang="en-US" dirty="0">
                <a:latin typeface="Abadi" panose="020B0604020104020204" pitchFamily="34" charset="0"/>
              </a:rPr>
              <a:t>: Analyze IoT data at scale.</a:t>
            </a:r>
          </a:p>
        </p:txBody>
      </p:sp>
      <p:sp>
        <p:nvSpPr>
          <p:cNvPr id="10251" name="Rectangle 1025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953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and white logo&#10;&#10;Description automatically generated">
            <a:extLst>
              <a:ext uri="{FF2B5EF4-FFF2-40B4-BE49-F238E27FC236}">
                <a16:creationId xmlns:a16="http://schemas.microsoft.com/office/drawing/2014/main" id="{742A28A8-162C-A73F-46F4-E0CA0BC4C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16" y="2111820"/>
            <a:ext cx="3876165" cy="1938082"/>
          </a:xfrm>
          <a:prstGeom prst="rect">
            <a:avLst/>
          </a:prstGeom>
        </p:spPr>
      </p:pic>
      <p:sp>
        <p:nvSpPr>
          <p:cNvPr id="3" name="TextBox 2">
            <a:extLst>
              <a:ext uri="{FF2B5EF4-FFF2-40B4-BE49-F238E27FC236}">
                <a16:creationId xmlns:a16="http://schemas.microsoft.com/office/drawing/2014/main" id="{8C1C12E9-A1AD-3238-3DC1-DE15841471AF}"/>
              </a:ext>
            </a:extLst>
          </p:cNvPr>
          <p:cNvSpPr txBox="1"/>
          <p:nvPr/>
        </p:nvSpPr>
        <p:spPr>
          <a:xfrm>
            <a:off x="5181797" y="1601668"/>
            <a:ext cx="6595498" cy="3197464"/>
          </a:xfrm>
          <a:prstGeom prst="rect">
            <a:avLst/>
          </a:prstGeom>
        </p:spPr>
        <p:txBody>
          <a:bodyPr vert="horz" lIns="91440" tIns="45720" rIns="91440" bIns="45720" rtlCol="0" anchor="t">
            <a:normAutofit fontScale="92500"/>
          </a:bodyPr>
          <a:lstStyle/>
          <a:p>
            <a:pPr>
              <a:lnSpc>
                <a:spcPct val="90000"/>
              </a:lnSpc>
              <a:spcAft>
                <a:spcPts val="600"/>
              </a:spcAft>
            </a:pPr>
            <a:r>
              <a:rPr lang="en-US" sz="2000" b="1" dirty="0">
                <a:latin typeface="Abadi" panose="020B0604020104020204" pitchFamily="34" charset="0"/>
              </a:rPr>
              <a:t>10. Migration and Transfer</a:t>
            </a:r>
          </a:p>
          <a:p>
            <a:pPr>
              <a:lnSpc>
                <a:spcPct val="160000"/>
              </a:lnSpc>
              <a:spcAft>
                <a:spcPts val="600"/>
              </a:spcAft>
            </a:pPr>
            <a:r>
              <a:rPr lang="en-US" sz="1900" dirty="0">
                <a:latin typeface="Abadi" panose="020B0604020104020204" pitchFamily="34" charset="0"/>
              </a:rPr>
              <a:t>AWS supports migration of applications and data to the cloud.</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Migration Hub</a:t>
            </a:r>
            <a:r>
              <a:rPr lang="en-US" sz="1900" dirty="0">
                <a:latin typeface="Abadi" panose="020B0604020104020204" pitchFamily="34" charset="0"/>
              </a:rPr>
              <a:t>: Centralized tracking for migrations.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Snowball/Snowmobile</a:t>
            </a:r>
            <a:r>
              <a:rPr lang="en-US" sz="1900" dirty="0">
                <a:latin typeface="Abadi" panose="020B0604020104020204" pitchFamily="34" charset="0"/>
              </a:rPr>
              <a:t>: Physical devices for transferring large datasets.</a:t>
            </a:r>
          </a:p>
          <a:p>
            <a:pPr marL="342900" indent="-342900">
              <a:lnSpc>
                <a:spcPct val="160000"/>
              </a:lnSpc>
              <a:spcAft>
                <a:spcPts val="600"/>
              </a:spcAft>
              <a:buFont typeface="Arial" panose="020B0604020202020204" pitchFamily="34" charset="0"/>
              <a:buChar char="•"/>
            </a:pPr>
            <a:r>
              <a:rPr lang="en-US" sz="1900" b="1" dirty="0">
                <a:latin typeface="Abadi" panose="020B0604020104020204" pitchFamily="34" charset="0"/>
              </a:rPr>
              <a:t>AWS Database Migration Service</a:t>
            </a:r>
            <a:r>
              <a:rPr lang="en-US" sz="1900" dirty="0">
                <a:latin typeface="Abadi" panose="020B0604020104020204" pitchFamily="34" charset="0"/>
              </a:rPr>
              <a:t>: Migrate databases to AWS.</a:t>
            </a:r>
          </a:p>
        </p:txBody>
      </p:sp>
      <p:sp>
        <p:nvSpPr>
          <p:cNvPr id="14" name="Rectangle 1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AWS Migration Services | AWS Cheat Sheet">
            <a:extLst>
              <a:ext uri="{FF2B5EF4-FFF2-40B4-BE49-F238E27FC236}">
                <a16:creationId xmlns:a16="http://schemas.microsoft.com/office/drawing/2014/main" id="{54C48F71-84E4-A69A-2301-15190F438A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87923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AWS Management and Governance Services: A Comprehensive Guide">
            <a:extLst>
              <a:ext uri="{FF2B5EF4-FFF2-40B4-BE49-F238E27FC236}">
                <a16:creationId xmlns:a16="http://schemas.microsoft.com/office/drawing/2014/main" id="{78E5B8A9-8BEE-21CF-139F-3F3EDD1756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7662" y="2356934"/>
            <a:ext cx="3484415" cy="19512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C2B2A2-502C-5B57-1B29-9542A51A2022}"/>
              </a:ext>
            </a:extLst>
          </p:cNvPr>
          <p:cNvSpPr txBox="1"/>
          <p:nvPr/>
        </p:nvSpPr>
        <p:spPr>
          <a:xfrm>
            <a:off x="4685490" y="1494663"/>
            <a:ext cx="7033097" cy="3197464"/>
          </a:xfrm>
          <a:prstGeom prst="rect">
            <a:avLst/>
          </a:prstGeom>
        </p:spPr>
        <p:txBody>
          <a:bodyPr vert="horz" lIns="91440" tIns="45720" rIns="91440" bIns="45720" rtlCol="0" anchor="t">
            <a:noAutofit/>
          </a:bodyPr>
          <a:lstStyle/>
          <a:p>
            <a:pPr>
              <a:lnSpc>
                <a:spcPct val="150000"/>
              </a:lnSpc>
              <a:spcAft>
                <a:spcPts val="600"/>
              </a:spcAft>
            </a:pPr>
            <a:r>
              <a:rPr lang="en-US" sz="2000" b="1" dirty="0">
                <a:latin typeface="Abadi" panose="020B0604020104020204" pitchFamily="34" charset="0"/>
              </a:rPr>
              <a:t>11. Management and Governance</a:t>
            </a:r>
          </a:p>
          <a:p>
            <a:pPr>
              <a:lnSpc>
                <a:spcPct val="150000"/>
              </a:lnSpc>
              <a:spcAft>
                <a:spcPts val="600"/>
              </a:spcAft>
            </a:pPr>
            <a:r>
              <a:rPr lang="en-US" dirty="0">
                <a:latin typeface="Abadi" panose="020B0604020104020204" pitchFamily="34" charset="0"/>
              </a:rPr>
              <a:t>Services to monitor, manage, and optimize AWS usage.</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CloudWatch</a:t>
            </a:r>
            <a:r>
              <a:rPr lang="en-US" dirty="0">
                <a:latin typeface="Abadi" panose="020B0604020104020204" pitchFamily="34" charset="0"/>
              </a:rPr>
              <a:t>: Monitoring for AWS resources and applications.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CloudTrail</a:t>
            </a:r>
            <a:r>
              <a:rPr lang="en-US" dirty="0">
                <a:latin typeface="Abadi" panose="020B0604020104020204" pitchFamily="34" charset="0"/>
              </a:rPr>
              <a:t>: Logs and tracks user activity and API calls.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Config</a:t>
            </a:r>
            <a:r>
              <a:rPr lang="en-US" dirty="0">
                <a:latin typeface="Abadi" panose="020B0604020104020204" pitchFamily="34" charset="0"/>
              </a:rPr>
              <a:t>: Resource inventory and compliance auditing.</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AWS Auto Scaling</a:t>
            </a:r>
            <a:r>
              <a:rPr lang="en-US" dirty="0">
                <a:latin typeface="Abadi" panose="020B0604020104020204" pitchFamily="34" charset="0"/>
              </a:rPr>
              <a:t>: Automatically adjust resources to demand.</a:t>
            </a:r>
          </a:p>
        </p:txBody>
      </p:sp>
      <p:sp>
        <p:nvSpPr>
          <p:cNvPr id="12297" name="Rectangle 1229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487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f a video camera">
            <a:extLst>
              <a:ext uri="{FF2B5EF4-FFF2-40B4-BE49-F238E27FC236}">
                <a16:creationId xmlns:a16="http://schemas.microsoft.com/office/drawing/2014/main" id="{87FF18BD-1E57-77D4-6920-21EE2DE8E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70" y="2231359"/>
            <a:ext cx="3876165" cy="1938082"/>
          </a:xfrm>
          <a:prstGeom prst="rect">
            <a:avLst/>
          </a:prstGeom>
        </p:spPr>
      </p:pic>
      <p:sp>
        <p:nvSpPr>
          <p:cNvPr id="3" name="TextBox 2">
            <a:extLst>
              <a:ext uri="{FF2B5EF4-FFF2-40B4-BE49-F238E27FC236}">
                <a16:creationId xmlns:a16="http://schemas.microsoft.com/office/drawing/2014/main" id="{C94CD651-CB02-2E22-22B7-70280750B069}"/>
              </a:ext>
            </a:extLst>
          </p:cNvPr>
          <p:cNvSpPr txBox="1"/>
          <p:nvPr/>
        </p:nvSpPr>
        <p:spPr>
          <a:xfrm>
            <a:off x="5030227" y="1368317"/>
            <a:ext cx="6541481" cy="4121365"/>
          </a:xfrm>
          <a:prstGeom prst="rect">
            <a:avLst/>
          </a:prstGeom>
        </p:spPr>
        <p:txBody>
          <a:bodyPr vert="horz" lIns="91440" tIns="45720" rIns="91440" bIns="45720" rtlCol="0" anchor="t">
            <a:noAutofit/>
          </a:bodyPr>
          <a:lstStyle/>
          <a:p>
            <a:pPr>
              <a:lnSpc>
                <a:spcPct val="160000"/>
              </a:lnSpc>
              <a:spcAft>
                <a:spcPts val="600"/>
              </a:spcAft>
            </a:pPr>
            <a:r>
              <a:rPr lang="en-US" b="1" dirty="0">
                <a:latin typeface="Abadi" panose="020B0604020104020204" pitchFamily="34" charset="0"/>
              </a:rPr>
              <a:t>12. Media Services</a:t>
            </a:r>
          </a:p>
          <a:p>
            <a:pPr>
              <a:lnSpc>
                <a:spcPct val="160000"/>
              </a:lnSpc>
              <a:spcAft>
                <a:spcPts val="600"/>
              </a:spcAft>
            </a:pPr>
            <a:r>
              <a:rPr lang="en-US" dirty="0">
                <a:latin typeface="Abadi" panose="020B0604020104020204" pitchFamily="34" charset="0"/>
              </a:rPr>
              <a:t>AWS provides tools for creating, processing, and distributing media content.</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MediaLive</a:t>
            </a:r>
            <a:r>
              <a:rPr lang="en-US" dirty="0">
                <a:latin typeface="Abadi" panose="020B0604020104020204" pitchFamily="34" charset="0"/>
              </a:rPr>
              <a:t>: Live video processing and delivery.</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AWS Elemental </a:t>
            </a:r>
            <a:r>
              <a:rPr lang="en-US" b="1" dirty="0" err="1">
                <a:latin typeface="Abadi" panose="020B0604020104020204" pitchFamily="34" charset="0"/>
              </a:rPr>
              <a:t>MediaConvert</a:t>
            </a:r>
            <a:r>
              <a:rPr lang="en-US" dirty="0">
                <a:latin typeface="Abadi" panose="020B0604020104020204" pitchFamily="34" charset="0"/>
              </a:rPr>
              <a:t>: File-based video transcoding.</a:t>
            </a:r>
          </a:p>
          <a:p>
            <a:pPr marL="285750" indent="-285750">
              <a:lnSpc>
                <a:spcPct val="160000"/>
              </a:lnSpc>
              <a:spcAft>
                <a:spcPts val="600"/>
              </a:spcAft>
              <a:buFont typeface="Arial" panose="020B0604020202020204" pitchFamily="34" charset="0"/>
              <a:buChar char="•"/>
            </a:pPr>
            <a:r>
              <a:rPr lang="en-US" b="1" dirty="0">
                <a:latin typeface="Abadi" panose="020B0604020104020204" pitchFamily="34" charset="0"/>
              </a:rPr>
              <a:t>Amazon IVS</a:t>
            </a:r>
            <a:r>
              <a:rPr lang="en-US" dirty="0">
                <a:latin typeface="Abadi" panose="020B0604020104020204" pitchFamily="34" charset="0"/>
              </a:rPr>
              <a:t>: Interactive video streaming.</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62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70" name="Rectangle 1436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65" name="Picture 29" descr="AWS Outposts adds support for managed cloud database services - SiliconANGLE">
            <a:extLst>
              <a:ext uri="{FF2B5EF4-FFF2-40B4-BE49-F238E27FC236}">
                <a16:creationId xmlns:a16="http://schemas.microsoft.com/office/drawing/2014/main" id="{B4B6B087-DD8E-AC33-22DE-90C21A557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727" y="2115074"/>
            <a:ext cx="3876165" cy="217065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F292FDB4-B429-4332-3208-9CB6B319554A}"/>
              </a:ext>
            </a:extLst>
          </p:cNvPr>
          <p:cNvSpPr txBox="1"/>
          <p:nvPr/>
        </p:nvSpPr>
        <p:spPr>
          <a:xfrm>
            <a:off x="5262502" y="1762174"/>
            <a:ext cx="6471568"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13. Hybrid Cloud</a:t>
            </a:r>
          </a:p>
          <a:p>
            <a:pPr>
              <a:lnSpc>
                <a:spcPct val="90000"/>
              </a:lnSpc>
              <a:spcAft>
                <a:spcPts val="600"/>
              </a:spcAft>
            </a:pPr>
            <a:r>
              <a:rPr lang="en-US" sz="2000" dirty="0">
                <a:latin typeface="Abadi" panose="020B0604020104020204" pitchFamily="34" charset="0"/>
              </a:rPr>
              <a:t>AWS enables integration with on-premises environments.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Outposts</a:t>
            </a:r>
            <a:r>
              <a:rPr lang="en-US" sz="2000" dirty="0">
                <a:latin typeface="Abadi" panose="020B0604020104020204" pitchFamily="34" charset="0"/>
              </a:rPr>
              <a:t>: AWS services in on-premises data centers.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ECS Anywhere</a:t>
            </a:r>
            <a:r>
              <a:rPr lang="en-US" sz="2000" dirty="0">
                <a:latin typeface="Abadi" panose="020B0604020104020204" pitchFamily="34" charset="0"/>
              </a:rPr>
              <a:t>: Run containers on local hardware.</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Backup</a:t>
            </a:r>
            <a:r>
              <a:rPr lang="en-US" sz="2000" dirty="0">
                <a:latin typeface="Abadi" panose="020B0604020104020204" pitchFamily="34" charset="0"/>
              </a:rPr>
              <a:t>: Unified backup management for hybrid environments.</a:t>
            </a:r>
          </a:p>
        </p:txBody>
      </p:sp>
      <p:sp>
        <p:nvSpPr>
          <p:cNvPr id="14372" name="Rectangle 1437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74" name="Rectangle 1437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0393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Demystifying AWS Managed Blockchain">
            <a:extLst>
              <a:ext uri="{FF2B5EF4-FFF2-40B4-BE49-F238E27FC236}">
                <a16:creationId xmlns:a16="http://schemas.microsoft.com/office/drawing/2014/main" id="{2E0DEBC4-93DA-2F6F-C28C-353B3FA0EB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713" y="2181344"/>
            <a:ext cx="3876165" cy="2038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57A087-C6C6-2218-A3D5-8A34D279EE90}"/>
              </a:ext>
            </a:extLst>
          </p:cNvPr>
          <p:cNvSpPr txBox="1"/>
          <p:nvPr/>
        </p:nvSpPr>
        <p:spPr>
          <a:xfrm>
            <a:off x="5007591" y="1830268"/>
            <a:ext cx="6612246" cy="3197464"/>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badi" panose="020B0604020104020204" pitchFamily="34" charset="0"/>
              </a:rPr>
              <a:t>14. Blockchain</a:t>
            </a:r>
          </a:p>
          <a:p>
            <a:pPr>
              <a:lnSpc>
                <a:spcPct val="150000"/>
              </a:lnSpc>
              <a:spcAft>
                <a:spcPts val="600"/>
              </a:spcAft>
            </a:pPr>
            <a:r>
              <a:rPr lang="en-US" dirty="0">
                <a:latin typeface="Abadi" panose="020B0604020104020204" pitchFamily="34" charset="0"/>
              </a:rPr>
              <a:t>AWS supports blockchain development and management.</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Managed Blockchain</a:t>
            </a:r>
            <a:r>
              <a:rPr lang="en-US" dirty="0">
                <a:latin typeface="Abadi" panose="020B0604020104020204" pitchFamily="34" charset="0"/>
              </a:rPr>
              <a:t>: Build and manage blockchain networks.</a:t>
            </a:r>
          </a:p>
          <a:p>
            <a:pPr marL="285750" indent="-285750">
              <a:lnSpc>
                <a:spcPct val="150000"/>
              </a:lnSpc>
              <a:spcAft>
                <a:spcPts val="600"/>
              </a:spcAft>
              <a:buFont typeface="Arial" panose="020B0604020202020204" pitchFamily="34" charset="0"/>
              <a:buChar char="•"/>
            </a:pPr>
            <a:r>
              <a:rPr lang="en-US" b="1" dirty="0">
                <a:latin typeface="Abadi" panose="020B0604020104020204" pitchFamily="34" charset="0"/>
              </a:rPr>
              <a:t>Amazon Quantum Ledger Database (QLDB)</a:t>
            </a:r>
            <a:r>
              <a:rPr lang="en-US" dirty="0">
                <a:latin typeface="Abadi" panose="020B0604020104020204" pitchFamily="34" charset="0"/>
              </a:rPr>
              <a:t>: Immutable, transparent, and cryptographically verifiable ledger database.</a:t>
            </a:r>
          </a:p>
        </p:txBody>
      </p:sp>
      <p:sp>
        <p:nvSpPr>
          <p:cNvPr id="15369" name="Rectangle 1536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1" name="Rectangle 1537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875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7" name="Rectangle 1639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AWS Game Development">
            <a:extLst>
              <a:ext uri="{FF2B5EF4-FFF2-40B4-BE49-F238E27FC236}">
                <a16:creationId xmlns:a16="http://schemas.microsoft.com/office/drawing/2014/main" id="{4F0673CC-C6C5-D077-68A1-D3A4EACBE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477"/>
          <a:stretch/>
        </p:blipFill>
        <p:spPr bwMode="auto">
          <a:xfrm>
            <a:off x="965346" y="1122297"/>
            <a:ext cx="3416321" cy="38235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76A163B-6F4C-3B30-A063-F319DED3FD8A}"/>
              </a:ext>
            </a:extLst>
          </p:cNvPr>
          <p:cNvSpPr txBox="1"/>
          <p:nvPr/>
        </p:nvSpPr>
        <p:spPr>
          <a:xfrm>
            <a:off x="5113106" y="1526672"/>
            <a:ext cx="6004385" cy="3014765"/>
          </a:xfrm>
          <a:prstGeom prst="rect">
            <a:avLst/>
          </a:prstGeom>
        </p:spPr>
        <p:txBody>
          <a:bodyPr vert="horz" lIns="91440" tIns="45720" rIns="91440" bIns="45720" rtlCol="0" anchor="t">
            <a:normAutofit/>
          </a:bodyPr>
          <a:lstStyle/>
          <a:p>
            <a:pPr>
              <a:lnSpc>
                <a:spcPct val="150000"/>
              </a:lnSpc>
              <a:spcAft>
                <a:spcPts val="600"/>
              </a:spcAft>
            </a:pPr>
            <a:r>
              <a:rPr lang="en-US" sz="2000" b="1" dirty="0">
                <a:latin typeface="Abadi" panose="020B0604020104020204" pitchFamily="34" charset="0"/>
              </a:rPr>
              <a:t>15. Game Development</a:t>
            </a:r>
          </a:p>
          <a:p>
            <a:pPr>
              <a:lnSpc>
                <a:spcPct val="150000"/>
              </a:lnSpc>
              <a:spcAft>
                <a:spcPts val="600"/>
              </a:spcAft>
            </a:pPr>
            <a:r>
              <a:rPr lang="en-US" sz="2000" dirty="0">
                <a:latin typeface="Abadi" panose="020B0604020104020204" pitchFamily="34" charset="0"/>
              </a:rPr>
              <a:t>AWS offers solutions for building and hosting games.</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Amazon </a:t>
            </a:r>
            <a:r>
              <a:rPr lang="en-US" sz="2000" b="1" dirty="0" err="1">
                <a:latin typeface="Abadi" panose="020B0604020104020204" pitchFamily="34" charset="0"/>
              </a:rPr>
              <a:t>GameLift</a:t>
            </a:r>
            <a:r>
              <a:rPr lang="en-US" sz="2000" dirty="0">
                <a:latin typeface="Abadi" panose="020B0604020104020204" pitchFamily="34" charset="0"/>
              </a:rPr>
              <a:t>: Scalable game server hosting.</a:t>
            </a:r>
          </a:p>
          <a:p>
            <a:pPr marL="342900" indent="-342900">
              <a:lnSpc>
                <a:spcPct val="150000"/>
              </a:lnSpc>
              <a:spcAft>
                <a:spcPts val="600"/>
              </a:spcAft>
              <a:buFont typeface="Arial" panose="020B0604020202020204" pitchFamily="34" charset="0"/>
              <a:buChar char="•"/>
            </a:pPr>
            <a:r>
              <a:rPr lang="en-US" sz="2000" b="1" dirty="0">
                <a:latin typeface="Abadi" panose="020B0604020104020204" pitchFamily="34" charset="0"/>
              </a:rPr>
              <a:t>AWS Lumberyard</a:t>
            </a:r>
            <a:r>
              <a:rPr lang="en-US" sz="2000" dirty="0">
                <a:latin typeface="Abadi" panose="020B0604020104020204" pitchFamily="34" charset="0"/>
              </a:rPr>
              <a:t>: Free game engine integrated with AWS.</a:t>
            </a:r>
          </a:p>
        </p:txBody>
      </p:sp>
      <p:sp>
        <p:nvSpPr>
          <p:cNvPr id="16398" name="Rectangle 1639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9" name="Rectangle 1639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7738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88D0-43EF-F5BE-4A66-DE2B2C0B2F0E}"/>
              </a:ext>
            </a:extLst>
          </p:cNvPr>
          <p:cNvSpPr txBox="1"/>
          <p:nvPr/>
        </p:nvSpPr>
        <p:spPr>
          <a:xfrm>
            <a:off x="1761909" y="1660573"/>
            <a:ext cx="8199215" cy="326420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t">
            <a:noAutofit/>
          </a:bodyPr>
          <a:lstStyle/>
          <a:p>
            <a:pPr marR="0">
              <a:lnSpc>
                <a:spcPct val="90000"/>
              </a:lnSpc>
              <a:spcAft>
                <a:spcPts val="1000"/>
              </a:spcAft>
            </a:pPr>
            <a:r>
              <a:rPr lang="en-US" sz="8000" spc="300" dirty="0">
                <a:ln>
                  <a:solidFill>
                    <a:schemeClr val="accent5">
                      <a:lumMod val="40000"/>
                      <a:lumOff val="60000"/>
                    </a:schemeClr>
                  </a:solidFill>
                </a:ln>
                <a:solidFill>
                  <a:schemeClr val="accent6">
                    <a:lumMod val="50000"/>
                  </a:schemeClr>
                </a:solidFill>
                <a:effectLst>
                  <a:innerShdw blurRad="63500" dist="50800" dir="13500000">
                    <a:prstClr val="black">
                      <a:alpha val="50000"/>
                    </a:prstClr>
                  </a:innerShdw>
                </a:effectLst>
                <a:latin typeface="Berlin Sans FB Demi" panose="020E0802020502020306" pitchFamily="34" charset="0"/>
              </a:rPr>
              <a:t>Let’s get started with AWS Services ….</a:t>
            </a:r>
          </a:p>
        </p:txBody>
      </p:sp>
    </p:spTree>
    <p:extLst>
      <p:ext uri="{BB962C8B-B14F-4D97-AF65-F5344CB8AC3E}">
        <p14:creationId xmlns:p14="http://schemas.microsoft.com/office/powerpoint/2010/main" val="17782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2">
                                            <p:txEl>
                                              <p:pRg st="0" end="0"/>
                                            </p:txEl>
                                          </p:spTgt>
                                        </p:tgtEl>
                                        <p:attrNameLst>
                                          <p:attrName>style.color</p:attrName>
                                        </p:attrNameLst>
                                      </p:cBhvr>
                                      <p:by>
                                        <p:hsl h="0" s="12549" l="25098"/>
                                      </p:by>
                                    </p:animClr>
                                    <p:animClr clrSpc="hsl" dir="cw">
                                      <p:cBhvr>
                                        <p:cTn id="7" dur="500" fill="hold"/>
                                        <p:tgtEl>
                                          <p:spTgt spid="2">
                                            <p:txEl>
                                              <p:pRg st="0" end="0"/>
                                            </p:txEl>
                                          </p:spTgt>
                                        </p:tgtEl>
                                        <p:attrNameLst>
                                          <p:attrName>fillcolor</p:attrName>
                                        </p:attrNameLst>
                                      </p:cBhvr>
                                      <p:by>
                                        <p:hsl h="0" s="12549" l="25098"/>
                                      </p:by>
                                    </p:animClr>
                                    <p:animClr clrSpc="hsl" dir="cw">
                                      <p:cBhvr>
                                        <p:cTn id="8" dur="500" fill="hold"/>
                                        <p:tgtEl>
                                          <p:spTgt spid="2">
                                            <p:txEl>
                                              <p:pRg st="0" end="0"/>
                                            </p:txEl>
                                          </p:spTgt>
                                        </p:tgtEl>
                                        <p:attrNameLst>
                                          <p:attrName>stroke.color</p:attrName>
                                        </p:attrNameLst>
                                      </p:cBhvr>
                                      <p:by>
                                        <p:hsl h="0" s="12549" l="25098"/>
                                      </p:by>
                                    </p:animClr>
                                    <p:set>
                                      <p:cBhvr>
                                        <p:cTn id="9" dur="500" fill="hold"/>
                                        <p:tgtEl>
                                          <p:spTgt spid="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349-6656-02E9-8336-9860092ADAAB}"/>
              </a:ext>
            </a:extLst>
          </p:cNvPr>
          <p:cNvSpPr txBox="1">
            <a:spLocks/>
          </p:cNvSpPr>
          <p:nvPr/>
        </p:nvSpPr>
        <p:spPr>
          <a:xfrm>
            <a:off x="4944295" y="834350"/>
            <a:ext cx="5754896" cy="16675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Identity and Access Management (IAM)</a:t>
            </a:r>
          </a:p>
        </p:txBody>
      </p:sp>
      <p:pic>
        <p:nvPicPr>
          <p:cNvPr id="3" name="Picture 2">
            <a:extLst>
              <a:ext uri="{FF2B5EF4-FFF2-40B4-BE49-F238E27FC236}">
                <a16:creationId xmlns:a16="http://schemas.microsoft.com/office/drawing/2014/main" id="{710F81B2-2C96-E7E9-77D2-C4B54E823C05}"/>
              </a:ext>
            </a:extLst>
          </p:cNvPr>
          <p:cNvPicPr>
            <a:picLocks noChangeAspect="1"/>
          </p:cNvPicPr>
          <p:nvPr/>
        </p:nvPicPr>
        <p:blipFill>
          <a:blip r:embed="rId2"/>
          <a:stretch>
            <a:fillRect/>
          </a:stretch>
        </p:blipFill>
        <p:spPr>
          <a:xfrm>
            <a:off x="1068130" y="1370386"/>
            <a:ext cx="3876165" cy="3685533"/>
          </a:xfrm>
          <a:prstGeom prst="rect">
            <a:avLst/>
          </a:prstGeom>
        </p:spPr>
      </p:pic>
      <p:sp>
        <p:nvSpPr>
          <p:cNvPr id="5" name="TextBox 4">
            <a:extLst>
              <a:ext uri="{FF2B5EF4-FFF2-40B4-BE49-F238E27FC236}">
                <a16:creationId xmlns:a16="http://schemas.microsoft.com/office/drawing/2014/main" id="{51BCBD43-700F-62BD-A9B7-723B7B8CB08B}"/>
              </a:ext>
            </a:extLst>
          </p:cNvPr>
          <p:cNvSpPr txBox="1"/>
          <p:nvPr/>
        </p:nvSpPr>
        <p:spPr>
          <a:xfrm>
            <a:off x="4944295" y="2836251"/>
            <a:ext cx="6094378" cy="2129878"/>
          </a:xfrm>
          <a:prstGeom prst="rect">
            <a:avLst/>
          </a:prstGeom>
          <a:noFill/>
        </p:spPr>
        <p:txBody>
          <a:bodyPr wrap="square">
            <a:spAutoFit/>
          </a:bodyPr>
          <a:lstStyle/>
          <a:p>
            <a:pPr>
              <a:lnSpc>
                <a:spcPct val="150000"/>
              </a:lnSpc>
            </a:pPr>
            <a:r>
              <a:rPr lang="en-US" b="1" dirty="0"/>
              <a:t>Identity and Access Management (IAM)</a:t>
            </a:r>
            <a:r>
              <a:rPr lang="en-US" dirty="0"/>
              <a:t> is a foundational service in Amazon Web Services that helps securely manage access to AWS resources. It allows you to control who is authenticated (signed in) and authorized (has permissions) to use resources within your AWS account.</a:t>
            </a:r>
            <a:endParaRPr lang="en-IN" dirty="0"/>
          </a:p>
        </p:txBody>
      </p:sp>
    </p:spTree>
    <p:extLst>
      <p:ext uri="{BB962C8B-B14F-4D97-AF65-F5344CB8AC3E}">
        <p14:creationId xmlns:p14="http://schemas.microsoft.com/office/powerpoint/2010/main" val="258854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4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8B3675-DD87-B595-794E-AF61234B5237}"/>
            </a:ext>
          </a:extLst>
        </p:cNvPr>
        <p:cNvGrpSpPr/>
        <p:nvPr/>
      </p:nvGrpSpPr>
      <p:grpSpPr>
        <a:xfrm>
          <a:off x="0" y="0"/>
          <a:ext cx="0" cy="0"/>
          <a:chOff x="0" y="0"/>
          <a:chExt cx="0" cy="0"/>
        </a:xfrm>
      </p:grpSpPr>
      <p:sp>
        <p:nvSpPr>
          <p:cNvPr id="9" name="Slide Background">
            <a:extLst>
              <a:ext uri="{FF2B5EF4-FFF2-40B4-BE49-F238E27FC236}">
                <a16:creationId xmlns:a16="http://schemas.microsoft.com/office/drawing/2014/main" id="{B50D074C-5457-4294-A181-6B67F4146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29836"/>
            <a:ext cx="12192000" cy="172019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230C4BD7-6A04-88C6-92B0-EA5340FFA36B}"/>
              </a:ext>
            </a:extLst>
          </p:cNvPr>
          <p:cNvGraphicFramePr>
            <a:graphicFrameLocks noGrp="1"/>
          </p:cNvGraphicFramePr>
          <p:nvPr>
            <p:ph idx="1"/>
            <p:extLst>
              <p:ext uri="{D42A27DB-BD31-4B8C-83A1-F6EECF244321}">
                <p14:modId xmlns:p14="http://schemas.microsoft.com/office/powerpoint/2010/main" val="2517621600"/>
              </p:ext>
            </p:extLst>
          </p:nvPr>
        </p:nvGraphicFramePr>
        <p:xfrm>
          <a:off x="898713" y="399996"/>
          <a:ext cx="10698480" cy="5760720"/>
        </p:xfrm>
        <a:graphic>
          <a:graphicData uri="http://schemas.openxmlformats.org/drawingml/2006/table">
            <a:tbl>
              <a:tblPr>
                <a:tableStyleId>{0505E3EF-67EA-436B-97B2-0124C06EBD24}</a:tableStyleId>
              </a:tblPr>
              <a:tblGrid>
                <a:gridCol w="2003359">
                  <a:extLst>
                    <a:ext uri="{9D8B030D-6E8A-4147-A177-3AD203B41FA5}">
                      <a16:colId xmlns:a16="http://schemas.microsoft.com/office/drawing/2014/main" val="2360768328"/>
                    </a:ext>
                  </a:extLst>
                </a:gridCol>
                <a:gridCol w="4281392">
                  <a:extLst>
                    <a:ext uri="{9D8B030D-6E8A-4147-A177-3AD203B41FA5}">
                      <a16:colId xmlns:a16="http://schemas.microsoft.com/office/drawing/2014/main" val="391560505"/>
                    </a:ext>
                  </a:extLst>
                </a:gridCol>
                <a:gridCol w="4413729">
                  <a:extLst>
                    <a:ext uri="{9D8B030D-6E8A-4147-A177-3AD203B41FA5}">
                      <a16:colId xmlns:a16="http://schemas.microsoft.com/office/drawing/2014/main" val="2495259988"/>
                    </a:ext>
                  </a:extLst>
                </a:gridCol>
              </a:tblGrid>
              <a:tr h="360619">
                <a:tc>
                  <a:txBody>
                    <a:bodyPr/>
                    <a:lstStyle/>
                    <a:p>
                      <a:r>
                        <a:rPr lang="en-IN" sz="1400" b="1" dirty="0">
                          <a:solidFill>
                            <a:schemeClr val="tx1"/>
                          </a:solidFill>
                        </a:rPr>
                        <a:t>Aspect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Traditional IT</a:t>
                      </a:r>
                    </a:p>
                  </a:txBody>
                  <a:tcPr marL="44523" marR="44523" marT="22261" marB="22261" anchor="ctr">
                    <a:lnL>
                      <a:noFill/>
                    </a:lnL>
                    <a:lnR>
                      <a:noFill/>
                    </a:lnR>
                    <a:lnT>
                      <a:noFill/>
                    </a:lnT>
                    <a:lnB w="19050">
                      <a:solidFill>
                        <a:schemeClr val="accent1"/>
                      </a:solidFill>
                    </a:lnB>
                    <a:noFill/>
                  </a:tcPr>
                </a:tc>
                <a:tc>
                  <a:txBody>
                    <a:bodyPr/>
                    <a:lstStyle/>
                    <a:p>
                      <a:r>
                        <a:rPr lang="en-IN" sz="1400" b="1">
                          <a:solidFill>
                            <a:schemeClr val="tx1"/>
                          </a:solidFill>
                        </a:rPr>
                        <a:t>Cloud Computing</a:t>
                      </a:r>
                    </a:p>
                  </a:txBody>
                  <a:tcPr marL="44523" marR="44523" marT="22261" marB="22261" anchor="ctr">
                    <a:lnL>
                      <a:noFill/>
                    </a:lnL>
                    <a:lnR>
                      <a:noFill/>
                    </a:lnR>
                    <a:lnT>
                      <a:noFill/>
                    </a:lnT>
                    <a:lnB w="19050">
                      <a:solidFill>
                        <a:schemeClr val="accent1"/>
                      </a:solidFill>
                    </a:lnB>
                    <a:noFill/>
                  </a:tcPr>
                </a:tc>
                <a:extLst>
                  <a:ext uri="{0D108BD9-81ED-4DB2-BD59-A6C34878D82A}">
                    <a16:rowId xmlns:a16="http://schemas.microsoft.com/office/drawing/2014/main" val="1903524587"/>
                  </a:ext>
                </a:extLst>
              </a:tr>
              <a:tr h="616892">
                <a:tc>
                  <a:txBody>
                    <a:bodyPr/>
                    <a:lstStyle/>
                    <a:p>
                      <a:r>
                        <a:rPr lang="en-IN" sz="1400" b="1">
                          <a:solidFill>
                            <a:schemeClr val="tx1"/>
                          </a:solidFill>
                        </a:rPr>
                        <a:t>Infrastructure</a:t>
                      </a:r>
                      <a:endParaRPr lang="en-IN" sz="1400">
                        <a:solidFill>
                          <a:schemeClr val="tx1"/>
                        </a:solidFill>
                      </a:endParaRP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Requires physical servers, data centers, and hardware.</a:t>
                      </a:r>
                    </a:p>
                  </a:txBody>
                  <a:tcPr marL="44523" marR="44523" marT="22261" marB="22261" anchor="ctr">
                    <a:lnL>
                      <a:noFill/>
                    </a:lnL>
                    <a:lnR>
                      <a:noFill/>
                    </a:lnR>
                    <a:lnT w="19050">
                      <a:solidFill>
                        <a:schemeClr val="accent1"/>
                      </a:solidFill>
                    </a:lnT>
                    <a:lnB w="3175">
                      <a:solidFill>
                        <a:schemeClr val="tx1"/>
                      </a:solidFill>
                    </a:lnB>
                    <a:noFill/>
                  </a:tcPr>
                </a:tc>
                <a:tc>
                  <a:txBody>
                    <a:bodyPr/>
                    <a:lstStyle/>
                    <a:p>
                      <a:r>
                        <a:rPr lang="en-US" sz="1400">
                          <a:solidFill>
                            <a:schemeClr val="tx1"/>
                          </a:solidFill>
                        </a:rPr>
                        <a:t>Uses virtual servers and shared resources over the internet.</a:t>
                      </a:r>
                    </a:p>
                  </a:txBody>
                  <a:tcPr marL="44523" marR="44523" marT="22261" marB="22261"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57149023"/>
                  </a:ext>
                </a:extLst>
              </a:tr>
              <a:tr h="616892">
                <a:tc>
                  <a:txBody>
                    <a:bodyPr/>
                    <a:lstStyle/>
                    <a:p>
                      <a:r>
                        <a:rPr lang="en-IN" sz="1400" b="1">
                          <a:solidFill>
                            <a:schemeClr val="tx1"/>
                          </a:solidFill>
                        </a:rPr>
                        <a:t>Upfront Cost</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 upfront investment for hardware, software, and setup.</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Pay-as-you-go pricing with little to no upfront cost.</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92371872"/>
                  </a:ext>
                </a:extLst>
              </a:tr>
              <a:tr h="360619">
                <a:tc>
                  <a:txBody>
                    <a:bodyPr/>
                    <a:lstStyle/>
                    <a:p>
                      <a:r>
                        <a:rPr lang="en-IN" sz="1400" b="1">
                          <a:solidFill>
                            <a:schemeClr val="tx1"/>
                          </a:solidFill>
                        </a:rPr>
                        <a:t>Scalability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Scaling requires buying and installing new hardware.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Instantly scalable up or down as needed.</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326252687"/>
                  </a:ext>
                </a:extLst>
              </a:tr>
              <a:tr h="616892">
                <a:tc>
                  <a:txBody>
                    <a:bodyPr/>
                    <a:lstStyle/>
                    <a:p>
                      <a:r>
                        <a:rPr lang="en-IN" sz="1400" b="1">
                          <a:solidFill>
                            <a:schemeClr val="tx1"/>
                          </a:solidFill>
                        </a:rPr>
                        <a:t>Maintenance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Businesses handle hardware updates, repairs,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Maintenance is handled by the cloud provider.</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58696163"/>
                  </a:ext>
                </a:extLst>
              </a:tr>
              <a:tr h="360619">
                <a:tc>
                  <a:txBody>
                    <a:bodyPr/>
                    <a:lstStyle/>
                    <a:p>
                      <a:r>
                        <a:rPr lang="en-IN" sz="1400" b="1">
                          <a:solidFill>
                            <a:schemeClr val="tx1"/>
                          </a:solidFill>
                        </a:rPr>
                        <a:t>Accessibility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Limited to on-site access or complex VPN setups.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Accessible anywhere with an internet connection.</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38865622"/>
                  </a:ext>
                </a:extLst>
              </a:tr>
              <a:tr h="360619">
                <a:tc>
                  <a:txBody>
                    <a:bodyPr/>
                    <a:lstStyle/>
                    <a:p>
                      <a:r>
                        <a:rPr lang="en-IN" sz="1400" b="1">
                          <a:solidFill>
                            <a:schemeClr val="tx1"/>
                          </a:solidFill>
                        </a:rPr>
                        <a:t>Deployment Time</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Can take weeks or months to deploy new systems.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Services can be deployed in minutes.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055029476"/>
                  </a:ext>
                </a:extLst>
              </a:tr>
              <a:tr h="616892">
                <a:tc>
                  <a:txBody>
                    <a:bodyPr/>
                    <a:lstStyle/>
                    <a:p>
                      <a:r>
                        <a:rPr lang="en-IN" sz="1400" b="1">
                          <a:solidFill>
                            <a:schemeClr val="tx1"/>
                          </a:solidFill>
                        </a:rPr>
                        <a:t>Flexibility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Less flexible, tied to purchased hardware and software.</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Highly flexible with a variety of services and configurations.</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107003168"/>
                  </a:ext>
                </a:extLst>
              </a:tr>
              <a:tr h="616892">
                <a:tc>
                  <a:txBody>
                    <a:bodyPr/>
                    <a:lstStyle/>
                    <a:p>
                      <a:r>
                        <a:rPr lang="en-IN" sz="1400" b="1">
                          <a:solidFill>
                            <a:schemeClr val="tx1"/>
                          </a:solidFill>
                        </a:rPr>
                        <a:t>Disaster Recovery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dedicated resources for backups and recovery plans.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Built-in disaster recovery options are often available.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371438896"/>
                  </a:ext>
                </a:extLst>
              </a:tr>
              <a:tr h="616892">
                <a:tc>
                  <a:txBody>
                    <a:bodyPr/>
                    <a:lstStyle/>
                    <a:p>
                      <a:r>
                        <a:rPr lang="en-IN" sz="1400" b="1">
                          <a:solidFill>
                            <a:schemeClr val="tx1"/>
                          </a:solidFill>
                        </a:rPr>
                        <a:t>Energy Efficiency</a:t>
                      </a:r>
                      <a:endParaRPr lang="en-IN" sz="1400">
                        <a:solidFill>
                          <a:schemeClr val="tx1"/>
                        </a:solidFill>
                      </a:endParaRP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Requires energy to run and cool physical servers.</a:t>
                      </a:r>
                    </a:p>
                  </a:txBody>
                  <a:tcPr marL="44523" marR="44523" marT="22261" marB="22261" anchor="ctr">
                    <a:lnL>
                      <a:noFill/>
                    </a:lnL>
                    <a:lnR>
                      <a:noFill/>
                    </a:lnR>
                    <a:lnT w="3175">
                      <a:solidFill>
                        <a:schemeClr val="tx1"/>
                      </a:solidFill>
                    </a:lnT>
                    <a:lnB w="3175">
                      <a:solidFill>
                        <a:schemeClr val="tx1"/>
                      </a:solidFill>
                    </a:lnB>
                    <a:noFill/>
                  </a:tcPr>
                </a:tc>
                <a:tc>
                  <a:txBody>
                    <a:bodyPr/>
                    <a:lstStyle/>
                    <a:p>
                      <a:r>
                        <a:rPr lang="en-US" sz="1400">
                          <a:solidFill>
                            <a:schemeClr val="tx1"/>
                          </a:solidFill>
                        </a:rPr>
                        <a:t>Providers optimize energy usage across shared infrastructure.</a:t>
                      </a:r>
                    </a:p>
                  </a:txBody>
                  <a:tcPr marL="44523" marR="44523" marT="22261" marB="22261"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11641221"/>
                  </a:ext>
                </a:extLst>
              </a:tr>
              <a:tr h="616892">
                <a:tc>
                  <a:txBody>
                    <a:bodyPr/>
                    <a:lstStyle/>
                    <a:p>
                      <a:r>
                        <a:rPr lang="en-IN" sz="1400" b="1">
                          <a:solidFill>
                            <a:schemeClr val="tx1"/>
                          </a:solidFill>
                        </a:rPr>
                        <a:t>Skill Requirements</a:t>
                      </a:r>
                      <a:endParaRPr lang="en-IN" sz="1400">
                        <a:solidFill>
                          <a:schemeClr val="tx1"/>
                        </a:solidFill>
                      </a:endParaRP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a:solidFill>
                            <a:schemeClr val="tx1"/>
                          </a:solidFill>
                        </a:rPr>
                        <a:t>Needs in-house IT staff for maintenance and troubleshooting.</a:t>
                      </a:r>
                    </a:p>
                  </a:txBody>
                  <a:tcPr marL="44523" marR="44523" marT="22261" marB="22261" anchor="ctr">
                    <a:lnL>
                      <a:noFill/>
                    </a:lnL>
                    <a:lnR>
                      <a:noFill/>
                    </a:lnR>
                    <a:lnT w="3175">
                      <a:solidFill>
                        <a:schemeClr val="tx1"/>
                      </a:solidFill>
                    </a:lnT>
                    <a:lnB w="12700">
                      <a:solidFill>
                        <a:schemeClr val="accent1"/>
                      </a:solidFill>
                    </a:lnB>
                    <a:noFill/>
                  </a:tcPr>
                </a:tc>
                <a:tc>
                  <a:txBody>
                    <a:bodyPr/>
                    <a:lstStyle/>
                    <a:p>
                      <a:r>
                        <a:rPr lang="en-US" sz="1400" dirty="0">
                          <a:solidFill>
                            <a:schemeClr val="tx1"/>
                          </a:solidFill>
                        </a:rPr>
                        <a:t>Limited in-house IT skills needed; provider manages most tasks.</a:t>
                      </a:r>
                    </a:p>
                  </a:txBody>
                  <a:tcPr marL="44523" marR="44523" marT="22261" marB="22261"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1362685664"/>
                  </a:ext>
                </a:extLst>
              </a:tr>
            </a:tbl>
          </a:graphicData>
        </a:graphic>
      </p:graphicFrame>
    </p:spTree>
    <p:extLst>
      <p:ext uri="{BB962C8B-B14F-4D97-AF65-F5344CB8AC3E}">
        <p14:creationId xmlns:p14="http://schemas.microsoft.com/office/powerpoint/2010/main" val="43801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161B-C941-07F6-EAC4-FD99AF98B4E3}"/>
              </a:ext>
            </a:extLst>
          </p:cNvPr>
          <p:cNvSpPr>
            <a:spLocks noGrp="1"/>
          </p:cNvSpPr>
          <p:nvPr>
            <p:ph type="title"/>
          </p:nvPr>
        </p:nvSpPr>
        <p:spPr>
          <a:xfrm>
            <a:off x="838200" y="-25131"/>
            <a:ext cx="10515600" cy="1325563"/>
          </a:xfrm>
        </p:spPr>
        <p:txBody>
          <a:bodyPr/>
          <a:lstStyle/>
          <a:p>
            <a:r>
              <a:rPr lang="en-US" dirty="0">
                <a:latin typeface="Abadi" panose="020B0604020104020204" pitchFamily="34" charset="0"/>
              </a:rPr>
              <a:t>Benefits of using cloud computing </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DAF9C364-F419-0A4D-562E-745039524603}"/>
              </a:ext>
            </a:extLst>
          </p:cNvPr>
          <p:cNvSpPr>
            <a:spLocks noGrp="1"/>
          </p:cNvSpPr>
          <p:nvPr>
            <p:ph idx="1"/>
          </p:nvPr>
        </p:nvSpPr>
        <p:spPr>
          <a:xfrm>
            <a:off x="838200" y="1184850"/>
            <a:ext cx="10834991" cy="4351338"/>
          </a:xfrm>
        </p:spPr>
        <p:txBody>
          <a:bodyPr>
            <a:noAutofit/>
          </a:bodyPr>
          <a:lstStyle/>
          <a:p>
            <a:pPr marL="0" indent="0">
              <a:buNone/>
            </a:pPr>
            <a:r>
              <a:rPr lang="en-US" sz="1700" b="1" dirty="0">
                <a:latin typeface="Abadi" panose="020B0604020104020204" pitchFamily="34" charset="0"/>
              </a:rPr>
              <a:t>1. Cost Savings 💰</a:t>
            </a:r>
          </a:p>
          <a:p>
            <a:pPr>
              <a:buFont typeface="Arial" panose="020B0604020202020204" pitchFamily="34" charset="0"/>
              <a:buChar char="•"/>
            </a:pPr>
            <a:r>
              <a:rPr lang="en-US" sz="1700" dirty="0">
                <a:latin typeface="Abadi" panose="020B0604020104020204" pitchFamily="34" charset="0"/>
              </a:rPr>
              <a:t>No need for expensive hardware, physical infrastructure, or maintenance.</a:t>
            </a:r>
          </a:p>
          <a:p>
            <a:pPr>
              <a:buFont typeface="Arial" panose="020B0604020202020204" pitchFamily="34" charset="0"/>
              <a:buChar char="•"/>
            </a:pPr>
            <a:r>
              <a:rPr lang="en-US" sz="1700" dirty="0">
                <a:latin typeface="Abadi" panose="020B0604020104020204" pitchFamily="34" charset="0"/>
              </a:rPr>
              <a:t>Pay-as-you-go model ensures you only pay for what you use.</a:t>
            </a:r>
          </a:p>
          <a:p>
            <a:pPr marL="0" indent="0">
              <a:buNone/>
            </a:pPr>
            <a:r>
              <a:rPr lang="en-US" sz="1700" b="1" dirty="0">
                <a:latin typeface="Abadi" panose="020B0604020104020204" pitchFamily="34" charset="0"/>
              </a:rPr>
              <a:t>2. Scalability 📈</a:t>
            </a:r>
          </a:p>
          <a:p>
            <a:pPr>
              <a:buFont typeface="Arial" panose="020B0604020202020204" pitchFamily="34" charset="0"/>
              <a:buChar char="•"/>
            </a:pPr>
            <a:r>
              <a:rPr lang="en-US" sz="1700" dirty="0">
                <a:latin typeface="Abadi" panose="020B0604020104020204" pitchFamily="34" charset="0"/>
              </a:rPr>
              <a:t>Easily scale resources up or down based on demand.</a:t>
            </a:r>
          </a:p>
          <a:p>
            <a:pPr>
              <a:buFont typeface="Arial" panose="020B0604020202020204" pitchFamily="34" charset="0"/>
              <a:buChar char="•"/>
            </a:pPr>
            <a:r>
              <a:rPr lang="en-US" sz="1700" dirty="0">
                <a:latin typeface="Abadi" panose="020B0604020104020204" pitchFamily="34" charset="0"/>
              </a:rPr>
              <a:t>Perfect for businesses with fluctuating workloads.</a:t>
            </a:r>
          </a:p>
          <a:p>
            <a:pPr marL="0" indent="0">
              <a:buNone/>
            </a:pPr>
            <a:r>
              <a:rPr lang="en-US" sz="1700" b="1" dirty="0">
                <a:latin typeface="Abadi" panose="020B0604020104020204" pitchFamily="34" charset="0"/>
              </a:rPr>
              <a:t>3. Accessibility 🌐</a:t>
            </a:r>
          </a:p>
          <a:p>
            <a:pPr>
              <a:buFont typeface="Arial" panose="020B0604020202020204" pitchFamily="34" charset="0"/>
              <a:buChar char="•"/>
            </a:pPr>
            <a:r>
              <a:rPr lang="en-US" sz="1700" dirty="0">
                <a:latin typeface="Abadi" panose="020B0604020104020204" pitchFamily="34" charset="0"/>
              </a:rPr>
              <a:t>Access your data and applications from anywhere with an internet connection.</a:t>
            </a:r>
          </a:p>
          <a:p>
            <a:pPr>
              <a:buFont typeface="Arial" panose="020B0604020202020204" pitchFamily="34" charset="0"/>
              <a:buChar char="•"/>
            </a:pPr>
            <a:r>
              <a:rPr lang="en-US" sz="1700" dirty="0">
                <a:latin typeface="Abadi" panose="020B0604020104020204" pitchFamily="34" charset="0"/>
              </a:rPr>
              <a:t>Encourages remote work and collaboration.</a:t>
            </a:r>
          </a:p>
          <a:p>
            <a:pPr marL="0" indent="0">
              <a:buNone/>
            </a:pPr>
            <a:r>
              <a:rPr lang="en-US" sz="1700" b="1" dirty="0">
                <a:latin typeface="Abadi" panose="020B0604020104020204" pitchFamily="34" charset="0"/>
              </a:rPr>
              <a:t>4. Performance ⚡</a:t>
            </a:r>
          </a:p>
          <a:p>
            <a:pPr>
              <a:buFont typeface="Arial" panose="020B0604020202020204" pitchFamily="34" charset="0"/>
              <a:buChar char="•"/>
            </a:pPr>
            <a:r>
              <a:rPr lang="en-US" sz="1700" dirty="0">
                <a:latin typeface="Abadi" panose="020B0604020104020204" pitchFamily="34" charset="0"/>
              </a:rPr>
              <a:t>Cloud providers offer high-speed networks and efficient data centers.</a:t>
            </a:r>
          </a:p>
          <a:p>
            <a:pPr>
              <a:buFont typeface="Arial" panose="020B0604020202020204" pitchFamily="34" charset="0"/>
              <a:buChar char="•"/>
            </a:pPr>
            <a:r>
              <a:rPr lang="en-US" sz="1700" dirty="0">
                <a:latin typeface="Abadi" panose="020B0604020104020204" pitchFamily="34" charset="0"/>
              </a:rPr>
              <a:t>Ensures minimal latency and maximum uptime.</a:t>
            </a:r>
          </a:p>
          <a:p>
            <a:pPr marL="0" indent="0">
              <a:buNone/>
            </a:pPr>
            <a:r>
              <a:rPr lang="en-US" sz="1700" b="1" dirty="0">
                <a:latin typeface="Abadi" panose="020B0604020104020204" pitchFamily="34" charset="0"/>
              </a:rPr>
              <a:t>5. Reliability 🤝</a:t>
            </a:r>
          </a:p>
          <a:p>
            <a:pPr>
              <a:buFont typeface="Arial" panose="020B0604020202020204" pitchFamily="34" charset="0"/>
              <a:buChar char="•"/>
            </a:pPr>
            <a:r>
              <a:rPr lang="en-US" sz="1700" dirty="0">
                <a:latin typeface="Abadi" panose="020B0604020104020204" pitchFamily="34" charset="0"/>
              </a:rPr>
              <a:t>Built-in disaster recovery and backup solutions reduce the risk of data loss.</a:t>
            </a:r>
          </a:p>
          <a:p>
            <a:pPr>
              <a:buFont typeface="Arial" panose="020B0604020202020204" pitchFamily="34" charset="0"/>
              <a:buChar char="•"/>
            </a:pPr>
            <a:r>
              <a:rPr lang="en-US" sz="1700" dirty="0">
                <a:latin typeface="Abadi" panose="020B0604020104020204" pitchFamily="34" charset="0"/>
              </a:rPr>
              <a:t>High availability and redundancy across servers.</a:t>
            </a:r>
          </a:p>
        </p:txBody>
      </p:sp>
    </p:spTree>
    <p:extLst>
      <p:ext uri="{BB962C8B-B14F-4D97-AF65-F5344CB8AC3E}">
        <p14:creationId xmlns:p14="http://schemas.microsoft.com/office/powerpoint/2010/main" val="3555858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9B5A-A672-5449-927B-35DBB6AD2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9B716-EB9E-7955-15DC-A2C3BFD68750}"/>
              </a:ext>
            </a:extLst>
          </p:cNvPr>
          <p:cNvSpPr>
            <a:spLocks noGrp="1"/>
          </p:cNvSpPr>
          <p:nvPr>
            <p:ph type="title"/>
          </p:nvPr>
        </p:nvSpPr>
        <p:spPr>
          <a:xfrm>
            <a:off x="770104" y="172647"/>
            <a:ext cx="10971179" cy="1325563"/>
          </a:xfrm>
        </p:spPr>
        <p:txBody>
          <a:bodyPr/>
          <a:lstStyle/>
          <a:p>
            <a:r>
              <a:rPr lang="en-US" dirty="0">
                <a:latin typeface="Abadi" panose="020B0604020104020204" pitchFamily="34" charset="0"/>
              </a:rPr>
              <a:t>Benefits of using cloud computing continue</a:t>
            </a:r>
            <a:endParaRPr lang="en-IN" dirty="0">
              <a:latin typeface="Abadi" panose="020B0604020104020204" pitchFamily="34" charset="0"/>
            </a:endParaRPr>
          </a:p>
        </p:txBody>
      </p:sp>
      <p:sp>
        <p:nvSpPr>
          <p:cNvPr id="3" name="Content Placeholder 2">
            <a:extLst>
              <a:ext uri="{FF2B5EF4-FFF2-40B4-BE49-F238E27FC236}">
                <a16:creationId xmlns:a16="http://schemas.microsoft.com/office/drawing/2014/main" id="{E3FBCE62-805F-1E3D-7B0B-50A4635DD370}"/>
              </a:ext>
            </a:extLst>
          </p:cNvPr>
          <p:cNvSpPr>
            <a:spLocks noGrp="1"/>
          </p:cNvSpPr>
          <p:nvPr>
            <p:ph idx="1"/>
          </p:nvPr>
        </p:nvSpPr>
        <p:spPr>
          <a:xfrm>
            <a:off x="906292" y="1498210"/>
            <a:ext cx="10834991" cy="4351338"/>
          </a:xfrm>
        </p:spPr>
        <p:txBody>
          <a:bodyPr>
            <a:noAutofit/>
          </a:bodyPr>
          <a:lstStyle/>
          <a:p>
            <a:pPr marL="0" indent="0">
              <a:buNone/>
            </a:pPr>
            <a:r>
              <a:rPr lang="en-US" sz="1800" b="1" dirty="0">
                <a:latin typeface="Abadi" panose="020B0604020104020204" pitchFamily="34" charset="0"/>
              </a:rPr>
              <a:t>6. Security 🔒</a:t>
            </a:r>
          </a:p>
          <a:p>
            <a:pPr>
              <a:buFont typeface="Arial" panose="020B0604020202020204" pitchFamily="34" charset="0"/>
              <a:buChar char="•"/>
            </a:pPr>
            <a:r>
              <a:rPr lang="en-US" sz="1800" dirty="0">
                <a:latin typeface="Abadi" panose="020B0604020104020204" pitchFamily="34" charset="0"/>
              </a:rPr>
              <a:t>Advanced security features such as encryption, firewalls, and access controls.</a:t>
            </a:r>
          </a:p>
          <a:p>
            <a:pPr>
              <a:buFont typeface="Arial" panose="020B0604020202020204" pitchFamily="34" charset="0"/>
              <a:buChar char="•"/>
            </a:pPr>
            <a:r>
              <a:rPr lang="en-US" sz="1800" dirty="0">
                <a:latin typeface="Abadi" panose="020B0604020104020204" pitchFamily="34" charset="0"/>
              </a:rPr>
              <a:t>Continuous monitoring to detect and prevent cyber threats.</a:t>
            </a:r>
          </a:p>
          <a:p>
            <a:pPr marL="0" indent="0">
              <a:buNone/>
            </a:pPr>
            <a:r>
              <a:rPr lang="en-US" sz="1800" b="1" dirty="0">
                <a:latin typeface="Abadi" panose="020B0604020104020204" pitchFamily="34" charset="0"/>
              </a:rPr>
              <a:t>7. Automatic Updates 🔄</a:t>
            </a:r>
          </a:p>
          <a:p>
            <a:pPr>
              <a:buFont typeface="Arial" panose="020B0604020202020204" pitchFamily="34" charset="0"/>
              <a:buChar char="•"/>
            </a:pPr>
            <a:r>
              <a:rPr lang="en-US" sz="1800" dirty="0">
                <a:latin typeface="Abadi" panose="020B0604020104020204" pitchFamily="34" charset="0"/>
              </a:rPr>
              <a:t>Providers handle software and hardware updates, ensuring you’re always using the latest technology.</a:t>
            </a:r>
          </a:p>
          <a:p>
            <a:pPr marL="0" indent="0">
              <a:buNone/>
            </a:pPr>
            <a:r>
              <a:rPr lang="en-US" sz="1800" b="1" dirty="0">
                <a:latin typeface="Abadi" panose="020B0604020104020204" pitchFamily="34" charset="0"/>
              </a:rPr>
              <a:t>8. Environmental Benefits 🌱</a:t>
            </a:r>
          </a:p>
          <a:p>
            <a:pPr>
              <a:buFont typeface="Arial" panose="020B0604020202020204" pitchFamily="34" charset="0"/>
              <a:buChar char="•"/>
            </a:pPr>
            <a:r>
              <a:rPr lang="en-US" sz="1800" dirty="0">
                <a:latin typeface="Abadi" panose="020B0604020104020204" pitchFamily="34" charset="0"/>
              </a:rPr>
              <a:t>Optimized resource sharing reduces energy consumption and carbon footprint.</a:t>
            </a:r>
          </a:p>
          <a:p>
            <a:pPr marL="0" indent="0">
              <a:buNone/>
            </a:pPr>
            <a:r>
              <a:rPr lang="en-US" sz="1800" b="1" dirty="0">
                <a:latin typeface="Abadi" panose="020B0604020104020204" pitchFamily="34" charset="0"/>
              </a:rPr>
              <a:t>9. Innovation 🚀</a:t>
            </a:r>
          </a:p>
          <a:p>
            <a:pPr>
              <a:buFont typeface="Arial" panose="020B0604020202020204" pitchFamily="34" charset="0"/>
              <a:buChar char="•"/>
            </a:pPr>
            <a:r>
              <a:rPr lang="en-US" sz="1800" dirty="0">
                <a:latin typeface="Abadi" panose="020B0604020104020204" pitchFamily="34" charset="0"/>
              </a:rPr>
              <a:t>Access to advanced technologies like AI, machine learning, and big data analytics without heavy investments.</a:t>
            </a:r>
          </a:p>
          <a:p>
            <a:pPr marL="0" indent="0">
              <a:buNone/>
            </a:pPr>
            <a:r>
              <a:rPr lang="en-US" sz="1800" b="1" dirty="0">
                <a:latin typeface="Abadi" panose="020B0604020104020204" pitchFamily="34" charset="0"/>
              </a:rPr>
              <a:t>10. Flexibility 🛠️</a:t>
            </a:r>
          </a:p>
          <a:p>
            <a:pPr>
              <a:buFont typeface="Arial" panose="020B0604020202020204" pitchFamily="34" charset="0"/>
              <a:buChar char="•"/>
            </a:pPr>
            <a:r>
              <a:rPr lang="en-US" sz="1800" dirty="0">
                <a:latin typeface="Abadi" panose="020B0604020104020204" pitchFamily="34" charset="0"/>
              </a:rPr>
              <a:t>Variety of services (e.g., storage, computing power, databases) tailored to different needs.</a:t>
            </a:r>
          </a:p>
          <a:p>
            <a:pPr>
              <a:buFont typeface="Arial" panose="020B0604020202020204" pitchFamily="34" charset="0"/>
              <a:buChar char="•"/>
            </a:pPr>
            <a:r>
              <a:rPr lang="en-US" sz="1800" dirty="0">
                <a:latin typeface="Abadi" panose="020B0604020104020204" pitchFamily="34" charset="0"/>
              </a:rPr>
              <a:t>Multi-cloud and hybrid solutions offer more customization.</a:t>
            </a:r>
          </a:p>
        </p:txBody>
      </p:sp>
    </p:spTree>
    <p:extLst>
      <p:ext uri="{BB962C8B-B14F-4D97-AF65-F5344CB8AC3E}">
        <p14:creationId xmlns:p14="http://schemas.microsoft.com/office/powerpoint/2010/main" val="2475430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3153-3C83-5964-F89A-7563BADC432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Abadi" panose="020B0604020104020204" pitchFamily="34" charset="0"/>
              </a:rPr>
              <a:t>Types of Cloud Computing</a:t>
            </a:r>
            <a:endParaRPr lang="en-IN" sz="4000">
              <a:solidFill>
                <a:schemeClr val="bg1"/>
              </a:solidFill>
              <a:latin typeface="Abadi" panose="020B0604020104020204" pitchFamily="34" charset="0"/>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97D43C-8443-71FB-FE34-64BA80599BA6}"/>
              </a:ext>
            </a:extLst>
          </p:cNvPr>
          <p:cNvSpPr>
            <a:spLocks noGrp="1"/>
          </p:cNvSpPr>
          <p:nvPr>
            <p:ph idx="1"/>
          </p:nvPr>
        </p:nvSpPr>
        <p:spPr>
          <a:xfrm>
            <a:off x="1155548" y="2217343"/>
            <a:ext cx="10781894" cy="3959619"/>
          </a:xfrm>
        </p:spPr>
        <p:txBody>
          <a:bodyPr>
            <a:noAutofit/>
          </a:bodyPr>
          <a:lstStyle/>
          <a:p>
            <a:pPr marL="0" indent="0">
              <a:buNone/>
            </a:pPr>
            <a:r>
              <a:rPr lang="en-US" sz="1800" b="1" dirty="0"/>
              <a:t>1. Deployment Models: </a:t>
            </a:r>
            <a:r>
              <a:rPr lang="en-US" sz="1800" b="0" i="0" dirty="0">
                <a:effectLst/>
              </a:rPr>
              <a:t>cloud deployment model identifies the specific type of cloud environment based on ownership, scale, and access, as well as the cloud's nature and purpose . The location of the servers you're using and who controls them are defined by a cloud deployment model.</a:t>
            </a:r>
            <a:endParaRPr lang="en-US" sz="1800" b="1" dirty="0"/>
          </a:p>
          <a:p>
            <a:r>
              <a:rPr lang="en-US" sz="1800" dirty="0"/>
              <a:t>Public Cloud</a:t>
            </a:r>
          </a:p>
          <a:p>
            <a:r>
              <a:rPr lang="en-US" sz="1800" dirty="0"/>
              <a:t>Private Cloud</a:t>
            </a:r>
          </a:p>
          <a:p>
            <a:r>
              <a:rPr lang="en-US" sz="1800" dirty="0"/>
              <a:t>Hybrid Cloud</a:t>
            </a:r>
          </a:p>
          <a:p>
            <a:r>
              <a:rPr lang="en-US" sz="1800" dirty="0"/>
              <a:t>Community Cloud</a:t>
            </a:r>
          </a:p>
          <a:p>
            <a:pPr marL="0" indent="0">
              <a:buNone/>
            </a:pPr>
            <a:endParaRPr lang="en-US" sz="1800" b="1" dirty="0"/>
          </a:p>
          <a:p>
            <a:pPr marL="0" indent="0">
              <a:buNone/>
            </a:pPr>
            <a:r>
              <a:rPr lang="en-US" sz="1800" b="1" dirty="0"/>
              <a:t>2. Service Models: </a:t>
            </a:r>
            <a:r>
              <a:rPr lang="en-US" sz="1800" b="0" i="0" dirty="0">
                <a:effectLst/>
              </a:rPr>
              <a:t>cloud service models allow users or organizations to build custom software applications by providing the right ecosystem . </a:t>
            </a:r>
            <a:endParaRPr lang="en-US" sz="1800" b="1" dirty="0"/>
          </a:p>
          <a:p>
            <a:r>
              <a:rPr lang="en-US" sz="1800" dirty="0"/>
              <a:t>Infrastructure as a Service (IaaS)</a:t>
            </a:r>
          </a:p>
          <a:p>
            <a:r>
              <a:rPr lang="en-US" sz="1800" dirty="0"/>
              <a:t>Platform as a Service (PaaS)</a:t>
            </a:r>
          </a:p>
          <a:p>
            <a:r>
              <a:rPr lang="en-US" sz="1800" dirty="0"/>
              <a:t>Software as a Service (SaaS)</a:t>
            </a:r>
          </a:p>
        </p:txBody>
      </p:sp>
    </p:spTree>
    <p:extLst>
      <p:ext uri="{BB962C8B-B14F-4D97-AF65-F5344CB8AC3E}">
        <p14:creationId xmlns:p14="http://schemas.microsoft.com/office/powerpoint/2010/main" val="2033374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diagram of different types of cloud">
            <a:extLst>
              <a:ext uri="{FF2B5EF4-FFF2-40B4-BE49-F238E27FC236}">
                <a16:creationId xmlns:a16="http://schemas.microsoft.com/office/drawing/2014/main" id="{D7C65649-5CD3-ED34-9A47-979381CE4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0221" y="643466"/>
            <a:ext cx="10611558" cy="55710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05368E-FCC9-AFC8-32BB-3B9056E60A7A}"/>
              </a:ext>
            </a:extLst>
          </p:cNvPr>
          <p:cNvSpPr/>
          <p:nvPr/>
        </p:nvSpPr>
        <p:spPr>
          <a:xfrm>
            <a:off x="4048327" y="1118681"/>
            <a:ext cx="4095345" cy="700392"/>
          </a:xfrm>
          <a:prstGeom prst="rect">
            <a:avLst/>
          </a:prstGeom>
          <a:solidFill>
            <a:schemeClr val="accent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bg2"/>
                </a:solidFill>
                <a:latin typeface="Abadi" panose="020B0604020104020204" pitchFamily="34" charset="0"/>
              </a:rPr>
              <a:t>Deployment model</a:t>
            </a:r>
          </a:p>
        </p:txBody>
      </p:sp>
    </p:spTree>
    <p:extLst>
      <p:ext uri="{BB962C8B-B14F-4D97-AF65-F5344CB8AC3E}">
        <p14:creationId xmlns:p14="http://schemas.microsoft.com/office/powerpoint/2010/main" val="37119621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is Public Cloud? | 4 Different Types &amp; Structure of Public Cloud">
            <a:extLst>
              <a:ext uri="{FF2B5EF4-FFF2-40B4-BE49-F238E27FC236}">
                <a16:creationId xmlns:a16="http://schemas.microsoft.com/office/drawing/2014/main" id="{F8FBA49B-062D-523A-5F4C-D029B76265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635" y="1655196"/>
            <a:ext cx="3876165" cy="21512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86EBDF-AA5D-E541-239D-EF0D63CDC7B6}"/>
              </a:ext>
            </a:extLst>
          </p:cNvPr>
          <p:cNvSpPr txBox="1"/>
          <p:nvPr/>
        </p:nvSpPr>
        <p:spPr>
          <a:xfrm>
            <a:off x="5285434" y="938835"/>
            <a:ext cx="6762540" cy="3197464"/>
          </a:xfrm>
          <a:prstGeom prst="rect">
            <a:avLst/>
          </a:prstGeom>
        </p:spPr>
        <p:txBody>
          <a:bodyPr vert="horz" lIns="91440" tIns="45720" rIns="91440" bIns="45720" rtlCol="0" anchor="t">
            <a:noAutofit/>
          </a:bodyPr>
          <a:lstStyle/>
          <a:p>
            <a:pPr>
              <a:lnSpc>
                <a:spcPct val="90000"/>
              </a:lnSpc>
              <a:spcAft>
                <a:spcPts val="600"/>
              </a:spcAft>
            </a:pPr>
            <a:r>
              <a:rPr lang="en-US" b="1" dirty="0"/>
              <a:t>Public Cloud</a:t>
            </a:r>
            <a:r>
              <a:rPr lang="en-US" dirty="0"/>
              <a:t>: Services are provided over the internet by a third-party cloud provider, and resources are shared among multiple customers.</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b="1" dirty="0"/>
              <a:t>Key Features</a:t>
            </a:r>
            <a:r>
              <a:rPr lang="en-US" dirty="0"/>
              <a:t>:</a:t>
            </a:r>
          </a:p>
          <a:p>
            <a:pPr marL="742950" lvl="1" indent="-228600">
              <a:lnSpc>
                <a:spcPct val="90000"/>
              </a:lnSpc>
              <a:spcAft>
                <a:spcPts val="600"/>
              </a:spcAft>
              <a:buFont typeface="Arial" panose="020B0604020202020204" pitchFamily="34" charset="0"/>
              <a:buChar char="•"/>
            </a:pPr>
            <a:r>
              <a:rPr lang="en-US" dirty="0"/>
              <a:t>Accessibility: Accessible from any internet-connected device 🌐.</a:t>
            </a:r>
          </a:p>
          <a:p>
            <a:pPr marL="742950" lvl="1" indent="-228600">
              <a:lnSpc>
                <a:spcPct val="90000"/>
              </a:lnSpc>
              <a:spcAft>
                <a:spcPts val="600"/>
              </a:spcAft>
              <a:buFont typeface="Arial" panose="020B0604020202020204" pitchFamily="34" charset="0"/>
              <a:buChar char="•"/>
            </a:pPr>
            <a:r>
              <a:rPr lang="en-US" dirty="0"/>
              <a:t>Scalability: High scalability; resources can be quickly scaled up or down as needed 🔄.</a:t>
            </a:r>
          </a:p>
          <a:p>
            <a:pPr marL="742950" lvl="1" indent="-228600">
              <a:lnSpc>
                <a:spcPct val="90000"/>
              </a:lnSpc>
              <a:spcAft>
                <a:spcPts val="600"/>
              </a:spcAft>
              <a:buFont typeface="Arial" panose="020B0604020202020204" pitchFamily="34" charset="0"/>
              <a:buChar char="•"/>
            </a:pPr>
            <a:r>
              <a:rPr lang="en-US" dirty="0"/>
              <a:t>Cost-Effective: Pay-as-you-go pricing model; users pay only for the resources they consume 💸.</a:t>
            </a:r>
          </a:p>
          <a:p>
            <a:pPr lvl="1"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dirty="0"/>
              <a:t>Examples: AWS, Microsoft Azure, Google Cloud Platform.</a:t>
            </a:r>
          </a:p>
        </p:txBody>
      </p:sp>
      <p:sp>
        <p:nvSpPr>
          <p:cNvPr id="6153" name="Rectangle 615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675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1317</TotalTime>
  <Words>2574</Words>
  <Application>Microsoft Office PowerPoint</Application>
  <PresentationFormat>Widescreen</PresentationFormat>
  <Paragraphs>305</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Abadi</vt:lpstr>
      <vt:lpstr>Aharoni</vt:lpstr>
      <vt:lpstr>Amasis MT Pro</vt:lpstr>
      <vt:lpstr>Aptos</vt:lpstr>
      <vt:lpstr>Aptos Display</vt:lpstr>
      <vt:lpstr>Arial</vt:lpstr>
      <vt:lpstr>Berlin Sans FB Demi</vt:lpstr>
      <vt:lpstr>Calibri</vt:lpstr>
      <vt:lpstr>Wingdings</vt:lpstr>
      <vt:lpstr>Office Theme</vt:lpstr>
      <vt:lpstr>PowerPoint Presentation</vt:lpstr>
      <vt:lpstr>What is cloud computing…?</vt:lpstr>
      <vt:lpstr>Comparing traditional IT to Cloud computing </vt:lpstr>
      <vt:lpstr>PowerPoint Presentation</vt:lpstr>
      <vt:lpstr>Benefits of using cloud computing </vt:lpstr>
      <vt:lpstr>Benefits of using cloud computing continue</vt:lpstr>
      <vt:lpstr>Types of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likitha b s</dc:creator>
  <cp:lastModifiedBy>likitha b s</cp:lastModifiedBy>
  <cp:revision>68</cp:revision>
  <dcterms:created xsi:type="dcterms:W3CDTF">2024-12-13T07:08:39Z</dcterms:created>
  <dcterms:modified xsi:type="dcterms:W3CDTF">2024-12-15T16:52:01Z</dcterms:modified>
</cp:coreProperties>
</file>