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1" r:id="rId15"/>
    <p:sldId id="272" r:id="rId16"/>
    <p:sldId id="267"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inues" id="{B122B6F3-83F5-4E95-9D2B-AE62399F47D9}">
          <p14:sldIdLst>
            <p14:sldId id="256"/>
          </p14:sldIdLst>
        </p14:section>
        <p14:section name="EBS" id="{57E5ABB4-FD2A-4033-BC61-8978B887B3A4}">
          <p14:sldIdLst>
            <p14:sldId id="257"/>
            <p14:sldId id="258"/>
            <p14:sldId id="259"/>
            <p14:sldId id="260"/>
            <p14:sldId id="261"/>
            <p14:sldId id="262"/>
            <p14:sldId id="263"/>
          </p14:sldIdLst>
        </p14:section>
        <p14:section name="ELB" id="{005C3BF3-200E-4F1C-9CC7-7BE274D07FE4}">
          <p14:sldIdLst>
            <p14:sldId id="264"/>
            <p14:sldId id="266"/>
            <p14:sldId id="268"/>
            <p14:sldId id="269"/>
            <p14:sldId id="270"/>
            <p14:sldId id="271"/>
            <p14:sldId id="272"/>
            <p14:sldId id="267"/>
            <p14:sldId id="273"/>
          </p14:sldIdLst>
        </p14:section>
        <p14:section name="SNS" id="{7025134C-BBB2-4AA7-A548-D04219D998C9}">
          <p14:sldIdLst>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varScale="1">
        <p:scale>
          <a:sx n="82" d="100"/>
          <a:sy n="82" d="100"/>
        </p:scale>
        <p:origin x="4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3ED7-62F3-4F2F-977D-46DBFE8A9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AA9FDE-E58E-7961-8ED6-FB2E6B2A7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F706FE-3FBD-8EFF-9DFB-25C509B99CDE}"/>
              </a:ext>
            </a:extLst>
          </p:cNvPr>
          <p:cNvSpPr>
            <a:spLocks noGrp="1"/>
          </p:cNvSpPr>
          <p:nvPr>
            <p:ph type="dt" sz="half" idx="10"/>
          </p:nvPr>
        </p:nvSpPr>
        <p:spPr/>
        <p:txBody>
          <a:bodyPr/>
          <a:lstStyle/>
          <a:p>
            <a:fld id="{7DD1A13F-1E0A-4D2B-8E09-4AD514492786}" type="datetimeFigureOut">
              <a:rPr lang="en-IN" smtClean="0"/>
              <a:t>11-02-2025</a:t>
            </a:fld>
            <a:endParaRPr lang="en-IN"/>
          </a:p>
        </p:txBody>
      </p:sp>
      <p:sp>
        <p:nvSpPr>
          <p:cNvPr id="5" name="Footer Placeholder 4">
            <a:extLst>
              <a:ext uri="{FF2B5EF4-FFF2-40B4-BE49-F238E27FC236}">
                <a16:creationId xmlns:a16="http://schemas.microsoft.com/office/drawing/2014/main" id="{12921DF0-E32E-EFAD-8CDB-9054AD858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014C0-C237-0315-19F9-FCF8C772B50A}"/>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406795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A348-FA55-3551-7D15-B07987B10B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C62ECD-0713-A981-F01E-C07758474A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749C0C-F5A7-B141-6120-39FA471A3214}"/>
              </a:ext>
            </a:extLst>
          </p:cNvPr>
          <p:cNvSpPr>
            <a:spLocks noGrp="1"/>
          </p:cNvSpPr>
          <p:nvPr>
            <p:ph type="dt" sz="half" idx="10"/>
          </p:nvPr>
        </p:nvSpPr>
        <p:spPr/>
        <p:txBody>
          <a:bodyPr/>
          <a:lstStyle/>
          <a:p>
            <a:fld id="{7DD1A13F-1E0A-4D2B-8E09-4AD514492786}" type="datetimeFigureOut">
              <a:rPr lang="en-IN" smtClean="0"/>
              <a:t>11-02-2025</a:t>
            </a:fld>
            <a:endParaRPr lang="en-IN"/>
          </a:p>
        </p:txBody>
      </p:sp>
      <p:sp>
        <p:nvSpPr>
          <p:cNvPr id="5" name="Footer Placeholder 4">
            <a:extLst>
              <a:ext uri="{FF2B5EF4-FFF2-40B4-BE49-F238E27FC236}">
                <a16:creationId xmlns:a16="http://schemas.microsoft.com/office/drawing/2014/main" id="{2A960814-79F3-A871-64A7-21AF529AC6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68198A-0FFD-880A-D985-D68C249D9B93}"/>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45306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EBC2B1-EBDE-93FA-74DB-3928BD3C43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E88816-0926-3FAF-D8DB-D60B94A27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61BCD-2782-67CC-EB42-DC88C41C18E5}"/>
              </a:ext>
            </a:extLst>
          </p:cNvPr>
          <p:cNvSpPr>
            <a:spLocks noGrp="1"/>
          </p:cNvSpPr>
          <p:nvPr>
            <p:ph type="dt" sz="half" idx="10"/>
          </p:nvPr>
        </p:nvSpPr>
        <p:spPr/>
        <p:txBody>
          <a:bodyPr/>
          <a:lstStyle/>
          <a:p>
            <a:fld id="{7DD1A13F-1E0A-4D2B-8E09-4AD514492786}" type="datetimeFigureOut">
              <a:rPr lang="en-IN" smtClean="0"/>
              <a:t>11-02-2025</a:t>
            </a:fld>
            <a:endParaRPr lang="en-IN"/>
          </a:p>
        </p:txBody>
      </p:sp>
      <p:sp>
        <p:nvSpPr>
          <p:cNvPr id="5" name="Footer Placeholder 4">
            <a:extLst>
              <a:ext uri="{FF2B5EF4-FFF2-40B4-BE49-F238E27FC236}">
                <a16:creationId xmlns:a16="http://schemas.microsoft.com/office/drawing/2014/main" id="{8ADD35B3-9419-4A95-C2B6-36AF7B662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E6960-A6D8-F7AC-1DB2-75F4D5DD238F}"/>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101509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E567-C5D6-2272-1095-1F76BA56F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4958A-8572-A392-EAB6-B35D1FADE2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1A15B-EDA0-ACA8-F655-53DBA6A7101B}"/>
              </a:ext>
            </a:extLst>
          </p:cNvPr>
          <p:cNvSpPr>
            <a:spLocks noGrp="1"/>
          </p:cNvSpPr>
          <p:nvPr>
            <p:ph type="dt" sz="half" idx="10"/>
          </p:nvPr>
        </p:nvSpPr>
        <p:spPr/>
        <p:txBody>
          <a:bodyPr/>
          <a:lstStyle/>
          <a:p>
            <a:fld id="{7DD1A13F-1E0A-4D2B-8E09-4AD514492786}" type="datetimeFigureOut">
              <a:rPr lang="en-IN" smtClean="0"/>
              <a:t>11-02-2025</a:t>
            </a:fld>
            <a:endParaRPr lang="en-IN"/>
          </a:p>
        </p:txBody>
      </p:sp>
      <p:sp>
        <p:nvSpPr>
          <p:cNvPr id="5" name="Footer Placeholder 4">
            <a:extLst>
              <a:ext uri="{FF2B5EF4-FFF2-40B4-BE49-F238E27FC236}">
                <a16:creationId xmlns:a16="http://schemas.microsoft.com/office/drawing/2014/main" id="{3360156B-A324-F138-AC47-353ACCDE2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F03B7-C4B8-AC0E-1A78-AE46D15BAD58}"/>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72232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BA0A-194B-3D2C-A145-6C60708D9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04A76B-D3B3-54B0-15C5-A18A122DC5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4A3169-1E86-6C3C-6E08-927C10876DEC}"/>
              </a:ext>
            </a:extLst>
          </p:cNvPr>
          <p:cNvSpPr>
            <a:spLocks noGrp="1"/>
          </p:cNvSpPr>
          <p:nvPr>
            <p:ph type="dt" sz="half" idx="10"/>
          </p:nvPr>
        </p:nvSpPr>
        <p:spPr/>
        <p:txBody>
          <a:bodyPr/>
          <a:lstStyle/>
          <a:p>
            <a:fld id="{7DD1A13F-1E0A-4D2B-8E09-4AD514492786}" type="datetimeFigureOut">
              <a:rPr lang="en-IN" smtClean="0"/>
              <a:t>11-02-2025</a:t>
            </a:fld>
            <a:endParaRPr lang="en-IN"/>
          </a:p>
        </p:txBody>
      </p:sp>
      <p:sp>
        <p:nvSpPr>
          <p:cNvPr id="5" name="Footer Placeholder 4">
            <a:extLst>
              <a:ext uri="{FF2B5EF4-FFF2-40B4-BE49-F238E27FC236}">
                <a16:creationId xmlns:a16="http://schemas.microsoft.com/office/drawing/2014/main" id="{2EBBF53E-3FAF-5403-9D8C-C647EBC03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1AD34-7A0D-884D-519C-D88109F7934C}"/>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36410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9C1E-9FA0-7C15-9E0F-D0FE6E9401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6FC8E2-E2DB-AE28-BC52-132812BCD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01D913-B553-2C15-6A95-B85317B7C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4F8340-C077-0C21-25F6-BE52D3C06594}"/>
              </a:ext>
            </a:extLst>
          </p:cNvPr>
          <p:cNvSpPr>
            <a:spLocks noGrp="1"/>
          </p:cNvSpPr>
          <p:nvPr>
            <p:ph type="dt" sz="half" idx="10"/>
          </p:nvPr>
        </p:nvSpPr>
        <p:spPr/>
        <p:txBody>
          <a:bodyPr/>
          <a:lstStyle/>
          <a:p>
            <a:fld id="{7DD1A13F-1E0A-4D2B-8E09-4AD514492786}" type="datetimeFigureOut">
              <a:rPr lang="en-IN" smtClean="0"/>
              <a:t>11-02-2025</a:t>
            </a:fld>
            <a:endParaRPr lang="en-IN"/>
          </a:p>
        </p:txBody>
      </p:sp>
      <p:sp>
        <p:nvSpPr>
          <p:cNvPr id="6" name="Footer Placeholder 5">
            <a:extLst>
              <a:ext uri="{FF2B5EF4-FFF2-40B4-BE49-F238E27FC236}">
                <a16:creationId xmlns:a16="http://schemas.microsoft.com/office/drawing/2014/main" id="{DAC95C48-4461-6CA8-E0CD-F678D1EF9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C39D19-D040-4981-B80F-7C627D074CC9}"/>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02125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1279-3F08-7B55-CEA2-FEBA436A8B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A00D8-F298-4A3A-E6DA-F0BF4066F9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A21AF-4F86-9AE9-09D8-B63BF8EFA3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E951AD-8D86-917D-46D2-9F4E77C15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BACA20-982E-99F4-279B-A95838657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FBB0AC-03B8-2605-A0C9-31A54EEA9EDC}"/>
              </a:ext>
            </a:extLst>
          </p:cNvPr>
          <p:cNvSpPr>
            <a:spLocks noGrp="1"/>
          </p:cNvSpPr>
          <p:nvPr>
            <p:ph type="dt" sz="half" idx="10"/>
          </p:nvPr>
        </p:nvSpPr>
        <p:spPr/>
        <p:txBody>
          <a:bodyPr/>
          <a:lstStyle/>
          <a:p>
            <a:fld id="{7DD1A13F-1E0A-4D2B-8E09-4AD514492786}" type="datetimeFigureOut">
              <a:rPr lang="en-IN" smtClean="0"/>
              <a:t>11-02-2025</a:t>
            </a:fld>
            <a:endParaRPr lang="en-IN"/>
          </a:p>
        </p:txBody>
      </p:sp>
      <p:sp>
        <p:nvSpPr>
          <p:cNvPr id="8" name="Footer Placeholder 7">
            <a:extLst>
              <a:ext uri="{FF2B5EF4-FFF2-40B4-BE49-F238E27FC236}">
                <a16:creationId xmlns:a16="http://schemas.microsoft.com/office/drawing/2014/main" id="{3249D468-1FEB-1789-01F0-8C7B70F769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F37838-7ECC-0FC2-F99C-319FDFFDBC68}"/>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47778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60DA-112D-A1A3-471D-630C6664F3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3B1283-93D9-24D9-EDC0-DDF88A6CBDBD}"/>
              </a:ext>
            </a:extLst>
          </p:cNvPr>
          <p:cNvSpPr>
            <a:spLocks noGrp="1"/>
          </p:cNvSpPr>
          <p:nvPr>
            <p:ph type="dt" sz="half" idx="10"/>
          </p:nvPr>
        </p:nvSpPr>
        <p:spPr/>
        <p:txBody>
          <a:bodyPr/>
          <a:lstStyle/>
          <a:p>
            <a:fld id="{7DD1A13F-1E0A-4D2B-8E09-4AD514492786}" type="datetimeFigureOut">
              <a:rPr lang="en-IN" smtClean="0"/>
              <a:t>11-02-2025</a:t>
            </a:fld>
            <a:endParaRPr lang="en-IN"/>
          </a:p>
        </p:txBody>
      </p:sp>
      <p:sp>
        <p:nvSpPr>
          <p:cNvPr id="4" name="Footer Placeholder 3">
            <a:extLst>
              <a:ext uri="{FF2B5EF4-FFF2-40B4-BE49-F238E27FC236}">
                <a16:creationId xmlns:a16="http://schemas.microsoft.com/office/drawing/2014/main" id="{BC3FAA92-6555-5A1B-DEEB-53CE5AD6B4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1C7B68-1617-23AB-D04B-FEB552B2F0CB}"/>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356999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36F3D3-832B-AD56-FC9D-F4E53471C98A}"/>
              </a:ext>
            </a:extLst>
          </p:cNvPr>
          <p:cNvSpPr>
            <a:spLocks noGrp="1"/>
          </p:cNvSpPr>
          <p:nvPr>
            <p:ph type="dt" sz="half" idx="10"/>
          </p:nvPr>
        </p:nvSpPr>
        <p:spPr/>
        <p:txBody>
          <a:bodyPr/>
          <a:lstStyle/>
          <a:p>
            <a:fld id="{7DD1A13F-1E0A-4D2B-8E09-4AD514492786}" type="datetimeFigureOut">
              <a:rPr lang="en-IN" smtClean="0"/>
              <a:t>11-02-2025</a:t>
            </a:fld>
            <a:endParaRPr lang="en-IN"/>
          </a:p>
        </p:txBody>
      </p:sp>
      <p:sp>
        <p:nvSpPr>
          <p:cNvPr id="3" name="Footer Placeholder 2">
            <a:extLst>
              <a:ext uri="{FF2B5EF4-FFF2-40B4-BE49-F238E27FC236}">
                <a16:creationId xmlns:a16="http://schemas.microsoft.com/office/drawing/2014/main" id="{5AB39F9A-932A-0DB5-18F0-59E574C2DB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4BE707-87CD-29EC-D88B-6FDD6673187F}"/>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29121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B180-EFC6-85FC-41B9-D751F7EE0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A90FA3-190E-1AD1-5815-3E1FE6709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8D46AA-036C-8A1D-43EB-04C21BD66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7EEC8-9434-5AD1-6E2E-6AE5FEA08181}"/>
              </a:ext>
            </a:extLst>
          </p:cNvPr>
          <p:cNvSpPr>
            <a:spLocks noGrp="1"/>
          </p:cNvSpPr>
          <p:nvPr>
            <p:ph type="dt" sz="half" idx="10"/>
          </p:nvPr>
        </p:nvSpPr>
        <p:spPr/>
        <p:txBody>
          <a:bodyPr/>
          <a:lstStyle/>
          <a:p>
            <a:fld id="{7DD1A13F-1E0A-4D2B-8E09-4AD514492786}" type="datetimeFigureOut">
              <a:rPr lang="en-IN" smtClean="0"/>
              <a:t>11-02-2025</a:t>
            </a:fld>
            <a:endParaRPr lang="en-IN"/>
          </a:p>
        </p:txBody>
      </p:sp>
      <p:sp>
        <p:nvSpPr>
          <p:cNvPr id="6" name="Footer Placeholder 5">
            <a:extLst>
              <a:ext uri="{FF2B5EF4-FFF2-40B4-BE49-F238E27FC236}">
                <a16:creationId xmlns:a16="http://schemas.microsoft.com/office/drawing/2014/main" id="{A8DE5517-BD87-2F93-C6CF-E5CBD58B41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0CE94-D326-F13F-F3D4-D6F0BF342E64}"/>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7925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6514-3421-53E1-10C5-6366A7C6A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FEBE88-1A81-EA77-EFF3-75C92C6B3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2E80E5-862F-B798-A1A8-F052AA591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6F219-3725-62BD-0492-807C7E37712D}"/>
              </a:ext>
            </a:extLst>
          </p:cNvPr>
          <p:cNvSpPr>
            <a:spLocks noGrp="1"/>
          </p:cNvSpPr>
          <p:nvPr>
            <p:ph type="dt" sz="half" idx="10"/>
          </p:nvPr>
        </p:nvSpPr>
        <p:spPr/>
        <p:txBody>
          <a:bodyPr/>
          <a:lstStyle/>
          <a:p>
            <a:fld id="{7DD1A13F-1E0A-4D2B-8E09-4AD514492786}" type="datetimeFigureOut">
              <a:rPr lang="en-IN" smtClean="0"/>
              <a:t>11-02-2025</a:t>
            </a:fld>
            <a:endParaRPr lang="en-IN"/>
          </a:p>
        </p:txBody>
      </p:sp>
      <p:sp>
        <p:nvSpPr>
          <p:cNvPr id="6" name="Footer Placeholder 5">
            <a:extLst>
              <a:ext uri="{FF2B5EF4-FFF2-40B4-BE49-F238E27FC236}">
                <a16:creationId xmlns:a16="http://schemas.microsoft.com/office/drawing/2014/main" id="{EB142F41-CB52-FB0E-A450-5F153BC79E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C24612-CE23-F760-302E-E965C5743D66}"/>
              </a:ext>
            </a:extLst>
          </p:cNvPr>
          <p:cNvSpPr>
            <a:spLocks noGrp="1"/>
          </p:cNvSpPr>
          <p:nvPr>
            <p:ph type="sldNum" sz="quarter" idx="12"/>
          </p:nvPr>
        </p:nvSpPr>
        <p:spPr/>
        <p:txBody>
          <a:bodyPr/>
          <a:lstStyle/>
          <a:p>
            <a:fld id="{D418FFEE-670D-4CDB-87EF-2AFDBEC8B1F7}" type="slidenum">
              <a:rPr lang="en-IN" smtClean="0"/>
              <a:t>‹#›</a:t>
            </a:fld>
            <a:endParaRPr lang="en-IN"/>
          </a:p>
        </p:txBody>
      </p:sp>
    </p:spTree>
    <p:extLst>
      <p:ext uri="{BB962C8B-B14F-4D97-AF65-F5344CB8AC3E}">
        <p14:creationId xmlns:p14="http://schemas.microsoft.com/office/powerpoint/2010/main" val="400487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EE17F-5292-A030-9FD4-663395182C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CD447-171F-4814-3732-FA8F135A5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3B401-9E6C-FEC0-CBEF-7B9A9EA1E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D1A13F-1E0A-4D2B-8E09-4AD514492786}" type="datetimeFigureOut">
              <a:rPr lang="en-IN" smtClean="0"/>
              <a:t>11-02-2025</a:t>
            </a:fld>
            <a:endParaRPr lang="en-IN"/>
          </a:p>
        </p:txBody>
      </p:sp>
      <p:sp>
        <p:nvSpPr>
          <p:cNvPr id="5" name="Footer Placeholder 4">
            <a:extLst>
              <a:ext uri="{FF2B5EF4-FFF2-40B4-BE49-F238E27FC236}">
                <a16:creationId xmlns:a16="http://schemas.microsoft.com/office/drawing/2014/main" id="{12C20048-8B0A-EF49-72D0-DA533D47F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5327969-1542-B196-6F08-BF026F82C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18FFEE-670D-4CDB-87EF-2AFDBEC8B1F7}" type="slidenum">
              <a:rPr lang="en-IN" smtClean="0"/>
              <a:t>‹#›</a:t>
            </a:fld>
            <a:endParaRPr lang="en-IN"/>
          </a:p>
        </p:txBody>
      </p:sp>
    </p:spTree>
    <p:extLst>
      <p:ext uri="{BB962C8B-B14F-4D97-AF65-F5344CB8AC3E}">
        <p14:creationId xmlns:p14="http://schemas.microsoft.com/office/powerpoint/2010/main" val="4196110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launch a new EC2 instance? | by Kushal Kumar Naidu | AWS Tip">
            <a:extLst>
              <a:ext uri="{FF2B5EF4-FFF2-40B4-BE49-F238E27FC236}">
                <a16:creationId xmlns:a16="http://schemas.microsoft.com/office/drawing/2014/main" id="{9E19F85E-48DF-AF0E-68AC-025B3DE58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706" y="927383"/>
            <a:ext cx="7439740" cy="42728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26838D-B0BF-E236-5196-F6026A2AB5F1}"/>
              </a:ext>
            </a:extLst>
          </p:cNvPr>
          <p:cNvSpPr txBox="1"/>
          <p:nvPr/>
        </p:nvSpPr>
        <p:spPr>
          <a:xfrm>
            <a:off x="6096000" y="5345842"/>
            <a:ext cx="6096000" cy="584775"/>
          </a:xfrm>
          <a:prstGeom prst="rect">
            <a:avLst/>
          </a:prstGeom>
          <a:noFill/>
        </p:spPr>
        <p:txBody>
          <a:bodyPr wrap="square">
            <a:spAutoFit/>
          </a:bodyPr>
          <a:lstStyle/>
          <a:p>
            <a:r>
              <a:rPr lang="en-IN" sz="3200" dirty="0">
                <a:latin typeface="Abadi" panose="020B0604020104020204" pitchFamily="34" charset="0"/>
              </a:rPr>
              <a:t>Continues………</a:t>
            </a:r>
          </a:p>
        </p:txBody>
      </p:sp>
    </p:spTree>
    <p:extLst>
      <p:ext uri="{BB962C8B-B14F-4D97-AF65-F5344CB8AC3E}">
        <p14:creationId xmlns:p14="http://schemas.microsoft.com/office/powerpoint/2010/main" val="426959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A1A286-DD4F-C432-D844-C0B33BC27AA3}"/>
              </a:ext>
            </a:extLst>
          </p:cNvPr>
          <p:cNvSpPr txBox="1"/>
          <p:nvPr/>
        </p:nvSpPr>
        <p:spPr>
          <a:xfrm>
            <a:off x="1019907" y="1028343"/>
            <a:ext cx="10210801" cy="5453865"/>
          </a:xfrm>
          <a:prstGeom prst="rect">
            <a:avLst/>
          </a:prstGeom>
          <a:noFill/>
        </p:spPr>
        <p:txBody>
          <a:bodyPr wrap="square">
            <a:spAutoFit/>
          </a:bodyPr>
          <a:lstStyle/>
          <a:p>
            <a:pPr>
              <a:lnSpc>
                <a:spcPct val="150000"/>
              </a:lnSpc>
            </a:pPr>
            <a:r>
              <a:rPr lang="en-IN" dirty="0"/>
              <a:t>1️⃣ </a:t>
            </a:r>
            <a:r>
              <a:rPr lang="en-IN" b="1" dirty="0"/>
              <a:t>Improved Performance &amp; Speed 🚀</a:t>
            </a:r>
            <a:r>
              <a:rPr lang="en-IN" dirty="0"/>
              <a:t> – Distributes traffic evenly, reducing delays and improving response times.</a:t>
            </a:r>
          </a:p>
          <a:p>
            <a:pPr>
              <a:lnSpc>
                <a:spcPct val="150000"/>
              </a:lnSpc>
            </a:pPr>
            <a:r>
              <a:rPr lang="en-IN" dirty="0"/>
              <a:t>2️⃣ </a:t>
            </a:r>
            <a:r>
              <a:rPr lang="en-IN" b="1" dirty="0"/>
              <a:t>High Availability &amp; Reliability 💡</a:t>
            </a:r>
            <a:r>
              <a:rPr lang="en-IN" dirty="0"/>
              <a:t> – Ensures your application is always accessible by rerouting traffic if a server goes down.</a:t>
            </a:r>
          </a:p>
          <a:p>
            <a:pPr>
              <a:lnSpc>
                <a:spcPct val="150000"/>
              </a:lnSpc>
            </a:pPr>
            <a:r>
              <a:rPr lang="en-IN" dirty="0"/>
              <a:t>3️⃣ </a:t>
            </a:r>
            <a:r>
              <a:rPr lang="en-IN" b="1" dirty="0"/>
              <a:t>Scalability 📈</a:t>
            </a:r>
            <a:r>
              <a:rPr lang="en-IN" dirty="0"/>
              <a:t> – Handles increasing traffic by dynamically adjusting to demand.</a:t>
            </a:r>
          </a:p>
          <a:p>
            <a:pPr>
              <a:lnSpc>
                <a:spcPct val="150000"/>
              </a:lnSpc>
            </a:pPr>
            <a:r>
              <a:rPr lang="en-IN" dirty="0"/>
              <a:t>4️⃣ </a:t>
            </a:r>
            <a:r>
              <a:rPr lang="en-IN" b="1" dirty="0"/>
              <a:t>Security &amp; DDoS Protection 🔒</a:t>
            </a:r>
            <a:r>
              <a:rPr lang="en-IN" dirty="0"/>
              <a:t> – Protects against cyberattacks by filtering and managing traffic intelligently.</a:t>
            </a:r>
          </a:p>
          <a:p>
            <a:pPr>
              <a:lnSpc>
                <a:spcPct val="150000"/>
              </a:lnSpc>
            </a:pPr>
            <a:r>
              <a:rPr lang="en-IN" dirty="0"/>
              <a:t>5️⃣ </a:t>
            </a:r>
            <a:r>
              <a:rPr lang="en-IN" b="1" dirty="0"/>
              <a:t>Efficient Resource Utilization ⚙️</a:t>
            </a:r>
            <a:r>
              <a:rPr lang="en-IN" dirty="0"/>
              <a:t> – Maximizes server efficiency by balancing the workload, preventing overload.</a:t>
            </a:r>
          </a:p>
          <a:p>
            <a:pPr>
              <a:lnSpc>
                <a:spcPct val="150000"/>
              </a:lnSpc>
            </a:pPr>
            <a:r>
              <a:rPr lang="en-IN" dirty="0"/>
              <a:t>6️⃣ </a:t>
            </a:r>
            <a:r>
              <a:rPr lang="en-IN" b="1" dirty="0"/>
              <a:t>Seamless Maintenance 🛠️</a:t>
            </a:r>
            <a:r>
              <a:rPr lang="en-IN" dirty="0"/>
              <a:t> – Allows updates and repairs without downtime by redirecting traffic to healthy servers.</a:t>
            </a:r>
          </a:p>
          <a:p>
            <a:pPr>
              <a:lnSpc>
                <a:spcPct val="150000"/>
              </a:lnSpc>
            </a:pPr>
            <a:r>
              <a:rPr lang="en-IN" dirty="0"/>
              <a:t>7️⃣ </a:t>
            </a:r>
            <a:r>
              <a:rPr lang="en-IN" b="1" dirty="0"/>
              <a:t>Better User Experience 😊</a:t>
            </a:r>
            <a:r>
              <a:rPr lang="en-IN" dirty="0"/>
              <a:t> – Ensures smooth performance, making users happy with fast and reliable service!</a:t>
            </a:r>
          </a:p>
        </p:txBody>
      </p:sp>
      <p:sp>
        <p:nvSpPr>
          <p:cNvPr id="5" name="TextBox 4">
            <a:extLst>
              <a:ext uri="{FF2B5EF4-FFF2-40B4-BE49-F238E27FC236}">
                <a16:creationId xmlns:a16="http://schemas.microsoft.com/office/drawing/2014/main" id="{54CB95CB-EA93-8AFE-5B4E-BFAA3A275382}"/>
              </a:ext>
            </a:extLst>
          </p:cNvPr>
          <p:cNvSpPr txBox="1"/>
          <p:nvPr/>
        </p:nvSpPr>
        <p:spPr>
          <a:xfrm>
            <a:off x="1019907" y="375792"/>
            <a:ext cx="6096000" cy="446276"/>
          </a:xfrm>
          <a:prstGeom prst="rect">
            <a:avLst/>
          </a:prstGeom>
          <a:noFill/>
        </p:spPr>
        <p:txBody>
          <a:bodyPr wrap="square">
            <a:spAutoFit/>
          </a:bodyPr>
          <a:lstStyle/>
          <a:p>
            <a:r>
              <a:rPr lang="en-US" sz="2300" b="1" dirty="0">
                <a:latin typeface="Abadi" panose="020B0604020104020204" pitchFamily="34" charset="0"/>
              </a:rPr>
              <a:t>Benefits of using a load balancer</a:t>
            </a:r>
            <a:endParaRPr lang="en-IN" sz="2300" dirty="0">
              <a:latin typeface="Abadi" panose="020B0604020104020204" pitchFamily="34" charset="0"/>
            </a:endParaRPr>
          </a:p>
        </p:txBody>
      </p:sp>
    </p:spTree>
    <p:extLst>
      <p:ext uri="{BB962C8B-B14F-4D97-AF65-F5344CB8AC3E}">
        <p14:creationId xmlns:p14="http://schemas.microsoft.com/office/powerpoint/2010/main" val="288504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BB0146-7A39-569D-F99B-90FDC7A49594}"/>
              </a:ext>
            </a:extLst>
          </p:cNvPr>
          <p:cNvSpPr txBox="1"/>
          <p:nvPr/>
        </p:nvSpPr>
        <p:spPr>
          <a:xfrm>
            <a:off x="769032" y="1394017"/>
            <a:ext cx="6096000" cy="3000821"/>
          </a:xfrm>
          <a:prstGeom prst="rect">
            <a:avLst/>
          </a:prstGeom>
          <a:noFill/>
        </p:spPr>
        <p:txBody>
          <a:bodyPr wrap="square">
            <a:spAutoFit/>
          </a:bodyPr>
          <a:lstStyle/>
          <a:p>
            <a:r>
              <a:rPr lang="en-US" sz="2300" b="1" dirty="0">
                <a:latin typeface="Abadi" panose="020B0604020104020204" pitchFamily="34" charset="0"/>
              </a:rPr>
              <a:t>Types of load balancer</a:t>
            </a:r>
          </a:p>
          <a:p>
            <a:endParaRPr lang="en-US" sz="2300" b="1" dirty="0">
              <a:latin typeface="Abadi" panose="020B0604020104020204" pitchFamily="34" charset="0"/>
            </a:endParaRPr>
          </a:p>
          <a:p>
            <a:pPr marL="457200" indent="-457200">
              <a:lnSpc>
                <a:spcPct val="150000"/>
              </a:lnSpc>
              <a:buFont typeface="+mj-lt"/>
              <a:buAutoNum type="arabicPeriod"/>
            </a:pPr>
            <a:r>
              <a:rPr lang="en-US" sz="2000" dirty="0">
                <a:latin typeface="Abadi" panose="020B0604020104020204" pitchFamily="34" charset="0"/>
              </a:rPr>
              <a:t>Application load balancer</a:t>
            </a:r>
          </a:p>
          <a:p>
            <a:pPr marL="457200" indent="-457200">
              <a:lnSpc>
                <a:spcPct val="150000"/>
              </a:lnSpc>
              <a:buFont typeface="+mj-lt"/>
              <a:buAutoNum type="arabicPeriod"/>
            </a:pPr>
            <a:r>
              <a:rPr lang="en-US" sz="2000" dirty="0">
                <a:latin typeface="Abadi" panose="020B0604020104020204" pitchFamily="34" charset="0"/>
              </a:rPr>
              <a:t>Network load balancer</a:t>
            </a:r>
          </a:p>
          <a:p>
            <a:pPr marL="457200" indent="-457200">
              <a:lnSpc>
                <a:spcPct val="150000"/>
              </a:lnSpc>
              <a:buFont typeface="+mj-lt"/>
              <a:buAutoNum type="arabicPeriod"/>
            </a:pPr>
            <a:r>
              <a:rPr lang="en-US" sz="2000" dirty="0">
                <a:latin typeface="Abadi" panose="020B0604020104020204" pitchFamily="34" charset="0"/>
              </a:rPr>
              <a:t>Gateway load balancer</a:t>
            </a:r>
          </a:p>
          <a:p>
            <a:pPr marL="457200" indent="-457200">
              <a:lnSpc>
                <a:spcPct val="150000"/>
              </a:lnSpc>
              <a:buFont typeface="+mj-lt"/>
              <a:buAutoNum type="arabicPeriod"/>
            </a:pPr>
            <a:r>
              <a:rPr lang="en-US" sz="2000" dirty="0">
                <a:latin typeface="Abadi" panose="020B0604020104020204" pitchFamily="34" charset="0"/>
              </a:rPr>
              <a:t>Classic load balancer (</a:t>
            </a:r>
            <a:r>
              <a:rPr lang="en-IN" sz="2000" b="1" i="0" dirty="0">
                <a:solidFill>
                  <a:srgbClr val="404040"/>
                </a:solidFill>
                <a:effectLst/>
                <a:latin typeface="Inter"/>
              </a:rPr>
              <a:t>legacy</a:t>
            </a:r>
            <a:r>
              <a:rPr lang="en-IN" sz="2000" b="0" i="0" dirty="0">
                <a:solidFill>
                  <a:srgbClr val="404040"/>
                </a:solidFill>
                <a:effectLst/>
                <a:latin typeface="Inter"/>
              </a:rPr>
              <a:t> load balancer)</a:t>
            </a:r>
            <a:endParaRPr lang="en-US" sz="2000" dirty="0">
              <a:latin typeface="Abadi" panose="020B0604020104020204" pitchFamily="34" charset="0"/>
            </a:endParaRPr>
          </a:p>
          <a:p>
            <a:endParaRPr lang="en-IN" sz="2300" dirty="0">
              <a:latin typeface="Abadi" panose="020B0604020104020204" pitchFamily="34" charset="0"/>
            </a:endParaRPr>
          </a:p>
        </p:txBody>
      </p:sp>
      <p:pic>
        <p:nvPicPr>
          <p:cNvPr id="2050" name="Picture 2" descr="Understanding AWS Network Load Balancer (NLB) and Gateway Load Balancer  (GLB) | by @Harsh | Medium">
            <a:extLst>
              <a:ext uri="{FF2B5EF4-FFF2-40B4-BE49-F238E27FC236}">
                <a16:creationId xmlns:a16="http://schemas.microsoft.com/office/drawing/2014/main" id="{1FBE16EF-E7AF-1574-B305-7E822ACBE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51303"/>
            <a:ext cx="60674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4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D3335-D744-C6B6-9503-87497DE7B9B5}"/>
              </a:ext>
            </a:extLst>
          </p:cNvPr>
          <p:cNvSpPr txBox="1"/>
          <p:nvPr/>
        </p:nvSpPr>
        <p:spPr>
          <a:xfrm>
            <a:off x="984738" y="582359"/>
            <a:ext cx="9847385" cy="5404043"/>
          </a:xfrm>
          <a:prstGeom prst="rect">
            <a:avLst/>
          </a:prstGeom>
          <a:noFill/>
        </p:spPr>
        <p:txBody>
          <a:bodyPr wrap="square">
            <a:spAutoFit/>
          </a:bodyPr>
          <a:lstStyle/>
          <a:p>
            <a:pPr algn="l">
              <a:lnSpc>
                <a:spcPct val="150000"/>
              </a:lnSpc>
              <a:spcAft>
                <a:spcPts val="200"/>
              </a:spcAft>
            </a:pPr>
            <a:r>
              <a:rPr lang="en-US" sz="2400" b="1" i="0" dirty="0">
                <a:solidFill>
                  <a:srgbClr val="404040"/>
                </a:solidFill>
                <a:effectLst/>
                <a:latin typeface="Inter"/>
              </a:rPr>
              <a:t>Classic Load Balancer (CLB) </a:t>
            </a:r>
            <a:r>
              <a:rPr lang="en-US" sz="2200" b="1" i="0" dirty="0">
                <a:solidFill>
                  <a:srgbClr val="404040"/>
                </a:solidFill>
                <a:effectLst/>
                <a:latin typeface="Inter"/>
              </a:rPr>
              <a:t>🐣📜</a:t>
            </a:r>
          </a:p>
          <a:p>
            <a:pPr marL="285750" indent="-285750" algn="l">
              <a:lnSpc>
                <a:spcPct val="150000"/>
              </a:lnSpc>
              <a:buFont typeface="Arial" panose="020B0604020202020204" pitchFamily="34" charset="0"/>
              <a:buChar char="•"/>
            </a:pPr>
            <a:r>
              <a:rPr lang="en-US" b="0" i="0" dirty="0">
                <a:solidFill>
                  <a:srgbClr val="404040"/>
                </a:solidFill>
                <a:effectLst/>
              </a:rPr>
              <a:t>The </a:t>
            </a:r>
            <a:r>
              <a:rPr lang="en-US" b="1" i="0" dirty="0">
                <a:solidFill>
                  <a:srgbClr val="404040"/>
                </a:solidFill>
                <a:effectLst/>
              </a:rPr>
              <a:t>legacy</a:t>
            </a:r>
            <a:r>
              <a:rPr lang="en-US" b="0" i="0" dirty="0">
                <a:solidFill>
                  <a:srgbClr val="404040"/>
                </a:solidFill>
                <a:effectLst/>
              </a:rPr>
              <a:t> load balancer that operates at both </a:t>
            </a:r>
            <a:r>
              <a:rPr lang="en-US" b="1" i="0" dirty="0">
                <a:solidFill>
                  <a:srgbClr val="404040"/>
                </a:solidFill>
                <a:effectLst/>
              </a:rPr>
              <a:t>Layer 4 (TCP)</a:t>
            </a:r>
            <a:r>
              <a:rPr lang="en-US" b="0" i="0" dirty="0">
                <a:solidFill>
                  <a:srgbClr val="404040"/>
                </a:solidFill>
                <a:effectLst/>
              </a:rPr>
              <a:t> and </a:t>
            </a:r>
            <a:r>
              <a:rPr lang="en-US" b="1" i="0" dirty="0">
                <a:solidFill>
                  <a:srgbClr val="404040"/>
                </a:solidFill>
                <a:effectLst/>
              </a:rPr>
              <a:t>Layer 7 </a:t>
            </a:r>
            <a:r>
              <a:rPr lang="en-US" i="0" dirty="0">
                <a:solidFill>
                  <a:srgbClr val="404040"/>
                </a:solidFill>
                <a:effectLst/>
              </a:rPr>
              <a:t>(HTTP/HTTPS). </a:t>
            </a:r>
            <a:r>
              <a:rPr lang="en-US" b="0" i="0" dirty="0">
                <a:solidFill>
                  <a:srgbClr val="404040"/>
                </a:solidFill>
                <a:effectLst/>
              </a:rPr>
              <a:t>It’s the oldest type of ELB.</a:t>
            </a:r>
          </a:p>
          <a:p>
            <a:pPr marL="285750" indent="-285750" algn="l">
              <a:lnSpc>
                <a:spcPct val="150000"/>
              </a:lnSpc>
              <a:spcBef>
                <a:spcPts val="300"/>
              </a:spcBef>
              <a:buFont typeface="Arial" panose="020B0604020202020204" pitchFamily="34" charset="0"/>
              <a:buChar char="•"/>
            </a:pPr>
            <a:r>
              <a:rPr lang="en-US" i="0" dirty="0">
                <a:solidFill>
                  <a:srgbClr val="404040"/>
                </a:solidFill>
                <a:effectLst/>
              </a:rPr>
              <a:t>Best for </a:t>
            </a:r>
            <a:r>
              <a:rPr lang="en-US" b="0" i="0" dirty="0">
                <a:solidFill>
                  <a:srgbClr val="404040"/>
                </a:solidFill>
                <a:effectLst/>
              </a:rPr>
              <a:t>Simple applications or if you’re still using </a:t>
            </a:r>
            <a:r>
              <a:rPr lang="en-US" i="0" dirty="0">
                <a:solidFill>
                  <a:srgbClr val="404040"/>
                </a:solidFill>
                <a:effectLst/>
              </a:rPr>
              <a:t>EC2-Classic</a:t>
            </a:r>
            <a:r>
              <a:rPr lang="en-US" b="0" i="0" dirty="0">
                <a:solidFill>
                  <a:srgbClr val="404040"/>
                </a:solidFill>
                <a:effectLst/>
              </a:rPr>
              <a:t> (though this is mostly deprecated now). 🏚️</a:t>
            </a:r>
          </a:p>
          <a:p>
            <a:pPr algn="l">
              <a:spcBef>
                <a:spcPts val="300"/>
              </a:spcBef>
            </a:pPr>
            <a:endParaRPr lang="en-US" b="0" i="0" dirty="0">
              <a:solidFill>
                <a:srgbClr val="404040"/>
              </a:solidFill>
              <a:effectLst/>
            </a:endParaRPr>
          </a:p>
          <a:p>
            <a:pPr algn="l">
              <a:lnSpc>
                <a:spcPct val="150000"/>
              </a:lnSpc>
              <a:spcBef>
                <a:spcPts val="300"/>
              </a:spcBef>
              <a:spcAft>
                <a:spcPts val="300"/>
              </a:spcAft>
            </a:pPr>
            <a:r>
              <a:rPr lang="en-US" b="1" dirty="0">
                <a:solidFill>
                  <a:srgbClr val="404040"/>
                </a:solidFill>
              </a:rPr>
              <a:t>F</a:t>
            </a:r>
            <a:r>
              <a:rPr lang="en-US" b="1" i="0" dirty="0">
                <a:solidFill>
                  <a:srgbClr val="404040"/>
                </a:solidFill>
                <a:effectLst/>
              </a:rPr>
              <a:t>eatures</a:t>
            </a:r>
            <a:r>
              <a:rPr lang="en-US" b="0" i="0" dirty="0">
                <a:solidFill>
                  <a:srgbClr val="404040"/>
                </a:solidFill>
                <a:effectLst/>
              </a:rPr>
              <a:t>:</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Basic load balancing for </a:t>
            </a:r>
            <a:r>
              <a:rPr lang="en-US" b="1" i="0" dirty="0">
                <a:solidFill>
                  <a:srgbClr val="404040"/>
                </a:solidFill>
                <a:effectLst/>
              </a:rPr>
              <a:t>HTTP/HTTPS</a:t>
            </a:r>
            <a:r>
              <a:rPr lang="en-US" b="0" i="0" dirty="0">
                <a:solidFill>
                  <a:srgbClr val="404040"/>
                </a:solidFill>
                <a:effectLst/>
              </a:rPr>
              <a:t> and </a:t>
            </a:r>
            <a:r>
              <a:rPr lang="en-US" b="1" i="0" dirty="0">
                <a:solidFill>
                  <a:srgbClr val="404040"/>
                </a:solidFill>
                <a:effectLst/>
              </a:rPr>
              <a:t>TCP</a:t>
            </a:r>
            <a:r>
              <a:rPr lang="en-US" b="0" i="0" dirty="0">
                <a:solidFill>
                  <a:srgbClr val="404040"/>
                </a:solidFill>
                <a:effectLst/>
              </a:rPr>
              <a:t> traffic.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Supports </a:t>
            </a:r>
            <a:r>
              <a:rPr lang="en-US" b="1" i="0" dirty="0">
                <a:solidFill>
                  <a:srgbClr val="404040"/>
                </a:solidFill>
                <a:effectLst/>
              </a:rPr>
              <a:t>sticky sessions</a:t>
            </a:r>
            <a:r>
              <a:rPr lang="en-US" b="0" i="0" dirty="0">
                <a:solidFill>
                  <a:srgbClr val="404040"/>
                </a:solidFill>
                <a:effectLst/>
              </a:rPr>
              <a:t> (session affinity).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Less flexible compared to ALB and NLB. 🐌</a:t>
            </a:r>
          </a:p>
          <a:p>
            <a:pPr lvl="1" algn="l">
              <a:spcBef>
                <a:spcPts val="300"/>
              </a:spcBef>
            </a:pPr>
            <a:endParaRPr lang="en-US" b="0" i="0" dirty="0">
              <a:solidFill>
                <a:srgbClr val="404040"/>
              </a:solidFill>
              <a:effectLst/>
            </a:endParaRPr>
          </a:p>
          <a:p>
            <a:pPr algn="l">
              <a:spcBef>
                <a:spcPts val="300"/>
              </a:spcBef>
            </a:pPr>
            <a:r>
              <a:rPr lang="en-US" b="0" i="0" dirty="0">
                <a:solidFill>
                  <a:srgbClr val="404040"/>
                </a:solidFill>
                <a:effectLst/>
              </a:rPr>
              <a:t>CLB is like an old-school traffic cop 🚦 who directs traffic but doesn’t have the fancy tools of modern traffic systems. �👮‍♂️</a:t>
            </a:r>
          </a:p>
        </p:txBody>
      </p:sp>
    </p:spTree>
    <p:extLst>
      <p:ext uri="{BB962C8B-B14F-4D97-AF65-F5344CB8AC3E}">
        <p14:creationId xmlns:p14="http://schemas.microsoft.com/office/powerpoint/2010/main" val="246055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AFF665-70C3-44E6-50E8-B12D0D939B85}"/>
              </a:ext>
            </a:extLst>
          </p:cNvPr>
          <p:cNvSpPr>
            <a:spLocks noChangeArrowheads="1"/>
          </p:cNvSpPr>
          <p:nvPr/>
        </p:nvSpPr>
        <p:spPr bwMode="auto">
          <a:xfrm>
            <a:off x="633044" y="366115"/>
            <a:ext cx="10527323" cy="612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153" rIns="91440" bIns="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kumimoji="0" lang="en-US" altLang="en-US" sz="2400" b="1" i="0" u="none" strike="noStrike" cap="none" normalizeH="0" baseline="0" dirty="0">
                <a:ln>
                  <a:noFill/>
                </a:ln>
                <a:solidFill>
                  <a:srgbClr val="404040"/>
                </a:solidFill>
                <a:effectLst/>
                <a:latin typeface="Inter"/>
              </a:rPr>
              <a:t>Application Load Balancer (ALB)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04040"/>
                </a:solidFill>
                <a:effectLst/>
                <a:latin typeface="Inter"/>
              </a:rPr>
              <a:t>Operates at the </a:t>
            </a:r>
            <a:r>
              <a:rPr kumimoji="0" lang="en-US" altLang="en-US" b="1" i="0" u="none" strike="noStrike" cap="none" normalizeH="0" baseline="0" dirty="0">
                <a:ln>
                  <a:noFill/>
                </a:ln>
                <a:solidFill>
                  <a:srgbClr val="404040"/>
                </a:solidFill>
                <a:effectLst/>
                <a:latin typeface="Inter"/>
              </a:rPr>
              <a:t>application layer (Layer 7)</a:t>
            </a:r>
            <a:r>
              <a:rPr kumimoji="0" lang="en-US" altLang="en-US" b="0" i="0" u="none" strike="noStrike" cap="none" normalizeH="0" baseline="0" dirty="0">
                <a:ln>
                  <a:noFill/>
                </a:ln>
                <a:solidFill>
                  <a:srgbClr val="404040"/>
                </a:solidFill>
                <a:effectLst/>
                <a:latin typeface="Inter"/>
              </a:rPr>
              <a:t> of the OSI model. It routes traffic based on advanced request data like </a:t>
            </a:r>
            <a:r>
              <a:rPr kumimoji="0" lang="en-US" altLang="en-US" b="1" i="0" u="none" strike="noStrike" cap="none" normalizeH="0" baseline="0" dirty="0">
                <a:ln>
                  <a:noFill/>
                </a:ln>
                <a:solidFill>
                  <a:srgbClr val="404040"/>
                </a:solidFill>
                <a:effectLst/>
                <a:latin typeface="Inter"/>
              </a:rPr>
              <a:t>HTTP/HTTPS headers, paths, or hostnames</a:t>
            </a:r>
            <a:r>
              <a:rPr kumimoji="0" lang="en-US" altLang="en-US" b="0" i="0" u="none" strike="noStrike" cap="none" normalizeH="0" baseline="0" dirty="0">
                <a:ln>
                  <a:noFill/>
                </a:ln>
                <a:solidFill>
                  <a:srgbClr val="404040"/>
                </a:solidFill>
                <a:effectLst/>
                <a:latin typeface="Inter"/>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rgbClr val="404040"/>
                </a:solidFill>
                <a:effectLst/>
                <a:latin typeface="Inter"/>
              </a:rPr>
              <a:t>Best for </a:t>
            </a:r>
            <a:r>
              <a:rPr kumimoji="0" lang="en-US" altLang="en-US" b="0" i="0" u="none" strike="noStrike" cap="none" normalizeH="0" baseline="0" dirty="0">
                <a:ln>
                  <a:noFill/>
                </a:ln>
                <a:solidFill>
                  <a:srgbClr val="404040"/>
                </a:solidFill>
                <a:effectLst/>
                <a:latin typeface="Inter"/>
              </a:rPr>
              <a:t>Modern web applications using </a:t>
            </a:r>
            <a:r>
              <a:rPr kumimoji="0" lang="en-US" altLang="en-US" b="1" i="0" u="none" strike="noStrike" cap="none" normalizeH="0" baseline="0" dirty="0">
                <a:ln>
                  <a:noFill/>
                </a:ln>
                <a:solidFill>
                  <a:srgbClr val="404040"/>
                </a:solidFill>
                <a:effectLst/>
                <a:latin typeface="Inter"/>
              </a:rPr>
              <a:t>microservices</a:t>
            </a:r>
            <a:r>
              <a:rPr kumimoji="0" lang="en-US" altLang="en-US" b="0" i="0" u="none" strike="noStrike" cap="none" normalizeH="0" baseline="0" dirty="0">
                <a:ln>
                  <a:noFill/>
                </a:ln>
                <a:solidFill>
                  <a:srgbClr val="404040"/>
                </a:solidFill>
                <a:effectLst/>
                <a:latin typeface="Inter"/>
              </a:rPr>
              <a:t> or </a:t>
            </a:r>
            <a:r>
              <a:rPr kumimoji="0" lang="en-US" altLang="en-US" b="1" i="0" u="none" strike="noStrike" cap="none" normalizeH="0" baseline="0" dirty="0">
                <a:ln>
                  <a:noFill/>
                </a:ln>
                <a:solidFill>
                  <a:srgbClr val="404040"/>
                </a:solidFill>
                <a:effectLst/>
                <a:latin typeface="Inter"/>
              </a:rPr>
              <a:t>container-based architectures</a:t>
            </a:r>
            <a:r>
              <a:rPr kumimoji="0" lang="en-US" altLang="en-US" b="0" i="0" u="none" strike="noStrike" cap="none" normalizeH="0" baseline="0" dirty="0">
                <a:ln>
                  <a:noFill/>
                </a:ln>
                <a:solidFill>
                  <a:srgbClr val="404040"/>
                </a:solidFill>
                <a:effectLst/>
                <a:latin typeface="Inter"/>
              </a:rPr>
              <a:t> (e.g., ECS, EKS, or Lambda). 🐋📦</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50000"/>
              </a:lnSpc>
              <a:spcBef>
                <a:spcPct val="0"/>
              </a:spcBef>
              <a:spcAft>
                <a:spcPct val="0"/>
              </a:spcAft>
              <a:buClrTx/>
              <a:buSzTx/>
              <a:tabLst/>
            </a:pPr>
            <a:r>
              <a:rPr lang="en-US" altLang="en-US" b="1" dirty="0">
                <a:solidFill>
                  <a:srgbClr val="404040"/>
                </a:solidFill>
                <a:latin typeface="Inter"/>
              </a:rPr>
              <a:t>F</a:t>
            </a:r>
            <a:r>
              <a:rPr kumimoji="0" lang="en-US" altLang="en-US" b="1" i="0" u="none" strike="noStrike" cap="none" normalizeH="0" baseline="0" dirty="0">
                <a:ln>
                  <a:noFill/>
                </a:ln>
                <a:solidFill>
                  <a:srgbClr val="404040"/>
                </a:solidFill>
                <a:effectLst/>
                <a:latin typeface="Inter"/>
              </a:rPr>
              <a:t>eatures</a:t>
            </a:r>
            <a:r>
              <a:rPr kumimoji="0" lang="en-US" altLang="en-US" b="0" i="0" u="none" strike="noStrike" cap="none" normalizeH="0" baseline="0" dirty="0">
                <a:ln>
                  <a:noFill/>
                </a:ln>
                <a:solidFill>
                  <a:srgbClr val="404040"/>
                </a:solidFill>
                <a:effectLst/>
                <a:latin typeface="Inter"/>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04040"/>
                </a:solidFill>
                <a:effectLst/>
                <a:latin typeface="Inter"/>
              </a:rPr>
              <a:t>Supports </a:t>
            </a:r>
            <a:r>
              <a:rPr kumimoji="0" lang="en-US" altLang="en-US" b="1" i="0" u="none" strike="noStrike" cap="none" normalizeH="0" baseline="0" dirty="0">
                <a:ln>
                  <a:noFill/>
                </a:ln>
                <a:solidFill>
                  <a:srgbClr val="404040"/>
                </a:solidFill>
                <a:effectLst/>
                <a:latin typeface="Inter"/>
              </a:rPr>
              <a:t>path-based routing</a:t>
            </a:r>
            <a:r>
              <a:rPr kumimoji="0" lang="en-US" altLang="en-US" b="0" i="0" u="none" strike="noStrike" cap="none" normalizeH="0" baseline="0" dirty="0">
                <a:ln>
                  <a:noFill/>
                </a:ln>
                <a:solidFill>
                  <a:srgbClr val="404040"/>
                </a:solidFill>
                <a:effectLst/>
                <a:latin typeface="Inter"/>
              </a:rPr>
              <a:t> (e.g., </a:t>
            </a:r>
            <a:r>
              <a:rPr kumimoji="0" lang="en-US" altLang="en-US" b="0" i="0" u="none" strike="noStrike" cap="none" normalizeH="0" baseline="0" dirty="0">
                <a:ln>
                  <a:noFill/>
                </a:ln>
                <a:solidFill>
                  <a:srgbClr val="404040"/>
                </a:solidFill>
                <a:effectLst/>
                <a:latin typeface="var(--ds-font-family-code)"/>
              </a:rPr>
              <a:t>/</a:t>
            </a:r>
            <a:r>
              <a:rPr kumimoji="0" lang="en-US" altLang="en-US" b="0" i="0" u="none" strike="noStrike" cap="none" normalizeH="0" baseline="0" dirty="0" err="1">
                <a:ln>
                  <a:noFill/>
                </a:ln>
                <a:solidFill>
                  <a:srgbClr val="404040"/>
                </a:solidFill>
                <a:effectLst/>
                <a:latin typeface="var(--ds-font-family-code)"/>
              </a:rPr>
              <a:t>api</a:t>
            </a:r>
            <a:r>
              <a:rPr kumimoji="0" lang="en-US" altLang="en-US" b="0" i="0" u="none" strike="noStrike" cap="none" normalizeH="0" baseline="0" dirty="0">
                <a:ln>
                  <a:noFill/>
                </a:ln>
                <a:solidFill>
                  <a:srgbClr val="404040"/>
                </a:solidFill>
                <a:effectLst/>
                <a:latin typeface="Inter"/>
              </a:rPr>
              <a:t> to one group, </a:t>
            </a:r>
            <a:r>
              <a:rPr kumimoji="0" lang="en-US" altLang="en-US" b="0" i="0" u="none" strike="noStrike" cap="none" normalizeH="0" baseline="0" dirty="0">
                <a:ln>
                  <a:noFill/>
                </a:ln>
                <a:solidFill>
                  <a:srgbClr val="404040"/>
                </a:solidFill>
                <a:effectLst/>
                <a:latin typeface="var(--ds-font-family-code)"/>
              </a:rPr>
              <a:t>/images</a:t>
            </a:r>
            <a:r>
              <a:rPr kumimoji="0" lang="en-US" altLang="en-US" b="0" i="0" u="none" strike="noStrike" cap="none" normalizeH="0" baseline="0" dirty="0">
                <a:ln>
                  <a:noFill/>
                </a:ln>
                <a:solidFill>
                  <a:srgbClr val="404040"/>
                </a:solidFill>
                <a:effectLst/>
                <a:latin typeface="Inter"/>
              </a:rPr>
              <a:t> to another).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04040"/>
                </a:solidFill>
                <a:effectLst/>
                <a:latin typeface="Inter"/>
              </a:rPr>
              <a:t>Host-based routing</a:t>
            </a:r>
            <a:r>
              <a:rPr kumimoji="0" lang="en-US" altLang="en-US" b="0" i="0" u="none" strike="noStrike" cap="none" normalizeH="0" baseline="0" dirty="0">
                <a:ln>
                  <a:noFill/>
                </a:ln>
                <a:solidFill>
                  <a:srgbClr val="404040"/>
                </a:solidFill>
                <a:effectLst/>
                <a:latin typeface="Inter"/>
              </a:rPr>
              <a:t> (e.g., </a:t>
            </a:r>
            <a:r>
              <a:rPr kumimoji="0" lang="en-US" altLang="en-US" b="0" i="0" u="none" strike="noStrike" cap="none" normalizeH="0" baseline="0" dirty="0">
                <a:ln>
                  <a:noFill/>
                </a:ln>
                <a:solidFill>
                  <a:srgbClr val="404040"/>
                </a:solidFill>
                <a:effectLst/>
                <a:latin typeface="var(--ds-font-family-code)"/>
              </a:rPr>
              <a:t>blog.example.com</a:t>
            </a:r>
            <a:r>
              <a:rPr kumimoji="0" lang="en-US" altLang="en-US" b="0" i="0" u="none" strike="noStrike" cap="none" normalizeH="0" baseline="0" dirty="0">
                <a:ln>
                  <a:noFill/>
                </a:ln>
                <a:solidFill>
                  <a:srgbClr val="404040"/>
                </a:solidFill>
                <a:effectLst/>
                <a:latin typeface="Inter"/>
              </a:rPr>
              <a:t> vs </a:t>
            </a:r>
            <a:r>
              <a:rPr kumimoji="0" lang="en-US" altLang="en-US" b="0" i="0" u="none" strike="noStrike" cap="none" normalizeH="0" baseline="0" dirty="0">
                <a:ln>
                  <a:noFill/>
                </a:ln>
                <a:solidFill>
                  <a:srgbClr val="404040"/>
                </a:solidFill>
                <a:effectLst/>
                <a:latin typeface="var(--ds-font-family-code)"/>
              </a:rPr>
              <a:t>app.example.com</a:t>
            </a:r>
            <a:r>
              <a:rPr kumimoji="0" lang="en-US" altLang="en-US" b="0" i="0" u="none" strike="noStrike" cap="none" normalizeH="0" baseline="0" dirty="0">
                <a:ln>
                  <a:noFill/>
                </a:ln>
                <a:solidFill>
                  <a:srgbClr val="404040"/>
                </a:solidFill>
                <a:effectLst/>
                <a:latin typeface="Inter"/>
              </a:rPr>
              <a: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rgbClr val="404040"/>
                </a:solidFill>
                <a:effectLst/>
                <a:latin typeface="Inter"/>
              </a:rPr>
              <a:t>WebSockets</a:t>
            </a:r>
            <a:r>
              <a:rPr kumimoji="0" lang="en-US" altLang="en-US" b="0" i="0" u="none" strike="noStrike" cap="none" normalizeH="0" baseline="0" dirty="0">
                <a:ln>
                  <a:noFill/>
                </a:ln>
                <a:solidFill>
                  <a:srgbClr val="404040"/>
                </a:solidFill>
                <a:effectLst/>
                <a:latin typeface="Inter"/>
              </a:rPr>
              <a:t> and </a:t>
            </a:r>
            <a:r>
              <a:rPr kumimoji="0" lang="en-US" altLang="en-US" b="1" i="0" u="none" strike="noStrike" cap="none" normalizeH="0" baseline="0" dirty="0">
                <a:ln>
                  <a:noFill/>
                </a:ln>
                <a:solidFill>
                  <a:srgbClr val="404040"/>
                </a:solidFill>
                <a:effectLst/>
                <a:latin typeface="Inter"/>
              </a:rPr>
              <a:t>HTTP/2</a:t>
            </a:r>
            <a:r>
              <a:rPr kumimoji="0" lang="en-US" altLang="en-US" b="0" i="0" u="none" strike="noStrike" cap="none" normalizeH="0" baseline="0" dirty="0">
                <a:ln>
                  <a:noFill/>
                </a:ln>
                <a:solidFill>
                  <a:srgbClr val="404040"/>
                </a:solidFill>
                <a:effectLst/>
                <a:latin typeface="Inter"/>
              </a:rPr>
              <a:t> support.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404040"/>
                </a:solidFill>
                <a:effectLst/>
                <a:latin typeface="Inter"/>
              </a:rPr>
              <a:t>Integrates with </a:t>
            </a:r>
            <a:r>
              <a:rPr kumimoji="0" lang="en-US" altLang="en-US" b="1" i="0" u="none" strike="noStrike" cap="none" normalizeH="0" baseline="0" dirty="0">
                <a:ln>
                  <a:noFill/>
                </a:ln>
                <a:solidFill>
                  <a:srgbClr val="404040"/>
                </a:solidFill>
                <a:effectLst/>
                <a:latin typeface="Inter"/>
              </a:rPr>
              <a:t>AWS WAF</a:t>
            </a:r>
            <a:r>
              <a:rPr kumimoji="0" lang="en-US" altLang="en-US" b="0" i="0" u="none" strike="noStrike" cap="none" normalizeH="0" baseline="0" dirty="0">
                <a:ln>
                  <a:noFill/>
                </a:ln>
                <a:solidFill>
                  <a:srgbClr val="404040"/>
                </a:solidFill>
                <a:effectLst/>
                <a:latin typeface="Inter"/>
              </a:rPr>
              <a:t> for security. 🛡️</a:t>
            </a:r>
          </a:p>
          <a:p>
            <a:pPr marL="457200" marR="0" lvl="1"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404040"/>
                </a:solidFill>
                <a:effectLst/>
                <a:latin typeface="Inter"/>
              </a:rPr>
              <a:t>Think of ALB as a smart post office 🏤 that sorts mail (requests) based on the address (path or hostname) and delivers it to the right mailbox (target group). 📬✨</a:t>
            </a:r>
          </a:p>
        </p:txBody>
      </p:sp>
    </p:spTree>
    <p:extLst>
      <p:ext uri="{BB962C8B-B14F-4D97-AF65-F5344CB8AC3E}">
        <p14:creationId xmlns:p14="http://schemas.microsoft.com/office/powerpoint/2010/main" val="275141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1F94F-67E8-17D3-0334-006B7A53B58C}"/>
              </a:ext>
            </a:extLst>
          </p:cNvPr>
          <p:cNvSpPr txBox="1"/>
          <p:nvPr/>
        </p:nvSpPr>
        <p:spPr>
          <a:xfrm>
            <a:off x="1014047" y="354284"/>
            <a:ext cx="10328030" cy="5643212"/>
          </a:xfrm>
          <a:prstGeom prst="rect">
            <a:avLst/>
          </a:prstGeom>
          <a:noFill/>
        </p:spPr>
        <p:txBody>
          <a:bodyPr wrap="square">
            <a:spAutoFit/>
          </a:bodyPr>
          <a:lstStyle/>
          <a:p>
            <a:pPr algn="l">
              <a:lnSpc>
                <a:spcPct val="200000"/>
              </a:lnSpc>
            </a:pPr>
            <a:r>
              <a:rPr lang="en-US" sz="2200" b="1" i="0" dirty="0">
                <a:solidFill>
                  <a:srgbClr val="404040"/>
                </a:solidFill>
                <a:effectLst/>
                <a:latin typeface="Inter"/>
              </a:rPr>
              <a:t>Network Load Balancer (NLB) 🌐⚡</a:t>
            </a:r>
          </a:p>
          <a:p>
            <a:pPr marL="285750" indent="-285750" algn="l">
              <a:lnSpc>
                <a:spcPct val="150000"/>
              </a:lnSpc>
              <a:buFont typeface="Arial" panose="020B0604020202020204" pitchFamily="34" charset="0"/>
              <a:buChar char="•"/>
            </a:pPr>
            <a:r>
              <a:rPr lang="en-US" b="0" i="0" dirty="0">
                <a:solidFill>
                  <a:srgbClr val="404040"/>
                </a:solidFill>
                <a:effectLst/>
                <a:latin typeface="Inter"/>
              </a:rPr>
              <a:t>Operates at the </a:t>
            </a:r>
            <a:r>
              <a:rPr lang="en-US" b="1" i="0" dirty="0">
                <a:solidFill>
                  <a:srgbClr val="404040"/>
                </a:solidFill>
                <a:effectLst/>
                <a:latin typeface="Inter"/>
              </a:rPr>
              <a:t>transport layer (Layer 4)</a:t>
            </a:r>
            <a:r>
              <a:rPr lang="en-US" b="0" i="0" dirty="0">
                <a:solidFill>
                  <a:srgbClr val="404040"/>
                </a:solidFill>
                <a:effectLst/>
                <a:latin typeface="Inter"/>
              </a:rPr>
              <a:t>. It routes traffic based on </a:t>
            </a:r>
            <a:r>
              <a:rPr lang="en-US" b="1" i="0" dirty="0">
                <a:solidFill>
                  <a:srgbClr val="404040"/>
                </a:solidFill>
                <a:effectLst/>
                <a:latin typeface="Inter"/>
              </a:rPr>
              <a:t>IP protocol data</a:t>
            </a:r>
            <a:r>
              <a:rPr lang="en-US" b="0" i="0" dirty="0">
                <a:solidFill>
                  <a:srgbClr val="404040"/>
                </a:solidFill>
                <a:effectLst/>
                <a:latin typeface="Inter"/>
              </a:rPr>
              <a:t>, such as TCP/UDP traffic.</a:t>
            </a:r>
          </a:p>
          <a:p>
            <a:pPr marL="285750" indent="-285750" algn="l">
              <a:lnSpc>
                <a:spcPct val="150000"/>
              </a:lnSpc>
              <a:spcBef>
                <a:spcPts val="300"/>
              </a:spcBef>
              <a:buFont typeface="Arial" panose="020B0604020202020204" pitchFamily="34" charset="0"/>
              <a:buChar char="•"/>
            </a:pPr>
            <a:r>
              <a:rPr lang="en-US" i="0" dirty="0">
                <a:solidFill>
                  <a:srgbClr val="404040"/>
                </a:solidFill>
                <a:effectLst/>
                <a:latin typeface="Inter"/>
              </a:rPr>
              <a:t>Best for </a:t>
            </a:r>
            <a:r>
              <a:rPr lang="en-US" b="0" i="0" dirty="0">
                <a:solidFill>
                  <a:srgbClr val="404040"/>
                </a:solidFill>
                <a:effectLst/>
                <a:latin typeface="Inter"/>
              </a:rPr>
              <a:t>High-performance, low-latency applications like </a:t>
            </a:r>
            <a:r>
              <a:rPr lang="en-US" b="1" i="0" dirty="0">
                <a:solidFill>
                  <a:srgbClr val="404040"/>
                </a:solidFill>
                <a:effectLst/>
                <a:latin typeface="Inter"/>
              </a:rPr>
              <a:t>gaming</a:t>
            </a:r>
            <a:r>
              <a:rPr lang="en-US" b="0" i="0" dirty="0">
                <a:solidFill>
                  <a:srgbClr val="404040"/>
                </a:solidFill>
                <a:effectLst/>
                <a:latin typeface="Inter"/>
              </a:rPr>
              <a:t>, </a:t>
            </a:r>
            <a:r>
              <a:rPr lang="en-US" b="1" i="0" dirty="0">
                <a:solidFill>
                  <a:srgbClr val="404040"/>
                </a:solidFill>
                <a:effectLst/>
                <a:latin typeface="Inter"/>
              </a:rPr>
              <a:t>IoT</a:t>
            </a:r>
            <a:r>
              <a:rPr lang="en-US" b="0" i="0" dirty="0">
                <a:solidFill>
                  <a:srgbClr val="404040"/>
                </a:solidFill>
                <a:effectLst/>
                <a:latin typeface="Inter"/>
              </a:rPr>
              <a:t>, or </a:t>
            </a:r>
            <a:r>
              <a:rPr lang="en-US" b="1" i="0" dirty="0">
                <a:solidFill>
                  <a:srgbClr val="404040"/>
                </a:solidFill>
                <a:effectLst/>
                <a:latin typeface="Inter"/>
              </a:rPr>
              <a:t>real-time streaming</a:t>
            </a:r>
            <a:r>
              <a:rPr lang="en-US" b="0" i="0" dirty="0">
                <a:solidFill>
                  <a:srgbClr val="404040"/>
                </a:solidFill>
                <a:effectLst/>
                <a:latin typeface="Inter"/>
              </a:rPr>
              <a:t>. 🎮📡</a:t>
            </a:r>
          </a:p>
          <a:p>
            <a:pPr algn="l">
              <a:lnSpc>
                <a:spcPct val="150000"/>
              </a:lnSpc>
              <a:spcBef>
                <a:spcPts val="300"/>
              </a:spcBef>
              <a:spcAft>
                <a:spcPts val="300"/>
              </a:spcAft>
            </a:pPr>
            <a:r>
              <a:rPr lang="en-US" b="1" dirty="0">
                <a:solidFill>
                  <a:srgbClr val="404040"/>
                </a:solidFill>
                <a:latin typeface="Inter"/>
              </a:rPr>
              <a:t>F</a:t>
            </a:r>
            <a:r>
              <a:rPr lang="en-US" b="1" i="0" dirty="0">
                <a:solidFill>
                  <a:srgbClr val="404040"/>
                </a:solidFill>
                <a:effectLst/>
                <a:latin typeface="Inter"/>
              </a:rPr>
              <a:t>eatures</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Handles </a:t>
            </a:r>
            <a:r>
              <a:rPr lang="en-US" b="1" i="0" dirty="0">
                <a:solidFill>
                  <a:srgbClr val="404040"/>
                </a:solidFill>
                <a:effectLst/>
                <a:latin typeface="Inter"/>
              </a:rPr>
              <a:t>millions of requests per second</a:t>
            </a:r>
            <a:r>
              <a:rPr lang="en-US" b="0" i="0" dirty="0">
                <a:solidFill>
                  <a:srgbClr val="404040"/>
                </a:solidFill>
                <a:effectLst/>
                <a:latin typeface="Inter"/>
              </a:rPr>
              <a:t> with ultra-low latency.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Supports </a:t>
            </a:r>
            <a:r>
              <a:rPr lang="en-US" b="1" i="0" dirty="0">
                <a:solidFill>
                  <a:srgbClr val="404040"/>
                </a:solidFill>
                <a:effectLst/>
                <a:latin typeface="Inter"/>
              </a:rPr>
              <a:t>static IP addresses</a:t>
            </a:r>
            <a:r>
              <a:rPr lang="en-US" b="0" i="0" dirty="0">
                <a:solidFill>
                  <a:srgbClr val="404040"/>
                </a:solidFill>
                <a:effectLst/>
                <a:latin typeface="Inter"/>
              </a:rPr>
              <a:t> and </a:t>
            </a:r>
            <a:r>
              <a:rPr lang="en-US" b="1" i="0" dirty="0">
                <a:solidFill>
                  <a:srgbClr val="404040"/>
                </a:solidFill>
                <a:effectLst/>
                <a:latin typeface="Inter"/>
              </a:rPr>
              <a:t>Elastic IPs</a:t>
            </a:r>
            <a:r>
              <a:rPr lang="en-US" b="0" i="0" dirty="0">
                <a:solidFill>
                  <a:srgbClr val="404040"/>
                </a:solidFill>
                <a:effectLst/>
                <a:latin typeface="Inter"/>
              </a:rPr>
              <a:t>.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Preserves the </a:t>
            </a:r>
            <a:r>
              <a:rPr lang="en-US" b="1" i="0" dirty="0">
                <a:solidFill>
                  <a:srgbClr val="404040"/>
                </a:solidFill>
                <a:effectLst/>
                <a:latin typeface="Inter"/>
              </a:rPr>
              <a:t>source IP address</a:t>
            </a:r>
            <a:r>
              <a:rPr lang="en-US" b="0" i="0" dirty="0">
                <a:solidFill>
                  <a:srgbClr val="404040"/>
                </a:solidFill>
                <a:effectLst/>
                <a:latin typeface="Inter"/>
              </a:rPr>
              <a:t> of the client.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Ideal for </a:t>
            </a:r>
            <a:r>
              <a:rPr lang="en-US" b="1" i="0" dirty="0">
                <a:solidFill>
                  <a:srgbClr val="404040"/>
                </a:solidFill>
                <a:effectLst/>
                <a:latin typeface="Inter"/>
              </a:rPr>
              <a:t>TCP/UDP-based workloads</a:t>
            </a:r>
            <a:r>
              <a:rPr lang="en-US" b="0" i="0" dirty="0">
                <a:solidFill>
                  <a:srgbClr val="404040"/>
                </a:solidFill>
                <a:effectLst/>
                <a:latin typeface="Inter"/>
              </a:rPr>
              <a:t>. 🖧</a:t>
            </a:r>
          </a:p>
          <a:p>
            <a:pPr lvl="1" algn="l">
              <a:lnSpc>
                <a:spcPct val="150000"/>
              </a:lnSpc>
              <a:spcBef>
                <a:spcPts val="300"/>
              </a:spcBef>
            </a:pPr>
            <a:endParaRPr lang="en-US" b="0" i="0" dirty="0">
              <a:solidFill>
                <a:srgbClr val="404040"/>
              </a:solidFill>
              <a:effectLst/>
              <a:latin typeface="Inter"/>
            </a:endParaRPr>
          </a:p>
          <a:p>
            <a:pPr algn="l">
              <a:lnSpc>
                <a:spcPct val="150000"/>
              </a:lnSpc>
              <a:spcBef>
                <a:spcPts val="300"/>
              </a:spcBef>
            </a:pPr>
            <a:r>
              <a:rPr lang="en-US" b="0" i="0" dirty="0">
                <a:solidFill>
                  <a:srgbClr val="404040"/>
                </a:solidFill>
                <a:effectLst/>
                <a:latin typeface="Inter"/>
              </a:rPr>
              <a:t>NLB is like a super-fast highway 🛣️ that ensures your data packets 🚗💨 reach their destination as quickly as possible without any detours! �</a:t>
            </a:r>
          </a:p>
        </p:txBody>
      </p:sp>
    </p:spTree>
    <p:extLst>
      <p:ext uri="{BB962C8B-B14F-4D97-AF65-F5344CB8AC3E}">
        <p14:creationId xmlns:p14="http://schemas.microsoft.com/office/powerpoint/2010/main" val="246047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906B2A-DE97-CE9C-A002-44473BCBBB8E}"/>
              </a:ext>
            </a:extLst>
          </p:cNvPr>
          <p:cNvSpPr txBox="1"/>
          <p:nvPr/>
        </p:nvSpPr>
        <p:spPr>
          <a:xfrm>
            <a:off x="867507" y="570636"/>
            <a:ext cx="10034953" cy="5187382"/>
          </a:xfrm>
          <a:prstGeom prst="rect">
            <a:avLst/>
          </a:prstGeom>
          <a:noFill/>
        </p:spPr>
        <p:txBody>
          <a:bodyPr wrap="square">
            <a:spAutoFit/>
          </a:bodyPr>
          <a:lstStyle/>
          <a:p>
            <a:pPr algn="l">
              <a:lnSpc>
                <a:spcPct val="200000"/>
              </a:lnSpc>
            </a:pPr>
            <a:r>
              <a:rPr lang="en-US" sz="2200" b="1" i="0" dirty="0">
                <a:solidFill>
                  <a:srgbClr val="404040"/>
                </a:solidFill>
                <a:effectLst/>
                <a:latin typeface="Inter"/>
              </a:rPr>
              <a:t>Gateway Load Balancer (GWLB) 🚪🔒</a:t>
            </a:r>
          </a:p>
          <a:p>
            <a:pPr marL="285750" indent="-285750" algn="l">
              <a:lnSpc>
                <a:spcPct val="150000"/>
              </a:lnSpc>
              <a:buFont typeface="Arial" panose="020B0604020202020204" pitchFamily="34" charset="0"/>
              <a:buChar char="•"/>
            </a:pPr>
            <a:r>
              <a:rPr lang="en-US" b="0" i="0" dirty="0">
                <a:solidFill>
                  <a:srgbClr val="404040"/>
                </a:solidFill>
                <a:effectLst/>
                <a:latin typeface="Inter"/>
              </a:rPr>
              <a:t>Operates at </a:t>
            </a:r>
            <a:r>
              <a:rPr lang="en-US" b="1" i="0" dirty="0">
                <a:solidFill>
                  <a:srgbClr val="404040"/>
                </a:solidFill>
                <a:effectLst/>
                <a:latin typeface="Inter"/>
              </a:rPr>
              <a:t>Layer 3 (IP layer)</a:t>
            </a:r>
            <a:r>
              <a:rPr lang="en-US" b="0" i="0" dirty="0">
                <a:solidFill>
                  <a:srgbClr val="404040"/>
                </a:solidFill>
                <a:effectLst/>
                <a:latin typeface="Inter"/>
              </a:rPr>
              <a:t> and is designed to deploy, scale, and manage </a:t>
            </a:r>
            <a:r>
              <a:rPr lang="en-US" b="1" i="0" dirty="0">
                <a:solidFill>
                  <a:srgbClr val="404040"/>
                </a:solidFill>
                <a:effectLst/>
                <a:latin typeface="Inter"/>
              </a:rPr>
              <a:t>third-party virtual appliances</a:t>
            </a:r>
            <a:r>
              <a:rPr lang="en-US" b="0" i="0" dirty="0">
                <a:solidFill>
                  <a:srgbClr val="404040"/>
                </a:solidFill>
                <a:effectLst/>
                <a:latin typeface="Inter"/>
              </a:rPr>
              <a:t> like firewalls, intrusion detection systems, etc.</a:t>
            </a:r>
          </a:p>
          <a:p>
            <a:pPr marL="285750" indent="-285750" algn="l">
              <a:lnSpc>
                <a:spcPct val="150000"/>
              </a:lnSpc>
              <a:spcBef>
                <a:spcPts val="300"/>
              </a:spcBef>
              <a:buFont typeface="Arial" panose="020B0604020202020204" pitchFamily="34" charset="0"/>
              <a:buChar char="•"/>
            </a:pPr>
            <a:r>
              <a:rPr lang="en-US" i="0" dirty="0">
                <a:solidFill>
                  <a:srgbClr val="404040"/>
                </a:solidFill>
                <a:effectLst/>
                <a:latin typeface="Inter"/>
              </a:rPr>
              <a:t>Best for </a:t>
            </a:r>
            <a:r>
              <a:rPr lang="en-US" b="1" i="0" dirty="0">
                <a:solidFill>
                  <a:srgbClr val="404040"/>
                </a:solidFill>
                <a:effectLst/>
                <a:latin typeface="Inter"/>
              </a:rPr>
              <a:t>Security appliances</a:t>
            </a:r>
            <a:r>
              <a:rPr lang="en-US" b="0" i="0" dirty="0">
                <a:solidFill>
                  <a:srgbClr val="404040"/>
                </a:solidFill>
                <a:effectLst/>
                <a:latin typeface="Inter"/>
              </a:rPr>
              <a:t> and </a:t>
            </a:r>
            <a:r>
              <a:rPr lang="en-US" b="1" i="0" dirty="0">
                <a:solidFill>
                  <a:srgbClr val="404040"/>
                </a:solidFill>
                <a:effectLst/>
                <a:latin typeface="Inter"/>
              </a:rPr>
              <a:t>network traffic inspection</a:t>
            </a:r>
            <a:r>
              <a:rPr lang="en-US" b="0" i="0" dirty="0">
                <a:solidFill>
                  <a:srgbClr val="404040"/>
                </a:solidFill>
                <a:effectLst/>
                <a:latin typeface="Inter"/>
              </a:rPr>
              <a:t>. 🛡️🔍</a:t>
            </a:r>
          </a:p>
          <a:p>
            <a:pPr algn="l">
              <a:lnSpc>
                <a:spcPct val="150000"/>
              </a:lnSpc>
              <a:spcBef>
                <a:spcPts val="300"/>
              </a:spcBef>
              <a:spcAft>
                <a:spcPts val="300"/>
              </a:spcAft>
            </a:pPr>
            <a:r>
              <a:rPr lang="en-US" b="1" dirty="0">
                <a:solidFill>
                  <a:srgbClr val="404040"/>
                </a:solidFill>
                <a:latin typeface="Inter"/>
              </a:rPr>
              <a:t>F</a:t>
            </a:r>
            <a:r>
              <a:rPr lang="en-US" b="1" i="0" dirty="0">
                <a:solidFill>
                  <a:srgbClr val="404040"/>
                </a:solidFill>
                <a:effectLst/>
                <a:latin typeface="Inter"/>
              </a:rPr>
              <a:t>eatures</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Uses </a:t>
            </a:r>
            <a:r>
              <a:rPr lang="en-US" b="1" i="0" dirty="0">
                <a:solidFill>
                  <a:srgbClr val="404040"/>
                </a:solidFill>
                <a:effectLst/>
                <a:latin typeface="Inter"/>
              </a:rPr>
              <a:t>GENEVE protocol</a:t>
            </a:r>
            <a:r>
              <a:rPr lang="en-US" b="0" i="0" dirty="0">
                <a:solidFill>
                  <a:srgbClr val="404040"/>
                </a:solidFill>
                <a:effectLst/>
                <a:latin typeface="Inter"/>
              </a:rPr>
              <a:t> on port </a:t>
            </a:r>
            <a:r>
              <a:rPr lang="en-US" b="1" i="0" dirty="0">
                <a:solidFill>
                  <a:srgbClr val="404040"/>
                </a:solidFill>
                <a:effectLst/>
                <a:latin typeface="Inter"/>
              </a:rPr>
              <a:t>6081</a:t>
            </a:r>
            <a:r>
              <a:rPr lang="en-US" b="0" i="0" dirty="0">
                <a:solidFill>
                  <a:srgbClr val="404040"/>
                </a:solidFill>
                <a:effectLst/>
                <a:latin typeface="Inter"/>
              </a:rPr>
              <a:t>.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Simplifies deployment of </a:t>
            </a:r>
            <a:r>
              <a:rPr lang="en-US" b="1" i="0" dirty="0">
                <a:solidFill>
                  <a:srgbClr val="404040"/>
                </a:solidFill>
                <a:effectLst/>
                <a:latin typeface="Inter"/>
              </a:rPr>
              <a:t>virtual appliances</a:t>
            </a:r>
            <a:r>
              <a:rPr lang="en-US" b="0" i="0" dirty="0">
                <a:solidFill>
                  <a:srgbClr val="404040"/>
                </a:solidFill>
                <a:effectLst/>
                <a:latin typeface="Inter"/>
              </a:rPr>
              <a:t> across multiple VPCs. �</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latin typeface="Inter"/>
              </a:rPr>
              <a:t>Scales automatically with traffic. 📈</a:t>
            </a:r>
          </a:p>
          <a:p>
            <a:pPr lvl="1" algn="l">
              <a:lnSpc>
                <a:spcPct val="150000"/>
              </a:lnSpc>
              <a:spcBef>
                <a:spcPts val="300"/>
              </a:spcBef>
            </a:pPr>
            <a:endParaRPr lang="en-US" b="0" i="0" dirty="0">
              <a:solidFill>
                <a:srgbClr val="404040"/>
              </a:solidFill>
              <a:effectLst/>
              <a:latin typeface="Inter"/>
            </a:endParaRPr>
          </a:p>
          <a:p>
            <a:pPr algn="l">
              <a:lnSpc>
                <a:spcPct val="150000"/>
              </a:lnSpc>
              <a:spcBef>
                <a:spcPts val="300"/>
              </a:spcBef>
            </a:pPr>
            <a:r>
              <a:rPr lang="en-US" b="0" i="0" dirty="0">
                <a:solidFill>
                  <a:srgbClr val="404040"/>
                </a:solidFill>
                <a:effectLst/>
                <a:latin typeface="Inter"/>
              </a:rPr>
              <a:t>GWLB is like a bouncer at a club 🕴️ who checks everyone’s ID (inspects traffic) before letting them in (routing to the target). 🎟️🚪</a:t>
            </a:r>
          </a:p>
        </p:txBody>
      </p:sp>
    </p:spTree>
    <p:extLst>
      <p:ext uri="{BB962C8B-B14F-4D97-AF65-F5344CB8AC3E}">
        <p14:creationId xmlns:p14="http://schemas.microsoft.com/office/powerpoint/2010/main" val="318759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144BDC-7914-D2FE-CC1B-53C8109E7564}"/>
              </a:ext>
            </a:extLst>
          </p:cNvPr>
          <p:cNvPicPr>
            <a:picLocks noChangeAspect="1"/>
          </p:cNvPicPr>
          <p:nvPr/>
        </p:nvPicPr>
        <p:blipFill>
          <a:blip r:embed="rId2"/>
          <a:stretch>
            <a:fillRect/>
          </a:stretch>
        </p:blipFill>
        <p:spPr>
          <a:xfrm>
            <a:off x="1461092" y="1926342"/>
            <a:ext cx="9011908" cy="3896269"/>
          </a:xfrm>
          <a:prstGeom prst="rect">
            <a:avLst/>
          </a:prstGeom>
        </p:spPr>
      </p:pic>
      <p:sp>
        <p:nvSpPr>
          <p:cNvPr id="5" name="TextBox 4">
            <a:extLst>
              <a:ext uri="{FF2B5EF4-FFF2-40B4-BE49-F238E27FC236}">
                <a16:creationId xmlns:a16="http://schemas.microsoft.com/office/drawing/2014/main" id="{4D82D49E-BDB7-ACD6-7243-DB93BA812BF1}"/>
              </a:ext>
            </a:extLst>
          </p:cNvPr>
          <p:cNvSpPr txBox="1"/>
          <p:nvPr/>
        </p:nvSpPr>
        <p:spPr>
          <a:xfrm>
            <a:off x="1625216" y="758390"/>
            <a:ext cx="6098344" cy="553998"/>
          </a:xfrm>
          <a:prstGeom prst="rect">
            <a:avLst/>
          </a:prstGeom>
          <a:noFill/>
        </p:spPr>
        <p:txBody>
          <a:bodyPr wrap="square">
            <a:spAutoFit/>
          </a:bodyPr>
          <a:lstStyle/>
          <a:p>
            <a:r>
              <a:rPr lang="en-US" sz="3000" dirty="0">
                <a:latin typeface="Abadi" panose="020B0604020104020204" pitchFamily="34" charset="0"/>
              </a:rPr>
              <a:t>Security group in load balancer</a:t>
            </a:r>
            <a:endParaRPr lang="en-IN" sz="3000" dirty="0">
              <a:latin typeface="Abadi" panose="020B0604020104020204" pitchFamily="34" charset="0"/>
            </a:endParaRPr>
          </a:p>
        </p:txBody>
      </p:sp>
    </p:spTree>
    <p:extLst>
      <p:ext uri="{BB962C8B-B14F-4D97-AF65-F5344CB8AC3E}">
        <p14:creationId xmlns:p14="http://schemas.microsoft.com/office/powerpoint/2010/main" val="148805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How to scale Your Applications Seamlessly with EC2 Auto Scaling ?">
            <a:extLst>
              <a:ext uri="{FF2B5EF4-FFF2-40B4-BE49-F238E27FC236}">
                <a16:creationId xmlns:a16="http://schemas.microsoft.com/office/drawing/2014/main" id="{D1E0AB16-DFDF-0C66-1456-949D1F8E0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71500"/>
            <a:ext cx="1143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7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AWS SNS (Simple Notification Service)&quot; Icon - Download for free – Iconduck">
            <a:extLst>
              <a:ext uri="{FF2B5EF4-FFF2-40B4-BE49-F238E27FC236}">
                <a16:creationId xmlns:a16="http://schemas.microsoft.com/office/drawing/2014/main" id="{D22E0822-AD3B-B5C1-790C-4CC4D6A272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75" y="1418493"/>
            <a:ext cx="2977825" cy="29911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82F1F9-2C50-27A4-5295-7B7F9E98A76C}"/>
              </a:ext>
            </a:extLst>
          </p:cNvPr>
          <p:cNvSpPr txBox="1"/>
          <p:nvPr/>
        </p:nvSpPr>
        <p:spPr>
          <a:xfrm>
            <a:off x="4489938" y="586155"/>
            <a:ext cx="6993921" cy="5193322"/>
          </a:xfrm>
          <a:prstGeom prst="rect">
            <a:avLst/>
          </a:prstGeom>
        </p:spPr>
        <p:txBody>
          <a:bodyPr vert="horz" lIns="91440" tIns="45720" rIns="91440" bIns="45720" rtlCol="0" anchor="t">
            <a:noAutofit/>
          </a:bodyPr>
          <a:lstStyle/>
          <a:p>
            <a:pPr>
              <a:lnSpc>
                <a:spcPct val="150000"/>
              </a:lnSpc>
              <a:spcAft>
                <a:spcPts val="600"/>
              </a:spcAft>
            </a:pPr>
            <a:r>
              <a:rPr lang="en-US" sz="2200" b="1" i="0" dirty="0">
                <a:effectLst/>
              </a:rPr>
              <a:t>Amazon SNS (Simple Notification Service)</a:t>
            </a:r>
            <a:r>
              <a:rPr lang="en-US" sz="2200" b="0" i="0" dirty="0">
                <a:effectLst/>
              </a:rPr>
              <a:t> </a:t>
            </a:r>
          </a:p>
          <a:p>
            <a:pPr marL="285750" indent="-285750">
              <a:lnSpc>
                <a:spcPct val="150000"/>
              </a:lnSpc>
              <a:spcAft>
                <a:spcPts val="600"/>
              </a:spcAft>
              <a:buFont typeface="Arial" panose="020B0604020202020204" pitchFamily="34" charset="0"/>
              <a:buChar char="•"/>
            </a:pPr>
            <a:r>
              <a:rPr lang="en-US" b="0" i="0" dirty="0">
                <a:effectLst/>
              </a:rPr>
              <a:t>SNS is a fully managed messaging service that enables you to send notifications to multiple subscribers or endpoints. It’s like a </a:t>
            </a:r>
            <a:r>
              <a:rPr lang="en-US" b="1" i="0" dirty="0">
                <a:effectLst/>
              </a:rPr>
              <a:t>postal service</a:t>
            </a:r>
            <a:r>
              <a:rPr lang="en-US" b="0" i="0" dirty="0">
                <a:effectLst/>
              </a:rPr>
              <a:t> 📮 for your applications, delivering messages to the right recipients quickly and reliably! </a:t>
            </a:r>
          </a:p>
          <a:p>
            <a:pPr marL="285750" indent="-285750">
              <a:lnSpc>
                <a:spcPct val="150000"/>
              </a:lnSpc>
              <a:spcAft>
                <a:spcPts val="600"/>
              </a:spcAft>
              <a:buFont typeface="Arial" panose="020B0604020202020204" pitchFamily="34" charset="0"/>
              <a:buChar char="•"/>
            </a:pPr>
            <a:endParaRPr lang="en-US" dirty="0"/>
          </a:p>
          <a:p>
            <a:pPr marL="285750" indent="-285750">
              <a:lnSpc>
                <a:spcPct val="150000"/>
              </a:lnSpc>
              <a:spcAft>
                <a:spcPts val="600"/>
              </a:spcAft>
              <a:buFont typeface="Arial" panose="020B0604020202020204" pitchFamily="34" charset="0"/>
              <a:buChar char="•"/>
            </a:pPr>
            <a:r>
              <a:rPr lang="en-US" b="0" i="0" dirty="0">
                <a:effectLst/>
              </a:rPr>
              <a:t>Amazon SNS is a </a:t>
            </a:r>
            <a:r>
              <a:rPr lang="en-US" b="1" i="0" dirty="0">
                <a:effectLst/>
              </a:rPr>
              <a:t>pub/sub (publish/subscribe)</a:t>
            </a:r>
            <a:r>
              <a:rPr lang="en-US" b="0" i="0" dirty="0">
                <a:effectLst/>
              </a:rPr>
              <a:t> messaging service that allows you to send messages or notifications to multiple subscribers. It supports a variety of messaging formats, including SMS, email, mobile push notifications, and HTTP/HTTPS endpoints. 🌐📨</a:t>
            </a:r>
            <a:endParaRPr lang="en-US" dirty="0"/>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003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BA307-C04F-79F3-2873-820662CB41C1}"/>
              </a:ext>
            </a:extLst>
          </p:cNvPr>
          <p:cNvSpPr txBox="1"/>
          <p:nvPr/>
        </p:nvSpPr>
        <p:spPr>
          <a:xfrm>
            <a:off x="867506" y="613245"/>
            <a:ext cx="10175631" cy="5273880"/>
          </a:xfrm>
          <a:prstGeom prst="rect">
            <a:avLst/>
          </a:prstGeom>
          <a:noFill/>
        </p:spPr>
        <p:txBody>
          <a:bodyPr wrap="square">
            <a:spAutoFit/>
          </a:bodyPr>
          <a:lstStyle/>
          <a:p>
            <a:pPr algn="l">
              <a:lnSpc>
                <a:spcPct val="150000"/>
              </a:lnSpc>
            </a:pPr>
            <a:r>
              <a:rPr lang="en-IN" sz="2200" b="1" i="0" dirty="0">
                <a:solidFill>
                  <a:srgbClr val="404040"/>
                </a:solidFill>
                <a:effectLst/>
                <a:latin typeface="Inter"/>
              </a:rPr>
              <a:t>Features of SNS 🌟</a:t>
            </a:r>
          </a:p>
          <a:p>
            <a:pPr marL="285750" indent="-285750" algn="l">
              <a:lnSpc>
                <a:spcPct val="150000"/>
              </a:lnSpc>
              <a:spcAft>
                <a:spcPts val="300"/>
              </a:spcAft>
              <a:buFont typeface="Arial" panose="020B0604020202020204" pitchFamily="34" charset="0"/>
              <a:buChar char="•"/>
            </a:pPr>
            <a:r>
              <a:rPr lang="en-IN" b="1" i="0" dirty="0">
                <a:solidFill>
                  <a:srgbClr val="404040"/>
                </a:solidFill>
                <a:effectLst/>
                <a:latin typeface="Inter"/>
              </a:rPr>
              <a:t>Pub/Sub Messaging</a:t>
            </a:r>
            <a:r>
              <a:rPr lang="en-IN" b="0" i="0" dirty="0">
                <a:solidFill>
                  <a:srgbClr val="404040"/>
                </a:solidFill>
                <a:effectLst/>
                <a:latin typeface="Inter"/>
              </a:rPr>
              <a:t>: Publishers send messages to </a:t>
            </a:r>
            <a:r>
              <a:rPr lang="en-IN" b="1" i="0" dirty="0">
                <a:solidFill>
                  <a:srgbClr val="404040"/>
                </a:solidFill>
                <a:effectLst/>
                <a:latin typeface="Inter"/>
              </a:rPr>
              <a:t>topics</a:t>
            </a:r>
            <a:r>
              <a:rPr lang="en-IN" b="0" i="0" dirty="0">
                <a:solidFill>
                  <a:srgbClr val="404040"/>
                </a:solidFill>
                <a:effectLst/>
                <a:latin typeface="Inter"/>
              </a:rPr>
              <a:t>, and subscribers receive those messages.</a:t>
            </a:r>
          </a:p>
          <a:p>
            <a:pPr lvl="1" algn="l">
              <a:lnSpc>
                <a:spcPct val="150000"/>
              </a:lnSpc>
              <a:spcBef>
                <a:spcPts val="300"/>
              </a:spcBef>
            </a:pPr>
            <a:r>
              <a:rPr lang="en-IN" b="0" i="0" dirty="0">
                <a:solidFill>
                  <a:srgbClr val="404040"/>
                </a:solidFill>
                <a:effectLst/>
                <a:latin typeface="Inter"/>
              </a:rPr>
              <a:t>Example: A weather app publishes "Rain Alert" to a topic, and all subscribers (e.g., email, SMS, mobile app) receive the alert. 🌧️📢</a:t>
            </a:r>
          </a:p>
          <a:p>
            <a:pPr marL="285750" indent="-285750" algn="l">
              <a:lnSpc>
                <a:spcPct val="150000"/>
              </a:lnSpc>
              <a:spcBef>
                <a:spcPts val="300"/>
              </a:spcBef>
              <a:spcAft>
                <a:spcPts val="300"/>
              </a:spcAft>
              <a:buFont typeface="Arial" panose="020B0604020202020204" pitchFamily="34" charset="0"/>
              <a:buChar char="•"/>
            </a:pPr>
            <a:r>
              <a:rPr lang="en-IN" b="1" i="0" dirty="0">
                <a:solidFill>
                  <a:srgbClr val="404040"/>
                </a:solidFill>
                <a:effectLst/>
                <a:latin typeface="Inter"/>
              </a:rPr>
              <a:t>Multiple Protocols</a:t>
            </a:r>
            <a:r>
              <a:rPr lang="en-IN" b="0" i="0" dirty="0">
                <a:solidFill>
                  <a:srgbClr val="404040"/>
                </a:solidFill>
                <a:effectLst/>
                <a:latin typeface="Inter"/>
              </a:rPr>
              <a:t>: Supports </a:t>
            </a:r>
            <a:r>
              <a:rPr lang="en-IN" b="1" i="0" dirty="0">
                <a:solidFill>
                  <a:srgbClr val="404040"/>
                </a:solidFill>
                <a:effectLst/>
                <a:latin typeface="Inter"/>
              </a:rPr>
              <a:t>SMS</a:t>
            </a:r>
            <a:r>
              <a:rPr lang="en-IN" b="0" i="0" dirty="0">
                <a:solidFill>
                  <a:srgbClr val="404040"/>
                </a:solidFill>
                <a:effectLst/>
                <a:latin typeface="Inter"/>
              </a:rPr>
              <a:t>, </a:t>
            </a:r>
            <a:r>
              <a:rPr lang="en-IN" b="1" i="0" dirty="0">
                <a:solidFill>
                  <a:srgbClr val="404040"/>
                </a:solidFill>
                <a:effectLst/>
                <a:latin typeface="Inter"/>
              </a:rPr>
              <a:t>email</a:t>
            </a:r>
            <a:r>
              <a:rPr lang="en-IN" b="0" i="0" dirty="0">
                <a:solidFill>
                  <a:srgbClr val="404040"/>
                </a:solidFill>
                <a:effectLst/>
                <a:latin typeface="Inter"/>
              </a:rPr>
              <a:t>, </a:t>
            </a:r>
            <a:r>
              <a:rPr lang="en-IN" b="1" i="0" dirty="0">
                <a:solidFill>
                  <a:srgbClr val="404040"/>
                </a:solidFill>
                <a:effectLst/>
                <a:latin typeface="Inter"/>
              </a:rPr>
              <a:t>HTTP/HTTPS</a:t>
            </a:r>
            <a:r>
              <a:rPr lang="en-IN" b="0" i="0" dirty="0">
                <a:solidFill>
                  <a:srgbClr val="404040"/>
                </a:solidFill>
                <a:effectLst/>
                <a:latin typeface="Inter"/>
              </a:rPr>
              <a:t>, </a:t>
            </a:r>
            <a:r>
              <a:rPr lang="en-IN" b="1" i="0" dirty="0">
                <a:solidFill>
                  <a:srgbClr val="404040"/>
                </a:solidFill>
                <a:effectLst/>
                <a:latin typeface="Inter"/>
              </a:rPr>
              <a:t>Amazon SQS</a:t>
            </a:r>
            <a:r>
              <a:rPr lang="en-IN" b="0" i="0" dirty="0">
                <a:solidFill>
                  <a:srgbClr val="404040"/>
                </a:solidFill>
                <a:effectLst/>
                <a:latin typeface="Inter"/>
              </a:rPr>
              <a:t>, </a:t>
            </a:r>
            <a:r>
              <a:rPr lang="en-IN" b="1" i="0" dirty="0">
                <a:solidFill>
                  <a:srgbClr val="404040"/>
                </a:solidFill>
                <a:effectLst/>
                <a:latin typeface="Inter"/>
              </a:rPr>
              <a:t>mobile push notifications</a:t>
            </a:r>
            <a:r>
              <a:rPr lang="en-IN" b="0" i="0" dirty="0">
                <a:solidFill>
                  <a:srgbClr val="404040"/>
                </a:solidFill>
                <a:effectLst/>
                <a:latin typeface="Inter"/>
              </a:rPr>
              <a:t> (iOS, Android, etc.), and </a:t>
            </a:r>
            <a:r>
              <a:rPr lang="en-IN" b="1" i="0" dirty="0">
                <a:solidFill>
                  <a:srgbClr val="404040"/>
                </a:solidFill>
                <a:effectLst/>
                <a:latin typeface="Inter"/>
              </a:rPr>
              <a:t>Lambda functions</a:t>
            </a:r>
            <a:r>
              <a:rPr lang="en-IN" b="0" i="0" dirty="0">
                <a:solidFill>
                  <a:srgbClr val="404040"/>
                </a:solidFill>
                <a:effectLst/>
                <a:latin typeface="Inter"/>
              </a:rPr>
              <a:t>. 📱💌</a:t>
            </a:r>
          </a:p>
          <a:p>
            <a:pPr marL="285750" indent="-285750" algn="l">
              <a:lnSpc>
                <a:spcPct val="150000"/>
              </a:lnSpc>
              <a:spcBef>
                <a:spcPts val="300"/>
              </a:spcBef>
              <a:spcAft>
                <a:spcPts val="300"/>
              </a:spcAft>
              <a:buFont typeface="Arial" panose="020B0604020202020204" pitchFamily="34" charset="0"/>
              <a:buChar char="•"/>
            </a:pPr>
            <a:r>
              <a:rPr lang="en-IN" b="1" i="0" dirty="0">
                <a:solidFill>
                  <a:srgbClr val="404040"/>
                </a:solidFill>
                <a:effectLst/>
                <a:latin typeface="Inter"/>
              </a:rPr>
              <a:t>Fan-Out Architecture</a:t>
            </a:r>
            <a:r>
              <a:rPr lang="en-IN" b="0" i="0" dirty="0">
                <a:solidFill>
                  <a:srgbClr val="404040"/>
                </a:solidFill>
                <a:effectLst/>
                <a:latin typeface="Inter"/>
              </a:rPr>
              <a:t>: A single message can be delivered to multiple subscribers simultaneously. 🎉</a:t>
            </a:r>
          </a:p>
          <a:p>
            <a:pPr lvl="1" algn="l">
              <a:lnSpc>
                <a:spcPct val="150000"/>
              </a:lnSpc>
              <a:spcBef>
                <a:spcPts val="300"/>
              </a:spcBef>
            </a:pPr>
            <a:r>
              <a:rPr lang="en-IN" b="0" i="0" dirty="0">
                <a:solidFill>
                  <a:srgbClr val="404040"/>
                </a:solidFill>
                <a:effectLst/>
                <a:latin typeface="Inter"/>
              </a:rPr>
              <a:t>Example: A news update can be sent to email subscribers, mobile apps, and SQS queues at the same time.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Serverless</a:t>
            </a:r>
            <a:r>
              <a:rPr lang="en-US" b="0" i="0" dirty="0">
                <a:solidFill>
                  <a:srgbClr val="404040"/>
                </a:solidFill>
                <a:effectLst/>
                <a:latin typeface="Inter"/>
              </a:rPr>
              <a:t>:</a:t>
            </a:r>
          </a:p>
          <a:p>
            <a:pPr lvl="1" algn="l">
              <a:spcBef>
                <a:spcPts val="300"/>
              </a:spcBef>
            </a:pPr>
            <a:r>
              <a:rPr lang="en-US" b="0" i="0" dirty="0">
                <a:solidFill>
                  <a:srgbClr val="404040"/>
                </a:solidFill>
                <a:effectLst/>
                <a:latin typeface="Inter"/>
              </a:rPr>
              <a:t>Fully managed by AWS—no infrastructure to manage. 🤖</a:t>
            </a:r>
          </a:p>
          <a:p>
            <a:pPr lvl="1" algn="l">
              <a:lnSpc>
                <a:spcPct val="150000"/>
              </a:lnSpc>
              <a:spcBef>
                <a:spcPts val="300"/>
              </a:spcBef>
            </a:pPr>
            <a:endParaRPr lang="en-IN" b="0" i="0" dirty="0">
              <a:solidFill>
                <a:srgbClr val="404040"/>
              </a:solidFill>
              <a:effectLst/>
              <a:latin typeface="Inter"/>
            </a:endParaRPr>
          </a:p>
        </p:txBody>
      </p:sp>
    </p:spTree>
    <p:extLst>
      <p:ext uri="{BB962C8B-B14F-4D97-AF65-F5344CB8AC3E}">
        <p14:creationId xmlns:p14="http://schemas.microsoft.com/office/powerpoint/2010/main" val="16150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2" name="Picture 4" descr="Amazon EBS | AWS Cheat Sheet">
            <a:extLst>
              <a:ext uri="{FF2B5EF4-FFF2-40B4-BE49-F238E27FC236}">
                <a16:creationId xmlns:a16="http://schemas.microsoft.com/office/drawing/2014/main" id="{6789E2A4-4C24-D5D2-927E-4783C0F0B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1096"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4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C537DA-8B3D-846E-4DF0-36C53189A735}"/>
              </a:ext>
            </a:extLst>
          </p:cNvPr>
          <p:cNvSpPr txBox="1"/>
          <p:nvPr/>
        </p:nvSpPr>
        <p:spPr>
          <a:xfrm>
            <a:off x="580292" y="575643"/>
            <a:ext cx="11031415" cy="5947782"/>
          </a:xfrm>
          <a:prstGeom prst="rect">
            <a:avLst/>
          </a:prstGeom>
          <a:noFill/>
        </p:spPr>
        <p:txBody>
          <a:bodyPr wrap="square">
            <a:spAutoFit/>
          </a:bodyPr>
          <a:lstStyle/>
          <a:p>
            <a:pPr algn="l">
              <a:spcAft>
                <a:spcPts val="600"/>
              </a:spcAft>
            </a:pPr>
            <a:r>
              <a:rPr lang="en-US" sz="2200" b="1" i="0" dirty="0">
                <a:solidFill>
                  <a:srgbClr val="404040"/>
                </a:solidFill>
                <a:effectLst/>
                <a:latin typeface="Inter"/>
              </a:rPr>
              <a:t>SNS Use Cases 🌐</a:t>
            </a:r>
          </a:p>
          <a:p>
            <a:pPr marL="285750" indent="-285750" algn="l">
              <a:spcAft>
                <a:spcPts val="300"/>
              </a:spcAft>
              <a:buFont typeface="Arial" panose="020B0604020202020204" pitchFamily="34" charset="0"/>
              <a:buChar char="•"/>
            </a:pPr>
            <a:r>
              <a:rPr lang="en-US" b="1" i="0" dirty="0">
                <a:solidFill>
                  <a:srgbClr val="404040"/>
                </a:solidFill>
                <a:effectLst/>
                <a:latin typeface="Inter"/>
              </a:rPr>
              <a:t>Application Alerts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Send alerts for system failures, performance issues, or security breaches.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Notify DevOps teams via SMS or email when CPU usage exceeds 90%.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Mobile Push Notifications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Send push notifications to iOS, Android, or other mobile devices.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gaming app sends a notification: "Your friend just beat your high score!"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Fan-Out to SQS or Lambda</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Use SNS to trigger multiple SQS queues or Lambda functions in parallel.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new order triggers updates to inventory, billing, and shipping systems.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Broadcasting Messages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Send messages to a large number of subscribers simultaneously.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news agency broadcasts breaking news to all subscribers. 📰</a:t>
            </a:r>
          </a:p>
          <a:p>
            <a:pPr marL="285750" indent="-285750" algn="l">
              <a:spcBef>
                <a:spcPts val="300"/>
              </a:spcBef>
              <a:spcAft>
                <a:spcPts val="300"/>
              </a:spcAft>
              <a:buFont typeface="Arial" panose="020B0604020202020204" pitchFamily="34" charset="0"/>
              <a:buChar char="•"/>
            </a:pPr>
            <a:r>
              <a:rPr lang="en-US" b="1" i="0" dirty="0">
                <a:solidFill>
                  <a:srgbClr val="404040"/>
                </a:solidFill>
                <a:effectLst/>
                <a:latin typeface="Inter"/>
              </a:rPr>
              <a:t>Event-Driven Architectures</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Use SNS to decouple microservices and enable event-driven workflows. 🧩</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A file upload triggers a Lambda function to process the file and send notifications. 📂🔄</a:t>
            </a:r>
          </a:p>
          <a:p>
            <a:br>
              <a:rPr lang="en-US" dirty="0"/>
            </a:br>
            <a:endParaRPr lang="en-IN" dirty="0"/>
          </a:p>
        </p:txBody>
      </p:sp>
    </p:spTree>
    <p:extLst>
      <p:ext uri="{BB962C8B-B14F-4D97-AF65-F5344CB8AC3E}">
        <p14:creationId xmlns:p14="http://schemas.microsoft.com/office/powerpoint/2010/main" val="276929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485D26-221B-DC8C-323A-B51B8C96A163}"/>
              </a:ext>
            </a:extLst>
          </p:cNvPr>
          <p:cNvSpPr>
            <a:spLocks noChangeArrowheads="1"/>
          </p:cNvSpPr>
          <p:nvPr/>
        </p:nvSpPr>
        <p:spPr bwMode="auto">
          <a:xfrm>
            <a:off x="825669" y="1213472"/>
            <a:ext cx="498230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badi" panose="020B0604020104020204" pitchFamily="34" charset="0"/>
              </a:rPr>
              <a:t>Think of EBS as a virtual hard drive for your Amazon EC2 virtual servers (instances) in the AWS cloud.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badi" panose="020B0604020104020204" pitchFamily="34" charset="0"/>
              </a:rPr>
              <a:t>It provides persistent block storage, meaning your data remains intact even if you stop or terminate your EC2 instance.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Abadi" panose="020B0604020104020204" pitchFamily="34" charset="0"/>
              </a:rPr>
              <a:t>EBS volumes are essential for applications that need reliable, high-performance storage, like databases, file systems, and enterprise software.</a:t>
            </a:r>
            <a:endParaRPr kumimoji="0" lang="en-US" altLang="en-US" sz="2000" b="0"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Abadi" panose="020B0604020104020204" pitchFamily="34" charset="0"/>
            </a:endParaRPr>
          </a:p>
        </p:txBody>
      </p:sp>
      <p:pic>
        <p:nvPicPr>
          <p:cNvPr id="1026" name="Picture 2" descr="EBS (Elastic Block Storage ) in AWS EC2 | Chandana Yandapalli">
            <a:extLst>
              <a:ext uri="{FF2B5EF4-FFF2-40B4-BE49-F238E27FC236}">
                <a16:creationId xmlns:a16="http://schemas.microsoft.com/office/drawing/2014/main" id="{2E0D3FD9-5CBF-8B71-F961-CABA26C61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78" y="2123573"/>
            <a:ext cx="6248034" cy="261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5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FEDCBC-FAAE-041E-2D2E-5663987C1B73}"/>
              </a:ext>
            </a:extLst>
          </p:cNvPr>
          <p:cNvSpPr txBox="1"/>
          <p:nvPr/>
        </p:nvSpPr>
        <p:spPr>
          <a:xfrm>
            <a:off x="1091418" y="843677"/>
            <a:ext cx="9248336" cy="5170646"/>
          </a:xfrm>
          <a:prstGeom prst="rect">
            <a:avLst/>
          </a:prstGeom>
          <a:noFill/>
        </p:spPr>
        <p:txBody>
          <a:bodyPr wrap="square">
            <a:spAutoFit/>
          </a:bodyPr>
          <a:lstStyle/>
          <a:p>
            <a:r>
              <a:rPr lang="en-US" sz="2400" b="1" dirty="0">
                <a:latin typeface="Abadi" panose="020B0604020104020204" pitchFamily="34" charset="0"/>
              </a:rPr>
              <a:t>Features of EBS</a:t>
            </a:r>
          </a:p>
          <a:p>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Persistent Storage</a:t>
            </a:r>
            <a:r>
              <a:rPr lang="en-US" dirty="0">
                <a:latin typeface="Abadi" panose="020B0604020104020204" pitchFamily="34" charset="0"/>
              </a:rPr>
              <a:t> – Unlike instance store volumes, EBS volumes persist even if the EC2 instance is stopped or terminated.</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High Availability &amp; Durability</a:t>
            </a:r>
            <a:r>
              <a:rPr lang="en-US" dirty="0">
                <a:latin typeface="Abadi" panose="020B0604020104020204" pitchFamily="34" charset="0"/>
              </a:rPr>
              <a:t> – Data is replicated within an Availability Zone (AZ) to protect against failures.</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Scalability</a:t>
            </a:r>
            <a:r>
              <a:rPr lang="en-US" dirty="0">
                <a:latin typeface="Abadi" panose="020B0604020104020204" pitchFamily="34" charset="0"/>
              </a:rPr>
              <a:t> – EBS volumes can be resized, and performance can be adjusted without downtime.</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Encryption</a:t>
            </a:r>
            <a:r>
              <a:rPr lang="en-US" dirty="0">
                <a:latin typeface="Abadi" panose="020B0604020104020204" pitchFamily="34" charset="0"/>
              </a:rPr>
              <a:t> – Supports encryption at rest using AWS Key Management Service (KMS).</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Snapshot Support</a:t>
            </a:r>
            <a:r>
              <a:rPr lang="en-US" dirty="0">
                <a:latin typeface="Abadi" panose="020B0604020104020204" pitchFamily="34" charset="0"/>
              </a:rPr>
              <a:t> – Users can create snapshots of EBS volumes for backup and disaster recovery.</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Performance Optimization</a:t>
            </a:r>
            <a:r>
              <a:rPr lang="en-US" dirty="0">
                <a:latin typeface="Abadi" panose="020B0604020104020204" pitchFamily="34" charset="0"/>
              </a:rPr>
              <a:t> – EBS provides multiple volume types to meet different workload needs.</a:t>
            </a:r>
          </a:p>
        </p:txBody>
      </p:sp>
    </p:spTree>
    <p:extLst>
      <p:ext uri="{BB962C8B-B14F-4D97-AF65-F5344CB8AC3E}">
        <p14:creationId xmlns:p14="http://schemas.microsoft.com/office/powerpoint/2010/main" val="134944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59247-3E15-568E-FAC5-3131E284037F}"/>
              </a:ext>
            </a:extLst>
          </p:cNvPr>
          <p:cNvSpPr txBox="1"/>
          <p:nvPr/>
        </p:nvSpPr>
        <p:spPr>
          <a:xfrm>
            <a:off x="762000" y="1261463"/>
            <a:ext cx="7139354" cy="4299703"/>
          </a:xfrm>
          <a:prstGeom prst="rect">
            <a:avLst/>
          </a:prstGeom>
          <a:noFill/>
        </p:spPr>
        <p:txBody>
          <a:bodyPr wrap="square">
            <a:spAutoFit/>
          </a:bodyPr>
          <a:lstStyle/>
          <a:p>
            <a:pPr>
              <a:lnSpc>
                <a:spcPct val="150000"/>
              </a:lnSpc>
            </a:pPr>
            <a:r>
              <a:rPr lang="en-IN" sz="2200" b="1" dirty="0"/>
              <a:t>Use Cases of EBS</a:t>
            </a:r>
          </a:p>
          <a:p>
            <a:pPr>
              <a:lnSpc>
                <a:spcPct val="150000"/>
              </a:lnSpc>
              <a:buFont typeface="+mj-lt"/>
              <a:buAutoNum type="arabicPeriod"/>
            </a:pPr>
            <a:r>
              <a:rPr lang="en-IN" b="1" dirty="0"/>
              <a:t>Databases</a:t>
            </a:r>
            <a:r>
              <a:rPr lang="en-IN" dirty="0"/>
              <a:t> – Storing relational (MySQL, PostgreSQL) and NoSQL (MongoDB, Cassandra) databases.</a:t>
            </a:r>
          </a:p>
          <a:p>
            <a:pPr>
              <a:lnSpc>
                <a:spcPct val="150000"/>
              </a:lnSpc>
              <a:buFont typeface="+mj-lt"/>
              <a:buAutoNum type="arabicPeriod"/>
            </a:pPr>
            <a:r>
              <a:rPr lang="en-IN" b="1" dirty="0"/>
              <a:t>Big Data Analytics</a:t>
            </a:r>
            <a:r>
              <a:rPr lang="en-IN" dirty="0"/>
              <a:t> – Large-scale processing workloads like Hadoop, Spark.</a:t>
            </a:r>
          </a:p>
          <a:p>
            <a:pPr>
              <a:lnSpc>
                <a:spcPct val="150000"/>
              </a:lnSpc>
              <a:buFont typeface="+mj-lt"/>
              <a:buAutoNum type="arabicPeriod"/>
            </a:pPr>
            <a:r>
              <a:rPr lang="en-IN" b="1" dirty="0"/>
              <a:t>Containerized Applications</a:t>
            </a:r>
            <a:r>
              <a:rPr lang="en-IN" dirty="0"/>
              <a:t> – Persistent storage for Kubernetes and Docker containers.</a:t>
            </a:r>
          </a:p>
          <a:p>
            <a:pPr>
              <a:lnSpc>
                <a:spcPct val="150000"/>
              </a:lnSpc>
              <a:buFont typeface="+mj-lt"/>
              <a:buAutoNum type="arabicPeriod"/>
            </a:pPr>
            <a:r>
              <a:rPr lang="en-IN" b="1" dirty="0"/>
              <a:t>Virtual Desktops</a:t>
            </a:r>
            <a:r>
              <a:rPr lang="en-IN" dirty="0"/>
              <a:t> – Storing OS and user data for remote desktops.</a:t>
            </a:r>
          </a:p>
          <a:p>
            <a:pPr>
              <a:lnSpc>
                <a:spcPct val="150000"/>
              </a:lnSpc>
              <a:buFont typeface="+mj-lt"/>
              <a:buAutoNum type="arabicPeriod"/>
            </a:pPr>
            <a:r>
              <a:rPr lang="en-IN" b="1" dirty="0"/>
              <a:t>Backup &amp; Disaster Recovery</a:t>
            </a:r>
            <a:r>
              <a:rPr lang="en-IN" dirty="0"/>
              <a:t> – EBS Snapshots help in restoring data quickly.</a:t>
            </a:r>
          </a:p>
        </p:txBody>
      </p:sp>
      <p:pic>
        <p:nvPicPr>
          <p:cNvPr id="2050" name="Picture 2" descr="EBS vs S3 vs EFS: When You Need Which AWS Storage Option?">
            <a:extLst>
              <a:ext uri="{FF2B5EF4-FFF2-40B4-BE49-F238E27FC236}">
                <a16:creationId xmlns:a16="http://schemas.microsoft.com/office/drawing/2014/main" id="{5A24A3FB-BE7C-00BF-F832-D22A37F5D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895" y="2073959"/>
            <a:ext cx="25336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41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BBEE8F-5732-881A-66BD-B930A2378536}"/>
              </a:ext>
            </a:extLst>
          </p:cNvPr>
          <p:cNvSpPr txBox="1"/>
          <p:nvPr/>
        </p:nvSpPr>
        <p:spPr>
          <a:xfrm>
            <a:off x="609600" y="578219"/>
            <a:ext cx="10128739" cy="5435462"/>
          </a:xfrm>
          <a:prstGeom prst="rect">
            <a:avLst/>
          </a:prstGeom>
          <a:noFill/>
        </p:spPr>
        <p:txBody>
          <a:bodyPr wrap="square">
            <a:spAutoFit/>
          </a:bodyPr>
          <a:lstStyle/>
          <a:p>
            <a:pPr algn="l">
              <a:lnSpc>
                <a:spcPct val="150000"/>
              </a:lnSpc>
            </a:pPr>
            <a:r>
              <a:rPr lang="en-US" sz="2200" b="1" i="0" dirty="0">
                <a:solidFill>
                  <a:srgbClr val="404040"/>
                </a:solidFill>
                <a:effectLst/>
                <a:latin typeface="Inter"/>
              </a:rPr>
              <a:t>EBS Volume Types in Detail</a:t>
            </a:r>
          </a:p>
          <a:p>
            <a:pPr algn="l">
              <a:lnSpc>
                <a:spcPct val="150000"/>
              </a:lnSpc>
              <a:spcAft>
                <a:spcPts val="300"/>
              </a:spcAft>
              <a:buFont typeface="+mj-lt"/>
              <a:buAutoNum type="arabicPeriod"/>
            </a:pPr>
            <a:r>
              <a:rPr lang="en-US" b="1" i="0" dirty="0">
                <a:solidFill>
                  <a:srgbClr val="404040"/>
                </a:solidFill>
                <a:effectLst/>
                <a:latin typeface="Inter"/>
              </a:rPr>
              <a:t>General Purpose SSD (gp2, gp3)</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gp2</a:t>
            </a:r>
            <a:r>
              <a:rPr lang="en-US" b="0" i="0" dirty="0">
                <a:solidFill>
                  <a:srgbClr val="404040"/>
                </a:solidFill>
                <a:effectLst/>
                <a:latin typeface="Inter"/>
              </a:rPr>
              <a:t>: Offers a balance of price and performance. It provides single-digit millisecond latencies and can burst up to 3,000 IOPS per volume.</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gp3</a:t>
            </a:r>
            <a:r>
              <a:rPr lang="en-US" b="0" i="0" dirty="0">
                <a:solidFill>
                  <a:srgbClr val="404040"/>
                </a:solidFill>
                <a:effectLst/>
                <a:latin typeface="Inter"/>
              </a:rPr>
              <a:t>: Allows you to provision IOPS and throughput independently, providing more flexibility and cost savings for many workloads.</a:t>
            </a:r>
          </a:p>
          <a:p>
            <a:pPr marL="742950" lvl="1" indent="-285750" algn="l">
              <a:lnSpc>
                <a:spcPct val="150000"/>
              </a:lnSpc>
              <a:spcBef>
                <a:spcPts val="300"/>
              </a:spcBef>
              <a:buFont typeface="Arial" panose="020B0604020202020204" pitchFamily="34" charset="0"/>
              <a:buChar char="•"/>
            </a:pPr>
            <a:endParaRPr lang="en-US" b="0" i="0" dirty="0">
              <a:solidFill>
                <a:srgbClr val="404040"/>
              </a:solidFill>
              <a:effectLst/>
              <a:latin typeface="Inter"/>
            </a:endParaRPr>
          </a:p>
          <a:p>
            <a:pPr algn="l">
              <a:lnSpc>
                <a:spcPct val="150000"/>
              </a:lnSpc>
              <a:spcBef>
                <a:spcPts val="300"/>
              </a:spcBef>
              <a:spcAft>
                <a:spcPts val="300"/>
              </a:spcAft>
              <a:buFont typeface="+mj-lt"/>
              <a:buAutoNum type="arabicPeriod"/>
            </a:pPr>
            <a:r>
              <a:rPr lang="en-US" b="1" i="0" dirty="0">
                <a:solidFill>
                  <a:srgbClr val="404040"/>
                </a:solidFill>
                <a:effectLst/>
                <a:latin typeface="Inter"/>
              </a:rPr>
              <a:t>Provisioned IOPS SSD (io1, io2)</a:t>
            </a:r>
            <a:r>
              <a:rPr lang="en-US" b="0" i="0" dirty="0">
                <a:solidFill>
                  <a:srgbClr val="404040"/>
                </a:solidFill>
                <a:effectLst/>
                <a:latin typeface="Inter"/>
              </a:rPr>
              <a:t>:</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io1</a:t>
            </a:r>
            <a:r>
              <a:rPr lang="en-US" b="0" i="0" dirty="0">
                <a:solidFill>
                  <a:srgbClr val="404040"/>
                </a:solidFill>
                <a:effectLst/>
                <a:latin typeface="Inter"/>
              </a:rPr>
              <a:t>: Designed for I/O-intensive applications such as large relational or NoSQL databases. It allows you to provision up to 64,000 IOPS per volume.</a:t>
            </a:r>
          </a:p>
          <a:p>
            <a:pPr marL="742950" lvl="1" indent="-285750" algn="l">
              <a:lnSpc>
                <a:spcPct val="150000"/>
              </a:lnSpc>
              <a:spcBef>
                <a:spcPts val="300"/>
              </a:spcBef>
              <a:buFont typeface="Arial" panose="020B0604020202020204" pitchFamily="34" charset="0"/>
              <a:buChar char="•"/>
            </a:pPr>
            <a:r>
              <a:rPr lang="en-US" b="1" i="0" dirty="0">
                <a:solidFill>
                  <a:srgbClr val="404040"/>
                </a:solidFill>
                <a:effectLst/>
                <a:latin typeface="Inter"/>
              </a:rPr>
              <a:t>io2</a:t>
            </a:r>
            <a:r>
              <a:rPr lang="en-US" b="0" i="0" dirty="0">
                <a:solidFill>
                  <a:srgbClr val="404040"/>
                </a:solidFill>
                <a:effectLst/>
                <a:latin typeface="Inter"/>
              </a:rPr>
              <a:t>: Offers higher durability and more IOPS per GB than io1, with up to 64,000 IOPS per volume and 1,000 IOPS per GB.</a:t>
            </a:r>
          </a:p>
        </p:txBody>
      </p:sp>
    </p:spTree>
    <p:extLst>
      <p:ext uri="{BB962C8B-B14F-4D97-AF65-F5344CB8AC3E}">
        <p14:creationId xmlns:p14="http://schemas.microsoft.com/office/powerpoint/2010/main" val="380803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BB139-800C-9B79-35E5-076C6A33CD64}"/>
              </a:ext>
            </a:extLst>
          </p:cNvPr>
          <p:cNvSpPr txBox="1"/>
          <p:nvPr/>
        </p:nvSpPr>
        <p:spPr>
          <a:xfrm>
            <a:off x="691662" y="933834"/>
            <a:ext cx="10503877" cy="5269199"/>
          </a:xfrm>
          <a:prstGeom prst="rect">
            <a:avLst/>
          </a:prstGeom>
          <a:noFill/>
        </p:spPr>
        <p:txBody>
          <a:bodyPr wrap="square">
            <a:spAutoFit/>
          </a:bodyPr>
          <a:lstStyle/>
          <a:p>
            <a:pPr algn="l">
              <a:lnSpc>
                <a:spcPct val="150000"/>
              </a:lnSpc>
              <a:spcBef>
                <a:spcPts val="300"/>
              </a:spcBef>
              <a:spcAft>
                <a:spcPts val="300"/>
              </a:spcAft>
            </a:pPr>
            <a:r>
              <a:rPr lang="en-US" b="1" i="0" dirty="0">
                <a:solidFill>
                  <a:srgbClr val="404040"/>
                </a:solidFill>
                <a:effectLst/>
              </a:rPr>
              <a:t>Throughput Optimized HDD (st1):</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Ideal for large, sequential workloads like big data, data warehouses, and log processing. It provides low-cost magnetic storage with high throughput.</a:t>
            </a:r>
          </a:p>
          <a:p>
            <a:pPr algn="l">
              <a:lnSpc>
                <a:spcPct val="150000"/>
              </a:lnSpc>
              <a:spcBef>
                <a:spcPts val="300"/>
              </a:spcBef>
              <a:spcAft>
                <a:spcPts val="300"/>
              </a:spcAft>
            </a:pPr>
            <a:r>
              <a:rPr lang="en-US" b="1" i="0" dirty="0">
                <a:solidFill>
                  <a:srgbClr val="404040"/>
                </a:solidFill>
                <a:effectLst/>
              </a:rPr>
              <a:t>Cold HDD (sc1):</a:t>
            </a:r>
          </a:p>
          <a:p>
            <a:pPr marL="742950" lvl="1" indent="-285750" algn="l">
              <a:lnSpc>
                <a:spcPct val="150000"/>
              </a:lnSpc>
              <a:spcBef>
                <a:spcPts val="300"/>
              </a:spcBef>
              <a:buFont typeface="Arial" panose="020B0604020202020204" pitchFamily="34" charset="0"/>
              <a:buChar char="•"/>
            </a:pPr>
            <a:r>
              <a:rPr lang="en-US" b="0" i="0" dirty="0">
                <a:solidFill>
                  <a:srgbClr val="404040"/>
                </a:solidFill>
                <a:effectLst/>
              </a:rPr>
              <a:t>Suitable for less frequently accessed workloads, such as cold data storage. It is the lowest-cost HDD option.</a:t>
            </a:r>
            <a:endParaRPr lang="en-US" dirty="0">
              <a:solidFill>
                <a:srgbClr val="404040"/>
              </a:solidFill>
            </a:endParaRPr>
          </a:p>
          <a:p>
            <a:pPr>
              <a:lnSpc>
                <a:spcPct val="150000"/>
              </a:lnSpc>
            </a:pPr>
            <a:r>
              <a:rPr lang="en-US" b="1" dirty="0"/>
              <a:t>Magnetic (standard):</a:t>
            </a:r>
          </a:p>
          <a:p>
            <a:pPr marL="285750" indent="-285750">
              <a:lnSpc>
                <a:spcPct val="150000"/>
              </a:lnSpc>
              <a:buFont typeface="Arial" panose="020B0604020202020204" pitchFamily="34" charset="0"/>
              <a:buChar char="•"/>
            </a:pPr>
            <a:r>
              <a:rPr lang="en-US" dirty="0"/>
              <a:t>Legacy volume type offering low-cost, magnetic storage. It’s slower and less durable than other volume types, but it's priced very cheaply.</a:t>
            </a:r>
          </a:p>
          <a:p>
            <a:pPr marL="285750" indent="-285750">
              <a:lnSpc>
                <a:spcPct val="150000"/>
              </a:lnSpc>
              <a:buFont typeface="Arial" panose="020B0604020202020204" pitchFamily="34" charset="0"/>
              <a:buChar char="•"/>
            </a:pPr>
            <a:r>
              <a:rPr lang="en-US" dirty="0"/>
              <a:t>Not recommended for most modern workloads, but can be used for low-cost archival storage or less demanding applications that don’t require fast access to data.</a:t>
            </a:r>
          </a:p>
          <a:p>
            <a:pPr lvl="1" algn="l">
              <a:lnSpc>
                <a:spcPct val="150000"/>
              </a:lnSpc>
              <a:spcBef>
                <a:spcPts val="300"/>
              </a:spcBef>
            </a:pPr>
            <a:endParaRPr lang="en-US" b="0" i="0" dirty="0">
              <a:solidFill>
                <a:srgbClr val="404040"/>
              </a:solidFill>
              <a:effectLst/>
            </a:endParaRPr>
          </a:p>
        </p:txBody>
      </p:sp>
    </p:spTree>
    <p:extLst>
      <p:ext uri="{BB962C8B-B14F-4D97-AF65-F5344CB8AC3E}">
        <p14:creationId xmlns:p14="http://schemas.microsoft.com/office/powerpoint/2010/main" val="142724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D49C6-DD7F-7C81-7424-954A2CF115D7}"/>
              </a:ext>
            </a:extLst>
          </p:cNvPr>
          <p:cNvSpPr txBox="1"/>
          <p:nvPr/>
        </p:nvSpPr>
        <p:spPr>
          <a:xfrm>
            <a:off x="949569" y="817657"/>
            <a:ext cx="10632831" cy="5038367"/>
          </a:xfrm>
          <a:prstGeom prst="rect">
            <a:avLst/>
          </a:prstGeom>
          <a:noFill/>
        </p:spPr>
        <p:txBody>
          <a:bodyPr wrap="square">
            <a:spAutoFit/>
          </a:bodyPr>
          <a:lstStyle/>
          <a:p>
            <a:pPr marL="342900" indent="-342900">
              <a:lnSpc>
                <a:spcPct val="150000"/>
              </a:lnSpc>
              <a:buFont typeface="+mj-lt"/>
              <a:buAutoNum type="arabicPeriod"/>
            </a:pPr>
            <a:r>
              <a:rPr lang="en-IN" dirty="0"/>
              <a:t>Create the EBS Volume</a:t>
            </a:r>
          </a:p>
          <a:p>
            <a:pPr marL="342900" indent="-342900">
              <a:lnSpc>
                <a:spcPct val="150000"/>
              </a:lnSpc>
              <a:buFont typeface="+mj-lt"/>
              <a:buAutoNum type="arabicPeriod"/>
            </a:pPr>
            <a:r>
              <a:rPr lang="en-US" dirty="0"/>
              <a:t>Attach the EBS Volume to EC2 Instance</a:t>
            </a:r>
            <a:endParaRPr lang="en-IN" dirty="0"/>
          </a:p>
          <a:p>
            <a:pPr marL="342900" indent="-342900">
              <a:lnSpc>
                <a:spcPct val="150000"/>
              </a:lnSpc>
              <a:buFont typeface="+mj-lt"/>
              <a:buAutoNum type="arabicPeriod"/>
            </a:pPr>
            <a:r>
              <a:rPr lang="en-US" dirty="0"/>
              <a:t>Configure the EC2 Instance to Use the Volume</a:t>
            </a:r>
            <a:endParaRPr lang="en-IN" dirty="0"/>
          </a:p>
          <a:p>
            <a:pPr marL="742950" lvl="1" indent="-285750">
              <a:lnSpc>
                <a:spcPct val="150000"/>
              </a:lnSpc>
              <a:buFont typeface="Arial" panose="020B0604020202020204" pitchFamily="34" charset="0"/>
              <a:buChar char="•"/>
            </a:pPr>
            <a:r>
              <a:rPr lang="en-US" dirty="0"/>
              <a:t>SSH into your EC2 Instance</a:t>
            </a:r>
          </a:p>
          <a:p>
            <a:pPr marL="742950" lvl="1" indent="-285750">
              <a:lnSpc>
                <a:spcPct val="150000"/>
              </a:lnSpc>
              <a:buFont typeface="Arial" panose="020B0604020202020204" pitchFamily="34" charset="0"/>
              <a:buChar char="•"/>
            </a:pPr>
            <a:r>
              <a:rPr lang="en-IN" dirty="0"/>
              <a:t>Check the Attached Volume:			#</a:t>
            </a:r>
            <a:r>
              <a:rPr lang="en-US" dirty="0" err="1"/>
              <a:t>lsblk</a:t>
            </a:r>
            <a:endParaRPr lang="en-IN" dirty="0"/>
          </a:p>
          <a:p>
            <a:pPr marL="742950" lvl="1" indent="-285750">
              <a:lnSpc>
                <a:spcPct val="150000"/>
              </a:lnSpc>
              <a:buFont typeface="Arial" panose="020B0604020202020204" pitchFamily="34" charset="0"/>
              <a:buChar char="•"/>
            </a:pPr>
            <a:r>
              <a:rPr lang="en-US" dirty="0"/>
              <a:t>Format the Volume (if it's a new volume):	#</a:t>
            </a:r>
            <a:r>
              <a:rPr lang="fr-FR" dirty="0" err="1"/>
              <a:t>sudo</a:t>
            </a:r>
            <a:r>
              <a:rPr lang="fr-FR" dirty="0"/>
              <a:t> </a:t>
            </a:r>
            <a:r>
              <a:rPr lang="fr-FR" dirty="0" err="1"/>
              <a:t>mkfs</a:t>
            </a:r>
            <a:r>
              <a:rPr lang="fr-FR" dirty="0"/>
              <a:t> -t ext4 /dev/</a:t>
            </a:r>
            <a:r>
              <a:rPr lang="fr-FR" dirty="0" err="1"/>
              <a:t>xvdf</a:t>
            </a:r>
            <a:endParaRPr lang="en-IN" dirty="0"/>
          </a:p>
          <a:p>
            <a:pPr marL="742950" lvl="1" indent="-285750">
              <a:lnSpc>
                <a:spcPct val="150000"/>
              </a:lnSpc>
              <a:buFont typeface="Arial" panose="020B0604020202020204" pitchFamily="34" charset="0"/>
              <a:buChar char="•"/>
            </a:pPr>
            <a:r>
              <a:rPr lang="en-IN" dirty="0"/>
              <a:t>Create a Mount Point:			#</a:t>
            </a:r>
            <a:r>
              <a:rPr lang="en-US" dirty="0" err="1"/>
              <a:t>sudo</a:t>
            </a:r>
            <a:r>
              <a:rPr lang="en-US" dirty="0"/>
              <a:t> </a:t>
            </a:r>
            <a:r>
              <a:rPr lang="en-US" dirty="0" err="1"/>
              <a:t>mkdir</a:t>
            </a:r>
            <a:r>
              <a:rPr lang="en-US" dirty="0"/>
              <a:t> /</a:t>
            </a:r>
            <a:r>
              <a:rPr lang="en-US" dirty="0" err="1"/>
              <a:t>mnt</a:t>
            </a:r>
            <a:r>
              <a:rPr lang="en-US" dirty="0"/>
              <a:t>/</a:t>
            </a:r>
            <a:r>
              <a:rPr lang="en-US" dirty="0" err="1"/>
              <a:t>myvolume</a:t>
            </a:r>
            <a:endParaRPr lang="en-IN" dirty="0"/>
          </a:p>
          <a:p>
            <a:pPr marL="742950" lvl="1" indent="-285750">
              <a:lnSpc>
                <a:spcPct val="150000"/>
              </a:lnSpc>
              <a:buFont typeface="Arial" panose="020B0604020202020204" pitchFamily="34" charset="0"/>
              <a:buChar char="•"/>
            </a:pPr>
            <a:r>
              <a:rPr lang="en-IN" dirty="0"/>
              <a:t>Mount the Volume:				#</a:t>
            </a:r>
            <a:r>
              <a:rPr lang="en-US" dirty="0" err="1"/>
              <a:t>sudo</a:t>
            </a:r>
            <a:r>
              <a:rPr lang="en-US" dirty="0"/>
              <a:t> mount /dev/</a:t>
            </a:r>
            <a:r>
              <a:rPr lang="en-US" dirty="0" err="1"/>
              <a:t>xvdf</a:t>
            </a:r>
            <a:r>
              <a:rPr lang="en-US" dirty="0"/>
              <a:t> /</a:t>
            </a:r>
            <a:r>
              <a:rPr lang="en-US" dirty="0" err="1"/>
              <a:t>mnt</a:t>
            </a:r>
            <a:r>
              <a:rPr lang="en-US" dirty="0"/>
              <a:t>/</a:t>
            </a:r>
            <a:r>
              <a:rPr lang="en-US" dirty="0" err="1"/>
              <a:t>myvolume</a:t>
            </a:r>
            <a:endParaRPr lang="en-IN" dirty="0"/>
          </a:p>
          <a:p>
            <a:pPr marL="742950" lvl="1" indent="-285750">
              <a:lnSpc>
                <a:spcPct val="150000"/>
              </a:lnSpc>
              <a:buFont typeface="Arial" panose="020B0604020202020204" pitchFamily="34" charset="0"/>
              <a:buChar char="•"/>
            </a:pPr>
            <a:r>
              <a:rPr lang="en-IN" dirty="0"/>
              <a:t>Verify the Mount:				#df -h</a:t>
            </a:r>
          </a:p>
          <a:p>
            <a:pPr>
              <a:lnSpc>
                <a:spcPct val="150000"/>
              </a:lnSpc>
            </a:pPr>
            <a:endParaRPr lang="en-IN" dirty="0"/>
          </a:p>
          <a:p>
            <a:pPr>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30198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93D698-5385-8F1A-D512-04F519D0A2D9}"/>
              </a:ext>
            </a:extLst>
          </p:cNvPr>
          <p:cNvSpPr txBox="1"/>
          <p:nvPr/>
        </p:nvSpPr>
        <p:spPr>
          <a:xfrm>
            <a:off x="947149" y="507775"/>
            <a:ext cx="7903774" cy="2222211"/>
          </a:xfrm>
          <a:prstGeom prst="rect">
            <a:avLst/>
          </a:prstGeom>
          <a:noFill/>
        </p:spPr>
        <p:txBody>
          <a:bodyPr wrap="square">
            <a:spAutoFit/>
          </a:bodyPr>
          <a:lstStyle/>
          <a:p>
            <a:pPr>
              <a:lnSpc>
                <a:spcPct val="150000"/>
              </a:lnSpc>
            </a:pPr>
            <a:r>
              <a:rPr lang="en-US" sz="2200" b="1" dirty="0"/>
              <a:t>Elastic Load Balancer</a:t>
            </a:r>
            <a:r>
              <a:rPr lang="en-US" sz="2200" dirty="0"/>
              <a:t> </a:t>
            </a:r>
          </a:p>
          <a:p>
            <a:pPr>
              <a:lnSpc>
                <a:spcPct val="150000"/>
              </a:lnSpc>
            </a:pPr>
            <a:r>
              <a:rPr lang="en-US" dirty="0"/>
              <a:t>It is a service that automatically distributes incoming traffic across multiple targets, such as EC2 instances, containers, IP addresses, and Lambda functions, to ensure that no single resource is overwhelmed with too much traffic.</a:t>
            </a:r>
            <a:endParaRPr lang="en-IN" dirty="0"/>
          </a:p>
        </p:txBody>
      </p:sp>
      <p:pic>
        <p:nvPicPr>
          <p:cNvPr id="1028" name="Picture 4" descr="Application Load Balancer | AWS Networking &amp; Content Delivery">
            <a:extLst>
              <a:ext uri="{FF2B5EF4-FFF2-40B4-BE49-F238E27FC236}">
                <a16:creationId xmlns:a16="http://schemas.microsoft.com/office/drawing/2014/main" id="{2EBABDA1-B11E-A34B-A1FB-FF4C5BD76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962" y="54731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323495-CADB-8199-5742-25C5402F480A}"/>
              </a:ext>
            </a:extLst>
          </p:cNvPr>
          <p:cNvSpPr txBox="1"/>
          <p:nvPr/>
        </p:nvSpPr>
        <p:spPr>
          <a:xfrm>
            <a:off x="947149" y="2875863"/>
            <a:ext cx="9277719" cy="3791872"/>
          </a:xfrm>
          <a:prstGeom prst="rect">
            <a:avLst/>
          </a:prstGeom>
          <a:noFill/>
        </p:spPr>
        <p:txBody>
          <a:bodyPr wrap="square">
            <a:spAutoFit/>
          </a:bodyPr>
          <a:lstStyle/>
          <a:p>
            <a:pPr>
              <a:lnSpc>
                <a:spcPct val="150000"/>
              </a:lnSpc>
            </a:pPr>
            <a:r>
              <a:rPr lang="en-US" b="1" dirty="0"/>
              <a:t>How does it work?</a:t>
            </a:r>
            <a:endParaRPr lang="en-US" dirty="0"/>
          </a:p>
          <a:p>
            <a:pPr>
              <a:lnSpc>
                <a:spcPct val="150000"/>
              </a:lnSpc>
              <a:buFont typeface="+mj-lt"/>
              <a:buAutoNum type="arabicPeriod"/>
            </a:pPr>
            <a:r>
              <a:rPr lang="en-US" b="1" dirty="0"/>
              <a:t>Traffic arrives:</a:t>
            </a:r>
            <a:r>
              <a:rPr lang="en-US" dirty="0"/>
              <a:t> When someone tries to access your website, their request first goes to the load balancer.</a:t>
            </a:r>
          </a:p>
          <a:p>
            <a:pPr>
              <a:lnSpc>
                <a:spcPct val="150000"/>
              </a:lnSpc>
              <a:buFont typeface="+mj-lt"/>
              <a:buAutoNum type="arabicPeriod"/>
            </a:pPr>
            <a:r>
              <a:rPr lang="en-US" b="1" dirty="0"/>
              <a:t>Distribution:</a:t>
            </a:r>
            <a:r>
              <a:rPr lang="en-US" dirty="0"/>
              <a:t> The load balancer uses different algorithms (like round-robin, least connections, etc.) to decide which server is best suited to handle the request. It considers factors like server load, availability, and response time.</a:t>
            </a:r>
          </a:p>
          <a:p>
            <a:pPr>
              <a:lnSpc>
                <a:spcPct val="150000"/>
              </a:lnSpc>
              <a:buFont typeface="+mj-lt"/>
              <a:buAutoNum type="arabicPeriod"/>
            </a:pPr>
            <a:r>
              <a:rPr lang="en-US" b="1" dirty="0"/>
              <a:t>Request forwarded:</a:t>
            </a:r>
            <a:r>
              <a:rPr lang="en-US" dirty="0"/>
              <a:t> The load balancer forwards the request to the chosen server.</a:t>
            </a:r>
          </a:p>
          <a:p>
            <a:pPr>
              <a:lnSpc>
                <a:spcPct val="150000"/>
              </a:lnSpc>
              <a:buFont typeface="+mj-lt"/>
              <a:buAutoNum type="arabicPeriod"/>
            </a:pPr>
            <a:r>
              <a:rPr lang="en-US" b="1" dirty="0"/>
              <a:t>Response back:</a:t>
            </a:r>
            <a:r>
              <a:rPr lang="en-US" dirty="0"/>
              <a:t> The server processes the request and sends the response back to the user through the load balancer.</a:t>
            </a:r>
          </a:p>
        </p:txBody>
      </p:sp>
    </p:spTree>
    <p:extLst>
      <p:ext uri="{BB962C8B-B14F-4D97-AF65-F5344CB8AC3E}">
        <p14:creationId xmlns:p14="http://schemas.microsoft.com/office/powerpoint/2010/main" val="1871921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654</TotalTime>
  <Words>1763</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Abadi</vt:lpstr>
      <vt:lpstr>Aptos</vt:lpstr>
      <vt:lpstr>Aptos Display</vt:lpstr>
      <vt:lpstr>Arial</vt:lpstr>
      <vt:lpstr>Inter</vt:lpstr>
      <vt:lpstr>var(--ds-font-family-code)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dc:creator>
  <cp:lastModifiedBy>Ash</cp:lastModifiedBy>
  <cp:revision>29</cp:revision>
  <dcterms:created xsi:type="dcterms:W3CDTF">2025-02-05T06:48:01Z</dcterms:created>
  <dcterms:modified xsi:type="dcterms:W3CDTF">2025-02-11T12:16:09Z</dcterms:modified>
</cp:coreProperties>
</file>