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0"/>
  </p:normalViewPr>
  <p:slideViewPr>
    <p:cSldViewPr snapToGrid="0">
      <p:cViewPr>
        <p:scale>
          <a:sx n="70" d="100"/>
          <a:sy n="70" d="100"/>
        </p:scale>
        <p:origin x="888"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F2A1-6286-4522-D193-3D90E7CE1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B69377-596C-1E43-0305-25427E44F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E9A297-4381-97C6-5FEB-3E37D7E66786}"/>
              </a:ext>
            </a:extLst>
          </p:cNvPr>
          <p:cNvSpPr>
            <a:spLocks noGrp="1"/>
          </p:cNvSpPr>
          <p:nvPr>
            <p:ph type="dt" sz="half" idx="10"/>
          </p:nvPr>
        </p:nvSpPr>
        <p:spPr/>
        <p:txBody>
          <a:bodyPr/>
          <a:lstStyle/>
          <a:p>
            <a:fld id="{006FF136-E375-473B-B00C-ED7ECC7357B1}" type="datetimeFigureOut">
              <a:rPr lang="en-IN" smtClean="0"/>
              <a:t>18-02-2025</a:t>
            </a:fld>
            <a:endParaRPr lang="en-IN"/>
          </a:p>
        </p:txBody>
      </p:sp>
      <p:sp>
        <p:nvSpPr>
          <p:cNvPr id="5" name="Footer Placeholder 4">
            <a:extLst>
              <a:ext uri="{FF2B5EF4-FFF2-40B4-BE49-F238E27FC236}">
                <a16:creationId xmlns:a16="http://schemas.microsoft.com/office/drawing/2014/main" id="{B9097555-C3AA-56D1-C48D-34E43358E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F90265-8173-B669-5871-5AE20C10C142}"/>
              </a:ext>
            </a:extLst>
          </p:cNvPr>
          <p:cNvSpPr>
            <a:spLocks noGrp="1"/>
          </p:cNvSpPr>
          <p:nvPr>
            <p:ph type="sldNum" sz="quarter" idx="12"/>
          </p:nvPr>
        </p:nvSpPr>
        <p:spPr/>
        <p:txBody>
          <a:bodyPr/>
          <a:lstStyle/>
          <a:p>
            <a:fld id="{B0925148-EC42-4A27-8FC4-505AD7164B33}" type="slidenum">
              <a:rPr lang="en-IN" smtClean="0"/>
              <a:t>‹#›</a:t>
            </a:fld>
            <a:endParaRPr lang="en-IN"/>
          </a:p>
        </p:txBody>
      </p:sp>
    </p:spTree>
    <p:extLst>
      <p:ext uri="{BB962C8B-B14F-4D97-AF65-F5344CB8AC3E}">
        <p14:creationId xmlns:p14="http://schemas.microsoft.com/office/powerpoint/2010/main" val="128167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E3C-73DE-BB17-1173-92DB6C54BB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09DB96-3F08-9C45-DB71-26448490F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91FC5-4AAD-0B9B-92A2-B47A03BF1D8D}"/>
              </a:ext>
            </a:extLst>
          </p:cNvPr>
          <p:cNvSpPr>
            <a:spLocks noGrp="1"/>
          </p:cNvSpPr>
          <p:nvPr>
            <p:ph type="dt" sz="half" idx="10"/>
          </p:nvPr>
        </p:nvSpPr>
        <p:spPr/>
        <p:txBody>
          <a:bodyPr/>
          <a:lstStyle/>
          <a:p>
            <a:fld id="{006FF136-E375-473B-B00C-ED7ECC7357B1}" type="datetimeFigureOut">
              <a:rPr lang="en-IN" smtClean="0"/>
              <a:t>18-02-2025</a:t>
            </a:fld>
            <a:endParaRPr lang="en-IN"/>
          </a:p>
        </p:txBody>
      </p:sp>
      <p:sp>
        <p:nvSpPr>
          <p:cNvPr id="5" name="Footer Placeholder 4">
            <a:extLst>
              <a:ext uri="{FF2B5EF4-FFF2-40B4-BE49-F238E27FC236}">
                <a16:creationId xmlns:a16="http://schemas.microsoft.com/office/drawing/2014/main" id="{9C862B66-E876-F879-B9B9-F1A9EFC5EB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7AA64-F186-3BD8-3232-9B1512F3C5E6}"/>
              </a:ext>
            </a:extLst>
          </p:cNvPr>
          <p:cNvSpPr>
            <a:spLocks noGrp="1"/>
          </p:cNvSpPr>
          <p:nvPr>
            <p:ph type="sldNum" sz="quarter" idx="12"/>
          </p:nvPr>
        </p:nvSpPr>
        <p:spPr/>
        <p:txBody>
          <a:bodyPr/>
          <a:lstStyle/>
          <a:p>
            <a:fld id="{B0925148-EC42-4A27-8FC4-505AD7164B33}" type="slidenum">
              <a:rPr lang="en-IN" smtClean="0"/>
              <a:t>‹#›</a:t>
            </a:fld>
            <a:endParaRPr lang="en-IN"/>
          </a:p>
        </p:txBody>
      </p:sp>
    </p:spTree>
    <p:extLst>
      <p:ext uri="{BB962C8B-B14F-4D97-AF65-F5344CB8AC3E}">
        <p14:creationId xmlns:p14="http://schemas.microsoft.com/office/powerpoint/2010/main" val="396147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BAC1CA-1983-15E3-C6EF-BD12D03A7B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0EB317-EF88-30D0-40E4-756E474E6F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B893F-305D-A9C6-800B-281D0B7BF434}"/>
              </a:ext>
            </a:extLst>
          </p:cNvPr>
          <p:cNvSpPr>
            <a:spLocks noGrp="1"/>
          </p:cNvSpPr>
          <p:nvPr>
            <p:ph type="dt" sz="half" idx="10"/>
          </p:nvPr>
        </p:nvSpPr>
        <p:spPr/>
        <p:txBody>
          <a:bodyPr/>
          <a:lstStyle/>
          <a:p>
            <a:fld id="{006FF136-E375-473B-B00C-ED7ECC7357B1}" type="datetimeFigureOut">
              <a:rPr lang="en-IN" smtClean="0"/>
              <a:t>18-02-2025</a:t>
            </a:fld>
            <a:endParaRPr lang="en-IN"/>
          </a:p>
        </p:txBody>
      </p:sp>
      <p:sp>
        <p:nvSpPr>
          <p:cNvPr id="5" name="Footer Placeholder 4">
            <a:extLst>
              <a:ext uri="{FF2B5EF4-FFF2-40B4-BE49-F238E27FC236}">
                <a16:creationId xmlns:a16="http://schemas.microsoft.com/office/drawing/2014/main" id="{02E0E92B-FFCC-8726-5BC0-5AAB27569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F8A68-3B06-C73D-18F2-882B718720B9}"/>
              </a:ext>
            </a:extLst>
          </p:cNvPr>
          <p:cNvSpPr>
            <a:spLocks noGrp="1"/>
          </p:cNvSpPr>
          <p:nvPr>
            <p:ph type="sldNum" sz="quarter" idx="12"/>
          </p:nvPr>
        </p:nvSpPr>
        <p:spPr/>
        <p:txBody>
          <a:bodyPr/>
          <a:lstStyle/>
          <a:p>
            <a:fld id="{B0925148-EC42-4A27-8FC4-505AD7164B33}" type="slidenum">
              <a:rPr lang="en-IN" smtClean="0"/>
              <a:t>‹#›</a:t>
            </a:fld>
            <a:endParaRPr lang="en-IN"/>
          </a:p>
        </p:txBody>
      </p:sp>
    </p:spTree>
    <p:extLst>
      <p:ext uri="{BB962C8B-B14F-4D97-AF65-F5344CB8AC3E}">
        <p14:creationId xmlns:p14="http://schemas.microsoft.com/office/powerpoint/2010/main" val="151694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8DC-71C6-E39E-6634-763D9402D8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1E4795-0B68-E8BA-2E91-424067A32E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F3887F-E0E2-1DD3-ED18-C5823D5FB33A}"/>
              </a:ext>
            </a:extLst>
          </p:cNvPr>
          <p:cNvSpPr>
            <a:spLocks noGrp="1"/>
          </p:cNvSpPr>
          <p:nvPr>
            <p:ph type="dt" sz="half" idx="10"/>
          </p:nvPr>
        </p:nvSpPr>
        <p:spPr/>
        <p:txBody>
          <a:bodyPr/>
          <a:lstStyle/>
          <a:p>
            <a:fld id="{006FF136-E375-473B-B00C-ED7ECC7357B1}" type="datetimeFigureOut">
              <a:rPr lang="en-IN" smtClean="0"/>
              <a:t>18-02-2025</a:t>
            </a:fld>
            <a:endParaRPr lang="en-IN"/>
          </a:p>
        </p:txBody>
      </p:sp>
      <p:sp>
        <p:nvSpPr>
          <p:cNvPr id="5" name="Footer Placeholder 4">
            <a:extLst>
              <a:ext uri="{FF2B5EF4-FFF2-40B4-BE49-F238E27FC236}">
                <a16:creationId xmlns:a16="http://schemas.microsoft.com/office/drawing/2014/main" id="{F2C0C7E7-FC47-F348-49A6-3F27150F2F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59D05-FF17-D0D7-AB52-FEBF6F886FDE}"/>
              </a:ext>
            </a:extLst>
          </p:cNvPr>
          <p:cNvSpPr>
            <a:spLocks noGrp="1"/>
          </p:cNvSpPr>
          <p:nvPr>
            <p:ph type="sldNum" sz="quarter" idx="12"/>
          </p:nvPr>
        </p:nvSpPr>
        <p:spPr/>
        <p:txBody>
          <a:bodyPr/>
          <a:lstStyle/>
          <a:p>
            <a:fld id="{B0925148-EC42-4A27-8FC4-505AD7164B33}" type="slidenum">
              <a:rPr lang="en-IN" smtClean="0"/>
              <a:t>‹#›</a:t>
            </a:fld>
            <a:endParaRPr lang="en-IN"/>
          </a:p>
        </p:txBody>
      </p:sp>
    </p:spTree>
    <p:extLst>
      <p:ext uri="{BB962C8B-B14F-4D97-AF65-F5344CB8AC3E}">
        <p14:creationId xmlns:p14="http://schemas.microsoft.com/office/powerpoint/2010/main" val="216774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2642-A6B5-08DD-73F4-B90B4898A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02A38A-32B4-5B92-D504-54820D3B65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6BFBF-9305-9AE6-B4F8-8FC8C7FD0994}"/>
              </a:ext>
            </a:extLst>
          </p:cNvPr>
          <p:cNvSpPr>
            <a:spLocks noGrp="1"/>
          </p:cNvSpPr>
          <p:nvPr>
            <p:ph type="dt" sz="half" idx="10"/>
          </p:nvPr>
        </p:nvSpPr>
        <p:spPr/>
        <p:txBody>
          <a:bodyPr/>
          <a:lstStyle/>
          <a:p>
            <a:fld id="{006FF136-E375-473B-B00C-ED7ECC7357B1}" type="datetimeFigureOut">
              <a:rPr lang="en-IN" smtClean="0"/>
              <a:t>18-02-2025</a:t>
            </a:fld>
            <a:endParaRPr lang="en-IN"/>
          </a:p>
        </p:txBody>
      </p:sp>
      <p:sp>
        <p:nvSpPr>
          <p:cNvPr id="5" name="Footer Placeholder 4">
            <a:extLst>
              <a:ext uri="{FF2B5EF4-FFF2-40B4-BE49-F238E27FC236}">
                <a16:creationId xmlns:a16="http://schemas.microsoft.com/office/drawing/2014/main" id="{48AD136F-D304-F973-8A87-C683856C9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ACD7F4-453C-8998-1184-0507858FE231}"/>
              </a:ext>
            </a:extLst>
          </p:cNvPr>
          <p:cNvSpPr>
            <a:spLocks noGrp="1"/>
          </p:cNvSpPr>
          <p:nvPr>
            <p:ph type="sldNum" sz="quarter" idx="12"/>
          </p:nvPr>
        </p:nvSpPr>
        <p:spPr/>
        <p:txBody>
          <a:bodyPr/>
          <a:lstStyle/>
          <a:p>
            <a:fld id="{B0925148-EC42-4A27-8FC4-505AD7164B33}" type="slidenum">
              <a:rPr lang="en-IN" smtClean="0"/>
              <a:t>‹#›</a:t>
            </a:fld>
            <a:endParaRPr lang="en-IN"/>
          </a:p>
        </p:txBody>
      </p:sp>
    </p:spTree>
    <p:extLst>
      <p:ext uri="{BB962C8B-B14F-4D97-AF65-F5344CB8AC3E}">
        <p14:creationId xmlns:p14="http://schemas.microsoft.com/office/powerpoint/2010/main" val="79188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A491-2343-18B6-9A8C-AE76254C22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89B1E3-D4F9-1CF3-5B22-34B42D97FF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5EB32F-67BF-9FCA-2B03-B2BA0E52E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92C15C-3023-7BBA-A1CA-19B7606F54B3}"/>
              </a:ext>
            </a:extLst>
          </p:cNvPr>
          <p:cNvSpPr>
            <a:spLocks noGrp="1"/>
          </p:cNvSpPr>
          <p:nvPr>
            <p:ph type="dt" sz="half" idx="10"/>
          </p:nvPr>
        </p:nvSpPr>
        <p:spPr/>
        <p:txBody>
          <a:bodyPr/>
          <a:lstStyle/>
          <a:p>
            <a:fld id="{006FF136-E375-473B-B00C-ED7ECC7357B1}" type="datetimeFigureOut">
              <a:rPr lang="en-IN" smtClean="0"/>
              <a:t>18-02-2025</a:t>
            </a:fld>
            <a:endParaRPr lang="en-IN"/>
          </a:p>
        </p:txBody>
      </p:sp>
      <p:sp>
        <p:nvSpPr>
          <p:cNvPr id="6" name="Footer Placeholder 5">
            <a:extLst>
              <a:ext uri="{FF2B5EF4-FFF2-40B4-BE49-F238E27FC236}">
                <a16:creationId xmlns:a16="http://schemas.microsoft.com/office/drawing/2014/main" id="{4965962E-B366-B826-3715-AF1A05B38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B89640-9776-6280-15E7-5C9593C5410F}"/>
              </a:ext>
            </a:extLst>
          </p:cNvPr>
          <p:cNvSpPr>
            <a:spLocks noGrp="1"/>
          </p:cNvSpPr>
          <p:nvPr>
            <p:ph type="sldNum" sz="quarter" idx="12"/>
          </p:nvPr>
        </p:nvSpPr>
        <p:spPr/>
        <p:txBody>
          <a:bodyPr/>
          <a:lstStyle/>
          <a:p>
            <a:fld id="{B0925148-EC42-4A27-8FC4-505AD7164B33}" type="slidenum">
              <a:rPr lang="en-IN" smtClean="0"/>
              <a:t>‹#›</a:t>
            </a:fld>
            <a:endParaRPr lang="en-IN"/>
          </a:p>
        </p:txBody>
      </p:sp>
    </p:spTree>
    <p:extLst>
      <p:ext uri="{BB962C8B-B14F-4D97-AF65-F5344CB8AC3E}">
        <p14:creationId xmlns:p14="http://schemas.microsoft.com/office/powerpoint/2010/main" val="138499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C815-8061-B205-96EF-94013065F8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DA077F-14B2-24F4-A78A-D94DF378A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ED0E49-4131-2538-F8F1-E1AC8B7E28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D455FE-04EC-2177-3165-EDD6647EE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E2FE20-D088-49EB-EDA3-5D27363564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9181E8-B8F6-E954-AC85-027900826B67}"/>
              </a:ext>
            </a:extLst>
          </p:cNvPr>
          <p:cNvSpPr>
            <a:spLocks noGrp="1"/>
          </p:cNvSpPr>
          <p:nvPr>
            <p:ph type="dt" sz="half" idx="10"/>
          </p:nvPr>
        </p:nvSpPr>
        <p:spPr/>
        <p:txBody>
          <a:bodyPr/>
          <a:lstStyle/>
          <a:p>
            <a:fld id="{006FF136-E375-473B-B00C-ED7ECC7357B1}" type="datetimeFigureOut">
              <a:rPr lang="en-IN" smtClean="0"/>
              <a:t>18-02-2025</a:t>
            </a:fld>
            <a:endParaRPr lang="en-IN"/>
          </a:p>
        </p:txBody>
      </p:sp>
      <p:sp>
        <p:nvSpPr>
          <p:cNvPr id="8" name="Footer Placeholder 7">
            <a:extLst>
              <a:ext uri="{FF2B5EF4-FFF2-40B4-BE49-F238E27FC236}">
                <a16:creationId xmlns:a16="http://schemas.microsoft.com/office/drawing/2014/main" id="{3EFE3729-EA17-EF0F-0402-9147D4A48B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EDD059-F52B-F462-842A-8FF5F32409F3}"/>
              </a:ext>
            </a:extLst>
          </p:cNvPr>
          <p:cNvSpPr>
            <a:spLocks noGrp="1"/>
          </p:cNvSpPr>
          <p:nvPr>
            <p:ph type="sldNum" sz="quarter" idx="12"/>
          </p:nvPr>
        </p:nvSpPr>
        <p:spPr/>
        <p:txBody>
          <a:bodyPr/>
          <a:lstStyle/>
          <a:p>
            <a:fld id="{B0925148-EC42-4A27-8FC4-505AD7164B33}" type="slidenum">
              <a:rPr lang="en-IN" smtClean="0"/>
              <a:t>‹#›</a:t>
            </a:fld>
            <a:endParaRPr lang="en-IN"/>
          </a:p>
        </p:txBody>
      </p:sp>
    </p:spTree>
    <p:extLst>
      <p:ext uri="{BB962C8B-B14F-4D97-AF65-F5344CB8AC3E}">
        <p14:creationId xmlns:p14="http://schemas.microsoft.com/office/powerpoint/2010/main" val="188998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640D-E341-F96D-FB06-5D329C6807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A51A8B-886B-F92C-DBA1-B395A11D49D2}"/>
              </a:ext>
            </a:extLst>
          </p:cNvPr>
          <p:cNvSpPr>
            <a:spLocks noGrp="1"/>
          </p:cNvSpPr>
          <p:nvPr>
            <p:ph type="dt" sz="half" idx="10"/>
          </p:nvPr>
        </p:nvSpPr>
        <p:spPr/>
        <p:txBody>
          <a:bodyPr/>
          <a:lstStyle/>
          <a:p>
            <a:fld id="{006FF136-E375-473B-B00C-ED7ECC7357B1}" type="datetimeFigureOut">
              <a:rPr lang="en-IN" smtClean="0"/>
              <a:t>18-02-2025</a:t>
            </a:fld>
            <a:endParaRPr lang="en-IN"/>
          </a:p>
        </p:txBody>
      </p:sp>
      <p:sp>
        <p:nvSpPr>
          <p:cNvPr id="4" name="Footer Placeholder 3">
            <a:extLst>
              <a:ext uri="{FF2B5EF4-FFF2-40B4-BE49-F238E27FC236}">
                <a16:creationId xmlns:a16="http://schemas.microsoft.com/office/drawing/2014/main" id="{094F6419-A6EB-EE32-ACE8-378ABA08B2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793415-6BC7-B1A3-3658-FF5531ADC557}"/>
              </a:ext>
            </a:extLst>
          </p:cNvPr>
          <p:cNvSpPr>
            <a:spLocks noGrp="1"/>
          </p:cNvSpPr>
          <p:nvPr>
            <p:ph type="sldNum" sz="quarter" idx="12"/>
          </p:nvPr>
        </p:nvSpPr>
        <p:spPr/>
        <p:txBody>
          <a:bodyPr/>
          <a:lstStyle/>
          <a:p>
            <a:fld id="{B0925148-EC42-4A27-8FC4-505AD7164B33}" type="slidenum">
              <a:rPr lang="en-IN" smtClean="0"/>
              <a:t>‹#›</a:t>
            </a:fld>
            <a:endParaRPr lang="en-IN"/>
          </a:p>
        </p:txBody>
      </p:sp>
    </p:spTree>
    <p:extLst>
      <p:ext uri="{BB962C8B-B14F-4D97-AF65-F5344CB8AC3E}">
        <p14:creationId xmlns:p14="http://schemas.microsoft.com/office/powerpoint/2010/main" val="76751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25B3F-DADA-B135-BC03-9B7B78FC1054}"/>
              </a:ext>
            </a:extLst>
          </p:cNvPr>
          <p:cNvSpPr>
            <a:spLocks noGrp="1"/>
          </p:cNvSpPr>
          <p:nvPr>
            <p:ph type="dt" sz="half" idx="10"/>
          </p:nvPr>
        </p:nvSpPr>
        <p:spPr/>
        <p:txBody>
          <a:bodyPr/>
          <a:lstStyle/>
          <a:p>
            <a:fld id="{006FF136-E375-473B-B00C-ED7ECC7357B1}" type="datetimeFigureOut">
              <a:rPr lang="en-IN" smtClean="0"/>
              <a:t>18-02-2025</a:t>
            </a:fld>
            <a:endParaRPr lang="en-IN"/>
          </a:p>
        </p:txBody>
      </p:sp>
      <p:sp>
        <p:nvSpPr>
          <p:cNvPr id="3" name="Footer Placeholder 2">
            <a:extLst>
              <a:ext uri="{FF2B5EF4-FFF2-40B4-BE49-F238E27FC236}">
                <a16:creationId xmlns:a16="http://schemas.microsoft.com/office/drawing/2014/main" id="{6CEF5828-58F1-478D-4715-45FEEF6CEA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C8451D-F3A8-EDA6-3F43-60D9B04D105D}"/>
              </a:ext>
            </a:extLst>
          </p:cNvPr>
          <p:cNvSpPr>
            <a:spLocks noGrp="1"/>
          </p:cNvSpPr>
          <p:nvPr>
            <p:ph type="sldNum" sz="quarter" idx="12"/>
          </p:nvPr>
        </p:nvSpPr>
        <p:spPr/>
        <p:txBody>
          <a:bodyPr/>
          <a:lstStyle/>
          <a:p>
            <a:fld id="{B0925148-EC42-4A27-8FC4-505AD7164B33}" type="slidenum">
              <a:rPr lang="en-IN" smtClean="0"/>
              <a:t>‹#›</a:t>
            </a:fld>
            <a:endParaRPr lang="en-IN"/>
          </a:p>
        </p:txBody>
      </p:sp>
    </p:spTree>
    <p:extLst>
      <p:ext uri="{BB962C8B-B14F-4D97-AF65-F5344CB8AC3E}">
        <p14:creationId xmlns:p14="http://schemas.microsoft.com/office/powerpoint/2010/main" val="63519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6FF2-38D1-38F5-1602-0AF17D40D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C61CBA-062C-CF5C-9A88-3A33629E2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317420-436B-84E0-CF44-9DF9E2E30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01421-9908-4687-3105-C56873FDA928}"/>
              </a:ext>
            </a:extLst>
          </p:cNvPr>
          <p:cNvSpPr>
            <a:spLocks noGrp="1"/>
          </p:cNvSpPr>
          <p:nvPr>
            <p:ph type="dt" sz="half" idx="10"/>
          </p:nvPr>
        </p:nvSpPr>
        <p:spPr/>
        <p:txBody>
          <a:bodyPr/>
          <a:lstStyle/>
          <a:p>
            <a:fld id="{006FF136-E375-473B-B00C-ED7ECC7357B1}" type="datetimeFigureOut">
              <a:rPr lang="en-IN" smtClean="0"/>
              <a:t>18-02-2025</a:t>
            </a:fld>
            <a:endParaRPr lang="en-IN"/>
          </a:p>
        </p:txBody>
      </p:sp>
      <p:sp>
        <p:nvSpPr>
          <p:cNvPr id="6" name="Footer Placeholder 5">
            <a:extLst>
              <a:ext uri="{FF2B5EF4-FFF2-40B4-BE49-F238E27FC236}">
                <a16:creationId xmlns:a16="http://schemas.microsoft.com/office/drawing/2014/main" id="{ACAE1529-A6EC-DB78-FC7D-AA13B3BDD9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BDD538-AF3F-6B4E-9843-996E2D2E736C}"/>
              </a:ext>
            </a:extLst>
          </p:cNvPr>
          <p:cNvSpPr>
            <a:spLocks noGrp="1"/>
          </p:cNvSpPr>
          <p:nvPr>
            <p:ph type="sldNum" sz="quarter" idx="12"/>
          </p:nvPr>
        </p:nvSpPr>
        <p:spPr/>
        <p:txBody>
          <a:bodyPr/>
          <a:lstStyle/>
          <a:p>
            <a:fld id="{B0925148-EC42-4A27-8FC4-505AD7164B33}" type="slidenum">
              <a:rPr lang="en-IN" smtClean="0"/>
              <a:t>‹#›</a:t>
            </a:fld>
            <a:endParaRPr lang="en-IN"/>
          </a:p>
        </p:txBody>
      </p:sp>
    </p:spTree>
    <p:extLst>
      <p:ext uri="{BB962C8B-B14F-4D97-AF65-F5344CB8AC3E}">
        <p14:creationId xmlns:p14="http://schemas.microsoft.com/office/powerpoint/2010/main" val="89877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B125-6A18-ACEE-1951-F07BDA0BE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25FEC9-1059-49FB-0B7D-38447D6F5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FCE677-459B-A630-1686-E9408AA0E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018964-B98C-BCDA-F1C6-B169C5E29056}"/>
              </a:ext>
            </a:extLst>
          </p:cNvPr>
          <p:cNvSpPr>
            <a:spLocks noGrp="1"/>
          </p:cNvSpPr>
          <p:nvPr>
            <p:ph type="dt" sz="half" idx="10"/>
          </p:nvPr>
        </p:nvSpPr>
        <p:spPr/>
        <p:txBody>
          <a:bodyPr/>
          <a:lstStyle/>
          <a:p>
            <a:fld id="{006FF136-E375-473B-B00C-ED7ECC7357B1}" type="datetimeFigureOut">
              <a:rPr lang="en-IN" smtClean="0"/>
              <a:t>18-02-2025</a:t>
            </a:fld>
            <a:endParaRPr lang="en-IN"/>
          </a:p>
        </p:txBody>
      </p:sp>
      <p:sp>
        <p:nvSpPr>
          <p:cNvPr id="6" name="Footer Placeholder 5">
            <a:extLst>
              <a:ext uri="{FF2B5EF4-FFF2-40B4-BE49-F238E27FC236}">
                <a16:creationId xmlns:a16="http://schemas.microsoft.com/office/drawing/2014/main" id="{EA8474D0-D6EB-7DB2-1C3D-0D85EFC295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CC295A-90C6-66FF-AC6C-D09D7B0C4C00}"/>
              </a:ext>
            </a:extLst>
          </p:cNvPr>
          <p:cNvSpPr>
            <a:spLocks noGrp="1"/>
          </p:cNvSpPr>
          <p:nvPr>
            <p:ph type="sldNum" sz="quarter" idx="12"/>
          </p:nvPr>
        </p:nvSpPr>
        <p:spPr/>
        <p:txBody>
          <a:bodyPr/>
          <a:lstStyle/>
          <a:p>
            <a:fld id="{B0925148-EC42-4A27-8FC4-505AD7164B33}" type="slidenum">
              <a:rPr lang="en-IN" smtClean="0"/>
              <a:t>‹#›</a:t>
            </a:fld>
            <a:endParaRPr lang="en-IN"/>
          </a:p>
        </p:txBody>
      </p:sp>
    </p:spTree>
    <p:extLst>
      <p:ext uri="{BB962C8B-B14F-4D97-AF65-F5344CB8AC3E}">
        <p14:creationId xmlns:p14="http://schemas.microsoft.com/office/powerpoint/2010/main" val="322567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C3B04-9736-EFF9-5DB8-A45441306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1D095F-DF34-B70F-7EF5-043E83699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C8E57C-8AF1-FF14-00E4-B7A619360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6FF136-E375-473B-B00C-ED7ECC7357B1}" type="datetimeFigureOut">
              <a:rPr lang="en-IN" smtClean="0"/>
              <a:t>18-02-2025</a:t>
            </a:fld>
            <a:endParaRPr lang="en-IN"/>
          </a:p>
        </p:txBody>
      </p:sp>
      <p:sp>
        <p:nvSpPr>
          <p:cNvPr id="5" name="Footer Placeholder 4">
            <a:extLst>
              <a:ext uri="{FF2B5EF4-FFF2-40B4-BE49-F238E27FC236}">
                <a16:creationId xmlns:a16="http://schemas.microsoft.com/office/drawing/2014/main" id="{01DAEAAD-49AB-F4CF-6394-B60D16A86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ACDFF13-63B1-2628-DF50-2AFB6A67D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925148-EC42-4A27-8FC4-505AD7164B33}" type="slidenum">
              <a:rPr lang="en-IN" smtClean="0"/>
              <a:t>‹#›</a:t>
            </a:fld>
            <a:endParaRPr lang="en-IN"/>
          </a:p>
        </p:txBody>
      </p:sp>
    </p:spTree>
    <p:extLst>
      <p:ext uri="{BB962C8B-B14F-4D97-AF65-F5344CB8AC3E}">
        <p14:creationId xmlns:p14="http://schemas.microsoft.com/office/powerpoint/2010/main" val="82628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9AE0F0-F343-FAE9-FCE0-ADBB00A31474}"/>
              </a:ext>
            </a:extLst>
          </p:cNvPr>
          <p:cNvSpPr txBox="1"/>
          <p:nvPr/>
        </p:nvSpPr>
        <p:spPr>
          <a:xfrm>
            <a:off x="968767" y="1576629"/>
            <a:ext cx="6260122" cy="2908489"/>
          </a:xfrm>
          <a:prstGeom prst="rect">
            <a:avLst/>
          </a:prstGeom>
          <a:noFill/>
        </p:spPr>
        <p:txBody>
          <a:bodyPr wrap="square">
            <a:spAutoFit/>
          </a:bodyPr>
          <a:lstStyle/>
          <a:p>
            <a:pPr>
              <a:lnSpc>
                <a:spcPct val="150000"/>
              </a:lnSpc>
            </a:pPr>
            <a:r>
              <a:rPr lang="en-US" sz="2000" b="1" dirty="0"/>
              <a:t>CloudWatch:</a:t>
            </a:r>
          </a:p>
          <a:p>
            <a:pPr>
              <a:lnSpc>
                <a:spcPct val="150000"/>
              </a:lnSpc>
            </a:pPr>
            <a:r>
              <a:rPr lang="en-US" dirty="0"/>
              <a:t>It is one of the core AWS monitoring services. It collects and tracks metrics, logs, and events from various AWS resources and applications. CloudWatch provides insights into how your applications and infrastructure are performing, allowing you to take action based on this data.</a:t>
            </a:r>
          </a:p>
          <a:p>
            <a:endParaRPr lang="en-US" dirty="0"/>
          </a:p>
        </p:txBody>
      </p:sp>
      <p:pic>
        <p:nvPicPr>
          <p:cNvPr id="2" name="Picture 2" descr="Observability in AWS —Cloudwatch. Central logging &amp; monitoring solution… |  by Amit Singh Rathore | AWS in Plain English">
            <a:extLst>
              <a:ext uri="{FF2B5EF4-FFF2-40B4-BE49-F238E27FC236}">
                <a16:creationId xmlns:a16="http://schemas.microsoft.com/office/drawing/2014/main" id="{081858D4-4A05-31B1-96D5-3295F075E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550" y="1203682"/>
            <a:ext cx="3582683" cy="328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81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0" name="Rectangle 206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72" name="Rectangle 207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74" name="Rectangle 2073">
            <a:extLst>
              <a:ext uri="{FF2B5EF4-FFF2-40B4-BE49-F238E27FC236}">
                <a16:creationId xmlns:a16="http://schemas.microsoft.com/office/drawing/2014/main" id="{01697F4A-0E1E-4884-AA46-CC7353040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2706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2075">
            <a:extLst>
              <a:ext uri="{FF2B5EF4-FFF2-40B4-BE49-F238E27FC236}">
                <a16:creationId xmlns:a16="http://schemas.microsoft.com/office/drawing/2014/main" id="{CC9201A9-0BDD-4980-9442-7A5E65D8C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253406"/>
            <a:ext cx="303950" cy="4351188"/>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2050" name="Picture 2" descr="Day 16 | AWS CloudWatch. AWS CloudWatch is a monitoring and… | by Sarat  Chandra Motamarri | Medium">
            <a:extLst>
              <a:ext uri="{FF2B5EF4-FFF2-40B4-BE49-F238E27FC236}">
                <a16:creationId xmlns:a16="http://schemas.microsoft.com/office/drawing/2014/main" id="{27415B03-0205-5FE9-1AF1-C2C0719D9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2"/>
          <a:stretch/>
        </p:blipFill>
        <p:spPr bwMode="auto">
          <a:xfrm>
            <a:off x="151975" y="1674623"/>
            <a:ext cx="3508753" cy="3508753"/>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Box 2053">
            <a:extLst>
              <a:ext uri="{FF2B5EF4-FFF2-40B4-BE49-F238E27FC236}">
                <a16:creationId xmlns:a16="http://schemas.microsoft.com/office/drawing/2014/main" id="{3F9F8D2B-8A82-0580-0362-469BA8BF7D88}"/>
              </a:ext>
            </a:extLst>
          </p:cNvPr>
          <p:cNvSpPr txBox="1"/>
          <p:nvPr/>
        </p:nvSpPr>
        <p:spPr>
          <a:xfrm>
            <a:off x="3826989" y="355077"/>
            <a:ext cx="7372739" cy="5433318"/>
          </a:xfrm>
          <a:prstGeom prst="rect">
            <a:avLst/>
          </a:prstGeom>
        </p:spPr>
        <p:txBody>
          <a:bodyPr vert="horz" lIns="91440" tIns="45720" rIns="91440" bIns="45720" rtlCol="0" anchor="t">
            <a:noAutofit/>
          </a:bodyPr>
          <a:lstStyle/>
          <a:p>
            <a:pPr>
              <a:lnSpc>
                <a:spcPct val="150000"/>
              </a:lnSpc>
              <a:spcAft>
                <a:spcPts val="600"/>
              </a:spcAft>
            </a:pPr>
            <a:r>
              <a:rPr lang="en-US" sz="2000" b="1" dirty="0"/>
              <a:t>Features</a:t>
            </a:r>
            <a:r>
              <a:rPr lang="en-US" sz="2000" dirty="0"/>
              <a:t>:</a:t>
            </a:r>
          </a:p>
          <a:p>
            <a:pPr marL="285750" indent="-285750">
              <a:lnSpc>
                <a:spcPct val="150000"/>
              </a:lnSpc>
              <a:spcAft>
                <a:spcPts val="600"/>
              </a:spcAft>
              <a:buFont typeface="Arial" panose="020B0604020202020204" pitchFamily="34" charset="0"/>
              <a:buChar char="•"/>
            </a:pPr>
            <a:r>
              <a:rPr lang="en-US" b="1" dirty="0"/>
              <a:t>Metrics</a:t>
            </a:r>
            <a:r>
              <a:rPr lang="en-US" dirty="0"/>
              <a:t>: Automatically collects metrics from AWS services like EC2, Lambda, S3, and RDS. Custom metrics can also be pushed from your applications.</a:t>
            </a:r>
          </a:p>
          <a:p>
            <a:pPr marL="285750" indent="-285750">
              <a:lnSpc>
                <a:spcPct val="150000"/>
              </a:lnSpc>
              <a:spcAft>
                <a:spcPts val="600"/>
              </a:spcAft>
              <a:buFont typeface="Arial" panose="020B0604020202020204" pitchFamily="34" charset="0"/>
              <a:buChar char="•"/>
            </a:pPr>
            <a:r>
              <a:rPr lang="en-US" b="1" dirty="0"/>
              <a:t>Logs</a:t>
            </a:r>
            <a:r>
              <a:rPr lang="en-US" dirty="0"/>
              <a:t>: Centralized logging service to collect, monitor, and analyze log data from your AWS services and applications.</a:t>
            </a:r>
          </a:p>
          <a:p>
            <a:pPr marL="285750" indent="-285750">
              <a:lnSpc>
                <a:spcPct val="150000"/>
              </a:lnSpc>
              <a:spcAft>
                <a:spcPts val="600"/>
              </a:spcAft>
              <a:buFont typeface="Arial" panose="020B0604020202020204" pitchFamily="34" charset="0"/>
              <a:buChar char="•"/>
            </a:pPr>
            <a:r>
              <a:rPr lang="en-US" b="1" dirty="0"/>
              <a:t>Alarms</a:t>
            </a:r>
            <a:r>
              <a:rPr lang="en-US" dirty="0"/>
              <a:t>: Set up alarms to notify you of issues like high CPU utilization or low disk space.</a:t>
            </a:r>
          </a:p>
          <a:p>
            <a:pPr marL="285750" indent="-285750">
              <a:lnSpc>
                <a:spcPct val="150000"/>
              </a:lnSpc>
              <a:spcAft>
                <a:spcPts val="600"/>
              </a:spcAft>
              <a:buFont typeface="Arial" panose="020B0604020202020204" pitchFamily="34" charset="0"/>
              <a:buChar char="•"/>
            </a:pPr>
            <a:r>
              <a:rPr lang="en-US" b="1" dirty="0"/>
              <a:t>Dashboards</a:t>
            </a:r>
            <a:r>
              <a:rPr lang="en-US" dirty="0"/>
              <a:t>: Create custom dashboards to monitor your resources visually in real time.</a:t>
            </a:r>
          </a:p>
          <a:p>
            <a:pPr marL="285750" indent="-285750">
              <a:lnSpc>
                <a:spcPct val="150000"/>
              </a:lnSpc>
              <a:spcAft>
                <a:spcPts val="600"/>
              </a:spcAft>
              <a:buFont typeface="Arial" panose="020B0604020202020204" pitchFamily="34" charset="0"/>
              <a:buChar char="•"/>
            </a:pPr>
            <a:r>
              <a:rPr lang="en-US" b="1" dirty="0"/>
              <a:t>Events</a:t>
            </a:r>
            <a:r>
              <a:rPr lang="en-US" dirty="0"/>
              <a:t>: Real-time event detection to trigger automated actions, such as running a Lambda function when an EC2 instance state changes.</a:t>
            </a:r>
          </a:p>
        </p:txBody>
      </p:sp>
      <p:cxnSp>
        <p:nvCxnSpPr>
          <p:cNvPr id="2078" name="Straight Connector 2077">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426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8D2E1D-3368-29EC-E3EF-A69FCC36A686}"/>
              </a:ext>
            </a:extLst>
          </p:cNvPr>
          <p:cNvSpPr txBox="1"/>
          <p:nvPr/>
        </p:nvSpPr>
        <p:spPr>
          <a:xfrm>
            <a:off x="6096000" y="605284"/>
            <a:ext cx="5823789" cy="5647432"/>
          </a:xfrm>
          <a:prstGeom prst="rect">
            <a:avLst/>
          </a:prstGeom>
        </p:spPr>
        <p:txBody>
          <a:bodyPr vert="horz" lIns="91440" tIns="45720" rIns="91440" bIns="45720" rtlCol="0" anchor="t">
            <a:noAutofit/>
          </a:bodyPr>
          <a:lstStyle/>
          <a:p>
            <a:pPr>
              <a:lnSpc>
                <a:spcPct val="150000"/>
              </a:lnSpc>
              <a:spcAft>
                <a:spcPts val="600"/>
              </a:spcAft>
            </a:pPr>
            <a:r>
              <a:rPr lang="en-US" sz="2200" b="1" dirty="0"/>
              <a:t>AWS CloudTrail :</a:t>
            </a:r>
          </a:p>
          <a:p>
            <a:pPr>
              <a:lnSpc>
                <a:spcPct val="150000"/>
              </a:lnSpc>
              <a:spcAft>
                <a:spcPts val="600"/>
              </a:spcAft>
            </a:pPr>
            <a:r>
              <a:rPr lang="en-US" dirty="0"/>
              <a:t>CloudTrail records API calls made on your AWS account, providing a comprehensive audit trail. It is crucial for compliance, security, and operational auditing.</a:t>
            </a:r>
          </a:p>
          <a:p>
            <a:pPr>
              <a:lnSpc>
                <a:spcPct val="150000"/>
              </a:lnSpc>
              <a:spcAft>
                <a:spcPts val="600"/>
              </a:spcAft>
            </a:pPr>
            <a:endParaRPr lang="en-US" dirty="0"/>
          </a:p>
          <a:p>
            <a:pPr lvl="1">
              <a:lnSpc>
                <a:spcPct val="150000"/>
              </a:lnSpc>
              <a:spcAft>
                <a:spcPts val="600"/>
              </a:spcAft>
            </a:pPr>
            <a:r>
              <a:rPr lang="en-US" sz="2000" b="1" dirty="0"/>
              <a:t>Why You Need It</a:t>
            </a:r>
            <a:r>
              <a:rPr lang="en-US" sz="2000" dirty="0"/>
              <a:t>:</a:t>
            </a:r>
          </a:p>
          <a:p>
            <a:pPr marL="742950" lvl="1" indent="-285750">
              <a:lnSpc>
                <a:spcPct val="150000"/>
              </a:lnSpc>
              <a:spcAft>
                <a:spcPts val="600"/>
              </a:spcAft>
              <a:buFont typeface="Arial" panose="020B0604020202020204" pitchFamily="34" charset="0"/>
              <a:buChar char="•"/>
            </a:pPr>
            <a:r>
              <a:rPr lang="en-US" dirty="0"/>
              <a:t>For auditing and compliance purposes.</a:t>
            </a:r>
          </a:p>
          <a:p>
            <a:pPr marL="742950" lvl="1" indent="-285750">
              <a:lnSpc>
                <a:spcPct val="150000"/>
              </a:lnSpc>
              <a:spcAft>
                <a:spcPts val="600"/>
              </a:spcAft>
              <a:buFont typeface="Arial" panose="020B0604020202020204" pitchFamily="34" charset="0"/>
              <a:buChar char="•"/>
            </a:pPr>
            <a:r>
              <a:rPr lang="en-US" dirty="0"/>
              <a:t>To track changes made to your AWS resources and detect security risks.</a:t>
            </a:r>
          </a:p>
          <a:p>
            <a:pPr marL="742950" lvl="1" indent="-285750">
              <a:lnSpc>
                <a:spcPct val="150000"/>
              </a:lnSpc>
              <a:spcAft>
                <a:spcPts val="600"/>
              </a:spcAft>
              <a:buFont typeface="Arial" panose="020B0604020202020204" pitchFamily="34" charset="0"/>
              <a:buChar char="•"/>
            </a:pPr>
            <a:r>
              <a:rPr lang="en-US" dirty="0"/>
              <a:t>To troubleshoot issues by analyzing API call histories.</a:t>
            </a:r>
          </a:p>
          <a:p>
            <a:pPr>
              <a:lnSpc>
                <a:spcPct val="150000"/>
              </a:lnSpc>
              <a:spcAft>
                <a:spcPts val="600"/>
              </a:spcAft>
            </a:pPr>
            <a:endParaRPr lang="en-US" dirty="0"/>
          </a:p>
        </p:txBody>
      </p:sp>
      <p:sp>
        <p:nvSpPr>
          <p:cNvPr id="3081" name="Rectangle 308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WS CloudTrail —Searching Event logs in S3, Athena and Cloudwatch | by Amir  Mustafa | AWS in Plain English">
            <a:extLst>
              <a:ext uri="{FF2B5EF4-FFF2-40B4-BE49-F238E27FC236}">
                <a16:creationId xmlns:a16="http://schemas.microsoft.com/office/drawing/2014/main" id="{7BFF7452-FC56-F088-5A6F-8CB506751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211" y="1700555"/>
            <a:ext cx="5455187" cy="2999689"/>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43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43764D-9F98-A7F3-4AAF-19A1AD447443}"/>
              </a:ext>
            </a:extLst>
          </p:cNvPr>
          <p:cNvSpPr txBox="1"/>
          <p:nvPr/>
        </p:nvSpPr>
        <p:spPr>
          <a:xfrm>
            <a:off x="840828" y="997229"/>
            <a:ext cx="6510467" cy="4253537"/>
          </a:xfrm>
          <a:prstGeom prst="rect">
            <a:avLst/>
          </a:prstGeom>
          <a:noFill/>
        </p:spPr>
        <p:txBody>
          <a:bodyPr wrap="square">
            <a:spAutoFit/>
          </a:bodyPr>
          <a:lstStyle/>
          <a:p>
            <a:pPr>
              <a:lnSpc>
                <a:spcPct val="150000"/>
              </a:lnSpc>
            </a:pPr>
            <a:r>
              <a:rPr lang="en-US" sz="2000" b="1" dirty="0"/>
              <a:t>Features</a:t>
            </a:r>
            <a:r>
              <a:rPr lang="en-US" sz="2000" dirty="0"/>
              <a:t>:</a:t>
            </a:r>
          </a:p>
          <a:p>
            <a:pPr marL="285750" indent="-285750">
              <a:lnSpc>
                <a:spcPct val="150000"/>
              </a:lnSpc>
              <a:buFont typeface="Arial" panose="020B0604020202020204" pitchFamily="34" charset="0"/>
              <a:buChar char="•"/>
            </a:pPr>
            <a:r>
              <a:rPr lang="en-US" b="1" dirty="0"/>
              <a:t>Event History</a:t>
            </a:r>
            <a:r>
              <a:rPr lang="en-US" dirty="0"/>
              <a:t>: Tracks every AWS API request made, including who made the request, what action was performed, and what resources were affected.</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b="1" dirty="0"/>
              <a:t>Security Monitoring</a:t>
            </a:r>
            <a:r>
              <a:rPr lang="en-US" dirty="0"/>
              <a:t>: Detect suspicious activity by analyzing CloudTrail logs for unusual patterns or unauthorized actions.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b="1" dirty="0"/>
              <a:t>Compliance</a:t>
            </a:r>
            <a:r>
              <a:rPr lang="en-US" dirty="0"/>
              <a:t>: Helps you maintain a detailed log of all actions performed on your AWS resources for regulatory compliance.</a:t>
            </a:r>
          </a:p>
        </p:txBody>
      </p:sp>
      <p:pic>
        <p:nvPicPr>
          <p:cNvPr id="3074" name="Picture 2" descr="Integrating AWS CloudTrail in Wazuh | Wazuh">
            <a:extLst>
              <a:ext uri="{FF2B5EF4-FFF2-40B4-BE49-F238E27FC236}">
                <a16:creationId xmlns:a16="http://schemas.microsoft.com/office/drawing/2014/main" id="{928617FE-65A2-0CFF-DE96-ABA18A5F2D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05414" y="1328434"/>
            <a:ext cx="3876165" cy="387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31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WS Trusted Advisor Implies The Existence Of AWS Doubted Advisor | by Jay  Chapel | Medium">
            <a:extLst>
              <a:ext uri="{FF2B5EF4-FFF2-40B4-BE49-F238E27FC236}">
                <a16:creationId xmlns:a16="http://schemas.microsoft.com/office/drawing/2014/main" id="{CF786582-2BE7-DA03-50B4-01B99EB8F0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435" y="1774036"/>
            <a:ext cx="3876165" cy="24157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FA94DC-6295-3F9A-1AA2-32D9EF011ADD}"/>
              </a:ext>
            </a:extLst>
          </p:cNvPr>
          <p:cNvSpPr txBox="1"/>
          <p:nvPr/>
        </p:nvSpPr>
        <p:spPr>
          <a:xfrm>
            <a:off x="3876165" y="515316"/>
            <a:ext cx="7855152" cy="5591195"/>
          </a:xfrm>
          <a:prstGeom prst="rect">
            <a:avLst/>
          </a:prstGeom>
        </p:spPr>
        <p:txBody>
          <a:bodyPr vert="horz" lIns="91440" tIns="45720" rIns="91440" bIns="45720" rtlCol="0" anchor="t">
            <a:noAutofit/>
          </a:bodyPr>
          <a:lstStyle/>
          <a:p>
            <a:pPr>
              <a:lnSpc>
                <a:spcPct val="150000"/>
              </a:lnSpc>
              <a:spcAft>
                <a:spcPts val="600"/>
              </a:spcAft>
            </a:pPr>
            <a:r>
              <a:rPr lang="en-US" b="1" dirty="0"/>
              <a:t>AWS Trusted Advisor: </a:t>
            </a:r>
            <a:r>
              <a:rPr lang="en-US" dirty="0"/>
              <a:t>is a service that provides recommendations to help you optimize your AWS environment. It checks for best practices in areas such as cost optimization, security, fault tolerance, and performance.</a:t>
            </a:r>
          </a:p>
          <a:p>
            <a:pPr>
              <a:lnSpc>
                <a:spcPct val="150000"/>
              </a:lnSpc>
              <a:spcAft>
                <a:spcPts val="600"/>
              </a:spcAft>
            </a:pPr>
            <a:endParaRPr lang="en-US" dirty="0"/>
          </a:p>
          <a:p>
            <a:pPr>
              <a:lnSpc>
                <a:spcPct val="150000"/>
              </a:lnSpc>
              <a:spcAft>
                <a:spcPts val="600"/>
              </a:spcAft>
            </a:pPr>
            <a:r>
              <a:rPr lang="en-US" b="1" dirty="0"/>
              <a:t>Features</a:t>
            </a:r>
            <a:r>
              <a:rPr lang="en-US" dirty="0"/>
              <a:t>:</a:t>
            </a:r>
          </a:p>
          <a:p>
            <a:pPr marL="285750" indent="-285750">
              <a:lnSpc>
                <a:spcPct val="150000"/>
              </a:lnSpc>
              <a:spcAft>
                <a:spcPts val="600"/>
              </a:spcAft>
              <a:buFont typeface="Arial" panose="020B0604020202020204" pitchFamily="34" charset="0"/>
              <a:buChar char="•"/>
            </a:pPr>
            <a:r>
              <a:rPr lang="en-US" b="1" dirty="0"/>
              <a:t>Cost Optimization</a:t>
            </a:r>
            <a:r>
              <a:rPr lang="en-US" dirty="0"/>
              <a:t>: Identifies underutilized resources and opportunities to save costs.</a:t>
            </a:r>
          </a:p>
          <a:p>
            <a:pPr marL="285750" indent="-285750">
              <a:lnSpc>
                <a:spcPct val="150000"/>
              </a:lnSpc>
              <a:spcAft>
                <a:spcPts val="600"/>
              </a:spcAft>
              <a:buFont typeface="Arial" panose="020B0604020202020204" pitchFamily="34" charset="0"/>
              <a:buChar char="•"/>
            </a:pPr>
            <a:r>
              <a:rPr lang="en-US" b="1" dirty="0"/>
              <a:t>Security</a:t>
            </a:r>
            <a:r>
              <a:rPr lang="en-US" dirty="0"/>
              <a:t>: Reviews your security settings and recommends improvements.</a:t>
            </a:r>
          </a:p>
          <a:p>
            <a:pPr marL="285750" indent="-285750">
              <a:lnSpc>
                <a:spcPct val="150000"/>
              </a:lnSpc>
              <a:spcAft>
                <a:spcPts val="600"/>
              </a:spcAft>
              <a:buFont typeface="Arial" panose="020B0604020202020204" pitchFamily="34" charset="0"/>
              <a:buChar char="•"/>
            </a:pPr>
            <a:r>
              <a:rPr lang="en-US" b="1" dirty="0"/>
              <a:t>Performance</a:t>
            </a:r>
            <a:r>
              <a:rPr lang="en-US" dirty="0"/>
              <a:t>: Suggests ways to improve the performance of your AWS resources.</a:t>
            </a:r>
          </a:p>
          <a:p>
            <a:pPr marL="285750" indent="-285750">
              <a:lnSpc>
                <a:spcPct val="150000"/>
              </a:lnSpc>
              <a:spcAft>
                <a:spcPts val="600"/>
              </a:spcAft>
              <a:buFont typeface="Arial" panose="020B0604020202020204" pitchFamily="34" charset="0"/>
              <a:buChar char="•"/>
            </a:pPr>
            <a:r>
              <a:rPr lang="en-US" b="1" dirty="0"/>
              <a:t>Fault Tolerance</a:t>
            </a:r>
            <a:r>
              <a:rPr lang="en-US" dirty="0"/>
              <a:t>: Provides advice on how to improve the availability and fault tolerance of your infrastructure.</a:t>
            </a:r>
          </a:p>
        </p:txBody>
      </p:sp>
      <p:sp>
        <p:nvSpPr>
          <p:cNvPr id="1033" name="Rectangle 103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53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F9022A-1830-8A62-029A-099FB91190F5}"/>
              </a:ext>
            </a:extLst>
          </p:cNvPr>
          <p:cNvSpPr txBox="1"/>
          <p:nvPr/>
        </p:nvSpPr>
        <p:spPr>
          <a:xfrm>
            <a:off x="587273" y="678984"/>
            <a:ext cx="8338363" cy="5084533"/>
          </a:xfrm>
          <a:prstGeom prst="rect">
            <a:avLst/>
          </a:prstGeom>
          <a:noFill/>
        </p:spPr>
        <p:txBody>
          <a:bodyPr wrap="square">
            <a:spAutoFit/>
          </a:bodyPr>
          <a:lstStyle/>
          <a:p>
            <a:pPr>
              <a:lnSpc>
                <a:spcPct val="150000"/>
              </a:lnSpc>
            </a:pPr>
            <a:r>
              <a:rPr lang="en-US" sz="2000" b="1" dirty="0"/>
              <a:t>AWS Cost Explorer and AWS Budgets</a:t>
            </a:r>
          </a:p>
          <a:p>
            <a:pPr>
              <a:lnSpc>
                <a:spcPct val="150000"/>
              </a:lnSpc>
            </a:pPr>
            <a:r>
              <a:rPr lang="en-US" dirty="0"/>
              <a:t>These tools allow you to track your AWS spending, optimize costs, and set budgets.</a:t>
            </a:r>
          </a:p>
          <a:p>
            <a:pPr>
              <a:lnSpc>
                <a:spcPct val="150000"/>
              </a:lnSpc>
            </a:pPr>
            <a:r>
              <a:rPr lang="en-US" b="1" dirty="0"/>
              <a:t>Features</a:t>
            </a:r>
            <a:r>
              <a:rPr lang="en-US" dirty="0"/>
              <a:t>:</a:t>
            </a:r>
          </a:p>
          <a:p>
            <a:pPr marL="285750" indent="-285750">
              <a:lnSpc>
                <a:spcPct val="150000"/>
              </a:lnSpc>
              <a:buFont typeface="Arial" panose="020B0604020202020204" pitchFamily="34" charset="0"/>
              <a:buChar char="•"/>
            </a:pPr>
            <a:r>
              <a:rPr lang="en-US" b="1" dirty="0"/>
              <a:t>Cost Explorer</a:t>
            </a:r>
            <a:r>
              <a:rPr lang="en-US" dirty="0"/>
              <a:t>: Visualizes your AWS costs and usage patterns over time.</a:t>
            </a:r>
          </a:p>
          <a:p>
            <a:pPr marL="285750" indent="-285750">
              <a:lnSpc>
                <a:spcPct val="150000"/>
              </a:lnSpc>
              <a:buFont typeface="Arial" panose="020B0604020202020204" pitchFamily="34" charset="0"/>
              <a:buChar char="•"/>
            </a:pPr>
            <a:r>
              <a:rPr lang="en-US" b="1" dirty="0"/>
              <a:t>Budgets</a:t>
            </a:r>
            <a:r>
              <a:rPr lang="en-US" dirty="0"/>
              <a:t>: Set up budgets to monitor spending and receive alerts if costs exceed predefined thresholds.</a:t>
            </a:r>
          </a:p>
          <a:p>
            <a:pPr marL="285750" indent="-285750">
              <a:lnSpc>
                <a:spcPct val="150000"/>
              </a:lnSpc>
              <a:buFont typeface="Arial" panose="020B0604020202020204" pitchFamily="34" charset="0"/>
              <a:buChar char="•"/>
            </a:pPr>
            <a:r>
              <a:rPr lang="en-US" b="1" dirty="0"/>
              <a:t>Cost Anomalies</a:t>
            </a:r>
            <a:r>
              <a:rPr lang="en-US" dirty="0"/>
              <a:t>: AWS can automatically detect and alert you to unusual spending spikes.</a:t>
            </a:r>
          </a:p>
          <a:p>
            <a:pPr>
              <a:lnSpc>
                <a:spcPct val="150000"/>
              </a:lnSpc>
            </a:pPr>
            <a:r>
              <a:rPr lang="en-US" b="1" dirty="0"/>
              <a:t>Why You Need It</a:t>
            </a:r>
            <a:r>
              <a:rPr lang="en-US" dirty="0"/>
              <a:t>:</a:t>
            </a:r>
          </a:p>
          <a:p>
            <a:pPr marL="285750" indent="-285750">
              <a:lnSpc>
                <a:spcPct val="150000"/>
              </a:lnSpc>
              <a:buFont typeface="Arial" panose="020B0604020202020204" pitchFamily="34" charset="0"/>
              <a:buChar char="•"/>
            </a:pPr>
            <a:r>
              <a:rPr lang="en-US" dirty="0"/>
              <a:t>To monitor and manage your AWS costs effectively.</a:t>
            </a:r>
          </a:p>
          <a:p>
            <a:pPr marL="285750" indent="-285750">
              <a:lnSpc>
                <a:spcPct val="150000"/>
              </a:lnSpc>
              <a:buFont typeface="Arial" panose="020B0604020202020204" pitchFamily="34" charset="0"/>
              <a:buChar char="•"/>
            </a:pPr>
            <a:r>
              <a:rPr lang="en-US" dirty="0"/>
              <a:t>To prevent unexpected cost overruns.</a:t>
            </a:r>
          </a:p>
          <a:p>
            <a:pPr marL="285750" indent="-285750">
              <a:lnSpc>
                <a:spcPct val="150000"/>
              </a:lnSpc>
              <a:buFont typeface="Arial" panose="020B0604020202020204" pitchFamily="34" charset="0"/>
              <a:buChar char="•"/>
            </a:pPr>
            <a:r>
              <a:rPr lang="en-US" dirty="0"/>
              <a:t>For detailed cost analysis and optimization.</a:t>
            </a:r>
          </a:p>
        </p:txBody>
      </p:sp>
      <p:pic>
        <p:nvPicPr>
          <p:cNvPr id="2050" name="Picture 2" descr="AWS Cost Explorer">
            <a:extLst>
              <a:ext uri="{FF2B5EF4-FFF2-40B4-BE49-F238E27FC236}">
                <a16:creationId xmlns:a16="http://schemas.microsoft.com/office/drawing/2014/main" id="{6888B50A-E708-955E-53E7-68AD7FAC22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8591" y="332620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581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TotalTime>
  <Words>478</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Helvetica Neue Medium</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dc:creator>
  <cp:lastModifiedBy>Ash</cp:lastModifiedBy>
  <cp:revision>9</cp:revision>
  <dcterms:created xsi:type="dcterms:W3CDTF">2025-02-17T08:49:22Z</dcterms:created>
  <dcterms:modified xsi:type="dcterms:W3CDTF">2025-02-18T08:54:58Z</dcterms:modified>
</cp:coreProperties>
</file>