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2" autoAdjust="0"/>
    <p:restoredTop sz="94660"/>
  </p:normalViewPr>
  <p:slideViewPr>
    <p:cSldViewPr snapToGrid="0">
      <p:cViewPr varScale="1">
        <p:scale>
          <a:sx n="88" d="100"/>
          <a:sy n="88" d="100"/>
        </p:scale>
        <p:origin x="120"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2882A-92EC-EB8A-19DE-4AD731A8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E41091F-1462-9C88-E314-8243CD8C92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FB7157F-DBCD-C288-517A-F462E479B211}"/>
              </a:ext>
            </a:extLst>
          </p:cNvPr>
          <p:cNvSpPr>
            <a:spLocks noGrp="1"/>
          </p:cNvSpPr>
          <p:nvPr>
            <p:ph type="dt" sz="half" idx="10"/>
          </p:nvPr>
        </p:nvSpPr>
        <p:spPr/>
        <p:txBody>
          <a:bodyPr/>
          <a:lstStyle/>
          <a:p>
            <a:fld id="{EDA00DF2-70D6-46F7-9738-2553C66814C4}" type="datetimeFigureOut">
              <a:rPr lang="en-IN" smtClean="0"/>
              <a:t>18-02-2025</a:t>
            </a:fld>
            <a:endParaRPr lang="en-IN"/>
          </a:p>
        </p:txBody>
      </p:sp>
      <p:sp>
        <p:nvSpPr>
          <p:cNvPr id="5" name="Footer Placeholder 4">
            <a:extLst>
              <a:ext uri="{FF2B5EF4-FFF2-40B4-BE49-F238E27FC236}">
                <a16:creationId xmlns:a16="http://schemas.microsoft.com/office/drawing/2014/main" id="{851E8880-7CAD-8130-90F1-8C14AB6055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AC3F39-3137-37D6-5DAF-06C4FCA3D9E2}"/>
              </a:ext>
            </a:extLst>
          </p:cNvPr>
          <p:cNvSpPr>
            <a:spLocks noGrp="1"/>
          </p:cNvSpPr>
          <p:nvPr>
            <p:ph type="sldNum" sz="quarter" idx="12"/>
          </p:nvPr>
        </p:nvSpPr>
        <p:spPr/>
        <p:txBody>
          <a:bodyPr/>
          <a:lstStyle/>
          <a:p>
            <a:fld id="{466A7033-0980-412F-AC3B-F449A386DE37}" type="slidenum">
              <a:rPr lang="en-IN" smtClean="0"/>
              <a:t>‹#›</a:t>
            </a:fld>
            <a:endParaRPr lang="en-IN"/>
          </a:p>
        </p:txBody>
      </p:sp>
    </p:spTree>
    <p:extLst>
      <p:ext uri="{BB962C8B-B14F-4D97-AF65-F5344CB8AC3E}">
        <p14:creationId xmlns:p14="http://schemas.microsoft.com/office/powerpoint/2010/main" val="4228027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AA72C-B2A0-9627-22DF-125EA5E2BA8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AFABA7-E463-7D76-F21F-F861FAD1E1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2CFD92-F848-3D3F-4C8C-57B46DA3F661}"/>
              </a:ext>
            </a:extLst>
          </p:cNvPr>
          <p:cNvSpPr>
            <a:spLocks noGrp="1"/>
          </p:cNvSpPr>
          <p:nvPr>
            <p:ph type="dt" sz="half" idx="10"/>
          </p:nvPr>
        </p:nvSpPr>
        <p:spPr/>
        <p:txBody>
          <a:bodyPr/>
          <a:lstStyle/>
          <a:p>
            <a:fld id="{EDA00DF2-70D6-46F7-9738-2553C66814C4}" type="datetimeFigureOut">
              <a:rPr lang="en-IN" smtClean="0"/>
              <a:t>18-02-2025</a:t>
            </a:fld>
            <a:endParaRPr lang="en-IN"/>
          </a:p>
        </p:txBody>
      </p:sp>
      <p:sp>
        <p:nvSpPr>
          <p:cNvPr id="5" name="Footer Placeholder 4">
            <a:extLst>
              <a:ext uri="{FF2B5EF4-FFF2-40B4-BE49-F238E27FC236}">
                <a16:creationId xmlns:a16="http://schemas.microsoft.com/office/drawing/2014/main" id="{3E829594-37C1-1406-A34A-FAAA5BDBD1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91F0C3-9A92-D174-1E1B-CB253C077883}"/>
              </a:ext>
            </a:extLst>
          </p:cNvPr>
          <p:cNvSpPr>
            <a:spLocks noGrp="1"/>
          </p:cNvSpPr>
          <p:nvPr>
            <p:ph type="sldNum" sz="quarter" idx="12"/>
          </p:nvPr>
        </p:nvSpPr>
        <p:spPr/>
        <p:txBody>
          <a:bodyPr/>
          <a:lstStyle/>
          <a:p>
            <a:fld id="{466A7033-0980-412F-AC3B-F449A386DE37}" type="slidenum">
              <a:rPr lang="en-IN" smtClean="0"/>
              <a:t>‹#›</a:t>
            </a:fld>
            <a:endParaRPr lang="en-IN"/>
          </a:p>
        </p:txBody>
      </p:sp>
    </p:spTree>
    <p:extLst>
      <p:ext uri="{BB962C8B-B14F-4D97-AF65-F5344CB8AC3E}">
        <p14:creationId xmlns:p14="http://schemas.microsoft.com/office/powerpoint/2010/main" val="980268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EDBDA0-C798-5766-6A77-9B73E7ECE6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CB04E0-5009-F303-A8B0-4FB526B476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15B4FA-DAF6-91E5-917D-6EE22B472755}"/>
              </a:ext>
            </a:extLst>
          </p:cNvPr>
          <p:cNvSpPr>
            <a:spLocks noGrp="1"/>
          </p:cNvSpPr>
          <p:nvPr>
            <p:ph type="dt" sz="half" idx="10"/>
          </p:nvPr>
        </p:nvSpPr>
        <p:spPr/>
        <p:txBody>
          <a:bodyPr/>
          <a:lstStyle/>
          <a:p>
            <a:fld id="{EDA00DF2-70D6-46F7-9738-2553C66814C4}" type="datetimeFigureOut">
              <a:rPr lang="en-IN" smtClean="0"/>
              <a:t>18-02-2025</a:t>
            </a:fld>
            <a:endParaRPr lang="en-IN"/>
          </a:p>
        </p:txBody>
      </p:sp>
      <p:sp>
        <p:nvSpPr>
          <p:cNvPr id="5" name="Footer Placeholder 4">
            <a:extLst>
              <a:ext uri="{FF2B5EF4-FFF2-40B4-BE49-F238E27FC236}">
                <a16:creationId xmlns:a16="http://schemas.microsoft.com/office/drawing/2014/main" id="{32EE128B-7624-08D4-F778-B5FC9C564E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2D9300-892C-0ECB-A812-5778EE8095AA}"/>
              </a:ext>
            </a:extLst>
          </p:cNvPr>
          <p:cNvSpPr>
            <a:spLocks noGrp="1"/>
          </p:cNvSpPr>
          <p:nvPr>
            <p:ph type="sldNum" sz="quarter" idx="12"/>
          </p:nvPr>
        </p:nvSpPr>
        <p:spPr/>
        <p:txBody>
          <a:bodyPr/>
          <a:lstStyle/>
          <a:p>
            <a:fld id="{466A7033-0980-412F-AC3B-F449A386DE37}" type="slidenum">
              <a:rPr lang="en-IN" smtClean="0"/>
              <a:t>‹#›</a:t>
            </a:fld>
            <a:endParaRPr lang="en-IN"/>
          </a:p>
        </p:txBody>
      </p:sp>
    </p:spTree>
    <p:extLst>
      <p:ext uri="{BB962C8B-B14F-4D97-AF65-F5344CB8AC3E}">
        <p14:creationId xmlns:p14="http://schemas.microsoft.com/office/powerpoint/2010/main" val="2856746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5CF27-70E2-DA65-89B6-66841954E2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BF4D9C-8618-AC7D-0E61-40ABFCE2E4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B54FB2-C340-5DEC-E39D-AD95131536A9}"/>
              </a:ext>
            </a:extLst>
          </p:cNvPr>
          <p:cNvSpPr>
            <a:spLocks noGrp="1"/>
          </p:cNvSpPr>
          <p:nvPr>
            <p:ph type="dt" sz="half" idx="10"/>
          </p:nvPr>
        </p:nvSpPr>
        <p:spPr/>
        <p:txBody>
          <a:bodyPr/>
          <a:lstStyle/>
          <a:p>
            <a:fld id="{EDA00DF2-70D6-46F7-9738-2553C66814C4}" type="datetimeFigureOut">
              <a:rPr lang="en-IN" smtClean="0"/>
              <a:t>18-02-2025</a:t>
            </a:fld>
            <a:endParaRPr lang="en-IN"/>
          </a:p>
        </p:txBody>
      </p:sp>
      <p:sp>
        <p:nvSpPr>
          <p:cNvPr id="5" name="Footer Placeholder 4">
            <a:extLst>
              <a:ext uri="{FF2B5EF4-FFF2-40B4-BE49-F238E27FC236}">
                <a16:creationId xmlns:a16="http://schemas.microsoft.com/office/drawing/2014/main" id="{23427AA3-3E00-FCE6-E879-6F5FF30F85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9184E9-3636-9F7D-E1E3-6F9AF568F9C9}"/>
              </a:ext>
            </a:extLst>
          </p:cNvPr>
          <p:cNvSpPr>
            <a:spLocks noGrp="1"/>
          </p:cNvSpPr>
          <p:nvPr>
            <p:ph type="sldNum" sz="quarter" idx="12"/>
          </p:nvPr>
        </p:nvSpPr>
        <p:spPr/>
        <p:txBody>
          <a:bodyPr/>
          <a:lstStyle/>
          <a:p>
            <a:fld id="{466A7033-0980-412F-AC3B-F449A386DE37}" type="slidenum">
              <a:rPr lang="en-IN" smtClean="0"/>
              <a:t>‹#›</a:t>
            </a:fld>
            <a:endParaRPr lang="en-IN"/>
          </a:p>
        </p:txBody>
      </p:sp>
    </p:spTree>
    <p:extLst>
      <p:ext uri="{BB962C8B-B14F-4D97-AF65-F5344CB8AC3E}">
        <p14:creationId xmlns:p14="http://schemas.microsoft.com/office/powerpoint/2010/main" val="3789853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18144-CC75-5520-42D8-A6D3DAF31F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48B84E5-E2A1-F947-D220-F6B54728B9D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675886-A852-C762-B9ED-E540F2BD95BC}"/>
              </a:ext>
            </a:extLst>
          </p:cNvPr>
          <p:cNvSpPr>
            <a:spLocks noGrp="1"/>
          </p:cNvSpPr>
          <p:nvPr>
            <p:ph type="dt" sz="half" idx="10"/>
          </p:nvPr>
        </p:nvSpPr>
        <p:spPr/>
        <p:txBody>
          <a:bodyPr/>
          <a:lstStyle/>
          <a:p>
            <a:fld id="{EDA00DF2-70D6-46F7-9738-2553C66814C4}" type="datetimeFigureOut">
              <a:rPr lang="en-IN" smtClean="0"/>
              <a:t>18-02-2025</a:t>
            </a:fld>
            <a:endParaRPr lang="en-IN"/>
          </a:p>
        </p:txBody>
      </p:sp>
      <p:sp>
        <p:nvSpPr>
          <p:cNvPr id="5" name="Footer Placeholder 4">
            <a:extLst>
              <a:ext uri="{FF2B5EF4-FFF2-40B4-BE49-F238E27FC236}">
                <a16:creationId xmlns:a16="http://schemas.microsoft.com/office/drawing/2014/main" id="{1C05600F-87AC-ECBF-C5D6-E5483BC5E9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E6E5FA-7966-E6D4-9D55-458ECEE96A4B}"/>
              </a:ext>
            </a:extLst>
          </p:cNvPr>
          <p:cNvSpPr>
            <a:spLocks noGrp="1"/>
          </p:cNvSpPr>
          <p:nvPr>
            <p:ph type="sldNum" sz="quarter" idx="12"/>
          </p:nvPr>
        </p:nvSpPr>
        <p:spPr/>
        <p:txBody>
          <a:bodyPr/>
          <a:lstStyle/>
          <a:p>
            <a:fld id="{466A7033-0980-412F-AC3B-F449A386DE37}" type="slidenum">
              <a:rPr lang="en-IN" smtClean="0"/>
              <a:t>‹#›</a:t>
            </a:fld>
            <a:endParaRPr lang="en-IN"/>
          </a:p>
        </p:txBody>
      </p:sp>
    </p:spTree>
    <p:extLst>
      <p:ext uri="{BB962C8B-B14F-4D97-AF65-F5344CB8AC3E}">
        <p14:creationId xmlns:p14="http://schemas.microsoft.com/office/powerpoint/2010/main" val="3457230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5D56D-371B-A3CF-5C0A-C2BDE861A6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C608B5-B025-9258-5AD7-78560B5A12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8C28492-FC2A-F218-C8A7-18E4390ADE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EC1800-4F2B-F1F2-D61A-7521B4D6913C}"/>
              </a:ext>
            </a:extLst>
          </p:cNvPr>
          <p:cNvSpPr>
            <a:spLocks noGrp="1"/>
          </p:cNvSpPr>
          <p:nvPr>
            <p:ph type="dt" sz="half" idx="10"/>
          </p:nvPr>
        </p:nvSpPr>
        <p:spPr/>
        <p:txBody>
          <a:bodyPr/>
          <a:lstStyle/>
          <a:p>
            <a:fld id="{EDA00DF2-70D6-46F7-9738-2553C66814C4}" type="datetimeFigureOut">
              <a:rPr lang="en-IN" smtClean="0"/>
              <a:t>18-02-2025</a:t>
            </a:fld>
            <a:endParaRPr lang="en-IN"/>
          </a:p>
        </p:txBody>
      </p:sp>
      <p:sp>
        <p:nvSpPr>
          <p:cNvPr id="6" name="Footer Placeholder 5">
            <a:extLst>
              <a:ext uri="{FF2B5EF4-FFF2-40B4-BE49-F238E27FC236}">
                <a16:creationId xmlns:a16="http://schemas.microsoft.com/office/drawing/2014/main" id="{6E98F43A-CA14-B86B-712F-2B020E4C74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D6F4DF-C1D2-7CA4-972F-8C868FA7B5FB}"/>
              </a:ext>
            </a:extLst>
          </p:cNvPr>
          <p:cNvSpPr>
            <a:spLocks noGrp="1"/>
          </p:cNvSpPr>
          <p:nvPr>
            <p:ph type="sldNum" sz="quarter" idx="12"/>
          </p:nvPr>
        </p:nvSpPr>
        <p:spPr/>
        <p:txBody>
          <a:bodyPr/>
          <a:lstStyle/>
          <a:p>
            <a:fld id="{466A7033-0980-412F-AC3B-F449A386DE37}" type="slidenum">
              <a:rPr lang="en-IN" smtClean="0"/>
              <a:t>‹#›</a:t>
            </a:fld>
            <a:endParaRPr lang="en-IN"/>
          </a:p>
        </p:txBody>
      </p:sp>
    </p:spTree>
    <p:extLst>
      <p:ext uri="{BB962C8B-B14F-4D97-AF65-F5344CB8AC3E}">
        <p14:creationId xmlns:p14="http://schemas.microsoft.com/office/powerpoint/2010/main" val="3755816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2832D-C870-D21C-EA0A-494098BD336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C8FAAD-BD57-3113-2175-4837ABB2F1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2181F5-1E5E-DF41-75CD-8EB5EA7334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DF7D86-EA7A-46C8-90FD-B78FF7CE85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77E267-1D89-7A75-CA38-2DCB6FEEC8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3135D06-CA70-9528-2FC0-504B3B136DC7}"/>
              </a:ext>
            </a:extLst>
          </p:cNvPr>
          <p:cNvSpPr>
            <a:spLocks noGrp="1"/>
          </p:cNvSpPr>
          <p:nvPr>
            <p:ph type="dt" sz="half" idx="10"/>
          </p:nvPr>
        </p:nvSpPr>
        <p:spPr/>
        <p:txBody>
          <a:bodyPr/>
          <a:lstStyle/>
          <a:p>
            <a:fld id="{EDA00DF2-70D6-46F7-9738-2553C66814C4}" type="datetimeFigureOut">
              <a:rPr lang="en-IN" smtClean="0"/>
              <a:t>18-02-2025</a:t>
            </a:fld>
            <a:endParaRPr lang="en-IN"/>
          </a:p>
        </p:txBody>
      </p:sp>
      <p:sp>
        <p:nvSpPr>
          <p:cNvPr id="8" name="Footer Placeholder 7">
            <a:extLst>
              <a:ext uri="{FF2B5EF4-FFF2-40B4-BE49-F238E27FC236}">
                <a16:creationId xmlns:a16="http://schemas.microsoft.com/office/drawing/2014/main" id="{00704A0E-A460-E429-B675-D533A5C6C4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50380A-6F41-D53D-B7EA-931CC7DD2106}"/>
              </a:ext>
            </a:extLst>
          </p:cNvPr>
          <p:cNvSpPr>
            <a:spLocks noGrp="1"/>
          </p:cNvSpPr>
          <p:nvPr>
            <p:ph type="sldNum" sz="quarter" idx="12"/>
          </p:nvPr>
        </p:nvSpPr>
        <p:spPr/>
        <p:txBody>
          <a:bodyPr/>
          <a:lstStyle/>
          <a:p>
            <a:fld id="{466A7033-0980-412F-AC3B-F449A386DE37}" type="slidenum">
              <a:rPr lang="en-IN" smtClean="0"/>
              <a:t>‹#›</a:t>
            </a:fld>
            <a:endParaRPr lang="en-IN"/>
          </a:p>
        </p:txBody>
      </p:sp>
    </p:spTree>
    <p:extLst>
      <p:ext uri="{BB962C8B-B14F-4D97-AF65-F5344CB8AC3E}">
        <p14:creationId xmlns:p14="http://schemas.microsoft.com/office/powerpoint/2010/main" val="1630378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F14CA-E591-5455-2C31-FE26CCEA27D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FD7C0E3-2243-14A1-F8EB-E4EA4B885B17}"/>
              </a:ext>
            </a:extLst>
          </p:cNvPr>
          <p:cNvSpPr>
            <a:spLocks noGrp="1"/>
          </p:cNvSpPr>
          <p:nvPr>
            <p:ph type="dt" sz="half" idx="10"/>
          </p:nvPr>
        </p:nvSpPr>
        <p:spPr/>
        <p:txBody>
          <a:bodyPr/>
          <a:lstStyle/>
          <a:p>
            <a:fld id="{EDA00DF2-70D6-46F7-9738-2553C66814C4}" type="datetimeFigureOut">
              <a:rPr lang="en-IN" smtClean="0"/>
              <a:t>18-02-2025</a:t>
            </a:fld>
            <a:endParaRPr lang="en-IN"/>
          </a:p>
        </p:txBody>
      </p:sp>
      <p:sp>
        <p:nvSpPr>
          <p:cNvPr id="4" name="Footer Placeholder 3">
            <a:extLst>
              <a:ext uri="{FF2B5EF4-FFF2-40B4-BE49-F238E27FC236}">
                <a16:creationId xmlns:a16="http://schemas.microsoft.com/office/drawing/2014/main" id="{80684712-EA01-1A43-7826-53665AD0B65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780BEC9-A8DF-35F4-FCCD-7949B5A14906}"/>
              </a:ext>
            </a:extLst>
          </p:cNvPr>
          <p:cNvSpPr>
            <a:spLocks noGrp="1"/>
          </p:cNvSpPr>
          <p:nvPr>
            <p:ph type="sldNum" sz="quarter" idx="12"/>
          </p:nvPr>
        </p:nvSpPr>
        <p:spPr/>
        <p:txBody>
          <a:bodyPr/>
          <a:lstStyle/>
          <a:p>
            <a:fld id="{466A7033-0980-412F-AC3B-F449A386DE37}" type="slidenum">
              <a:rPr lang="en-IN" smtClean="0"/>
              <a:t>‹#›</a:t>
            </a:fld>
            <a:endParaRPr lang="en-IN"/>
          </a:p>
        </p:txBody>
      </p:sp>
    </p:spTree>
    <p:extLst>
      <p:ext uri="{BB962C8B-B14F-4D97-AF65-F5344CB8AC3E}">
        <p14:creationId xmlns:p14="http://schemas.microsoft.com/office/powerpoint/2010/main" val="2813885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9117CA-2FE4-0A71-E311-4847D6B501A1}"/>
              </a:ext>
            </a:extLst>
          </p:cNvPr>
          <p:cNvSpPr>
            <a:spLocks noGrp="1"/>
          </p:cNvSpPr>
          <p:nvPr>
            <p:ph type="dt" sz="half" idx="10"/>
          </p:nvPr>
        </p:nvSpPr>
        <p:spPr/>
        <p:txBody>
          <a:bodyPr/>
          <a:lstStyle/>
          <a:p>
            <a:fld id="{EDA00DF2-70D6-46F7-9738-2553C66814C4}" type="datetimeFigureOut">
              <a:rPr lang="en-IN" smtClean="0"/>
              <a:t>18-02-2025</a:t>
            </a:fld>
            <a:endParaRPr lang="en-IN"/>
          </a:p>
        </p:txBody>
      </p:sp>
      <p:sp>
        <p:nvSpPr>
          <p:cNvPr id="3" name="Footer Placeholder 2">
            <a:extLst>
              <a:ext uri="{FF2B5EF4-FFF2-40B4-BE49-F238E27FC236}">
                <a16:creationId xmlns:a16="http://schemas.microsoft.com/office/drawing/2014/main" id="{A4EEA12D-1339-364F-5370-08B810FB299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F2CEDAE-39A0-1F63-5CA2-431910866BA6}"/>
              </a:ext>
            </a:extLst>
          </p:cNvPr>
          <p:cNvSpPr>
            <a:spLocks noGrp="1"/>
          </p:cNvSpPr>
          <p:nvPr>
            <p:ph type="sldNum" sz="quarter" idx="12"/>
          </p:nvPr>
        </p:nvSpPr>
        <p:spPr/>
        <p:txBody>
          <a:bodyPr/>
          <a:lstStyle/>
          <a:p>
            <a:fld id="{466A7033-0980-412F-AC3B-F449A386DE37}" type="slidenum">
              <a:rPr lang="en-IN" smtClean="0"/>
              <a:t>‹#›</a:t>
            </a:fld>
            <a:endParaRPr lang="en-IN"/>
          </a:p>
        </p:txBody>
      </p:sp>
    </p:spTree>
    <p:extLst>
      <p:ext uri="{BB962C8B-B14F-4D97-AF65-F5344CB8AC3E}">
        <p14:creationId xmlns:p14="http://schemas.microsoft.com/office/powerpoint/2010/main" val="4188239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E4A7B-BB34-C13B-0ABC-A33CA0A794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0352D25-B543-33C4-D251-340F9BF475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E1962AF-D219-DD0F-0F08-A3F92A9BA7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A961B7-E147-8F98-3BB3-EAC120DB9EB5}"/>
              </a:ext>
            </a:extLst>
          </p:cNvPr>
          <p:cNvSpPr>
            <a:spLocks noGrp="1"/>
          </p:cNvSpPr>
          <p:nvPr>
            <p:ph type="dt" sz="half" idx="10"/>
          </p:nvPr>
        </p:nvSpPr>
        <p:spPr/>
        <p:txBody>
          <a:bodyPr/>
          <a:lstStyle/>
          <a:p>
            <a:fld id="{EDA00DF2-70D6-46F7-9738-2553C66814C4}" type="datetimeFigureOut">
              <a:rPr lang="en-IN" smtClean="0"/>
              <a:t>18-02-2025</a:t>
            </a:fld>
            <a:endParaRPr lang="en-IN"/>
          </a:p>
        </p:txBody>
      </p:sp>
      <p:sp>
        <p:nvSpPr>
          <p:cNvPr id="6" name="Footer Placeholder 5">
            <a:extLst>
              <a:ext uri="{FF2B5EF4-FFF2-40B4-BE49-F238E27FC236}">
                <a16:creationId xmlns:a16="http://schemas.microsoft.com/office/drawing/2014/main" id="{6E174C91-F8FF-6122-4CD4-B1437515FA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4DA58D-5926-C344-A172-45AFEB074BDD}"/>
              </a:ext>
            </a:extLst>
          </p:cNvPr>
          <p:cNvSpPr>
            <a:spLocks noGrp="1"/>
          </p:cNvSpPr>
          <p:nvPr>
            <p:ph type="sldNum" sz="quarter" idx="12"/>
          </p:nvPr>
        </p:nvSpPr>
        <p:spPr/>
        <p:txBody>
          <a:bodyPr/>
          <a:lstStyle/>
          <a:p>
            <a:fld id="{466A7033-0980-412F-AC3B-F449A386DE37}" type="slidenum">
              <a:rPr lang="en-IN" smtClean="0"/>
              <a:t>‹#›</a:t>
            </a:fld>
            <a:endParaRPr lang="en-IN"/>
          </a:p>
        </p:txBody>
      </p:sp>
    </p:spTree>
    <p:extLst>
      <p:ext uri="{BB962C8B-B14F-4D97-AF65-F5344CB8AC3E}">
        <p14:creationId xmlns:p14="http://schemas.microsoft.com/office/powerpoint/2010/main" val="3690684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4784A-D411-E01B-CE48-16FE316F93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0AE7673-3960-CDFF-46AE-93D5369B50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00C76F5-729A-3406-869E-77BBE1772C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F9FCE2-7BC7-91F5-2546-DAD19F911B4C}"/>
              </a:ext>
            </a:extLst>
          </p:cNvPr>
          <p:cNvSpPr>
            <a:spLocks noGrp="1"/>
          </p:cNvSpPr>
          <p:nvPr>
            <p:ph type="dt" sz="half" idx="10"/>
          </p:nvPr>
        </p:nvSpPr>
        <p:spPr/>
        <p:txBody>
          <a:bodyPr/>
          <a:lstStyle/>
          <a:p>
            <a:fld id="{EDA00DF2-70D6-46F7-9738-2553C66814C4}" type="datetimeFigureOut">
              <a:rPr lang="en-IN" smtClean="0"/>
              <a:t>18-02-2025</a:t>
            </a:fld>
            <a:endParaRPr lang="en-IN"/>
          </a:p>
        </p:txBody>
      </p:sp>
      <p:sp>
        <p:nvSpPr>
          <p:cNvPr id="6" name="Footer Placeholder 5">
            <a:extLst>
              <a:ext uri="{FF2B5EF4-FFF2-40B4-BE49-F238E27FC236}">
                <a16:creationId xmlns:a16="http://schemas.microsoft.com/office/drawing/2014/main" id="{BD243D4F-5E10-566E-A33C-9CF44E147A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5A3DB1-715A-E929-767E-48418A3C026B}"/>
              </a:ext>
            </a:extLst>
          </p:cNvPr>
          <p:cNvSpPr>
            <a:spLocks noGrp="1"/>
          </p:cNvSpPr>
          <p:nvPr>
            <p:ph type="sldNum" sz="quarter" idx="12"/>
          </p:nvPr>
        </p:nvSpPr>
        <p:spPr/>
        <p:txBody>
          <a:bodyPr/>
          <a:lstStyle/>
          <a:p>
            <a:fld id="{466A7033-0980-412F-AC3B-F449A386DE37}" type="slidenum">
              <a:rPr lang="en-IN" smtClean="0"/>
              <a:t>‹#›</a:t>
            </a:fld>
            <a:endParaRPr lang="en-IN"/>
          </a:p>
        </p:txBody>
      </p:sp>
    </p:spTree>
    <p:extLst>
      <p:ext uri="{BB962C8B-B14F-4D97-AF65-F5344CB8AC3E}">
        <p14:creationId xmlns:p14="http://schemas.microsoft.com/office/powerpoint/2010/main" val="121763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E1A06C-98FF-91EC-FF25-D42F2988F2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2F58A8-9DC5-4A23-04F5-FD23157A7E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EC27FD-3FA3-EBE8-DAC3-827E8687CC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DA00DF2-70D6-46F7-9738-2553C66814C4}" type="datetimeFigureOut">
              <a:rPr lang="en-IN" smtClean="0"/>
              <a:t>18-02-2025</a:t>
            </a:fld>
            <a:endParaRPr lang="en-IN"/>
          </a:p>
        </p:txBody>
      </p:sp>
      <p:sp>
        <p:nvSpPr>
          <p:cNvPr id="5" name="Footer Placeholder 4">
            <a:extLst>
              <a:ext uri="{FF2B5EF4-FFF2-40B4-BE49-F238E27FC236}">
                <a16:creationId xmlns:a16="http://schemas.microsoft.com/office/drawing/2014/main" id="{C8C48FFE-7A43-F33A-D2B2-0B4DC9AAAD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F73429B2-6A3A-4794-4F92-FA2E05916E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66A7033-0980-412F-AC3B-F449A386DE37}" type="slidenum">
              <a:rPr lang="en-IN" smtClean="0"/>
              <a:t>‹#›</a:t>
            </a:fld>
            <a:endParaRPr lang="en-IN"/>
          </a:p>
        </p:txBody>
      </p:sp>
    </p:spTree>
    <p:extLst>
      <p:ext uri="{BB962C8B-B14F-4D97-AF65-F5344CB8AC3E}">
        <p14:creationId xmlns:p14="http://schemas.microsoft.com/office/powerpoint/2010/main" val="3826069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B6443A-1CA9-285D-9806-52AFEA31F667}"/>
              </a:ext>
            </a:extLst>
          </p:cNvPr>
          <p:cNvSpPr txBox="1"/>
          <p:nvPr/>
        </p:nvSpPr>
        <p:spPr>
          <a:xfrm>
            <a:off x="751114" y="707295"/>
            <a:ext cx="5464629" cy="5361532"/>
          </a:xfrm>
          <a:prstGeom prst="rect">
            <a:avLst/>
          </a:prstGeom>
          <a:noFill/>
        </p:spPr>
        <p:txBody>
          <a:bodyPr wrap="square">
            <a:spAutoFit/>
          </a:bodyPr>
          <a:lstStyle/>
          <a:p>
            <a:pPr>
              <a:lnSpc>
                <a:spcPct val="150000"/>
              </a:lnSpc>
            </a:pPr>
            <a:r>
              <a:rPr lang="en-US" sz="2000" b="1" dirty="0">
                <a:latin typeface="Abadi" panose="020B0604020104020204" pitchFamily="34" charset="0"/>
              </a:rPr>
              <a:t>Snow Family</a:t>
            </a:r>
            <a:r>
              <a:rPr lang="en-US" sz="2000" dirty="0">
                <a:latin typeface="Abadi" panose="020B0604020104020204" pitchFamily="34" charset="0"/>
              </a:rPr>
              <a:t> </a:t>
            </a:r>
            <a:r>
              <a:rPr lang="en-US" dirty="0">
                <a:latin typeface="Abadi" panose="020B0604020104020204" pitchFamily="34" charset="0"/>
              </a:rPr>
              <a:t>refers to a group of physical devices and services designed to help organizations move large amounts of data to and from the cloud in a secure and efficient manner. The Snow Family is primarily used for data migration, disaster recovery, and edge computing, especially when dealing with environments where network connectivity is limited or not fast enough for large-scale data transfers.</a:t>
            </a:r>
          </a:p>
          <a:p>
            <a:pPr>
              <a:lnSpc>
                <a:spcPct val="150000"/>
              </a:lnSpc>
            </a:pPr>
            <a:endParaRPr lang="en-US" dirty="0">
              <a:latin typeface="Abadi" panose="020B0604020104020204" pitchFamily="34" charset="0"/>
            </a:endParaRPr>
          </a:p>
          <a:p>
            <a:r>
              <a:rPr lang="en-US" b="1" dirty="0">
                <a:latin typeface="Abadi" panose="020B0604020104020204" pitchFamily="34" charset="0"/>
              </a:rPr>
              <a:t>Members of the Snow Family</a:t>
            </a:r>
          </a:p>
          <a:p>
            <a:r>
              <a:rPr lang="en-US" dirty="0">
                <a:latin typeface="Abadi" panose="020B0604020104020204" pitchFamily="34" charset="0"/>
              </a:rPr>
              <a:t>1. AWS </a:t>
            </a:r>
            <a:r>
              <a:rPr lang="en-US" dirty="0" err="1">
                <a:latin typeface="Abadi" panose="020B0604020104020204" pitchFamily="34" charset="0"/>
              </a:rPr>
              <a:t>Snowcone</a:t>
            </a:r>
            <a:endParaRPr lang="en-US" dirty="0">
              <a:latin typeface="Abadi" panose="020B0604020104020204" pitchFamily="34" charset="0"/>
            </a:endParaRPr>
          </a:p>
          <a:p>
            <a:r>
              <a:rPr lang="en-US" dirty="0">
                <a:latin typeface="Abadi" panose="020B0604020104020204" pitchFamily="34" charset="0"/>
              </a:rPr>
              <a:t>2. AWS Snowball</a:t>
            </a:r>
          </a:p>
          <a:p>
            <a:r>
              <a:rPr lang="en-US" dirty="0">
                <a:latin typeface="Abadi" panose="020B0604020104020204" pitchFamily="34" charset="0"/>
              </a:rPr>
              <a:t>3. AWS Snowmobile</a:t>
            </a:r>
          </a:p>
          <a:p>
            <a:pPr>
              <a:lnSpc>
                <a:spcPct val="150000"/>
              </a:lnSpc>
            </a:pPr>
            <a:endParaRPr lang="en-IN" dirty="0">
              <a:latin typeface="Abadi" panose="020B0604020104020204" pitchFamily="34" charset="0"/>
            </a:endParaRPr>
          </a:p>
        </p:txBody>
      </p:sp>
      <p:pic>
        <p:nvPicPr>
          <p:cNvPr id="1026" name="Picture 2" descr="Meet the AWS Snow Family, Your Coolest Allies in the Cloud! | by Shubham  Kamble | Searce">
            <a:extLst>
              <a:ext uri="{FF2B5EF4-FFF2-40B4-BE49-F238E27FC236}">
                <a16:creationId xmlns:a16="http://schemas.microsoft.com/office/drawing/2014/main" id="{3FA5761F-7B6F-704F-0B01-4CCE7C8173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5243" y="1824861"/>
            <a:ext cx="5195078" cy="2415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5203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はじんてのAWS Snowcone – (1) はじんに | DevelopersIO">
            <a:extLst>
              <a:ext uri="{FF2B5EF4-FFF2-40B4-BE49-F238E27FC236}">
                <a16:creationId xmlns:a16="http://schemas.microsoft.com/office/drawing/2014/main" id="{D5736B88-42D6-CF6A-A72F-0E08FEF0D35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3317" y="2111769"/>
            <a:ext cx="3876165" cy="203811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F65CE3C-A986-B39B-6078-12413F9934C9}"/>
              </a:ext>
            </a:extLst>
          </p:cNvPr>
          <p:cNvSpPr txBox="1"/>
          <p:nvPr/>
        </p:nvSpPr>
        <p:spPr>
          <a:xfrm>
            <a:off x="5275392" y="442371"/>
            <a:ext cx="6290698" cy="5973257"/>
          </a:xfrm>
          <a:prstGeom prst="rect">
            <a:avLst/>
          </a:prstGeom>
        </p:spPr>
        <p:txBody>
          <a:bodyPr vert="horz" lIns="91440" tIns="45720" rIns="91440" bIns="45720" rtlCol="0" anchor="t">
            <a:noAutofit/>
          </a:bodyPr>
          <a:lstStyle/>
          <a:p>
            <a:pPr>
              <a:lnSpc>
                <a:spcPct val="150000"/>
              </a:lnSpc>
              <a:spcAft>
                <a:spcPts val="600"/>
              </a:spcAft>
            </a:pPr>
            <a:r>
              <a:rPr lang="en-US" b="1" dirty="0"/>
              <a:t>AWS </a:t>
            </a:r>
            <a:r>
              <a:rPr lang="en-US" b="1" dirty="0" err="1"/>
              <a:t>Snowcone</a:t>
            </a:r>
            <a:endParaRPr lang="en-US" b="1" dirty="0"/>
          </a:p>
          <a:p>
            <a:pPr lvl="1">
              <a:lnSpc>
                <a:spcPct val="150000"/>
              </a:lnSpc>
              <a:spcAft>
                <a:spcPts val="600"/>
              </a:spcAft>
            </a:pPr>
            <a:r>
              <a:rPr lang="en-US" dirty="0"/>
              <a:t>The smallest member of the Snow Family, </a:t>
            </a:r>
            <a:r>
              <a:rPr lang="en-US" dirty="0" err="1"/>
              <a:t>Snowcone</a:t>
            </a:r>
            <a:r>
              <a:rPr lang="en-US" dirty="0"/>
              <a:t> is a portable and rugged device designed for edge computing and data transfer.</a:t>
            </a:r>
          </a:p>
          <a:p>
            <a:pPr>
              <a:lnSpc>
                <a:spcPct val="150000"/>
              </a:lnSpc>
              <a:spcAft>
                <a:spcPts val="600"/>
              </a:spcAft>
            </a:pPr>
            <a:r>
              <a:rPr lang="en-US" b="1" dirty="0"/>
              <a:t>Use Cases</a:t>
            </a:r>
            <a:r>
              <a:rPr lang="en-US" dirty="0"/>
              <a:t>:</a:t>
            </a:r>
          </a:p>
          <a:p>
            <a:pPr marL="514350" lvl="1" indent="-285750">
              <a:lnSpc>
                <a:spcPct val="150000"/>
              </a:lnSpc>
              <a:spcAft>
                <a:spcPts val="600"/>
              </a:spcAft>
              <a:buFont typeface="Arial" panose="020B0604020202020204" pitchFamily="34" charset="0"/>
              <a:buChar char="•"/>
            </a:pPr>
            <a:r>
              <a:rPr lang="en-US" dirty="0"/>
              <a:t>Small-scale data migration</a:t>
            </a:r>
          </a:p>
          <a:p>
            <a:pPr marL="514350" lvl="1" indent="-285750">
              <a:lnSpc>
                <a:spcPct val="150000"/>
              </a:lnSpc>
              <a:spcAft>
                <a:spcPts val="600"/>
              </a:spcAft>
              <a:buFont typeface="Arial" panose="020B0604020202020204" pitchFamily="34" charset="0"/>
              <a:buChar char="•"/>
            </a:pPr>
            <a:r>
              <a:rPr lang="en-US" dirty="0"/>
              <a:t>Edge processing in remote locations</a:t>
            </a:r>
          </a:p>
          <a:p>
            <a:pPr marL="514350" lvl="1" indent="-285750">
              <a:lnSpc>
                <a:spcPct val="150000"/>
              </a:lnSpc>
              <a:spcAft>
                <a:spcPts val="600"/>
              </a:spcAft>
              <a:buFont typeface="Arial" panose="020B0604020202020204" pitchFamily="34" charset="0"/>
              <a:buChar char="•"/>
            </a:pPr>
            <a:r>
              <a:rPr lang="en-US" dirty="0"/>
              <a:t>Temporary storage during data center migrations</a:t>
            </a:r>
          </a:p>
          <a:p>
            <a:pPr>
              <a:lnSpc>
                <a:spcPct val="150000"/>
              </a:lnSpc>
              <a:spcAft>
                <a:spcPts val="600"/>
              </a:spcAft>
            </a:pPr>
            <a:r>
              <a:rPr lang="en-US" b="1" dirty="0"/>
              <a:t>Capacity</a:t>
            </a:r>
            <a:r>
              <a:rPr lang="en-US" dirty="0"/>
              <a:t>: Offers up to 8 TB of usable storage.</a:t>
            </a:r>
          </a:p>
          <a:p>
            <a:pPr>
              <a:lnSpc>
                <a:spcPct val="150000"/>
              </a:lnSpc>
              <a:spcAft>
                <a:spcPts val="600"/>
              </a:spcAft>
            </a:pPr>
            <a:r>
              <a:rPr lang="en-US" b="1" dirty="0"/>
              <a:t>Physical Form</a:t>
            </a:r>
            <a:r>
              <a:rPr lang="en-US" dirty="0"/>
              <a:t>: </a:t>
            </a:r>
            <a:r>
              <a:rPr lang="en-US" dirty="0" err="1"/>
              <a:t>Snowcone</a:t>
            </a:r>
            <a:r>
              <a:rPr lang="en-US" dirty="0"/>
              <a:t> is compact, about the size of a lunchbox, and easy to deploy.</a:t>
            </a:r>
          </a:p>
        </p:txBody>
      </p:sp>
      <p:sp>
        <p:nvSpPr>
          <p:cNvPr id="11" name="Rectangle 10">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2884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descr="AWS Icons">
            <a:extLst>
              <a:ext uri="{FF2B5EF4-FFF2-40B4-BE49-F238E27FC236}">
                <a16:creationId xmlns:a16="http://schemas.microsoft.com/office/drawing/2014/main" id="{A6E08FF4-950E-D66C-182B-0B1B41C969A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0809" y="1911702"/>
            <a:ext cx="2408035" cy="240803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E6EB570-F15A-06D0-1E7E-FD26382CAFC8}"/>
              </a:ext>
            </a:extLst>
          </p:cNvPr>
          <p:cNvSpPr txBox="1"/>
          <p:nvPr/>
        </p:nvSpPr>
        <p:spPr>
          <a:xfrm>
            <a:off x="3366443" y="312970"/>
            <a:ext cx="8497957" cy="5796282"/>
          </a:xfrm>
          <a:prstGeom prst="rect">
            <a:avLst/>
          </a:prstGeom>
        </p:spPr>
        <p:txBody>
          <a:bodyPr vert="horz" lIns="91440" tIns="45720" rIns="91440" bIns="45720" rtlCol="0" anchor="t">
            <a:noAutofit/>
          </a:bodyPr>
          <a:lstStyle/>
          <a:p>
            <a:pPr>
              <a:lnSpc>
                <a:spcPct val="150000"/>
              </a:lnSpc>
              <a:spcAft>
                <a:spcPts val="600"/>
              </a:spcAft>
            </a:pPr>
            <a:r>
              <a:rPr lang="en-US" b="1" dirty="0"/>
              <a:t>AWS Snowball</a:t>
            </a:r>
          </a:p>
          <a:p>
            <a:pPr lvl="1">
              <a:lnSpc>
                <a:spcPct val="150000"/>
              </a:lnSpc>
              <a:spcAft>
                <a:spcPts val="600"/>
              </a:spcAft>
            </a:pPr>
            <a:r>
              <a:rPr lang="en-US" dirty="0"/>
              <a:t>Snowball comes in two versions—</a:t>
            </a:r>
            <a:r>
              <a:rPr lang="en-US" b="1" dirty="0"/>
              <a:t>Snowball Edge Storage Optimized</a:t>
            </a:r>
            <a:r>
              <a:rPr lang="en-US" dirty="0"/>
              <a:t> and </a:t>
            </a:r>
            <a:r>
              <a:rPr lang="en-US" b="1" dirty="0"/>
              <a:t>Snowball Edge Compute Optimized</a:t>
            </a:r>
            <a:r>
              <a:rPr lang="en-US" dirty="0"/>
              <a:t>—and is used for transferring large data sets into AWS or between AWS regions.</a:t>
            </a:r>
          </a:p>
          <a:p>
            <a:pPr>
              <a:lnSpc>
                <a:spcPct val="150000"/>
              </a:lnSpc>
              <a:spcAft>
                <a:spcPts val="600"/>
              </a:spcAft>
            </a:pPr>
            <a:r>
              <a:rPr lang="en-US" b="1" dirty="0"/>
              <a:t>Use Cases</a:t>
            </a:r>
            <a:r>
              <a:rPr lang="en-US" dirty="0"/>
              <a:t>:</a:t>
            </a:r>
          </a:p>
          <a:p>
            <a:pPr marL="514350" lvl="1" indent="-285750">
              <a:lnSpc>
                <a:spcPct val="150000"/>
              </a:lnSpc>
              <a:spcAft>
                <a:spcPts val="600"/>
              </a:spcAft>
              <a:buFont typeface="Arial" panose="020B0604020202020204" pitchFamily="34" charset="0"/>
              <a:buChar char="•"/>
            </a:pPr>
            <a:r>
              <a:rPr lang="en-US" dirty="0"/>
              <a:t>Large-scale data migrations to the cloud</a:t>
            </a:r>
          </a:p>
          <a:p>
            <a:pPr marL="514350" lvl="1" indent="-285750">
              <a:lnSpc>
                <a:spcPct val="150000"/>
              </a:lnSpc>
              <a:spcAft>
                <a:spcPts val="600"/>
              </a:spcAft>
              <a:buFont typeface="Arial" panose="020B0604020202020204" pitchFamily="34" charset="0"/>
              <a:buChar char="•"/>
            </a:pPr>
            <a:r>
              <a:rPr lang="en-US" dirty="0"/>
              <a:t>Disaster recovery solutions</a:t>
            </a:r>
          </a:p>
          <a:p>
            <a:pPr marL="514350" lvl="1" indent="-285750">
              <a:lnSpc>
                <a:spcPct val="150000"/>
              </a:lnSpc>
              <a:spcAft>
                <a:spcPts val="600"/>
              </a:spcAft>
              <a:buFont typeface="Arial" panose="020B0604020202020204" pitchFamily="34" charset="0"/>
              <a:buChar char="•"/>
            </a:pPr>
            <a:r>
              <a:rPr lang="en-US" dirty="0"/>
              <a:t>Edge computing and analytics on-premises</a:t>
            </a:r>
          </a:p>
          <a:p>
            <a:pPr>
              <a:lnSpc>
                <a:spcPct val="150000"/>
              </a:lnSpc>
              <a:spcAft>
                <a:spcPts val="600"/>
              </a:spcAft>
            </a:pPr>
            <a:r>
              <a:rPr lang="en-US" b="1" dirty="0"/>
              <a:t>Capacity</a:t>
            </a:r>
            <a:r>
              <a:rPr lang="en-US" dirty="0"/>
              <a:t>: Snowball offers up to 80 TB of usable storage (with Snowball Edge having more flexible compute capabilities).</a:t>
            </a:r>
          </a:p>
          <a:p>
            <a:pPr>
              <a:lnSpc>
                <a:spcPct val="150000"/>
              </a:lnSpc>
              <a:spcAft>
                <a:spcPts val="600"/>
              </a:spcAft>
            </a:pPr>
            <a:r>
              <a:rPr lang="en-US" b="1" dirty="0"/>
              <a:t>Physical Form</a:t>
            </a:r>
            <a:r>
              <a:rPr lang="en-US" dirty="0"/>
              <a:t>: The Snowball device is large (about the size of a small suitcase) and can be shipped to remote locations for physical data loading or unloading.</a:t>
            </a:r>
          </a:p>
        </p:txBody>
      </p:sp>
      <p:sp>
        <p:nvSpPr>
          <p:cNvPr id="11" name="Rectangle 10">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3722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4" descr="Cloud Icons | AWS Snowmobile">
            <a:extLst>
              <a:ext uri="{FF2B5EF4-FFF2-40B4-BE49-F238E27FC236}">
                <a16:creationId xmlns:a16="http://schemas.microsoft.com/office/drawing/2014/main" id="{9B195CD9-87F9-30B5-41D1-22113CEA107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6065" y="1744706"/>
            <a:ext cx="2745341" cy="274534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6BFA754-7F47-89E1-EB9B-35290E958247}"/>
              </a:ext>
            </a:extLst>
          </p:cNvPr>
          <p:cNvSpPr txBox="1"/>
          <p:nvPr/>
        </p:nvSpPr>
        <p:spPr>
          <a:xfrm>
            <a:off x="4038600" y="231536"/>
            <a:ext cx="8153398" cy="6168836"/>
          </a:xfrm>
          <a:prstGeom prst="rect">
            <a:avLst/>
          </a:prstGeom>
        </p:spPr>
        <p:txBody>
          <a:bodyPr vert="horz" lIns="91440" tIns="45720" rIns="91440" bIns="45720" rtlCol="0" anchor="t">
            <a:noAutofit/>
          </a:bodyPr>
          <a:lstStyle/>
          <a:p>
            <a:pPr>
              <a:lnSpc>
                <a:spcPct val="160000"/>
              </a:lnSpc>
              <a:spcAft>
                <a:spcPts val="600"/>
              </a:spcAft>
            </a:pPr>
            <a:r>
              <a:rPr lang="en-US" b="1" dirty="0"/>
              <a:t>AWS Snowmobile</a:t>
            </a:r>
          </a:p>
          <a:p>
            <a:pPr lvl="1">
              <a:lnSpc>
                <a:spcPct val="160000"/>
              </a:lnSpc>
              <a:spcAft>
                <a:spcPts val="600"/>
              </a:spcAft>
            </a:pPr>
            <a:r>
              <a:rPr lang="en-US" dirty="0"/>
              <a:t>Snowmobile is the largest device in the Snow Family. It is a shipping container that can be used for massive-scale data migration to AWS.</a:t>
            </a:r>
          </a:p>
          <a:p>
            <a:pPr>
              <a:lnSpc>
                <a:spcPct val="160000"/>
              </a:lnSpc>
              <a:spcAft>
                <a:spcPts val="600"/>
              </a:spcAft>
            </a:pPr>
            <a:r>
              <a:rPr lang="en-US" b="1" dirty="0"/>
              <a:t>Use Cases</a:t>
            </a:r>
            <a:r>
              <a:rPr lang="en-US" dirty="0"/>
              <a:t>:</a:t>
            </a:r>
          </a:p>
          <a:p>
            <a:pPr marL="800100" lvl="1" indent="-285750">
              <a:lnSpc>
                <a:spcPct val="160000"/>
              </a:lnSpc>
              <a:spcAft>
                <a:spcPts val="600"/>
              </a:spcAft>
              <a:buFont typeface="Arial" panose="020B0604020202020204" pitchFamily="34" charset="0"/>
              <a:buChar char="•"/>
            </a:pPr>
            <a:r>
              <a:rPr lang="en-US" dirty="0"/>
              <a:t>Data transfer for enterprise-level migrations (e.g., petabytes or exabytes of data)</a:t>
            </a:r>
          </a:p>
          <a:p>
            <a:pPr marL="800100" lvl="1" indent="-285750">
              <a:lnSpc>
                <a:spcPct val="160000"/>
              </a:lnSpc>
              <a:spcAft>
                <a:spcPts val="600"/>
              </a:spcAft>
              <a:buFont typeface="Arial" panose="020B0604020202020204" pitchFamily="34" charset="0"/>
              <a:buChar char="•"/>
            </a:pPr>
            <a:r>
              <a:rPr lang="en-US" dirty="0"/>
              <a:t>Disaster recovery and backup</a:t>
            </a:r>
          </a:p>
          <a:p>
            <a:pPr marL="800100" lvl="1" indent="-285750">
              <a:lnSpc>
                <a:spcPct val="160000"/>
              </a:lnSpc>
              <a:spcAft>
                <a:spcPts val="600"/>
              </a:spcAft>
              <a:buFont typeface="Arial" panose="020B0604020202020204" pitchFamily="34" charset="0"/>
              <a:buChar char="•"/>
            </a:pPr>
            <a:r>
              <a:rPr lang="en-US" dirty="0"/>
              <a:t>Archive data migration</a:t>
            </a:r>
          </a:p>
          <a:p>
            <a:pPr>
              <a:lnSpc>
                <a:spcPct val="160000"/>
              </a:lnSpc>
              <a:spcAft>
                <a:spcPts val="600"/>
              </a:spcAft>
            </a:pPr>
            <a:r>
              <a:rPr lang="en-US" b="1" dirty="0"/>
              <a:t>Capacity</a:t>
            </a:r>
            <a:r>
              <a:rPr lang="en-US" dirty="0"/>
              <a:t>: A Snowmobile container can hold up to </a:t>
            </a:r>
            <a:r>
              <a:rPr lang="en-US" b="1" dirty="0"/>
              <a:t>100 PB (petabytes)</a:t>
            </a:r>
            <a:r>
              <a:rPr lang="en-US" dirty="0"/>
              <a:t> of data.</a:t>
            </a:r>
          </a:p>
          <a:p>
            <a:pPr>
              <a:lnSpc>
                <a:spcPct val="160000"/>
              </a:lnSpc>
              <a:spcAft>
                <a:spcPts val="600"/>
              </a:spcAft>
            </a:pPr>
            <a:r>
              <a:rPr lang="en-US" b="1" dirty="0"/>
              <a:t>Physical Form</a:t>
            </a:r>
            <a:r>
              <a:rPr lang="en-US" dirty="0"/>
              <a:t>: Snowmobile is a 45-foot-long shipping container that is physically transported by truck to your location. It is designed for ultra-high-capacity transfers.</a:t>
            </a:r>
          </a:p>
        </p:txBody>
      </p:sp>
      <p:sp>
        <p:nvSpPr>
          <p:cNvPr id="11" name="Rectangle 10">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05986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TotalTime>
  <Words>356</Words>
  <Application>Microsoft Office PowerPoint</Application>
  <PresentationFormat>Widescreen</PresentationFormat>
  <Paragraphs>30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Abadi</vt:lpstr>
      <vt:lpstr>Aptos</vt:lpstr>
      <vt:lpstr>Aptos Display</vt:lpstr>
      <vt:lpstr>Arial</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Ash</dc:creator>
  <cp:lastModifiedBy>Ash</cp:lastModifiedBy>
  <cp:revision>5</cp:revision>
  <dcterms:created xsi:type="dcterms:W3CDTF">2025-02-18T10:55:56Z</dcterms:created>
  <dcterms:modified xsi:type="dcterms:W3CDTF">2025-02-18T11:10:14Z</dcterms:modified>
</cp:coreProperties>
</file>