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3CBAE-2AC7-4E62-9DC2-73A5AA70E88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B49723-9E0E-49D6-9BB1-24347FC949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All new AWS accounts have a default VPC</a:t>
          </a:r>
        </a:p>
      </dgm:t>
    </dgm:pt>
    <dgm:pt modelId="{59E978F8-66E5-4037-A829-E2CBCBBFA774}" type="parTrans" cxnId="{D5C01399-FB3F-48A4-88C7-4D3E0E4C9534}">
      <dgm:prSet/>
      <dgm:spPr/>
      <dgm:t>
        <a:bodyPr/>
        <a:lstStyle/>
        <a:p>
          <a:endParaRPr lang="en-US"/>
        </a:p>
      </dgm:t>
    </dgm:pt>
    <dgm:pt modelId="{5F1CD2E2-CDB0-4040-88EF-0C830A23662E}" type="sibTrans" cxnId="{D5C01399-FB3F-48A4-88C7-4D3E0E4C9534}">
      <dgm:prSet/>
      <dgm:spPr/>
      <dgm:t>
        <a:bodyPr/>
        <a:lstStyle/>
        <a:p>
          <a:endParaRPr lang="en-US"/>
        </a:p>
      </dgm:t>
    </dgm:pt>
    <dgm:pt modelId="{3C94D3A7-6C2F-49A8-929B-DB5BA7A10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New EC2 instances are launched into the default VPC if no subnet  is specified</a:t>
          </a:r>
        </a:p>
      </dgm:t>
    </dgm:pt>
    <dgm:pt modelId="{02C691DC-1D8A-4412-AE17-9AC375B00FF6}" type="parTrans" cxnId="{E7E4854A-EE47-4D76-AF52-8625A5CF88C6}">
      <dgm:prSet/>
      <dgm:spPr/>
      <dgm:t>
        <a:bodyPr/>
        <a:lstStyle/>
        <a:p>
          <a:endParaRPr lang="en-US"/>
        </a:p>
      </dgm:t>
    </dgm:pt>
    <dgm:pt modelId="{DE4BF54B-2DB2-43F3-85CB-C5E4AB0F7E3A}" type="sibTrans" cxnId="{E7E4854A-EE47-4D76-AF52-8625A5CF88C6}">
      <dgm:prSet/>
      <dgm:spPr/>
      <dgm:t>
        <a:bodyPr/>
        <a:lstStyle/>
        <a:p>
          <a:endParaRPr lang="en-US"/>
        </a:p>
      </dgm:t>
    </dgm:pt>
    <dgm:pt modelId="{9D386030-0617-44C9-8AC4-A5DCEB4598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Default VPC has Internet connectivity and all EC2 instances inside it have public IPv4 addresses</a:t>
          </a:r>
        </a:p>
      </dgm:t>
    </dgm:pt>
    <dgm:pt modelId="{96011290-3277-45A2-AF70-7277BA220A87}" type="parTrans" cxnId="{2196F935-7F67-4C66-9BB7-11C33011B442}">
      <dgm:prSet/>
      <dgm:spPr/>
      <dgm:t>
        <a:bodyPr/>
        <a:lstStyle/>
        <a:p>
          <a:endParaRPr lang="en-US"/>
        </a:p>
      </dgm:t>
    </dgm:pt>
    <dgm:pt modelId="{B8692B42-6A7E-4DA9-81B2-D4730C64E8F9}" type="sibTrans" cxnId="{2196F935-7F67-4C66-9BB7-11C33011B442}">
      <dgm:prSet/>
      <dgm:spPr/>
      <dgm:t>
        <a:bodyPr/>
        <a:lstStyle/>
        <a:p>
          <a:endParaRPr lang="en-US"/>
        </a:p>
      </dgm:t>
    </dgm:pt>
    <dgm:pt modelId="{D647539F-73B0-4952-BFEF-6F473BDE0E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We also get a public and a private IPv4 DNS names</a:t>
          </a:r>
        </a:p>
      </dgm:t>
    </dgm:pt>
    <dgm:pt modelId="{8F3990A5-6C89-4438-9BA2-FBB8FE879236}" type="parTrans" cxnId="{6C69CFA0-9CFF-4F1C-A0D4-AF2D50E53F46}">
      <dgm:prSet/>
      <dgm:spPr/>
      <dgm:t>
        <a:bodyPr/>
        <a:lstStyle/>
        <a:p>
          <a:endParaRPr lang="en-US"/>
        </a:p>
      </dgm:t>
    </dgm:pt>
    <dgm:pt modelId="{C13E1896-1599-4621-9AF6-B1EA61FF1FF8}" type="sibTrans" cxnId="{6C69CFA0-9CFF-4F1C-A0D4-AF2D50E53F46}">
      <dgm:prSet/>
      <dgm:spPr/>
      <dgm:t>
        <a:bodyPr/>
        <a:lstStyle/>
        <a:p>
          <a:endParaRPr lang="en-US"/>
        </a:p>
      </dgm:t>
    </dgm:pt>
    <dgm:pt modelId="{2C8D9382-9567-41F1-AFC9-5EE0FEF1E7D0}" type="pres">
      <dgm:prSet presAssocID="{9AB3CBAE-2AC7-4E62-9DC2-73A5AA70E883}" presName="root" presStyleCnt="0">
        <dgm:presLayoutVars>
          <dgm:dir/>
          <dgm:resizeHandles val="exact"/>
        </dgm:presLayoutVars>
      </dgm:prSet>
      <dgm:spPr/>
    </dgm:pt>
    <dgm:pt modelId="{F327E07C-0D0D-4720-801B-2D868D244CD8}" type="pres">
      <dgm:prSet presAssocID="{FEB49723-9E0E-49D6-9BB1-24347FC949EC}" presName="compNode" presStyleCnt="0"/>
      <dgm:spPr/>
    </dgm:pt>
    <dgm:pt modelId="{9B497796-BD08-46E2-8BC9-47C52E9ECFEE}" type="pres">
      <dgm:prSet presAssocID="{FEB49723-9E0E-49D6-9BB1-24347FC949EC}" presName="bgRect" presStyleLbl="bgShp" presStyleIdx="0" presStyleCnt="4"/>
      <dgm:spPr/>
    </dgm:pt>
    <dgm:pt modelId="{9063AD5A-6325-4DD2-AAD0-4911F39A7FC0}" type="pres">
      <dgm:prSet presAssocID="{FEB49723-9E0E-49D6-9BB1-24347FC949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EA80E29-6CC2-4891-913F-912DBB02DC32}" type="pres">
      <dgm:prSet presAssocID="{FEB49723-9E0E-49D6-9BB1-24347FC949EC}" presName="spaceRect" presStyleCnt="0"/>
      <dgm:spPr/>
    </dgm:pt>
    <dgm:pt modelId="{6A01E3BA-2115-4C56-9075-16A3DB938303}" type="pres">
      <dgm:prSet presAssocID="{FEB49723-9E0E-49D6-9BB1-24347FC949EC}" presName="parTx" presStyleLbl="revTx" presStyleIdx="0" presStyleCnt="4">
        <dgm:presLayoutVars>
          <dgm:chMax val="0"/>
          <dgm:chPref val="0"/>
        </dgm:presLayoutVars>
      </dgm:prSet>
      <dgm:spPr/>
    </dgm:pt>
    <dgm:pt modelId="{977A71EA-C483-4746-83CD-18C7E74A82D8}" type="pres">
      <dgm:prSet presAssocID="{5F1CD2E2-CDB0-4040-88EF-0C830A23662E}" presName="sibTrans" presStyleCnt="0"/>
      <dgm:spPr/>
    </dgm:pt>
    <dgm:pt modelId="{FC88999F-F8A9-4C05-8067-FBC1B7321F26}" type="pres">
      <dgm:prSet presAssocID="{3C94D3A7-6C2F-49A8-929B-DB5BA7A10FF0}" presName="compNode" presStyleCnt="0"/>
      <dgm:spPr/>
    </dgm:pt>
    <dgm:pt modelId="{6A4A5BC7-012C-4AC7-954A-6A9ED153058C}" type="pres">
      <dgm:prSet presAssocID="{3C94D3A7-6C2F-49A8-929B-DB5BA7A10FF0}" presName="bgRect" presStyleLbl="bgShp" presStyleIdx="1" presStyleCnt="4"/>
      <dgm:spPr/>
    </dgm:pt>
    <dgm:pt modelId="{F79EC356-D8E4-4B88-91BD-417EBDF6DB31}" type="pres">
      <dgm:prSet presAssocID="{3C94D3A7-6C2F-49A8-929B-DB5BA7A10F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427605F-D08F-45F7-AD3F-66CB972CA824}" type="pres">
      <dgm:prSet presAssocID="{3C94D3A7-6C2F-49A8-929B-DB5BA7A10FF0}" presName="spaceRect" presStyleCnt="0"/>
      <dgm:spPr/>
    </dgm:pt>
    <dgm:pt modelId="{19CA5FFC-542D-4C65-8C9D-5062475FCDED}" type="pres">
      <dgm:prSet presAssocID="{3C94D3A7-6C2F-49A8-929B-DB5BA7A10FF0}" presName="parTx" presStyleLbl="revTx" presStyleIdx="1" presStyleCnt="4">
        <dgm:presLayoutVars>
          <dgm:chMax val="0"/>
          <dgm:chPref val="0"/>
        </dgm:presLayoutVars>
      </dgm:prSet>
      <dgm:spPr/>
    </dgm:pt>
    <dgm:pt modelId="{95FB4535-0AE4-4DD4-A9C1-A556A94522F0}" type="pres">
      <dgm:prSet presAssocID="{DE4BF54B-2DB2-43F3-85CB-C5E4AB0F7E3A}" presName="sibTrans" presStyleCnt="0"/>
      <dgm:spPr/>
    </dgm:pt>
    <dgm:pt modelId="{8EACCD70-3581-4B3E-B7B3-A20CCAADC670}" type="pres">
      <dgm:prSet presAssocID="{9D386030-0617-44C9-8AC4-A5DCEB459837}" presName="compNode" presStyleCnt="0"/>
      <dgm:spPr/>
    </dgm:pt>
    <dgm:pt modelId="{B937DE27-7847-4216-9861-7423373EA900}" type="pres">
      <dgm:prSet presAssocID="{9D386030-0617-44C9-8AC4-A5DCEB459837}" presName="bgRect" presStyleLbl="bgShp" presStyleIdx="2" presStyleCnt="4"/>
      <dgm:spPr/>
    </dgm:pt>
    <dgm:pt modelId="{BEE1830A-EB92-4AD5-BA1C-0675A7368A37}" type="pres">
      <dgm:prSet presAssocID="{9D386030-0617-44C9-8AC4-A5DCEB4598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0C95AFA-7384-421B-B0E7-637BE6650982}" type="pres">
      <dgm:prSet presAssocID="{9D386030-0617-44C9-8AC4-A5DCEB459837}" presName="spaceRect" presStyleCnt="0"/>
      <dgm:spPr/>
    </dgm:pt>
    <dgm:pt modelId="{084E924A-3165-49D4-8AE8-C7159FAE477E}" type="pres">
      <dgm:prSet presAssocID="{9D386030-0617-44C9-8AC4-A5DCEB459837}" presName="parTx" presStyleLbl="revTx" presStyleIdx="2" presStyleCnt="4">
        <dgm:presLayoutVars>
          <dgm:chMax val="0"/>
          <dgm:chPref val="0"/>
        </dgm:presLayoutVars>
      </dgm:prSet>
      <dgm:spPr/>
    </dgm:pt>
    <dgm:pt modelId="{01E14844-8F94-44D5-B9CA-725D54EB5265}" type="pres">
      <dgm:prSet presAssocID="{B8692B42-6A7E-4DA9-81B2-D4730C64E8F9}" presName="sibTrans" presStyleCnt="0"/>
      <dgm:spPr/>
    </dgm:pt>
    <dgm:pt modelId="{57AFCE7A-D8EC-44E5-B28A-AF578E4F1426}" type="pres">
      <dgm:prSet presAssocID="{D647539F-73B0-4952-BFEF-6F473BDE0EEB}" presName="compNode" presStyleCnt="0"/>
      <dgm:spPr/>
    </dgm:pt>
    <dgm:pt modelId="{461E2EC5-E54E-42F6-A213-965CEBA86548}" type="pres">
      <dgm:prSet presAssocID="{D647539F-73B0-4952-BFEF-6F473BDE0EEB}" presName="bgRect" presStyleLbl="bgShp" presStyleIdx="3" presStyleCnt="4"/>
      <dgm:spPr/>
    </dgm:pt>
    <dgm:pt modelId="{5064CAA2-942D-43DC-8B46-1B1C0B802FCC}" type="pres">
      <dgm:prSet presAssocID="{D647539F-73B0-4952-BFEF-6F473BDE0E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C73B3D1-A5F2-4C9B-BC5F-5A770C6DFB2B}" type="pres">
      <dgm:prSet presAssocID="{D647539F-73B0-4952-BFEF-6F473BDE0EEB}" presName="spaceRect" presStyleCnt="0"/>
      <dgm:spPr/>
    </dgm:pt>
    <dgm:pt modelId="{E1A4A748-18F8-4168-8202-D0508D9F2778}" type="pres">
      <dgm:prSet presAssocID="{D647539F-73B0-4952-BFEF-6F473BDE0E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FDC12A-86C3-4AE5-AC93-96224C3BFC27}" type="presOf" srcId="{9D386030-0617-44C9-8AC4-A5DCEB459837}" destId="{084E924A-3165-49D4-8AE8-C7159FAE477E}" srcOrd="0" destOrd="0" presId="urn:microsoft.com/office/officeart/2018/2/layout/IconVerticalSolidList"/>
    <dgm:cxn modelId="{2196F935-7F67-4C66-9BB7-11C33011B442}" srcId="{9AB3CBAE-2AC7-4E62-9DC2-73A5AA70E883}" destId="{9D386030-0617-44C9-8AC4-A5DCEB459837}" srcOrd="2" destOrd="0" parTransId="{96011290-3277-45A2-AF70-7277BA220A87}" sibTransId="{B8692B42-6A7E-4DA9-81B2-D4730C64E8F9}"/>
    <dgm:cxn modelId="{E7E4854A-EE47-4D76-AF52-8625A5CF88C6}" srcId="{9AB3CBAE-2AC7-4E62-9DC2-73A5AA70E883}" destId="{3C94D3A7-6C2F-49A8-929B-DB5BA7A10FF0}" srcOrd="1" destOrd="0" parTransId="{02C691DC-1D8A-4412-AE17-9AC375B00FF6}" sibTransId="{DE4BF54B-2DB2-43F3-85CB-C5E4AB0F7E3A}"/>
    <dgm:cxn modelId="{D5C01399-FB3F-48A4-88C7-4D3E0E4C9534}" srcId="{9AB3CBAE-2AC7-4E62-9DC2-73A5AA70E883}" destId="{FEB49723-9E0E-49D6-9BB1-24347FC949EC}" srcOrd="0" destOrd="0" parTransId="{59E978F8-66E5-4037-A829-E2CBCBBFA774}" sibTransId="{5F1CD2E2-CDB0-4040-88EF-0C830A23662E}"/>
    <dgm:cxn modelId="{6C69CFA0-9CFF-4F1C-A0D4-AF2D50E53F46}" srcId="{9AB3CBAE-2AC7-4E62-9DC2-73A5AA70E883}" destId="{D647539F-73B0-4952-BFEF-6F473BDE0EEB}" srcOrd="3" destOrd="0" parTransId="{8F3990A5-6C89-4438-9BA2-FBB8FE879236}" sibTransId="{C13E1896-1599-4621-9AF6-B1EA61FF1FF8}"/>
    <dgm:cxn modelId="{6858A5A9-F1BE-410F-BC39-E0D5F883AB42}" type="presOf" srcId="{3C94D3A7-6C2F-49A8-929B-DB5BA7A10FF0}" destId="{19CA5FFC-542D-4C65-8C9D-5062475FCDED}" srcOrd="0" destOrd="0" presId="urn:microsoft.com/office/officeart/2018/2/layout/IconVerticalSolidList"/>
    <dgm:cxn modelId="{32C03ECA-330F-47AA-9F85-C23746C83A26}" type="presOf" srcId="{D647539F-73B0-4952-BFEF-6F473BDE0EEB}" destId="{E1A4A748-18F8-4168-8202-D0508D9F2778}" srcOrd="0" destOrd="0" presId="urn:microsoft.com/office/officeart/2018/2/layout/IconVerticalSolidList"/>
    <dgm:cxn modelId="{C2C122D8-486A-4C44-9451-D19A1A763B7F}" type="presOf" srcId="{FEB49723-9E0E-49D6-9BB1-24347FC949EC}" destId="{6A01E3BA-2115-4C56-9075-16A3DB938303}" srcOrd="0" destOrd="0" presId="urn:microsoft.com/office/officeart/2018/2/layout/IconVerticalSolidList"/>
    <dgm:cxn modelId="{D7E8B7DB-E9C1-4639-8B00-BA5BD740836E}" type="presOf" srcId="{9AB3CBAE-2AC7-4E62-9DC2-73A5AA70E883}" destId="{2C8D9382-9567-41F1-AFC9-5EE0FEF1E7D0}" srcOrd="0" destOrd="0" presId="urn:microsoft.com/office/officeart/2018/2/layout/IconVerticalSolidList"/>
    <dgm:cxn modelId="{F9E090A9-6F0E-458A-975D-C56E000CC1E8}" type="presParOf" srcId="{2C8D9382-9567-41F1-AFC9-5EE0FEF1E7D0}" destId="{F327E07C-0D0D-4720-801B-2D868D244CD8}" srcOrd="0" destOrd="0" presId="urn:microsoft.com/office/officeart/2018/2/layout/IconVerticalSolidList"/>
    <dgm:cxn modelId="{112A64B6-6D87-4A38-B990-95E5D0AE53DB}" type="presParOf" srcId="{F327E07C-0D0D-4720-801B-2D868D244CD8}" destId="{9B497796-BD08-46E2-8BC9-47C52E9ECFEE}" srcOrd="0" destOrd="0" presId="urn:microsoft.com/office/officeart/2018/2/layout/IconVerticalSolidList"/>
    <dgm:cxn modelId="{128F8340-1FD1-4487-BB8C-517D0310211D}" type="presParOf" srcId="{F327E07C-0D0D-4720-801B-2D868D244CD8}" destId="{9063AD5A-6325-4DD2-AAD0-4911F39A7FC0}" srcOrd="1" destOrd="0" presId="urn:microsoft.com/office/officeart/2018/2/layout/IconVerticalSolidList"/>
    <dgm:cxn modelId="{758DD74E-9BE8-4B13-892A-E4633188EC94}" type="presParOf" srcId="{F327E07C-0D0D-4720-801B-2D868D244CD8}" destId="{DEA80E29-6CC2-4891-913F-912DBB02DC32}" srcOrd="2" destOrd="0" presId="urn:microsoft.com/office/officeart/2018/2/layout/IconVerticalSolidList"/>
    <dgm:cxn modelId="{5101C45B-9F92-4F64-BDC0-D19799CBF7A3}" type="presParOf" srcId="{F327E07C-0D0D-4720-801B-2D868D244CD8}" destId="{6A01E3BA-2115-4C56-9075-16A3DB938303}" srcOrd="3" destOrd="0" presId="urn:microsoft.com/office/officeart/2018/2/layout/IconVerticalSolidList"/>
    <dgm:cxn modelId="{26B196B7-A6B1-4BE1-B87E-F43C9E1E81FD}" type="presParOf" srcId="{2C8D9382-9567-41F1-AFC9-5EE0FEF1E7D0}" destId="{977A71EA-C483-4746-83CD-18C7E74A82D8}" srcOrd="1" destOrd="0" presId="urn:microsoft.com/office/officeart/2018/2/layout/IconVerticalSolidList"/>
    <dgm:cxn modelId="{36C572F0-D39B-47EA-B18C-EF9B7F2D7A51}" type="presParOf" srcId="{2C8D9382-9567-41F1-AFC9-5EE0FEF1E7D0}" destId="{FC88999F-F8A9-4C05-8067-FBC1B7321F26}" srcOrd="2" destOrd="0" presId="urn:microsoft.com/office/officeart/2018/2/layout/IconVerticalSolidList"/>
    <dgm:cxn modelId="{4B2C55E1-479B-4846-BBED-EE16EE50949E}" type="presParOf" srcId="{FC88999F-F8A9-4C05-8067-FBC1B7321F26}" destId="{6A4A5BC7-012C-4AC7-954A-6A9ED153058C}" srcOrd="0" destOrd="0" presId="urn:microsoft.com/office/officeart/2018/2/layout/IconVerticalSolidList"/>
    <dgm:cxn modelId="{6A7DC420-039A-4540-B892-FF138808FFEF}" type="presParOf" srcId="{FC88999F-F8A9-4C05-8067-FBC1B7321F26}" destId="{F79EC356-D8E4-4B88-91BD-417EBDF6DB31}" srcOrd="1" destOrd="0" presId="urn:microsoft.com/office/officeart/2018/2/layout/IconVerticalSolidList"/>
    <dgm:cxn modelId="{BE6D0CD3-5851-4F20-94EF-2C06AD9A989E}" type="presParOf" srcId="{FC88999F-F8A9-4C05-8067-FBC1B7321F26}" destId="{1427605F-D08F-45F7-AD3F-66CB972CA824}" srcOrd="2" destOrd="0" presId="urn:microsoft.com/office/officeart/2018/2/layout/IconVerticalSolidList"/>
    <dgm:cxn modelId="{06621964-836A-4A4D-8652-FDB67C6B9E4A}" type="presParOf" srcId="{FC88999F-F8A9-4C05-8067-FBC1B7321F26}" destId="{19CA5FFC-542D-4C65-8C9D-5062475FCDED}" srcOrd="3" destOrd="0" presId="urn:microsoft.com/office/officeart/2018/2/layout/IconVerticalSolidList"/>
    <dgm:cxn modelId="{84F566C6-C6C8-4DC9-B934-6AB9B1822379}" type="presParOf" srcId="{2C8D9382-9567-41F1-AFC9-5EE0FEF1E7D0}" destId="{95FB4535-0AE4-4DD4-A9C1-A556A94522F0}" srcOrd="3" destOrd="0" presId="urn:microsoft.com/office/officeart/2018/2/layout/IconVerticalSolidList"/>
    <dgm:cxn modelId="{060DA1C2-5E9B-4185-A69F-4E3E82F5FEFE}" type="presParOf" srcId="{2C8D9382-9567-41F1-AFC9-5EE0FEF1E7D0}" destId="{8EACCD70-3581-4B3E-B7B3-A20CCAADC670}" srcOrd="4" destOrd="0" presId="urn:microsoft.com/office/officeart/2018/2/layout/IconVerticalSolidList"/>
    <dgm:cxn modelId="{8C17CF95-D43B-4B71-881F-EBF8873AFD4C}" type="presParOf" srcId="{8EACCD70-3581-4B3E-B7B3-A20CCAADC670}" destId="{B937DE27-7847-4216-9861-7423373EA900}" srcOrd="0" destOrd="0" presId="urn:microsoft.com/office/officeart/2018/2/layout/IconVerticalSolidList"/>
    <dgm:cxn modelId="{8A94EE4D-4BF9-4FA8-9C57-BA3174AF08DD}" type="presParOf" srcId="{8EACCD70-3581-4B3E-B7B3-A20CCAADC670}" destId="{BEE1830A-EB92-4AD5-BA1C-0675A7368A37}" srcOrd="1" destOrd="0" presId="urn:microsoft.com/office/officeart/2018/2/layout/IconVerticalSolidList"/>
    <dgm:cxn modelId="{55400387-3DFC-4AC6-ADC0-61202E73568D}" type="presParOf" srcId="{8EACCD70-3581-4B3E-B7B3-A20CCAADC670}" destId="{70C95AFA-7384-421B-B0E7-637BE6650982}" srcOrd="2" destOrd="0" presId="urn:microsoft.com/office/officeart/2018/2/layout/IconVerticalSolidList"/>
    <dgm:cxn modelId="{4BB47720-5117-4C17-BC24-C70146F1E3C1}" type="presParOf" srcId="{8EACCD70-3581-4B3E-B7B3-A20CCAADC670}" destId="{084E924A-3165-49D4-8AE8-C7159FAE477E}" srcOrd="3" destOrd="0" presId="urn:microsoft.com/office/officeart/2018/2/layout/IconVerticalSolidList"/>
    <dgm:cxn modelId="{44AE7087-5995-46A9-A41D-E792F0959021}" type="presParOf" srcId="{2C8D9382-9567-41F1-AFC9-5EE0FEF1E7D0}" destId="{01E14844-8F94-44D5-B9CA-725D54EB5265}" srcOrd="5" destOrd="0" presId="urn:microsoft.com/office/officeart/2018/2/layout/IconVerticalSolidList"/>
    <dgm:cxn modelId="{5FA01929-1161-4F7E-976B-CB1D66BD36C6}" type="presParOf" srcId="{2C8D9382-9567-41F1-AFC9-5EE0FEF1E7D0}" destId="{57AFCE7A-D8EC-44E5-B28A-AF578E4F1426}" srcOrd="6" destOrd="0" presId="urn:microsoft.com/office/officeart/2018/2/layout/IconVerticalSolidList"/>
    <dgm:cxn modelId="{5CB35E62-E2F4-44F0-B67E-8FB9A27BC3BA}" type="presParOf" srcId="{57AFCE7A-D8EC-44E5-B28A-AF578E4F1426}" destId="{461E2EC5-E54E-42F6-A213-965CEBA86548}" srcOrd="0" destOrd="0" presId="urn:microsoft.com/office/officeart/2018/2/layout/IconVerticalSolidList"/>
    <dgm:cxn modelId="{125C2009-C840-41EF-8115-CE14859D7A42}" type="presParOf" srcId="{57AFCE7A-D8EC-44E5-B28A-AF578E4F1426}" destId="{5064CAA2-942D-43DC-8B46-1B1C0B802FCC}" srcOrd="1" destOrd="0" presId="urn:microsoft.com/office/officeart/2018/2/layout/IconVerticalSolidList"/>
    <dgm:cxn modelId="{E42A1A13-1C0B-435E-8969-7B6CF4EE42CF}" type="presParOf" srcId="{57AFCE7A-D8EC-44E5-B28A-AF578E4F1426}" destId="{CC73B3D1-A5F2-4C9B-BC5F-5A770C6DFB2B}" srcOrd="2" destOrd="0" presId="urn:microsoft.com/office/officeart/2018/2/layout/IconVerticalSolidList"/>
    <dgm:cxn modelId="{775AC5CE-DE96-4C32-A34A-AF1C3B980D7C}" type="presParOf" srcId="{57AFCE7A-D8EC-44E5-B28A-AF578E4F1426}" destId="{E1A4A748-18F8-4168-8202-D0508D9F27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8B57CA-18EA-41C0-8E0A-40C5DCFD02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C517BCB-AE2B-4F2F-B8BE-F3EF37637F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Added Layer of Security</a:t>
          </a:r>
          <a:r>
            <a:rPr lang="en-US" b="0" i="0" baseline="0" dirty="0"/>
            <a:t>: NACLs provide an additional layer of control over traffic within a VPC, especially useful for highly sensitive applications.</a:t>
          </a:r>
          <a:endParaRPr lang="en-US" dirty="0"/>
        </a:p>
      </dgm:t>
    </dgm:pt>
    <dgm:pt modelId="{3F90DD62-9924-48E8-975A-2D6F6CCAF730}" type="parTrans" cxnId="{42D4A07A-E84F-4E4B-9F39-C2061EAAF80E}">
      <dgm:prSet/>
      <dgm:spPr/>
      <dgm:t>
        <a:bodyPr/>
        <a:lstStyle/>
        <a:p>
          <a:endParaRPr lang="en-US"/>
        </a:p>
      </dgm:t>
    </dgm:pt>
    <dgm:pt modelId="{210EED14-CCCE-4C83-8F6B-6F7AC6ABE7CB}" type="sibTrans" cxnId="{42D4A07A-E84F-4E4B-9F39-C2061EAAF80E}">
      <dgm:prSet/>
      <dgm:spPr/>
      <dgm:t>
        <a:bodyPr/>
        <a:lstStyle/>
        <a:p>
          <a:endParaRPr lang="en-US"/>
        </a:p>
      </dgm:t>
    </dgm:pt>
    <dgm:pt modelId="{A5D9CB9F-850B-4AA3-9115-079B4C0239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Blocking IP Ranges</a:t>
          </a:r>
          <a:r>
            <a:rPr lang="en-US" b="0" i="0" baseline="0"/>
            <a:t>: You can use NACLs to block specific IPs or IP ranges at the subnet level.</a:t>
          </a:r>
          <a:endParaRPr lang="en-US"/>
        </a:p>
      </dgm:t>
    </dgm:pt>
    <dgm:pt modelId="{962FC603-3EE8-453E-8B18-C6EA8A2CE139}" type="parTrans" cxnId="{680F13DD-704C-4CF8-8E1B-C62653EB0BEF}">
      <dgm:prSet/>
      <dgm:spPr/>
      <dgm:t>
        <a:bodyPr/>
        <a:lstStyle/>
        <a:p>
          <a:endParaRPr lang="en-US"/>
        </a:p>
      </dgm:t>
    </dgm:pt>
    <dgm:pt modelId="{05671976-63D9-43AA-8733-601BA636E10B}" type="sibTrans" cxnId="{680F13DD-704C-4CF8-8E1B-C62653EB0BEF}">
      <dgm:prSet/>
      <dgm:spPr/>
      <dgm:t>
        <a:bodyPr/>
        <a:lstStyle/>
        <a:p>
          <a:endParaRPr lang="en-US"/>
        </a:p>
      </dgm:t>
    </dgm:pt>
    <dgm:pt modelId="{E92128B0-F7FE-4889-A53F-470DDC24AC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Compliance</a:t>
          </a:r>
          <a:r>
            <a:rPr lang="en-US" b="0" i="0" baseline="0"/>
            <a:t>: NACLs can help meet specific compliance requirements by segmenting and isolating sensitive parts of your infrastructure. </a:t>
          </a:r>
          <a:endParaRPr lang="en-US"/>
        </a:p>
      </dgm:t>
    </dgm:pt>
    <dgm:pt modelId="{5904A70C-AB7F-449C-8EB4-20B3E741CF3E}" type="parTrans" cxnId="{42842831-F98E-4817-BE3F-02D7C4A07EBA}">
      <dgm:prSet/>
      <dgm:spPr/>
      <dgm:t>
        <a:bodyPr/>
        <a:lstStyle/>
        <a:p>
          <a:endParaRPr lang="en-US"/>
        </a:p>
      </dgm:t>
    </dgm:pt>
    <dgm:pt modelId="{23F52836-13CE-4F37-98A0-126154DF09E8}" type="sibTrans" cxnId="{42842831-F98E-4817-BE3F-02D7C4A07EBA}">
      <dgm:prSet/>
      <dgm:spPr/>
      <dgm:t>
        <a:bodyPr/>
        <a:lstStyle/>
        <a:p>
          <a:endParaRPr lang="en-US"/>
        </a:p>
      </dgm:t>
    </dgm:pt>
    <dgm:pt modelId="{66ADEDFA-A9DA-40D8-822B-10EB4E772EF9}" type="pres">
      <dgm:prSet presAssocID="{728B57CA-18EA-41C0-8E0A-40C5DCFD0202}" presName="root" presStyleCnt="0">
        <dgm:presLayoutVars>
          <dgm:dir/>
          <dgm:resizeHandles val="exact"/>
        </dgm:presLayoutVars>
      </dgm:prSet>
      <dgm:spPr/>
    </dgm:pt>
    <dgm:pt modelId="{A2D08DC1-1201-4F42-8500-90ED21BE2719}" type="pres">
      <dgm:prSet presAssocID="{3C517BCB-AE2B-4F2F-B8BE-F3EF37637FB2}" presName="compNode" presStyleCnt="0"/>
      <dgm:spPr/>
    </dgm:pt>
    <dgm:pt modelId="{DF853AB4-AC76-4114-A1D4-55C4C110BF2E}" type="pres">
      <dgm:prSet presAssocID="{3C517BCB-AE2B-4F2F-B8BE-F3EF37637FB2}" presName="bgRect" presStyleLbl="bgShp" presStyleIdx="0" presStyleCnt="3"/>
      <dgm:spPr/>
    </dgm:pt>
    <dgm:pt modelId="{526DF66C-3DA8-491E-B1BC-70214E48B0D6}" type="pres">
      <dgm:prSet presAssocID="{3C517BCB-AE2B-4F2F-B8BE-F3EF37637FB2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815CF99F-5A74-4085-96F3-598CCCC6D050}" type="pres">
      <dgm:prSet presAssocID="{3C517BCB-AE2B-4F2F-B8BE-F3EF37637FB2}" presName="spaceRect" presStyleCnt="0"/>
      <dgm:spPr/>
    </dgm:pt>
    <dgm:pt modelId="{AB368278-DF48-41A5-A23D-09C6CBBB3737}" type="pres">
      <dgm:prSet presAssocID="{3C517BCB-AE2B-4F2F-B8BE-F3EF37637FB2}" presName="parTx" presStyleLbl="revTx" presStyleIdx="0" presStyleCnt="3">
        <dgm:presLayoutVars>
          <dgm:chMax val="0"/>
          <dgm:chPref val="0"/>
        </dgm:presLayoutVars>
      </dgm:prSet>
      <dgm:spPr/>
    </dgm:pt>
    <dgm:pt modelId="{C4B4563D-812C-490B-BCB6-0DA14DF1F5B2}" type="pres">
      <dgm:prSet presAssocID="{210EED14-CCCE-4C83-8F6B-6F7AC6ABE7CB}" presName="sibTrans" presStyleCnt="0"/>
      <dgm:spPr/>
    </dgm:pt>
    <dgm:pt modelId="{49C46009-43CE-49B3-9C8C-2245FC353228}" type="pres">
      <dgm:prSet presAssocID="{A5D9CB9F-850B-4AA3-9115-079B4C0239CB}" presName="compNode" presStyleCnt="0"/>
      <dgm:spPr/>
    </dgm:pt>
    <dgm:pt modelId="{781E0BF8-0A9B-4AEC-A4E4-5E205E2CE9D0}" type="pres">
      <dgm:prSet presAssocID="{A5D9CB9F-850B-4AA3-9115-079B4C0239CB}" presName="bgRect" presStyleLbl="bgShp" presStyleIdx="1" presStyleCnt="3"/>
      <dgm:spPr/>
    </dgm:pt>
    <dgm:pt modelId="{F22482CB-12B9-4675-A54D-F77199AD695A}" type="pres">
      <dgm:prSet presAssocID="{A5D9CB9F-850B-4AA3-9115-079B4C0239CB}" presName="iconRect" presStyleLbl="node1" presStyleIdx="1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F8A9F184-55B9-4575-BB90-E9EC403943C1}" type="pres">
      <dgm:prSet presAssocID="{A5D9CB9F-850B-4AA3-9115-079B4C0239CB}" presName="spaceRect" presStyleCnt="0"/>
      <dgm:spPr/>
    </dgm:pt>
    <dgm:pt modelId="{BF2E00AF-E076-45B4-A883-9403DD87A98A}" type="pres">
      <dgm:prSet presAssocID="{A5D9CB9F-850B-4AA3-9115-079B4C0239CB}" presName="parTx" presStyleLbl="revTx" presStyleIdx="1" presStyleCnt="3">
        <dgm:presLayoutVars>
          <dgm:chMax val="0"/>
          <dgm:chPref val="0"/>
        </dgm:presLayoutVars>
      </dgm:prSet>
      <dgm:spPr/>
    </dgm:pt>
    <dgm:pt modelId="{419377A1-4BBB-4A60-8E6D-4C6798E68974}" type="pres">
      <dgm:prSet presAssocID="{05671976-63D9-43AA-8733-601BA636E10B}" presName="sibTrans" presStyleCnt="0"/>
      <dgm:spPr/>
    </dgm:pt>
    <dgm:pt modelId="{4E6999DA-2320-4E81-BA76-B4ABFCBDC73F}" type="pres">
      <dgm:prSet presAssocID="{E92128B0-F7FE-4889-A53F-470DDC24AC15}" presName="compNode" presStyleCnt="0"/>
      <dgm:spPr/>
    </dgm:pt>
    <dgm:pt modelId="{C7143A94-3E26-42F2-99CA-20EB8D38FDBF}" type="pres">
      <dgm:prSet presAssocID="{E92128B0-F7FE-4889-A53F-470DDC24AC15}" presName="bgRect" presStyleLbl="bgShp" presStyleIdx="2" presStyleCnt="3"/>
      <dgm:spPr/>
    </dgm:pt>
    <dgm:pt modelId="{42054C7B-C6A3-44D8-8E12-FE9E212A7A55}" type="pres">
      <dgm:prSet presAssocID="{E92128B0-F7FE-4889-A53F-470DDC24AC15}" presName="iconRect" presStyleLbl="node1" presStyleIdx="2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FA580B59-20C0-453A-8AC6-1308074317D9}" type="pres">
      <dgm:prSet presAssocID="{E92128B0-F7FE-4889-A53F-470DDC24AC15}" presName="spaceRect" presStyleCnt="0"/>
      <dgm:spPr/>
    </dgm:pt>
    <dgm:pt modelId="{15F2F258-1308-495B-BA99-F9E34FF910F7}" type="pres">
      <dgm:prSet presAssocID="{E92128B0-F7FE-4889-A53F-470DDC24AC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842831-F98E-4817-BE3F-02D7C4A07EBA}" srcId="{728B57CA-18EA-41C0-8E0A-40C5DCFD0202}" destId="{E92128B0-F7FE-4889-A53F-470DDC24AC15}" srcOrd="2" destOrd="0" parTransId="{5904A70C-AB7F-449C-8EB4-20B3E741CF3E}" sibTransId="{23F52836-13CE-4F37-98A0-126154DF09E8}"/>
    <dgm:cxn modelId="{C9C11B33-48C3-4AA8-9AC1-67B9D01319B3}" type="presOf" srcId="{3C517BCB-AE2B-4F2F-B8BE-F3EF37637FB2}" destId="{AB368278-DF48-41A5-A23D-09C6CBBB3737}" srcOrd="0" destOrd="0" presId="urn:microsoft.com/office/officeart/2018/2/layout/IconVerticalSolidList"/>
    <dgm:cxn modelId="{42D4A07A-E84F-4E4B-9F39-C2061EAAF80E}" srcId="{728B57CA-18EA-41C0-8E0A-40C5DCFD0202}" destId="{3C517BCB-AE2B-4F2F-B8BE-F3EF37637FB2}" srcOrd="0" destOrd="0" parTransId="{3F90DD62-9924-48E8-975A-2D6F6CCAF730}" sibTransId="{210EED14-CCCE-4C83-8F6B-6F7AC6ABE7CB}"/>
    <dgm:cxn modelId="{A34B26AD-EEB7-439E-88C7-42BA44746C8A}" type="presOf" srcId="{728B57CA-18EA-41C0-8E0A-40C5DCFD0202}" destId="{66ADEDFA-A9DA-40D8-822B-10EB4E772EF9}" srcOrd="0" destOrd="0" presId="urn:microsoft.com/office/officeart/2018/2/layout/IconVerticalSolidList"/>
    <dgm:cxn modelId="{22B832B3-57FE-4957-B7AB-1EB1408445F8}" type="presOf" srcId="{E92128B0-F7FE-4889-A53F-470DDC24AC15}" destId="{15F2F258-1308-495B-BA99-F9E34FF910F7}" srcOrd="0" destOrd="0" presId="urn:microsoft.com/office/officeart/2018/2/layout/IconVerticalSolidList"/>
    <dgm:cxn modelId="{680F13DD-704C-4CF8-8E1B-C62653EB0BEF}" srcId="{728B57CA-18EA-41C0-8E0A-40C5DCFD0202}" destId="{A5D9CB9F-850B-4AA3-9115-079B4C0239CB}" srcOrd="1" destOrd="0" parTransId="{962FC603-3EE8-453E-8B18-C6EA8A2CE139}" sibTransId="{05671976-63D9-43AA-8733-601BA636E10B}"/>
    <dgm:cxn modelId="{5EAC4BF0-ED30-43AF-8F40-420C02F6DEE8}" type="presOf" srcId="{A5D9CB9F-850B-4AA3-9115-079B4C0239CB}" destId="{BF2E00AF-E076-45B4-A883-9403DD87A98A}" srcOrd="0" destOrd="0" presId="urn:microsoft.com/office/officeart/2018/2/layout/IconVerticalSolidList"/>
    <dgm:cxn modelId="{FBA2D41A-1F54-4BBE-87CD-D2C033B0FBD0}" type="presParOf" srcId="{66ADEDFA-A9DA-40D8-822B-10EB4E772EF9}" destId="{A2D08DC1-1201-4F42-8500-90ED21BE2719}" srcOrd="0" destOrd="0" presId="urn:microsoft.com/office/officeart/2018/2/layout/IconVerticalSolidList"/>
    <dgm:cxn modelId="{F09D18DF-3696-4249-8BD9-249F2582332C}" type="presParOf" srcId="{A2D08DC1-1201-4F42-8500-90ED21BE2719}" destId="{DF853AB4-AC76-4114-A1D4-55C4C110BF2E}" srcOrd="0" destOrd="0" presId="urn:microsoft.com/office/officeart/2018/2/layout/IconVerticalSolidList"/>
    <dgm:cxn modelId="{9061A184-88F0-4164-ABA1-A4867207A328}" type="presParOf" srcId="{A2D08DC1-1201-4F42-8500-90ED21BE2719}" destId="{526DF66C-3DA8-491E-B1BC-70214E48B0D6}" srcOrd="1" destOrd="0" presId="urn:microsoft.com/office/officeart/2018/2/layout/IconVerticalSolidList"/>
    <dgm:cxn modelId="{011E3F03-8E22-44F4-B8BE-132CB9C60B30}" type="presParOf" srcId="{A2D08DC1-1201-4F42-8500-90ED21BE2719}" destId="{815CF99F-5A74-4085-96F3-598CCCC6D050}" srcOrd="2" destOrd="0" presId="urn:microsoft.com/office/officeart/2018/2/layout/IconVerticalSolidList"/>
    <dgm:cxn modelId="{950AB6C0-BDE2-4128-B7B1-DC38C74E90F0}" type="presParOf" srcId="{A2D08DC1-1201-4F42-8500-90ED21BE2719}" destId="{AB368278-DF48-41A5-A23D-09C6CBBB3737}" srcOrd="3" destOrd="0" presId="urn:microsoft.com/office/officeart/2018/2/layout/IconVerticalSolidList"/>
    <dgm:cxn modelId="{97B2E2AD-0891-4DBD-AA7A-1B4B249915E7}" type="presParOf" srcId="{66ADEDFA-A9DA-40D8-822B-10EB4E772EF9}" destId="{C4B4563D-812C-490B-BCB6-0DA14DF1F5B2}" srcOrd="1" destOrd="0" presId="urn:microsoft.com/office/officeart/2018/2/layout/IconVerticalSolidList"/>
    <dgm:cxn modelId="{8F95BBE2-135F-4CF3-A9FE-D792A52F3A41}" type="presParOf" srcId="{66ADEDFA-A9DA-40D8-822B-10EB4E772EF9}" destId="{49C46009-43CE-49B3-9C8C-2245FC353228}" srcOrd="2" destOrd="0" presId="urn:microsoft.com/office/officeart/2018/2/layout/IconVerticalSolidList"/>
    <dgm:cxn modelId="{7E611D7F-3624-4D91-B350-B985939A5B9C}" type="presParOf" srcId="{49C46009-43CE-49B3-9C8C-2245FC353228}" destId="{781E0BF8-0A9B-4AEC-A4E4-5E205E2CE9D0}" srcOrd="0" destOrd="0" presId="urn:microsoft.com/office/officeart/2018/2/layout/IconVerticalSolidList"/>
    <dgm:cxn modelId="{194AE8B2-E247-49D0-90F1-083A08EF69B0}" type="presParOf" srcId="{49C46009-43CE-49B3-9C8C-2245FC353228}" destId="{F22482CB-12B9-4675-A54D-F77199AD695A}" srcOrd="1" destOrd="0" presId="urn:microsoft.com/office/officeart/2018/2/layout/IconVerticalSolidList"/>
    <dgm:cxn modelId="{BC07AFF5-899C-4FD8-B7AA-CDDFCD82A749}" type="presParOf" srcId="{49C46009-43CE-49B3-9C8C-2245FC353228}" destId="{F8A9F184-55B9-4575-BB90-E9EC403943C1}" srcOrd="2" destOrd="0" presId="urn:microsoft.com/office/officeart/2018/2/layout/IconVerticalSolidList"/>
    <dgm:cxn modelId="{0DAE27F1-E389-4FA9-A0A0-C4EC50346C77}" type="presParOf" srcId="{49C46009-43CE-49B3-9C8C-2245FC353228}" destId="{BF2E00AF-E076-45B4-A883-9403DD87A98A}" srcOrd="3" destOrd="0" presId="urn:microsoft.com/office/officeart/2018/2/layout/IconVerticalSolidList"/>
    <dgm:cxn modelId="{C0DD6BA8-2396-49F5-938B-CE12E6D011E4}" type="presParOf" srcId="{66ADEDFA-A9DA-40D8-822B-10EB4E772EF9}" destId="{419377A1-4BBB-4A60-8E6D-4C6798E68974}" srcOrd="3" destOrd="0" presId="urn:microsoft.com/office/officeart/2018/2/layout/IconVerticalSolidList"/>
    <dgm:cxn modelId="{053101A5-209B-4F61-A419-E6B7A6D7D243}" type="presParOf" srcId="{66ADEDFA-A9DA-40D8-822B-10EB4E772EF9}" destId="{4E6999DA-2320-4E81-BA76-B4ABFCBDC73F}" srcOrd="4" destOrd="0" presId="urn:microsoft.com/office/officeart/2018/2/layout/IconVerticalSolidList"/>
    <dgm:cxn modelId="{1AC14E4D-FFDD-482A-872E-B273C308EFCE}" type="presParOf" srcId="{4E6999DA-2320-4E81-BA76-B4ABFCBDC73F}" destId="{C7143A94-3E26-42F2-99CA-20EB8D38FDBF}" srcOrd="0" destOrd="0" presId="urn:microsoft.com/office/officeart/2018/2/layout/IconVerticalSolidList"/>
    <dgm:cxn modelId="{4DC5C5E1-42E2-41E1-8BDF-F49C008F0135}" type="presParOf" srcId="{4E6999DA-2320-4E81-BA76-B4ABFCBDC73F}" destId="{42054C7B-C6A3-44D8-8E12-FE9E212A7A55}" srcOrd="1" destOrd="0" presId="urn:microsoft.com/office/officeart/2018/2/layout/IconVerticalSolidList"/>
    <dgm:cxn modelId="{54324497-1AC7-4BD9-B328-15CE44D6C01E}" type="presParOf" srcId="{4E6999DA-2320-4E81-BA76-B4ABFCBDC73F}" destId="{FA580B59-20C0-453A-8AC6-1308074317D9}" srcOrd="2" destOrd="0" presId="urn:microsoft.com/office/officeart/2018/2/layout/IconVerticalSolidList"/>
    <dgm:cxn modelId="{C7CE7B4A-F4A1-413C-A6A5-5C094FD5968A}" type="presParOf" srcId="{4E6999DA-2320-4E81-BA76-B4ABFCBDC73F}" destId="{15F2F258-1308-495B-BA99-F9E34FF910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97796-BD08-46E2-8BC9-47C52E9ECFEE}">
      <dsp:nvSpPr>
        <dsp:cNvPr id="0" name=""/>
        <dsp:cNvSpPr/>
      </dsp:nvSpPr>
      <dsp:spPr>
        <a:xfrm>
          <a:off x="0" y="1633"/>
          <a:ext cx="5536397" cy="827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3AD5A-6325-4DD2-AAD0-4911F39A7FC0}">
      <dsp:nvSpPr>
        <dsp:cNvPr id="0" name=""/>
        <dsp:cNvSpPr/>
      </dsp:nvSpPr>
      <dsp:spPr>
        <a:xfrm>
          <a:off x="250407" y="187886"/>
          <a:ext cx="455285" cy="45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1E3BA-2115-4C56-9075-16A3DB938303}">
      <dsp:nvSpPr>
        <dsp:cNvPr id="0" name=""/>
        <dsp:cNvSpPr/>
      </dsp:nvSpPr>
      <dsp:spPr>
        <a:xfrm>
          <a:off x="956100" y="1633"/>
          <a:ext cx="4580296" cy="82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08" tIns="87608" rIns="87608" bIns="876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All new AWS accounts have a default VPC</a:t>
          </a:r>
        </a:p>
      </dsp:txBody>
      <dsp:txXfrm>
        <a:off x="956100" y="1633"/>
        <a:ext cx="4580296" cy="827792"/>
      </dsp:txXfrm>
    </dsp:sp>
    <dsp:sp modelId="{6A4A5BC7-012C-4AC7-954A-6A9ED153058C}">
      <dsp:nvSpPr>
        <dsp:cNvPr id="0" name=""/>
        <dsp:cNvSpPr/>
      </dsp:nvSpPr>
      <dsp:spPr>
        <a:xfrm>
          <a:off x="0" y="1036373"/>
          <a:ext cx="5536397" cy="827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EC356-D8E4-4B88-91BD-417EBDF6DB31}">
      <dsp:nvSpPr>
        <dsp:cNvPr id="0" name=""/>
        <dsp:cNvSpPr/>
      </dsp:nvSpPr>
      <dsp:spPr>
        <a:xfrm>
          <a:off x="250407" y="1222627"/>
          <a:ext cx="455285" cy="45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A5FFC-542D-4C65-8C9D-5062475FCDED}">
      <dsp:nvSpPr>
        <dsp:cNvPr id="0" name=""/>
        <dsp:cNvSpPr/>
      </dsp:nvSpPr>
      <dsp:spPr>
        <a:xfrm>
          <a:off x="956100" y="1036373"/>
          <a:ext cx="4580296" cy="82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08" tIns="87608" rIns="87608" bIns="876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New EC2 instances are launched into the default VPC if no subnet  is specified</a:t>
          </a:r>
        </a:p>
      </dsp:txBody>
      <dsp:txXfrm>
        <a:off x="956100" y="1036373"/>
        <a:ext cx="4580296" cy="827792"/>
      </dsp:txXfrm>
    </dsp:sp>
    <dsp:sp modelId="{B937DE27-7847-4216-9861-7423373EA900}">
      <dsp:nvSpPr>
        <dsp:cNvPr id="0" name=""/>
        <dsp:cNvSpPr/>
      </dsp:nvSpPr>
      <dsp:spPr>
        <a:xfrm>
          <a:off x="0" y="2071114"/>
          <a:ext cx="5536397" cy="827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1830A-EB92-4AD5-BA1C-0675A7368A37}">
      <dsp:nvSpPr>
        <dsp:cNvPr id="0" name=""/>
        <dsp:cNvSpPr/>
      </dsp:nvSpPr>
      <dsp:spPr>
        <a:xfrm>
          <a:off x="250407" y="2257367"/>
          <a:ext cx="455285" cy="45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E924A-3165-49D4-8AE8-C7159FAE477E}">
      <dsp:nvSpPr>
        <dsp:cNvPr id="0" name=""/>
        <dsp:cNvSpPr/>
      </dsp:nvSpPr>
      <dsp:spPr>
        <a:xfrm>
          <a:off x="956100" y="2071114"/>
          <a:ext cx="4580296" cy="82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08" tIns="87608" rIns="87608" bIns="876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Default VPC has Internet connectivity and all EC2 instances inside it have public IPv4 addresses</a:t>
          </a:r>
        </a:p>
      </dsp:txBody>
      <dsp:txXfrm>
        <a:off x="956100" y="2071114"/>
        <a:ext cx="4580296" cy="827792"/>
      </dsp:txXfrm>
    </dsp:sp>
    <dsp:sp modelId="{461E2EC5-E54E-42F6-A213-965CEBA86548}">
      <dsp:nvSpPr>
        <dsp:cNvPr id="0" name=""/>
        <dsp:cNvSpPr/>
      </dsp:nvSpPr>
      <dsp:spPr>
        <a:xfrm>
          <a:off x="0" y="3105855"/>
          <a:ext cx="5536397" cy="827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4CAA2-942D-43DC-8B46-1B1C0B802FCC}">
      <dsp:nvSpPr>
        <dsp:cNvPr id="0" name=""/>
        <dsp:cNvSpPr/>
      </dsp:nvSpPr>
      <dsp:spPr>
        <a:xfrm>
          <a:off x="250407" y="3292108"/>
          <a:ext cx="455285" cy="455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4A748-18F8-4168-8202-D0508D9F2778}">
      <dsp:nvSpPr>
        <dsp:cNvPr id="0" name=""/>
        <dsp:cNvSpPr/>
      </dsp:nvSpPr>
      <dsp:spPr>
        <a:xfrm>
          <a:off x="956100" y="3105855"/>
          <a:ext cx="4580296" cy="82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08" tIns="87608" rIns="87608" bIns="876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We also get a public and a private IPv4 DNS names</a:t>
          </a:r>
        </a:p>
      </dsp:txBody>
      <dsp:txXfrm>
        <a:off x="956100" y="3105855"/>
        <a:ext cx="4580296" cy="827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53AB4-AC76-4114-A1D4-55C4C110BF2E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DF66C-3DA8-491E-B1BC-70214E48B0D6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68278-DF48-41A5-A23D-09C6CBBB3737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/>
            <a:t>Added Layer of Security</a:t>
          </a:r>
          <a:r>
            <a:rPr lang="en-US" sz="2100" b="0" i="0" kern="1200" baseline="0" dirty="0"/>
            <a:t>: NACLs provide an additional layer of control over traffic within a VPC, especially useful for highly sensitive applications.</a:t>
          </a:r>
          <a:endParaRPr lang="en-US" sz="2100" kern="1200" dirty="0"/>
        </a:p>
      </dsp:txBody>
      <dsp:txXfrm>
        <a:off x="1437631" y="531"/>
        <a:ext cx="9077968" cy="1244702"/>
      </dsp:txXfrm>
    </dsp:sp>
    <dsp:sp modelId="{781E0BF8-0A9B-4AEC-A4E4-5E205E2CE9D0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482CB-12B9-4675-A54D-F77199AD695A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E00AF-E076-45B4-A883-9403DD87A98A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Blocking IP Ranges</a:t>
          </a:r>
          <a:r>
            <a:rPr lang="en-US" sz="2100" b="0" i="0" kern="1200" baseline="0"/>
            <a:t>: You can use NACLs to block specific IPs or IP ranges at the subnet level.</a:t>
          </a:r>
          <a:endParaRPr lang="en-US" sz="2100" kern="1200"/>
        </a:p>
      </dsp:txBody>
      <dsp:txXfrm>
        <a:off x="1437631" y="1556410"/>
        <a:ext cx="9077968" cy="1244702"/>
      </dsp:txXfrm>
    </dsp:sp>
    <dsp:sp modelId="{C7143A94-3E26-42F2-99CA-20EB8D38FDBF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54C7B-C6A3-44D8-8E12-FE9E212A7A5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2F258-1308-495B-BA99-F9E34FF910F7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Compliance</a:t>
          </a:r>
          <a:r>
            <a:rPr lang="en-US" sz="2100" b="0" i="0" kern="1200" baseline="0"/>
            <a:t>: NACLs can help meet specific compliance requirements by segmenting and isolating sensitive parts of your infrastructure. </a:t>
          </a:r>
          <a:endParaRPr lang="en-US" sz="21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25EB-DAE6-B8D9-BD86-172A89940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0403A-10D2-9F57-BA2D-F1E8376AA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DFC-ED7F-6845-D4DD-8B62EF07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935-D229-40C1-A608-B561F7D509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FCC82-E911-C91D-BACC-805B5708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8388-5EF4-1DF9-DCBD-A3FABB9C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F2EA-548B-49EC-9B85-4E7734C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0146-E5AA-2B41-D6FF-B49C9732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01AA3-4788-CB1D-52A2-E2C051EB7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CE65-DB0D-7EA4-C4E2-1AE1A56E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935-D229-40C1-A608-B561F7D509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359EE-4376-8F7D-1A94-FBF370A5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52C6-8D8A-DE1B-55F5-74C6B651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F2EA-548B-49EC-9B85-4E7734C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3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40271-4AC6-3603-8480-1CB98F7E9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E60CF-687C-9A46-DF98-B54140802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C91E-C0E3-A65C-41E7-71F7A3FB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935-D229-40C1-A608-B561F7D509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BDC2-BD90-5AF2-A229-693AB431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5CF95-5FA5-6733-0695-890E0DD2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F2EA-548B-49EC-9B85-4E7734C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9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8714-B4B5-277D-FBF4-EDE937DA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25F6-2736-BB00-1855-E4CEC5D5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8FFC9-A34F-C9F6-521E-50054DDC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935-D229-40C1-A608-B561F7D509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8C22-4CB0-B00D-DE20-6F42D94F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3EA6A-3875-B05D-CE04-7B057E20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F2EA-548B-49EC-9B85-4E7734C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CABD-4FFA-9F0D-EDE1-4AA1CD0A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A3E2F-65A0-DEB6-3A01-49D3AABD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C0EDD-F102-2114-B9A0-2BA5F1AA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935-D229-40C1-A608-B561F7D509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2C06C-F1A7-966F-6C9D-85BAFA3C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8684-35A4-E96E-9DF8-68B6887F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F2EA-548B-49EC-9B85-4E7734C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6A95-1FB5-4BC9-C6C7-BE726735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88C0-1E01-170B-8512-615F148BC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780CD-1779-4D86-55B1-53EFECCA5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F879A-8AC5-1FDF-9D0B-073D6343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935-D229-40C1-A608-B561F7D509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FA37C-68AF-54F4-52D7-D95BEE7A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E587-3A99-DD08-D684-65A41E94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F2EA-548B-49EC-9B85-4E7734C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CE6F-B3F1-9EDE-75E2-C62A320F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E168F-FE22-21C6-C94C-03B80C7E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268ED-5922-D4B9-CD1E-13D9AB90E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EB5DE-ECC4-D13F-0340-2EE6DC81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15F5D-1BC0-FD3C-A8AE-0F5B71787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6E436-A3B7-CC3A-8153-3A71FD45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935-D229-40C1-A608-B561F7D509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A87E3-13B8-C331-4211-65E111E0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DE237-DDD3-1D78-CCE2-9EC91C2F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F2EA-548B-49EC-9B85-4E7734C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50DB-74F8-AB33-C536-75D7B811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0C855-1B6F-97D0-78C7-DB592386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935-D229-40C1-A608-B561F7D509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33285-112B-7138-2C60-69A4C2C2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A01CA-E75C-96A8-DF63-44764C2A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F2EA-548B-49EC-9B85-4E7734C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28D7B-94D0-6290-72F8-4C9A597D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935-D229-40C1-A608-B561F7D509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730E6-E4D7-6F7D-B055-B4F37634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4C479-3225-C452-AEC9-79FE39B9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F2EA-548B-49EC-9B85-4E7734C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89D2-974A-A515-8529-490DF94E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4912-889B-E2E9-7F1F-925E62EC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5988F-06EB-8541-0138-60367C4EC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585BE-9118-B163-E293-984B19B1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935-D229-40C1-A608-B561F7D509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EBA80-4962-26A4-B1D4-67BA81CF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C722B-C8FF-6207-2F92-07DB2431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F2EA-548B-49EC-9B85-4E7734C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4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9EBE-9545-9889-3751-CB98E8A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26D34-D80B-9E80-B048-97491F007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3CB4-BF32-743F-1998-3287C11C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03375-B3C0-4E3C-3224-20617628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935-D229-40C1-A608-B561F7D509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9D0C0-CB0C-4D96-FB4C-5ED45B55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1AAAC-670A-4525-0672-B5EE5D8C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F2EA-548B-49EC-9B85-4E7734C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0B516-3A37-8CB9-178E-B3A06DEE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4BDF-3C40-98BB-DC91-6E8FBE8B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0475C-1B24-C2BB-83D2-072906087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48935-D229-40C1-A608-B561F7D509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425B-B0BC-1585-EFD6-E4B0CE5D9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A97C2-4CCC-7682-8111-F90ABBEAD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5F2EA-548B-49EC-9B85-4E7734C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68720-2342-5731-FCC0-3B235AF5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VPC — Virtual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Private Networks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WS VPC Security: 13 Best Practices [The 2024 Guide]">
            <a:extLst>
              <a:ext uri="{FF2B5EF4-FFF2-40B4-BE49-F238E27FC236}">
                <a16:creationId xmlns:a16="http://schemas.microsoft.com/office/drawing/2014/main" id="{70BAC3A7-EAA1-D0C4-832D-C43737373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164999"/>
            <a:ext cx="3737164" cy="254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08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A564-DFD5-E5EC-D720-5CFF6E22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860355"/>
            <a:ext cx="4597747" cy="595098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Bastion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15AA-82F6-6101-0FF7-CC3E859E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616765"/>
            <a:ext cx="4851587" cy="43645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• We can use a Bastion Host to SSH into</a:t>
            </a:r>
          </a:p>
          <a:p>
            <a:pPr marL="0" indent="0">
              <a:buNone/>
            </a:pPr>
            <a:r>
              <a:rPr lang="en-US" sz="1800" dirty="0"/>
              <a:t>our private EC2 instances.</a:t>
            </a:r>
          </a:p>
          <a:p>
            <a:pPr marL="0" indent="0">
              <a:buNone/>
            </a:pPr>
            <a:r>
              <a:rPr lang="en-US" sz="1800" dirty="0"/>
              <a:t>• The bastion is in the public subnet which is</a:t>
            </a:r>
          </a:p>
          <a:p>
            <a:pPr marL="0" indent="0">
              <a:buNone/>
            </a:pPr>
            <a:r>
              <a:rPr lang="en-US" sz="1800" dirty="0"/>
              <a:t>then connected to all other private subnets</a:t>
            </a:r>
          </a:p>
          <a:p>
            <a:pPr marL="0" indent="0">
              <a:buNone/>
            </a:pPr>
            <a:r>
              <a:rPr lang="en-US" sz="1800" dirty="0"/>
              <a:t>• Bastion Host security group must allow</a:t>
            </a:r>
          </a:p>
          <a:p>
            <a:pPr marL="0" indent="0">
              <a:buNone/>
            </a:pPr>
            <a:r>
              <a:rPr lang="en-US" sz="1800" dirty="0"/>
              <a:t>inbound from the internet on port 22 from</a:t>
            </a:r>
          </a:p>
          <a:p>
            <a:pPr marL="0" indent="0">
              <a:buNone/>
            </a:pPr>
            <a:r>
              <a:rPr lang="en-US" sz="1800" dirty="0"/>
              <a:t>restricted CIDR, for example the public</a:t>
            </a:r>
          </a:p>
          <a:p>
            <a:pPr marL="0" indent="0">
              <a:buNone/>
            </a:pPr>
            <a:r>
              <a:rPr lang="en-US" sz="1800" dirty="0"/>
              <a:t>CIDR of your corporation.</a:t>
            </a:r>
          </a:p>
          <a:p>
            <a:pPr marL="0" indent="0">
              <a:buNone/>
            </a:pPr>
            <a:r>
              <a:rPr lang="en-US" sz="1800" dirty="0"/>
              <a:t>• Security Group of the EC2 Instances must</a:t>
            </a:r>
          </a:p>
          <a:p>
            <a:pPr marL="0" indent="0">
              <a:buNone/>
            </a:pPr>
            <a:r>
              <a:rPr lang="en-US" sz="1800" dirty="0"/>
              <a:t>allow the Security Group of the Bastion</a:t>
            </a:r>
          </a:p>
          <a:p>
            <a:pPr marL="0" indent="0">
              <a:buNone/>
            </a:pPr>
            <a:r>
              <a:rPr lang="en-US" sz="1800" dirty="0"/>
              <a:t>Host, or the private IP of the Bastion host.</a:t>
            </a:r>
          </a:p>
        </p:txBody>
      </p:sp>
      <p:pic>
        <p:nvPicPr>
          <p:cNvPr id="1026" name="Picture 2" descr="using a bastion host to access a private VPC in AWS">
            <a:extLst>
              <a:ext uri="{FF2B5EF4-FFF2-40B4-BE49-F238E27FC236}">
                <a16:creationId xmlns:a16="http://schemas.microsoft.com/office/drawing/2014/main" id="{C05A5D37-8EA6-6B9F-4DF7-2D8CE99E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762496"/>
            <a:ext cx="5319062" cy="32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8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ABD60-F901-AD18-D862-14FCEFCA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NAT Gateway</a:t>
            </a:r>
          </a:p>
        </p:txBody>
      </p:sp>
      <p:sp>
        <p:nvSpPr>
          <p:cNvPr id="103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AF2D-0FBC-9016-D01C-5EBDB5134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/>
              <a:t>• AWS-managed NAT, higher bandwidth, high availability, no administration</a:t>
            </a:r>
          </a:p>
          <a:p>
            <a:pPr marL="0" indent="0">
              <a:buNone/>
            </a:pPr>
            <a:r>
              <a:rPr lang="en-US" sz="1900"/>
              <a:t>• Pay per hour for usage and bandwidth</a:t>
            </a:r>
          </a:p>
          <a:p>
            <a:pPr marL="0" indent="0">
              <a:buNone/>
            </a:pPr>
            <a:r>
              <a:rPr lang="en-US" sz="1900"/>
              <a:t>• NATGW is created in a specific Availability Zone, uses an Elastic IP</a:t>
            </a:r>
          </a:p>
          <a:p>
            <a:pPr marL="0" indent="0">
              <a:buNone/>
            </a:pPr>
            <a:r>
              <a:rPr lang="en-US" sz="1900"/>
              <a:t>• Can't be used by EC2 instance in the same subnet (only from other</a:t>
            </a:r>
          </a:p>
          <a:p>
            <a:pPr marL="0" indent="0">
              <a:buNone/>
            </a:pPr>
            <a:r>
              <a:rPr lang="en-US" sz="1900"/>
              <a:t>subnets)</a:t>
            </a:r>
          </a:p>
          <a:p>
            <a:pPr marL="0" indent="0">
              <a:buNone/>
            </a:pPr>
            <a:r>
              <a:rPr lang="en-US" sz="1900"/>
              <a:t>• Requires an IGW (Private Subnet =&gt; NATGW =&gt; IGW)</a:t>
            </a:r>
          </a:p>
          <a:p>
            <a:pPr marL="0" indent="0">
              <a:buNone/>
            </a:pPr>
            <a:r>
              <a:rPr lang="en-US" sz="1900"/>
              <a:t>• 5 Gbps of bandwidth with automatic scaling up to 45 Gbps</a:t>
            </a:r>
          </a:p>
          <a:p>
            <a:pPr marL="0" indent="0">
              <a:buNone/>
            </a:pPr>
            <a:r>
              <a:rPr lang="en-US" sz="1900"/>
              <a:t>• No Security Groups to manage / required</a:t>
            </a:r>
          </a:p>
        </p:txBody>
      </p:sp>
      <p:pic>
        <p:nvPicPr>
          <p:cNvPr id="1026" name="Picture 2" descr="VPC NAT Gateway | AWS Networking &amp; Content Delivery">
            <a:extLst>
              <a:ext uri="{FF2B5EF4-FFF2-40B4-BE49-F238E27FC236}">
                <a16:creationId xmlns:a16="http://schemas.microsoft.com/office/drawing/2014/main" id="{38584AEF-705A-0A80-D033-2B3B45E96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r="1889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A28D4-679C-6C77-18DC-9B4AEEE72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213" r="13995" b="1"/>
          <a:stretch/>
        </p:blipFill>
        <p:spPr>
          <a:xfrm>
            <a:off x="524479" y="389623"/>
            <a:ext cx="10808677" cy="60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6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BDED5-CE54-838F-6F98-40F95CFC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59185"/>
            <a:ext cx="5878249" cy="1253128"/>
          </a:xfrm>
        </p:spPr>
        <p:txBody>
          <a:bodyPr anchor="b">
            <a:normAutofit/>
          </a:bodyPr>
          <a:lstStyle/>
          <a:p>
            <a:r>
              <a:rPr lang="en-US" sz="4000" dirty="0"/>
              <a:t>Network Access Control List (NACL)</a:t>
            </a:r>
          </a:p>
        </p:txBody>
      </p:sp>
      <p:pic>
        <p:nvPicPr>
          <p:cNvPr id="1026" name="Picture 2" descr="Security Groups vs NACL - A Comparison - AWS Certification Cheat Sheet – in28minutes Cloud">
            <a:extLst>
              <a:ext uri="{FF2B5EF4-FFF2-40B4-BE49-F238E27FC236}">
                <a16:creationId xmlns:a16="http://schemas.microsoft.com/office/drawing/2014/main" id="{CB24D186-D797-8B19-DC58-D5666454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1" y="2141110"/>
            <a:ext cx="3066548" cy="291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523D-4E75-BC23-B603-0546A003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771497"/>
            <a:ext cx="6737913" cy="405854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dirty="0"/>
              <a:t>• NACL are like a firewall which control traffic from and to subnets</a:t>
            </a:r>
          </a:p>
          <a:p>
            <a:pPr marL="0" indent="0">
              <a:buNone/>
            </a:pPr>
            <a:r>
              <a:rPr lang="en-US" sz="1600" dirty="0"/>
              <a:t>• One NACL per subnet, new subnets are assigned the Default NACL</a:t>
            </a:r>
          </a:p>
          <a:p>
            <a:pPr marL="0" indent="0">
              <a:buNone/>
            </a:pPr>
            <a:r>
              <a:rPr lang="en-US" sz="1600" dirty="0"/>
              <a:t>• You define NACL Rules:</a:t>
            </a:r>
          </a:p>
          <a:p>
            <a:pPr marL="0" indent="0">
              <a:buNone/>
            </a:pPr>
            <a:r>
              <a:rPr lang="en-US" sz="1600" dirty="0"/>
              <a:t>• Rules have a number (l -32766), higher precedence with a lower number</a:t>
            </a:r>
          </a:p>
          <a:p>
            <a:pPr marL="0" indent="0">
              <a:buNone/>
            </a:pPr>
            <a:r>
              <a:rPr lang="en-US" sz="1600" dirty="0"/>
              <a:t>• First rule match will drive the decision</a:t>
            </a:r>
          </a:p>
          <a:p>
            <a:pPr marL="0" indent="0">
              <a:buNone/>
            </a:pPr>
            <a:r>
              <a:rPr lang="en-US" sz="1600" dirty="0"/>
              <a:t>• Example: if you define #100 ALLOW 10.0.0.0/32 and #200 DENY 10.0.0.10/32, the IP address will be allowed because 100 has a higher precedence over 200</a:t>
            </a:r>
          </a:p>
          <a:p>
            <a:pPr marL="0" indent="0">
              <a:buNone/>
            </a:pPr>
            <a:r>
              <a:rPr lang="en-US" sz="1600" dirty="0"/>
              <a:t>• The last rule is an asterisk ( * ) and denies a request in case of no rule match</a:t>
            </a:r>
          </a:p>
          <a:p>
            <a:pPr marL="0" indent="0">
              <a:buNone/>
            </a:pPr>
            <a:r>
              <a:rPr lang="en-US" sz="1600" dirty="0"/>
              <a:t>• AWS recommends adding rules by increment of 100</a:t>
            </a:r>
          </a:p>
          <a:p>
            <a:pPr marL="0" indent="0">
              <a:buNone/>
            </a:pPr>
            <a:r>
              <a:rPr lang="en-US" sz="1600" dirty="0"/>
              <a:t>• Newly created NACLs will deny everything</a:t>
            </a:r>
          </a:p>
          <a:p>
            <a:pPr marL="0" indent="0">
              <a:buNone/>
            </a:pPr>
            <a:r>
              <a:rPr lang="en-US" sz="1600" dirty="0"/>
              <a:t>• NACL are a great way of blocking a specific IP address at the subnet level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7B6BC-831D-E2C2-D4CD-39A68252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84521"/>
            <a:ext cx="10905066" cy="52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9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F6A04-7A73-3C9F-4A21-1DBE6A7E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Use Cases for NACL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08079F2E-B8BF-7848-53C5-544615233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16545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95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9ACB-4CC2-DB3D-BDDB-D2C2BD1A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634" y="345505"/>
            <a:ext cx="3402496" cy="1325563"/>
          </a:xfrm>
        </p:spPr>
        <p:txBody>
          <a:bodyPr/>
          <a:lstStyle/>
          <a:p>
            <a:r>
              <a:rPr lang="en-US" dirty="0"/>
              <a:t>VPC peering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6EBC-AABE-A93C-9823-22BC79BA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Privately connect two VPCs using AWS'</a:t>
            </a:r>
          </a:p>
          <a:p>
            <a:pPr marL="0" indent="0">
              <a:buNone/>
            </a:pPr>
            <a:r>
              <a:rPr lang="en-US" dirty="0"/>
              <a:t>network</a:t>
            </a:r>
          </a:p>
          <a:p>
            <a:pPr marL="0" indent="0">
              <a:buNone/>
            </a:pPr>
            <a:r>
              <a:rPr lang="en-US" dirty="0"/>
              <a:t>• Make them behave as if they were in the</a:t>
            </a:r>
          </a:p>
          <a:p>
            <a:pPr marL="0" indent="0">
              <a:buNone/>
            </a:pPr>
            <a:r>
              <a:rPr lang="en-US" dirty="0"/>
              <a:t>same network</a:t>
            </a:r>
          </a:p>
          <a:p>
            <a:pPr marL="0" indent="0">
              <a:buNone/>
            </a:pPr>
            <a:r>
              <a:rPr lang="en-US" dirty="0"/>
              <a:t>• Must not have overlapping CIDRs</a:t>
            </a:r>
          </a:p>
          <a:p>
            <a:pPr marL="0" indent="0">
              <a:buNone/>
            </a:pPr>
            <a:r>
              <a:rPr lang="en-US" dirty="0"/>
              <a:t>• VPC Peering connection is NOT transitive</a:t>
            </a:r>
          </a:p>
          <a:p>
            <a:pPr marL="0" indent="0">
              <a:buNone/>
            </a:pPr>
            <a:r>
              <a:rPr lang="en-US" dirty="0"/>
              <a:t>(must be established for each VPC that</a:t>
            </a:r>
          </a:p>
          <a:p>
            <a:pPr marL="0" indent="0">
              <a:buNone/>
            </a:pPr>
            <a:r>
              <a:rPr lang="en-US" dirty="0"/>
              <a:t>need to communicate with one another)</a:t>
            </a:r>
          </a:p>
          <a:p>
            <a:pPr marL="0" indent="0">
              <a:buNone/>
            </a:pPr>
            <a:r>
              <a:rPr lang="en-US" dirty="0"/>
              <a:t>• You must update route tables in each VPC's</a:t>
            </a:r>
          </a:p>
          <a:p>
            <a:pPr marL="0" indent="0">
              <a:buNone/>
            </a:pPr>
            <a:r>
              <a:rPr lang="en-US" dirty="0"/>
              <a:t>subnets to ensure EC2 instances can</a:t>
            </a:r>
          </a:p>
          <a:p>
            <a:pPr marL="0" indent="0">
              <a:buNone/>
            </a:pPr>
            <a:r>
              <a:rPr lang="en-US" dirty="0"/>
              <a:t>communicate with each other.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812BA-8509-C2B5-7FF1-36528440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841" y="1008286"/>
            <a:ext cx="4663861" cy="5186813"/>
          </a:xfrm>
          <a:prstGeom prst="rect">
            <a:avLst/>
          </a:prstGeom>
        </p:spPr>
      </p:pic>
      <p:pic>
        <p:nvPicPr>
          <p:cNvPr id="3076" name="Picture 4" descr="VPC Peering | AWS Compute">
            <a:extLst>
              <a:ext uri="{FF2B5EF4-FFF2-40B4-BE49-F238E27FC236}">
                <a16:creationId xmlns:a16="http://schemas.microsoft.com/office/drawing/2014/main" id="{57B5BB2B-1672-0938-D708-4EEA5012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78" y="444951"/>
            <a:ext cx="1071561" cy="10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D7833-DC75-C6F2-0E3B-D6B881E1B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326" y="643466"/>
            <a:ext cx="107653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C1048-3C9C-5218-5A3A-63204862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Transit Gateway</a:t>
            </a:r>
          </a:p>
        </p:txBody>
      </p:sp>
      <p:sp>
        <p:nvSpPr>
          <p:cNvPr id="513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BE983-A44F-7C34-9C38-7BE0F06F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6114421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In AWS, </a:t>
            </a:r>
            <a:r>
              <a:rPr lang="en-US" sz="2200" b="1" dirty="0"/>
              <a:t>Transit Gateway</a:t>
            </a:r>
            <a:r>
              <a:rPr lang="en-US" sz="2200" dirty="0"/>
              <a:t> is a managed network transit hub that simplifies connecting multiple VPCs, on-premises networks, and remote networks (VPNs or Direct Connect) through a single, central gateway. It’s designed to address the scalability, complexity, and management challenges of large cloud networks, providing a hub-and-spoke model for easier routing across AWS environments.</a:t>
            </a:r>
          </a:p>
        </p:txBody>
      </p:sp>
      <p:pic>
        <p:nvPicPr>
          <p:cNvPr id="5122" name="Picture 2" descr="AWS Cloud Resource | Transit Gateway">
            <a:extLst>
              <a:ext uri="{FF2B5EF4-FFF2-40B4-BE49-F238E27FC236}">
                <a16:creationId xmlns:a16="http://schemas.microsoft.com/office/drawing/2014/main" id="{D8175F23-22FD-8577-3C9E-91570C45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9426" y="1769894"/>
            <a:ext cx="4388590" cy="438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9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61)AWS-Amazon Web Services-AWS VPC Peering Vs Transit Gateway: | by Venkatramanan CS | Sep, 2024 | AWS in Plain English">
            <a:extLst>
              <a:ext uri="{FF2B5EF4-FFF2-40B4-BE49-F238E27FC236}">
                <a16:creationId xmlns:a16="http://schemas.microsoft.com/office/drawing/2014/main" id="{BB5E9DE0-CA4F-D65E-C21D-EE8A5C6497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6763" y="1286934"/>
            <a:ext cx="8718476" cy="410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6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C3215-5586-4D55-9F2F-9CF226A5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What is VPC…?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519E-2494-4D11-77C5-55D4C9E9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An </a:t>
            </a:r>
            <a:r>
              <a:rPr lang="en-US" sz="2000" b="1"/>
              <a:t>Amazon Virtual Private Cloud (VPC)</a:t>
            </a:r>
            <a:r>
              <a:rPr lang="en-US" sz="2000"/>
              <a:t> is a logically isolated, private section of the AWS cloud where you can launch and manage AWS resources within a defined virtual network. A VPC enables you to customize your networking environment, including IP address ranges, subnets, route tables, network gateways</a:t>
            </a:r>
          </a:p>
        </p:txBody>
      </p:sp>
      <p:pic>
        <p:nvPicPr>
          <p:cNvPr id="2050" name="Picture 2" descr="Compute, copy, networking, vpc icon - Free download">
            <a:extLst>
              <a:ext uri="{FF2B5EF4-FFF2-40B4-BE49-F238E27FC236}">
                <a16:creationId xmlns:a16="http://schemas.microsoft.com/office/drawing/2014/main" id="{A60CFCEA-CE06-EA02-CA7D-FA85BAC30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0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63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990E20-85EF-1221-EA60-951B5E40E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240744"/>
              </p:ext>
            </p:extLst>
          </p:nvPr>
        </p:nvGraphicFramePr>
        <p:xfrm>
          <a:off x="1061829" y="643466"/>
          <a:ext cx="10068342" cy="5571073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682449">
                  <a:extLst>
                    <a:ext uri="{9D8B030D-6E8A-4147-A177-3AD203B41FA5}">
                      <a16:colId xmlns:a16="http://schemas.microsoft.com/office/drawing/2014/main" val="3736558448"/>
                    </a:ext>
                  </a:extLst>
                </a:gridCol>
                <a:gridCol w="3616733">
                  <a:extLst>
                    <a:ext uri="{9D8B030D-6E8A-4147-A177-3AD203B41FA5}">
                      <a16:colId xmlns:a16="http://schemas.microsoft.com/office/drawing/2014/main" val="1401941865"/>
                    </a:ext>
                  </a:extLst>
                </a:gridCol>
                <a:gridCol w="3769160">
                  <a:extLst>
                    <a:ext uri="{9D8B030D-6E8A-4147-A177-3AD203B41FA5}">
                      <a16:colId xmlns:a16="http://schemas.microsoft.com/office/drawing/2014/main" val="4218437864"/>
                    </a:ext>
                  </a:extLst>
                </a:gridCol>
              </a:tblGrid>
              <a:tr h="376347">
                <a:tc>
                  <a:txBody>
                    <a:bodyPr/>
                    <a:lstStyle/>
                    <a:p>
                      <a:r>
                        <a:rPr lang="en-US" sz="1700" b="1"/>
                        <a:t>Feature</a:t>
                      </a:r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🌐 </a:t>
                      </a:r>
                      <a:r>
                        <a:rPr lang="en-US" sz="1700" b="1"/>
                        <a:t>VPC Peering</a:t>
                      </a:r>
                      <a:endParaRPr lang="en-US" sz="1700"/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🚀 </a:t>
                      </a:r>
                      <a:r>
                        <a:rPr lang="en-US" sz="1700" b="1"/>
                        <a:t>AWS Transit Gateway</a:t>
                      </a:r>
                      <a:endParaRPr lang="en-US" sz="1700"/>
                    </a:p>
                  </a:txBody>
                  <a:tcPr marL="76802" marR="76802" marT="38401" marB="38401" anchor="ctr"/>
                </a:tc>
                <a:extLst>
                  <a:ext uri="{0D108BD9-81ED-4DB2-BD59-A6C34878D82A}">
                    <a16:rowId xmlns:a16="http://schemas.microsoft.com/office/drawing/2014/main" val="2632072047"/>
                  </a:ext>
                </a:extLst>
              </a:tr>
              <a:tr h="376347">
                <a:tc>
                  <a:txBody>
                    <a:bodyPr/>
                    <a:lstStyle/>
                    <a:p>
                      <a:r>
                        <a:rPr lang="en-US" sz="1700" b="1"/>
                        <a:t>Architecture</a:t>
                      </a:r>
                      <a:endParaRPr lang="en-US" sz="1700"/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🔗 Point-to-point direct connection</a:t>
                      </a:r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🏛️ Hub-and-spoke central gateway</a:t>
                      </a:r>
                    </a:p>
                  </a:txBody>
                  <a:tcPr marL="76802" marR="76802" marT="38401" marB="38401" anchor="ctr"/>
                </a:tc>
                <a:extLst>
                  <a:ext uri="{0D108BD9-81ED-4DB2-BD59-A6C34878D82A}">
                    <a16:rowId xmlns:a16="http://schemas.microsoft.com/office/drawing/2014/main" val="2983994378"/>
                  </a:ext>
                </a:extLst>
              </a:tr>
              <a:tr h="376347">
                <a:tc>
                  <a:txBody>
                    <a:bodyPr/>
                    <a:lstStyle/>
                    <a:p>
                      <a:r>
                        <a:rPr lang="en-US" sz="1700" b="1"/>
                        <a:t>Transitive Routing</a:t>
                      </a:r>
                      <a:endParaRPr lang="en-US" sz="1700"/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❌ Not supported</a:t>
                      </a:r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✅ Supported</a:t>
                      </a:r>
                    </a:p>
                  </a:txBody>
                  <a:tcPr marL="76802" marR="76802" marT="38401" marB="38401" anchor="ctr"/>
                </a:tc>
                <a:extLst>
                  <a:ext uri="{0D108BD9-81ED-4DB2-BD59-A6C34878D82A}">
                    <a16:rowId xmlns:a16="http://schemas.microsoft.com/office/drawing/2014/main" val="1348542851"/>
                  </a:ext>
                </a:extLst>
              </a:tr>
              <a:tr h="634576">
                <a:tc>
                  <a:txBody>
                    <a:bodyPr/>
                    <a:lstStyle/>
                    <a:p>
                      <a:r>
                        <a:rPr lang="en-US" sz="1700" b="1"/>
                        <a:t>Scalability</a:t>
                      </a:r>
                      <a:endParaRPr lang="en-US" sz="1700"/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📈 Limited to smaller networks</a:t>
                      </a:r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🌍 Highly scalable, supports many VPCs</a:t>
                      </a:r>
                    </a:p>
                  </a:txBody>
                  <a:tcPr marL="76802" marR="76802" marT="38401" marB="38401" anchor="ctr"/>
                </a:tc>
                <a:extLst>
                  <a:ext uri="{0D108BD9-81ED-4DB2-BD59-A6C34878D82A}">
                    <a16:rowId xmlns:a16="http://schemas.microsoft.com/office/drawing/2014/main" val="2252998717"/>
                  </a:ext>
                </a:extLst>
              </a:tr>
              <a:tr h="634576">
                <a:tc>
                  <a:txBody>
                    <a:bodyPr/>
                    <a:lstStyle/>
                    <a:p>
                      <a:r>
                        <a:rPr lang="en-US" sz="1700" b="1"/>
                        <a:t>Multi-Region Support</a:t>
                      </a:r>
                      <a:endParaRPr lang="en-US" sz="1700"/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🌎 Supports inter-region peering</a:t>
                      </a:r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🌏 Multi-region peering via a single gateway</a:t>
                      </a:r>
                    </a:p>
                  </a:txBody>
                  <a:tcPr marL="76802" marR="76802" marT="38401" marB="38401" anchor="ctr"/>
                </a:tc>
                <a:extLst>
                  <a:ext uri="{0D108BD9-81ED-4DB2-BD59-A6C34878D82A}">
                    <a16:rowId xmlns:a16="http://schemas.microsoft.com/office/drawing/2014/main" val="2800941396"/>
                  </a:ext>
                </a:extLst>
              </a:tr>
              <a:tr h="634576">
                <a:tc>
                  <a:txBody>
                    <a:bodyPr/>
                    <a:lstStyle/>
                    <a:p>
                      <a:r>
                        <a:rPr lang="en-US" sz="1700" b="1"/>
                        <a:t>Setup Complexity</a:t>
                      </a:r>
                      <a:endParaRPr lang="en-US" sz="1700"/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🛠️ Complex with many VPCs (mesh needed)</a:t>
                      </a:r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⚙️ Easier centralized management</a:t>
                      </a:r>
                    </a:p>
                  </a:txBody>
                  <a:tcPr marL="76802" marR="76802" marT="38401" marB="38401" anchor="ctr"/>
                </a:tc>
                <a:extLst>
                  <a:ext uri="{0D108BD9-81ED-4DB2-BD59-A6C34878D82A}">
                    <a16:rowId xmlns:a16="http://schemas.microsoft.com/office/drawing/2014/main" val="1673120743"/>
                  </a:ext>
                </a:extLst>
              </a:tr>
              <a:tr h="634576">
                <a:tc>
                  <a:txBody>
                    <a:bodyPr/>
                    <a:lstStyle/>
                    <a:p>
                      <a:r>
                        <a:rPr lang="en-US" sz="1700" b="1"/>
                        <a:t>Cost</a:t>
                      </a:r>
                      <a:endParaRPr lang="en-US" sz="1700"/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💵 Cost-effective for fewer connections</a:t>
                      </a:r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💰 Higher cost, includes Transit Gateway fees</a:t>
                      </a:r>
                    </a:p>
                  </a:txBody>
                  <a:tcPr marL="76802" marR="76802" marT="38401" marB="38401" anchor="ctr"/>
                </a:tc>
                <a:extLst>
                  <a:ext uri="{0D108BD9-81ED-4DB2-BD59-A6C34878D82A}">
                    <a16:rowId xmlns:a16="http://schemas.microsoft.com/office/drawing/2014/main" val="8170552"/>
                  </a:ext>
                </a:extLst>
              </a:tr>
              <a:tr h="634576">
                <a:tc>
                  <a:txBody>
                    <a:bodyPr/>
                    <a:lstStyle/>
                    <a:p>
                      <a:r>
                        <a:rPr lang="en-US" sz="1700" b="1"/>
                        <a:t>Best Use Case</a:t>
                      </a:r>
                      <a:endParaRPr lang="en-US" sz="1700"/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🔒 Direct VPC-to-VPC, small networks</a:t>
                      </a:r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🌐 Large, complex, and multi-region networks</a:t>
                      </a:r>
                    </a:p>
                  </a:txBody>
                  <a:tcPr marL="76802" marR="76802" marT="38401" marB="38401" anchor="ctr"/>
                </a:tc>
                <a:extLst>
                  <a:ext uri="{0D108BD9-81ED-4DB2-BD59-A6C34878D82A}">
                    <a16:rowId xmlns:a16="http://schemas.microsoft.com/office/drawing/2014/main" val="3648050290"/>
                  </a:ext>
                </a:extLst>
              </a:tr>
              <a:tr h="634576">
                <a:tc>
                  <a:txBody>
                    <a:bodyPr/>
                    <a:lstStyle/>
                    <a:p>
                      <a:r>
                        <a:rPr lang="en-US" sz="1700" b="1"/>
                        <a:t>Performance</a:t>
                      </a:r>
                      <a:endParaRPr lang="en-US" sz="1700"/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🚀 Low latency, no intermediary device</a:t>
                      </a:r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⚡ High performance with robust routing</a:t>
                      </a:r>
                    </a:p>
                  </a:txBody>
                  <a:tcPr marL="76802" marR="76802" marT="38401" marB="38401" anchor="ctr"/>
                </a:tc>
                <a:extLst>
                  <a:ext uri="{0D108BD9-81ED-4DB2-BD59-A6C34878D82A}">
                    <a16:rowId xmlns:a16="http://schemas.microsoft.com/office/drawing/2014/main" val="2354722767"/>
                  </a:ext>
                </a:extLst>
              </a:tr>
              <a:tr h="634576">
                <a:tc>
                  <a:txBody>
                    <a:bodyPr/>
                    <a:lstStyle/>
                    <a:p>
                      <a:r>
                        <a:rPr lang="en-US" sz="1700" b="1"/>
                        <a:t>Cross-Account Peering</a:t>
                      </a:r>
                      <a:endParaRPr lang="en-US" sz="1700"/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🔐 Supported (can peer across accounts)</a:t>
                      </a:r>
                    </a:p>
                  </a:txBody>
                  <a:tcPr marL="76802" marR="76802" marT="38401" marB="38401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✅ Supported for centralized cross-account</a:t>
                      </a:r>
                    </a:p>
                  </a:txBody>
                  <a:tcPr marL="76802" marR="76802" marT="38401" marB="38401" anchor="ctr"/>
                </a:tc>
                <a:extLst>
                  <a:ext uri="{0D108BD9-81ED-4DB2-BD59-A6C34878D82A}">
                    <a16:rowId xmlns:a16="http://schemas.microsoft.com/office/drawing/2014/main" val="141095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244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at are VPC endpoints? - Securely Access Services Over AWS PrivateLink">
            <a:extLst>
              <a:ext uri="{FF2B5EF4-FFF2-40B4-BE49-F238E27FC236}">
                <a16:creationId xmlns:a16="http://schemas.microsoft.com/office/drawing/2014/main" id="{83AB12A6-84D4-1078-C65B-0C9EBD73E0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9588" y="643466"/>
            <a:ext cx="631282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3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4796D-1874-4086-14CD-53741ABB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sz="5400"/>
              <a:t>Public vs. Private IP (IPv4)</a:t>
            </a:r>
            <a:endParaRPr lang="en-US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B8452-81E5-1F68-2F4A-E1CB64D1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• The Internet Assigned Numbers Authority (IANA) established certain</a:t>
            </a:r>
          </a:p>
          <a:p>
            <a:pPr marL="0" indent="0">
              <a:buNone/>
            </a:pPr>
            <a:r>
              <a:rPr lang="en-US" sz="2200"/>
              <a:t>blocks of IPv4 addresses for the use of private (LAN) and public</a:t>
            </a:r>
          </a:p>
          <a:p>
            <a:pPr marL="0" indent="0">
              <a:buNone/>
            </a:pPr>
            <a:r>
              <a:rPr lang="en-US" sz="2200"/>
              <a:t>(Internet) addresses</a:t>
            </a:r>
          </a:p>
          <a:p>
            <a:pPr marL="0" indent="0">
              <a:buNone/>
            </a:pPr>
            <a:r>
              <a:rPr lang="en-US" sz="2200"/>
              <a:t>• Private IP can only allow certain values:</a:t>
            </a:r>
          </a:p>
          <a:p>
            <a:pPr marL="0" indent="0">
              <a:buNone/>
            </a:pPr>
            <a:r>
              <a:rPr lang="en-US" sz="2200"/>
              <a:t>• IO.O.O.O - 10.255.255.255 (10.0.0.0/8) in big networks</a:t>
            </a:r>
          </a:p>
          <a:p>
            <a:pPr marL="0" indent="0">
              <a:buNone/>
            </a:pPr>
            <a:r>
              <a:rPr lang="en-US" sz="2200"/>
              <a:t>• 172.160.0 - 172.31.255.255 (172.160.0/12) AWS default VPC in that range</a:t>
            </a:r>
          </a:p>
          <a:p>
            <a:pPr marL="0" indent="0">
              <a:buNone/>
            </a:pPr>
            <a:r>
              <a:rPr lang="en-US" sz="2200"/>
              <a:t>• 192.1680.0 - 192.1 68255.255 (192.1680.0/16) e.g., home networks</a:t>
            </a:r>
          </a:p>
          <a:p>
            <a:pPr marL="0" indent="0">
              <a:buNone/>
            </a:pPr>
            <a:r>
              <a:rPr lang="en-US" sz="2200"/>
              <a:t>• All the rest of the IP addresses on the Internet are Public</a:t>
            </a:r>
          </a:p>
        </p:txBody>
      </p:sp>
    </p:spTree>
    <p:extLst>
      <p:ext uri="{BB962C8B-B14F-4D97-AF65-F5344CB8AC3E}">
        <p14:creationId xmlns:p14="http://schemas.microsoft.com/office/powerpoint/2010/main" val="182342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44E2A-74B7-25C0-DA31-7A670862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Default VPC on AWS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DD5A411-1C85-2855-8D96-158E2F297A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70153" y="1526033"/>
          <a:ext cx="5536397" cy="393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46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FA699-2BB8-9829-CC21-94FF984C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VPC in AWS -IPv4</a:t>
            </a:r>
          </a:p>
        </p:txBody>
      </p:sp>
      <p:sp>
        <p:nvSpPr>
          <p:cNvPr id="309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B293-E5DD-1C96-14E9-1C885D876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103165" cy="411917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• VPC = Virtual Private Cloud</a:t>
            </a:r>
          </a:p>
          <a:p>
            <a:pPr marL="0" indent="0">
              <a:buNone/>
            </a:pPr>
            <a:r>
              <a:rPr lang="en-US" sz="1800" dirty="0"/>
              <a:t>• You can have multiple VPCs in an AWS region (max. 5 per region — soft limit)</a:t>
            </a:r>
          </a:p>
          <a:p>
            <a:pPr marL="0" indent="0">
              <a:buNone/>
            </a:pPr>
            <a:r>
              <a:rPr lang="en-US" sz="1800" dirty="0"/>
              <a:t>• Max. CIDR per VPC is 5, for each CIDR:</a:t>
            </a:r>
          </a:p>
          <a:p>
            <a:pPr marL="0" indent="0">
              <a:buNone/>
            </a:pPr>
            <a:r>
              <a:rPr lang="en-US" sz="1800" dirty="0"/>
              <a:t>• Min. size is /28 (16 IP addresses)</a:t>
            </a:r>
          </a:p>
          <a:p>
            <a:pPr marL="0" indent="0">
              <a:buNone/>
            </a:pPr>
            <a:r>
              <a:rPr lang="en-US" sz="1800" dirty="0"/>
              <a:t>• Max. size is / 16 (65536 IP addresses)</a:t>
            </a:r>
          </a:p>
          <a:p>
            <a:pPr marL="0" indent="0">
              <a:buNone/>
            </a:pPr>
            <a:r>
              <a:rPr lang="en-US" sz="1800" dirty="0"/>
              <a:t>• Because VPC is private, only the Private IPv4 ranges are allowed:</a:t>
            </a:r>
          </a:p>
          <a:p>
            <a:pPr marL="0" indent="0">
              <a:buNone/>
            </a:pPr>
            <a:r>
              <a:rPr lang="en-US" sz="1800" dirty="0"/>
              <a:t>• 10.0.0.0 - 10.255.255.255 (l O.O.O.O/8)</a:t>
            </a:r>
          </a:p>
          <a:p>
            <a:pPr marL="0" indent="0">
              <a:buNone/>
            </a:pPr>
            <a:r>
              <a:rPr lang="en-US" sz="1800" dirty="0"/>
              <a:t>• 172.16.0.0- 172.31.255.255 (172.160.0/12)</a:t>
            </a:r>
          </a:p>
          <a:p>
            <a:pPr marL="0" indent="0">
              <a:buNone/>
            </a:pPr>
            <a:r>
              <a:rPr lang="en-US" sz="1800" dirty="0"/>
              <a:t>• 192.1680.0 - 192.1 68255.255 (192.168.00/16)</a:t>
            </a:r>
          </a:p>
          <a:p>
            <a:pPr marL="0" indent="0">
              <a:buNone/>
            </a:pPr>
            <a:r>
              <a:rPr lang="en-US" sz="1800" dirty="0"/>
              <a:t>soft limit)</a:t>
            </a:r>
          </a:p>
          <a:p>
            <a:pPr marL="0" indent="0">
              <a:buNone/>
            </a:pPr>
            <a:r>
              <a:rPr lang="en-US" sz="1800" dirty="0"/>
              <a:t>• Your VPC CIDR should NOT overlap with your other networks (e.g., corporate)</a:t>
            </a:r>
          </a:p>
        </p:txBody>
      </p:sp>
      <p:pic>
        <p:nvPicPr>
          <p:cNvPr id="3074" name="Picture 2" descr="VPC 101: A Step-by-Step Guide to Understanding and Utilizing Virtual Private Clouds">
            <a:extLst>
              <a:ext uri="{FF2B5EF4-FFF2-40B4-BE49-F238E27FC236}">
                <a16:creationId xmlns:a16="http://schemas.microsoft.com/office/drawing/2014/main" id="{3D4B25E8-7E89-82FB-7635-80895FF1A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8" r="25306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1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0B544-BB08-8B9D-DAA4-564B1086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Subnets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1B649C-3D53-36B4-1B09-609BBB2FB8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Subnets are subdivisions of a VPC that allow you to segment the network further. Each subnet is associated with a particular Availability Zone (AZ) in a region.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Public Subnets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are exposed to the internet, typically containing resources that need internet access (like web servers).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Private Subnets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are isolated from the internet, ideal for internal resources like databases.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FA3D1-6809-8A7B-8D2C-E0A5FF14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68483"/>
            <a:ext cx="5458968" cy="352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F4F17-CC6E-2DEA-3373-6FB4482F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VPC - Subnet (IPv4)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AD54-A4BF-9EAB-6EE6-36031617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AWS reserves 5 IP addresses (first 4 &amp; last l) in each subnet</a:t>
            </a:r>
          </a:p>
          <a:p>
            <a:pPr marL="0" indent="0">
              <a:buNone/>
            </a:pPr>
            <a:r>
              <a:rPr lang="en-US" sz="2000" dirty="0"/>
              <a:t>• These 5 IP addresses are not available for use and can't be assigned to an EC2 instance</a:t>
            </a:r>
          </a:p>
          <a:p>
            <a:pPr marL="0" indent="0">
              <a:buNone/>
            </a:pPr>
            <a:r>
              <a:rPr lang="en-US" sz="2000" dirty="0"/>
              <a:t>• Example: if CIDR block 10.0.0.0/24, then reserved IP addresses are:</a:t>
            </a:r>
          </a:p>
          <a:p>
            <a:pPr marL="0" indent="0">
              <a:buNone/>
            </a:pPr>
            <a:r>
              <a:rPr lang="en-US" sz="2000" dirty="0"/>
              <a:t>• 10.0.0.0 - Network Address</a:t>
            </a:r>
          </a:p>
          <a:p>
            <a:pPr marL="0" indent="0">
              <a:buNone/>
            </a:pPr>
            <a:r>
              <a:rPr lang="en-US" sz="2000" dirty="0"/>
              <a:t>• 10.0.0. I - reserved by AWS for the VPC router</a:t>
            </a:r>
          </a:p>
          <a:p>
            <a:pPr marL="0" indent="0">
              <a:buNone/>
            </a:pPr>
            <a:r>
              <a:rPr lang="en-US" sz="2000" dirty="0"/>
              <a:t>• 10.0.0.2 - reserved by AWS for mapping to Amazon-provided DNS</a:t>
            </a:r>
          </a:p>
          <a:p>
            <a:pPr marL="0" indent="0">
              <a:buNone/>
            </a:pPr>
            <a:r>
              <a:rPr lang="en-US" sz="2000" dirty="0"/>
              <a:t>• 10.0.0.3 - reserved by AWS for future use</a:t>
            </a:r>
          </a:p>
          <a:p>
            <a:pPr marL="0" indent="0">
              <a:buNone/>
            </a:pPr>
            <a:r>
              <a:rPr lang="en-US" sz="2000" dirty="0"/>
              <a:t>• 10.0.0.255 -Network Broadcast Address. AWS does not support broadcast in a VPC, therefore the address is reserved</a:t>
            </a:r>
          </a:p>
        </p:txBody>
      </p:sp>
    </p:spTree>
    <p:extLst>
      <p:ext uri="{BB962C8B-B14F-4D97-AF65-F5344CB8AC3E}">
        <p14:creationId xmlns:p14="http://schemas.microsoft.com/office/powerpoint/2010/main" val="26255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EC18-A094-0094-FED5-C04CDAE1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Route Tables</a:t>
            </a:r>
          </a:p>
        </p:txBody>
      </p:sp>
      <p:pic>
        <p:nvPicPr>
          <p:cNvPr id="5123" name="Picture 3" descr="Compute, copy, networking, router, vpc icon - Free download">
            <a:extLst>
              <a:ext uri="{FF2B5EF4-FFF2-40B4-BE49-F238E27FC236}">
                <a16:creationId xmlns:a16="http://schemas.microsoft.com/office/drawing/2014/main" id="{9F2EBEC8-D64E-DEA5-7FD6-14A0E667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" r="5376" b="4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63" name="Group 5162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5158" name="Rectangle 5157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4" name="Rectangle 5163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7" name="Rectangle 1">
            <a:extLst>
              <a:ext uri="{FF2B5EF4-FFF2-40B4-BE49-F238E27FC236}">
                <a16:creationId xmlns:a16="http://schemas.microsoft.com/office/drawing/2014/main" id="{E96E8629-80F6-C520-33EB-0936F65E1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3878" y="2533476"/>
            <a:ext cx="4491820" cy="34478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route table contains a set of rules (routes) that dictate where network traffic from a subnet should go.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Each subnet is associated with a route table, which directs the traffic within the VPC and to external networks like the internet or on-premises data centers. </a:t>
            </a:r>
          </a:p>
        </p:txBody>
      </p:sp>
    </p:spTree>
    <p:extLst>
      <p:ext uri="{BB962C8B-B14F-4D97-AF65-F5344CB8AC3E}">
        <p14:creationId xmlns:p14="http://schemas.microsoft.com/office/powerpoint/2010/main" val="245651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4" name="Rectangle 615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9E649-861A-FEBC-31F1-C6D66720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974" y="668215"/>
            <a:ext cx="5754896" cy="773754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Internet Gateway (IGW)</a:t>
            </a:r>
            <a:r>
              <a:rPr lang="en-US" sz="4000" dirty="0"/>
              <a:t>:</a:t>
            </a:r>
          </a:p>
        </p:txBody>
      </p:sp>
      <p:pic>
        <p:nvPicPr>
          <p:cNvPr id="6149" name="Picture 5" descr="Public Subnet vs Private Subnet - Routing and Internet Gateway - AWS Certification Cheat Sheet – in28minutes Cloud">
            <a:extLst>
              <a:ext uri="{FF2B5EF4-FFF2-40B4-BE49-F238E27FC236}">
                <a16:creationId xmlns:a16="http://schemas.microsoft.com/office/drawing/2014/main" id="{314F8ADD-A502-6BD1-D6E2-A705B8DF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576549"/>
            <a:ext cx="3876165" cy="327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A061EF5-08EC-E231-A74C-998526FA45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84779" y="1601668"/>
            <a:ext cx="5754896" cy="31974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An IGW is required to allow resources in a VPC’s public subnet to communicate with the internet.</a:t>
            </a: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An IGW enables outbound internet access and inbound access to resources with public IP addresses. </a:t>
            </a: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Must be created separately from a VPC</a:t>
            </a: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One VPC can only be attached to one IGW and vice versa</a:t>
            </a: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Internet Gateways on their own do not allow Internet access...</a:t>
            </a: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Route tables must also be edited!</a:t>
            </a:r>
          </a:p>
        </p:txBody>
      </p:sp>
      <p:sp>
        <p:nvSpPr>
          <p:cNvPr id="6156" name="Rectangle 615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2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1310</Words>
  <Application>Microsoft Office PowerPoint</Application>
  <PresentationFormat>Widescreen</PresentationFormat>
  <Paragraphs>134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VPC — Virtual Private Networks</vt:lpstr>
      <vt:lpstr>What is VPC…?</vt:lpstr>
      <vt:lpstr>Public vs. Private IP (IPv4)</vt:lpstr>
      <vt:lpstr>Default VPC on AWS</vt:lpstr>
      <vt:lpstr>VPC in AWS -IPv4</vt:lpstr>
      <vt:lpstr>Subnets</vt:lpstr>
      <vt:lpstr>VPC - Subnet (IPv4)</vt:lpstr>
      <vt:lpstr>Route Tables</vt:lpstr>
      <vt:lpstr>Internet Gateway (IGW):</vt:lpstr>
      <vt:lpstr>Bastion Hosts</vt:lpstr>
      <vt:lpstr>NAT Gateway</vt:lpstr>
      <vt:lpstr>PowerPoint Presentation</vt:lpstr>
      <vt:lpstr>Network Access Control List (NACL)</vt:lpstr>
      <vt:lpstr>PowerPoint Presentation</vt:lpstr>
      <vt:lpstr>Use Cases for NACL</vt:lpstr>
      <vt:lpstr>VPC peering</vt:lpstr>
      <vt:lpstr>PowerPoint Presentation</vt:lpstr>
      <vt:lpstr>Transit Gateway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-Ash</dc:creator>
  <cp:lastModifiedBy>-Ash</cp:lastModifiedBy>
  <cp:revision>7</cp:revision>
  <dcterms:created xsi:type="dcterms:W3CDTF">2024-10-29T09:48:33Z</dcterms:created>
  <dcterms:modified xsi:type="dcterms:W3CDTF">2024-10-30T12:27:58Z</dcterms:modified>
</cp:coreProperties>
</file>