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3" r:id="rId26"/>
    <p:sldId id="280" r:id="rId27"/>
    <p:sldId id="284" r:id="rId28"/>
    <p:sldId id="281" r:id="rId29"/>
    <p:sldId id="282" r:id="rId30"/>
    <p:sldId id="285" r:id="rId31"/>
    <p:sldId id="286" r:id="rId32"/>
    <p:sldId id="287" r:id="rId33"/>
    <p:sldId id="288" r:id="rId34"/>
    <p:sldId id="291" r:id="rId35"/>
    <p:sldId id="289"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061" autoAdjust="0"/>
  </p:normalViewPr>
  <p:slideViewPr>
    <p:cSldViewPr snapToGrid="0">
      <p:cViewPr varScale="1">
        <p:scale>
          <a:sx n="86" d="100"/>
          <a:sy n="86"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162C8-08FF-4835-B74E-DA5FDD3AD5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4853FC-E057-453A-91D4-76C33CC71879}">
      <dgm:prSet/>
      <dgm:spPr/>
      <dgm:t>
        <a:bodyPr/>
        <a:lstStyle/>
        <a:p>
          <a:pPr>
            <a:lnSpc>
              <a:spcPct val="100000"/>
            </a:lnSpc>
          </a:pPr>
          <a:r>
            <a:rPr lang="en-US" b="1" i="0" baseline="0"/>
            <a:t>Web Hosting</a:t>
          </a:r>
          <a:r>
            <a:rPr lang="en-US" b="0" i="0" baseline="0"/>
            <a:t>: EC2 is often used for hosting websites and web applications.</a:t>
          </a:r>
          <a:endParaRPr lang="en-US"/>
        </a:p>
      </dgm:t>
    </dgm:pt>
    <dgm:pt modelId="{2A448929-C8F7-463A-80C9-8D6344D0144A}" type="parTrans" cxnId="{A6629381-EE76-4851-BC12-1F104A28148F}">
      <dgm:prSet/>
      <dgm:spPr/>
      <dgm:t>
        <a:bodyPr/>
        <a:lstStyle/>
        <a:p>
          <a:endParaRPr lang="en-US"/>
        </a:p>
      </dgm:t>
    </dgm:pt>
    <dgm:pt modelId="{DEC83DE2-7311-4A80-B89C-5AB73A7BF5B9}" type="sibTrans" cxnId="{A6629381-EE76-4851-BC12-1F104A28148F}">
      <dgm:prSet/>
      <dgm:spPr/>
      <dgm:t>
        <a:bodyPr/>
        <a:lstStyle/>
        <a:p>
          <a:pPr>
            <a:lnSpc>
              <a:spcPct val="100000"/>
            </a:lnSpc>
          </a:pPr>
          <a:endParaRPr lang="en-US"/>
        </a:p>
      </dgm:t>
    </dgm:pt>
    <dgm:pt modelId="{409394B8-18AF-4AA6-8511-73DCA8234732}">
      <dgm:prSet/>
      <dgm:spPr/>
      <dgm:t>
        <a:bodyPr/>
        <a:lstStyle/>
        <a:p>
          <a:pPr>
            <a:lnSpc>
              <a:spcPct val="100000"/>
            </a:lnSpc>
          </a:pPr>
          <a:r>
            <a:rPr lang="en-US" b="1" i="0" baseline="0"/>
            <a:t>Big Data Processing</a:t>
          </a:r>
          <a:r>
            <a:rPr lang="en-US" b="0" i="0" baseline="0"/>
            <a:t>: With scalable compute power, EC2 is ideal for running big data workloads.</a:t>
          </a:r>
          <a:endParaRPr lang="en-US"/>
        </a:p>
      </dgm:t>
    </dgm:pt>
    <dgm:pt modelId="{3C0A63EA-E5E9-486F-8362-ADBCC6F116E2}" type="parTrans" cxnId="{D2FD856F-B867-438C-8725-74487BBF3779}">
      <dgm:prSet/>
      <dgm:spPr/>
      <dgm:t>
        <a:bodyPr/>
        <a:lstStyle/>
        <a:p>
          <a:endParaRPr lang="en-US"/>
        </a:p>
      </dgm:t>
    </dgm:pt>
    <dgm:pt modelId="{C54FEC80-7EF7-4F20-9A1E-0E78D552A983}" type="sibTrans" cxnId="{D2FD856F-B867-438C-8725-74487BBF3779}">
      <dgm:prSet/>
      <dgm:spPr/>
      <dgm:t>
        <a:bodyPr/>
        <a:lstStyle/>
        <a:p>
          <a:pPr>
            <a:lnSpc>
              <a:spcPct val="100000"/>
            </a:lnSpc>
          </a:pPr>
          <a:endParaRPr lang="en-US"/>
        </a:p>
      </dgm:t>
    </dgm:pt>
    <dgm:pt modelId="{4C966496-FF18-4CCE-8278-E9E447555F52}">
      <dgm:prSet/>
      <dgm:spPr/>
      <dgm:t>
        <a:bodyPr/>
        <a:lstStyle/>
        <a:p>
          <a:pPr>
            <a:lnSpc>
              <a:spcPct val="100000"/>
            </a:lnSpc>
          </a:pPr>
          <a:r>
            <a:rPr lang="en-US" b="1" i="0" baseline="0"/>
            <a:t>Development and Testing</a:t>
          </a:r>
          <a:r>
            <a:rPr lang="en-US" b="0" i="0" baseline="0"/>
            <a:t>: Developers can quickly spin up instances for development and testing environments.</a:t>
          </a:r>
          <a:endParaRPr lang="en-US"/>
        </a:p>
      </dgm:t>
    </dgm:pt>
    <dgm:pt modelId="{B0C86EB5-FF4F-4981-B864-5C9900F3E544}" type="parTrans" cxnId="{CF9ABE85-4B1C-4C0A-91B6-F3490B83D5D3}">
      <dgm:prSet/>
      <dgm:spPr/>
      <dgm:t>
        <a:bodyPr/>
        <a:lstStyle/>
        <a:p>
          <a:endParaRPr lang="en-US"/>
        </a:p>
      </dgm:t>
    </dgm:pt>
    <dgm:pt modelId="{3130B780-1661-4476-9874-AD89E0AABAAF}" type="sibTrans" cxnId="{CF9ABE85-4B1C-4C0A-91B6-F3490B83D5D3}">
      <dgm:prSet/>
      <dgm:spPr/>
      <dgm:t>
        <a:bodyPr/>
        <a:lstStyle/>
        <a:p>
          <a:pPr>
            <a:lnSpc>
              <a:spcPct val="100000"/>
            </a:lnSpc>
          </a:pPr>
          <a:endParaRPr lang="en-US"/>
        </a:p>
      </dgm:t>
    </dgm:pt>
    <dgm:pt modelId="{ED20B76B-6B6D-4CEA-9E38-7FD52BDA4A0B}">
      <dgm:prSet/>
      <dgm:spPr/>
      <dgm:t>
        <a:bodyPr/>
        <a:lstStyle/>
        <a:p>
          <a:pPr>
            <a:lnSpc>
              <a:spcPct val="100000"/>
            </a:lnSpc>
          </a:pPr>
          <a:r>
            <a:rPr lang="en-US" b="1" i="0" baseline="0"/>
            <a:t>High-Performance Computing</a:t>
          </a:r>
          <a:r>
            <a:rPr lang="en-US" b="0" i="0" baseline="0"/>
            <a:t>: EC2's compute-optimized instances handle heavy computational tasks. </a:t>
          </a:r>
          <a:endParaRPr lang="en-US"/>
        </a:p>
      </dgm:t>
    </dgm:pt>
    <dgm:pt modelId="{C5B27C06-17AC-4D1E-B1ED-C060DF2EA44E}" type="parTrans" cxnId="{949F6D7F-9523-4CFB-ACB5-7C7BFFAB7AF1}">
      <dgm:prSet/>
      <dgm:spPr/>
      <dgm:t>
        <a:bodyPr/>
        <a:lstStyle/>
        <a:p>
          <a:endParaRPr lang="en-US"/>
        </a:p>
      </dgm:t>
    </dgm:pt>
    <dgm:pt modelId="{3D797C2A-8023-4589-B785-3158A2E171AF}" type="sibTrans" cxnId="{949F6D7F-9523-4CFB-ACB5-7C7BFFAB7AF1}">
      <dgm:prSet/>
      <dgm:spPr/>
      <dgm:t>
        <a:bodyPr/>
        <a:lstStyle/>
        <a:p>
          <a:endParaRPr lang="en-US"/>
        </a:p>
      </dgm:t>
    </dgm:pt>
    <dgm:pt modelId="{07FFD5C0-A13E-4211-A650-374284D33813}" type="pres">
      <dgm:prSet presAssocID="{386162C8-08FF-4835-B74E-DA5FDD3AD59E}" presName="root" presStyleCnt="0">
        <dgm:presLayoutVars>
          <dgm:dir/>
          <dgm:resizeHandles val="exact"/>
        </dgm:presLayoutVars>
      </dgm:prSet>
      <dgm:spPr/>
    </dgm:pt>
    <dgm:pt modelId="{7FF3F35F-DF4E-4670-A4AC-1865F11F8685}" type="pres">
      <dgm:prSet presAssocID="{386162C8-08FF-4835-B74E-DA5FDD3AD59E}" presName="container" presStyleCnt="0">
        <dgm:presLayoutVars>
          <dgm:dir/>
          <dgm:resizeHandles val="exact"/>
        </dgm:presLayoutVars>
      </dgm:prSet>
      <dgm:spPr/>
    </dgm:pt>
    <dgm:pt modelId="{41C6B628-6BA5-48D6-99B1-78606B8435EF}" type="pres">
      <dgm:prSet presAssocID="{DC4853FC-E057-453A-91D4-76C33CC71879}" presName="compNode" presStyleCnt="0"/>
      <dgm:spPr/>
    </dgm:pt>
    <dgm:pt modelId="{EFAF6BB9-999E-4107-AD8D-E0BD2E3EDF0C}" type="pres">
      <dgm:prSet presAssocID="{DC4853FC-E057-453A-91D4-76C33CC71879}" presName="iconBgRect" presStyleLbl="bgShp" presStyleIdx="0" presStyleCnt="4"/>
      <dgm:spPr/>
    </dgm:pt>
    <dgm:pt modelId="{E63F5739-E28A-4BB8-9C6A-DDBB8C3452AE}" type="pres">
      <dgm:prSet presAssocID="{DC4853FC-E057-453A-91D4-76C33CC718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EBE4236E-18E3-4565-9DB7-14140201BAD8}" type="pres">
      <dgm:prSet presAssocID="{DC4853FC-E057-453A-91D4-76C33CC71879}" presName="spaceRect" presStyleCnt="0"/>
      <dgm:spPr/>
    </dgm:pt>
    <dgm:pt modelId="{F63DBDED-209D-488A-9631-2B6DF0201C86}" type="pres">
      <dgm:prSet presAssocID="{DC4853FC-E057-453A-91D4-76C33CC71879}" presName="textRect" presStyleLbl="revTx" presStyleIdx="0" presStyleCnt="4">
        <dgm:presLayoutVars>
          <dgm:chMax val="1"/>
          <dgm:chPref val="1"/>
        </dgm:presLayoutVars>
      </dgm:prSet>
      <dgm:spPr/>
    </dgm:pt>
    <dgm:pt modelId="{7255A879-4533-4F3A-95CE-A2F8ABB9D305}" type="pres">
      <dgm:prSet presAssocID="{DEC83DE2-7311-4A80-B89C-5AB73A7BF5B9}" presName="sibTrans" presStyleLbl="sibTrans2D1" presStyleIdx="0" presStyleCnt="0"/>
      <dgm:spPr/>
    </dgm:pt>
    <dgm:pt modelId="{0974DB56-DE46-45EA-BAE7-426A9819E6AB}" type="pres">
      <dgm:prSet presAssocID="{409394B8-18AF-4AA6-8511-73DCA8234732}" presName="compNode" presStyleCnt="0"/>
      <dgm:spPr/>
    </dgm:pt>
    <dgm:pt modelId="{C78B2D0B-06A1-4F15-B4A9-D859A1686297}" type="pres">
      <dgm:prSet presAssocID="{409394B8-18AF-4AA6-8511-73DCA8234732}" presName="iconBgRect" presStyleLbl="bgShp" presStyleIdx="1" presStyleCnt="4"/>
      <dgm:spPr/>
    </dgm:pt>
    <dgm:pt modelId="{0DD0F7BE-36A2-4E7C-AD0D-BAF254421B39}" type="pres">
      <dgm:prSet presAssocID="{409394B8-18AF-4AA6-8511-73DCA82347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915B855-4B9F-45F0-B414-60698B2D83B3}" type="pres">
      <dgm:prSet presAssocID="{409394B8-18AF-4AA6-8511-73DCA8234732}" presName="spaceRect" presStyleCnt="0"/>
      <dgm:spPr/>
    </dgm:pt>
    <dgm:pt modelId="{34F23501-7281-43D7-88A3-398C642B40B1}" type="pres">
      <dgm:prSet presAssocID="{409394B8-18AF-4AA6-8511-73DCA8234732}" presName="textRect" presStyleLbl="revTx" presStyleIdx="1" presStyleCnt="4">
        <dgm:presLayoutVars>
          <dgm:chMax val="1"/>
          <dgm:chPref val="1"/>
        </dgm:presLayoutVars>
      </dgm:prSet>
      <dgm:spPr/>
    </dgm:pt>
    <dgm:pt modelId="{A40475C4-7FD4-4624-9E67-21B1031F71D0}" type="pres">
      <dgm:prSet presAssocID="{C54FEC80-7EF7-4F20-9A1E-0E78D552A983}" presName="sibTrans" presStyleLbl="sibTrans2D1" presStyleIdx="0" presStyleCnt="0"/>
      <dgm:spPr/>
    </dgm:pt>
    <dgm:pt modelId="{E706AF6C-AE53-46E7-8B58-B8360F8BA9E9}" type="pres">
      <dgm:prSet presAssocID="{4C966496-FF18-4CCE-8278-E9E447555F52}" presName="compNode" presStyleCnt="0"/>
      <dgm:spPr/>
    </dgm:pt>
    <dgm:pt modelId="{5A2E1067-3830-4177-AB34-13C8A254EE41}" type="pres">
      <dgm:prSet presAssocID="{4C966496-FF18-4CCE-8278-E9E447555F52}" presName="iconBgRect" presStyleLbl="bgShp" presStyleIdx="2" presStyleCnt="4"/>
      <dgm:spPr/>
    </dgm:pt>
    <dgm:pt modelId="{A2CB9437-B120-46E4-AAFF-BCE000151590}" type="pres">
      <dgm:prSet presAssocID="{4C966496-FF18-4CCE-8278-E9E447555F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038B3A1-EB15-4AEF-9D76-32D0E31EB9C4}" type="pres">
      <dgm:prSet presAssocID="{4C966496-FF18-4CCE-8278-E9E447555F52}" presName="spaceRect" presStyleCnt="0"/>
      <dgm:spPr/>
    </dgm:pt>
    <dgm:pt modelId="{9B967146-46EA-46E6-836F-977B8851D3DA}" type="pres">
      <dgm:prSet presAssocID="{4C966496-FF18-4CCE-8278-E9E447555F52}" presName="textRect" presStyleLbl="revTx" presStyleIdx="2" presStyleCnt="4">
        <dgm:presLayoutVars>
          <dgm:chMax val="1"/>
          <dgm:chPref val="1"/>
        </dgm:presLayoutVars>
      </dgm:prSet>
      <dgm:spPr/>
    </dgm:pt>
    <dgm:pt modelId="{9647C8BF-6E43-42BF-AD39-0C921E6F3528}" type="pres">
      <dgm:prSet presAssocID="{3130B780-1661-4476-9874-AD89E0AABAAF}" presName="sibTrans" presStyleLbl="sibTrans2D1" presStyleIdx="0" presStyleCnt="0"/>
      <dgm:spPr/>
    </dgm:pt>
    <dgm:pt modelId="{6BEB802F-8DC9-405C-87ED-C6EB81100748}" type="pres">
      <dgm:prSet presAssocID="{ED20B76B-6B6D-4CEA-9E38-7FD52BDA4A0B}" presName="compNode" presStyleCnt="0"/>
      <dgm:spPr/>
    </dgm:pt>
    <dgm:pt modelId="{5D166267-EBDF-42E4-90BA-B2C98A2ED791}" type="pres">
      <dgm:prSet presAssocID="{ED20B76B-6B6D-4CEA-9E38-7FD52BDA4A0B}" presName="iconBgRect" presStyleLbl="bgShp" presStyleIdx="3" presStyleCnt="4"/>
      <dgm:spPr/>
    </dgm:pt>
    <dgm:pt modelId="{ADFBCC09-36D7-4385-B48F-AF7EDB5E3A2D}" type="pres">
      <dgm:prSet presAssocID="{ED20B76B-6B6D-4CEA-9E38-7FD52BDA4A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752BE42-D09C-4A43-8402-AF97AA191257}" type="pres">
      <dgm:prSet presAssocID="{ED20B76B-6B6D-4CEA-9E38-7FD52BDA4A0B}" presName="spaceRect" presStyleCnt="0"/>
      <dgm:spPr/>
    </dgm:pt>
    <dgm:pt modelId="{3C4DD619-7836-4C65-B708-BA9AB546E060}" type="pres">
      <dgm:prSet presAssocID="{ED20B76B-6B6D-4CEA-9E38-7FD52BDA4A0B}" presName="textRect" presStyleLbl="revTx" presStyleIdx="3" presStyleCnt="4">
        <dgm:presLayoutVars>
          <dgm:chMax val="1"/>
          <dgm:chPref val="1"/>
        </dgm:presLayoutVars>
      </dgm:prSet>
      <dgm:spPr/>
    </dgm:pt>
  </dgm:ptLst>
  <dgm:cxnLst>
    <dgm:cxn modelId="{FB398302-0062-4A87-9C0A-B72D50F8B909}" type="presOf" srcId="{C54FEC80-7EF7-4F20-9A1E-0E78D552A983}" destId="{A40475C4-7FD4-4624-9E67-21B1031F71D0}" srcOrd="0" destOrd="0" presId="urn:microsoft.com/office/officeart/2018/2/layout/IconCircleList"/>
    <dgm:cxn modelId="{D8397E1B-B028-4EF5-8C2F-0F0DBAEE55CC}" type="presOf" srcId="{409394B8-18AF-4AA6-8511-73DCA8234732}" destId="{34F23501-7281-43D7-88A3-398C642B40B1}" srcOrd="0" destOrd="0" presId="urn:microsoft.com/office/officeart/2018/2/layout/IconCircleList"/>
    <dgm:cxn modelId="{2C1FD91D-AA67-43F0-971C-0990A22A54C2}" type="presOf" srcId="{386162C8-08FF-4835-B74E-DA5FDD3AD59E}" destId="{07FFD5C0-A13E-4211-A650-374284D33813}" srcOrd="0" destOrd="0" presId="urn:microsoft.com/office/officeart/2018/2/layout/IconCircleList"/>
    <dgm:cxn modelId="{9EB45530-E6A4-4181-8315-53B5A1DD5544}" type="presOf" srcId="{3130B780-1661-4476-9874-AD89E0AABAAF}" destId="{9647C8BF-6E43-42BF-AD39-0C921E6F3528}" srcOrd="0" destOrd="0" presId="urn:microsoft.com/office/officeart/2018/2/layout/IconCircleList"/>
    <dgm:cxn modelId="{D2FD856F-B867-438C-8725-74487BBF3779}" srcId="{386162C8-08FF-4835-B74E-DA5FDD3AD59E}" destId="{409394B8-18AF-4AA6-8511-73DCA8234732}" srcOrd="1" destOrd="0" parTransId="{3C0A63EA-E5E9-486F-8362-ADBCC6F116E2}" sibTransId="{C54FEC80-7EF7-4F20-9A1E-0E78D552A983}"/>
    <dgm:cxn modelId="{949F6D7F-9523-4CFB-ACB5-7C7BFFAB7AF1}" srcId="{386162C8-08FF-4835-B74E-DA5FDD3AD59E}" destId="{ED20B76B-6B6D-4CEA-9E38-7FD52BDA4A0B}" srcOrd="3" destOrd="0" parTransId="{C5B27C06-17AC-4D1E-B1ED-C060DF2EA44E}" sibTransId="{3D797C2A-8023-4589-B785-3158A2E171AF}"/>
    <dgm:cxn modelId="{A6629381-EE76-4851-BC12-1F104A28148F}" srcId="{386162C8-08FF-4835-B74E-DA5FDD3AD59E}" destId="{DC4853FC-E057-453A-91D4-76C33CC71879}" srcOrd="0" destOrd="0" parTransId="{2A448929-C8F7-463A-80C9-8D6344D0144A}" sibTransId="{DEC83DE2-7311-4A80-B89C-5AB73A7BF5B9}"/>
    <dgm:cxn modelId="{CF9ABE85-4B1C-4C0A-91B6-F3490B83D5D3}" srcId="{386162C8-08FF-4835-B74E-DA5FDD3AD59E}" destId="{4C966496-FF18-4CCE-8278-E9E447555F52}" srcOrd="2" destOrd="0" parTransId="{B0C86EB5-FF4F-4981-B864-5C9900F3E544}" sibTransId="{3130B780-1661-4476-9874-AD89E0AABAAF}"/>
    <dgm:cxn modelId="{C2FD8796-7487-4663-8662-860370E4B411}" type="presOf" srcId="{ED20B76B-6B6D-4CEA-9E38-7FD52BDA4A0B}" destId="{3C4DD619-7836-4C65-B708-BA9AB546E060}" srcOrd="0" destOrd="0" presId="urn:microsoft.com/office/officeart/2018/2/layout/IconCircleList"/>
    <dgm:cxn modelId="{6B7D2CB2-A9DF-41CF-81C9-DEF2EFAABC72}" type="presOf" srcId="{DEC83DE2-7311-4A80-B89C-5AB73A7BF5B9}" destId="{7255A879-4533-4F3A-95CE-A2F8ABB9D305}" srcOrd="0" destOrd="0" presId="urn:microsoft.com/office/officeart/2018/2/layout/IconCircleList"/>
    <dgm:cxn modelId="{0E2DBDB5-5558-45A3-933D-0BB8DDF2493A}" type="presOf" srcId="{DC4853FC-E057-453A-91D4-76C33CC71879}" destId="{F63DBDED-209D-488A-9631-2B6DF0201C86}" srcOrd="0" destOrd="0" presId="urn:microsoft.com/office/officeart/2018/2/layout/IconCircleList"/>
    <dgm:cxn modelId="{ABFC0EE0-83EE-4905-8EE0-CCC029CC9A37}" type="presOf" srcId="{4C966496-FF18-4CCE-8278-E9E447555F52}" destId="{9B967146-46EA-46E6-836F-977B8851D3DA}" srcOrd="0" destOrd="0" presId="urn:microsoft.com/office/officeart/2018/2/layout/IconCircleList"/>
    <dgm:cxn modelId="{A961FA5A-6FE2-449A-8CCD-74540F8039D1}" type="presParOf" srcId="{07FFD5C0-A13E-4211-A650-374284D33813}" destId="{7FF3F35F-DF4E-4670-A4AC-1865F11F8685}" srcOrd="0" destOrd="0" presId="urn:microsoft.com/office/officeart/2018/2/layout/IconCircleList"/>
    <dgm:cxn modelId="{60729F71-55EE-4670-890C-F97B4729D0FA}" type="presParOf" srcId="{7FF3F35F-DF4E-4670-A4AC-1865F11F8685}" destId="{41C6B628-6BA5-48D6-99B1-78606B8435EF}" srcOrd="0" destOrd="0" presId="urn:microsoft.com/office/officeart/2018/2/layout/IconCircleList"/>
    <dgm:cxn modelId="{75779F73-D761-4B45-93AC-4A7AB80A9E0E}" type="presParOf" srcId="{41C6B628-6BA5-48D6-99B1-78606B8435EF}" destId="{EFAF6BB9-999E-4107-AD8D-E0BD2E3EDF0C}" srcOrd="0" destOrd="0" presId="urn:microsoft.com/office/officeart/2018/2/layout/IconCircleList"/>
    <dgm:cxn modelId="{C757F298-1B76-4EA4-AC7E-5F89B68289FE}" type="presParOf" srcId="{41C6B628-6BA5-48D6-99B1-78606B8435EF}" destId="{E63F5739-E28A-4BB8-9C6A-DDBB8C3452AE}" srcOrd="1" destOrd="0" presId="urn:microsoft.com/office/officeart/2018/2/layout/IconCircleList"/>
    <dgm:cxn modelId="{8DC9C8DE-52A6-40E9-B431-5F5F0609CDD2}" type="presParOf" srcId="{41C6B628-6BA5-48D6-99B1-78606B8435EF}" destId="{EBE4236E-18E3-4565-9DB7-14140201BAD8}" srcOrd="2" destOrd="0" presId="urn:microsoft.com/office/officeart/2018/2/layout/IconCircleList"/>
    <dgm:cxn modelId="{6E418310-DBE9-48B8-BE83-BCEF3B173912}" type="presParOf" srcId="{41C6B628-6BA5-48D6-99B1-78606B8435EF}" destId="{F63DBDED-209D-488A-9631-2B6DF0201C86}" srcOrd="3" destOrd="0" presId="urn:microsoft.com/office/officeart/2018/2/layout/IconCircleList"/>
    <dgm:cxn modelId="{7BF73321-EA73-4ED3-88E6-D70C7115F68E}" type="presParOf" srcId="{7FF3F35F-DF4E-4670-A4AC-1865F11F8685}" destId="{7255A879-4533-4F3A-95CE-A2F8ABB9D305}" srcOrd="1" destOrd="0" presId="urn:microsoft.com/office/officeart/2018/2/layout/IconCircleList"/>
    <dgm:cxn modelId="{811C7631-3039-46B8-86A6-59B0E974C5E7}" type="presParOf" srcId="{7FF3F35F-DF4E-4670-A4AC-1865F11F8685}" destId="{0974DB56-DE46-45EA-BAE7-426A9819E6AB}" srcOrd="2" destOrd="0" presId="urn:microsoft.com/office/officeart/2018/2/layout/IconCircleList"/>
    <dgm:cxn modelId="{B625B47D-4253-475C-BE4C-0210FEE1ACBD}" type="presParOf" srcId="{0974DB56-DE46-45EA-BAE7-426A9819E6AB}" destId="{C78B2D0B-06A1-4F15-B4A9-D859A1686297}" srcOrd="0" destOrd="0" presId="urn:microsoft.com/office/officeart/2018/2/layout/IconCircleList"/>
    <dgm:cxn modelId="{060168CA-011D-4703-83BA-BAEAFB1B6BB2}" type="presParOf" srcId="{0974DB56-DE46-45EA-BAE7-426A9819E6AB}" destId="{0DD0F7BE-36A2-4E7C-AD0D-BAF254421B39}" srcOrd="1" destOrd="0" presId="urn:microsoft.com/office/officeart/2018/2/layout/IconCircleList"/>
    <dgm:cxn modelId="{A00CA13E-6104-483F-8C4C-4E09F05FC884}" type="presParOf" srcId="{0974DB56-DE46-45EA-BAE7-426A9819E6AB}" destId="{9915B855-4B9F-45F0-B414-60698B2D83B3}" srcOrd="2" destOrd="0" presId="urn:microsoft.com/office/officeart/2018/2/layout/IconCircleList"/>
    <dgm:cxn modelId="{EAA05B11-5841-4C4F-87EE-931B0588B51B}" type="presParOf" srcId="{0974DB56-DE46-45EA-BAE7-426A9819E6AB}" destId="{34F23501-7281-43D7-88A3-398C642B40B1}" srcOrd="3" destOrd="0" presId="urn:microsoft.com/office/officeart/2018/2/layout/IconCircleList"/>
    <dgm:cxn modelId="{5FE52F2A-EBC1-463A-9C16-AD162217CF96}" type="presParOf" srcId="{7FF3F35F-DF4E-4670-A4AC-1865F11F8685}" destId="{A40475C4-7FD4-4624-9E67-21B1031F71D0}" srcOrd="3" destOrd="0" presId="urn:microsoft.com/office/officeart/2018/2/layout/IconCircleList"/>
    <dgm:cxn modelId="{FF66A4A9-FE98-45AD-B348-D00D223C1DBD}" type="presParOf" srcId="{7FF3F35F-DF4E-4670-A4AC-1865F11F8685}" destId="{E706AF6C-AE53-46E7-8B58-B8360F8BA9E9}" srcOrd="4" destOrd="0" presId="urn:microsoft.com/office/officeart/2018/2/layout/IconCircleList"/>
    <dgm:cxn modelId="{49BABF6E-EB24-4E16-8A96-C6E04F12EC34}" type="presParOf" srcId="{E706AF6C-AE53-46E7-8B58-B8360F8BA9E9}" destId="{5A2E1067-3830-4177-AB34-13C8A254EE41}" srcOrd="0" destOrd="0" presId="urn:microsoft.com/office/officeart/2018/2/layout/IconCircleList"/>
    <dgm:cxn modelId="{776D6807-3BC8-4DE7-9E82-E02741A4AE26}" type="presParOf" srcId="{E706AF6C-AE53-46E7-8B58-B8360F8BA9E9}" destId="{A2CB9437-B120-46E4-AAFF-BCE000151590}" srcOrd="1" destOrd="0" presId="urn:microsoft.com/office/officeart/2018/2/layout/IconCircleList"/>
    <dgm:cxn modelId="{A1CF464B-3792-4737-8730-C29F66B93E4F}" type="presParOf" srcId="{E706AF6C-AE53-46E7-8B58-B8360F8BA9E9}" destId="{8038B3A1-EB15-4AEF-9D76-32D0E31EB9C4}" srcOrd="2" destOrd="0" presId="urn:microsoft.com/office/officeart/2018/2/layout/IconCircleList"/>
    <dgm:cxn modelId="{AAD8FCD0-5486-4BDA-BF50-3A4885FDD612}" type="presParOf" srcId="{E706AF6C-AE53-46E7-8B58-B8360F8BA9E9}" destId="{9B967146-46EA-46E6-836F-977B8851D3DA}" srcOrd="3" destOrd="0" presId="urn:microsoft.com/office/officeart/2018/2/layout/IconCircleList"/>
    <dgm:cxn modelId="{BF5860E3-7460-4CD9-B01B-EEE897876BF5}" type="presParOf" srcId="{7FF3F35F-DF4E-4670-A4AC-1865F11F8685}" destId="{9647C8BF-6E43-42BF-AD39-0C921E6F3528}" srcOrd="5" destOrd="0" presId="urn:microsoft.com/office/officeart/2018/2/layout/IconCircleList"/>
    <dgm:cxn modelId="{21BD35A3-5607-4CF8-95B9-5DC8DCB57095}" type="presParOf" srcId="{7FF3F35F-DF4E-4670-A4AC-1865F11F8685}" destId="{6BEB802F-8DC9-405C-87ED-C6EB81100748}" srcOrd="6" destOrd="0" presId="urn:microsoft.com/office/officeart/2018/2/layout/IconCircleList"/>
    <dgm:cxn modelId="{3B633509-FCA6-49E7-9FF1-70AD4813656C}" type="presParOf" srcId="{6BEB802F-8DC9-405C-87ED-C6EB81100748}" destId="{5D166267-EBDF-42E4-90BA-B2C98A2ED791}" srcOrd="0" destOrd="0" presId="urn:microsoft.com/office/officeart/2018/2/layout/IconCircleList"/>
    <dgm:cxn modelId="{B5D2D939-B4C1-445A-9DF5-7C0AED48F11D}" type="presParOf" srcId="{6BEB802F-8DC9-405C-87ED-C6EB81100748}" destId="{ADFBCC09-36D7-4385-B48F-AF7EDB5E3A2D}" srcOrd="1" destOrd="0" presId="urn:microsoft.com/office/officeart/2018/2/layout/IconCircleList"/>
    <dgm:cxn modelId="{DC2B505F-510F-4C1A-A76B-F6D92F5D5A24}" type="presParOf" srcId="{6BEB802F-8DC9-405C-87ED-C6EB81100748}" destId="{1752BE42-D09C-4A43-8402-AF97AA191257}" srcOrd="2" destOrd="0" presId="urn:microsoft.com/office/officeart/2018/2/layout/IconCircleList"/>
    <dgm:cxn modelId="{98FFA66C-1CD6-4644-9C86-4B196EEEB44F}" type="presParOf" srcId="{6BEB802F-8DC9-405C-87ED-C6EB81100748}" destId="{3C4DD619-7836-4C65-B708-BA9AB546E06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EC537-009D-4905-AFCC-C395BA258E1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64F317D-123B-4344-B291-6A49E043F983}">
      <dgm:prSet/>
      <dgm:spPr/>
      <dgm:t>
        <a:bodyPr/>
        <a:lstStyle/>
        <a:p>
          <a:r>
            <a:rPr lang="en-US" b="1"/>
            <a:t>Web Servers: </a:t>
          </a:r>
          <a:r>
            <a:rPr lang="en-US"/>
            <a:t>General Purpose (t3.micro, m5.large).</a:t>
          </a:r>
        </a:p>
      </dgm:t>
    </dgm:pt>
    <dgm:pt modelId="{0E044C6C-2500-4A7E-97B6-A1EE3A608156}" type="parTrans" cxnId="{EF07AE50-D95C-417A-85B6-BD2ECF8E106E}">
      <dgm:prSet/>
      <dgm:spPr/>
      <dgm:t>
        <a:bodyPr/>
        <a:lstStyle/>
        <a:p>
          <a:endParaRPr lang="en-US"/>
        </a:p>
      </dgm:t>
    </dgm:pt>
    <dgm:pt modelId="{C6F71933-FD50-45C9-B230-2CFC7354545E}" type="sibTrans" cxnId="{EF07AE50-D95C-417A-85B6-BD2ECF8E106E}">
      <dgm:prSet/>
      <dgm:spPr/>
      <dgm:t>
        <a:bodyPr/>
        <a:lstStyle/>
        <a:p>
          <a:endParaRPr lang="en-US"/>
        </a:p>
      </dgm:t>
    </dgm:pt>
    <dgm:pt modelId="{64184293-18F9-4F04-AFE2-06C6D16E8D03}">
      <dgm:prSet/>
      <dgm:spPr/>
      <dgm:t>
        <a:bodyPr/>
        <a:lstStyle/>
        <a:p>
          <a:r>
            <a:rPr lang="en-US" b="1"/>
            <a:t>High-Performance Computing: </a:t>
          </a:r>
          <a:r>
            <a:rPr lang="en-US"/>
            <a:t>Compute Optimized (c6g.large, c5.4xlarge).</a:t>
          </a:r>
        </a:p>
      </dgm:t>
    </dgm:pt>
    <dgm:pt modelId="{23264CA1-6504-401A-9520-19D02282178B}" type="parTrans" cxnId="{570B0E8C-46FA-437E-ABDF-938ECE8D2A47}">
      <dgm:prSet/>
      <dgm:spPr/>
      <dgm:t>
        <a:bodyPr/>
        <a:lstStyle/>
        <a:p>
          <a:endParaRPr lang="en-US"/>
        </a:p>
      </dgm:t>
    </dgm:pt>
    <dgm:pt modelId="{89F6D264-6685-4ABF-B63D-7EB0BA04CBA4}" type="sibTrans" cxnId="{570B0E8C-46FA-437E-ABDF-938ECE8D2A47}">
      <dgm:prSet/>
      <dgm:spPr/>
      <dgm:t>
        <a:bodyPr/>
        <a:lstStyle/>
        <a:p>
          <a:endParaRPr lang="en-US"/>
        </a:p>
      </dgm:t>
    </dgm:pt>
    <dgm:pt modelId="{1DD083FC-34E8-43AB-807C-0971E8BED302}">
      <dgm:prSet/>
      <dgm:spPr/>
      <dgm:t>
        <a:bodyPr/>
        <a:lstStyle/>
        <a:p>
          <a:r>
            <a:rPr lang="en-US" b="1"/>
            <a:t>Big Data Analytics: </a:t>
          </a:r>
          <a:r>
            <a:rPr lang="en-US"/>
            <a:t>Memory Optimized (r6g.2xlarge, x2gd.16xlarge).</a:t>
          </a:r>
        </a:p>
      </dgm:t>
    </dgm:pt>
    <dgm:pt modelId="{C478D8B3-3295-4FE9-AE04-7FFA4CE090AC}" type="parTrans" cxnId="{9FA0548D-372B-491A-9D37-B8247B1D402C}">
      <dgm:prSet/>
      <dgm:spPr/>
      <dgm:t>
        <a:bodyPr/>
        <a:lstStyle/>
        <a:p>
          <a:endParaRPr lang="en-US"/>
        </a:p>
      </dgm:t>
    </dgm:pt>
    <dgm:pt modelId="{F10EBD2B-8A0B-4D94-BC17-CF5978876ED0}" type="sibTrans" cxnId="{9FA0548D-372B-491A-9D37-B8247B1D402C}">
      <dgm:prSet/>
      <dgm:spPr/>
      <dgm:t>
        <a:bodyPr/>
        <a:lstStyle/>
        <a:p>
          <a:endParaRPr lang="en-US"/>
        </a:p>
      </dgm:t>
    </dgm:pt>
    <dgm:pt modelId="{99DB1875-1A95-4A00-85F8-324C8F104063}">
      <dgm:prSet/>
      <dgm:spPr/>
      <dgm:t>
        <a:bodyPr/>
        <a:lstStyle/>
        <a:p>
          <a:r>
            <a:rPr lang="en-US" b="1"/>
            <a:t>Machine Learning: </a:t>
          </a:r>
          <a:r>
            <a:rPr lang="en-US"/>
            <a:t>Accelerated Computing (g4dn.xlarge, p3.8xlarge).</a:t>
          </a:r>
        </a:p>
      </dgm:t>
    </dgm:pt>
    <dgm:pt modelId="{A45955A8-C177-41F0-A73C-7809F0017D6B}" type="parTrans" cxnId="{30D9F6F6-2853-4A4B-BC64-5F9264978B36}">
      <dgm:prSet/>
      <dgm:spPr/>
      <dgm:t>
        <a:bodyPr/>
        <a:lstStyle/>
        <a:p>
          <a:endParaRPr lang="en-US"/>
        </a:p>
      </dgm:t>
    </dgm:pt>
    <dgm:pt modelId="{7D592832-1655-4D4E-9D06-167B238A86C3}" type="sibTrans" cxnId="{30D9F6F6-2853-4A4B-BC64-5F9264978B36}">
      <dgm:prSet/>
      <dgm:spPr/>
      <dgm:t>
        <a:bodyPr/>
        <a:lstStyle/>
        <a:p>
          <a:endParaRPr lang="en-US"/>
        </a:p>
      </dgm:t>
    </dgm:pt>
    <dgm:pt modelId="{A1791CFD-1327-458D-9CEE-AC5DFF13A1E7}">
      <dgm:prSet/>
      <dgm:spPr/>
      <dgm:t>
        <a:bodyPr/>
        <a:lstStyle/>
        <a:p>
          <a:r>
            <a:rPr lang="en-US" b="1"/>
            <a:t>Data Warehousing: </a:t>
          </a:r>
          <a:r>
            <a:rPr lang="en-US"/>
            <a:t>Storage Optimized (i3.large, d3en.2xlarge).</a:t>
          </a:r>
        </a:p>
      </dgm:t>
    </dgm:pt>
    <dgm:pt modelId="{DF09AE55-2869-49A3-A79D-8391E4B9C23C}" type="parTrans" cxnId="{AAF67A12-F651-472F-86E2-624715DE2B0B}">
      <dgm:prSet/>
      <dgm:spPr/>
      <dgm:t>
        <a:bodyPr/>
        <a:lstStyle/>
        <a:p>
          <a:endParaRPr lang="en-US"/>
        </a:p>
      </dgm:t>
    </dgm:pt>
    <dgm:pt modelId="{A1423789-2986-4AAD-B3CF-8F886D5D8A62}" type="sibTrans" cxnId="{AAF67A12-F651-472F-86E2-624715DE2B0B}">
      <dgm:prSet/>
      <dgm:spPr/>
      <dgm:t>
        <a:bodyPr/>
        <a:lstStyle/>
        <a:p>
          <a:endParaRPr lang="en-US"/>
        </a:p>
      </dgm:t>
    </dgm:pt>
    <dgm:pt modelId="{FDAFEFB2-B708-44CA-BED0-64982319B35F}" type="pres">
      <dgm:prSet presAssocID="{DEBEC537-009D-4905-AFCC-C395BA258E1A}" presName="vert0" presStyleCnt="0">
        <dgm:presLayoutVars>
          <dgm:dir/>
          <dgm:animOne val="branch"/>
          <dgm:animLvl val="lvl"/>
        </dgm:presLayoutVars>
      </dgm:prSet>
      <dgm:spPr/>
    </dgm:pt>
    <dgm:pt modelId="{D6381B6A-7353-4F05-B5B7-1CB7210C1DE9}" type="pres">
      <dgm:prSet presAssocID="{E64F317D-123B-4344-B291-6A49E043F983}" presName="thickLine" presStyleLbl="alignNode1" presStyleIdx="0" presStyleCnt="5"/>
      <dgm:spPr/>
    </dgm:pt>
    <dgm:pt modelId="{6F27699C-4DFF-4A55-9B1C-D498A9E44359}" type="pres">
      <dgm:prSet presAssocID="{E64F317D-123B-4344-B291-6A49E043F983}" presName="horz1" presStyleCnt="0"/>
      <dgm:spPr/>
    </dgm:pt>
    <dgm:pt modelId="{3ADB8169-05B8-4CAE-B126-ACB4A9167DAA}" type="pres">
      <dgm:prSet presAssocID="{E64F317D-123B-4344-B291-6A49E043F983}" presName="tx1" presStyleLbl="revTx" presStyleIdx="0" presStyleCnt="5"/>
      <dgm:spPr/>
    </dgm:pt>
    <dgm:pt modelId="{54FC66A8-5DA7-4B6A-AFF9-EEADE921E220}" type="pres">
      <dgm:prSet presAssocID="{E64F317D-123B-4344-B291-6A49E043F983}" presName="vert1" presStyleCnt="0"/>
      <dgm:spPr/>
    </dgm:pt>
    <dgm:pt modelId="{0FEBC1C2-D519-4B2F-A866-FD748E6519F7}" type="pres">
      <dgm:prSet presAssocID="{64184293-18F9-4F04-AFE2-06C6D16E8D03}" presName="thickLine" presStyleLbl="alignNode1" presStyleIdx="1" presStyleCnt="5"/>
      <dgm:spPr/>
    </dgm:pt>
    <dgm:pt modelId="{E36089F8-7B2A-4052-9BD2-034E7E75EC55}" type="pres">
      <dgm:prSet presAssocID="{64184293-18F9-4F04-AFE2-06C6D16E8D03}" presName="horz1" presStyleCnt="0"/>
      <dgm:spPr/>
    </dgm:pt>
    <dgm:pt modelId="{56061C94-A980-4EAF-99A2-075746A57405}" type="pres">
      <dgm:prSet presAssocID="{64184293-18F9-4F04-AFE2-06C6D16E8D03}" presName="tx1" presStyleLbl="revTx" presStyleIdx="1" presStyleCnt="5"/>
      <dgm:spPr/>
    </dgm:pt>
    <dgm:pt modelId="{E3A12151-641C-486C-B8EC-D4AA4F56DF18}" type="pres">
      <dgm:prSet presAssocID="{64184293-18F9-4F04-AFE2-06C6D16E8D03}" presName="vert1" presStyleCnt="0"/>
      <dgm:spPr/>
    </dgm:pt>
    <dgm:pt modelId="{C22CE158-BE44-4843-9AF0-89E4DC8C43D8}" type="pres">
      <dgm:prSet presAssocID="{1DD083FC-34E8-43AB-807C-0971E8BED302}" presName="thickLine" presStyleLbl="alignNode1" presStyleIdx="2" presStyleCnt="5"/>
      <dgm:spPr/>
    </dgm:pt>
    <dgm:pt modelId="{44D726F0-528C-470A-ADFD-E74770BC55EC}" type="pres">
      <dgm:prSet presAssocID="{1DD083FC-34E8-43AB-807C-0971E8BED302}" presName="horz1" presStyleCnt="0"/>
      <dgm:spPr/>
    </dgm:pt>
    <dgm:pt modelId="{F1781026-CD7E-4FC9-BEB2-ED3B7F91E5EE}" type="pres">
      <dgm:prSet presAssocID="{1DD083FC-34E8-43AB-807C-0971E8BED302}" presName="tx1" presStyleLbl="revTx" presStyleIdx="2" presStyleCnt="5"/>
      <dgm:spPr/>
    </dgm:pt>
    <dgm:pt modelId="{F5010508-1070-4F22-91EF-4E71EE73AFB3}" type="pres">
      <dgm:prSet presAssocID="{1DD083FC-34E8-43AB-807C-0971E8BED302}" presName="vert1" presStyleCnt="0"/>
      <dgm:spPr/>
    </dgm:pt>
    <dgm:pt modelId="{471CEA3C-6CD3-4371-BA55-CFFC543BD421}" type="pres">
      <dgm:prSet presAssocID="{99DB1875-1A95-4A00-85F8-324C8F104063}" presName="thickLine" presStyleLbl="alignNode1" presStyleIdx="3" presStyleCnt="5"/>
      <dgm:spPr/>
    </dgm:pt>
    <dgm:pt modelId="{2F74B7B5-09B9-49A7-8568-5EC328BB34D9}" type="pres">
      <dgm:prSet presAssocID="{99DB1875-1A95-4A00-85F8-324C8F104063}" presName="horz1" presStyleCnt="0"/>
      <dgm:spPr/>
    </dgm:pt>
    <dgm:pt modelId="{421B1559-FA75-48B5-830C-47594EEFF80E}" type="pres">
      <dgm:prSet presAssocID="{99DB1875-1A95-4A00-85F8-324C8F104063}" presName="tx1" presStyleLbl="revTx" presStyleIdx="3" presStyleCnt="5"/>
      <dgm:spPr/>
    </dgm:pt>
    <dgm:pt modelId="{6A63A2C1-89C4-4D7A-BD8C-15E765AC7C44}" type="pres">
      <dgm:prSet presAssocID="{99DB1875-1A95-4A00-85F8-324C8F104063}" presName="vert1" presStyleCnt="0"/>
      <dgm:spPr/>
    </dgm:pt>
    <dgm:pt modelId="{8D41B104-E546-46EC-A771-D0EB7D00D307}" type="pres">
      <dgm:prSet presAssocID="{A1791CFD-1327-458D-9CEE-AC5DFF13A1E7}" presName="thickLine" presStyleLbl="alignNode1" presStyleIdx="4" presStyleCnt="5"/>
      <dgm:spPr/>
    </dgm:pt>
    <dgm:pt modelId="{1A3E5AEC-230D-4B76-B922-48D1E4AA69CA}" type="pres">
      <dgm:prSet presAssocID="{A1791CFD-1327-458D-9CEE-AC5DFF13A1E7}" presName="horz1" presStyleCnt="0"/>
      <dgm:spPr/>
    </dgm:pt>
    <dgm:pt modelId="{6F4A6D89-C19F-42F1-A27D-741E7BAB8A69}" type="pres">
      <dgm:prSet presAssocID="{A1791CFD-1327-458D-9CEE-AC5DFF13A1E7}" presName="tx1" presStyleLbl="revTx" presStyleIdx="4" presStyleCnt="5"/>
      <dgm:spPr/>
    </dgm:pt>
    <dgm:pt modelId="{3F9BEFCC-1529-4405-89C9-3715BC37C2FA}" type="pres">
      <dgm:prSet presAssocID="{A1791CFD-1327-458D-9CEE-AC5DFF13A1E7}" presName="vert1" presStyleCnt="0"/>
      <dgm:spPr/>
    </dgm:pt>
  </dgm:ptLst>
  <dgm:cxnLst>
    <dgm:cxn modelId="{AAF67A12-F651-472F-86E2-624715DE2B0B}" srcId="{DEBEC537-009D-4905-AFCC-C395BA258E1A}" destId="{A1791CFD-1327-458D-9CEE-AC5DFF13A1E7}" srcOrd="4" destOrd="0" parTransId="{DF09AE55-2869-49A3-A79D-8391E4B9C23C}" sibTransId="{A1423789-2986-4AAD-B3CF-8F886D5D8A62}"/>
    <dgm:cxn modelId="{32A39D30-5A86-42B5-AB18-0F3E7383EEEA}" type="presOf" srcId="{E64F317D-123B-4344-B291-6A49E043F983}" destId="{3ADB8169-05B8-4CAE-B126-ACB4A9167DAA}" srcOrd="0" destOrd="0" presId="urn:microsoft.com/office/officeart/2008/layout/LinedList"/>
    <dgm:cxn modelId="{EF07AE50-D95C-417A-85B6-BD2ECF8E106E}" srcId="{DEBEC537-009D-4905-AFCC-C395BA258E1A}" destId="{E64F317D-123B-4344-B291-6A49E043F983}" srcOrd="0" destOrd="0" parTransId="{0E044C6C-2500-4A7E-97B6-A1EE3A608156}" sibTransId="{C6F71933-FD50-45C9-B230-2CFC7354545E}"/>
    <dgm:cxn modelId="{9FCE4579-42A7-4BDF-ABFB-8EA08CC712C5}" type="presOf" srcId="{99DB1875-1A95-4A00-85F8-324C8F104063}" destId="{421B1559-FA75-48B5-830C-47594EEFF80E}" srcOrd="0" destOrd="0" presId="urn:microsoft.com/office/officeart/2008/layout/LinedList"/>
    <dgm:cxn modelId="{B6554785-8B1F-457A-A231-D16C6F5C3C27}" type="presOf" srcId="{1DD083FC-34E8-43AB-807C-0971E8BED302}" destId="{F1781026-CD7E-4FC9-BEB2-ED3B7F91E5EE}" srcOrd="0" destOrd="0" presId="urn:microsoft.com/office/officeart/2008/layout/LinedList"/>
    <dgm:cxn modelId="{570B0E8C-46FA-437E-ABDF-938ECE8D2A47}" srcId="{DEBEC537-009D-4905-AFCC-C395BA258E1A}" destId="{64184293-18F9-4F04-AFE2-06C6D16E8D03}" srcOrd="1" destOrd="0" parTransId="{23264CA1-6504-401A-9520-19D02282178B}" sibTransId="{89F6D264-6685-4ABF-B63D-7EB0BA04CBA4}"/>
    <dgm:cxn modelId="{9FA0548D-372B-491A-9D37-B8247B1D402C}" srcId="{DEBEC537-009D-4905-AFCC-C395BA258E1A}" destId="{1DD083FC-34E8-43AB-807C-0971E8BED302}" srcOrd="2" destOrd="0" parTransId="{C478D8B3-3295-4FE9-AE04-7FFA4CE090AC}" sibTransId="{F10EBD2B-8A0B-4D94-BC17-CF5978876ED0}"/>
    <dgm:cxn modelId="{899B148E-B601-44FD-80C8-9237D5BBA39F}" type="presOf" srcId="{A1791CFD-1327-458D-9CEE-AC5DFF13A1E7}" destId="{6F4A6D89-C19F-42F1-A27D-741E7BAB8A69}" srcOrd="0" destOrd="0" presId="urn:microsoft.com/office/officeart/2008/layout/LinedList"/>
    <dgm:cxn modelId="{EBB9F4BD-AD84-4CA7-B71C-CD227B9DAD79}" type="presOf" srcId="{DEBEC537-009D-4905-AFCC-C395BA258E1A}" destId="{FDAFEFB2-B708-44CA-BED0-64982319B35F}" srcOrd="0" destOrd="0" presId="urn:microsoft.com/office/officeart/2008/layout/LinedList"/>
    <dgm:cxn modelId="{CE0849C0-660C-4D5B-9D68-17DD23A34728}" type="presOf" srcId="{64184293-18F9-4F04-AFE2-06C6D16E8D03}" destId="{56061C94-A980-4EAF-99A2-075746A57405}" srcOrd="0" destOrd="0" presId="urn:microsoft.com/office/officeart/2008/layout/LinedList"/>
    <dgm:cxn modelId="{30D9F6F6-2853-4A4B-BC64-5F9264978B36}" srcId="{DEBEC537-009D-4905-AFCC-C395BA258E1A}" destId="{99DB1875-1A95-4A00-85F8-324C8F104063}" srcOrd="3" destOrd="0" parTransId="{A45955A8-C177-41F0-A73C-7809F0017D6B}" sibTransId="{7D592832-1655-4D4E-9D06-167B238A86C3}"/>
    <dgm:cxn modelId="{6445F32D-7871-420B-9F41-0ECCEC2875CA}" type="presParOf" srcId="{FDAFEFB2-B708-44CA-BED0-64982319B35F}" destId="{D6381B6A-7353-4F05-B5B7-1CB7210C1DE9}" srcOrd="0" destOrd="0" presId="urn:microsoft.com/office/officeart/2008/layout/LinedList"/>
    <dgm:cxn modelId="{F9FABFBC-B2B0-4DBE-B27B-D65635E25C4A}" type="presParOf" srcId="{FDAFEFB2-B708-44CA-BED0-64982319B35F}" destId="{6F27699C-4DFF-4A55-9B1C-D498A9E44359}" srcOrd="1" destOrd="0" presId="urn:microsoft.com/office/officeart/2008/layout/LinedList"/>
    <dgm:cxn modelId="{DAEBA411-6A1C-4CBD-A053-A4EFFA8C20CD}" type="presParOf" srcId="{6F27699C-4DFF-4A55-9B1C-D498A9E44359}" destId="{3ADB8169-05B8-4CAE-B126-ACB4A9167DAA}" srcOrd="0" destOrd="0" presId="urn:microsoft.com/office/officeart/2008/layout/LinedList"/>
    <dgm:cxn modelId="{2A358551-9AF0-4817-BA63-DEDB4E42049B}" type="presParOf" srcId="{6F27699C-4DFF-4A55-9B1C-D498A9E44359}" destId="{54FC66A8-5DA7-4B6A-AFF9-EEADE921E220}" srcOrd="1" destOrd="0" presId="urn:microsoft.com/office/officeart/2008/layout/LinedList"/>
    <dgm:cxn modelId="{89F8CEEC-411D-4ECE-865E-87AAC232BC6F}" type="presParOf" srcId="{FDAFEFB2-B708-44CA-BED0-64982319B35F}" destId="{0FEBC1C2-D519-4B2F-A866-FD748E6519F7}" srcOrd="2" destOrd="0" presId="urn:microsoft.com/office/officeart/2008/layout/LinedList"/>
    <dgm:cxn modelId="{3D1CB18E-9535-4993-A92F-03FB8D3555A0}" type="presParOf" srcId="{FDAFEFB2-B708-44CA-BED0-64982319B35F}" destId="{E36089F8-7B2A-4052-9BD2-034E7E75EC55}" srcOrd="3" destOrd="0" presId="urn:microsoft.com/office/officeart/2008/layout/LinedList"/>
    <dgm:cxn modelId="{ED187406-D32E-41DB-96C3-94C0AA8FA879}" type="presParOf" srcId="{E36089F8-7B2A-4052-9BD2-034E7E75EC55}" destId="{56061C94-A980-4EAF-99A2-075746A57405}" srcOrd="0" destOrd="0" presId="urn:microsoft.com/office/officeart/2008/layout/LinedList"/>
    <dgm:cxn modelId="{B6B0277D-A221-4204-A2B8-8F6C8408CFA8}" type="presParOf" srcId="{E36089F8-7B2A-4052-9BD2-034E7E75EC55}" destId="{E3A12151-641C-486C-B8EC-D4AA4F56DF18}" srcOrd="1" destOrd="0" presId="urn:microsoft.com/office/officeart/2008/layout/LinedList"/>
    <dgm:cxn modelId="{3372F2E4-6AC6-4827-BB2C-E4272A1DD130}" type="presParOf" srcId="{FDAFEFB2-B708-44CA-BED0-64982319B35F}" destId="{C22CE158-BE44-4843-9AF0-89E4DC8C43D8}" srcOrd="4" destOrd="0" presId="urn:microsoft.com/office/officeart/2008/layout/LinedList"/>
    <dgm:cxn modelId="{B063EFEA-7EE9-4734-9F7C-3A7533C0A4EB}" type="presParOf" srcId="{FDAFEFB2-B708-44CA-BED0-64982319B35F}" destId="{44D726F0-528C-470A-ADFD-E74770BC55EC}" srcOrd="5" destOrd="0" presId="urn:microsoft.com/office/officeart/2008/layout/LinedList"/>
    <dgm:cxn modelId="{38857A84-1653-4947-9727-E20FE0D8F785}" type="presParOf" srcId="{44D726F0-528C-470A-ADFD-E74770BC55EC}" destId="{F1781026-CD7E-4FC9-BEB2-ED3B7F91E5EE}" srcOrd="0" destOrd="0" presId="urn:microsoft.com/office/officeart/2008/layout/LinedList"/>
    <dgm:cxn modelId="{CEB94E15-5B5E-4215-99FB-62103E91C71E}" type="presParOf" srcId="{44D726F0-528C-470A-ADFD-E74770BC55EC}" destId="{F5010508-1070-4F22-91EF-4E71EE73AFB3}" srcOrd="1" destOrd="0" presId="urn:microsoft.com/office/officeart/2008/layout/LinedList"/>
    <dgm:cxn modelId="{4F8951DF-9254-4595-9D0F-DDFBDC6D8171}" type="presParOf" srcId="{FDAFEFB2-B708-44CA-BED0-64982319B35F}" destId="{471CEA3C-6CD3-4371-BA55-CFFC543BD421}" srcOrd="6" destOrd="0" presId="urn:microsoft.com/office/officeart/2008/layout/LinedList"/>
    <dgm:cxn modelId="{1E9FE8CA-3C69-405E-955B-B94881A89537}" type="presParOf" srcId="{FDAFEFB2-B708-44CA-BED0-64982319B35F}" destId="{2F74B7B5-09B9-49A7-8568-5EC328BB34D9}" srcOrd="7" destOrd="0" presId="urn:microsoft.com/office/officeart/2008/layout/LinedList"/>
    <dgm:cxn modelId="{172DC41C-2FEF-4094-91C7-294AF43CF88B}" type="presParOf" srcId="{2F74B7B5-09B9-49A7-8568-5EC328BB34D9}" destId="{421B1559-FA75-48B5-830C-47594EEFF80E}" srcOrd="0" destOrd="0" presId="urn:microsoft.com/office/officeart/2008/layout/LinedList"/>
    <dgm:cxn modelId="{2106F690-1301-4220-A782-C5528AFBAD88}" type="presParOf" srcId="{2F74B7B5-09B9-49A7-8568-5EC328BB34D9}" destId="{6A63A2C1-89C4-4D7A-BD8C-15E765AC7C44}" srcOrd="1" destOrd="0" presId="urn:microsoft.com/office/officeart/2008/layout/LinedList"/>
    <dgm:cxn modelId="{E85D9218-0BBB-43D5-9B4C-B4F1B4009FA0}" type="presParOf" srcId="{FDAFEFB2-B708-44CA-BED0-64982319B35F}" destId="{8D41B104-E546-46EC-A771-D0EB7D00D307}" srcOrd="8" destOrd="0" presId="urn:microsoft.com/office/officeart/2008/layout/LinedList"/>
    <dgm:cxn modelId="{232405C9-7327-49E5-AA23-725E9F6320C0}" type="presParOf" srcId="{FDAFEFB2-B708-44CA-BED0-64982319B35F}" destId="{1A3E5AEC-230D-4B76-B922-48D1E4AA69CA}" srcOrd="9" destOrd="0" presId="urn:microsoft.com/office/officeart/2008/layout/LinedList"/>
    <dgm:cxn modelId="{370F4F68-0E0B-4502-98C1-29FC441F4CFB}" type="presParOf" srcId="{1A3E5AEC-230D-4B76-B922-48D1E4AA69CA}" destId="{6F4A6D89-C19F-42F1-A27D-741E7BAB8A69}" srcOrd="0" destOrd="0" presId="urn:microsoft.com/office/officeart/2008/layout/LinedList"/>
    <dgm:cxn modelId="{FCD89EB2-C3C9-4EC8-8B92-A996943CBF99}" type="presParOf" srcId="{1A3E5AEC-230D-4B76-B922-48D1E4AA69CA}" destId="{3F9BEFCC-1529-4405-89C9-3715BC37C2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F6BB9-999E-4107-AD8D-E0BD2E3EDF0C}">
      <dsp:nvSpPr>
        <dsp:cNvPr id="0" name=""/>
        <dsp:cNvSpPr/>
      </dsp:nvSpPr>
      <dsp:spPr>
        <a:xfrm>
          <a:off x="160746" y="543218"/>
          <a:ext cx="1309288" cy="130928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F5739-E28A-4BB8-9C6A-DDBB8C3452AE}">
      <dsp:nvSpPr>
        <dsp:cNvPr id="0" name=""/>
        <dsp:cNvSpPr/>
      </dsp:nvSpPr>
      <dsp:spPr>
        <a:xfrm>
          <a:off x="435697" y="818169"/>
          <a:ext cx="759387" cy="7593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3DBDED-209D-488A-9631-2B6DF0201C86}">
      <dsp:nvSpPr>
        <dsp:cNvPr id="0" name=""/>
        <dsp:cNvSpPr/>
      </dsp:nvSpPr>
      <dsp:spPr>
        <a:xfrm>
          <a:off x="1750597" y="543218"/>
          <a:ext cx="3086180" cy="130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baseline="0"/>
            <a:t>Web Hosting</a:t>
          </a:r>
          <a:r>
            <a:rPr lang="en-US" sz="1800" b="0" i="0" kern="1200" baseline="0"/>
            <a:t>: EC2 is often used for hosting websites and web applications.</a:t>
          </a:r>
          <a:endParaRPr lang="en-US" sz="1800" kern="1200"/>
        </a:p>
      </dsp:txBody>
      <dsp:txXfrm>
        <a:off x="1750597" y="543218"/>
        <a:ext cx="3086180" cy="1309288"/>
      </dsp:txXfrm>
    </dsp:sp>
    <dsp:sp modelId="{C78B2D0B-06A1-4F15-B4A9-D859A1686297}">
      <dsp:nvSpPr>
        <dsp:cNvPr id="0" name=""/>
        <dsp:cNvSpPr/>
      </dsp:nvSpPr>
      <dsp:spPr>
        <a:xfrm>
          <a:off x="5374521" y="543218"/>
          <a:ext cx="1309288" cy="130928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0F7BE-36A2-4E7C-AD0D-BAF254421B39}">
      <dsp:nvSpPr>
        <dsp:cNvPr id="0" name=""/>
        <dsp:cNvSpPr/>
      </dsp:nvSpPr>
      <dsp:spPr>
        <a:xfrm>
          <a:off x="5649472" y="818169"/>
          <a:ext cx="759387" cy="7593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F23501-7281-43D7-88A3-398C642B40B1}">
      <dsp:nvSpPr>
        <dsp:cNvPr id="0" name=""/>
        <dsp:cNvSpPr/>
      </dsp:nvSpPr>
      <dsp:spPr>
        <a:xfrm>
          <a:off x="6964372" y="543218"/>
          <a:ext cx="3086180" cy="130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baseline="0"/>
            <a:t>Big Data Processing</a:t>
          </a:r>
          <a:r>
            <a:rPr lang="en-US" sz="1800" b="0" i="0" kern="1200" baseline="0"/>
            <a:t>: With scalable compute power, EC2 is ideal for running big data workloads.</a:t>
          </a:r>
          <a:endParaRPr lang="en-US" sz="1800" kern="1200"/>
        </a:p>
      </dsp:txBody>
      <dsp:txXfrm>
        <a:off x="6964372" y="543218"/>
        <a:ext cx="3086180" cy="1309288"/>
      </dsp:txXfrm>
    </dsp:sp>
    <dsp:sp modelId="{5A2E1067-3830-4177-AB34-13C8A254EE41}">
      <dsp:nvSpPr>
        <dsp:cNvPr id="0" name=""/>
        <dsp:cNvSpPr/>
      </dsp:nvSpPr>
      <dsp:spPr>
        <a:xfrm>
          <a:off x="160746" y="2611365"/>
          <a:ext cx="1309288" cy="130928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B9437-B120-46E4-AAFF-BCE000151590}">
      <dsp:nvSpPr>
        <dsp:cNvPr id="0" name=""/>
        <dsp:cNvSpPr/>
      </dsp:nvSpPr>
      <dsp:spPr>
        <a:xfrm>
          <a:off x="435697" y="2886316"/>
          <a:ext cx="759387" cy="7593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67146-46EA-46E6-836F-977B8851D3DA}">
      <dsp:nvSpPr>
        <dsp:cNvPr id="0" name=""/>
        <dsp:cNvSpPr/>
      </dsp:nvSpPr>
      <dsp:spPr>
        <a:xfrm>
          <a:off x="1750597" y="2611365"/>
          <a:ext cx="3086180" cy="130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baseline="0"/>
            <a:t>Development and Testing</a:t>
          </a:r>
          <a:r>
            <a:rPr lang="en-US" sz="1800" b="0" i="0" kern="1200" baseline="0"/>
            <a:t>: Developers can quickly spin up instances for development and testing environments.</a:t>
          </a:r>
          <a:endParaRPr lang="en-US" sz="1800" kern="1200"/>
        </a:p>
      </dsp:txBody>
      <dsp:txXfrm>
        <a:off x="1750597" y="2611365"/>
        <a:ext cx="3086180" cy="1309288"/>
      </dsp:txXfrm>
    </dsp:sp>
    <dsp:sp modelId="{5D166267-EBDF-42E4-90BA-B2C98A2ED791}">
      <dsp:nvSpPr>
        <dsp:cNvPr id="0" name=""/>
        <dsp:cNvSpPr/>
      </dsp:nvSpPr>
      <dsp:spPr>
        <a:xfrm>
          <a:off x="5374521" y="2611365"/>
          <a:ext cx="1309288" cy="130928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BCC09-36D7-4385-B48F-AF7EDB5E3A2D}">
      <dsp:nvSpPr>
        <dsp:cNvPr id="0" name=""/>
        <dsp:cNvSpPr/>
      </dsp:nvSpPr>
      <dsp:spPr>
        <a:xfrm>
          <a:off x="5649472" y="2886316"/>
          <a:ext cx="759387" cy="7593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4DD619-7836-4C65-B708-BA9AB546E060}">
      <dsp:nvSpPr>
        <dsp:cNvPr id="0" name=""/>
        <dsp:cNvSpPr/>
      </dsp:nvSpPr>
      <dsp:spPr>
        <a:xfrm>
          <a:off x="6964372" y="2611365"/>
          <a:ext cx="3086180" cy="130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baseline="0"/>
            <a:t>High-Performance Computing</a:t>
          </a:r>
          <a:r>
            <a:rPr lang="en-US" sz="1800" b="0" i="0" kern="1200" baseline="0"/>
            <a:t>: EC2's compute-optimized instances handle heavy computational tasks. </a:t>
          </a:r>
          <a:endParaRPr lang="en-US" sz="1800" kern="1200"/>
        </a:p>
      </dsp:txBody>
      <dsp:txXfrm>
        <a:off x="6964372" y="2611365"/>
        <a:ext cx="3086180" cy="1309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81B6A-7353-4F05-B5B7-1CB7210C1DE9}">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B8169-05B8-4CAE-B126-ACB4A9167DAA}">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Web Servers: </a:t>
          </a:r>
          <a:r>
            <a:rPr lang="en-US" sz="2800" kern="1200"/>
            <a:t>General Purpose (t3.micro, m5.large).</a:t>
          </a:r>
        </a:p>
      </dsp:txBody>
      <dsp:txXfrm>
        <a:off x="0" y="675"/>
        <a:ext cx="6900512" cy="1106957"/>
      </dsp:txXfrm>
    </dsp:sp>
    <dsp:sp modelId="{0FEBC1C2-D519-4B2F-A866-FD748E6519F7}">
      <dsp:nvSpPr>
        <dsp:cNvPr id="0" name=""/>
        <dsp:cNvSpPr/>
      </dsp:nvSpPr>
      <dsp:spPr>
        <a:xfrm>
          <a:off x="0" y="1107633"/>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61C94-A980-4EAF-99A2-075746A57405}">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High-Performance Computing: </a:t>
          </a:r>
          <a:r>
            <a:rPr lang="en-US" sz="2800" kern="1200"/>
            <a:t>Compute Optimized (c6g.large, c5.4xlarge).</a:t>
          </a:r>
        </a:p>
      </dsp:txBody>
      <dsp:txXfrm>
        <a:off x="0" y="1107633"/>
        <a:ext cx="6900512" cy="1106957"/>
      </dsp:txXfrm>
    </dsp:sp>
    <dsp:sp modelId="{C22CE158-BE44-4843-9AF0-89E4DC8C43D8}">
      <dsp:nvSpPr>
        <dsp:cNvPr id="0" name=""/>
        <dsp:cNvSpPr/>
      </dsp:nvSpPr>
      <dsp:spPr>
        <a:xfrm>
          <a:off x="0" y="221459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81026-CD7E-4FC9-BEB2-ED3B7F91E5EE}">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Big Data Analytics: </a:t>
          </a:r>
          <a:r>
            <a:rPr lang="en-US" sz="2800" kern="1200"/>
            <a:t>Memory Optimized (r6g.2xlarge, x2gd.16xlarge).</a:t>
          </a:r>
        </a:p>
      </dsp:txBody>
      <dsp:txXfrm>
        <a:off x="0" y="2214591"/>
        <a:ext cx="6900512" cy="1106957"/>
      </dsp:txXfrm>
    </dsp:sp>
    <dsp:sp modelId="{471CEA3C-6CD3-4371-BA55-CFFC543BD421}">
      <dsp:nvSpPr>
        <dsp:cNvPr id="0" name=""/>
        <dsp:cNvSpPr/>
      </dsp:nvSpPr>
      <dsp:spPr>
        <a:xfrm>
          <a:off x="0" y="3321549"/>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1B1559-FA75-48B5-830C-47594EEFF80E}">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Machine Learning: </a:t>
          </a:r>
          <a:r>
            <a:rPr lang="en-US" sz="2800" kern="1200"/>
            <a:t>Accelerated Computing (g4dn.xlarge, p3.8xlarge).</a:t>
          </a:r>
        </a:p>
      </dsp:txBody>
      <dsp:txXfrm>
        <a:off x="0" y="3321549"/>
        <a:ext cx="6900512" cy="1106957"/>
      </dsp:txXfrm>
    </dsp:sp>
    <dsp:sp modelId="{8D41B104-E546-46EC-A771-D0EB7D00D307}">
      <dsp:nvSpPr>
        <dsp:cNvPr id="0" name=""/>
        <dsp:cNvSpPr/>
      </dsp:nvSpPr>
      <dsp:spPr>
        <a:xfrm>
          <a:off x="0" y="4428507"/>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4A6D89-C19F-42F1-A27D-741E7BAB8A69}">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Data Warehousing: </a:t>
          </a:r>
          <a:r>
            <a:rPr lang="en-US" sz="2800" kern="1200"/>
            <a:t>Storage Optimized (i3.large, d3en.2xlarge).</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61E8-CD0B-6211-A833-FD3BDD08C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0227C-DC86-5304-36EC-84732A744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AC91EF-2265-A6C8-88E7-FE0F2192D8F4}"/>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5" name="Footer Placeholder 4">
            <a:extLst>
              <a:ext uri="{FF2B5EF4-FFF2-40B4-BE49-F238E27FC236}">
                <a16:creationId xmlns:a16="http://schemas.microsoft.com/office/drawing/2014/main" id="{C089B2C1-8342-3B64-1A20-38636A4ED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7A100-0005-D93B-AD24-9B20931B7193}"/>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80481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888C-B063-50DF-5AB0-AC03F0AA99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BC63F-8AA6-283D-771C-6C66D703FC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2282C-2F28-15F4-EF42-5E207253C79B}"/>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5" name="Footer Placeholder 4">
            <a:extLst>
              <a:ext uri="{FF2B5EF4-FFF2-40B4-BE49-F238E27FC236}">
                <a16:creationId xmlns:a16="http://schemas.microsoft.com/office/drawing/2014/main" id="{F645AD2E-1B99-7F56-BF51-3D6888045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DC5A4-FD72-0C47-7757-114134B9E0CC}"/>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410653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75D27A-15A7-0972-207A-75EEABE752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1ABFFC-49AF-165F-843D-3942ACF32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589A7-8CCB-69DD-B77F-09B1596FBA7A}"/>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5" name="Footer Placeholder 4">
            <a:extLst>
              <a:ext uri="{FF2B5EF4-FFF2-40B4-BE49-F238E27FC236}">
                <a16:creationId xmlns:a16="http://schemas.microsoft.com/office/drawing/2014/main" id="{BCE9B541-216C-C034-2F0B-6D7D5021B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5B14E-32E4-C35A-8DFD-6C2B4248592D}"/>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308006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3454-3D5A-F3F3-2B99-5ED46053E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D56B2-6446-562C-1850-6EF767F118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8C139-C142-6522-0A0B-519D4DCFC09E}"/>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5" name="Footer Placeholder 4">
            <a:extLst>
              <a:ext uri="{FF2B5EF4-FFF2-40B4-BE49-F238E27FC236}">
                <a16:creationId xmlns:a16="http://schemas.microsoft.com/office/drawing/2014/main" id="{93722AB8-B288-F2AD-8BD9-FC2194287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5F12B-595A-E222-7AF0-B0E76ECBE817}"/>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106116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6F0C-2C19-1BEF-F1AE-B18745AB4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55F91-7793-33EE-5BA9-4F3E0B59AE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CC962-4107-CC54-E752-8C4117B00F8F}"/>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5" name="Footer Placeholder 4">
            <a:extLst>
              <a:ext uri="{FF2B5EF4-FFF2-40B4-BE49-F238E27FC236}">
                <a16:creationId xmlns:a16="http://schemas.microsoft.com/office/drawing/2014/main" id="{3114E405-B63D-B7D9-DF67-B7F199A1D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A3D74-93CF-9813-60CF-5033BEAE96CB}"/>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144463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3B27-DB67-31E5-F4F0-F366313C9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3599C-A1BB-E2E0-60A4-9C2F63D9F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70EAE-D2E3-937F-8717-571747F676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051333-0ECF-31EE-108F-BD0B42E5592E}"/>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6" name="Footer Placeholder 5">
            <a:extLst>
              <a:ext uri="{FF2B5EF4-FFF2-40B4-BE49-F238E27FC236}">
                <a16:creationId xmlns:a16="http://schemas.microsoft.com/office/drawing/2014/main" id="{855FDDA8-202B-7CE4-91B3-DB7077FB5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4F19D-259F-F175-6803-6AE013EC8AB3}"/>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351200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9B1-E3FD-F7CE-076B-F418F594D6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6B210-11F4-102A-D552-2ED0AAF56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B39B1-039F-4AA7-CD3E-067FCB36A2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445999-E310-52B4-1665-F2E91AC5E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C4936-55F7-86D0-91CC-4723EAB59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860C63-C044-B773-3D65-25C0459BB26D}"/>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8" name="Footer Placeholder 7">
            <a:extLst>
              <a:ext uri="{FF2B5EF4-FFF2-40B4-BE49-F238E27FC236}">
                <a16:creationId xmlns:a16="http://schemas.microsoft.com/office/drawing/2014/main" id="{AA337002-5D77-76D0-D50D-3864CD442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05A93-81FE-F77F-63F0-1ECF76309212}"/>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34157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5AD6-0CEC-40C1-16C6-6AC6BCE24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24E121-D5C4-0626-D501-A9521F0C711A}"/>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4" name="Footer Placeholder 3">
            <a:extLst>
              <a:ext uri="{FF2B5EF4-FFF2-40B4-BE49-F238E27FC236}">
                <a16:creationId xmlns:a16="http://schemas.microsoft.com/office/drawing/2014/main" id="{77774044-3618-0C71-67B5-C85F054AE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034192-03A9-0474-C90C-A50E34F76983}"/>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343904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A84C94-4EED-BFFD-06BD-5F85354239FD}"/>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3" name="Footer Placeholder 2">
            <a:extLst>
              <a:ext uri="{FF2B5EF4-FFF2-40B4-BE49-F238E27FC236}">
                <a16:creationId xmlns:a16="http://schemas.microsoft.com/office/drawing/2014/main" id="{02F5641B-7F98-DC7C-4E72-1855252A19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A0177-E77B-10F4-03AC-DC5A1D0EA7BB}"/>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320988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FB90-54E9-C1F4-AA08-011AE7BE5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A49EB9-74AA-32C8-5E89-D3420A277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CFD9C-117B-1109-5D2A-022F221D2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C5CDC2-FF0E-5FA4-EED1-628FE9681357}"/>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6" name="Footer Placeholder 5">
            <a:extLst>
              <a:ext uri="{FF2B5EF4-FFF2-40B4-BE49-F238E27FC236}">
                <a16:creationId xmlns:a16="http://schemas.microsoft.com/office/drawing/2014/main" id="{2F8497C1-B83E-F9F0-08D3-EDA1D0D01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04760-A8AA-CE37-5CEA-38EB23D869FB}"/>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295716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9146-4EA8-EA24-F38D-77BF2C259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6DC660-B4D2-3390-A41A-3C449E9EE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B9115-670A-C5A0-70E7-92D4F916E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9836E-33D4-94CA-73F7-A742FFBF6912}"/>
              </a:ext>
            </a:extLst>
          </p:cNvPr>
          <p:cNvSpPr>
            <a:spLocks noGrp="1"/>
          </p:cNvSpPr>
          <p:nvPr>
            <p:ph type="dt" sz="half" idx="10"/>
          </p:nvPr>
        </p:nvSpPr>
        <p:spPr/>
        <p:txBody>
          <a:bodyPr/>
          <a:lstStyle/>
          <a:p>
            <a:fld id="{335AA136-54A9-4929-A251-C59B2C2F70F9}" type="datetimeFigureOut">
              <a:rPr lang="en-US" smtClean="0"/>
              <a:t>10/28/2024</a:t>
            </a:fld>
            <a:endParaRPr lang="en-US"/>
          </a:p>
        </p:txBody>
      </p:sp>
      <p:sp>
        <p:nvSpPr>
          <p:cNvPr id="6" name="Footer Placeholder 5">
            <a:extLst>
              <a:ext uri="{FF2B5EF4-FFF2-40B4-BE49-F238E27FC236}">
                <a16:creationId xmlns:a16="http://schemas.microsoft.com/office/drawing/2014/main" id="{729B41D2-588F-7F81-01D2-47737510B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6A50A-951E-63D9-8314-5FFB3DB689B7}"/>
              </a:ext>
            </a:extLst>
          </p:cNvPr>
          <p:cNvSpPr>
            <a:spLocks noGrp="1"/>
          </p:cNvSpPr>
          <p:nvPr>
            <p:ph type="sldNum" sz="quarter" idx="12"/>
          </p:nvPr>
        </p:nvSpPr>
        <p:spPr/>
        <p:txBody>
          <a:bodyPr/>
          <a:lstStyle/>
          <a:p>
            <a:fld id="{BC5FBA8F-C71F-4A03-BC30-711E2B206DCF}" type="slidenum">
              <a:rPr lang="en-US" smtClean="0"/>
              <a:t>‹#›</a:t>
            </a:fld>
            <a:endParaRPr lang="en-US"/>
          </a:p>
        </p:txBody>
      </p:sp>
    </p:spTree>
    <p:extLst>
      <p:ext uri="{BB962C8B-B14F-4D97-AF65-F5344CB8AC3E}">
        <p14:creationId xmlns:p14="http://schemas.microsoft.com/office/powerpoint/2010/main" val="138983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FC31BE-CE06-AF1B-950B-03C503CBA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A83C4B-AA06-205E-4AFC-F727FC566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155CA-6224-C6C6-4560-F7EB56B0D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5AA136-54A9-4929-A251-C59B2C2F70F9}" type="datetimeFigureOut">
              <a:rPr lang="en-US" smtClean="0"/>
              <a:t>10/28/2024</a:t>
            </a:fld>
            <a:endParaRPr lang="en-US"/>
          </a:p>
        </p:txBody>
      </p:sp>
      <p:sp>
        <p:nvSpPr>
          <p:cNvPr id="5" name="Footer Placeholder 4">
            <a:extLst>
              <a:ext uri="{FF2B5EF4-FFF2-40B4-BE49-F238E27FC236}">
                <a16:creationId xmlns:a16="http://schemas.microsoft.com/office/drawing/2014/main" id="{13C570FB-B406-61CA-D336-3E236CAAA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F9717E-04DD-DA5A-9B9C-13DDAAFCB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5FBA8F-C71F-4A03-BC30-711E2B206DCF}" type="slidenum">
              <a:rPr lang="en-US" smtClean="0"/>
              <a:t>‹#›</a:t>
            </a:fld>
            <a:endParaRPr lang="en-US"/>
          </a:p>
        </p:txBody>
      </p:sp>
    </p:spTree>
    <p:extLst>
      <p:ext uri="{BB962C8B-B14F-4D97-AF65-F5344CB8AC3E}">
        <p14:creationId xmlns:p14="http://schemas.microsoft.com/office/powerpoint/2010/main" val="25774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aws.amazon.com/cli/latest/userguide/getting-started-install.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Cloud Computing Conceptabstract Cloud Connection Technology Background  Stock Illustration - Download Image Now - iStock">
            <a:extLst>
              <a:ext uri="{FF2B5EF4-FFF2-40B4-BE49-F238E27FC236}">
                <a16:creationId xmlns:a16="http://schemas.microsoft.com/office/drawing/2014/main" id="{AA43E074-786C-A2E3-EC41-395ECD0C6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536" r="510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DD39330-CB60-2186-0761-1BA625965B25}"/>
              </a:ext>
            </a:extLst>
          </p:cNvPr>
          <p:cNvSpPr txBox="1">
            <a:spLocks/>
          </p:cNvSpPr>
          <p:nvPr/>
        </p:nvSpPr>
        <p:spPr>
          <a:xfrm>
            <a:off x="477981" y="1122363"/>
            <a:ext cx="4023360" cy="32041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5000" b="1" dirty="0">
                <a:solidFill>
                  <a:schemeClr val="bg1"/>
                </a:solidFill>
              </a:rPr>
              <a:t>Cloud computing</a:t>
            </a:r>
          </a:p>
        </p:txBody>
      </p:sp>
      <p:sp>
        <p:nvSpPr>
          <p:cNvPr id="1039" name="Rectangle 10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1" name="Rectangle 10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utoShape 2" descr="What Is Cloud Computing? The Ultimate Small Business Guide | Bionic">
            <a:extLst>
              <a:ext uri="{FF2B5EF4-FFF2-40B4-BE49-F238E27FC236}">
                <a16:creationId xmlns:a16="http://schemas.microsoft.com/office/drawing/2014/main" id="{782B561D-4AE4-CB1D-6EEF-8FD3C04F1D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Cloud Computing? The Ultimate Small Business Guide | Bionic">
            <a:extLst>
              <a:ext uri="{FF2B5EF4-FFF2-40B4-BE49-F238E27FC236}">
                <a16:creationId xmlns:a16="http://schemas.microsoft.com/office/drawing/2014/main" id="{4D6D8171-1E03-B4AE-653A-1595D80AFE06}"/>
              </a:ext>
            </a:extLst>
          </p:cNvPr>
          <p:cNvSpPr>
            <a:spLocks noChangeAspect="1" noChangeArrowheads="1"/>
          </p:cNvSpPr>
          <p:nvPr/>
        </p:nvSpPr>
        <p:spPr bwMode="auto">
          <a:xfrm>
            <a:off x="6096000" y="-2362200"/>
            <a:ext cx="6096000" cy="6096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980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A65D0-FD8D-7EF4-C1D4-F6081B1F08E2}"/>
              </a:ext>
            </a:extLst>
          </p:cNvPr>
          <p:cNvSpPr>
            <a:spLocks noGrp="1"/>
          </p:cNvSpPr>
          <p:nvPr>
            <p:ph type="title"/>
          </p:nvPr>
        </p:nvSpPr>
        <p:spPr>
          <a:xfrm>
            <a:off x="5596501" y="489508"/>
            <a:ext cx="5754896" cy="1667569"/>
          </a:xfrm>
        </p:spPr>
        <p:txBody>
          <a:bodyPr anchor="b">
            <a:normAutofit/>
          </a:bodyPr>
          <a:lstStyle/>
          <a:p>
            <a:r>
              <a:rPr lang="en-US" sz="4000"/>
              <a:t>Identity and Access Management (IAM)</a:t>
            </a:r>
          </a:p>
        </p:txBody>
      </p:sp>
      <p:pic>
        <p:nvPicPr>
          <p:cNvPr id="5" name="Picture 4">
            <a:extLst>
              <a:ext uri="{FF2B5EF4-FFF2-40B4-BE49-F238E27FC236}">
                <a16:creationId xmlns:a16="http://schemas.microsoft.com/office/drawing/2014/main" id="{AD614B0B-FF07-27E6-F3BD-93A9A12F8232}"/>
              </a:ext>
            </a:extLst>
          </p:cNvPr>
          <p:cNvPicPr>
            <a:picLocks noChangeAspect="1"/>
          </p:cNvPicPr>
          <p:nvPr/>
        </p:nvPicPr>
        <p:blipFill>
          <a:blip r:embed="rId2"/>
          <a:stretch>
            <a:fillRect/>
          </a:stretch>
        </p:blipFill>
        <p:spPr>
          <a:xfrm>
            <a:off x="1068130" y="1370386"/>
            <a:ext cx="3876165" cy="3685533"/>
          </a:xfrm>
          <a:prstGeom prst="rect">
            <a:avLst/>
          </a:prstGeom>
        </p:spPr>
      </p:pic>
      <p:sp>
        <p:nvSpPr>
          <p:cNvPr id="3" name="Content Placeholder 2">
            <a:extLst>
              <a:ext uri="{FF2B5EF4-FFF2-40B4-BE49-F238E27FC236}">
                <a16:creationId xmlns:a16="http://schemas.microsoft.com/office/drawing/2014/main" id="{797005D4-201D-E1A4-E84E-FD929CF24A8E}"/>
              </a:ext>
            </a:extLst>
          </p:cNvPr>
          <p:cNvSpPr>
            <a:spLocks noGrp="1"/>
          </p:cNvSpPr>
          <p:nvPr>
            <p:ph idx="1"/>
          </p:nvPr>
        </p:nvSpPr>
        <p:spPr>
          <a:xfrm>
            <a:off x="5596502" y="2405894"/>
            <a:ext cx="5754896" cy="3197464"/>
          </a:xfrm>
        </p:spPr>
        <p:txBody>
          <a:bodyPr anchor="t">
            <a:normAutofit/>
          </a:bodyPr>
          <a:lstStyle/>
          <a:p>
            <a:pPr marL="0" indent="0">
              <a:buNone/>
            </a:pPr>
            <a:r>
              <a:rPr lang="en-US" sz="1700"/>
              <a:t>In AWS (Amazon Web Services), the "</a:t>
            </a:r>
            <a:r>
              <a:rPr lang="en-US" sz="1700" b="1"/>
              <a:t>root user</a:t>
            </a:r>
            <a:r>
              <a:rPr lang="en-US" sz="1700"/>
              <a:t>" refers to the account that was created when you first signed up for AWS. This root user has complete, unrestricted access to all resources and services within the AWS account, including billing information, IAM (Identity and Access Management), and other critical settings.</a:t>
            </a:r>
          </a:p>
          <a:p>
            <a:pPr marL="0" indent="0">
              <a:buNone/>
            </a:pPr>
            <a:endParaRPr lang="en-US" sz="1700"/>
          </a:p>
          <a:p>
            <a:pPr marL="0" indent="0">
              <a:buNone/>
            </a:pPr>
            <a:r>
              <a:rPr lang="en-US" sz="1700"/>
              <a:t>AWS Identity and Access Management (IAM) is a web service that helps you securely control access to AWS resources. It allows you to manage users, groups, roles, and policies to define who can access which resources in AWS and under what conditions.</a:t>
            </a:r>
          </a:p>
          <a:p>
            <a:pPr marL="0" indent="0">
              <a:buNone/>
            </a:pPr>
            <a:endParaRPr lang="en-US" sz="1700"/>
          </a:p>
          <a:p>
            <a:pPr marL="0" indent="0">
              <a:buNone/>
            </a:pPr>
            <a:endParaRPr lang="en-US" sz="1700"/>
          </a:p>
          <a:p>
            <a:pPr marL="0" indent="0">
              <a:buNone/>
            </a:pPr>
            <a:endParaRPr lang="en-US" sz="1700"/>
          </a:p>
          <a:p>
            <a:pPr marL="0" indent="0">
              <a:buNone/>
            </a:pPr>
            <a:endParaRPr lang="en-US" sz="170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93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9DA5E-7066-2CAF-7510-0D6D07EE9296}"/>
              </a:ext>
            </a:extLst>
          </p:cNvPr>
          <p:cNvSpPr>
            <a:spLocks noGrp="1"/>
          </p:cNvSpPr>
          <p:nvPr>
            <p:ph type="title"/>
          </p:nvPr>
        </p:nvSpPr>
        <p:spPr>
          <a:xfrm>
            <a:off x="1032387" y="472524"/>
            <a:ext cx="9688296" cy="795837"/>
          </a:xfrm>
        </p:spPr>
        <p:txBody>
          <a:bodyPr anchor="b">
            <a:normAutofit/>
          </a:bodyPr>
          <a:lstStyle/>
          <a:p>
            <a:r>
              <a:rPr lang="en-US" sz="4000" dirty="0"/>
              <a:t>Key Concepts of AWS IAM:</a:t>
            </a:r>
          </a:p>
        </p:txBody>
      </p:sp>
      <p:sp>
        <p:nvSpPr>
          <p:cNvPr id="4" name="Rectangle 1">
            <a:extLst>
              <a:ext uri="{FF2B5EF4-FFF2-40B4-BE49-F238E27FC236}">
                <a16:creationId xmlns:a16="http://schemas.microsoft.com/office/drawing/2014/main" id="{875CC747-26DE-6B5C-ECE8-43C6735BA66F}"/>
              </a:ext>
            </a:extLst>
          </p:cNvPr>
          <p:cNvSpPr>
            <a:spLocks noGrp="1" noChangeArrowheads="1"/>
          </p:cNvSpPr>
          <p:nvPr>
            <p:ph idx="1"/>
          </p:nvPr>
        </p:nvSpPr>
        <p:spPr bwMode="auto">
          <a:xfrm>
            <a:off x="1032387" y="1548581"/>
            <a:ext cx="9792306" cy="43241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latin typeface="Arial" panose="020B0604020202020204" pitchFamily="34" charset="0"/>
              </a:rPr>
              <a:t>1. Users</a:t>
            </a:r>
            <a:r>
              <a:rPr kumimoji="0" lang="en-US" altLang="en-US" sz="20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Represents an individual person or service that interacts with AWS. You can create individual user accounts, assign permissions to them, and control access to specific AWS services and resources.</a:t>
            </a: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latin typeface="Arial" panose="020B0604020202020204" pitchFamily="34" charset="0"/>
              </a:rPr>
              <a:t>2. Groups</a:t>
            </a:r>
            <a:r>
              <a:rPr kumimoji="0" lang="en-US" altLang="en-US" sz="20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A collection of users. You can assign permissions to a group, and all users in that group inherit those permissions.</a:t>
            </a: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latin typeface="Arial" panose="020B0604020202020204" pitchFamily="34" charset="0"/>
              </a:rPr>
              <a:t>3. Roles</a:t>
            </a:r>
            <a:r>
              <a:rPr kumimoji="0" lang="en-US" altLang="en-US" sz="20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A role is similar to a user, but it is meant to be assumed by other users or AWS services to perform specific actions. Roles are useful for granting permissions to applications or resources without needing to share security credentials.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04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1FE58D-7F5A-14A5-A413-E4088026D544}"/>
              </a:ext>
            </a:extLst>
          </p:cNvPr>
          <p:cNvSpPr>
            <a:spLocks noGrp="1"/>
          </p:cNvSpPr>
          <p:nvPr>
            <p:ph idx="1"/>
          </p:nvPr>
        </p:nvSpPr>
        <p:spPr>
          <a:xfrm>
            <a:off x="995720" y="983538"/>
            <a:ext cx="9688296" cy="4433724"/>
          </a:xfrm>
        </p:spPr>
        <p:txBody>
          <a:bodyPr anchor="t">
            <a:noAutofit/>
          </a:bodyPr>
          <a:lstStyle/>
          <a:p>
            <a:pPr marL="0" indent="0">
              <a:buNone/>
            </a:pPr>
            <a:r>
              <a:rPr lang="en-US" sz="2200" b="1" dirty="0"/>
              <a:t>Policies</a:t>
            </a:r>
            <a:r>
              <a:rPr lang="en-US" sz="2200" dirty="0"/>
              <a:t>:</a:t>
            </a:r>
          </a:p>
          <a:p>
            <a:pPr>
              <a:buFont typeface="Arial" panose="020B0604020202020204" pitchFamily="34" charset="0"/>
              <a:buChar char="•"/>
            </a:pPr>
            <a:r>
              <a:rPr lang="en-US" sz="2000" dirty="0"/>
              <a:t>IAM policies define the permissions that determine what actions users, groups, or roles can perform. Policies are written in JSON and can be attached to users, groups, or roles to specify what resources they can access and under what conditions.</a:t>
            </a:r>
          </a:p>
          <a:p>
            <a:pPr marL="0" indent="0">
              <a:buNone/>
            </a:pPr>
            <a:endParaRPr lang="en-US" sz="2000" dirty="0"/>
          </a:p>
          <a:p>
            <a:pPr marL="0" indent="0">
              <a:buNone/>
            </a:pPr>
            <a:r>
              <a:rPr lang="en-US" sz="2000" b="1" dirty="0"/>
              <a:t>Policy Types:</a:t>
            </a:r>
          </a:p>
          <a:p>
            <a:pPr>
              <a:buFont typeface="Arial" panose="020B0604020202020204" pitchFamily="34" charset="0"/>
              <a:buChar char="•"/>
            </a:pPr>
            <a:r>
              <a:rPr lang="en-US" sz="2000" b="1" dirty="0"/>
              <a:t>Managed Policies</a:t>
            </a:r>
            <a:r>
              <a:rPr lang="en-US" sz="2000" dirty="0"/>
              <a:t>: Can be AWS-managed or customer-managed. These can be attached to multiple users, groups, or roles, and changes to a managed policy apply to all entities attached to it.</a:t>
            </a:r>
          </a:p>
          <a:p>
            <a:pPr>
              <a:buFont typeface="Arial" panose="020B0604020202020204" pitchFamily="34" charset="0"/>
              <a:buChar char="•"/>
            </a:pPr>
            <a:r>
              <a:rPr lang="en-US" sz="2000" b="1" dirty="0"/>
              <a:t>Inline Policies</a:t>
            </a:r>
            <a:r>
              <a:rPr lang="en-US" sz="2000" dirty="0"/>
              <a:t>: These are directly attached to a single user, group, or role and cannot be reused.</a:t>
            </a:r>
          </a:p>
          <a:p>
            <a:pPr marL="0" indent="0">
              <a:buNone/>
            </a:pPr>
            <a:endParaRPr lang="en-US" sz="2000" dirty="0"/>
          </a:p>
        </p:txBody>
      </p:sp>
      <p:sp>
        <p:nvSpPr>
          <p:cNvPr id="15" name="Rectangle 1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13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8498-D8C9-0B97-B81F-627033F3396B}"/>
              </a:ext>
            </a:extLst>
          </p:cNvPr>
          <p:cNvSpPr>
            <a:spLocks noGrp="1"/>
          </p:cNvSpPr>
          <p:nvPr>
            <p:ph type="title"/>
          </p:nvPr>
        </p:nvSpPr>
        <p:spPr>
          <a:xfrm>
            <a:off x="636638" y="559195"/>
            <a:ext cx="10515600" cy="770501"/>
          </a:xfrm>
        </p:spPr>
        <p:txBody>
          <a:bodyPr>
            <a:normAutofit/>
          </a:bodyPr>
          <a:lstStyle/>
          <a:p>
            <a:r>
              <a:rPr lang="en-US" sz="4000" dirty="0"/>
              <a:t>Policy Structure Overview</a:t>
            </a:r>
          </a:p>
        </p:txBody>
      </p:sp>
      <p:sp>
        <p:nvSpPr>
          <p:cNvPr id="11" name="Rectangle 5">
            <a:extLst>
              <a:ext uri="{FF2B5EF4-FFF2-40B4-BE49-F238E27FC236}">
                <a16:creationId xmlns:a16="http://schemas.microsoft.com/office/drawing/2014/main" id="{79B3E081-B46D-EFFC-F99C-07DA8A96BF6F}"/>
              </a:ext>
            </a:extLst>
          </p:cNvPr>
          <p:cNvSpPr>
            <a:spLocks noChangeArrowheads="1"/>
          </p:cNvSpPr>
          <p:nvPr/>
        </p:nvSpPr>
        <p:spPr bwMode="auto">
          <a:xfrm>
            <a:off x="636638" y="1742652"/>
            <a:ext cx="539791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1. 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"Version"</a:t>
            </a:r>
            <a:r>
              <a:rPr kumimoji="0" lang="en-US" altLang="en-US" sz="1600" b="0" i="0" u="none" strike="noStrike" cap="none" normalizeH="0" baseline="0" dirty="0">
                <a:ln>
                  <a:noFill/>
                </a:ln>
                <a:solidFill>
                  <a:schemeClr val="tx1"/>
                </a:solidFill>
                <a:effectLst/>
              </a:rPr>
              <a:t> element defines the language syntax of the policy. The most commonly used version is </a:t>
            </a:r>
            <a:r>
              <a:rPr kumimoji="0" lang="en-US" altLang="en-US" sz="1600" b="0" i="0" u="none" strike="noStrike" cap="none" normalizeH="0" baseline="0" dirty="0">
                <a:ln>
                  <a:noFill/>
                </a:ln>
                <a:solidFill>
                  <a:schemeClr val="tx1"/>
                </a:solidFill>
                <a:effectLst/>
                <a:latin typeface="Arial Unicode MS"/>
              </a:rPr>
              <a:t>"2012-10-17"</a:t>
            </a:r>
            <a:r>
              <a:rPr kumimoji="0" lang="en-US" altLang="en-US" sz="1600" b="0" i="0" u="none" strike="noStrike" cap="none" normalizeH="0" baseline="0" dirty="0">
                <a:ln>
                  <a:noFill/>
                </a:ln>
                <a:solidFill>
                  <a:schemeClr val="tx1"/>
                </a:solidFill>
                <a:effectLst/>
              </a:rPr>
              <a:t>, which refers to the latest IAM policy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2. </a:t>
            </a:r>
            <a:r>
              <a:rPr lang="en-US" sz="1600" b="1" dirty="0"/>
              <a:t>Statement: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"Statement"</a:t>
            </a:r>
            <a:r>
              <a:rPr kumimoji="0" lang="en-US" altLang="en-US" sz="1600" b="0" i="0" u="none" strike="noStrike" cap="none" normalizeH="0" baseline="0" dirty="0">
                <a:ln>
                  <a:noFill/>
                </a:ln>
                <a:solidFill>
                  <a:schemeClr val="tx1"/>
                </a:solidFill>
                <a:effectLst/>
              </a:rPr>
              <a:t> element defines the permissions. It can contain multiple permissions statements, each specifying one or more actions, resources, effects, and optional conditions.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3. Effect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"Effect"</a:t>
            </a:r>
            <a:r>
              <a:rPr kumimoji="0" lang="en-US" altLang="en-US" sz="1600" b="0" i="0" u="none" strike="noStrike" cap="none" normalizeH="0" baseline="0" dirty="0">
                <a:ln>
                  <a:noFill/>
                </a:ln>
                <a:solidFill>
                  <a:schemeClr val="tx1"/>
                </a:solidFill>
                <a:effectLst/>
              </a:rPr>
              <a:t> element specifies whether the permission allows (</a:t>
            </a:r>
            <a:r>
              <a:rPr kumimoji="0" lang="en-US" altLang="en-US" sz="1600" b="0" i="0" u="none" strike="noStrike" cap="none" normalizeH="0" baseline="0" dirty="0">
                <a:ln>
                  <a:noFill/>
                </a:ln>
                <a:solidFill>
                  <a:schemeClr val="tx1"/>
                </a:solidFill>
                <a:effectLst/>
                <a:latin typeface="Arial Unicode MS"/>
              </a:rPr>
              <a:t>"Allow"</a:t>
            </a:r>
            <a:r>
              <a:rPr kumimoji="0" lang="en-US" altLang="en-US" sz="1600" b="0" i="0" u="none" strike="noStrike" cap="none" normalizeH="0" baseline="0" dirty="0">
                <a:ln>
                  <a:noFill/>
                </a:ln>
                <a:solidFill>
                  <a:schemeClr val="tx1"/>
                </a:solidFill>
                <a:effectLst/>
              </a:rPr>
              <a:t>) or explicitly denies (</a:t>
            </a:r>
            <a:r>
              <a:rPr kumimoji="0" lang="en-US" altLang="en-US" sz="1600" b="0" i="0" u="none" strike="noStrike" cap="none" normalizeH="0" baseline="0" dirty="0">
                <a:ln>
                  <a:noFill/>
                </a:ln>
                <a:solidFill>
                  <a:schemeClr val="tx1"/>
                </a:solidFill>
                <a:effectLst/>
                <a:latin typeface="Arial Unicode MS"/>
              </a:rPr>
              <a:t>"Deny"</a:t>
            </a:r>
            <a:r>
              <a:rPr kumimoji="0" lang="en-US" altLang="en-US" sz="1600" b="0" i="0" u="none" strike="noStrike" cap="none" normalizeH="0" baseline="0" dirty="0">
                <a:ln>
                  <a:noFill/>
                </a:ln>
                <a:solidFill>
                  <a:schemeClr val="tx1"/>
                </a:solidFill>
                <a:effectLst/>
              </a:rPr>
              <a:t>) the action.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A4981D23-CA8C-F284-CB02-77412D0D9915}"/>
              </a:ext>
            </a:extLst>
          </p:cNvPr>
          <p:cNvSpPr/>
          <p:nvPr/>
        </p:nvSpPr>
        <p:spPr>
          <a:xfrm>
            <a:off x="7320115" y="0"/>
            <a:ext cx="4868198" cy="685799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lumMod val="85000"/>
                    <a:lumOff val="15000"/>
                  </a:schemeClr>
                </a:solidFill>
              </a:rPr>
              <a:t>{</a:t>
            </a:r>
          </a:p>
          <a:p>
            <a:r>
              <a:rPr lang="en-US" sz="1600" b="1" dirty="0">
                <a:solidFill>
                  <a:schemeClr val="tx1">
                    <a:lumMod val="85000"/>
                    <a:lumOff val="15000"/>
                  </a:schemeClr>
                </a:solidFill>
              </a:rPr>
              <a:t>    "Version": "2012-10-17",</a:t>
            </a:r>
          </a:p>
          <a:p>
            <a:r>
              <a:rPr lang="en-US" sz="1600" b="1" dirty="0">
                <a:solidFill>
                  <a:schemeClr val="tx1">
                    <a:lumMod val="85000"/>
                    <a:lumOff val="15000"/>
                  </a:schemeClr>
                </a:solidFill>
              </a:rPr>
              <a:t>    "Statement": [</a:t>
            </a:r>
          </a:p>
          <a:p>
            <a:r>
              <a:rPr lang="en-US" sz="1600" b="1" dirty="0">
                <a:solidFill>
                  <a:schemeClr val="tx1">
                    <a:lumMod val="85000"/>
                    <a:lumOff val="15000"/>
                  </a:schemeClr>
                </a:solidFill>
              </a:rPr>
              <a:t>        {</a:t>
            </a:r>
          </a:p>
          <a:p>
            <a:r>
              <a:rPr lang="en-US" sz="1600" b="1" dirty="0">
                <a:solidFill>
                  <a:schemeClr val="tx1">
                    <a:lumMod val="85000"/>
                    <a:lumOff val="15000"/>
                  </a:schemeClr>
                </a:solidFill>
              </a:rPr>
              <a:t>            "Effect": "Allow or Deny",</a:t>
            </a:r>
          </a:p>
          <a:p>
            <a:r>
              <a:rPr lang="en-US" sz="1600" b="1" dirty="0">
                <a:solidFill>
                  <a:schemeClr val="tx1">
                    <a:lumMod val="85000"/>
                    <a:lumOff val="15000"/>
                  </a:schemeClr>
                </a:solidFill>
              </a:rPr>
              <a:t>            "Action": "List of Actions",</a:t>
            </a:r>
          </a:p>
          <a:p>
            <a:r>
              <a:rPr lang="en-US" sz="1600" b="1" dirty="0">
                <a:solidFill>
                  <a:schemeClr val="tx1">
                    <a:lumMod val="85000"/>
                    <a:lumOff val="15000"/>
                  </a:schemeClr>
                </a:solidFill>
              </a:rPr>
              <a:t>            "Resource": "List of Resources",</a:t>
            </a:r>
          </a:p>
          <a:p>
            <a:r>
              <a:rPr lang="en-US" sz="1600" b="1" dirty="0">
                <a:solidFill>
                  <a:schemeClr val="tx1">
                    <a:lumMod val="85000"/>
                    <a:lumOff val="15000"/>
                  </a:schemeClr>
                </a:solidFill>
              </a:rPr>
              <a:t>            "Condition": {</a:t>
            </a:r>
          </a:p>
          <a:p>
            <a:r>
              <a:rPr lang="en-US" sz="1600" b="1" dirty="0">
                <a:solidFill>
                  <a:schemeClr val="tx1">
                    <a:lumMod val="85000"/>
                    <a:lumOff val="15000"/>
                  </a:schemeClr>
                </a:solidFill>
              </a:rPr>
              <a:t>                "Condition Operator": {</a:t>
            </a:r>
          </a:p>
          <a:p>
            <a:r>
              <a:rPr lang="en-US" sz="1600" b="1" dirty="0">
                <a:solidFill>
                  <a:schemeClr val="tx1">
                    <a:lumMod val="85000"/>
                    <a:lumOff val="15000"/>
                  </a:schemeClr>
                </a:solidFill>
              </a:rPr>
              <a:t>                    "Condition Key": "Condition Value"</a:t>
            </a:r>
          </a:p>
          <a:p>
            <a:r>
              <a:rPr lang="en-US" sz="1600" b="1" dirty="0">
                <a:solidFill>
                  <a:schemeClr val="tx1">
                    <a:lumMod val="85000"/>
                    <a:lumOff val="15000"/>
                  </a:schemeClr>
                </a:solidFill>
              </a:rPr>
              <a:t>                }</a:t>
            </a:r>
          </a:p>
          <a:p>
            <a:r>
              <a:rPr lang="en-US" sz="1600" b="1" dirty="0">
                <a:solidFill>
                  <a:schemeClr val="tx1">
                    <a:lumMod val="85000"/>
                    <a:lumOff val="15000"/>
                  </a:schemeClr>
                </a:solidFill>
              </a:rPr>
              <a:t>            }</a:t>
            </a:r>
          </a:p>
          <a:p>
            <a:r>
              <a:rPr lang="en-US" sz="1600" b="1" dirty="0">
                <a:solidFill>
                  <a:schemeClr val="tx1">
                    <a:lumMod val="85000"/>
                    <a:lumOff val="15000"/>
                  </a:schemeClr>
                </a:solidFill>
              </a:rPr>
              <a:t>        }</a:t>
            </a:r>
          </a:p>
          <a:p>
            <a:r>
              <a:rPr lang="en-US" sz="1600" b="1" dirty="0">
                <a:solidFill>
                  <a:schemeClr val="tx1">
                    <a:lumMod val="85000"/>
                    <a:lumOff val="15000"/>
                  </a:schemeClr>
                </a:solidFill>
              </a:rPr>
              <a:t>    ]</a:t>
            </a:r>
          </a:p>
          <a:p>
            <a:r>
              <a:rPr lang="en-US" sz="1600" b="1" dirty="0">
                <a:solidFill>
                  <a:schemeClr val="tx1">
                    <a:lumMod val="85000"/>
                    <a:lumOff val="15000"/>
                  </a:schemeClr>
                </a:solidFill>
              </a:rPr>
              <a:t>}</a:t>
            </a:r>
          </a:p>
          <a:p>
            <a:pPr algn="ctr"/>
            <a:endParaRPr lang="en-US" sz="1600" dirty="0">
              <a:solidFill>
                <a:schemeClr val="tx1">
                  <a:lumMod val="85000"/>
                  <a:lumOff val="15000"/>
                </a:schemeClr>
              </a:solidFill>
            </a:endParaRPr>
          </a:p>
        </p:txBody>
      </p:sp>
    </p:spTree>
    <p:extLst>
      <p:ext uri="{BB962C8B-B14F-4D97-AF65-F5344CB8AC3E}">
        <p14:creationId xmlns:p14="http://schemas.microsoft.com/office/powerpoint/2010/main" val="51912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D53F2214-F7BC-4B8B-9125-80B11DCEEAA8}"/>
              </a:ext>
            </a:extLst>
          </p:cNvPr>
          <p:cNvSpPr>
            <a:spLocks noGrp="1" noChangeArrowheads="1"/>
          </p:cNvSpPr>
          <p:nvPr>
            <p:ph idx="1"/>
          </p:nvPr>
        </p:nvSpPr>
        <p:spPr bwMode="auto">
          <a:xfrm>
            <a:off x="789984" y="832749"/>
            <a:ext cx="5102942" cy="48359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Arial" panose="020B0604020202020204" pitchFamily="34" charset="0"/>
              </a:rPr>
              <a:t>5. Resource</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Arial" panose="020B0604020202020204" pitchFamily="34" charset="0"/>
              </a:rPr>
              <a:t>The </a:t>
            </a:r>
            <a:r>
              <a:rPr kumimoji="0" lang="en-US" altLang="en-US" sz="1600" b="0" i="0" u="none" strike="noStrike" cap="none" normalizeH="0" baseline="0" dirty="0">
                <a:ln>
                  <a:noFill/>
                </a:ln>
                <a:effectLst/>
                <a:latin typeface="Arial Unicode MS"/>
              </a:rPr>
              <a:t>"Resource"</a:t>
            </a:r>
            <a:r>
              <a:rPr kumimoji="0" lang="en-US" altLang="en-US" sz="1600" b="0" i="0" u="none" strike="noStrike" cap="none" normalizeH="0" baseline="0" dirty="0">
                <a:ln>
                  <a:noFill/>
                </a:ln>
                <a:effectLst/>
              </a:rPr>
              <a:t> element specifies the AWS resources on which the actions are allowed or denied. Resources are specified using Amazon Resource Names (ARNs). You can use </a:t>
            </a:r>
            <a:r>
              <a:rPr kumimoji="0" lang="en-US" altLang="en-US" sz="1600" b="0" i="0" u="none" strike="noStrike" cap="none" normalizeH="0" baseline="0" dirty="0">
                <a:ln>
                  <a:noFill/>
                </a:ln>
                <a:effectLst/>
                <a:latin typeface="Arial Unicode MS"/>
              </a:rPr>
              <a:t>*</a:t>
            </a:r>
            <a:r>
              <a:rPr kumimoji="0" lang="en-US" altLang="en-US" sz="1600" b="0" i="0" u="none" strike="noStrike" cap="none" normalizeH="0" baseline="0" dirty="0">
                <a:ln>
                  <a:noFill/>
                </a:ln>
                <a:effectLst/>
              </a:rPr>
              <a:t> to allow the action on all resources, or specify individual ARNs.</a:t>
            </a: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lang="en-US" sz="1600" dirty="0"/>
              <a:t>6. </a:t>
            </a:r>
            <a:r>
              <a:rPr lang="en-US" sz="1600" b="1" dirty="0"/>
              <a:t>Condition (Optional)</a:t>
            </a:r>
            <a:endParaRPr lang="en-US" altLang="en-US" sz="16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Arial" panose="020B0604020202020204" pitchFamily="34" charset="0"/>
              </a:rPr>
              <a:t>The "Condition" element is optional and defines specific conditions under which the statement applies. Conditions are based on operators like </a:t>
            </a:r>
            <a:r>
              <a:rPr kumimoji="0" lang="en-US" altLang="en-US" sz="1600" b="0" i="0" u="none" strike="noStrike" cap="none" normalizeH="0" baseline="0" dirty="0" err="1">
                <a:ln>
                  <a:noFill/>
                </a:ln>
                <a:effectLst/>
                <a:latin typeface="Arial" panose="020B0604020202020204" pitchFamily="34" charset="0"/>
              </a:rPr>
              <a:t>StringEquals</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IpAddress</a:t>
            </a:r>
            <a:r>
              <a:rPr kumimoji="0" lang="en-US" altLang="en-US" sz="1600" b="0" i="0" u="none" strike="noStrike" cap="none" normalizeH="0" baseline="0" dirty="0">
                <a:ln>
                  <a:noFill/>
                </a:ln>
                <a:effectLst/>
                <a:latin typeface="Arial" panose="020B0604020202020204" pitchFamily="34" charset="0"/>
              </a:rPr>
              <a:t>, Bool, etc. Conditions can be used to add more granularity to permissions.</a:t>
            </a:r>
          </a:p>
          <a:p>
            <a:pPr marL="0" marR="0" lvl="0" indent="0" defTabSz="914400" rtl="0" eaLnBrk="0" fontAlgn="base" latinLnBrk="0" hangingPunct="0">
              <a:spcBef>
                <a:spcPct val="0"/>
              </a:spcBef>
              <a:spcAft>
                <a:spcPts val="600"/>
              </a:spcAft>
              <a:buClrTx/>
              <a:buSzTx/>
              <a:buFontTx/>
              <a:buNone/>
              <a:tabLst/>
            </a:pPr>
            <a:endParaRPr kumimoji="0" lang="en-US" altLang="en-US" sz="16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lang="en-US" altLang="en-US" sz="1600" b="1" dirty="0">
                <a:latin typeface="Arial" panose="020B0604020202020204" pitchFamily="34" charset="0"/>
              </a:rPr>
              <a:t>Example of a Complete IAM Policy Here’s </a:t>
            </a:r>
            <a:r>
              <a:rPr lang="en-US" altLang="en-US" sz="1600" dirty="0">
                <a:latin typeface="Arial" panose="020B0604020202020204" pitchFamily="34" charset="0"/>
              </a:rPr>
              <a:t>an example of a complete IAM policy that allows users to read objects from an S3 bucket but only from a specific IP address.</a:t>
            </a: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7B25F7-F41D-C1BC-1256-D92C836EF60F}"/>
              </a:ext>
            </a:extLst>
          </p:cNvPr>
          <p:cNvSpPr/>
          <p:nvPr/>
        </p:nvSpPr>
        <p:spPr>
          <a:xfrm>
            <a:off x="8115299" y="101028"/>
            <a:ext cx="4076699" cy="629934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a:t>
            </a:r>
          </a:p>
          <a:p>
            <a:r>
              <a:rPr lang="en-US" sz="1600" b="1" dirty="0"/>
              <a:t>    "Version": "2012-10-17",</a:t>
            </a:r>
          </a:p>
          <a:p>
            <a:r>
              <a:rPr lang="en-US" sz="1600" b="1" dirty="0"/>
              <a:t>    "Statement": [</a:t>
            </a:r>
          </a:p>
          <a:p>
            <a:r>
              <a:rPr lang="en-US" sz="1600" b="1" dirty="0"/>
              <a:t>        {</a:t>
            </a:r>
          </a:p>
          <a:p>
            <a:r>
              <a:rPr lang="en-US" sz="1600" b="1" dirty="0"/>
              <a:t>            "Effect": "Allow",</a:t>
            </a:r>
          </a:p>
          <a:p>
            <a:r>
              <a:rPr lang="en-US" sz="1600" b="1" dirty="0"/>
              <a:t>            "Action": "s3:GetObject",</a:t>
            </a:r>
          </a:p>
          <a:p>
            <a:r>
              <a:rPr lang="en-US" sz="1600" b="1" dirty="0"/>
              <a:t>            "Resource": "arn:aws:s3:::example-bucket/*",</a:t>
            </a:r>
          </a:p>
          <a:p>
            <a:r>
              <a:rPr lang="en-US" sz="1600" b="1" dirty="0"/>
              <a:t>            "Condition": {</a:t>
            </a:r>
          </a:p>
          <a:p>
            <a:r>
              <a:rPr lang="en-US" sz="1600" b="1" dirty="0"/>
              <a:t>                "</a:t>
            </a:r>
            <a:r>
              <a:rPr lang="en-US" sz="1600" b="1" dirty="0" err="1"/>
              <a:t>IpAddress</a:t>
            </a:r>
            <a:r>
              <a:rPr lang="en-US" sz="1600" b="1" dirty="0"/>
              <a:t>": {</a:t>
            </a:r>
          </a:p>
          <a:p>
            <a:r>
              <a:rPr lang="en-US" sz="1600" b="1" dirty="0"/>
              <a:t>                    "</a:t>
            </a:r>
            <a:r>
              <a:rPr lang="en-US" sz="1600" b="1" dirty="0" err="1"/>
              <a:t>aws:SourceIp</a:t>
            </a:r>
            <a:r>
              <a:rPr lang="en-US" sz="1600" b="1" dirty="0"/>
              <a:t>": "203.0.113.0/24"</a:t>
            </a:r>
          </a:p>
          <a:p>
            <a:r>
              <a:rPr lang="en-US" sz="1600" b="1" dirty="0"/>
              <a:t>                }</a:t>
            </a:r>
          </a:p>
          <a:p>
            <a:r>
              <a:rPr lang="en-US" sz="1600" b="1" dirty="0"/>
              <a:t>            }</a:t>
            </a:r>
          </a:p>
          <a:p>
            <a:r>
              <a:rPr lang="en-US" sz="1600" b="1" dirty="0"/>
              <a:t>        }</a:t>
            </a:r>
          </a:p>
          <a:p>
            <a:r>
              <a:rPr lang="en-US" sz="1600" b="1" dirty="0"/>
              <a:t>    ]</a:t>
            </a:r>
          </a:p>
          <a:p>
            <a:r>
              <a:rPr lang="en-US" sz="1600" b="1" dirty="0"/>
              <a:t>}</a:t>
            </a:r>
          </a:p>
          <a:p>
            <a:endParaRPr lang="en-US" sz="1600" b="1" dirty="0"/>
          </a:p>
        </p:txBody>
      </p:sp>
    </p:spTree>
    <p:extLst>
      <p:ext uri="{BB962C8B-B14F-4D97-AF65-F5344CB8AC3E}">
        <p14:creationId xmlns:p14="http://schemas.microsoft.com/office/powerpoint/2010/main" val="298014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83B14A0-742F-4635-B77A-41A121A44AF6}"/>
              </a:ext>
            </a:extLst>
          </p:cNvPr>
          <p:cNvPicPr>
            <a:picLocks noChangeAspect="1"/>
          </p:cNvPicPr>
          <p:nvPr/>
        </p:nvPicPr>
        <p:blipFill>
          <a:blip r:embed="rId2"/>
          <a:srcRect l="27639" r="2798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A30D6-C529-0976-73EC-11A205F877A9}"/>
              </a:ext>
            </a:extLst>
          </p:cNvPr>
          <p:cNvSpPr>
            <a:spLocks noGrp="1"/>
          </p:cNvSpPr>
          <p:nvPr>
            <p:ph type="title"/>
          </p:nvPr>
        </p:nvSpPr>
        <p:spPr>
          <a:xfrm>
            <a:off x="6115317" y="405685"/>
            <a:ext cx="5464968" cy="1559301"/>
          </a:xfrm>
        </p:spPr>
        <p:txBody>
          <a:bodyPr>
            <a:normAutofit/>
          </a:bodyPr>
          <a:lstStyle/>
          <a:p>
            <a:r>
              <a:rPr lang="en-US" sz="4000"/>
              <a:t>Multi-Factor Authentication (MFA)</a:t>
            </a:r>
          </a:p>
        </p:txBody>
      </p:sp>
      <p:sp>
        <p:nvSpPr>
          <p:cNvPr id="3" name="Content Placeholder 2">
            <a:extLst>
              <a:ext uri="{FF2B5EF4-FFF2-40B4-BE49-F238E27FC236}">
                <a16:creationId xmlns:a16="http://schemas.microsoft.com/office/drawing/2014/main" id="{C55CDAFD-3F56-6D0E-2797-917153916116}"/>
              </a:ext>
            </a:extLst>
          </p:cNvPr>
          <p:cNvSpPr>
            <a:spLocks noGrp="1"/>
          </p:cNvSpPr>
          <p:nvPr>
            <p:ph idx="1"/>
          </p:nvPr>
        </p:nvSpPr>
        <p:spPr>
          <a:xfrm>
            <a:off x="6115317" y="2743200"/>
            <a:ext cx="5247340" cy="3496878"/>
          </a:xfrm>
        </p:spPr>
        <p:txBody>
          <a:bodyPr anchor="ctr">
            <a:normAutofit/>
          </a:bodyPr>
          <a:lstStyle/>
          <a:p>
            <a:pPr marL="0" indent="0">
              <a:buNone/>
            </a:pPr>
            <a:r>
              <a:rPr lang="en-US" sz="2000" dirty="0"/>
              <a:t>(MFA) in AWS adds an extra layer of security to your AWS accounts by requiring not only a username and password but also a second form of verification.</a:t>
            </a:r>
          </a:p>
          <a:p>
            <a:pPr marL="0" indent="0">
              <a:buNone/>
            </a:pPr>
            <a:endParaRPr lang="en-US" sz="2000" dirty="0"/>
          </a:p>
          <a:p>
            <a:pPr marL="0" indent="0">
              <a:buNone/>
            </a:pPr>
            <a:r>
              <a:rPr lang="en-US" sz="2000" b="1" dirty="0"/>
              <a:t>MFA = password you know + security device you own.</a:t>
            </a:r>
          </a:p>
          <a:p>
            <a:pPr marL="0" indent="0">
              <a:buNone/>
            </a:pPr>
            <a:endParaRPr lang="en-US" sz="2000" dirty="0"/>
          </a:p>
          <a:p>
            <a:pPr marL="0" indent="0">
              <a:buNone/>
            </a:pPr>
            <a:r>
              <a:rPr lang="en-US" sz="2000" dirty="0"/>
              <a:t>Main benefit of MFA: if a password is stolen or hacked the account is not compromised</a:t>
            </a:r>
          </a:p>
        </p:txBody>
      </p:sp>
    </p:spTree>
    <p:extLst>
      <p:ext uri="{BB962C8B-B14F-4D97-AF65-F5344CB8AC3E}">
        <p14:creationId xmlns:p14="http://schemas.microsoft.com/office/powerpoint/2010/main" val="54844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2BD6-3563-DDA5-D416-1D8FD9DCC33B}"/>
              </a:ext>
            </a:extLst>
          </p:cNvPr>
          <p:cNvSpPr>
            <a:spLocks noGrp="1"/>
          </p:cNvSpPr>
          <p:nvPr>
            <p:ph type="title"/>
          </p:nvPr>
        </p:nvSpPr>
        <p:spPr>
          <a:xfrm>
            <a:off x="838200" y="365126"/>
            <a:ext cx="10515600" cy="1147152"/>
          </a:xfrm>
        </p:spPr>
        <p:txBody>
          <a:bodyPr/>
          <a:lstStyle/>
          <a:p>
            <a:r>
              <a:rPr lang="en-US" dirty="0"/>
              <a:t>MFA Devices Option in AWS</a:t>
            </a:r>
          </a:p>
        </p:txBody>
      </p:sp>
      <p:pic>
        <p:nvPicPr>
          <p:cNvPr id="2050" name="Picture 2" descr="IAM MFA in AWS - Dot Net Tutorials">
            <a:extLst>
              <a:ext uri="{FF2B5EF4-FFF2-40B4-BE49-F238E27FC236}">
                <a16:creationId xmlns:a16="http://schemas.microsoft.com/office/drawing/2014/main" id="{0942B548-B04C-BEB5-AB7E-2EDD84D0EB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80003"/>
            <a:ext cx="10044743" cy="373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84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B5F7-BC17-F0DE-7CEC-934AC61971A2}"/>
              </a:ext>
            </a:extLst>
          </p:cNvPr>
          <p:cNvSpPr>
            <a:spLocks noGrp="1"/>
          </p:cNvSpPr>
          <p:nvPr>
            <p:ph type="title"/>
          </p:nvPr>
        </p:nvSpPr>
        <p:spPr/>
        <p:txBody>
          <a:bodyPr/>
          <a:lstStyle/>
          <a:p>
            <a:r>
              <a:rPr lang="en-US" dirty="0"/>
              <a:t>MFA Devices Option in AWS</a:t>
            </a:r>
          </a:p>
        </p:txBody>
      </p:sp>
      <p:pic>
        <p:nvPicPr>
          <p:cNvPr id="1028" name="Picture 4" descr="Hard MFA Device :: Create a new AWS account.">
            <a:extLst>
              <a:ext uri="{FF2B5EF4-FFF2-40B4-BE49-F238E27FC236}">
                <a16:creationId xmlns:a16="http://schemas.microsoft.com/office/drawing/2014/main" id="{556F5694-215E-1390-4E60-15F0673E1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225" y="2927755"/>
            <a:ext cx="2493365" cy="18602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BAD150A-661B-7564-E433-47DA6F21512B}"/>
              </a:ext>
            </a:extLst>
          </p:cNvPr>
          <p:cNvSpPr txBox="1"/>
          <p:nvPr/>
        </p:nvSpPr>
        <p:spPr>
          <a:xfrm>
            <a:off x="2655096" y="2171224"/>
            <a:ext cx="6093822" cy="369332"/>
          </a:xfrm>
          <a:prstGeom prst="rect">
            <a:avLst/>
          </a:prstGeom>
          <a:noFill/>
        </p:spPr>
        <p:txBody>
          <a:bodyPr wrap="square">
            <a:spAutoFit/>
          </a:bodyPr>
          <a:lstStyle/>
          <a:p>
            <a:r>
              <a:rPr lang="en-US" b="1" dirty="0"/>
              <a:t>Hardware key Fob MFA Device</a:t>
            </a:r>
          </a:p>
        </p:txBody>
      </p:sp>
      <p:sp>
        <p:nvSpPr>
          <p:cNvPr id="11" name="TextBox 10">
            <a:extLst>
              <a:ext uri="{FF2B5EF4-FFF2-40B4-BE49-F238E27FC236}">
                <a16:creationId xmlns:a16="http://schemas.microsoft.com/office/drawing/2014/main" id="{AD69BA75-595E-7860-9206-0CF8ECBA9E8B}"/>
              </a:ext>
            </a:extLst>
          </p:cNvPr>
          <p:cNvSpPr txBox="1"/>
          <p:nvPr/>
        </p:nvSpPr>
        <p:spPr>
          <a:xfrm>
            <a:off x="2652918" y="5221856"/>
            <a:ext cx="6096000" cy="369332"/>
          </a:xfrm>
          <a:prstGeom prst="rect">
            <a:avLst/>
          </a:prstGeom>
          <a:noFill/>
        </p:spPr>
        <p:txBody>
          <a:bodyPr wrap="square">
            <a:spAutoFit/>
          </a:bodyPr>
          <a:lstStyle/>
          <a:p>
            <a:r>
              <a:rPr lang="en-US" b="1" dirty="0"/>
              <a:t>Provide by Gemalto(3rd party)</a:t>
            </a:r>
          </a:p>
        </p:txBody>
      </p:sp>
    </p:spTree>
    <p:extLst>
      <p:ext uri="{BB962C8B-B14F-4D97-AF65-F5344CB8AC3E}">
        <p14:creationId xmlns:p14="http://schemas.microsoft.com/office/powerpoint/2010/main" val="371240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5A95A-1976-280C-623F-C961D84EE10D}"/>
              </a:ext>
            </a:extLst>
          </p:cNvPr>
          <p:cNvSpPr>
            <a:spLocks noGrp="1"/>
          </p:cNvSpPr>
          <p:nvPr>
            <p:ph type="title"/>
          </p:nvPr>
        </p:nvSpPr>
        <p:spPr>
          <a:xfrm>
            <a:off x="5931240" y="169898"/>
            <a:ext cx="4977976" cy="1454051"/>
          </a:xfrm>
        </p:spPr>
        <p:txBody>
          <a:bodyPr>
            <a:normAutofit/>
          </a:bodyPr>
          <a:lstStyle/>
          <a:p>
            <a:r>
              <a:rPr lang="en-US" sz="3600" dirty="0">
                <a:solidFill>
                  <a:schemeClr val="tx2"/>
                </a:solidFill>
              </a:rPr>
              <a:t>How can we access AWS..?</a:t>
            </a:r>
          </a:p>
        </p:txBody>
      </p:sp>
      <p:pic>
        <p:nvPicPr>
          <p:cNvPr id="7" name="Graphic 6" descr="Laptop Secure">
            <a:extLst>
              <a:ext uri="{FF2B5EF4-FFF2-40B4-BE49-F238E27FC236}">
                <a16:creationId xmlns:a16="http://schemas.microsoft.com/office/drawing/2014/main" id="{55CF49AA-B858-C52B-9AD6-1FA496C258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6C50B4F-58A4-0CCE-577D-A08922920789}"/>
              </a:ext>
            </a:extLst>
          </p:cNvPr>
          <p:cNvSpPr>
            <a:spLocks noGrp="1"/>
          </p:cNvSpPr>
          <p:nvPr>
            <p:ph idx="1"/>
          </p:nvPr>
        </p:nvSpPr>
        <p:spPr>
          <a:xfrm>
            <a:off x="6090574" y="1793846"/>
            <a:ext cx="5247986" cy="4267125"/>
          </a:xfrm>
        </p:spPr>
        <p:txBody>
          <a:bodyPr anchor="ctr">
            <a:noAutofit/>
          </a:bodyPr>
          <a:lstStyle/>
          <a:p>
            <a:r>
              <a:rPr lang="en-US" sz="1800" dirty="0">
                <a:solidFill>
                  <a:schemeClr val="tx2"/>
                </a:solidFill>
              </a:rPr>
              <a:t>To access AWS, you have three option:</a:t>
            </a:r>
          </a:p>
          <a:p>
            <a:pPr marL="514350" indent="-514350">
              <a:buAutoNum type="arabicPeriod"/>
            </a:pPr>
            <a:r>
              <a:rPr lang="en-US" sz="1800" b="1" dirty="0">
                <a:solidFill>
                  <a:schemeClr val="tx2"/>
                </a:solidFill>
              </a:rPr>
              <a:t>AWS Management Console </a:t>
            </a:r>
            <a:r>
              <a:rPr lang="en-US" sz="1800" dirty="0">
                <a:solidFill>
                  <a:schemeClr val="tx2"/>
                </a:solidFill>
              </a:rPr>
              <a:t>(protected by password + MFA)</a:t>
            </a:r>
          </a:p>
          <a:p>
            <a:pPr marL="514350" indent="-514350">
              <a:buAutoNum type="arabicPeriod"/>
            </a:pPr>
            <a:r>
              <a:rPr lang="en-US" sz="1800" b="1" dirty="0">
                <a:solidFill>
                  <a:schemeClr val="tx2"/>
                </a:solidFill>
              </a:rPr>
              <a:t>AWS Command Line Interface (CLI): </a:t>
            </a:r>
            <a:r>
              <a:rPr lang="en-US" sz="1800" dirty="0">
                <a:solidFill>
                  <a:schemeClr val="tx2"/>
                </a:solidFill>
              </a:rPr>
              <a:t>protected by access key</a:t>
            </a:r>
          </a:p>
          <a:p>
            <a:pPr marL="514350" indent="-514350">
              <a:buAutoNum type="arabicPeriod"/>
            </a:pPr>
            <a:r>
              <a:rPr lang="en-US" sz="1800" b="1" dirty="0">
                <a:solidFill>
                  <a:schemeClr val="tx2"/>
                </a:solidFill>
              </a:rPr>
              <a:t>AWS SDKs: </a:t>
            </a:r>
            <a:r>
              <a:rPr lang="en-US" sz="1800" dirty="0">
                <a:solidFill>
                  <a:schemeClr val="tx2"/>
                </a:solidFill>
              </a:rPr>
              <a:t>for code: protected by access key</a:t>
            </a:r>
          </a:p>
          <a:p>
            <a:r>
              <a:rPr lang="en-US" sz="1800" dirty="0">
                <a:solidFill>
                  <a:schemeClr val="tx2"/>
                </a:solidFill>
              </a:rPr>
              <a:t>Access key are generated through the AWS console.</a:t>
            </a:r>
          </a:p>
          <a:p>
            <a:r>
              <a:rPr lang="en-US" sz="1800" dirty="0">
                <a:solidFill>
                  <a:schemeClr val="tx2"/>
                </a:solidFill>
              </a:rPr>
              <a:t>Users manages their own access keys.</a:t>
            </a:r>
          </a:p>
          <a:p>
            <a:r>
              <a:rPr lang="en-US" sz="1800" dirty="0">
                <a:solidFill>
                  <a:schemeClr val="tx2"/>
                </a:solidFill>
              </a:rPr>
              <a:t>Access keys are secret, just like password. Don’t share them.</a:t>
            </a:r>
          </a:p>
          <a:p>
            <a:r>
              <a:rPr lang="en-US" sz="1800" dirty="0">
                <a:solidFill>
                  <a:schemeClr val="tx2"/>
                </a:solidFill>
              </a:rPr>
              <a:t>Access Key ID = username</a:t>
            </a:r>
          </a:p>
          <a:p>
            <a:r>
              <a:rPr lang="en-US" sz="1800" dirty="0">
                <a:solidFill>
                  <a:schemeClr val="tx2"/>
                </a:solidFill>
              </a:rPr>
              <a:t>Secret Access Key =password</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743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F25B-0CEA-73C7-5759-E2830E029337}"/>
              </a:ext>
            </a:extLst>
          </p:cNvPr>
          <p:cNvSpPr>
            <a:spLocks noGrp="1"/>
          </p:cNvSpPr>
          <p:nvPr>
            <p:ph type="title"/>
          </p:nvPr>
        </p:nvSpPr>
        <p:spPr/>
        <p:txBody>
          <a:bodyPr/>
          <a:lstStyle/>
          <a:p>
            <a:r>
              <a:rPr lang="en-US" dirty="0"/>
              <a:t>How Access Key Looks: Don’t share them</a:t>
            </a:r>
          </a:p>
        </p:txBody>
      </p:sp>
      <p:pic>
        <p:nvPicPr>
          <p:cNvPr id="3074" name="Picture 2" descr="Access Keys Rotated 45 Days | Trend Micro">
            <a:extLst>
              <a:ext uri="{FF2B5EF4-FFF2-40B4-BE49-F238E27FC236}">
                <a16:creationId xmlns:a16="http://schemas.microsoft.com/office/drawing/2014/main" id="{D931ECC6-F1C1-1824-5872-CF5101D64C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2962" y="1894115"/>
            <a:ext cx="8453475" cy="348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26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22D2A-BBC6-8761-47AB-864E5CB1C431}"/>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rPr>
              <a:t>What is </a:t>
            </a:r>
            <a:r>
              <a:rPr lang="en-US" sz="3600" b="1" dirty="0">
                <a:solidFill>
                  <a:schemeClr val="tx2"/>
                </a:solidFill>
              </a:rPr>
              <a:t>On-premises….?</a:t>
            </a:r>
            <a:endParaRPr lang="en-US" sz="3600" dirty="0">
              <a:solidFill>
                <a:schemeClr val="tx2"/>
              </a:solidFill>
            </a:endParaRPr>
          </a:p>
        </p:txBody>
      </p:sp>
      <p:sp>
        <p:nvSpPr>
          <p:cNvPr id="3" name="Content Placeholder 2">
            <a:extLst>
              <a:ext uri="{FF2B5EF4-FFF2-40B4-BE49-F238E27FC236}">
                <a16:creationId xmlns:a16="http://schemas.microsoft.com/office/drawing/2014/main" id="{7E6CDAC2-8DA5-B602-BCD9-64564A84FA11}"/>
              </a:ext>
            </a:extLst>
          </p:cNvPr>
          <p:cNvSpPr>
            <a:spLocks noGrp="1"/>
          </p:cNvSpPr>
          <p:nvPr>
            <p:ph idx="1"/>
          </p:nvPr>
        </p:nvSpPr>
        <p:spPr>
          <a:xfrm>
            <a:off x="804672" y="2421682"/>
            <a:ext cx="4977578" cy="3639289"/>
          </a:xfrm>
        </p:spPr>
        <p:txBody>
          <a:bodyPr anchor="ctr">
            <a:normAutofit/>
          </a:bodyPr>
          <a:lstStyle/>
          <a:p>
            <a:pPr marL="0" indent="0">
              <a:buNone/>
            </a:pPr>
            <a:r>
              <a:rPr lang="en-US" sz="1500" b="1">
                <a:solidFill>
                  <a:schemeClr val="tx2"/>
                </a:solidFill>
              </a:rPr>
              <a:t>On-premises</a:t>
            </a:r>
            <a:r>
              <a:rPr lang="en-US" sz="1500">
                <a:solidFill>
                  <a:schemeClr val="tx2"/>
                </a:solidFill>
              </a:rPr>
              <a:t> (often abbreviated as </a:t>
            </a:r>
            <a:r>
              <a:rPr lang="en-US" sz="1500" b="1">
                <a:solidFill>
                  <a:schemeClr val="tx2"/>
                </a:solidFill>
              </a:rPr>
              <a:t>on-prem</a:t>
            </a:r>
            <a:r>
              <a:rPr lang="en-US" sz="1500">
                <a:solidFill>
                  <a:schemeClr val="tx2"/>
                </a:solidFill>
              </a:rPr>
              <a:t>) refers to a traditional IT infrastructure model where all the hardware, software, and servers are physically located within a company's facilities. The business owns, operates, and manages all the IT infrastructure internally, without relying on external cloud providers. This setup requires dedicated space, such as a data center or server room, and an in-house IT team for maintenance, security, and upgrades.</a:t>
            </a:r>
          </a:p>
          <a:p>
            <a:pPr marL="0" indent="0">
              <a:buNone/>
            </a:pPr>
            <a:r>
              <a:rPr lang="en-US" sz="1500" b="1">
                <a:solidFill>
                  <a:schemeClr val="tx2"/>
                </a:solidFill>
              </a:rPr>
              <a:t>Example of On-premises:</a:t>
            </a:r>
          </a:p>
          <a:p>
            <a:pPr marL="0" indent="0">
              <a:buNone/>
            </a:pPr>
            <a:r>
              <a:rPr lang="en-US" sz="1500">
                <a:solidFill>
                  <a:schemeClr val="tx2"/>
                </a:solidFill>
              </a:rPr>
              <a:t>A company running its own data center with physical servers, hosting applications like customer databases, financial systems, or enterprise resource planning (ERP) software on-site, is utilizing an on-premises setup.</a:t>
            </a:r>
          </a:p>
          <a:p>
            <a:endParaRPr lang="en-US" sz="1500">
              <a:solidFill>
                <a:schemeClr val="tx2"/>
              </a:solidFill>
            </a:endParaRPr>
          </a:p>
        </p:txBody>
      </p:sp>
      <p:grpSp>
        <p:nvGrpSpPr>
          <p:cNvPr id="21" name="Group 20">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2" name="Freeform: Shape 21">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omputer">
            <a:extLst>
              <a:ext uri="{FF2B5EF4-FFF2-40B4-BE49-F238E27FC236}">
                <a16:creationId xmlns:a16="http://schemas.microsoft.com/office/drawing/2014/main" id="{380B36B0-9F3A-A2B1-6714-2A24348956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591762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FE7D8A-55FA-D567-C99F-52D206620E55}"/>
              </a:ext>
            </a:extLst>
          </p:cNvPr>
          <p:cNvSpPr>
            <a:spLocks noGrp="1"/>
          </p:cNvSpPr>
          <p:nvPr>
            <p:ph type="title"/>
          </p:nvPr>
        </p:nvSpPr>
        <p:spPr>
          <a:xfrm>
            <a:off x="621792" y="1161288"/>
            <a:ext cx="3602736" cy="4526280"/>
          </a:xfrm>
        </p:spPr>
        <p:txBody>
          <a:bodyPr>
            <a:normAutofit/>
          </a:bodyPr>
          <a:lstStyle/>
          <a:p>
            <a:r>
              <a:rPr lang="en-US" sz="4000"/>
              <a:t>AWS CLI (Command Line Interface)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8F2D3D7-3424-6A79-D06E-3B95EBA9E483}"/>
              </a:ext>
            </a:extLst>
          </p:cNvPr>
          <p:cNvSpPr>
            <a:spLocks noGrp="1"/>
          </p:cNvSpPr>
          <p:nvPr>
            <p:ph idx="1"/>
          </p:nvPr>
        </p:nvSpPr>
        <p:spPr>
          <a:xfrm>
            <a:off x="5305255" y="932688"/>
            <a:ext cx="6045498" cy="4992624"/>
          </a:xfrm>
        </p:spPr>
        <p:txBody>
          <a:bodyPr anchor="ctr">
            <a:normAutofit/>
          </a:bodyPr>
          <a:lstStyle/>
          <a:p>
            <a:pPr marL="0" indent="0">
              <a:buNone/>
            </a:pPr>
            <a:r>
              <a:rPr lang="en-US" sz="1900" dirty="0"/>
              <a:t>The AWS Command Line Interface (CLI) is a powerful tool that allows you to interact with AWS services using commands in your terminal or command prompt. With the AWS CLI, you can manage AWS services, automate tasks, and script your workflows.</a:t>
            </a:r>
          </a:p>
          <a:p>
            <a:pPr marL="0" indent="0">
              <a:buNone/>
            </a:pPr>
            <a:endParaRPr lang="en-US" sz="1900" dirty="0"/>
          </a:p>
          <a:p>
            <a:pPr marL="0" indent="0">
              <a:buNone/>
            </a:pPr>
            <a:r>
              <a:rPr lang="en-US" sz="1900" dirty="0"/>
              <a:t>AWS CLI is available for </a:t>
            </a:r>
          </a:p>
          <a:p>
            <a:r>
              <a:rPr lang="en-US" sz="1900" dirty="0"/>
              <a:t>Linux</a:t>
            </a:r>
          </a:p>
          <a:p>
            <a:r>
              <a:rPr lang="en-US" sz="1900" dirty="0"/>
              <a:t>Windows </a:t>
            </a:r>
          </a:p>
          <a:p>
            <a:r>
              <a:rPr lang="en-US" sz="1900" dirty="0"/>
              <a:t>Mac OS</a:t>
            </a:r>
          </a:p>
          <a:p>
            <a:endParaRPr lang="en-US" sz="1900" dirty="0"/>
          </a:p>
          <a:p>
            <a:pPr marL="0" indent="0">
              <a:buNone/>
            </a:pPr>
            <a:r>
              <a:rPr lang="en-US" sz="1900" dirty="0"/>
              <a:t>To download AWS CLI </a:t>
            </a:r>
            <a:r>
              <a:rPr lang="en-US" sz="1900" dirty="0">
                <a:hlinkClick r:id="rId2"/>
              </a:rPr>
              <a:t>https://docs.aws.amazon.com/cli/latest/userguide/getting-started-install.html</a:t>
            </a:r>
            <a:endParaRPr lang="en-US" sz="1900" dirty="0"/>
          </a:p>
          <a:p>
            <a:pPr marL="0" indent="0">
              <a:buNone/>
            </a:pPr>
            <a:endParaRPr lang="en-US" sz="1900" dirty="0"/>
          </a:p>
        </p:txBody>
      </p:sp>
    </p:spTree>
    <p:extLst>
      <p:ext uri="{BB962C8B-B14F-4D97-AF65-F5344CB8AC3E}">
        <p14:creationId xmlns:p14="http://schemas.microsoft.com/office/powerpoint/2010/main" val="1866747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DE4D-8177-47DC-A2E8-E3BE00AB367B}"/>
              </a:ext>
            </a:extLst>
          </p:cNvPr>
          <p:cNvSpPr>
            <a:spLocks noGrp="1"/>
          </p:cNvSpPr>
          <p:nvPr>
            <p:ph type="title"/>
          </p:nvPr>
        </p:nvSpPr>
        <p:spPr>
          <a:xfrm>
            <a:off x="838200" y="365126"/>
            <a:ext cx="10515600" cy="537552"/>
          </a:xfrm>
        </p:spPr>
        <p:txBody>
          <a:bodyPr>
            <a:noAutofit/>
          </a:bodyPr>
          <a:lstStyle/>
          <a:p>
            <a:r>
              <a:rPr lang="en-US" sz="3500" dirty="0"/>
              <a:t>AWS CLI Commands</a:t>
            </a:r>
          </a:p>
        </p:txBody>
      </p:sp>
      <p:sp>
        <p:nvSpPr>
          <p:cNvPr id="3" name="Content Placeholder 2">
            <a:extLst>
              <a:ext uri="{FF2B5EF4-FFF2-40B4-BE49-F238E27FC236}">
                <a16:creationId xmlns:a16="http://schemas.microsoft.com/office/drawing/2014/main" id="{A7571F5E-D1A1-BAFB-E005-FB0A0258FFC8}"/>
              </a:ext>
            </a:extLst>
          </p:cNvPr>
          <p:cNvSpPr>
            <a:spLocks noGrp="1"/>
          </p:cNvSpPr>
          <p:nvPr>
            <p:ph idx="1"/>
          </p:nvPr>
        </p:nvSpPr>
        <p:spPr>
          <a:xfrm>
            <a:off x="838200" y="1100930"/>
            <a:ext cx="4726577" cy="5239543"/>
          </a:xfrm>
        </p:spPr>
        <p:txBody>
          <a:bodyPr>
            <a:noAutofit/>
          </a:bodyPr>
          <a:lstStyle/>
          <a:p>
            <a:pPr marL="0" indent="0">
              <a:buNone/>
            </a:pPr>
            <a:r>
              <a:rPr lang="en-US" sz="1400" b="1" dirty="0"/>
              <a:t>Configure AWS CLI</a:t>
            </a:r>
          </a:p>
          <a:p>
            <a:pPr marL="0" indent="0">
              <a:buNone/>
            </a:pPr>
            <a:r>
              <a:rPr lang="en-US" sz="1400" dirty="0" err="1"/>
              <a:t>aws</a:t>
            </a:r>
            <a:r>
              <a:rPr lang="en-US" sz="1400" dirty="0"/>
              <a:t> configure</a:t>
            </a:r>
          </a:p>
          <a:p>
            <a:pPr marL="0" indent="0">
              <a:buNone/>
            </a:pPr>
            <a:r>
              <a:rPr lang="en-US" sz="1400" b="1" dirty="0"/>
              <a:t>List EC2 Instances</a:t>
            </a:r>
          </a:p>
          <a:p>
            <a:pPr marL="0" indent="0">
              <a:buNone/>
            </a:pPr>
            <a:r>
              <a:rPr lang="en-US" sz="1400" dirty="0" err="1"/>
              <a:t>aws</a:t>
            </a:r>
            <a:r>
              <a:rPr lang="en-US" sz="1400" dirty="0"/>
              <a:t> ec2 describe-instances</a:t>
            </a:r>
          </a:p>
          <a:p>
            <a:pPr marL="0" indent="0">
              <a:buNone/>
            </a:pPr>
            <a:r>
              <a:rPr lang="en-US" sz="1400" b="1" dirty="0"/>
              <a:t>Start an Instance</a:t>
            </a:r>
          </a:p>
          <a:p>
            <a:pPr marL="0" indent="0">
              <a:buNone/>
            </a:pPr>
            <a:r>
              <a:rPr lang="en-US" sz="1400" dirty="0" err="1"/>
              <a:t>aws</a:t>
            </a:r>
            <a:r>
              <a:rPr lang="en-US" sz="1400" dirty="0"/>
              <a:t> ec2 start-instances --instance-ids your-instance-id</a:t>
            </a:r>
          </a:p>
          <a:p>
            <a:pPr marL="0" indent="0">
              <a:buNone/>
            </a:pPr>
            <a:r>
              <a:rPr lang="en-US" sz="1400" b="1" dirty="0"/>
              <a:t>Stop an Instance</a:t>
            </a:r>
          </a:p>
          <a:p>
            <a:pPr marL="0" indent="0">
              <a:buNone/>
            </a:pPr>
            <a:r>
              <a:rPr lang="en-US" sz="1400" dirty="0" err="1"/>
              <a:t>aws</a:t>
            </a:r>
            <a:r>
              <a:rPr lang="en-US" sz="1400" dirty="0"/>
              <a:t> ec2 stop-instances --instance-ids your-instance-id</a:t>
            </a:r>
          </a:p>
          <a:p>
            <a:pPr marL="0" indent="0">
              <a:buNone/>
            </a:pPr>
            <a:r>
              <a:rPr lang="en-US" sz="1400" b="1" dirty="0"/>
              <a:t>Terminate an Instance</a:t>
            </a:r>
          </a:p>
          <a:p>
            <a:pPr marL="0" indent="0">
              <a:buNone/>
            </a:pPr>
            <a:r>
              <a:rPr lang="en-US" sz="1400" dirty="0" err="1"/>
              <a:t>aws</a:t>
            </a:r>
            <a:r>
              <a:rPr lang="en-US" sz="1400" dirty="0"/>
              <a:t> ec2 terminate-instances --instance-ids your-instance-id</a:t>
            </a:r>
          </a:p>
          <a:p>
            <a:pPr marL="0" indent="0">
              <a:buNone/>
            </a:pPr>
            <a:r>
              <a:rPr lang="en-US" sz="1400" b="1" dirty="0"/>
              <a:t>List IAM Users</a:t>
            </a:r>
          </a:p>
          <a:p>
            <a:pPr marL="0" indent="0">
              <a:buNone/>
            </a:pPr>
            <a:r>
              <a:rPr lang="en-US" sz="1400" dirty="0" err="1"/>
              <a:t>aws</a:t>
            </a:r>
            <a:r>
              <a:rPr lang="en-US" sz="1400" dirty="0"/>
              <a:t> </a:t>
            </a:r>
            <a:r>
              <a:rPr lang="en-US" sz="1400" dirty="0" err="1"/>
              <a:t>iam</a:t>
            </a:r>
            <a:r>
              <a:rPr lang="en-US" sz="1400" dirty="0"/>
              <a:t> list-users</a:t>
            </a:r>
          </a:p>
          <a:p>
            <a:pPr marL="0" indent="0">
              <a:buNone/>
            </a:pPr>
            <a:r>
              <a:rPr lang="en-US" sz="1400" b="1" dirty="0"/>
              <a:t>Create a New IAM User</a:t>
            </a:r>
          </a:p>
          <a:p>
            <a:pPr marL="0" indent="0">
              <a:buNone/>
            </a:pPr>
            <a:r>
              <a:rPr lang="en-US" sz="1400" dirty="0" err="1"/>
              <a:t>aws</a:t>
            </a:r>
            <a:r>
              <a:rPr lang="en-US" sz="1400" dirty="0"/>
              <a:t> </a:t>
            </a:r>
            <a:r>
              <a:rPr lang="en-US" sz="1400" dirty="0" err="1"/>
              <a:t>iam</a:t>
            </a:r>
            <a:r>
              <a:rPr lang="en-US" sz="1400" dirty="0"/>
              <a:t> create-user --user-name new-user</a:t>
            </a:r>
          </a:p>
          <a:p>
            <a:pPr marL="0" indent="0">
              <a:buNone/>
            </a:pPr>
            <a:r>
              <a:rPr lang="en-US" sz="1400" b="1" dirty="0"/>
              <a:t>Delete an IAM User</a:t>
            </a:r>
          </a:p>
          <a:p>
            <a:pPr marL="0" indent="0">
              <a:buNone/>
            </a:pPr>
            <a:r>
              <a:rPr lang="en-US" sz="1400" dirty="0" err="1"/>
              <a:t>aws</a:t>
            </a:r>
            <a:r>
              <a:rPr lang="en-US" sz="1400" dirty="0"/>
              <a:t> </a:t>
            </a:r>
            <a:r>
              <a:rPr lang="en-US" sz="1400" dirty="0" err="1"/>
              <a:t>iam</a:t>
            </a:r>
            <a:r>
              <a:rPr lang="en-US" sz="1400" dirty="0"/>
              <a:t> delete-user --user-name </a:t>
            </a:r>
            <a:r>
              <a:rPr lang="en-US" sz="1400" dirty="0" err="1"/>
              <a:t>user-name</a:t>
            </a:r>
            <a:endParaRPr lang="en-US" sz="1400" dirty="0"/>
          </a:p>
          <a:p>
            <a:pPr marL="0" indent="0">
              <a:buNone/>
            </a:pPr>
            <a:endParaRPr lang="en-US" sz="1400" dirty="0"/>
          </a:p>
          <a:p>
            <a:pPr marL="0" indent="0">
              <a:buNone/>
            </a:pPr>
            <a:endParaRPr lang="en-US" sz="1400" dirty="0"/>
          </a:p>
        </p:txBody>
      </p:sp>
      <p:sp>
        <p:nvSpPr>
          <p:cNvPr id="5" name="Content Placeholder 2">
            <a:extLst>
              <a:ext uri="{FF2B5EF4-FFF2-40B4-BE49-F238E27FC236}">
                <a16:creationId xmlns:a16="http://schemas.microsoft.com/office/drawing/2014/main" id="{7EFDBAA0-5862-F06F-9211-F13461C615EC}"/>
              </a:ext>
            </a:extLst>
          </p:cNvPr>
          <p:cNvSpPr txBox="1">
            <a:spLocks/>
          </p:cNvSpPr>
          <p:nvPr/>
        </p:nvSpPr>
        <p:spPr>
          <a:xfrm>
            <a:off x="5939246" y="1100929"/>
            <a:ext cx="4726577" cy="52395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List Buckets</a:t>
            </a:r>
          </a:p>
          <a:p>
            <a:pPr marL="0" indent="0">
              <a:buFont typeface="Arial" panose="020B0604020202020204" pitchFamily="34" charset="0"/>
              <a:buNone/>
            </a:pPr>
            <a:r>
              <a:rPr lang="en-US" sz="1400" dirty="0" err="1"/>
              <a:t>aws</a:t>
            </a:r>
            <a:r>
              <a:rPr lang="en-US" sz="1400" dirty="0"/>
              <a:t> s3 ls</a:t>
            </a:r>
          </a:p>
          <a:p>
            <a:pPr marL="0" indent="0">
              <a:buFont typeface="Arial" panose="020B0604020202020204" pitchFamily="34" charset="0"/>
              <a:buNone/>
            </a:pPr>
            <a:r>
              <a:rPr lang="en-US" sz="1400" b="1" dirty="0"/>
              <a:t>Create a Bucket</a:t>
            </a:r>
          </a:p>
          <a:p>
            <a:pPr marL="0" indent="0">
              <a:buFont typeface="Arial" panose="020B0604020202020204" pitchFamily="34" charset="0"/>
              <a:buNone/>
            </a:pPr>
            <a:r>
              <a:rPr lang="en-US" sz="1400" dirty="0" err="1"/>
              <a:t>aws</a:t>
            </a:r>
            <a:r>
              <a:rPr lang="en-US" sz="1400" dirty="0"/>
              <a:t> s3 mb s3://your-bucket-name</a:t>
            </a:r>
          </a:p>
          <a:p>
            <a:pPr marL="0" indent="0">
              <a:buFont typeface="Arial" panose="020B0604020202020204" pitchFamily="34" charset="0"/>
              <a:buNone/>
            </a:pPr>
            <a:r>
              <a:rPr lang="en-US" sz="1400" b="1" dirty="0"/>
              <a:t>Upload a File</a:t>
            </a:r>
          </a:p>
          <a:p>
            <a:pPr marL="0" indent="0">
              <a:buFont typeface="Arial" panose="020B0604020202020204" pitchFamily="34" charset="0"/>
              <a:buNone/>
            </a:pPr>
            <a:r>
              <a:rPr lang="en-US" sz="1400" dirty="0" err="1"/>
              <a:t>aws</a:t>
            </a:r>
            <a:r>
              <a:rPr lang="en-US" sz="1400" dirty="0"/>
              <a:t> s3 cp local-file.txt s3://your-bucket-name/</a:t>
            </a:r>
          </a:p>
          <a:p>
            <a:pPr marL="0" indent="0">
              <a:buFont typeface="Arial" panose="020B0604020202020204" pitchFamily="34" charset="0"/>
              <a:buNone/>
            </a:pPr>
            <a:r>
              <a:rPr lang="en-US" sz="1400" b="1" dirty="0"/>
              <a:t>Download a File</a:t>
            </a:r>
          </a:p>
          <a:p>
            <a:pPr marL="0" indent="0">
              <a:buFont typeface="Arial" panose="020B0604020202020204" pitchFamily="34" charset="0"/>
              <a:buNone/>
            </a:pPr>
            <a:r>
              <a:rPr lang="en-US" sz="1400" dirty="0" err="1"/>
              <a:t>aws</a:t>
            </a:r>
            <a:r>
              <a:rPr lang="en-US" sz="1400" dirty="0"/>
              <a:t> s3 cp s3://your-bucket-name/remote-file.txt local-file.txt</a:t>
            </a:r>
          </a:p>
          <a:p>
            <a:pPr marL="0" indent="0">
              <a:buFont typeface="Arial" panose="020B0604020202020204" pitchFamily="34" charset="0"/>
              <a:buNone/>
            </a:pPr>
            <a:r>
              <a:rPr lang="en-US" sz="1400" b="1" dirty="0"/>
              <a:t>List Contents of a Bucket</a:t>
            </a:r>
          </a:p>
          <a:p>
            <a:pPr marL="0" indent="0">
              <a:buFont typeface="Arial" panose="020B0604020202020204" pitchFamily="34" charset="0"/>
              <a:buNone/>
            </a:pPr>
            <a:r>
              <a:rPr lang="en-US" sz="1400" dirty="0" err="1"/>
              <a:t>aws</a:t>
            </a:r>
            <a:r>
              <a:rPr lang="en-US" sz="1400" dirty="0"/>
              <a:t> s3 ls s3://your-bucket-name/</a:t>
            </a: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p:txBody>
      </p:sp>
    </p:spTree>
    <p:extLst>
      <p:ext uri="{BB962C8B-B14F-4D97-AF65-F5344CB8AC3E}">
        <p14:creationId xmlns:p14="http://schemas.microsoft.com/office/powerpoint/2010/main" val="170303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4982-7461-DBD3-C2B9-E5102BBDC6E7}"/>
              </a:ext>
            </a:extLst>
          </p:cNvPr>
          <p:cNvSpPr>
            <a:spLocks noGrp="1"/>
          </p:cNvSpPr>
          <p:nvPr>
            <p:ph type="title"/>
          </p:nvPr>
        </p:nvSpPr>
        <p:spPr/>
        <p:txBody>
          <a:bodyPr/>
          <a:lstStyle/>
          <a:p>
            <a:r>
              <a:rPr lang="en-US" dirty="0"/>
              <a:t>create an EC2 instance using the AWS CLI</a:t>
            </a:r>
          </a:p>
        </p:txBody>
      </p:sp>
      <p:sp>
        <p:nvSpPr>
          <p:cNvPr id="3" name="Content Placeholder 2">
            <a:extLst>
              <a:ext uri="{FF2B5EF4-FFF2-40B4-BE49-F238E27FC236}">
                <a16:creationId xmlns:a16="http://schemas.microsoft.com/office/drawing/2014/main" id="{2ACD4ED4-EEE7-9DE8-3FEF-D039CA586B3C}"/>
              </a:ext>
            </a:extLst>
          </p:cNvPr>
          <p:cNvSpPr>
            <a:spLocks noGrp="1"/>
          </p:cNvSpPr>
          <p:nvPr>
            <p:ph idx="1"/>
          </p:nvPr>
        </p:nvSpPr>
        <p:spPr>
          <a:xfrm>
            <a:off x="838200" y="1825625"/>
            <a:ext cx="11353800" cy="4351338"/>
          </a:xfrm>
        </p:spPr>
        <p:txBody>
          <a:bodyPr>
            <a:normAutofit fontScale="92500" lnSpcReduction="20000"/>
          </a:bodyPr>
          <a:lstStyle/>
          <a:p>
            <a:pPr marL="0" indent="0">
              <a:buNone/>
            </a:pPr>
            <a:r>
              <a:rPr lang="en-US" dirty="0" err="1"/>
              <a:t>aws</a:t>
            </a:r>
            <a:r>
              <a:rPr lang="en-US" dirty="0"/>
              <a:t> ec2 run-instances \</a:t>
            </a:r>
          </a:p>
          <a:p>
            <a:pPr marL="0" indent="0">
              <a:buNone/>
            </a:pPr>
            <a:r>
              <a:rPr lang="en-US" dirty="0"/>
              <a:t>    --image-id ami-0123456789abcdef0 \  # Replace with the AMI ID of your choice</a:t>
            </a:r>
          </a:p>
          <a:p>
            <a:pPr marL="0" indent="0">
              <a:buNone/>
            </a:pPr>
            <a:r>
              <a:rPr lang="en-US" dirty="0"/>
              <a:t>    --count 1 \                         # Number of instances to launch</a:t>
            </a:r>
          </a:p>
          <a:p>
            <a:pPr marL="0" indent="0">
              <a:buNone/>
            </a:pPr>
            <a:r>
              <a:rPr lang="en-US" dirty="0"/>
              <a:t>    --instance-type t2.micro \          # Instance type</a:t>
            </a:r>
          </a:p>
          <a:p>
            <a:pPr marL="0" indent="0">
              <a:buNone/>
            </a:pPr>
            <a:r>
              <a:rPr lang="en-US" dirty="0"/>
              <a:t>    --key-name </a:t>
            </a:r>
            <a:r>
              <a:rPr lang="en-US" dirty="0" err="1"/>
              <a:t>MyKeyPair</a:t>
            </a:r>
            <a:r>
              <a:rPr lang="en-US" dirty="0"/>
              <a:t> \              # Replace with your key pair name</a:t>
            </a:r>
          </a:p>
          <a:p>
            <a:pPr marL="0" indent="0">
              <a:buNone/>
            </a:pPr>
            <a:r>
              <a:rPr lang="en-US" dirty="0"/>
              <a:t>    --security-group-ids sg-0123456789abcdef0 \ # Replace with your security group ID</a:t>
            </a:r>
          </a:p>
          <a:p>
            <a:pPr marL="0" indent="0">
              <a:buNone/>
            </a:pPr>
            <a:r>
              <a:rPr lang="en-US" dirty="0"/>
              <a:t>    --subnet-id subnet-0123456789abcdef0 \      # Replace with your subnet ID</a:t>
            </a:r>
          </a:p>
          <a:p>
            <a:pPr marL="0" indent="0">
              <a:buNone/>
            </a:pPr>
            <a:r>
              <a:rPr lang="en-US" dirty="0"/>
              <a:t>    --tag-specifications '</a:t>
            </a:r>
            <a:r>
              <a:rPr lang="en-US" dirty="0" err="1"/>
              <a:t>ResourceType</a:t>
            </a:r>
            <a:r>
              <a:rPr lang="en-US" dirty="0"/>
              <a:t>=</a:t>
            </a:r>
            <a:r>
              <a:rPr lang="en-US" dirty="0" err="1"/>
              <a:t>instance,Tags</a:t>
            </a:r>
            <a:r>
              <a:rPr lang="en-US" dirty="0"/>
              <a:t>=[{Key=</a:t>
            </a:r>
            <a:r>
              <a:rPr lang="en-US" dirty="0" err="1"/>
              <a:t>Name,Value</a:t>
            </a:r>
            <a:r>
              <a:rPr lang="en-US" dirty="0"/>
              <a:t>=</a:t>
            </a:r>
            <a:r>
              <a:rPr lang="en-US" dirty="0" err="1"/>
              <a:t>MyInstance</a:t>
            </a:r>
            <a:r>
              <a:rPr lang="en-US" dirty="0"/>
              <a:t>}]' # Optional: Tagging the instance</a:t>
            </a:r>
          </a:p>
          <a:p>
            <a:pPr marL="0" indent="0">
              <a:buNone/>
            </a:pPr>
            <a:endParaRPr lang="en-US" dirty="0"/>
          </a:p>
        </p:txBody>
      </p:sp>
    </p:spTree>
    <p:extLst>
      <p:ext uri="{BB962C8B-B14F-4D97-AF65-F5344CB8AC3E}">
        <p14:creationId xmlns:p14="http://schemas.microsoft.com/office/powerpoint/2010/main" val="17214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Arc 3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A31D7047-F6DF-EC0E-E2D4-5E22E935E4FA}"/>
              </a:ext>
            </a:extLst>
          </p:cNvPr>
          <p:cNvSpPr>
            <a:spLocks noGrp="1" noChangeArrowheads="1"/>
          </p:cNvSpPr>
          <p:nvPr>
            <p:ph idx="1"/>
          </p:nvPr>
        </p:nvSpPr>
        <p:spPr bwMode="auto">
          <a:xfrm>
            <a:off x="838200" y="1041854"/>
            <a:ext cx="10515600"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dirty="0">
                <a:ln>
                  <a:noFill/>
                </a:ln>
                <a:effectLst/>
                <a:latin typeface="Arial" panose="020B0604020202020204" pitchFamily="34" charset="0"/>
              </a:rPr>
              <a:t>Explanation:</a:t>
            </a: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latin typeface="Arial Unicode MS"/>
              </a:rPr>
              <a:t>--image-id</a:t>
            </a:r>
            <a:r>
              <a:rPr kumimoji="0" lang="en-US" altLang="en-US" sz="2200" b="0" i="0" u="none" strike="noStrike" cap="none" normalizeH="0" baseline="0" dirty="0">
                <a:ln>
                  <a:noFill/>
                </a:ln>
                <a:effectLst/>
              </a:rPr>
              <a:t>: Specifies the AMI (Amazon Machine Image) to use for the instance.</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latin typeface="Arial Unicode MS"/>
              </a:rPr>
              <a:t>--count</a:t>
            </a:r>
            <a:r>
              <a:rPr kumimoji="0" lang="en-US" altLang="en-US" sz="2200" b="0" i="0" u="none" strike="noStrike" cap="none" normalizeH="0" baseline="0" dirty="0">
                <a:ln>
                  <a:noFill/>
                </a:ln>
                <a:effectLst/>
              </a:rPr>
              <a:t>: Number of instances to launch.</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latin typeface="Arial Unicode MS"/>
              </a:rPr>
              <a:t>--instance-type</a:t>
            </a:r>
            <a:r>
              <a:rPr kumimoji="0" lang="en-US" altLang="en-US" sz="2200" b="0" i="0" u="none" strike="noStrike" cap="none" normalizeH="0" baseline="0" dirty="0">
                <a:ln>
                  <a:noFill/>
                </a:ln>
                <a:effectLst/>
              </a:rPr>
              <a:t>: Type of EC2 instance (e.g., </a:t>
            </a:r>
            <a:r>
              <a:rPr kumimoji="0" lang="en-US" altLang="en-US" sz="2200" b="0" i="0" u="none" strike="noStrike" cap="none" normalizeH="0" baseline="0" dirty="0">
                <a:ln>
                  <a:noFill/>
                </a:ln>
                <a:effectLst/>
                <a:latin typeface="Arial Unicode MS"/>
              </a:rPr>
              <a:t>t2.micro</a:t>
            </a:r>
            <a:r>
              <a:rPr kumimoji="0" lang="en-US" altLang="en-US" sz="2200" b="0" i="0" u="none" strike="noStrike" cap="none" normalizeH="0" baseline="0" dirty="0">
                <a:ln>
                  <a:noFill/>
                </a:ln>
                <a:effectLst/>
              </a:rPr>
              <a:t>, </a:t>
            </a:r>
            <a:r>
              <a:rPr kumimoji="0" lang="en-US" altLang="en-US" sz="2200" b="0" i="0" u="none" strike="noStrike" cap="none" normalizeH="0" baseline="0" dirty="0">
                <a:ln>
                  <a:noFill/>
                </a:ln>
                <a:effectLst/>
                <a:latin typeface="Arial Unicode MS"/>
              </a:rPr>
              <a:t>m5.large</a:t>
            </a:r>
            <a:r>
              <a:rPr kumimoji="0" lang="en-US" altLang="en-US" sz="2200" b="0" i="0" u="none" strike="noStrike" cap="none" normalizeH="0" baseline="0" dirty="0">
                <a:ln>
                  <a:noFill/>
                </a:ln>
                <a:effectLst/>
              </a:rPr>
              <a:t>).</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latin typeface="Arial Unicode MS"/>
              </a:rPr>
              <a:t>--key-name</a:t>
            </a:r>
            <a:r>
              <a:rPr kumimoji="0" lang="en-US" altLang="en-US" sz="2200" b="0" i="0" u="none" strike="noStrike" cap="none" normalizeH="0" baseline="0" dirty="0">
                <a:ln>
                  <a:noFill/>
                </a:ln>
                <a:effectLst/>
              </a:rPr>
              <a:t>: The name of your SSH key pair used for accessing the instance.</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latin typeface="Arial Unicode MS"/>
              </a:rPr>
              <a:t>--security-group-ids</a:t>
            </a:r>
            <a:r>
              <a:rPr kumimoji="0" lang="en-US" altLang="en-US" sz="2200" b="0" i="0" u="none" strike="noStrike" cap="none" normalizeH="0" baseline="0" dirty="0">
                <a:ln>
                  <a:noFill/>
                </a:ln>
                <a:effectLst/>
              </a:rPr>
              <a:t>: The security group that defines access to the instance.</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latin typeface="Arial Unicode MS"/>
              </a:rPr>
              <a:t>--subnet-id</a:t>
            </a:r>
            <a:r>
              <a:rPr kumimoji="0" lang="en-US" altLang="en-US" sz="2200" b="0" i="0" u="none" strike="noStrike" cap="none" normalizeH="0" baseline="0" dirty="0">
                <a:ln>
                  <a:noFill/>
                </a:ln>
                <a:effectLst/>
              </a:rPr>
              <a:t>: Specifies the subnet in which the instance is created.</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latin typeface="Arial Unicode MS"/>
              </a:rPr>
              <a:t>--tag-specifications</a:t>
            </a:r>
            <a:r>
              <a:rPr kumimoji="0" lang="en-US" altLang="en-US" sz="2200" b="0" i="0" u="none" strike="noStrike" cap="none" normalizeH="0" baseline="0" dirty="0">
                <a:ln>
                  <a:noFill/>
                </a:ln>
                <a:effectLst/>
              </a:rPr>
              <a:t>: Optionally, you can add tags to the instance (e.g., giving it a name).</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Arial" panose="020B0604020202020204" pitchFamily="34" charset="0"/>
              </a:rPr>
              <a:t>Make sure that the AWS CLI is properly configured with your credentials and region. You can use </a:t>
            </a:r>
            <a:r>
              <a:rPr kumimoji="0" lang="en-US" altLang="en-US" sz="2200" b="0" i="0" u="none" strike="noStrike" cap="none" normalizeH="0" baseline="0" dirty="0" err="1">
                <a:ln>
                  <a:noFill/>
                </a:ln>
                <a:effectLst/>
                <a:latin typeface="Arial Unicode MS"/>
              </a:rPr>
              <a:t>aws</a:t>
            </a:r>
            <a:r>
              <a:rPr kumimoji="0" lang="en-US" altLang="en-US" sz="2200" b="0" i="0" u="none" strike="noStrike" cap="none" normalizeH="0" baseline="0" dirty="0">
                <a:ln>
                  <a:noFill/>
                </a:ln>
                <a:effectLst/>
                <a:latin typeface="Arial Unicode MS"/>
              </a:rPr>
              <a:t> configure</a:t>
            </a:r>
            <a:r>
              <a:rPr kumimoji="0" lang="en-US" altLang="en-US" sz="2200" b="0" i="0" u="none" strike="noStrike" cap="none" normalizeH="0" baseline="0" dirty="0">
                <a:ln>
                  <a:noFill/>
                </a:ln>
                <a:effectLst/>
              </a:rPr>
              <a:t> to set these up.</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434402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Freeform: Shape 104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B21CF7-6E12-E544-24C3-6070E5EE7796}"/>
              </a:ext>
            </a:extLst>
          </p:cNvPr>
          <p:cNvSpPr>
            <a:spLocks noGrp="1"/>
          </p:cNvSpPr>
          <p:nvPr>
            <p:ph type="title"/>
          </p:nvPr>
        </p:nvSpPr>
        <p:spPr>
          <a:xfrm>
            <a:off x="1137034" y="609597"/>
            <a:ext cx="9392421" cy="1330841"/>
          </a:xfrm>
        </p:spPr>
        <p:txBody>
          <a:bodyPr>
            <a:normAutofit/>
          </a:bodyPr>
          <a:lstStyle/>
          <a:p>
            <a:r>
              <a:rPr lang="en-US" dirty="0"/>
              <a:t>Amazon EC2 (Elastic Compute Cloud)</a:t>
            </a:r>
          </a:p>
        </p:txBody>
      </p:sp>
      <p:sp>
        <p:nvSpPr>
          <p:cNvPr id="3" name="Content Placeholder 2">
            <a:extLst>
              <a:ext uri="{FF2B5EF4-FFF2-40B4-BE49-F238E27FC236}">
                <a16:creationId xmlns:a16="http://schemas.microsoft.com/office/drawing/2014/main" id="{855B2098-FFEC-60B1-92B4-BF6683F3BFFE}"/>
              </a:ext>
            </a:extLst>
          </p:cNvPr>
          <p:cNvSpPr>
            <a:spLocks noGrp="1"/>
          </p:cNvSpPr>
          <p:nvPr>
            <p:ph idx="1"/>
          </p:nvPr>
        </p:nvSpPr>
        <p:spPr>
          <a:xfrm>
            <a:off x="1137034" y="2198362"/>
            <a:ext cx="4958966" cy="3917773"/>
          </a:xfrm>
        </p:spPr>
        <p:txBody>
          <a:bodyPr>
            <a:normAutofit/>
          </a:bodyPr>
          <a:lstStyle/>
          <a:p>
            <a:r>
              <a:rPr lang="en-US" sz="1900" dirty="0"/>
              <a:t>Amazon EC2 (Elastic Compute Cloud) is a core part of AWS, offering scalable virtual computing resources in the cloud. It allows you to launch and manage virtual servers (instances) with varying specifications, enabling you to run applications without the need for physical hardware.</a:t>
            </a:r>
          </a:p>
          <a:p>
            <a:r>
              <a:rPr lang="en-US" sz="1900" dirty="0"/>
              <a:t>EC2 is Infrastructure as a service.</a:t>
            </a:r>
          </a:p>
          <a:p>
            <a:r>
              <a:rPr lang="en-US" sz="1900" dirty="0"/>
              <a:t>Renting virtual machine(EC2).</a:t>
            </a:r>
          </a:p>
          <a:p>
            <a:r>
              <a:rPr lang="en-US" sz="1900" dirty="0"/>
              <a:t>Distributing load across machines(ELB).</a:t>
            </a:r>
          </a:p>
          <a:p>
            <a:r>
              <a:rPr lang="en-US" sz="1900" dirty="0"/>
              <a:t>Scaling the services using an auto-scaling group(ASG).</a:t>
            </a:r>
          </a:p>
        </p:txBody>
      </p:sp>
      <p:pic>
        <p:nvPicPr>
          <p:cNvPr id="1028" name="Picture 4" descr="Understanding EC2 | by Rahul Venati | Medium">
            <a:extLst>
              <a:ext uri="{FF2B5EF4-FFF2-40B4-BE49-F238E27FC236}">
                <a16:creationId xmlns:a16="http://schemas.microsoft.com/office/drawing/2014/main" id="{6A7F53E1-10BB-981A-5E5A-63B1BA7576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716104"/>
            <a:ext cx="4788505" cy="2693534"/>
          </a:xfrm>
          <a:prstGeom prst="rect">
            <a:avLst/>
          </a:prstGeom>
          <a:noFill/>
          <a:extLst>
            <a:ext uri="{909E8E84-426E-40DD-AFC4-6F175D3DCCD1}">
              <a14:hiddenFill xmlns:a14="http://schemas.microsoft.com/office/drawing/2010/main">
                <a:solidFill>
                  <a:srgbClr val="FFFFFF"/>
                </a:solidFill>
              </a14:hiddenFill>
            </a:ext>
          </a:extLst>
        </p:spPr>
      </p:pic>
      <p:sp>
        <p:nvSpPr>
          <p:cNvPr id="1046" name="Freeform: Shape 104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33373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07CE837-BBAE-5D4C-B9F8-797CB26EE339}"/>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Use Cases:</a:t>
            </a:r>
          </a:p>
        </p:txBody>
      </p:sp>
      <p:grpSp>
        <p:nvGrpSpPr>
          <p:cNvPr id="47" name="Group 46">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48" name="Freeform: Shape 47">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1" name="Freeform: Shape 50">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53" name="Freeform: Shape 52">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Rectangle 1">
            <a:extLst>
              <a:ext uri="{FF2B5EF4-FFF2-40B4-BE49-F238E27FC236}">
                <a16:creationId xmlns:a16="http://schemas.microsoft.com/office/drawing/2014/main" id="{D58A5160-EE43-FFEE-5FE8-B02F2BC67B11}"/>
              </a:ext>
            </a:extLst>
          </p:cNvPr>
          <p:cNvGraphicFramePr>
            <a:graphicFrameLocks noGrp="1"/>
          </p:cNvGraphicFramePr>
          <p:nvPr>
            <p:ph idx="1"/>
            <p:extLst>
              <p:ext uri="{D42A27DB-BD31-4B8C-83A1-F6EECF244321}">
                <p14:modId xmlns:p14="http://schemas.microsoft.com/office/powerpoint/2010/main" val="1254545158"/>
              </p:ext>
            </p:extLst>
          </p:nvPr>
        </p:nvGraphicFramePr>
        <p:xfrm>
          <a:off x="944380" y="1645920"/>
          <a:ext cx="10211300" cy="4463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420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DCB68-FFCF-D2B6-28F2-E9B9C69287DE}"/>
              </a:ext>
            </a:extLst>
          </p:cNvPr>
          <p:cNvSpPr>
            <a:spLocks noGrp="1"/>
          </p:cNvSpPr>
          <p:nvPr>
            <p:ph type="title"/>
          </p:nvPr>
        </p:nvSpPr>
        <p:spPr>
          <a:xfrm>
            <a:off x="5596501" y="489508"/>
            <a:ext cx="5754896" cy="1667569"/>
          </a:xfrm>
        </p:spPr>
        <p:txBody>
          <a:bodyPr anchor="b">
            <a:normAutofit/>
          </a:bodyPr>
          <a:lstStyle/>
          <a:p>
            <a:r>
              <a:rPr lang="en-US" sz="4000" dirty="0"/>
              <a:t>EC2 Sizing and config options</a:t>
            </a:r>
          </a:p>
        </p:txBody>
      </p:sp>
      <p:pic>
        <p:nvPicPr>
          <p:cNvPr id="3076" name="Picture 4" descr="How to Change or Upgrade an EC2 Instance Type | Logicata">
            <a:extLst>
              <a:ext uri="{FF2B5EF4-FFF2-40B4-BE49-F238E27FC236}">
                <a16:creationId xmlns:a16="http://schemas.microsoft.com/office/drawing/2014/main" id="{6D766FC8-DE05-201C-6A9F-259FFC608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1275070"/>
            <a:ext cx="3876165" cy="387616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3033264-34C8-946B-0E22-4E23F606FF6C}"/>
              </a:ext>
            </a:extLst>
          </p:cNvPr>
          <p:cNvSpPr>
            <a:spLocks noGrp="1"/>
          </p:cNvSpPr>
          <p:nvPr>
            <p:ph idx="1"/>
          </p:nvPr>
        </p:nvSpPr>
        <p:spPr>
          <a:xfrm>
            <a:off x="5596502" y="2405894"/>
            <a:ext cx="5754896" cy="3197464"/>
          </a:xfrm>
        </p:spPr>
        <p:txBody>
          <a:bodyPr anchor="t">
            <a:normAutofit/>
          </a:bodyPr>
          <a:lstStyle/>
          <a:p>
            <a:r>
              <a:rPr lang="en-US" sz="1700" dirty="0"/>
              <a:t>Operating System (OS): Linux, Windows or Mac OS </a:t>
            </a:r>
          </a:p>
          <a:p>
            <a:r>
              <a:rPr lang="en-US" sz="1700" dirty="0"/>
              <a:t>How much compute power &amp; cores (CPU)</a:t>
            </a:r>
          </a:p>
          <a:p>
            <a:r>
              <a:rPr lang="en-US" sz="1700" dirty="0"/>
              <a:t>How much random-access memory (RAM) </a:t>
            </a:r>
          </a:p>
          <a:p>
            <a:r>
              <a:rPr lang="en-US" sz="1700" dirty="0"/>
              <a:t>How much storage </a:t>
            </a:r>
            <a:r>
              <a:rPr lang="en-US" sz="1700" dirty="0" err="1"/>
              <a:t>space:Network-attached</a:t>
            </a:r>
            <a:r>
              <a:rPr lang="en-US" sz="1700" dirty="0"/>
              <a:t> (EBS &amp; EFS)hardware (EC2 Instance Store)</a:t>
            </a:r>
          </a:p>
          <a:p>
            <a:r>
              <a:rPr lang="en-US" sz="1700" dirty="0"/>
              <a:t>Network card: speed of the card, Public IP address</a:t>
            </a:r>
          </a:p>
          <a:p>
            <a:r>
              <a:rPr lang="en-US" sz="1700" dirty="0"/>
              <a:t>Firewall rules: security group</a:t>
            </a:r>
          </a:p>
          <a:p>
            <a:r>
              <a:rPr lang="en-US" sz="1700" dirty="0"/>
              <a:t>Bootstrap script (configure at first launch): EC2 User Data</a:t>
            </a:r>
          </a:p>
        </p:txBody>
      </p:sp>
      <p:sp>
        <p:nvSpPr>
          <p:cNvPr id="3092" name="Rectangle 309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38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C1295-1F57-37D9-2800-1FEE94995578}"/>
              </a:ext>
            </a:extLst>
          </p:cNvPr>
          <p:cNvSpPr>
            <a:spLocks noGrp="1"/>
          </p:cNvSpPr>
          <p:nvPr>
            <p:ph type="title"/>
          </p:nvPr>
        </p:nvSpPr>
        <p:spPr>
          <a:xfrm>
            <a:off x="1136397" y="654751"/>
            <a:ext cx="9688296" cy="660964"/>
          </a:xfrm>
        </p:spPr>
        <p:txBody>
          <a:bodyPr anchor="b">
            <a:normAutofit/>
          </a:bodyPr>
          <a:lstStyle/>
          <a:p>
            <a:r>
              <a:rPr lang="en-US" sz="4000" b="1" dirty="0"/>
              <a:t>Key points in EC2: </a:t>
            </a:r>
          </a:p>
        </p:txBody>
      </p:sp>
      <p:sp>
        <p:nvSpPr>
          <p:cNvPr id="3" name="Content Placeholder 2">
            <a:extLst>
              <a:ext uri="{FF2B5EF4-FFF2-40B4-BE49-F238E27FC236}">
                <a16:creationId xmlns:a16="http://schemas.microsoft.com/office/drawing/2014/main" id="{56D2269C-19A8-078C-ED74-50CC66D04264}"/>
              </a:ext>
            </a:extLst>
          </p:cNvPr>
          <p:cNvSpPr>
            <a:spLocks noGrp="1"/>
          </p:cNvSpPr>
          <p:nvPr>
            <p:ph idx="1"/>
          </p:nvPr>
        </p:nvSpPr>
        <p:spPr>
          <a:xfrm>
            <a:off x="1136397" y="1676035"/>
            <a:ext cx="9688296" cy="3454358"/>
          </a:xfrm>
        </p:spPr>
        <p:txBody>
          <a:bodyPr anchor="t">
            <a:noAutofit/>
          </a:bodyPr>
          <a:lstStyle/>
          <a:p>
            <a:pPr marL="0" indent="0">
              <a:buNone/>
            </a:pPr>
            <a:r>
              <a:rPr lang="en-US" sz="1600" b="1" dirty="0"/>
              <a:t>AMI (Amazon Machine Image)</a:t>
            </a:r>
          </a:p>
          <a:p>
            <a:pPr marL="0" indent="0">
              <a:buNone/>
            </a:pPr>
            <a:r>
              <a:rPr lang="en-US" sz="1600" dirty="0"/>
              <a:t>Choose from pre-configured OS images (e.g., Amazon Linux, Ubuntu, Windows) or create a custom AMI with your software stack.</a:t>
            </a:r>
          </a:p>
          <a:p>
            <a:pPr marL="0" indent="0">
              <a:buNone/>
            </a:pPr>
            <a:r>
              <a:rPr lang="en-US" sz="1600" b="1" dirty="0"/>
              <a:t>Key pair(login)</a:t>
            </a:r>
          </a:p>
          <a:p>
            <a:pPr marL="0" indent="0">
              <a:buNone/>
            </a:pPr>
            <a:r>
              <a:rPr lang="en-US" sz="1600" dirty="0"/>
              <a:t>In EC2 is a set of security credentials used to log in to an Amazon EC2 instance securely. The key pair consists of two parts:</a:t>
            </a:r>
          </a:p>
          <a:p>
            <a:pPr>
              <a:buFont typeface="+mj-lt"/>
              <a:buAutoNum type="arabicPeriod"/>
            </a:pPr>
            <a:r>
              <a:rPr lang="en-US" sz="1600" b="1" dirty="0"/>
              <a:t>Public Key</a:t>
            </a:r>
            <a:r>
              <a:rPr lang="en-US" sz="1600" dirty="0"/>
              <a:t>: This part is stored on the EC2 instance. AWS associates this public key with the instance when it's launched.</a:t>
            </a:r>
          </a:p>
          <a:p>
            <a:pPr>
              <a:buFont typeface="+mj-lt"/>
              <a:buAutoNum type="arabicPeriod"/>
            </a:pPr>
            <a:r>
              <a:rPr lang="en-US" sz="1600" b="1" dirty="0"/>
              <a:t>Private Key</a:t>
            </a:r>
            <a:r>
              <a:rPr lang="en-US" sz="1600" dirty="0"/>
              <a:t>: This part is downloaded and stored locally on your computer. It's used to securely authenticate and connect to the instance via SSH (for Linux) or RDP (for Windows).</a:t>
            </a:r>
          </a:p>
          <a:p>
            <a:pPr marL="0" indent="0">
              <a:buNone/>
            </a:pPr>
            <a:r>
              <a:rPr lang="en-US" sz="1600" b="1" dirty="0"/>
              <a:t>Key Pair Format: </a:t>
            </a:r>
            <a:r>
              <a:rPr lang="en-US" sz="1600" dirty="0"/>
              <a:t>The private key file is typically in </a:t>
            </a:r>
            <a:r>
              <a:rPr lang="en-US" sz="1600" b="1" dirty="0"/>
              <a:t>.</a:t>
            </a:r>
            <a:r>
              <a:rPr lang="en-US" sz="1600" b="1" dirty="0" err="1"/>
              <a:t>pem</a:t>
            </a:r>
            <a:r>
              <a:rPr lang="en-US" sz="1600" b="1" dirty="0"/>
              <a:t> </a:t>
            </a:r>
            <a:r>
              <a:rPr lang="en-US" sz="1600" dirty="0"/>
              <a:t>format for Linux/Unix systems and can be converted to </a:t>
            </a:r>
            <a:r>
              <a:rPr lang="en-US" sz="1600" b="1" dirty="0"/>
              <a:t>.</a:t>
            </a:r>
            <a:r>
              <a:rPr lang="en-US" sz="1600" b="1" dirty="0" err="1"/>
              <a:t>ppk</a:t>
            </a:r>
            <a:r>
              <a:rPr lang="en-US" sz="1600" b="1" dirty="0"/>
              <a:t> </a:t>
            </a:r>
            <a:r>
              <a:rPr lang="en-US" sz="1600" dirty="0"/>
              <a:t>format using tools like </a:t>
            </a:r>
            <a:r>
              <a:rPr lang="en-US" sz="1600" dirty="0" err="1"/>
              <a:t>PuTTYgen</a:t>
            </a:r>
            <a:r>
              <a:rPr lang="en-US" sz="1600" dirty="0"/>
              <a:t> for Windows-based systems.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651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Freeform: Shape 206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70A81E-08AA-FB36-AED6-97A9BA9896E0}"/>
              </a:ext>
            </a:extLst>
          </p:cNvPr>
          <p:cNvSpPr>
            <a:spLocks noGrp="1"/>
          </p:cNvSpPr>
          <p:nvPr>
            <p:ph type="title"/>
          </p:nvPr>
        </p:nvSpPr>
        <p:spPr>
          <a:xfrm>
            <a:off x="1137034" y="609597"/>
            <a:ext cx="9392421" cy="1330841"/>
          </a:xfrm>
        </p:spPr>
        <p:txBody>
          <a:bodyPr>
            <a:normAutofit/>
          </a:bodyPr>
          <a:lstStyle/>
          <a:p>
            <a:r>
              <a:rPr lang="en-US" dirty="0"/>
              <a:t>EC2 User Data</a:t>
            </a:r>
          </a:p>
        </p:txBody>
      </p:sp>
      <p:sp>
        <p:nvSpPr>
          <p:cNvPr id="3" name="Content Placeholder 2">
            <a:extLst>
              <a:ext uri="{FF2B5EF4-FFF2-40B4-BE49-F238E27FC236}">
                <a16:creationId xmlns:a16="http://schemas.microsoft.com/office/drawing/2014/main" id="{098AF0F2-B017-E009-3DCF-3205FFF2E587}"/>
              </a:ext>
            </a:extLst>
          </p:cNvPr>
          <p:cNvSpPr>
            <a:spLocks noGrp="1"/>
          </p:cNvSpPr>
          <p:nvPr>
            <p:ph idx="1"/>
          </p:nvPr>
        </p:nvSpPr>
        <p:spPr>
          <a:xfrm>
            <a:off x="1137034" y="2198362"/>
            <a:ext cx="4958966" cy="4367330"/>
          </a:xfrm>
        </p:spPr>
        <p:txBody>
          <a:bodyPr>
            <a:noAutofit/>
          </a:bodyPr>
          <a:lstStyle/>
          <a:p>
            <a:r>
              <a:rPr lang="en-US" sz="1800" dirty="0"/>
              <a:t>It is possible to bootstrap our instances using an EC2 User data script.</a:t>
            </a:r>
          </a:p>
          <a:p>
            <a:r>
              <a:rPr lang="en-US" sz="1800" dirty="0"/>
              <a:t>bootstrapping means launching commands when a machine starts</a:t>
            </a:r>
          </a:p>
          <a:p>
            <a:r>
              <a:rPr lang="en-US" sz="1800" dirty="0"/>
              <a:t>That script is only run once at the instance first start</a:t>
            </a:r>
          </a:p>
          <a:p>
            <a:r>
              <a:rPr lang="en-US" sz="1800" b="1" dirty="0"/>
              <a:t>EC2 user data is used to automate boot tasks such as:</a:t>
            </a:r>
          </a:p>
          <a:p>
            <a:r>
              <a:rPr lang="en-US" sz="1800" dirty="0"/>
              <a:t>Installing updates </a:t>
            </a:r>
          </a:p>
          <a:p>
            <a:r>
              <a:rPr lang="en-US" sz="1800" dirty="0"/>
              <a:t>Installing software</a:t>
            </a:r>
          </a:p>
          <a:p>
            <a:r>
              <a:rPr lang="en-US" sz="1800" dirty="0"/>
              <a:t>Downloading common files from the internet</a:t>
            </a:r>
          </a:p>
          <a:p>
            <a:r>
              <a:rPr lang="en-US" sz="1800" dirty="0"/>
              <a:t>Anything you can think of The EC2 User Data Script runs with the root user</a:t>
            </a:r>
          </a:p>
        </p:txBody>
      </p:sp>
      <p:pic>
        <p:nvPicPr>
          <p:cNvPr id="2050" name="Picture 2" descr="script-color Vector Icons free download ...">
            <a:extLst>
              <a:ext uri="{FF2B5EF4-FFF2-40B4-BE49-F238E27FC236}">
                <a16:creationId xmlns:a16="http://schemas.microsoft.com/office/drawing/2014/main" id="{A93BFDC3-4255-B2E1-9258-DFF1A9E7FB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5662" y="2184914"/>
            <a:ext cx="3755915" cy="3755915"/>
          </a:xfrm>
          <a:prstGeom prst="rect">
            <a:avLst/>
          </a:prstGeom>
          <a:noFill/>
          <a:extLst>
            <a:ext uri="{909E8E84-426E-40DD-AFC4-6F175D3DCCD1}">
              <a14:hiddenFill xmlns:a14="http://schemas.microsoft.com/office/drawing/2010/main">
                <a:solidFill>
                  <a:srgbClr val="FFFFFF"/>
                </a:solidFill>
              </a14:hiddenFill>
            </a:ext>
          </a:extLst>
        </p:spPr>
      </p:pic>
      <p:sp>
        <p:nvSpPr>
          <p:cNvPr id="2068" name="Freeform: Shape 206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9627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5A4B7A-0C36-9E69-D3BF-CEA6293E60E7}"/>
              </a:ext>
            </a:extLst>
          </p:cNvPr>
          <p:cNvSpPr>
            <a:spLocks noGrp="1"/>
          </p:cNvSpPr>
          <p:nvPr>
            <p:ph type="title"/>
          </p:nvPr>
        </p:nvSpPr>
        <p:spPr>
          <a:xfrm>
            <a:off x="1137036" y="548640"/>
            <a:ext cx="9543405" cy="1188720"/>
          </a:xfrm>
        </p:spPr>
        <p:txBody>
          <a:bodyPr>
            <a:normAutofit/>
          </a:bodyPr>
          <a:lstStyle/>
          <a:p>
            <a:r>
              <a:rPr lang="en-US" b="0" i="0" dirty="0">
                <a:solidFill>
                  <a:schemeClr val="tx1">
                    <a:lumMod val="85000"/>
                    <a:lumOff val="15000"/>
                  </a:schemeClr>
                </a:solidFill>
                <a:effectLst/>
                <a:latin typeface="Roboto" panose="02000000000000000000" pitchFamily="2" charset="0"/>
              </a:rPr>
              <a:t>EC2 with User Data Hands On</a:t>
            </a:r>
            <a:endParaRPr lang="en-US"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C61829E3-C59A-A35C-C9A3-09742E3EF7F8}"/>
              </a:ext>
            </a:extLst>
          </p:cNvPr>
          <p:cNvSpPr>
            <a:spLocks noGrp="1"/>
          </p:cNvSpPr>
          <p:nvPr>
            <p:ph idx="1"/>
          </p:nvPr>
        </p:nvSpPr>
        <p:spPr>
          <a:xfrm>
            <a:off x="1259174" y="1737361"/>
            <a:ext cx="8974839" cy="4014436"/>
          </a:xfrm>
        </p:spPr>
        <p:txBody>
          <a:bodyPr anchor="ctr">
            <a:normAutofit/>
          </a:bodyPr>
          <a:lstStyle/>
          <a:p>
            <a:pPr marL="0" indent="0">
              <a:buNone/>
            </a:pPr>
            <a:r>
              <a:rPr lang="en-US" sz="1800" dirty="0">
                <a:solidFill>
                  <a:schemeClr val="tx1">
                    <a:lumMod val="85000"/>
                    <a:lumOff val="15000"/>
                  </a:schemeClr>
                </a:solidFill>
              </a:rPr>
              <a:t>#!/bin/bash</a:t>
            </a:r>
          </a:p>
          <a:p>
            <a:pPr marL="0" indent="0">
              <a:buNone/>
            </a:pPr>
            <a:r>
              <a:rPr lang="en-US" sz="1800">
                <a:solidFill>
                  <a:schemeClr val="tx1">
                    <a:lumMod val="85000"/>
                    <a:lumOff val="15000"/>
                  </a:schemeClr>
                </a:solidFill>
              </a:rPr>
              <a:t>yum </a:t>
            </a:r>
            <a:r>
              <a:rPr lang="en-US" sz="1800" dirty="0">
                <a:solidFill>
                  <a:schemeClr val="tx1">
                    <a:lumMod val="85000"/>
                    <a:lumOff val="15000"/>
                  </a:schemeClr>
                </a:solidFill>
              </a:rPr>
              <a:t>update -y</a:t>
            </a:r>
          </a:p>
          <a:p>
            <a:pPr marL="0" indent="0">
              <a:buNone/>
            </a:pPr>
            <a:r>
              <a:rPr lang="en-US" sz="1800" dirty="0">
                <a:solidFill>
                  <a:schemeClr val="tx1">
                    <a:lumMod val="85000"/>
                    <a:lumOff val="15000"/>
                  </a:schemeClr>
                </a:solidFill>
              </a:rPr>
              <a:t>yum install -y httpd</a:t>
            </a:r>
          </a:p>
          <a:p>
            <a:pPr marL="0" indent="0">
              <a:buNone/>
            </a:pPr>
            <a:r>
              <a:rPr lang="en-US" sz="1800" dirty="0" err="1">
                <a:solidFill>
                  <a:schemeClr val="tx1">
                    <a:lumMod val="85000"/>
                    <a:lumOff val="15000"/>
                  </a:schemeClr>
                </a:solidFill>
              </a:rPr>
              <a:t>systemctl</a:t>
            </a:r>
            <a:r>
              <a:rPr lang="en-US" sz="1800" dirty="0">
                <a:solidFill>
                  <a:schemeClr val="tx1">
                    <a:lumMod val="85000"/>
                    <a:lumOff val="15000"/>
                  </a:schemeClr>
                </a:solidFill>
              </a:rPr>
              <a:t> start httpd</a:t>
            </a:r>
          </a:p>
          <a:p>
            <a:pPr marL="0" indent="0">
              <a:buNone/>
            </a:pPr>
            <a:r>
              <a:rPr lang="en-US" sz="1800" dirty="0" err="1">
                <a:solidFill>
                  <a:schemeClr val="tx1">
                    <a:lumMod val="85000"/>
                    <a:lumOff val="15000"/>
                  </a:schemeClr>
                </a:solidFill>
              </a:rPr>
              <a:t>systemctl</a:t>
            </a:r>
            <a:r>
              <a:rPr lang="en-US" sz="1800" dirty="0">
                <a:solidFill>
                  <a:schemeClr val="tx1">
                    <a:lumMod val="85000"/>
                    <a:lumOff val="15000"/>
                  </a:schemeClr>
                </a:solidFill>
              </a:rPr>
              <a:t> enable httpd</a:t>
            </a:r>
          </a:p>
          <a:p>
            <a:pPr marL="0" indent="0">
              <a:buNone/>
            </a:pPr>
            <a:r>
              <a:rPr lang="en-US" sz="1800" dirty="0">
                <a:solidFill>
                  <a:schemeClr val="tx1">
                    <a:lumMod val="85000"/>
                    <a:lumOff val="15000"/>
                  </a:schemeClr>
                </a:solidFill>
              </a:rPr>
              <a:t>echo "&lt;h1&gt;Hello World &lt;/h1&gt;" &gt; /var/www/html/index.html</a:t>
            </a: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25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15" name="Rectangle 1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aphicFrame>
        <p:nvGraphicFramePr>
          <p:cNvPr id="4" name="Content Placeholder 3">
            <a:extLst>
              <a:ext uri="{FF2B5EF4-FFF2-40B4-BE49-F238E27FC236}">
                <a16:creationId xmlns:a16="http://schemas.microsoft.com/office/drawing/2014/main" id="{3620FDF1-0A10-EFBF-AD97-5466B54468AB}"/>
              </a:ext>
            </a:extLst>
          </p:cNvPr>
          <p:cNvGraphicFramePr>
            <a:graphicFrameLocks noGrp="1"/>
          </p:cNvGraphicFramePr>
          <p:nvPr>
            <p:ph idx="1"/>
            <p:extLst>
              <p:ext uri="{D42A27DB-BD31-4B8C-83A1-F6EECF244321}">
                <p14:modId xmlns:p14="http://schemas.microsoft.com/office/powerpoint/2010/main" val="990108077"/>
              </p:ext>
            </p:extLst>
          </p:nvPr>
        </p:nvGraphicFramePr>
        <p:xfrm>
          <a:off x="540774" y="206477"/>
          <a:ext cx="10370052" cy="6084792"/>
        </p:xfrm>
        <a:graphic>
          <a:graphicData uri="http://schemas.openxmlformats.org/drawingml/2006/table">
            <a:tbl>
              <a:tblPr/>
              <a:tblGrid>
                <a:gridCol w="2966524">
                  <a:extLst>
                    <a:ext uri="{9D8B030D-6E8A-4147-A177-3AD203B41FA5}">
                      <a16:colId xmlns:a16="http://schemas.microsoft.com/office/drawing/2014/main" val="2811604538"/>
                    </a:ext>
                  </a:extLst>
                </a:gridCol>
                <a:gridCol w="3552373">
                  <a:extLst>
                    <a:ext uri="{9D8B030D-6E8A-4147-A177-3AD203B41FA5}">
                      <a16:colId xmlns:a16="http://schemas.microsoft.com/office/drawing/2014/main" val="2240620087"/>
                    </a:ext>
                  </a:extLst>
                </a:gridCol>
                <a:gridCol w="3851155">
                  <a:extLst>
                    <a:ext uri="{9D8B030D-6E8A-4147-A177-3AD203B41FA5}">
                      <a16:colId xmlns:a16="http://schemas.microsoft.com/office/drawing/2014/main" val="2752253893"/>
                    </a:ext>
                  </a:extLst>
                </a:gridCol>
              </a:tblGrid>
              <a:tr h="320124">
                <a:tc>
                  <a:txBody>
                    <a:bodyPr/>
                    <a:lstStyle/>
                    <a:p>
                      <a:r>
                        <a:rPr lang="en-US" sz="1100" b="1"/>
                        <a:t>Feature</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a:t>On-premises</a:t>
                      </a:r>
                      <a:r>
                        <a:rPr lang="en-US" sz="1100"/>
                        <a:t>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a:t>Cloud</a:t>
                      </a:r>
                      <a:r>
                        <a:rPr lang="en-US" sz="1100"/>
                        <a:t>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2304137"/>
                  </a:ext>
                </a:extLst>
              </a:tr>
              <a:tr h="320124">
                <a:tc>
                  <a:txBody>
                    <a:bodyPr/>
                    <a:lstStyle/>
                    <a:p>
                      <a:r>
                        <a:rPr lang="en-US" sz="1100" b="1"/>
                        <a:t>Infrastructure Ownership</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Owned and managed by the business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Owned and managed by a cloud provider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336123"/>
                  </a:ext>
                </a:extLst>
              </a:tr>
              <a:tr h="320124">
                <a:tc>
                  <a:txBody>
                    <a:bodyPr/>
                    <a:lstStyle/>
                    <a:p>
                      <a:r>
                        <a:rPr lang="en-US" sz="1100" b="1"/>
                        <a:t>Initial Cost</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High upfront costs 💸 (servers, hardware)</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Lower initial costs 💲 (pay-as-you-go)</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5881913"/>
                  </a:ext>
                </a:extLst>
              </a:tr>
              <a:tr h="320124">
                <a:tc>
                  <a:txBody>
                    <a:bodyPr/>
                    <a:lstStyle/>
                    <a:p>
                      <a:r>
                        <a:rPr lang="en-US" sz="1100" b="1"/>
                        <a:t>Maintenance</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Handled internally by IT staff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Managed by the cloud provider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841477"/>
                  </a:ext>
                </a:extLst>
              </a:tr>
              <a:tr h="320124">
                <a:tc>
                  <a:txBody>
                    <a:bodyPr/>
                    <a:lstStyle/>
                    <a:p>
                      <a:r>
                        <a:rPr lang="en-US" sz="1100" b="1"/>
                        <a:t>Scalability</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Limited, requires hardware upgrades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Highly scalable on-demand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9669898"/>
                  </a:ext>
                </a:extLst>
              </a:tr>
              <a:tr h="320124">
                <a:tc>
                  <a:txBody>
                    <a:bodyPr/>
                    <a:lstStyle/>
                    <a:p>
                      <a:r>
                        <a:rPr lang="en-US" sz="1100" b="1"/>
                        <a:t>Accessibility</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Limited to local network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Accessible from anywhere via the internet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6978435"/>
                  </a:ext>
                </a:extLst>
              </a:tr>
              <a:tr h="560826">
                <a:tc>
                  <a:txBody>
                    <a:bodyPr/>
                    <a:lstStyle/>
                    <a:p>
                      <a:r>
                        <a:rPr lang="en-US" sz="1100" b="1"/>
                        <a:t>Security Control</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Full control over data and security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Security managed by provider with shared responsibility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6051242"/>
                  </a:ext>
                </a:extLst>
              </a:tr>
              <a:tr h="320124">
                <a:tc>
                  <a:txBody>
                    <a:bodyPr/>
                    <a:lstStyle/>
                    <a:p>
                      <a:r>
                        <a:rPr lang="en-US" sz="1100" b="1"/>
                        <a:t>Customization</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Highly customizable based on business needs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Some limitations based on cloud service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9808258"/>
                  </a:ext>
                </a:extLst>
              </a:tr>
              <a:tr h="320124">
                <a:tc>
                  <a:txBody>
                    <a:bodyPr/>
                    <a:lstStyle/>
                    <a:p>
                      <a:r>
                        <a:rPr lang="en-US" sz="1100" b="1"/>
                        <a:t>Updates and Upgrades</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Manual updates required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Automatic updates by provider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8294819"/>
                  </a:ext>
                </a:extLst>
              </a:tr>
              <a:tr h="320124">
                <a:tc>
                  <a:txBody>
                    <a:bodyPr/>
                    <a:lstStyle/>
                    <a:p>
                      <a:r>
                        <a:rPr lang="en-US" sz="1100" b="1"/>
                        <a:t>Disaster Recovery</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Requires internal backup systems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Built-in disaster recovery options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2531801"/>
                  </a:ext>
                </a:extLst>
              </a:tr>
              <a:tr h="320124">
                <a:tc>
                  <a:txBody>
                    <a:bodyPr/>
                    <a:lstStyle/>
                    <a:p>
                      <a:r>
                        <a:rPr lang="en-US" sz="1100" b="1"/>
                        <a:t>Energy and Space</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Requires physical space and power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No physical infrastructure needed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826955"/>
                  </a:ext>
                </a:extLst>
              </a:tr>
              <a:tr h="560826">
                <a:tc>
                  <a:txBody>
                    <a:bodyPr/>
                    <a:lstStyle/>
                    <a:p>
                      <a:r>
                        <a:rPr lang="en-US" sz="1100" b="1"/>
                        <a:t>Latency</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Low latency for local users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Can have higher latency depending on the internet speed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8389159"/>
                  </a:ext>
                </a:extLst>
              </a:tr>
              <a:tr h="320124">
                <a:tc>
                  <a:txBody>
                    <a:bodyPr/>
                    <a:lstStyle/>
                    <a:p>
                      <a:r>
                        <a:rPr lang="en-US" sz="1100" b="1"/>
                        <a:t>Control</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Full control over hardware and software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Limited control, based on provider’s services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2544130"/>
                  </a:ext>
                </a:extLst>
              </a:tr>
              <a:tr h="560826">
                <a:tc>
                  <a:txBody>
                    <a:bodyPr/>
                    <a:lstStyle/>
                    <a:p>
                      <a:r>
                        <a:rPr lang="en-US" sz="1100" b="1"/>
                        <a:t>Compliance</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Easier to customize for specific compliance needs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May require careful selection of services for compliance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8243088"/>
                  </a:ext>
                </a:extLst>
              </a:tr>
              <a:tr h="320124">
                <a:tc>
                  <a:txBody>
                    <a:bodyPr/>
                    <a:lstStyle/>
                    <a:p>
                      <a:r>
                        <a:rPr lang="en-US" sz="1100" b="1"/>
                        <a:t>Upfront Time</a:t>
                      </a:r>
                      <a:endParaRPr lang="en-US" sz="110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Long setup time ⏳ (buying, installing)</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Quick deployment ⚡ (setup in minutes)</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335358"/>
                  </a:ext>
                </a:extLst>
              </a:tr>
              <a:tr h="560826">
                <a:tc>
                  <a:txBody>
                    <a:bodyPr/>
                    <a:lstStyle/>
                    <a:p>
                      <a:r>
                        <a:rPr lang="en-US" sz="1100" b="1" dirty="0"/>
                        <a:t>Ongoing Costs</a:t>
                      </a:r>
                      <a:endParaRPr lang="en-US" sz="1100" dirty="0"/>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Recurring costs for power, cooling, IT staff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Operational expenses only (subscription or usage fees) 💵</a:t>
                      </a:r>
                    </a:p>
                  </a:txBody>
                  <a:tcPr marL="27952" marR="27952" marT="13976" marB="13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661059"/>
                  </a:ext>
                </a:extLst>
              </a:tr>
            </a:tbl>
          </a:graphicData>
        </a:graphic>
      </p:graphicFrame>
    </p:spTree>
    <p:extLst>
      <p:ext uri="{BB962C8B-B14F-4D97-AF65-F5344CB8AC3E}">
        <p14:creationId xmlns:p14="http://schemas.microsoft.com/office/powerpoint/2010/main" val="1045685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65A56-3DB3-348C-8290-8111CA91932C}"/>
              </a:ext>
            </a:extLst>
          </p:cNvPr>
          <p:cNvSpPr>
            <a:spLocks noGrp="1"/>
          </p:cNvSpPr>
          <p:nvPr>
            <p:ph type="title"/>
          </p:nvPr>
        </p:nvSpPr>
        <p:spPr>
          <a:xfrm>
            <a:off x="1136397" y="502021"/>
            <a:ext cx="9688296" cy="937035"/>
          </a:xfrm>
        </p:spPr>
        <p:txBody>
          <a:bodyPr anchor="b">
            <a:normAutofit/>
          </a:bodyPr>
          <a:lstStyle/>
          <a:p>
            <a:r>
              <a:rPr lang="en-US" sz="4000" dirty="0"/>
              <a:t>Amazon EC2 Instance types</a:t>
            </a:r>
          </a:p>
        </p:txBody>
      </p:sp>
      <p:sp>
        <p:nvSpPr>
          <p:cNvPr id="3" name="Content Placeholder 2">
            <a:extLst>
              <a:ext uri="{FF2B5EF4-FFF2-40B4-BE49-F238E27FC236}">
                <a16:creationId xmlns:a16="http://schemas.microsoft.com/office/drawing/2014/main" id="{5159F103-8FAF-4A23-BE2F-E6C3F7A6BCDB}"/>
              </a:ext>
            </a:extLst>
          </p:cNvPr>
          <p:cNvSpPr>
            <a:spLocks noGrp="1"/>
          </p:cNvSpPr>
          <p:nvPr>
            <p:ph idx="1"/>
          </p:nvPr>
        </p:nvSpPr>
        <p:spPr>
          <a:xfrm>
            <a:off x="1136397" y="1701821"/>
            <a:ext cx="9688296" cy="3454358"/>
          </a:xfrm>
        </p:spPr>
        <p:txBody>
          <a:bodyPr anchor="t">
            <a:normAutofit/>
          </a:bodyPr>
          <a:lstStyle/>
          <a:p>
            <a:pPr marL="0" indent="0">
              <a:buNone/>
            </a:pPr>
            <a:r>
              <a:rPr lang="en-US" sz="1800" dirty="0"/>
              <a:t>Amazon EC2 (Elastic Compute Cloud) provides a wide variety of </a:t>
            </a:r>
            <a:r>
              <a:rPr lang="en-US" sz="1800" b="1" dirty="0"/>
              <a:t>instance types</a:t>
            </a:r>
            <a:r>
              <a:rPr lang="en-US" sz="1800" dirty="0"/>
              <a:t> designed to meet different use cases. Each instance type offers a combination of compute, memory, and storage resources. </a:t>
            </a:r>
          </a:p>
          <a:p>
            <a:pPr marL="0" indent="0">
              <a:buNone/>
            </a:pPr>
            <a:r>
              <a:rPr lang="en-US" sz="1800" dirty="0"/>
              <a:t>Here’s an overview of the most common </a:t>
            </a:r>
            <a:r>
              <a:rPr lang="en-US" sz="1800" b="1" dirty="0"/>
              <a:t>EC2 instance families</a:t>
            </a:r>
            <a:r>
              <a:rPr lang="en-US" sz="1800" dirty="0"/>
              <a:t> and their use cases:</a:t>
            </a:r>
          </a:p>
          <a:p>
            <a:pPr marL="514350" indent="-514350">
              <a:buAutoNum type="arabicPeriod"/>
            </a:pPr>
            <a:r>
              <a:rPr lang="en-US" sz="1800" dirty="0"/>
              <a:t>General Purpose Instances</a:t>
            </a:r>
          </a:p>
          <a:p>
            <a:pPr marL="514350" indent="-514350">
              <a:buAutoNum type="arabicPeriod"/>
            </a:pPr>
            <a:r>
              <a:rPr lang="en-US" sz="1800" dirty="0"/>
              <a:t>Compute Optimized Instances</a:t>
            </a:r>
            <a:endParaRPr lang="en-US" sz="1800" b="1" dirty="0"/>
          </a:p>
          <a:p>
            <a:pPr marL="514350" indent="-514350">
              <a:buAutoNum type="arabicPeriod"/>
            </a:pPr>
            <a:r>
              <a:rPr lang="en-US" sz="1800" dirty="0"/>
              <a:t>Memory Optimized Instances</a:t>
            </a:r>
            <a:endParaRPr lang="en-US" sz="1800" b="1" dirty="0"/>
          </a:p>
          <a:p>
            <a:pPr marL="514350" indent="-514350">
              <a:buAutoNum type="arabicPeriod"/>
            </a:pPr>
            <a:r>
              <a:rPr lang="en-US" sz="1800" dirty="0"/>
              <a:t>Storage Optimized Instances</a:t>
            </a:r>
            <a:endParaRPr lang="en-US" sz="1800" b="1" dirty="0"/>
          </a:p>
          <a:p>
            <a:pPr marL="514350" indent="-514350">
              <a:buAutoNum type="arabicPeriod"/>
            </a:pPr>
            <a:r>
              <a:rPr lang="en-US" sz="1800" dirty="0"/>
              <a:t>Accelerated Computing Instances</a:t>
            </a:r>
          </a:p>
          <a:p>
            <a:pPr marL="514350" indent="-514350">
              <a:buAutoNum type="arabicPeriod"/>
            </a:pPr>
            <a:r>
              <a:rPr lang="en-US" sz="1800" dirty="0"/>
              <a:t>High Memory Instances</a:t>
            </a:r>
          </a:p>
          <a:p>
            <a:pPr marL="0" indent="0">
              <a:buNone/>
            </a:pPr>
            <a:endParaRPr lang="en-US" sz="1800" dirty="0"/>
          </a:p>
          <a:p>
            <a:endParaRPr lang="en-US" sz="18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391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C1C5FB8-367A-E485-8D26-153C85A05425}"/>
              </a:ext>
            </a:extLst>
          </p:cNvPr>
          <p:cNvSpPr>
            <a:spLocks noGrp="1" noChangeArrowheads="1"/>
          </p:cNvSpPr>
          <p:nvPr>
            <p:ph idx="1"/>
          </p:nvPr>
        </p:nvSpPr>
        <p:spPr bwMode="auto">
          <a:xfrm>
            <a:off x="626732" y="634579"/>
            <a:ext cx="10870724" cy="51516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lnSpcReduction="10000"/>
          </a:bodyPr>
          <a:lstStyle/>
          <a:p>
            <a:pPr marL="0" marR="0" lvl="0" indent="0" defTabSz="914400" rtl="0" eaLnBrk="0" fontAlgn="base" latinLnBrk="0" hangingPunct="0">
              <a:spcBef>
                <a:spcPct val="0"/>
              </a:spcBef>
              <a:spcAft>
                <a:spcPts val="600"/>
              </a:spcAft>
              <a:buClrTx/>
              <a:buSzTx/>
              <a:buFontTx/>
              <a:buNone/>
              <a:tabLst/>
            </a:pPr>
            <a:r>
              <a:rPr kumimoji="0" lang="en-US" altLang="en-US" sz="1900" b="1" i="0" u="none" strike="noStrike" cap="none" normalizeH="0" baseline="0" dirty="0">
                <a:ln>
                  <a:noFill/>
                </a:ln>
                <a:effectLst/>
              </a:rPr>
              <a:t>1. General Purpose Instances</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effectLst/>
              </a:rPr>
              <a:t>Balanced compute, memory, and networking resources. Ideal for a wide range of workloads.</a:t>
            </a:r>
          </a:p>
          <a:p>
            <a:pPr marL="0" marR="0" lvl="0" indent="0" defTabSz="914400" rtl="0" eaLnBrk="0" fontAlgn="base" latinLnBrk="0" hangingPunct="0">
              <a:spcBef>
                <a:spcPct val="0"/>
              </a:spcBef>
              <a:spcAft>
                <a:spcPts val="600"/>
              </a:spcAft>
              <a:buClrTx/>
              <a:buSzTx/>
              <a:buNone/>
              <a:tabLst/>
            </a:pPr>
            <a:r>
              <a:rPr kumimoji="0" lang="en-US" altLang="en-US" sz="1900" b="1" i="0" u="none" strike="noStrike" cap="none" normalizeH="0" baseline="0" dirty="0">
                <a:ln>
                  <a:noFill/>
                </a:ln>
                <a:effectLst/>
              </a:rPr>
              <a:t>Instance Types</a:t>
            </a:r>
            <a:r>
              <a:rPr kumimoji="0" lang="en-US" altLang="en-US" sz="1900" b="0" i="0" u="none" strike="noStrike" cap="none" normalizeH="0" baseline="0" dirty="0">
                <a:ln>
                  <a:noFill/>
                </a:ln>
                <a:effectLst/>
              </a:rPr>
              <a:t>: t4g, t3, t3a, t2, m7g, m6g, m6i, m5, m5a</a:t>
            </a:r>
          </a:p>
          <a:p>
            <a:pPr marL="0" marR="0" lvl="0" indent="0" defTabSz="914400" rtl="0" eaLnBrk="0" fontAlgn="base" latinLnBrk="0" hangingPunct="0">
              <a:spcBef>
                <a:spcPct val="0"/>
              </a:spcBef>
              <a:spcAft>
                <a:spcPts val="600"/>
              </a:spcAft>
              <a:buClrTx/>
              <a:buSzTx/>
              <a:buNone/>
              <a:tabLst/>
            </a:pPr>
            <a:r>
              <a:rPr kumimoji="0" lang="en-US" altLang="en-US" sz="1900" b="1" i="0" u="none" strike="noStrike" cap="none" normalizeH="0" baseline="0" dirty="0">
                <a:ln>
                  <a:noFill/>
                </a:ln>
                <a:effectLst/>
              </a:rPr>
              <a:t>Use Case</a:t>
            </a:r>
            <a:r>
              <a:rPr kumimoji="0" lang="en-US" altLang="en-US" sz="1900" b="0" i="0" u="none" strike="noStrike" cap="none" normalizeH="0" baseline="0" dirty="0">
                <a:ln>
                  <a:noFill/>
                </a:ln>
                <a:effectLst/>
              </a:rPr>
              <a:t>: Web servers, small databases, development/test environments, microservices.</a:t>
            </a:r>
          </a:p>
          <a:p>
            <a:pPr marL="0" marR="0" lvl="0" indent="0" defTabSz="914400" rtl="0" eaLnBrk="0" fontAlgn="base" latinLnBrk="0" hangingPunct="0">
              <a:spcBef>
                <a:spcPct val="0"/>
              </a:spcBef>
              <a:spcAft>
                <a:spcPts val="600"/>
              </a:spcAft>
              <a:buClrTx/>
              <a:buSzTx/>
              <a:buNone/>
              <a:tabLst/>
            </a:pPr>
            <a:endParaRPr lang="en-US" altLang="en-US" sz="1900" dirty="0"/>
          </a:p>
          <a:p>
            <a:pPr marL="0" marR="0" lvl="0" indent="0" defTabSz="914400" rtl="0" eaLnBrk="0" fontAlgn="base" latinLnBrk="0" hangingPunct="0">
              <a:spcBef>
                <a:spcPct val="0"/>
              </a:spcBef>
              <a:spcAft>
                <a:spcPts val="600"/>
              </a:spcAft>
              <a:buClrTx/>
              <a:buSzTx/>
              <a:buNone/>
              <a:tabLst/>
            </a:pPr>
            <a:r>
              <a:rPr kumimoji="0" lang="en-US" altLang="en-US" sz="1900" b="1" i="0" u="none" strike="noStrike" cap="none" normalizeH="0" baseline="0" dirty="0">
                <a:ln>
                  <a:noFill/>
                </a:ln>
                <a:effectLst/>
              </a:rPr>
              <a:t>2. Compute Optimized Instances</a:t>
            </a:r>
          </a:p>
          <a:p>
            <a:pPr marL="0" marR="0" lvl="0" indent="0" defTabSz="914400" rtl="0" eaLnBrk="0" fontAlgn="base" latinLnBrk="0" hangingPunct="0">
              <a:spcBef>
                <a:spcPct val="0"/>
              </a:spcBef>
              <a:spcAft>
                <a:spcPts val="600"/>
              </a:spcAft>
              <a:buClrTx/>
              <a:buSzTx/>
              <a:buNone/>
              <a:tabLst/>
            </a:pPr>
            <a:r>
              <a:rPr kumimoji="0" lang="en-US" altLang="en-US" sz="1900" b="0" i="0" u="none" strike="noStrike" cap="none" normalizeH="0" baseline="0" dirty="0">
                <a:ln>
                  <a:noFill/>
                </a:ln>
                <a:effectLst/>
              </a:rPr>
              <a:t>Optimized for compute-intensive workloads requiring high-performance processors.</a:t>
            </a:r>
          </a:p>
          <a:p>
            <a:pPr marL="0" marR="0" lvl="0" indent="0" defTabSz="914400" rtl="0" eaLnBrk="0" fontAlgn="base" latinLnBrk="0" hangingPunct="0">
              <a:spcBef>
                <a:spcPct val="0"/>
              </a:spcBef>
              <a:spcAft>
                <a:spcPts val="600"/>
              </a:spcAft>
              <a:buClrTx/>
              <a:buSzTx/>
              <a:buNone/>
              <a:tabLst/>
            </a:pPr>
            <a:r>
              <a:rPr kumimoji="0" lang="en-US" altLang="en-US" sz="1900" b="1" i="0" u="none" strike="noStrike" cap="none" normalizeH="0" baseline="0" dirty="0">
                <a:ln>
                  <a:noFill/>
                </a:ln>
                <a:effectLst/>
              </a:rPr>
              <a:t>Instance Types: </a:t>
            </a:r>
            <a:r>
              <a:rPr kumimoji="0" lang="en-US" altLang="en-US" sz="1900" b="0" i="0" u="none" strike="noStrike" cap="none" normalizeH="0" baseline="0" dirty="0">
                <a:ln>
                  <a:noFill/>
                </a:ln>
                <a:effectLst/>
              </a:rPr>
              <a:t>c7g, c6g, c6i, c5, c5a</a:t>
            </a:r>
          </a:p>
          <a:p>
            <a:pPr marL="0" marR="0" lvl="0" indent="0" defTabSz="914400" rtl="0" eaLnBrk="0" fontAlgn="base" latinLnBrk="0" hangingPunct="0">
              <a:spcBef>
                <a:spcPct val="0"/>
              </a:spcBef>
              <a:spcAft>
                <a:spcPts val="600"/>
              </a:spcAft>
              <a:buClrTx/>
              <a:buSzTx/>
              <a:buNone/>
              <a:tabLst/>
            </a:pPr>
            <a:r>
              <a:rPr kumimoji="0" lang="en-US" altLang="en-US" sz="1900" b="1" i="0" u="none" strike="noStrike" cap="none" normalizeH="0" baseline="0" dirty="0">
                <a:ln>
                  <a:noFill/>
                </a:ln>
                <a:effectLst/>
              </a:rPr>
              <a:t>Use Case: </a:t>
            </a:r>
            <a:r>
              <a:rPr kumimoji="0" lang="en-US" altLang="en-US" sz="1900" b="0" i="0" u="none" strike="noStrike" cap="none" normalizeH="0" baseline="0" dirty="0">
                <a:ln>
                  <a:noFill/>
                </a:ln>
                <a:effectLst/>
              </a:rPr>
              <a:t>High-performance web servers, scientific modeling, batch processing, gaming servers, ad serving.</a:t>
            </a:r>
          </a:p>
          <a:p>
            <a:pPr marL="0" marR="0" lvl="0" indent="0" defTabSz="914400" rtl="0" eaLnBrk="0" fontAlgn="base" latinLnBrk="0" hangingPunct="0">
              <a:spcBef>
                <a:spcPct val="0"/>
              </a:spcBef>
              <a:spcAft>
                <a:spcPts val="600"/>
              </a:spcAft>
              <a:buClrTx/>
              <a:buSzTx/>
              <a:buNone/>
              <a:tabLst/>
            </a:pPr>
            <a:endParaRPr kumimoji="0" lang="en-US" altLang="en-US" sz="1900" b="1"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lang="en-US" altLang="en-US" sz="1900" b="1" dirty="0"/>
              <a:t>3. Memory Optimized Instances</a:t>
            </a:r>
          </a:p>
          <a:p>
            <a:pPr marL="0" marR="0" lvl="0" indent="0" defTabSz="914400" rtl="0" eaLnBrk="0" fontAlgn="base" latinLnBrk="0" hangingPunct="0">
              <a:spcBef>
                <a:spcPct val="0"/>
              </a:spcBef>
              <a:spcAft>
                <a:spcPts val="600"/>
              </a:spcAft>
              <a:buClrTx/>
              <a:buSzTx/>
              <a:buNone/>
              <a:tabLst/>
            </a:pPr>
            <a:r>
              <a:rPr lang="en-US" altLang="en-US" sz="1900" dirty="0"/>
              <a:t>Designed for memory-bound workloads requiring high memory-to-CPU ratios.</a:t>
            </a:r>
          </a:p>
          <a:p>
            <a:pPr marL="0" marR="0" lvl="0" indent="0" defTabSz="914400" rtl="0" eaLnBrk="0" fontAlgn="base" latinLnBrk="0" hangingPunct="0">
              <a:spcBef>
                <a:spcPct val="0"/>
              </a:spcBef>
              <a:spcAft>
                <a:spcPts val="600"/>
              </a:spcAft>
              <a:buClrTx/>
              <a:buSzTx/>
              <a:buNone/>
              <a:tabLst/>
            </a:pPr>
            <a:r>
              <a:rPr lang="en-US" altLang="en-US" sz="1900" b="1" dirty="0"/>
              <a:t>Instance Types: </a:t>
            </a:r>
            <a:r>
              <a:rPr lang="en-US" altLang="en-US" sz="1900" dirty="0"/>
              <a:t>r7g, r6g, r6i, r5, x2idn, z1d</a:t>
            </a:r>
          </a:p>
          <a:p>
            <a:pPr marL="0" marR="0" lvl="0" indent="0" defTabSz="914400" rtl="0" eaLnBrk="0" fontAlgn="base" latinLnBrk="0" hangingPunct="0">
              <a:spcBef>
                <a:spcPct val="0"/>
              </a:spcBef>
              <a:spcAft>
                <a:spcPts val="600"/>
              </a:spcAft>
              <a:buClrTx/>
              <a:buSzTx/>
              <a:buNone/>
              <a:tabLst/>
            </a:pPr>
            <a:r>
              <a:rPr lang="en-US" altLang="en-US" sz="1900" b="1" dirty="0"/>
              <a:t>Use Case: </a:t>
            </a:r>
            <a:r>
              <a:rPr lang="en-US" altLang="en-US" sz="1900" dirty="0"/>
              <a:t>Large-scale databases (e.g., in-memory databases like Redis, SAP HANA), real-time big data analytics, high-performance computing (HPC).</a:t>
            </a:r>
          </a:p>
          <a:p>
            <a:pPr marL="0" marR="0" lvl="0" indent="0" defTabSz="914400" rtl="0" eaLnBrk="0" fontAlgn="base" latinLnBrk="0" hangingPunct="0">
              <a:spcBef>
                <a:spcPct val="0"/>
              </a:spcBef>
              <a:spcAft>
                <a:spcPts val="600"/>
              </a:spcAft>
              <a:buClrTx/>
              <a:buSzTx/>
              <a:buNone/>
              <a:tabLst/>
            </a:pPr>
            <a:endParaRPr kumimoji="0" lang="en-US" altLang="en-US" sz="1900" b="0" i="0" u="none" strike="noStrike" cap="none" normalizeH="0" baseline="0" dirty="0">
              <a:ln>
                <a:noFill/>
              </a:ln>
              <a:effectLst/>
            </a:endParaRP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979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B052A7-269E-E43A-1387-14AEC1BB6FE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B9CCEC1-EE38-E9A0-9B4B-2581EA7CAAAA}"/>
              </a:ext>
            </a:extLst>
          </p:cNvPr>
          <p:cNvSpPr>
            <a:spLocks noGrp="1" noChangeArrowheads="1"/>
          </p:cNvSpPr>
          <p:nvPr>
            <p:ph idx="1"/>
          </p:nvPr>
        </p:nvSpPr>
        <p:spPr bwMode="auto">
          <a:xfrm>
            <a:off x="584616" y="344774"/>
            <a:ext cx="10972800" cy="552799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rPr>
              <a:t>4. Storage Optimized Instances</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dirty="0">
                <a:ln>
                  <a:noFill/>
                </a:ln>
                <a:effectLst/>
              </a:rPr>
              <a:t>Provide high, sequential read and write access to large datasets on local storage.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rPr>
              <a:t>Instance Types: </a:t>
            </a:r>
            <a:r>
              <a:rPr kumimoji="0" lang="en-US" altLang="en-US" sz="1800" i="0" u="none" strike="noStrike" cap="none" normalizeH="0" baseline="0" dirty="0">
                <a:ln>
                  <a:noFill/>
                </a:ln>
                <a:effectLst/>
              </a:rPr>
              <a:t>i4i, i3, d3en, h1</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rPr>
              <a:t>Use Case: </a:t>
            </a:r>
            <a:r>
              <a:rPr kumimoji="0" lang="en-US" altLang="en-US" sz="1800" i="0" u="none" strike="noStrike" cap="none" normalizeH="0" baseline="0" dirty="0">
                <a:ln>
                  <a:noFill/>
                </a:ln>
                <a:effectLst/>
              </a:rPr>
              <a:t>NoSQL databases (e.g., Cassandra, MongoDB), data warehousing, Hadoop clusters, distributed file systems.</a:t>
            </a:r>
          </a:p>
          <a:p>
            <a:pPr marL="0" marR="0" lvl="0" indent="0" defTabSz="914400" rtl="0" eaLnBrk="0" fontAlgn="base" latinLnBrk="0" hangingPunct="0">
              <a:spcBef>
                <a:spcPct val="0"/>
              </a:spcBef>
              <a:spcAft>
                <a:spcPts val="600"/>
              </a:spcAft>
              <a:buClrTx/>
              <a:buSzTx/>
              <a:buFontTx/>
              <a:buNone/>
              <a:tabLst/>
            </a:pPr>
            <a:endParaRPr lang="en-US" altLang="en-US" sz="1800" b="1" dirty="0"/>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5. Accelerated Computing Instances</a:t>
            </a: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Leverage GPUs or FPGAs for tasks requiring heavy parallel processing.</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Instance Types: </a:t>
            </a:r>
            <a:r>
              <a:rPr kumimoji="0" lang="en-US" altLang="en-US" sz="1800" i="0" u="none" strike="noStrike" cap="none" normalizeH="0" baseline="0" dirty="0">
                <a:ln>
                  <a:noFill/>
                </a:ln>
                <a:effectLst/>
              </a:rPr>
              <a:t>GPU-Based: p4, p3, g5, g4ad, g4dnFPGA-Based: f1</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Use Case: </a:t>
            </a:r>
            <a:r>
              <a:rPr kumimoji="0" lang="en-US" altLang="en-US" sz="1800" i="0" u="none" strike="noStrike" cap="none" normalizeH="0" baseline="0" dirty="0">
                <a:ln>
                  <a:noFill/>
                </a:ln>
                <a:effectLst/>
              </a:rPr>
              <a:t>Machine learning (ML) training and inference, high-performance computing, video encoding, 3D rendering, scientific simulations.</a:t>
            </a:r>
          </a:p>
          <a:p>
            <a:pPr marL="0" marR="0" lvl="0"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lang="en-US" altLang="en-US" sz="1800" b="1" dirty="0"/>
              <a:t>6. High Memory Instances</a:t>
            </a:r>
          </a:p>
          <a:p>
            <a:pPr marL="0" marR="0" lvl="0" indent="0" defTabSz="914400" rtl="0" eaLnBrk="0" fontAlgn="base" latinLnBrk="0" hangingPunct="0">
              <a:spcBef>
                <a:spcPct val="0"/>
              </a:spcBef>
              <a:spcAft>
                <a:spcPts val="600"/>
              </a:spcAft>
              <a:buClrTx/>
              <a:buSzTx/>
              <a:buNone/>
              <a:tabLst/>
            </a:pPr>
            <a:r>
              <a:rPr lang="en-US" altLang="en-US" sz="1800" dirty="0"/>
              <a:t>Memory-optimized instances with more memory than typical memory-optimized instances, used for enterprise-scale databases.</a:t>
            </a:r>
          </a:p>
          <a:p>
            <a:pPr marL="0" marR="0" lvl="0" indent="0" defTabSz="914400" rtl="0" eaLnBrk="0" fontAlgn="base" latinLnBrk="0" hangingPunct="0">
              <a:spcBef>
                <a:spcPct val="0"/>
              </a:spcBef>
              <a:spcAft>
                <a:spcPts val="600"/>
              </a:spcAft>
              <a:buClrTx/>
              <a:buSzTx/>
              <a:buNone/>
              <a:tabLst/>
            </a:pPr>
            <a:r>
              <a:rPr lang="en-US" altLang="en-US" sz="1800" b="1" dirty="0"/>
              <a:t>Instance Types: </a:t>
            </a:r>
            <a:r>
              <a:rPr lang="en-US" altLang="en-US" sz="1800" dirty="0"/>
              <a:t>u-6tb1.metal, u-9tb1.metal, u-12tb1.metal</a:t>
            </a:r>
          </a:p>
          <a:p>
            <a:pPr marL="0" marR="0" lvl="0" indent="0" defTabSz="914400" rtl="0" eaLnBrk="0" fontAlgn="base" latinLnBrk="0" hangingPunct="0">
              <a:spcBef>
                <a:spcPct val="0"/>
              </a:spcBef>
              <a:spcAft>
                <a:spcPts val="600"/>
              </a:spcAft>
              <a:buClrTx/>
              <a:buSzTx/>
              <a:buNone/>
              <a:tabLst/>
            </a:pPr>
            <a:r>
              <a:rPr lang="en-US" altLang="en-US" sz="1800" b="1" dirty="0"/>
              <a:t>Use Case: </a:t>
            </a:r>
            <a:r>
              <a:rPr lang="en-US" altLang="en-US" sz="1800" dirty="0"/>
              <a:t>Large in-memory databases like SAP HANA.</a:t>
            </a:r>
            <a:endParaRPr kumimoji="0" lang="en-US" altLang="en-US" sz="1800" i="0" u="none" strike="noStrike" cap="none" normalizeH="0" baseline="0" dirty="0">
              <a:ln>
                <a:noFill/>
              </a:ln>
              <a:effectLst/>
            </a:endParaRP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090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BC2DB-662F-0088-595D-87076F371EF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EC2 Instance Naming Breakdown</a:t>
            </a:r>
          </a:p>
        </p:txBody>
      </p:sp>
      <p:sp>
        <p:nvSpPr>
          <p:cNvPr id="7" name="Rectangle 4">
            <a:extLst>
              <a:ext uri="{FF2B5EF4-FFF2-40B4-BE49-F238E27FC236}">
                <a16:creationId xmlns:a16="http://schemas.microsoft.com/office/drawing/2014/main" id="{A3727568-86B2-E994-CA78-1C992E5327D7}"/>
              </a:ext>
            </a:extLst>
          </p:cNvPr>
          <p:cNvSpPr>
            <a:spLocks noGrp="1" noChangeArrowheads="1"/>
          </p:cNvSpPr>
          <p:nvPr>
            <p:ph idx="1"/>
          </p:nvPr>
        </p:nvSpPr>
        <p:spPr bwMode="auto">
          <a:xfrm>
            <a:off x="1371599" y="2038661"/>
            <a:ext cx="9724031" cy="396289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85000" lnSpcReduction="20000"/>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rPr>
              <a:t>Example: </a:t>
            </a:r>
            <a:r>
              <a:rPr lang="en-US" altLang="en-US" sz="2000" b="1" dirty="0"/>
              <a:t> </a:t>
            </a:r>
            <a:r>
              <a:rPr kumimoji="0" lang="en-US" altLang="en-US" sz="2000" b="0" i="0" u="none" strike="noStrike" cap="none" normalizeH="0" baseline="0" dirty="0">
                <a:ln>
                  <a:noFill/>
                </a:ln>
                <a:effectLst/>
              </a:rPr>
              <a:t>m5.large</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rPr>
              <a:t>m</a:t>
            </a:r>
            <a:r>
              <a:rPr kumimoji="0" lang="en-US" altLang="en-US" sz="2000" b="0" i="0" u="none" strike="noStrike" cap="none" normalizeH="0" baseline="0" dirty="0">
                <a:ln>
                  <a:noFill/>
                </a:ln>
                <a:effectLst/>
              </a:rPr>
              <a:t>: Instance family (General Purpose)</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rPr>
              <a:t>5</a:t>
            </a:r>
            <a:r>
              <a:rPr kumimoji="0" lang="en-US" altLang="en-US" sz="2000" b="0" i="0" u="none" strike="noStrike" cap="none" normalizeH="0" baseline="0" dirty="0">
                <a:ln>
                  <a:noFill/>
                </a:ln>
                <a:effectLst/>
              </a:rPr>
              <a:t>: Instance generation (newer generations have better performance)</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rPr>
              <a:t>large</a:t>
            </a:r>
            <a:r>
              <a:rPr kumimoji="0" lang="en-US" altLang="en-US" sz="2000" b="0" i="0" u="none" strike="noStrike" cap="none" normalizeH="0" baseline="0" dirty="0">
                <a:ln>
                  <a:noFill/>
                </a:ln>
                <a:effectLst/>
              </a:rPr>
              <a:t>: Size (varies based on CPU, memory, and storage)</a:t>
            </a:r>
          </a:p>
          <a:p>
            <a:pPr marL="0" marR="0" lvl="0" indent="0" defTabSz="914400" rtl="0" eaLnBrk="0" fontAlgn="base" latinLnBrk="0" hangingPunct="0">
              <a:spcBef>
                <a:spcPct val="0"/>
              </a:spcBef>
              <a:spcAft>
                <a:spcPts val="600"/>
              </a:spcAft>
              <a:buClrTx/>
              <a:buSzTx/>
              <a:buFontTx/>
              <a:buChar char="•"/>
              <a:tabLst/>
            </a:pPr>
            <a:endParaRPr lang="en-US" altLang="en-US" sz="2000" dirty="0"/>
          </a:p>
          <a:p>
            <a:pPr marL="0" indent="0">
              <a:buNone/>
            </a:pPr>
            <a:r>
              <a:rPr lang="en-US" sz="2000" b="1" dirty="0"/>
              <a:t>Instance Sizes</a:t>
            </a:r>
          </a:p>
          <a:p>
            <a:r>
              <a:rPr lang="en-US" sz="2000" dirty="0"/>
              <a:t>Each instance type comes in various sizes to match different workloads:</a:t>
            </a:r>
          </a:p>
          <a:p>
            <a:pPr>
              <a:buFont typeface="Arial" panose="020B0604020202020204" pitchFamily="34" charset="0"/>
              <a:buChar char="•"/>
            </a:pPr>
            <a:r>
              <a:rPr lang="en-US" sz="2000" b="1" dirty="0"/>
              <a:t>nano</a:t>
            </a:r>
            <a:r>
              <a:rPr lang="en-US" sz="2000" dirty="0"/>
              <a:t>, </a:t>
            </a:r>
            <a:r>
              <a:rPr lang="en-US" sz="2000" b="1" dirty="0"/>
              <a:t>micro</a:t>
            </a:r>
            <a:r>
              <a:rPr lang="en-US" sz="2000" dirty="0"/>
              <a:t>, </a:t>
            </a:r>
            <a:r>
              <a:rPr lang="en-US" sz="2000" b="1" dirty="0"/>
              <a:t>small</a:t>
            </a:r>
            <a:r>
              <a:rPr lang="en-US" sz="2000" dirty="0"/>
              <a:t>, </a:t>
            </a:r>
            <a:r>
              <a:rPr lang="en-US" sz="2000" b="1" dirty="0"/>
              <a:t>medium</a:t>
            </a:r>
            <a:r>
              <a:rPr lang="en-US" sz="2000" dirty="0"/>
              <a:t>, </a:t>
            </a:r>
            <a:r>
              <a:rPr lang="en-US" sz="2000" b="1" dirty="0"/>
              <a:t>large</a:t>
            </a:r>
            <a:r>
              <a:rPr lang="en-US" sz="2000" dirty="0"/>
              <a:t>, </a:t>
            </a:r>
            <a:r>
              <a:rPr lang="en-US" sz="2000" b="1" dirty="0" err="1"/>
              <a:t>xlarge</a:t>
            </a:r>
            <a:r>
              <a:rPr lang="en-US" sz="2000" dirty="0"/>
              <a:t>, and up to </a:t>
            </a:r>
            <a:r>
              <a:rPr lang="en-US" sz="2000" b="1" dirty="0"/>
              <a:t>32xlarge</a:t>
            </a:r>
            <a:r>
              <a:rPr lang="en-US" sz="2000" dirty="0"/>
              <a:t>.</a:t>
            </a:r>
          </a:p>
          <a:p>
            <a:pPr>
              <a:buFont typeface="Arial" panose="020B0604020202020204" pitchFamily="34" charset="0"/>
              <a:buChar char="•"/>
            </a:pPr>
            <a:endParaRPr lang="en-US" sz="2000" dirty="0"/>
          </a:p>
          <a:p>
            <a:pPr marL="0" indent="0">
              <a:buNone/>
            </a:pPr>
            <a:r>
              <a:rPr lang="en-US" sz="2000" b="1" dirty="0"/>
              <a:t>nano, micro, small: </a:t>
            </a:r>
            <a:r>
              <a:rPr lang="en-US" sz="2000" dirty="0"/>
              <a:t>Best for lightweight tasks (development, testing, simple websites).</a:t>
            </a:r>
          </a:p>
          <a:p>
            <a:pPr marL="0" indent="0">
              <a:buNone/>
            </a:pPr>
            <a:r>
              <a:rPr lang="en-US" sz="2000" b="1" dirty="0"/>
              <a:t>medium, large: </a:t>
            </a:r>
            <a:r>
              <a:rPr lang="en-US" sz="2000" dirty="0"/>
              <a:t>Suitable for moderate workloads (web applications, moderate traffic databases).</a:t>
            </a:r>
          </a:p>
          <a:p>
            <a:pPr marL="0" indent="0">
              <a:buNone/>
            </a:pPr>
            <a:r>
              <a:rPr lang="en-US" sz="2000" b="1" dirty="0" err="1"/>
              <a:t>xlarge</a:t>
            </a:r>
            <a:r>
              <a:rPr lang="en-US" sz="2000" b="1" dirty="0"/>
              <a:t> and above: </a:t>
            </a:r>
            <a:r>
              <a:rPr lang="en-US" sz="2000" dirty="0"/>
              <a:t>Ideal for heavy workloads (high-performance computing, big data, large-scale applications).</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1171759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2F59E-07AB-C044-BD0F-747805F07C96}"/>
              </a:ext>
            </a:extLst>
          </p:cNvPr>
          <p:cNvSpPr>
            <a:spLocks noGrp="1"/>
          </p:cNvSpPr>
          <p:nvPr>
            <p:ph type="title"/>
          </p:nvPr>
        </p:nvSpPr>
        <p:spPr>
          <a:xfrm>
            <a:off x="635000" y="640823"/>
            <a:ext cx="3133943" cy="4549742"/>
          </a:xfrm>
        </p:spPr>
        <p:txBody>
          <a:bodyPr anchor="ctr">
            <a:normAutofit/>
          </a:bodyPr>
          <a:lstStyle/>
          <a:p>
            <a:r>
              <a:rPr lang="en-US" sz="5400" dirty="0"/>
              <a:t>Use Case Matching</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320F08A9-2FF9-562E-67BC-7BC697C88A2D}"/>
              </a:ext>
            </a:extLst>
          </p:cNvPr>
          <p:cNvGraphicFramePr>
            <a:graphicFrameLocks noGrp="1"/>
          </p:cNvGraphicFramePr>
          <p:nvPr>
            <p:ph idx="1"/>
            <p:extLst>
              <p:ext uri="{D42A27DB-BD31-4B8C-83A1-F6EECF244321}">
                <p14:modId xmlns:p14="http://schemas.microsoft.com/office/powerpoint/2010/main" val="253080002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227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2E7D-FC6E-042F-695E-E6E5620AA3D8}"/>
              </a:ext>
            </a:extLst>
          </p:cNvPr>
          <p:cNvSpPr>
            <a:spLocks noGrp="1"/>
          </p:cNvSpPr>
          <p:nvPr>
            <p:ph type="title"/>
          </p:nvPr>
        </p:nvSpPr>
        <p:spPr>
          <a:xfrm>
            <a:off x="882805" y="240088"/>
            <a:ext cx="10515600" cy="707766"/>
          </a:xfrm>
        </p:spPr>
        <p:txBody>
          <a:bodyPr/>
          <a:lstStyle/>
          <a:p>
            <a:r>
              <a:rPr lang="en-US" dirty="0"/>
              <a:t>Instance types on price model </a:t>
            </a:r>
          </a:p>
        </p:txBody>
      </p:sp>
      <p:graphicFrame>
        <p:nvGraphicFramePr>
          <p:cNvPr id="4" name="Content Placeholder 3">
            <a:extLst>
              <a:ext uri="{FF2B5EF4-FFF2-40B4-BE49-F238E27FC236}">
                <a16:creationId xmlns:a16="http://schemas.microsoft.com/office/drawing/2014/main" id="{9F189DA8-5469-A7AE-F858-F3608D690ABA}"/>
              </a:ext>
            </a:extLst>
          </p:cNvPr>
          <p:cNvGraphicFramePr>
            <a:graphicFrameLocks noGrp="1"/>
          </p:cNvGraphicFramePr>
          <p:nvPr>
            <p:ph idx="1"/>
            <p:extLst>
              <p:ext uri="{D42A27DB-BD31-4B8C-83A1-F6EECF244321}">
                <p14:modId xmlns:p14="http://schemas.microsoft.com/office/powerpoint/2010/main" val="3289433870"/>
              </p:ext>
            </p:extLst>
          </p:nvPr>
        </p:nvGraphicFramePr>
        <p:xfrm>
          <a:off x="882805" y="1346114"/>
          <a:ext cx="9878124" cy="5056357"/>
        </p:xfrm>
        <a:graphic>
          <a:graphicData uri="http://schemas.openxmlformats.org/drawingml/2006/table">
            <a:tbl>
              <a:tblPr>
                <a:tableStyleId>{8799B23B-EC83-4686-B30A-512413B5E67A}</a:tableStyleId>
              </a:tblPr>
              <a:tblGrid>
                <a:gridCol w="2469531">
                  <a:extLst>
                    <a:ext uri="{9D8B030D-6E8A-4147-A177-3AD203B41FA5}">
                      <a16:colId xmlns:a16="http://schemas.microsoft.com/office/drawing/2014/main" val="1832615050"/>
                    </a:ext>
                  </a:extLst>
                </a:gridCol>
                <a:gridCol w="2469531">
                  <a:extLst>
                    <a:ext uri="{9D8B030D-6E8A-4147-A177-3AD203B41FA5}">
                      <a16:colId xmlns:a16="http://schemas.microsoft.com/office/drawing/2014/main" val="4232134758"/>
                    </a:ext>
                  </a:extLst>
                </a:gridCol>
                <a:gridCol w="2469531">
                  <a:extLst>
                    <a:ext uri="{9D8B030D-6E8A-4147-A177-3AD203B41FA5}">
                      <a16:colId xmlns:a16="http://schemas.microsoft.com/office/drawing/2014/main" val="2167088906"/>
                    </a:ext>
                  </a:extLst>
                </a:gridCol>
                <a:gridCol w="2469531">
                  <a:extLst>
                    <a:ext uri="{9D8B030D-6E8A-4147-A177-3AD203B41FA5}">
                      <a16:colId xmlns:a16="http://schemas.microsoft.com/office/drawing/2014/main" val="1253219119"/>
                    </a:ext>
                  </a:extLst>
                </a:gridCol>
              </a:tblGrid>
              <a:tr h="0">
                <a:tc>
                  <a:txBody>
                    <a:bodyPr/>
                    <a:lstStyle/>
                    <a:p>
                      <a:r>
                        <a:rPr lang="en-US" sz="1500" b="1"/>
                        <a:t>Pricing Model</a:t>
                      </a:r>
                      <a:endParaRPr lang="en-US" sz="1500"/>
                    </a:p>
                  </a:txBody>
                  <a:tcPr marL="66944" marR="66944" marT="33472" marB="33472" anchor="ctr"/>
                </a:tc>
                <a:tc>
                  <a:txBody>
                    <a:bodyPr/>
                    <a:lstStyle/>
                    <a:p>
                      <a:r>
                        <a:rPr lang="en-US" sz="1500" b="1"/>
                        <a:t>Description</a:t>
                      </a:r>
                      <a:endParaRPr lang="en-US" sz="1500"/>
                    </a:p>
                  </a:txBody>
                  <a:tcPr marL="66944" marR="66944" marT="33472" marB="33472" anchor="ctr"/>
                </a:tc>
                <a:tc>
                  <a:txBody>
                    <a:bodyPr/>
                    <a:lstStyle/>
                    <a:p>
                      <a:r>
                        <a:rPr lang="en-US" sz="1500" b="1"/>
                        <a:t>Best Use Cases</a:t>
                      </a:r>
                      <a:endParaRPr lang="en-US" sz="1500"/>
                    </a:p>
                  </a:txBody>
                  <a:tcPr marL="66944" marR="66944" marT="33472" marB="33472" anchor="ctr"/>
                </a:tc>
                <a:tc>
                  <a:txBody>
                    <a:bodyPr/>
                    <a:lstStyle/>
                    <a:p>
                      <a:r>
                        <a:rPr lang="en-US" sz="1500" b="1"/>
                        <a:t>Savings Potential</a:t>
                      </a:r>
                      <a:endParaRPr lang="en-US" sz="1500"/>
                    </a:p>
                  </a:txBody>
                  <a:tcPr marL="66944" marR="66944" marT="33472" marB="33472" anchor="ctr"/>
                </a:tc>
                <a:extLst>
                  <a:ext uri="{0D108BD9-81ED-4DB2-BD59-A6C34878D82A}">
                    <a16:rowId xmlns:a16="http://schemas.microsoft.com/office/drawing/2014/main" val="4149352851"/>
                  </a:ext>
                </a:extLst>
              </a:tr>
              <a:tr h="780461">
                <a:tc>
                  <a:txBody>
                    <a:bodyPr/>
                    <a:lstStyle/>
                    <a:p>
                      <a:r>
                        <a:rPr lang="en-US" sz="1500" b="1"/>
                        <a:t>On-Demand Instances</a:t>
                      </a:r>
                      <a:endParaRPr lang="en-US" sz="1500"/>
                    </a:p>
                  </a:txBody>
                  <a:tcPr marL="66944" marR="66944" marT="33472" marB="33472" anchor="ctr"/>
                </a:tc>
                <a:tc>
                  <a:txBody>
                    <a:bodyPr/>
                    <a:lstStyle/>
                    <a:p>
                      <a:r>
                        <a:rPr lang="en-US" sz="1500"/>
                        <a:t>Pay as you go; no long-term commitment</a:t>
                      </a:r>
                    </a:p>
                  </a:txBody>
                  <a:tcPr marL="66944" marR="66944" marT="33472" marB="33472" anchor="ctr"/>
                </a:tc>
                <a:tc>
                  <a:txBody>
                    <a:bodyPr/>
                    <a:lstStyle/>
                    <a:p>
                      <a:r>
                        <a:rPr lang="en-US" sz="1500"/>
                        <a:t>Short-term, unpredictable workloads</a:t>
                      </a:r>
                    </a:p>
                  </a:txBody>
                  <a:tcPr marL="66944" marR="66944" marT="33472" marB="33472" anchor="ctr"/>
                </a:tc>
                <a:tc>
                  <a:txBody>
                    <a:bodyPr/>
                    <a:lstStyle/>
                    <a:p>
                      <a:r>
                        <a:rPr lang="en-US" sz="1500"/>
                        <a:t>No discount; highest cost</a:t>
                      </a:r>
                    </a:p>
                  </a:txBody>
                  <a:tcPr marL="66944" marR="66944" marT="33472" marB="33472" anchor="ctr"/>
                </a:tc>
                <a:extLst>
                  <a:ext uri="{0D108BD9-81ED-4DB2-BD59-A6C34878D82A}">
                    <a16:rowId xmlns:a16="http://schemas.microsoft.com/office/drawing/2014/main" val="3160605401"/>
                  </a:ext>
                </a:extLst>
              </a:tr>
              <a:tr h="780461">
                <a:tc>
                  <a:txBody>
                    <a:bodyPr/>
                    <a:lstStyle/>
                    <a:p>
                      <a:r>
                        <a:rPr lang="en-US" sz="1500" b="1" dirty="0"/>
                        <a:t>Reserved Instances</a:t>
                      </a:r>
                      <a:endParaRPr lang="en-US" sz="1500" dirty="0"/>
                    </a:p>
                  </a:txBody>
                  <a:tcPr marL="66944" marR="66944" marT="33472" marB="33472" anchor="ctr"/>
                </a:tc>
                <a:tc>
                  <a:txBody>
                    <a:bodyPr/>
                    <a:lstStyle/>
                    <a:p>
                      <a:r>
                        <a:rPr lang="en-US" sz="1500"/>
                        <a:t>1- or 3-year term commitment for discounts</a:t>
                      </a:r>
                    </a:p>
                  </a:txBody>
                  <a:tcPr marL="66944" marR="66944" marT="33472" marB="33472" anchor="ctr"/>
                </a:tc>
                <a:tc>
                  <a:txBody>
                    <a:bodyPr/>
                    <a:lstStyle/>
                    <a:p>
                      <a:r>
                        <a:rPr lang="en-US" sz="1500"/>
                        <a:t>Predictable, steady workloads</a:t>
                      </a:r>
                    </a:p>
                  </a:txBody>
                  <a:tcPr marL="66944" marR="66944" marT="33472" marB="33472" anchor="ctr"/>
                </a:tc>
                <a:tc>
                  <a:txBody>
                    <a:bodyPr/>
                    <a:lstStyle/>
                    <a:p>
                      <a:r>
                        <a:rPr lang="en-US" sz="1500"/>
                        <a:t>Up to 75% off On-Demand</a:t>
                      </a:r>
                    </a:p>
                  </a:txBody>
                  <a:tcPr marL="66944" marR="66944" marT="33472" marB="33472" anchor="ctr"/>
                </a:tc>
                <a:extLst>
                  <a:ext uri="{0D108BD9-81ED-4DB2-BD59-A6C34878D82A}">
                    <a16:rowId xmlns:a16="http://schemas.microsoft.com/office/drawing/2014/main" val="3779077775"/>
                  </a:ext>
                </a:extLst>
              </a:tr>
              <a:tr h="546323">
                <a:tc>
                  <a:txBody>
                    <a:bodyPr/>
                    <a:lstStyle/>
                    <a:p>
                      <a:r>
                        <a:rPr lang="en-US" sz="1500" b="1"/>
                        <a:t>Savings Plans</a:t>
                      </a:r>
                      <a:endParaRPr lang="en-US" sz="1500"/>
                    </a:p>
                  </a:txBody>
                  <a:tcPr marL="66944" marR="66944" marT="33472" marB="33472" anchor="ctr"/>
                </a:tc>
                <a:tc>
                  <a:txBody>
                    <a:bodyPr/>
                    <a:lstStyle/>
                    <a:p>
                      <a:r>
                        <a:rPr lang="en-US" sz="1500"/>
                        <a:t>Commit to an hourly spend across services</a:t>
                      </a:r>
                    </a:p>
                  </a:txBody>
                  <a:tcPr marL="66944" marR="66944" marT="33472" marB="33472" anchor="ctr"/>
                </a:tc>
                <a:tc>
                  <a:txBody>
                    <a:bodyPr/>
                    <a:lstStyle/>
                    <a:p>
                      <a:r>
                        <a:rPr lang="en-US" sz="1500"/>
                        <a:t>Long-term, flexible workloads</a:t>
                      </a:r>
                    </a:p>
                  </a:txBody>
                  <a:tcPr marL="66944" marR="66944" marT="33472" marB="33472" anchor="ctr"/>
                </a:tc>
                <a:tc>
                  <a:txBody>
                    <a:bodyPr/>
                    <a:lstStyle/>
                    <a:p>
                      <a:r>
                        <a:rPr lang="en-US" sz="1500"/>
                        <a:t>Up to 66% off On-Demand</a:t>
                      </a:r>
                    </a:p>
                  </a:txBody>
                  <a:tcPr marL="66944" marR="66944" marT="33472" marB="33472" anchor="ctr"/>
                </a:tc>
                <a:extLst>
                  <a:ext uri="{0D108BD9-81ED-4DB2-BD59-A6C34878D82A}">
                    <a16:rowId xmlns:a16="http://schemas.microsoft.com/office/drawing/2014/main" val="2247162913"/>
                  </a:ext>
                </a:extLst>
              </a:tr>
              <a:tr h="546323">
                <a:tc>
                  <a:txBody>
                    <a:bodyPr/>
                    <a:lstStyle/>
                    <a:p>
                      <a:r>
                        <a:rPr lang="en-US" sz="1500" b="1"/>
                        <a:t>Spot Instances</a:t>
                      </a:r>
                      <a:endParaRPr lang="en-US" sz="1500"/>
                    </a:p>
                  </a:txBody>
                  <a:tcPr marL="66944" marR="66944" marT="33472" marB="33472" anchor="ctr"/>
                </a:tc>
                <a:tc>
                  <a:txBody>
                    <a:bodyPr/>
                    <a:lstStyle/>
                    <a:p>
                      <a:r>
                        <a:rPr lang="en-US" sz="1500"/>
                        <a:t>Deep discounts on unused capacity</a:t>
                      </a:r>
                    </a:p>
                  </a:txBody>
                  <a:tcPr marL="66944" marR="66944" marT="33472" marB="33472" anchor="ctr"/>
                </a:tc>
                <a:tc>
                  <a:txBody>
                    <a:bodyPr/>
                    <a:lstStyle/>
                    <a:p>
                      <a:r>
                        <a:rPr lang="en-US" sz="1500"/>
                        <a:t>Fault-tolerant, batch processing, big data</a:t>
                      </a:r>
                    </a:p>
                  </a:txBody>
                  <a:tcPr marL="66944" marR="66944" marT="33472" marB="33472" anchor="ctr"/>
                </a:tc>
                <a:tc>
                  <a:txBody>
                    <a:bodyPr/>
                    <a:lstStyle/>
                    <a:p>
                      <a:r>
                        <a:rPr lang="en-US" sz="1500"/>
                        <a:t>Up to 90% off On-Demand</a:t>
                      </a:r>
                    </a:p>
                  </a:txBody>
                  <a:tcPr marL="66944" marR="66944" marT="33472" marB="33472" anchor="ctr"/>
                </a:tc>
                <a:extLst>
                  <a:ext uri="{0D108BD9-81ED-4DB2-BD59-A6C34878D82A}">
                    <a16:rowId xmlns:a16="http://schemas.microsoft.com/office/drawing/2014/main" val="1815004840"/>
                  </a:ext>
                </a:extLst>
              </a:tr>
              <a:tr h="780461">
                <a:tc>
                  <a:txBody>
                    <a:bodyPr/>
                    <a:lstStyle/>
                    <a:p>
                      <a:r>
                        <a:rPr lang="en-US" sz="1500" b="1"/>
                        <a:t>Dedicated Hosts</a:t>
                      </a:r>
                      <a:endParaRPr lang="en-US" sz="1500"/>
                    </a:p>
                  </a:txBody>
                  <a:tcPr marL="66944" marR="66944" marT="33472" marB="33472" anchor="ctr"/>
                </a:tc>
                <a:tc>
                  <a:txBody>
                    <a:bodyPr/>
                    <a:lstStyle/>
                    <a:p>
                      <a:r>
                        <a:rPr lang="en-US" sz="1500"/>
                        <a:t>Single-customer server, full control over host</a:t>
                      </a:r>
                    </a:p>
                  </a:txBody>
                  <a:tcPr marL="66944" marR="66944" marT="33472" marB="33472" anchor="ctr"/>
                </a:tc>
                <a:tc>
                  <a:txBody>
                    <a:bodyPr/>
                    <a:lstStyle/>
                    <a:p>
                      <a:r>
                        <a:rPr lang="en-US" sz="1500"/>
                        <a:t>Compliance requirements, licensing needs</a:t>
                      </a:r>
                    </a:p>
                  </a:txBody>
                  <a:tcPr marL="66944" marR="66944" marT="33472" marB="33472" anchor="ctr"/>
                </a:tc>
                <a:tc>
                  <a:txBody>
                    <a:bodyPr/>
                    <a:lstStyle/>
                    <a:p>
                      <a:r>
                        <a:rPr lang="en-US" sz="1500"/>
                        <a:t>Higher cost; no discounts</a:t>
                      </a:r>
                    </a:p>
                  </a:txBody>
                  <a:tcPr marL="66944" marR="66944" marT="33472" marB="33472" anchor="ctr"/>
                </a:tc>
                <a:extLst>
                  <a:ext uri="{0D108BD9-81ED-4DB2-BD59-A6C34878D82A}">
                    <a16:rowId xmlns:a16="http://schemas.microsoft.com/office/drawing/2014/main" val="743499322"/>
                  </a:ext>
                </a:extLst>
              </a:tr>
              <a:tr h="546323">
                <a:tc>
                  <a:txBody>
                    <a:bodyPr/>
                    <a:lstStyle/>
                    <a:p>
                      <a:r>
                        <a:rPr lang="en-US" sz="1500" b="1"/>
                        <a:t>Dedicated Instances</a:t>
                      </a:r>
                      <a:endParaRPr lang="en-US" sz="1500"/>
                    </a:p>
                  </a:txBody>
                  <a:tcPr marL="66944" marR="66944" marT="33472" marB="33472" anchor="ctr"/>
                </a:tc>
                <a:tc>
                  <a:txBody>
                    <a:bodyPr/>
                    <a:lstStyle/>
                    <a:p>
                      <a:r>
                        <a:rPr lang="en-US" sz="1500"/>
                        <a:t>Single-tenant instance without control over host</a:t>
                      </a:r>
                    </a:p>
                  </a:txBody>
                  <a:tcPr marL="66944" marR="66944" marT="33472" marB="33472" anchor="ctr"/>
                </a:tc>
                <a:tc>
                  <a:txBody>
                    <a:bodyPr/>
                    <a:lstStyle/>
                    <a:p>
                      <a:r>
                        <a:rPr lang="en-US" sz="1500"/>
                        <a:t>Isolation, regulatory requirements</a:t>
                      </a:r>
                    </a:p>
                  </a:txBody>
                  <a:tcPr marL="66944" marR="66944" marT="33472" marB="33472" anchor="ctr"/>
                </a:tc>
                <a:tc>
                  <a:txBody>
                    <a:bodyPr/>
                    <a:lstStyle/>
                    <a:p>
                      <a:r>
                        <a:rPr lang="en-US" sz="1500"/>
                        <a:t>Higher than On-Demand</a:t>
                      </a:r>
                    </a:p>
                  </a:txBody>
                  <a:tcPr marL="66944" marR="66944" marT="33472" marB="33472" anchor="ctr"/>
                </a:tc>
                <a:extLst>
                  <a:ext uri="{0D108BD9-81ED-4DB2-BD59-A6C34878D82A}">
                    <a16:rowId xmlns:a16="http://schemas.microsoft.com/office/drawing/2014/main" val="640909199"/>
                  </a:ext>
                </a:extLst>
              </a:tr>
              <a:tr h="780461">
                <a:tc>
                  <a:txBody>
                    <a:bodyPr/>
                    <a:lstStyle/>
                    <a:p>
                      <a:r>
                        <a:rPr lang="en-US" sz="1500" b="1"/>
                        <a:t>Capacity Reservations</a:t>
                      </a:r>
                      <a:endParaRPr lang="en-US" sz="1500"/>
                    </a:p>
                  </a:txBody>
                  <a:tcPr marL="66944" marR="66944" marT="33472" marB="33472" anchor="ctr"/>
                </a:tc>
                <a:tc>
                  <a:txBody>
                    <a:bodyPr/>
                    <a:lstStyle/>
                    <a:p>
                      <a:r>
                        <a:rPr lang="en-US" sz="1500"/>
                        <a:t>Reserved capacity in Availability Zone, no term</a:t>
                      </a:r>
                    </a:p>
                  </a:txBody>
                  <a:tcPr marL="66944" marR="66944" marT="33472" marB="33472" anchor="ctr"/>
                </a:tc>
                <a:tc>
                  <a:txBody>
                    <a:bodyPr/>
                    <a:lstStyle/>
                    <a:p>
                      <a:r>
                        <a:rPr lang="en-US" sz="1500" dirty="0"/>
                        <a:t>Disaster recovery, temporary capacity assurance</a:t>
                      </a:r>
                    </a:p>
                  </a:txBody>
                  <a:tcPr marL="66944" marR="66944" marT="33472" marB="33472" anchor="ctr"/>
                </a:tc>
                <a:tc>
                  <a:txBody>
                    <a:bodyPr/>
                    <a:lstStyle/>
                    <a:p>
                      <a:r>
                        <a:rPr lang="en-US" sz="1500" dirty="0"/>
                        <a:t>No discount; On-Demand rates</a:t>
                      </a:r>
                    </a:p>
                  </a:txBody>
                  <a:tcPr marL="66944" marR="66944" marT="33472" marB="33472" anchor="ctr"/>
                </a:tc>
                <a:extLst>
                  <a:ext uri="{0D108BD9-81ED-4DB2-BD59-A6C34878D82A}">
                    <a16:rowId xmlns:a16="http://schemas.microsoft.com/office/drawing/2014/main" val="2969126643"/>
                  </a:ext>
                </a:extLst>
              </a:tr>
            </a:tbl>
          </a:graphicData>
        </a:graphic>
      </p:graphicFrame>
      <p:pic>
        <p:nvPicPr>
          <p:cNvPr id="1029" name="Picture 5" descr="Dollar symbol - Free business and finance icons">
            <a:extLst>
              <a:ext uri="{FF2B5EF4-FFF2-40B4-BE49-F238E27FC236}">
                <a16:creationId xmlns:a16="http://schemas.microsoft.com/office/drawing/2014/main" id="{86A776E6-A947-490C-0E5D-95EBA3C92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3483" y="55677"/>
            <a:ext cx="799704"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94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59018-E524-4999-D574-03BA16332663}"/>
              </a:ext>
            </a:extLst>
          </p:cNvPr>
          <p:cNvSpPr>
            <a:spLocks noGrp="1"/>
          </p:cNvSpPr>
          <p:nvPr>
            <p:ph type="title"/>
          </p:nvPr>
        </p:nvSpPr>
        <p:spPr>
          <a:xfrm>
            <a:off x="572493" y="238539"/>
            <a:ext cx="11018520" cy="1434415"/>
          </a:xfrm>
        </p:spPr>
        <p:txBody>
          <a:bodyPr anchor="b">
            <a:normAutofit/>
          </a:bodyPr>
          <a:lstStyle/>
          <a:p>
            <a:r>
              <a:rPr lang="en-US" sz="5400" dirty="0"/>
              <a:t>Security group</a:t>
            </a:r>
          </a:p>
        </p:txBody>
      </p:sp>
      <p:sp>
        <p:nvSpPr>
          <p:cNvPr id="206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394663-866D-79EB-15E1-83D86A8B73C0}"/>
              </a:ext>
            </a:extLst>
          </p:cNvPr>
          <p:cNvSpPr>
            <a:spLocks noGrp="1"/>
          </p:cNvSpPr>
          <p:nvPr>
            <p:ph idx="1"/>
          </p:nvPr>
        </p:nvSpPr>
        <p:spPr>
          <a:xfrm>
            <a:off x="572493" y="2071316"/>
            <a:ext cx="6713552" cy="4119172"/>
          </a:xfrm>
        </p:spPr>
        <p:txBody>
          <a:bodyPr anchor="t">
            <a:normAutofit lnSpcReduction="10000"/>
          </a:bodyPr>
          <a:lstStyle/>
          <a:p>
            <a:pPr marL="0" indent="0">
              <a:buNone/>
            </a:pPr>
            <a:r>
              <a:rPr lang="en-US" sz="1900" b="1" dirty="0"/>
              <a:t>Security Group</a:t>
            </a:r>
            <a:r>
              <a:rPr lang="en-US" sz="1900" dirty="0"/>
              <a:t> acts as a virtual firewall for your EC2 instances to control incoming and outgoing traffic. It plays a critical role in securing your cloud resources by defining the allowed protocols, ports, and IP ranges for your EC2 instances.</a:t>
            </a:r>
          </a:p>
          <a:p>
            <a:r>
              <a:rPr lang="en-US" sz="1900" b="1" dirty="0"/>
              <a:t>Inbound Rules: </a:t>
            </a:r>
            <a:r>
              <a:rPr lang="en-US" sz="1900" dirty="0"/>
              <a:t>Define the traffic allowed to the instance (e.g., SSH, HTTP).</a:t>
            </a:r>
          </a:p>
          <a:p>
            <a:r>
              <a:rPr lang="en-US" sz="1900" b="1" dirty="0"/>
              <a:t>Outbound Rules: </a:t>
            </a:r>
            <a:r>
              <a:rPr lang="en-US" sz="1900" dirty="0"/>
              <a:t>Define the traffic allowed from the instance.</a:t>
            </a:r>
          </a:p>
          <a:p>
            <a:r>
              <a:rPr lang="en-US" sz="1900" b="1" dirty="0"/>
              <a:t>Protocol: </a:t>
            </a:r>
            <a:r>
              <a:rPr lang="en-US" sz="1900" dirty="0"/>
              <a:t>Specify the network protocol (TCP, UDP, ICMP).</a:t>
            </a:r>
          </a:p>
          <a:p>
            <a:r>
              <a:rPr lang="en-US" sz="1900" b="1" dirty="0"/>
              <a:t>Port Range: </a:t>
            </a:r>
            <a:r>
              <a:rPr lang="en-US" sz="1900" dirty="0"/>
              <a:t>Define the allowed ports (e.g., port 80 for HTTP, port 22 for SSH).</a:t>
            </a:r>
          </a:p>
          <a:p>
            <a:r>
              <a:rPr lang="en-US" sz="1900" b="1" dirty="0"/>
              <a:t>Source/Destination: </a:t>
            </a:r>
            <a:r>
              <a:rPr lang="en-US" sz="1900" dirty="0"/>
              <a:t>Define the IP address or CIDR block that can access or be accessed (e.g., 0.0.0.0/0 for any IP, specific IP address)</a:t>
            </a:r>
          </a:p>
          <a:p>
            <a:pPr marL="0" indent="0">
              <a:buNone/>
            </a:pPr>
            <a:endParaRPr lang="en-US" sz="1900" dirty="0"/>
          </a:p>
        </p:txBody>
      </p:sp>
      <p:pic>
        <p:nvPicPr>
          <p:cNvPr id="2050" name="Picture 2" descr="AWS Security - CloudOptics | Multi-Cloud Security &amp; Compliance Platform">
            <a:extLst>
              <a:ext uri="{FF2B5EF4-FFF2-40B4-BE49-F238E27FC236}">
                <a16:creationId xmlns:a16="http://schemas.microsoft.com/office/drawing/2014/main" id="{84E1522E-BC63-DADA-9E2C-C956EB62C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77" r="2018"/>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42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F3CEB8-8C6B-96C1-6522-6FE3938F084C}"/>
              </a:ext>
            </a:extLst>
          </p:cNvPr>
          <p:cNvSpPr>
            <a:spLocks noGrp="1"/>
          </p:cNvSpPr>
          <p:nvPr>
            <p:ph type="title"/>
          </p:nvPr>
        </p:nvSpPr>
        <p:spPr>
          <a:xfrm>
            <a:off x="1137034" y="609600"/>
            <a:ext cx="4784796" cy="1330840"/>
          </a:xfrm>
        </p:spPr>
        <p:txBody>
          <a:bodyPr>
            <a:normAutofit/>
          </a:bodyPr>
          <a:lstStyle/>
          <a:p>
            <a:r>
              <a:rPr lang="en-US"/>
              <a:t>SG – Important points</a:t>
            </a:r>
            <a:endParaRPr lang="en-US" dirty="0"/>
          </a:p>
        </p:txBody>
      </p:sp>
      <p:sp>
        <p:nvSpPr>
          <p:cNvPr id="3" name="Content Placeholder 2">
            <a:extLst>
              <a:ext uri="{FF2B5EF4-FFF2-40B4-BE49-F238E27FC236}">
                <a16:creationId xmlns:a16="http://schemas.microsoft.com/office/drawing/2014/main" id="{536AD91F-6944-9210-95F1-36710DC21EBD}"/>
              </a:ext>
            </a:extLst>
          </p:cNvPr>
          <p:cNvSpPr>
            <a:spLocks noGrp="1"/>
          </p:cNvSpPr>
          <p:nvPr>
            <p:ph idx="1"/>
          </p:nvPr>
        </p:nvSpPr>
        <p:spPr>
          <a:xfrm>
            <a:off x="1137034" y="2194102"/>
            <a:ext cx="4438036" cy="3908585"/>
          </a:xfrm>
        </p:spPr>
        <p:txBody>
          <a:bodyPr>
            <a:normAutofit/>
          </a:bodyPr>
          <a:lstStyle/>
          <a:p>
            <a:r>
              <a:rPr lang="en-US" sz="2000"/>
              <a:t>You can assign multiple security groups to an EC2 instance. The instance will allow traffic based on the most permissive set of rules across all assigned groups.</a:t>
            </a:r>
          </a:p>
          <a:p>
            <a:r>
              <a:rPr lang="en-US" sz="2000"/>
              <a:t>By default, all inbound traffic is denied unless explicitly allowed.</a:t>
            </a:r>
          </a:p>
          <a:p>
            <a:r>
              <a:rPr lang="en-US" sz="2000"/>
              <a:t>For outbound traffic, all traffic is allowed by default unless denied.</a:t>
            </a:r>
          </a:p>
          <a:p>
            <a:r>
              <a:rPr lang="en-US" sz="2000"/>
              <a:t>Locked down to a region / VPC combination</a:t>
            </a:r>
          </a:p>
        </p:txBody>
      </p:sp>
      <p:pic>
        <p:nvPicPr>
          <p:cNvPr id="3074" name="Picture 2" descr="Amazon Web Services - NW Consulting Services">
            <a:extLst>
              <a:ext uri="{FF2B5EF4-FFF2-40B4-BE49-F238E27FC236}">
                <a16:creationId xmlns:a16="http://schemas.microsoft.com/office/drawing/2014/main" id="{F93B67AE-0AAC-63A8-661C-9268322ADE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0610" y="1071282"/>
            <a:ext cx="4737650" cy="473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696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1D021-7260-1778-9FE5-F3E33A783901}"/>
              </a:ext>
            </a:extLst>
          </p:cNvPr>
          <p:cNvSpPr>
            <a:spLocks noGrp="1"/>
          </p:cNvSpPr>
          <p:nvPr>
            <p:ph type="title"/>
          </p:nvPr>
        </p:nvSpPr>
        <p:spPr>
          <a:xfrm>
            <a:off x="841248" y="256032"/>
            <a:ext cx="10506456" cy="1014984"/>
          </a:xfrm>
        </p:spPr>
        <p:txBody>
          <a:bodyPr anchor="b">
            <a:normAutofit/>
          </a:bodyPr>
          <a:lstStyle/>
          <a:p>
            <a:r>
              <a:rPr lang="en-US"/>
              <a:t>Some common port to remember</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0605446E-2E41-958E-48F7-8D9697A70861}"/>
              </a:ext>
            </a:extLst>
          </p:cNvPr>
          <p:cNvGraphicFramePr>
            <a:graphicFrameLocks noGrp="1"/>
          </p:cNvGraphicFramePr>
          <p:nvPr>
            <p:ph idx="1"/>
            <p:extLst>
              <p:ext uri="{D42A27DB-BD31-4B8C-83A1-F6EECF244321}">
                <p14:modId xmlns:p14="http://schemas.microsoft.com/office/powerpoint/2010/main" val="2060137198"/>
              </p:ext>
            </p:extLst>
          </p:nvPr>
        </p:nvGraphicFramePr>
        <p:xfrm>
          <a:off x="1387784" y="1926266"/>
          <a:ext cx="9416434" cy="4357526"/>
        </p:xfrm>
        <a:graphic>
          <a:graphicData uri="http://schemas.openxmlformats.org/drawingml/2006/table">
            <a:tbl>
              <a:tblPr firstRow="1" bandRow="1">
                <a:tableStyleId>{BC89EF96-8CEA-46FF-86C4-4CE0E7609802}</a:tableStyleId>
              </a:tblPr>
              <a:tblGrid>
                <a:gridCol w="1553377">
                  <a:extLst>
                    <a:ext uri="{9D8B030D-6E8A-4147-A177-3AD203B41FA5}">
                      <a16:colId xmlns:a16="http://schemas.microsoft.com/office/drawing/2014/main" val="209653298"/>
                    </a:ext>
                  </a:extLst>
                </a:gridCol>
                <a:gridCol w="2336779">
                  <a:extLst>
                    <a:ext uri="{9D8B030D-6E8A-4147-A177-3AD203B41FA5}">
                      <a16:colId xmlns:a16="http://schemas.microsoft.com/office/drawing/2014/main" val="1425251910"/>
                    </a:ext>
                  </a:extLst>
                </a:gridCol>
                <a:gridCol w="1709706">
                  <a:extLst>
                    <a:ext uri="{9D8B030D-6E8A-4147-A177-3AD203B41FA5}">
                      <a16:colId xmlns:a16="http://schemas.microsoft.com/office/drawing/2014/main" val="3412315387"/>
                    </a:ext>
                  </a:extLst>
                </a:gridCol>
                <a:gridCol w="3816572">
                  <a:extLst>
                    <a:ext uri="{9D8B030D-6E8A-4147-A177-3AD203B41FA5}">
                      <a16:colId xmlns:a16="http://schemas.microsoft.com/office/drawing/2014/main" val="3315935117"/>
                    </a:ext>
                  </a:extLst>
                </a:gridCol>
              </a:tblGrid>
              <a:tr h="363157">
                <a:tc>
                  <a:txBody>
                    <a:bodyPr/>
                    <a:lstStyle/>
                    <a:p>
                      <a:r>
                        <a:rPr lang="en-US" sz="1600" b="1" dirty="0"/>
                        <a:t>Service</a:t>
                      </a:r>
                      <a:endParaRPr lang="en-US" sz="1600" dirty="0"/>
                    </a:p>
                  </a:txBody>
                  <a:tcPr marL="79619" marR="79619" marT="39809" marB="39809" anchor="ctr"/>
                </a:tc>
                <a:tc>
                  <a:txBody>
                    <a:bodyPr/>
                    <a:lstStyle/>
                    <a:p>
                      <a:r>
                        <a:rPr lang="en-US" sz="1600" b="1" dirty="0"/>
                        <a:t>Port Number</a:t>
                      </a:r>
                      <a:endParaRPr lang="en-US" sz="1600" dirty="0"/>
                    </a:p>
                  </a:txBody>
                  <a:tcPr marL="79619" marR="79619" marT="39809" marB="39809" anchor="ctr"/>
                </a:tc>
                <a:tc>
                  <a:txBody>
                    <a:bodyPr/>
                    <a:lstStyle/>
                    <a:p>
                      <a:r>
                        <a:rPr lang="en-US" sz="1600" b="1" dirty="0"/>
                        <a:t>Protocol</a:t>
                      </a:r>
                      <a:endParaRPr lang="en-US" sz="1600" dirty="0"/>
                    </a:p>
                  </a:txBody>
                  <a:tcPr marL="79619" marR="79619" marT="39809" marB="39809" anchor="ctr"/>
                </a:tc>
                <a:tc>
                  <a:txBody>
                    <a:bodyPr/>
                    <a:lstStyle/>
                    <a:p>
                      <a:r>
                        <a:rPr lang="en-US" sz="1600" b="1" dirty="0"/>
                        <a:t>Description</a:t>
                      </a:r>
                      <a:endParaRPr lang="en-US" sz="1600" dirty="0"/>
                    </a:p>
                  </a:txBody>
                  <a:tcPr marL="79619" marR="79619" marT="39809" marB="39809" anchor="ctr"/>
                </a:tc>
                <a:extLst>
                  <a:ext uri="{0D108BD9-81ED-4DB2-BD59-A6C34878D82A}">
                    <a16:rowId xmlns:a16="http://schemas.microsoft.com/office/drawing/2014/main" val="1942989740"/>
                  </a:ext>
                </a:extLst>
              </a:tr>
              <a:tr h="605202">
                <a:tc>
                  <a:txBody>
                    <a:bodyPr/>
                    <a:lstStyle/>
                    <a:p>
                      <a:r>
                        <a:rPr lang="en-US" sz="1600" b="1"/>
                        <a:t>SSH</a:t>
                      </a:r>
                      <a:endParaRPr lang="en-US" sz="1600"/>
                    </a:p>
                  </a:txBody>
                  <a:tcPr marL="79619" marR="79619" marT="39809" marB="39809" anchor="ctr"/>
                </a:tc>
                <a:tc>
                  <a:txBody>
                    <a:bodyPr/>
                    <a:lstStyle/>
                    <a:p>
                      <a:r>
                        <a:rPr lang="en-US" sz="1600"/>
                        <a:t>22</a:t>
                      </a:r>
                    </a:p>
                  </a:txBody>
                  <a:tcPr marL="79619" marR="79619" marT="39809" marB="39809" anchor="ctr"/>
                </a:tc>
                <a:tc>
                  <a:txBody>
                    <a:bodyPr/>
                    <a:lstStyle/>
                    <a:p>
                      <a:r>
                        <a:rPr lang="en-US" sz="1600"/>
                        <a:t>TCP</a:t>
                      </a:r>
                    </a:p>
                  </a:txBody>
                  <a:tcPr marL="79619" marR="79619" marT="39809" marB="39809" anchor="ctr"/>
                </a:tc>
                <a:tc>
                  <a:txBody>
                    <a:bodyPr/>
                    <a:lstStyle/>
                    <a:p>
                      <a:r>
                        <a:rPr lang="en-US" sz="1600"/>
                        <a:t>Used for secure shell access to Linux instances.</a:t>
                      </a:r>
                    </a:p>
                  </a:txBody>
                  <a:tcPr marL="79619" marR="79619" marT="39809" marB="39809" anchor="ctr"/>
                </a:tc>
                <a:extLst>
                  <a:ext uri="{0D108BD9-81ED-4DB2-BD59-A6C34878D82A}">
                    <a16:rowId xmlns:a16="http://schemas.microsoft.com/office/drawing/2014/main" val="1349887552"/>
                  </a:ext>
                </a:extLst>
              </a:tr>
              <a:tr h="605202">
                <a:tc>
                  <a:txBody>
                    <a:bodyPr/>
                    <a:lstStyle/>
                    <a:p>
                      <a:r>
                        <a:rPr lang="en-US" sz="1600" b="1"/>
                        <a:t>HTTP</a:t>
                      </a:r>
                      <a:endParaRPr lang="en-US" sz="1600"/>
                    </a:p>
                  </a:txBody>
                  <a:tcPr marL="79619" marR="79619" marT="39809" marB="39809" anchor="ctr"/>
                </a:tc>
                <a:tc>
                  <a:txBody>
                    <a:bodyPr/>
                    <a:lstStyle/>
                    <a:p>
                      <a:r>
                        <a:rPr lang="en-US" sz="1600"/>
                        <a:t>80</a:t>
                      </a:r>
                    </a:p>
                  </a:txBody>
                  <a:tcPr marL="79619" marR="79619" marT="39809" marB="39809" anchor="ctr"/>
                </a:tc>
                <a:tc>
                  <a:txBody>
                    <a:bodyPr/>
                    <a:lstStyle/>
                    <a:p>
                      <a:r>
                        <a:rPr lang="en-US" sz="1600"/>
                        <a:t>TCP</a:t>
                      </a:r>
                    </a:p>
                  </a:txBody>
                  <a:tcPr marL="79619" marR="79619" marT="39809" marB="39809" anchor="ctr"/>
                </a:tc>
                <a:tc>
                  <a:txBody>
                    <a:bodyPr/>
                    <a:lstStyle/>
                    <a:p>
                      <a:r>
                        <a:rPr lang="en-US" sz="1600"/>
                        <a:t>Standard web traffic for unencrypted websites.</a:t>
                      </a:r>
                    </a:p>
                  </a:txBody>
                  <a:tcPr marL="79619" marR="79619" marT="39809" marB="39809" anchor="ctr"/>
                </a:tc>
                <a:extLst>
                  <a:ext uri="{0D108BD9-81ED-4DB2-BD59-A6C34878D82A}">
                    <a16:rowId xmlns:a16="http://schemas.microsoft.com/office/drawing/2014/main" val="2720628981"/>
                  </a:ext>
                </a:extLst>
              </a:tr>
              <a:tr h="605202">
                <a:tc>
                  <a:txBody>
                    <a:bodyPr/>
                    <a:lstStyle/>
                    <a:p>
                      <a:r>
                        <a:rPr lang="en-US" sz="1600" b="1"/>
                        <a:t>HTTPS</a:t>
                      </a:r>
                      <a:endParaRPr lang="en-US" sz="1600"/>
                    </a:p>
                  </a:txBody>
                  <a:tcPr marL="79619" marR="79619" marT="39809" marB="39809" anchor="ctr"/>
                </a:tc>
                <a:tc>
                  <a:txBody>
                    <a:bodyPr/>
                    <a:lstStyle/>
                    <a:p>
                      <a:r>
                        <a:rPr lang="en-US" sz="1600"/>
                        <a:t>443</a:t>
                      </a:r>
                    </a:p>
                  </a:txBody>
                  <a:tcPr marL="79619" marR="79619" marT="39809" marB="39809" anchor="ctr"/>
                </a:tc>
                <a:tc>
                  <a:txBody>
                    <a:bodyPr/>
                    <a:lstStyle/>
                    <a:p>
                      <a:r>
                        <a:rPr lang="en-US" sz="1600"/>
                        <a:t>TCP</a:t>
                      </a:r>
                    </a:p>
                  </a:txBody>
                  <a:tcPr marL="79619" marR="79619" marT="39809" marB="39809" anchor="ctr"/>
                </a:tc>
                <a:tc>
                  <a:txBody>
                    <a:bodyPr/>
                    <a:lstStyle/>
                    <a:p>
                      <a:r>
                        <a:rPr lang="en-US" sz="1600"/>
                        <a:t>Secure web traffic for encrypted websites.</a:t>
                      </a:r>
                    </a:p>
                  </a:txBody>
                  <a:tcPr marL="79619" marR="79619" marT="39809" marB="39809" anchor="ctr"/>
                </a:tc>
                <a:extLst>
                  <a:ext uri="{0D108BD9-81ED-4DB2-BD59-A6C34878D82A}">
                    <a16:rowId xmlns:a16="http://schemas.microsoft.com/office/drawing/2014/main" val="2269512659"/>
                  </a:ext>
                </a:extLst>
              </a:tr>
              <a:tr h="605202">
                <a:tc>
                  <a:txBody>
                    <a:bodyPr/>
                    <a:lstStyle/>
                    <a:p>
                      <a:r>
                        <a:rPr lang="en-US" sz="1600" b="1"/>
                        <a:t>RDP</a:t>
                      </a:r>
                      <a:endParaRPr lang="en-US" sz="1600"/>
                    </a:p>
                  </a:txBody>
                  <a:tcPr marL="79619" marR="79619" marT="39809" marB="39809" anchor="ctr"/>
                </a:tc>
                <a:tc>
                  <a:txBody>
                    <a:bodyPr/>
                    <a:lstStyle/>
                    <a:p>
                      <a:r>
                        <a:rPr lang="en-US" sz="1600"/>
                        <a:t>3389</a:t>
                      </a:r>
                    </a:p>
                  </a:txBody>
                  <a:tcPr marL="79619" marR="79619" marT="39809" marB="39809" anchor="ctr"/>
                </a:tc>
                <a:tc>
                  <a:txBody>
                    <a:bodyPr/>
                    <a:lstStyle/>
                    <a:p>
                      <a:r>
                        <a:rPr lang="en-US" sz="1600"/>
                        <a:t>TCP</a:t>
                      </a:r>
                    </a:p>
                  </a:txBody>
                  <a:tcPr marL="79619" marR="79619" marT="39809" marB="39809" anchor="ctr"/>
                </a:tc>
                <a:tc>
                  <a:txBody>
                    <a:bodyPr/>
                    <a:lstStyle/>
                    <a:p>
                      <a:r>
                        <a:rPr lang="en-US" sz="1600"/>
                        <a:t>Remote Desktop Protocol for Windows instances.</a:t>
                      </a:r>
                    </a:p>
                  </a:txBody>
                  <a:tcPr marL="79619" marR="79619" marT="39809" marB="39809" anchor="ctr"/>
                </a:tc>
                <a:extLst>
                  <a:ext uri="{0D108BD9-81ED-4DB2-BD59-A6C34878D82A}">
                    <a16:rowId xmlns:a16="http://schemas.microsoft.com/office/drawing/2014/main" val="3571448997"/>
                  </a:ext>
                </a:extLst>
              </a:tr>
              <a:tr h="363157">
                <a:tc>
                  <a:txBody>
                    <a:bodyPr/>
                    <a:lstStyle/>
                    <a:p>
                      <a:r>
                        <a:rPr lang="en-US" sz="1600" b="1"/>
                        <a:t>FTP</a:t>
                      </a:r>
                      <a:endParaRPr lang="en-US" sz="1600"/>
                    </a:p>
                  </a:txBody>
                  <a:tcPr marL="79619" marR="79619" marT="39809" marB="39809" anchor="ctr"/>
                </a:tc>
                <a:tc>
                  <a:txBody>
                    <a:bodyPr/>
                    <a:lstStyle/>
                    <a:p>
                      <a:r>
                        <a:rPr lang="en-US" sz="1600"/>
                        <a:t>21</a:t>
                      </a:r>
                    </a:p>
                  </a:txBody>
                  <a:tcPr marL="79619" marR="79619" marT="39809" marB="39809" anchor="ctr"/>
                </a:tc>
                <a:tc>
                  <a:txBody>
                    <a:bodyPr/>
                    <a:lstStyle/>
                    <a:p>
                      <a:r>
                        <a:rPr lang="en-US" sz="1600"/>
                        <a:t>TCP</a:t>
                      </a:r>
                    </a:p>
                  </a:txBody>
                  <a:tcPr marL="79619" marR="79619" marT="39809" marB="39809" anchor="ctr"/>
                </a:tc>
                <a:tc>
                  <a:txBody>
                    <a:bodyPr/>
                    <a:lstStyle/>
                    <a:p>
                      <a:r>
                        <a:rPr lang="en-US" sz="1600"/>
                        <a:t>File Transfer Protocol for file sharing.</a:t>
                      </a:r>
                    </a:p>
                  </a:txBody>
                  <a:tcPr marL="79619" marR="79619" marT="39809" marB="39809" anchor="ctr"/>
                </a:tc>
                <a:extLst>
                  <a:ext uri="{0D108BD9-81ED-4DB2-BD59-A6C34878D82A}">
                    <a16:rowId xmlns:a16="http://schemas.microsoft.com/office/drawing/2014/main" val="2662070979"/>
                  </a:ext>
                </a:extLst>
              </a:tr>
              <a:tr h="605202">
                <a:tc>
                  <a:txBody>
                    <a:bodyPr/>
                    <a:lstStyle/>
                    <a:p>
                      <a:r>
                        <a:rPr lang="en-US" sz="1600" b="1"/>
                        <a:t>SFTP</a:t>
                      </a:r>
                      <a:r>
                        <a:rPr lang="en-US" sz="1600"/>
                        <a:t> (via SSH)</a:t>
                      </a:r>
                    </a:p>
                  </a:txBody>
                  <a:tcPr marL="79619" marR="79619" marT="39809" marB="39809" anchor="ctr"/>
                </a:tc>
                <a:tc>
                  <a:txBody>
                    <a:bodyPr/>
                    <a:lstStyle/>
                    <a:p>
                      <a:r>
                        <a:rPr lang="en-US" sz="1600"/>
                        <a:t>22</a:t>
                      </a:r>
                    </a:p>
                  </a:txBody>
                  <a:tcPr marL="79619" marR="79619" marT="39809" marB="39809" anchor="ctr"/>
                </a:tc>
                <a:tc>
                  <a:txBody>
                    <a:bodyPr/>
                    <a:lstStyle/>
                    <a:p>
                      <a:r>
                        <a:rPr lang="en-US" sz="1600"/>
                        <a:t>TCP</a:t>
                      </a:r>
                    </a:p>
                  </a:txBody>
                  <a:tcPr marL="79619" marR="79619" marT="39809" marB="39809" anchor="ctr"/>
                </a:tc>
                <a:tc>
                  <a:txBody>
                    <a:bodyPr/>
                    <a:lstStyle/>
                    <a:p>
                      <a:r>
                        <a:rPr lang="en-US" sz="1600"/>
                        <a:t>Secure File Transfer Protocol using SSH.</a:t>
                      </a:r>
                    </a:p>
                  </a:txBody>
                  <a:tcPr marL="79619" marR="79619" marT="39809" marB="39809" anchor="ctr"/>
                </a:tc>
                <a:extLst>
                  <a:ext uri="{0D108BD9-81ED-4DB2-BD59-A6C34878D82A}">
                    <a16:rowId xmlns:a16="http://schemas.microsoft.com/office/drawing/2014/main" val="601076025"/>
                  </a:ext>
                </a:extLst>
              </a:tr>
              <a:tr h="605202">
                <a:tc>
                  <a:txBody>
                    <a:bodyPr/>
                    <a:lstStyle/>
                    <a:p>
                      <a:r>
                        <a:rPr lang="en-US" sz="1600" b="1"/>
                        <a:t>SMTP</a:t>
                      </a:r>
                      <a:endParaRPr lang="en-US" sz="1600"/>
                    </a:p>
                  </a:txBody>
                  <a:tcPr marL="79619" marR="79619" marT="39809" marB="39809" anchor="ctr"/>
                </a:tc>
                <a:tc>
                  <a:txBody>
                    <a:bodyPr/>
                    <a:lstStyle/>
                    <a:p>
                      <a:r>
                        <a:rPr lang="en-US" sz="1600"/>
                        <a:t>25</a:t>
                      </a:r>
                    </a:p>
                  </a:txBody>
                  <a:tcPr marL="79619" marR="79619" marT="39809" marB="39809" anchor="ctr"/>
                </a:tc>
                <a:tc>
                  <a:txBody>
                    <a:bodyPr/>
                    <a:lstStyle/>
                    <a:p>
                      <a:r>
                        <a:rPr lang="en-US" sz="1600"/>
                        <a:t>TCP</a:t>
                      </a:r>
                    </a:p>
                  </a:txBody>
                  <a:tcPr marL="79619" marR="79619" marT="39809" marB="39809" anchor="ctr"/>
                </a:tc>
                <a:tc>
                  <a:txBody>
                    <a:bodyPr/>
                    <a:lstStyle/>
                    <a:p>
                      <a:r>
                        <a:rPr lang="en-US" sz="1600" dirty="0"/>
                        <a:t>Simple Mail Transfer Protocol for sending emails.</a:t>
                      </a:r>
                    </a:p>
                  </a:txBody>
                  <a:tcPr marL="79619" marR="79619" marT="39809" marB="39809" anchor="ctr"/>
                </a:tc>
                <a:extLst>
                  <a:ext uri="{0D108BD9-81ED-4DB2-BD59-A6C34878D82A}">
                    <a16:rowId xmlns:a16="http://schemas.microsoft.com/office/drawing/2014/main" val="3667596352"/>
                  </a:ext>
                </a:extLst>
              </a:tr>
            </a:tbl>
          </a:graphicData>
        </a:graphic>
      </p:graphicFrame>
    </p:spTree>
    <p:extLst>
      <p:ext uri="{BB962C8B-B14F-4D97-AF65-F5344CB8AC3E}">
        <p14:creationId xmlns:p14="http://schemas.microsoft.com/office/powerpoint/2010/main" val="3241946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7">
            <a:extLst>
              <a:ext uri="{FF2B5EF4-FFF2-40B4-BE49-F238E27FC236}">
                <a16:creationId xmlns:a16="http://schemas.microsoft.com/office/drawing/2014/main" id="{ACF67CF9-D909-18A0-863B-E6AED136CE2F}"/>
              </a:ext>
            </a:extLst>
          </p:cNvPr>
          <p:cNvGraphicFramePr>
            <a:graphicFrameLocks noGrp="1"/>
          </p:cNvGraphicFramePr>
          <p:nvPr>
            <p:ph idx="1"/>
            <p:extLst>
              <p:ext uri="{D42A27DB-BD31-4B8C-83A1-F6EECF244321}">
                <p14:modId xmlns:p14="http://schemas.microsoft.com/office/powerpoint/2010/main" val="736912339"/>
              </p:ext>
            </p:extLst>
          </p:nvPr>
        </p:nvGraphicFramePr>
        <p:xfrm>
          <a:off x="865953" y="1825905"/>
          <a:ext cx="10452559" cy="4357532"/>
        </p:xfrm>
        <a:graphic>
          <a:graphicData uri="http://schemas.openxmlformats.org/drawingml/2006/table">
            <a:tbl>
              <a:tblPr firstRow="1" bandRow="1">
                <a:tableStyleId>{BC89EF96-8CEA-46FF-86C4-4CE0E7609802}</a:tableStyleId>
              </a:tblPr>
              <a:tblGrid>
                <a:gridCol w="1907852">
                  <a:extLst>
                    <a:ext uri="{9D8B030D-6E8A-4147-A177-3AD203B41FA5}">
                      <a16:colId xmlns:a16="http://schemas.microsoft.com/office/drawing/2014/main" val="3018852961"/>
                    </a:ext>
                  </a:extLst>
                </a:gridCol>
                <a:gridCol w="2086155">
                  <a:extLst>
                    <a:ext uri="{9D8B030D-6E8A-4147-A177-3AD203B41FA5}">
                      <a16:colId xmlns:a16="http://schemas.microsoft.com/office/drawing/2014/main" val="3061576109"/>
                    </a:ext>
                  </a:extLst>
                </a:gridCol>
                <a:gridCol w="1836075">
                  <a:extLst>
                    <a:ext uri="{9D8B030D-6E8A-4147-A177-3AD203B41FA5}">
                      <a16:colId xmlns:a16="http://schemas.microsoft.com/office/drawing/2014/main" val="2832411071"/>
                    </a:ext>
                  </a:extLst>
                </a:gridCol>
                <a:gridCol w="4622477">
                  <a:extLst>
                    <a:ext uri="{9D8B030D-6E8A-4147-A177-3AD203B41FA5}">
                      <a16:colId xmlns:a16="http://schemas.microsoft.com/office/drawing/2014/main" val="3691572463"/>
                    </a:ext>
                  </a:extLst>
                </a:gridCol>
              </a:tblGrid>
              <a:tr h="387017">
                <a:tc>
                  <a:txBody>
                    <a:bodyPr/>
                    <a:lstStyle/>
                    <a:p>
                      <a:r>
                        <a:rPr lang="en-US" sz="1600" b="1"/>
                        <a:t>Service</a:t>
                      </a:r>
                      <a:endParaRPr lang="en-US" sz="1600"/>
                    </a:p>
                  </a:txBody>
                  <a:tcPr marL="84849" marR="84849" marT="42425" marB="424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t>Port Number</a:t>
                      </a:r>
                      <a:endParaRPr lang="en-US" sz="1600"/>
                    </a:p>
                  </a:txBody>
                  <a:tcPr marL="84849" marR="84849" marT="42425" marB="42425" anchor="ctr"/>
                </a:tc>
                <a:tc>
                  <a:txBody>
                    <a:bodyPr/>
                    <a:lstStyle/>
                    <a:p>
                      <a:r>
                        <a:rPr lang="en-US" sz="1600" b="1"/>
                        <a:t>Protocol</a:t>
                      </a:r>
                      <a:endParaRPr lang="en-US" sz="1600"/>
                    </a:p>
                  </a:txBody>
                  <a:tcPr marL="84849" marR="84849" marT="42425" marB="42425" anchor="ctr"/>
                </a:tc>
                <a:tc>
                  <a:txBody>
                    <a:bodyPr/>
                    <a:lstStyle/>
                    <a:p>
                      <a:r>
                        <a:rPr lang="en-US" sz="1600" b="1"/>
                        <a:t>Description</a:t>
                      </a:r>
                      <a:endParaRPr lang="en-US" sz="1600"/>
                    </a:p>
                  </a:txBody>
                  <a:tcPr marL="84849" marR="84849" marT="42425" marB="42425" anchor="ctr"/>
                </a:tc>
                <a:extLst>
                  <a:ext uri="{0D108BD9-81ED-4DB2-BD59-A6C34878D82A}">
                    <a16:rowId xmlns:a16="http://schemas.microsoft.com/office/drawing/2014/main" val="854929321"/>
                  </a:ext>
                </a:extLst>
              </a:tr>
              <a:tr h="630698">
                <a:tc>
                  <a:txBody>
                    <a:bodyPr/>
                    <a:lstStyle/>
                    <a:p>
                      <a:r>
                        <a:rPr lang="en-US" sz="1600" b="1"/>
                        <a:t>POP3</a:t>
                      </a:r>
                      <a:endParaRPr lang="en-US" sz="1600"/>
                    </a:p>
                  </a:txBody>
                  <a:tcPr marL="84849" marR="84849" marT="42425" marB="42425" anchor="ctr"/>
                </a:tc>
                <a:tc>
                  <a:txBody>
                    <a:bodyPr/>
                    <a:lstStyle/>
                    <a:p>
                      <a:r>
                        <a:rPr lang="en-US" sz="1600"/>
                        <a:t>110</a:t>
                      </a:r>
                    </a:p>
                  </a:txBody>
                  <a:tcPr marL="84849" marR="84849" marT="42425" marB="42425" anchor="ctr"/>
                </a:tc>
                <a:tc>
                  <a:txBody>
                    <a:bodyPr/>
                    <a:lstStyle/>
                    <a:p>
                      <a:r>
                        <a:rPr lang="en-US" sz="1600"/>
                        <a:t>TCP</a:t>
                      </a:r>
                    </a:p>
                  </a:txBody>
                  <a:tcPr marL="84849" marR="84849" marT="42425" marB="42425" anchor="ctr"/>
                </a:tc>
                <a:tc>
                  <a:txBody>
                    <a:bodyPr/>
                    <a:lstStyle/>
                    <a:p>
                      <a:r>
                        <a:rPr lang="en-US" sz="1600"/>
                        <a:t>Used to retrieve email from a server (unencrypted).</a:t>
                      </a:r>
                    </a:p>
                  </a:txBody>
                  <a:tcPr marL="84849" marR="84849" marT="42425" marB="42425" anchor="ctr"/>
                </a:tc>
                <a:extLst>
                  <a:ext uri="{0D108BD9-81ED-4DB2-BD59-A6C34878D82A}">
                    <a16:rowId xmlns:a16="http://schemas.microsoft.com/office/drawing/2014/main" val="3999677746"/>
                  </a:ext>
                </a:extLst>
              </a:tr>
              <a:tr h="387017">
                <a:tc>
                  <a:txBody>
                    <a:bodyPr/>
                    <a:lstStyle/>
                    <a:p>
                      <a:r>
                        <a:rPr lang="en-US" sz="1600" b="1"/>
                        <a:t>IMAP</a:t>
                      </a:r>
                      <a:endParaRPr lang="en-US" sz="1600"/>
                    </a:p>
                  </a:txBody>
                  <a:tcPr marL="84849" marR="84849" marT="42425" marB="42425" anchor="ctr"/>
                </a:tc>
                <a:tc>
                  <a:txBody>
                    <a:bodyPr/>
                    <a:lstStyle/>
                    <a:p>
                      <a:r>
                        <a:rPr lang="en-US" sz="1600"/>
                        <a:t>143</a:t>
                      </a:r>
                    </a:p>
                  </a:txBody>
                  <a:tcPr marL="84849" marR="84849" marT="42425" marB="42425" anchor="ctr"/>
                </a:tc>
                <a:tc>
                  <a:txBody>
                    <a:bodyPr/>
                    <a:lstStyle/>
                    <a:p>
                      <a:r>
                        <a:rPr lang="en-US" sz="1600"/>
                        <a:t>TCP</a:t>
                      </a:r>
                    </a:p>
                  </a:txBody>
                  <a:tcPr marL="84849" marR="84849" marT="42425" marB="42425" anchor="ctr"/>
                </a:tc>
                <a:tc>
                  <a:txBody>
                    <a:bodyPr/>
                    <a:lstStyle/>
                    <a:p>
                      <a:r>
                        <a:rPr lang="en-US" sz="1600"/>
                        <a:t>Internet Message Access Protocol (unencrypted).</a:t>
                      </a:r>
                    </a:p>
                  </a:txBody>
                  <a:tcPr marL="84849" marR="84849" marT="42425" marB="42425" anchor="ctr"/>
                </a:tc>
                <a:extLst>
                  <a:ext uri="{0D108BD9-81ED-4DB2-BD59-A6C34878D82A}">
                    <a16:rowId xmlns:a16="http://schemas.microsoft.com/office/drawing/2014/main" val="1986083160"/>
                  </a:ext>
                </a:extLst>
              </a:tr>
              <a:tr h="387017">
                <a:tc>
                  <a:txBody>
                    <a:bodyPr/>
                    <a:lstStyle/>
                    <a:p>
                      <a:r>
                        <a:rPr lang="en-US" sz="1600" b="1"/>
                        <a:t>IMAPS</a:t>
                      </a:r>
                      <a:endParaRPr lang="en-US" sz="1600"/>
                    </a:p>
                  </a:txBody>
                  <a:tcPr marL="84849" marR="84849" marT="42425" marB="42425" anchor="ctr"/>
                </a:tc>
                <a:tc>
                  <a:txBody>
                    <a:bodyPr/>
                    <a:lstStyle/>
                    <a:p>
                      <a:r>
                        <a:rPr lang="en-US" sz="1600"/>
                        <a:t>993</a:t>
                      </a:r>
                    </a:p>
                  </a:txBody>
                  <a:tcPr marL="84849" marR="84849" marT="42425" marB="42425" anchor="ctr"/>
                </a:tc>
                <a:tc>
                  <a:txBody>
                    <a:bodyPr/>
                    <a:lstStyle/>
                    <a:p>
                      <a:r>
                        <a:rPr lang="en-US" sz="1600"/>
                        <a:t>TCP</a:t>
                      </a:r>
                    </a:p>
                  </a:txBody>
                  <a:tcPr marL="84849" marR="84849" marT="42425" marB="42425" anchor="ctr"/>
                </a:tc>
                <a:tc>
                  <a:txBody>
                    <a:bodyPr/>
                    <a:lstStyle/>
                    <a:p>
                      <a:r>
                        <a:rPr lang="en-US" sz="1600"/>
                        <a:t>Secure IMAP (email retrieval, encrypted).</a:t>
                      </a:r>
                    </a:p>
                  </a:txBody>
                  <a:tcPr marL="84849" marR="84849" marT="42425" marB="42425" anchor="ctr"/>
                </a:tc>
                <a:extLst>
                  <a:ext uri="{0D108BD9-81ED-4DB2-BD59-A6C34878D82A}">
                    <a16:rowId xmlns:a16="http://schemas.microsoft.com/office/drawing/2014/main" val="3514902089"/>
                  </a:ext>
                </a:extLst>
              </a:tr>
              <a:tr h="387017">
                <a:tc>
                  <a:txBody>
                    <a:bodyPr/>
                    <a:lstStyle/>
                    <a:p>
                      <a:r>
                        <a:rPr lang="en-US" sz="1600" b="1"/>
                        <a:t>MySQL</a:t>
                      </a:r>
                      <a:endParaRPr lang="en-US" sz="1600"/>
                    </a:p>
                  </a:txBody>
                  <a:tcPr marL="84849" marR="84849" marT="42425" marB="42425" anchor="ctr"/>
                </a:tc>
                <a:tc>
                  <a:txBody>
                    <a:bodyPr/>
                    <a:lstStyle/>
                    <a:p>
                      <a:r>
                        <a:rPr lang="en-US" sz="1600"/>
                        <a:t>3306</a:t>
                      </a:r>
                    </a:p>
                  </a:txBody>
                  <a:tcPr marL="84849" marR="84849" marT="42425" marB="42425" anchor="ctr"/>
                </a:tc>
                <a:tc>
                  <a:txBody>
                    <a:bodyPr/>
                    <a:lstStyle/>
                    <a:p>
                      <a:r>
                        <a:rPr lang="en-US" sz="1600"/>
                        <a:t>TCP</a:t>
                      </a:r>
                    </a:p>
                  </a:txBody>
                  <a:tcPr marL="84849" marR="84849" marT="42425" marB="42425" anchor="ctr"/>
                </a:tc>
                <a:tc>
                  <a:txBody>
                    <a:bodyPr/>
                    <a:lstStyle/>
                    <a:p>
                      <a:r>
                        <a:rPr lang="en-US" sz="1600"/>
                        <a:t>Database access for MySQL databases.</a:t>
                      </a:r>
                    </a:p>
                  </a:txBody>
                  <a:tcPr marL="84849" marR="84849" marT="42425" marB="42425" anchor="ctr"/>
                </a:tc>
                <a:extLst>
                  <a:ext uri="{0D108BD9-81ED-4DB2-BD59-A6C34878D82A}">
                    <a16:rowId xmlns:a16="http://schemas.microsoft.com/office/drawing/2014/main" val="2306149149"/>
                  </a:ext>
                </a:extLst>
              </a:tr>
              <a:tr h="387017">
                <a:tc>
                  <a:txBody>
                    <a:bodyPr/>
                    <a:lstStyle/>
                    <a:p>
                      <a:r>
                        <a:rPr lang="en-US" sz="1600" b="1"/>
                        <a:t>PostgreSQL</a:t>
                      </a:r>
                      <a:endParaRPr lang="en-US" sz="1600"/>
                    </a:p>
                  </a:txBody>
                  <a:tcPr marL="84849" marR="84849" marT="42425" marB="42425" anchor="ctr"/>
                </a:tc>
                <a:tc>
                  <a:txBody>
                    <a:bodyPr/>
                    <a:lstStyle/>
                    <a:p>
                      <a:r>
                        <a:rPr lang="en-US" sz="1600"/>
                        <a:t>5432</a:t>
                      </a:r>
                    </a:p>
                  </a:txBody>
                  <a:tcPr marL="84849" marR="84849" marT="42425" marB="42425" anchor="ctr"/>
                </a:tc>
                <a:tc>
                  <a:txBody>
                    <a:bodyPr/>
                    <a:lstStyle/>
                    <a:p>
                      <a:r>
                        <a:rPr lang="en-US" sz="1600"/>
                        <a:t>TCP</a:t>
                      </a:r>
                    </a:p>
                  </a:txBody>
                  <a:tcPr marL="84849" marR="84849" marT="42425" marB="42425" anchor="ctr"/>
                </a:tc>
                <a:tc>
                  <a:txBody>
                    <a:bodyPr/>
                    <a:lstStyle/>
                    <a:p>
                      <a:r>
                        <a:rPr lang="en-US" sz="1600"/>
                        <a:t>Database access for PostgreSQL databases.</a:t>
                      </a:r>
                    </a:p>
                  </a:txBody>
                  <a:tcPr marL="84849" marR="84849" marT="42425" marB="42425" anchor="ctr"/>
                </a:tc>
                <a:extLst>
                  <a:ext uri="{0D108BD9-81ED-4DB2-BD59-A6C34878D82A}">
                    <a16:rowId xmlns:a16="http://schemas.microsoft.com/office/drawing/2014/main" val="390430660"/>
                  </a:ext>
                </a:extLst>
              </a:tr>
              <a:tr h="387017">
                <a:tc>
                  <a:txBody>
                    <a:bodyPr/>
                    <a:lstStyle/>
                    <a:p>
                      <a:r>
                        <a:rPr lang="en-US" sz="1600" b="1"/>
                        <a:t>MongoDB</a:t>
                      </a:r>
                      <a:endParaRPr lang="en-US" sz="1600"/>
                    </a:p>
                  </a:txBody>
                  <a:tcPr marL="84849" marR="84849" marT="42425" marB="42425" anchor="ctr"/>
                </a:tc>
                <a:tc>
                  <a:txBody>
                    <a:bodyPr/>
                    <a:lstStyle/>
                    <a:p>
                      <a:r>
                        <a:rPr lang="en-US" sz="1600"/>
                        <a:t>27017</a:t>
                      </a:r>
                    </a:p>
                  </a:txBody>
                  <a:tcPr marL="84849" marR="84849" marT="42425" marB="42425" anchor="ctr"/>
                </a:tc>
                <a:tc>
                  <a:txBody>
                    <a:bodyPr/>
                    <a:lstStyle/>
                    <a:p>
                      <a:r>
                        <a:rPr lang="en-US" sz="1600"/>
                        <a:t>TCP</a:t>
                      </a:r>
                    </a:p>
                  </a:txBody>
                  <a:tcPr marL="84849" marR="84849" marT="42425" marB="42425" anchor="ctr"/>
                </a:tc>
                <a:tc>
                  <a:txBody>
                    <a:bodyPr/>
                    <a:lstStyle/>
                    <a:p>
                      <a:r>
                        <a:rPr lang="en-US" sz="1600"/>
                        <a:t>Database access for MongoDB databases.</a:t>
                      </a:r>
                    </a:p>
                  </a:txBody>
                  <a:tcPr marL="84849" marR="84849" marT="42425" marB="42425" anchor="ctr"/>
                </a:tc>
                <a:extLst>
                  <a:ext uri="{0D108BD9-81ED-4DB2-BD59-A6C34878D82A}">
                    <a16:rowId xmlns:a16="http://schemas.microsoft.com/office/drawing/2014/main" val="615700231"/>
                  </a:ext>
                </a:extLst>
              </a:tr>
              <a:tr h="387017">
                <a:tc>
                  <a:txBody>
                    <a:bodyPr/>
                    <a:lstStyle/>
                    <a:p>
                      <a:r>
                        <a:rPr lang="en-US" sz="1600" b="1"/>
                        <a:t>DNS</a:t>
                      </a:r>
                      <a:endParaRPr lang="en-US" sz="1600"/>
                    </a:p>
                  </a:txBody>
                  <a:tcPr marL="84849" marR="84849" marT="42425" marB="42425" anchor="ctr"/>
                </a:tc>
                <a:tc>
                  <a:txBody>
                    <a:bodyPr/>
                    <a:lstStyle/>
                    <a:p>
                      <a:r>
                        <a:rPr lang="en-US" sz="1600"/>
                        <a:t>53</a:t>
                      </a:r>
                    </a:p>
                  </a:txBody>
                  <a:tcPr marL="84849" marR="84849" marT="42425" marB="42425" anchor="ctr"/>
                </a:tc>
                <a:tc>
                  <a:txBody>
                    <a:bodyPr/>
                    <a:lstStyle/>
                    <a:p>
                      <a:r>
                        <a:rPr lang="en-US" sz="1600"/>
                        <a:t>UDP/TCP</a:t>
                      </a:r>
                    </a:p>
                  </a:txBody>
                  <a:tcPr marL="84849" marR="84849" marT="42425" marB="42425" anchor="ctr"/>
                </a:tc>
                <a:tc>
                  <a:txBody>
                    <a:bodyPr/>
                    <a:lstStyle/>
                    <a:p>
                      <a:r>
                        <a:rPr lang="en-US" sz="1600"/>
                        <a:t>Domain Name System queries and responses.</a:t>
                      </a:r>
                    </a:p>
                  </a:txBody>
                  <a:tcPr marL="84849" marR="84849" marT="42425" marB="42425" anchor="ctr"/>
                </a:tc>
                <a:extLst>
                  <a:ext uri="{0D108BD9-81ED-4DB2-BD59-A6C34878D82A}">
                    <a16:rowId xmlns:a16="http://schemas.microsoft.com/office/drawing/2014/main" val="2446111857"/>
                  </a:ext>
                </a:extLst>
              </a:tr>
              <a:tr h="387017">
                <a:tc>
                  <a:txBody>
                    <a:bodyPr/>
                    <a:lstStyle/>
                    <a:p>
                      <a:r>
                        <a:rPr lang="en-US" sz="1600" b="1"/>
                        <a:t>NTP</a:t>
                      </a:r>
                      <a:endParaRPr lang="en-US" sz="1600"/>
                    </a:p>
                  </a:txBody>
                  <a:tcPr marL="84849" marR="84849" marT="42425" marB="42425" anchor="ctr"/>
                </a:tc>
                <a:tc>
                  <a:txBody>
                    <a:bodyPr/>
                    <a:lstStyle/>
                    <a:p>
                      <a:r>
                        <a:rPr lang="en-US" sz="1600"/>
                        <a:t>123</a:t>
                      </a:r>
                    </a:p>
                  </a:txBody>
                  <a:tcPr marL="84849" marR="84849" marT="42425" marB="42425" anchor="ctr"/>
                </a:tc>
                <a:tc>
                  <a:txBody>
                    <a:bodyPr/>
                    <a:lstStyle/>
                    <a:p>
                      <a:r>
                        <a:rPr lang="en-US" sz="1600"/>
                        <a:t>UDP</a:t>
                      </a:r>
                    </a:p>
                  </a:txBody>
                  <a:tcPr marL="84849" marR="84849" marT="42425" marB="42425" anchor="ctr"/>
                </a:tc>
                <a:tc>
                  <a:txBody>
                    <a:bodyPr/>
                    <a:lstStyle/>
                    <a:p>
                      <a:r>
                        <a:rPr lang="en-US" sz="1600"/>
                        <a:t>Network Time Protocol for time synchronization.</a:t>
                      </a:r>
                    </a:p>
                  </a:txBody>
                  <a:tcPr marL="84849" marR="84849" marT="42425" marB="42425" anchor="ctr"/>
                </a:tc>
                <a:extLst>
                  <a:ext uri="{0D108BD9-81ED-4DB2-BD59-A6C34878D82A}">
                    <a16:rowId xmlns:a16="http://schemas.microsoft.com/office/drawing/2014/main" val="3484352095"/>
                  </a:ext>
                </a:extLst>
              </a:tr>
              <a:tr h="630698">
                <a:tc>
                  <a:txBody>
                    <a:bodyPr/>
                    <a:lstStyle/>
                    <a:p>
                      <a:r>
                        <a:rPr lang="en-US" sz="1600" b="1"/>
                        <a:t>SMB</a:t>
                      </a:r>
                      <a:endParaRPr lang="en-US" sz="1600"/>
                    </a:p>
                  </a:txBody>
                  <a:tcPr marL="84849" marR="84849" marT="42425" marB="42425" anchor="ctr"/>
                </a:tc>
                <a:tc>
                  <a:txBody>
                    <a:bodyPr/>
                    <a:lstStyle/>
                    <a:p>
                      <a:r>
                        <a:rPr lang="en-US" sz="1600"/>
                        <a:t>445</a:t>
                      </a:r>
                    </a:p>
                  </a:txBody>
                  <a:tcPr marL="84849" marR="84849" marT="42425" marB="42425" anchor="ctr"/>
                </a:tc>
                <a:tc>
                  <a:txBody>
                    <a:bodyPr/>
                    <a:lstStyle/>
                    <a:p>
                      <a:r>
                        <a:rPr lang="en-US" sz="1600"/>
                        <a:t>TCP</a:t>
                      </a:r>
                    </a:p>
                  </a:txBody>
                  <a:tcPr marL="84849" marR="84849" marT="42425" marB="42425" anchor="ctr"/>
                </a:tc>
                <a:tc>
                  <a:txBody>
                    <a:bodyPr/>
                    <a:lstStyle/>
                    <a:p>
                      <a:r>
                        <a:rPr lang="en-US" sz="1600" dirty="0"/>
                        <a:t>Server Message Block for file sharing in Windows.</a:t>
                      </a:r>
                    </a:p>
                  </a:txBody>
                  <a:tcPr marL="84849" marR="84849" marT="42425" marB="42425" anchor="ctr"/>
                </a:tc>
                <a:extLst>
                  <a:ext uri="{0D108BD9-81ED-4DB2-BD59-A6C34878D82A}">
                    <a16:rowId xmlns:a16="http://schemas.microsoft.com/office/drawing/2014/main" val="3330801806"/>
                  </a:ext>
                </a:extLst>
              </a:tr>
            </a:tbl>
          </a:graphicData>
        </a:graphic>
      </p:graphicFrame>
    </p:spTree>
    <p:extLst>
      <p:ext uri="{BB962C8B-B14F-4D97-AF65-F5344CB8AC3E}">
        <p14:creationId xmlns:p14="http://schemas.microsoft.com/office/powerpoint/2010/main" val="110155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8B93F-F0DF-225C-3520-240EBBB83AA4}"/>
              </a:ext>
            </a:extLst>
          </p:cNvPr>
          <p:cNvSpPr>
            <a:spLocks noGrp="1"/>
          </p:cNvSpPr>
          <p:nvPr>
            <p:ph type="title"/>
          </p:nvPr>
        </p:nvSpPr>
        <p:spPr>
          <a:xfrm>
            <a:off x="601922" y="860323"/>
            <a:ext cx="5874975" cy="1708242"/>
          </a:xfrm>
        </p:spPr>
        <p:txBody>
          <a:bodyPr anchor="ctr">
            <a:normAutofit/>
          </a:bodyPr>
          <a:lstStyle/>
          <a:p>
            <a:r>
              <a:rPr lang="en-US" sz="4000" b="1" dirty="0"/>
              <a:t>What is cloud computing</a:t>
            </a:r>
          </a:p>
        </p:txBody>
      </p:sp>
      <p:sp>
        <p:nvSpPr>
          <p:cNvPr id="3" name="Content Placeholder 2">
            <a:extLst>
              <a:ext uri="{FF2B5EF4-FFF2-40B4-BE49-F238E27FC236}">
                <a16:creationId xmlns:a16="http://schemas.microsoft.com/office/drawing/2014/main" id="{26934D98-F656-E4AB-CBC3-D781C11499C6}"/>
              </a:ext>
            </a:extLst>
          </p:cNvPr>
          <p:cNvSpPr>
            <a:spLocks noGrp="1"/>
          </p:cNvSpPr>
          <p:nvPr>
            <p:ph idx="1"/>
          </p:nvPr>
        </p:nvSpPr>
        <p:spPr>
          <a:xfrm>
            <a:off x="761800" y="2470244"/>
            <a:ext cx="5334197" cy="3769835"/>
          </a:xfrm>
        </p:spPr>
        <p:txBody>
          <a:bodyPr anchor="ctr">
            <a:normAutofit fontScale="92500" lnSpcReduction="20000"/>
          </a:bodyPr>
          <a:lstStyle/>
          <a:p>
            <a:pPr marL="0" indent="0">
              <a:buNone/>
            </a:pPr>
            <a:r>
              <a:rPr lang="en-US" sz="2000" b="1" dirty="0"/>
              <a:t>Cloud computing</a:t>
            </a:r>
            <a:r>
              <a:rPr lang="en-US" sz="2000" dirty="0"/>
              <a:t> is a model of delivering IT services, such as computing power, storage, and networking, over the Internet. Instead of owning and operating physical data centers, organizations can rent these resources from cloud providers on an as-needed basis.</a:t>
            </a:r>
          </a:p>
          <a:p>
            <a:pPr marL="0" indent="0">
              <a:buNone/>
            </a:pPr>
            <a:endParaRPr lang="en-US" sz="2000" dirty="0"/>
          </a:p>
          <a:p>
            <a:pPr marL="0" indent="0">
              <a:buNone/>
            </a:pPr>
            <a:r>
              <a:rPr lang="en-US" sz="2000" dirty="0"/>
              <a:t>At its core, cloud computing consists of </a:t>
            </a:r>
            <a:r>
              <a:rPr lang="en-US" sz="2000" b="1" dirty="0"/>
              <a:t>data centers</a:t>
            </a:r>
            <a:r>
              <a:rPr lang="en-US" sz="2000" dirty="0"/>
              <a:t> full of physical servers, storage devices, and networking hardware maintained by cloud service providers like </a:t>
            </a:r>
            <a:r>
              <a:rPr lang="en-US" sz="2000" b="1" dirty="0"/>
              <a:t>Amazon Web Services (AWS)</a:t>
            </a:r>
            <a:r>
              <a:rPr lang="en-US" sz="2000" dirty="0"/>
              <a:t>, </a:t>
            </a:r>
            <a:r>
              <a:rPr lang="en-US" sz="2000" b="1" dirty="0"/>
              <a:t>Microsoft Azure</a:t>
            </a:r>
            <a:r>
              <a:rPr lang="en-US" sz="2000" dirty="0"/>
              <a:t>, </a:t>
            </a:r>
            <a:r>
              <a:rPr lang="en-US" sz="2000" b="1" dirty="0"/>
              <a:t>Google Cloud</a:t>
            </a:r>
            <a:r>
              <a:rPr lang="en-US" sz="2000" dirty="0"/>
              <a:t>, and others. These providers offer services on a </a:t>
            </a:r>
            <a:r>
              <a:rPr lang="en-US" sz="2000" b="1" dirty="0"/>
              <a:t>pay-as-you-go</a:t>
            </a:r>
            <a:r>
              <a:rPr lang="en-US" sz="2000" dirty="0"/>
              <a:t> basis, allowing users to rent resources as needed rather than investing in physical infrastructure.</a:t>
            </a:r>
          </a:p>
        </p:txBody>
      </p:sp>
      <p:pic>
        <p:nvPicPr>
          <p:cNvPr id="5" name="Picture 4" descr="Cloud shaped hard drive with cables">
            <a:extLst>
              <a:ext uri="{FF2B5EF4-FFF2-40B4-BE49-F238E27FC236}">
                <a16:creationId xmlns:a16="http://schemas.microsoft.com/office/drawing/2014/main" id="{C74351C7-2808-5E72-A157-07274F3C1456}"/>
              </a:ext>
            </a:extLst>
          </p:cNvPr>
          <p:cNvPicPr>
            <a:picLocks noChangeAspect="1"/>
          </p:cNvPicPr>
          <p:nvPr/>
        </p:nvPicPr>
        <p:blipFill>
          <a:blip r:embed="rId2"/>
          <a:srcRect l="21496" r="34045"/>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25872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BC6DAF4-C8FA-0841-35AC-240C1ED8A358}"/>
              </a:ext>
            </a:extLst>
          </p:cNvPr>
          <p:cNvPicPr>
            <a:picLocks noGrp="1" noChangeAspect="1"/>
          </p:cNvPicPr>
          <p:nvPr>
            <p:ph idx="1"/>
          </p:nvPr>
        </p:nvPicPr>
        <p:blipFill>
          <a:blip r:embed="rId2"/>
          <a:stretch>
            <a:fillRect/>
          </a:stretch>
        </p:blipFill>
        <p:spPr>
          <a:xfrm>
            <a:off x="1218875" y="1825625"/>
            <a:ext cx="9754249" cy="4351338"/>
          </a:xfrm>
        </p:spPr>
      </p:pic>
      <p:sp>
        <p:nvSpPr>
          <p:cNvPr id="13" name="TextBox 12">
            <a:extLst>
              <a:ext uri="{FF2B5EF4-FFF2-40B4-BE49-F238E27FC236}">
                <a16:creationId xmlns:a16="http://schemas.microsoft.com/office/drawing/2014/main" id="{EFCB122C-6159-8C6D-3E2F-E6EAE8874696}"/>
              </a:ext>
            </a:extLst>
          </p:cNvPr>
          <p:cNvSpPr txBox="1"/>
          <p:nvPr/>
        </p:nvSpPr>
        <p:spPr>
          <a:xfrm>
            <a:off x="1666370" y="681037"/>
            <a:ext cx="6098240" cy="707886"/>
          </a:xfrm>
          <a:prstGeom prst="rect">
            <a:avLst/>
          </a:prstGeom>
          <a:noFill/>
        </p:spPr>
        <p:txBody>
          <a:bodyPr wrap="square">
            <a:spAutoFit/>
          </a:bodyPr>
          <a:lstStyle/>
          <a:p>
            <a:r>
              <a:rPr lang="en-US" sz="4000" dirty="0"/>
              <a:t>Private VS Public IP</a:t>
            </a:r>
          </a:p>
        </p:txBody>
      </p:sp>
    </p:spTree>
    <p:extLst>
      <p:ext uri="{BB962C8B-B14F-4D97-AF65-F5344CB8AC3E}">
        <p14:creationId xmlns:p14="http://schemas.microsoft.com/office/powerpoint/2010/main" val="3515532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8E5B0-6801-B2FF-F025-78F8B53952AF}"/>
              </a:ext>
            </a:extLst>
          </p:cNvPr>
          <p:cNvSpPr>
            <a:spLocks noGrp="1"/>
          </p:cNvSpPr>
          <p:nvPr>
            <p:ph type="title"/>
          </p:nvPr>
        </p:nvSpPr>
        <p:spPr>
          <a:xfrm>
            <a:off x="572493" y="238539"/>
            <a:ext cx="11018520" cy="1434415"/>
          </a:xfrm>
        </p:spPr>
        <p:txBody>
          <a:bodyPr anchor="b">
            <a:normAutofit/>
          </a:bodyPr>
          <a:lstStyle/>
          <a:p>
            <a:r>
              <a:rPr lang="en-US" sz="5400"/>
              <a:t>Private and Public IP - Differences</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AB79B9-73E3-B61D-6F70-98634D5B5EEB}"/>
              </a:ext>
            </a:extLst>
          </p:cNvPr>
          <p:cNvSpPr>
            <a:spLocks noGrp="1"/>
          </p:cNvSpPr>
          <p:nvPr>
            <p:ph idx="1"/>
          </p:nvPr>
        </p:nvSpPr>
        <p:spPr>
          <a:xfrm>
            <a:off x="572493" y="2071316"/>
            <a:ext cx="6713552" cy="4119172"/>
          </a:xfrm>
        </p:spPr>
        <p:txBody>
          <a:bodyPr anchor="t">
            <a:noAutofit/>
          </a:bodyPr>
          <a:lstStyle/>
          <a:p>
            <a:pPr marL="0" indent="0">
              <a:buNone/>
            </a:pPr>
            <a:r>
              <a:rPr lang="en-US" sz="1600" b="1" dirty="0"/>
              <a:t>• Public IP:</a:t>
            </a:r>
          </a:p>
          <a:p>
            <a:pPr marL="0" indent="0">
              <a:buNone/>
            </a:pPr>
            <a:r>
              <a:rPr lang="en-US" sz="1600" dirty="0"/>
              <a:t>• Public IP means the machine can be identified on the internet (WWW)</a:t>
            </a:r>
          </a:p>
          <a:p>
            <a:pPr marL="0" indent="0">
              <a:buNone/>
            </a:pPr>
            <a:r>
              <a:rPr lang="en-US" sz="1600" dirty="0"/>
              <a:t>• Must be unique across the whole web (not two machines can have the same public IP).</a:t>
            </a:r>
          </a:p>
          <a:p>
            <a:pPr marL="0" indent="0">
              <a:buNone/>
            </a:pPr>
            <a:r>
              <a:rPr lang="en-US" sz="1600" dirty="0"/>
              <a:t>• Can be geo-located easily</a:t>
            </a:r>
          </a:p>
          <a:p>
            <a:pPr marL="0" indent="0">
              <a:buNone/>
            </a:pPr>
            <a:r>
              <a:rPr lang="en-US" sz="1600" b="1" dirty="0"/>
              <a:t>• Private IP:</a:t>
            </a:r>
          </a:p>
          <a:p>
            <a:pPr marL="0" indent="0">
              <a:buNone/>
            </a:pPr>
            <a:r>
              <a:rPr lang="en-US" sz="1600" dirty="0"/>
              <a:t>• Private IP means the machine can only be identified on a private network only</a:t>
            </a:r>
          </a:p>
          <a:p>
            <a:pPr marL="0" indent="0">
              <a:buNone/>
            </a:pPr>
            <a:r>
              <a:rPr lang="en-US" sz="1600" dirty="0"/>
              <a:t>• The IP must be unique across the private network</a:t>
            </a:r>
          </a:p>
          <a:p>
            <a:pPr marL="0" indent="0">
              <a:buNone/>
            </a:pPr>
            <a:r>
              <a:rPr lang="en-US" sz="1600" dirty="0"/>
              <a:t>• BUT two different private networks (two companies) can have the same IPs.</a:t>
            </a:r>
          </a:p>
          <a:p>
            <a:pPr marL="0" indent="0">
              <a:buNone/>
            </a:pPr>
            <a:r>
              <a:rPr lang="en-US" sz="1600" dirty="0"/>
              <a:t>• Machines connect to WWW using a NAT + internet gateway (a proxy)</a:t>
            </a:r>
          </a:p>
          <a:p>
            <a:pPr marL="0" indent="0">
              <a:buNone/>
            </a:pPr>
            <a:r>
              <a:rPr lang="en-US" sz="1600" dirty="0"/>
              <a:t>• Only a specified range of IPs can be used as private IP</a:t>
            </a:r>
          </a:p>
        </p:txBody>
      </p:sp>
      <p:pic>
        <p:nvPicPr>
          <p:cNvPr id="5" name="Picture 4">
            <a:extLst>
              <a:ext uri="{FF2B5EF4-FFF2-40B4-BE49-F238E27FC236}">
                <a16:creationId xmlns:a16="http://schemas.microsoft.com/office/drawing/2014/main" id="{F466B046-12E5-8A04-3B9A-D0061279685A}"/>
              </a:ext>
            </a:extLst>
          </p:cNvPr>
          <p:cNvPicPr>
            <a:picLocks noChangeAspect="1"/>
          </p:cNvPicPr>
          <p:nvPr/>
        </p:nvPicPr>
        <p:blipFill>
          <a:blip r:embed="rId2"/>
          <a:srcRect l="10800" r="35086" b="2"/>
          <a:stretch/>
        </p:blipFill>
        <p:spPr>
          <a:xfrm>
            <a:off x="7675658" y="2093976"/>
            <a:ext cx="3941064" cy="4096512"/>
          </a:xfrm>
          <a:prstGeom prst="rect">
            <a:avLst/>
          </a:prstGeom>
        </p:spPr>
      </p:pic>
    </p:spTree>
    <p:extLst>
      <p:ext uri="{BB962C8B-B14F-4D97-AF65-F5344CB8AC3E}">
        <p14:creationId xmlns:p14="http://schemas.microsoft.com/office/powerpoint/2010/main" val="3925677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894FE-F387-5C13-4AE6-EA1077B79484}"/>
              </a:ext>
            </a:extLst>
          </p:cNvPr>
          <p:cNvSpPr>
            <a:spLocks noGrp="1"/>
          </p:cNvSpPr>
          <p:nvPr>
            <p:ph type="title"/>
          </p:nvPr>
        </p:nvSpPr>
        <p:spPr>
          <a:xfrm>
            <a:off x="5596501" y="489508"/>
            <a:ext cx="5754896" cy="1667569"/>
          </a:xfrm>
        </p:spPr>
        <p:txBody>
          <a:bodyPr anchor="b">
            <a:normAutofit/>
          </a:bodyPr>
          <a:lstStyle/>
          <a:p>
            <a:r>
              <a:rPr lang="en-US" sz="4000"/>
              <a:t>Elastic Ip's</a:t>
            </a:r>
          </a:p>
        </p:txBody>
      </p:sp>
      <p:pic>
        <p:nvPicPr>
          <p:cNvPr id="6146" name="Picture 2" descr="AWS Cloud Resource | Elastic IP">
            <a:extLst>
              <a:ext uri="{FF2B5EF4-FFF2-40B4-BE49-F238E27FC236}">
                <a16:creationId xmlns:a16="http://schemas.microsoft.com/office/drawing/2014/main" id="{E51171C6-2257-8599-9A25-CCE96D7C7A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1275070"/>
            <a:ext cx="3876165" cy="387616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D034184-2DAF-5084-2353-E1863B419328}"/>
              </a:ext>
            </a:extLst>
          </p:cNvPr>
          <p:cNvSpPr>
            <a:spLocks noGrp="1"/>
          </p:cNvSpPr>
          <p:nvPr>
            <p:ph idx="1"/>
          </p:nvPr>
        </p:nvSpPr>
        <p:spPr>
          <a:xfrm>
            <a:off x="5596502" y="2405894"/>
            <a:ext cx="5754896" cy="3197464"/>
          </a:xfrm>
        </p:spPr>
        <p:txBody>
          <a:bodyPr anchor="t">
            <a:normAutofit/>
          </a:bodyPr>
          <a:lstStyle/>
          <a:p>
            <a:pPr marL="0" indent="0">
              <a:buNone/>
            </a:pPr>
            <a:r>
              <a:rPr lang="en-US" sz="2000"/>
              <a:t>• When you stop and then start an EC2 instance, it can change its public</a:t>
            </a:r>
          </a:p>
          <a:p>
            <a:pPr marL="0" indent="0">
              <a:buNone/>
            </a:pPr>
            <a:r>
              <a:rPr lang="en-US" sz="2000"/>
              <a:t>• If you need to have a fixed public IP for your instance, you need an</a:t>
            </a:r>
          </a:p>
          <a:p>
            <a:pPr marL="0" indent="0">
              <a:buNone/>
            </a:pPr>
            <a:r>
              <a:rPr lang="en-US" sz="2000"/>
              <a:t>Elastic IP</a:t>
            </a:r>
          </a:p>
          <a:p>
            <a:pPr marL="0" indent="0">
              <a:buNone/>
            </a:pPr>
            <a:r>
              <a:rPr lang="en-US" sz="2000"/>
              <a:t>• An Elastic IP is a public IPV4 IP you own as long as you don't delete it</a:t>
            </a:r>
          </a:p>
          <a:p>
            <a:pPr marL="0" indent="0">
              <a:buNone/>
            </a:pPr>
            <a:r>
              <a:rPr lang="en-US" sz="2000"/>
              <a:t>• You can attach it to one instance at a time</a:t>
            </a: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800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08" name="Rectangle 7207">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064FC-D95C-8F85-D030-C6BDFDB23B40}"/>
              </a:ext>
            </a:extLst>
          </p:cNvPr>
          <p:cNvSpPr>
            <a:spLocks noGrp="1"/>
          </p:cNvSpPr>
          <p:nvPr>
            <p:ph type="title"/>
          </p:nvPr>
        </p:nvSpPr>
        <p:spPr>
          <a:xfrm>
            <a:off x="1136398" y="718975"/>
            <a:ext cx="5427525" cy="967519"/>
          </a:xfrm>
        </p:spPr>
        <p:txBody>
          <a:bodyPr anchor="b">
            <a:normAutofit/>
          </a:bodyPr>
          <a:lstStyle/>
          <a:p>
            <a:r>
              <a:rPr lang="en-US" sz="4000" dirty="0"/>
              <a:t>Elastic Ip's</a:t>
            </a:r>
          </a:p>
        </p:txBody>
      </p:sp>
      <p:sp>
        <p:nvSpPr>
          <p:cNvPr id="3" name="Content Placeholder 2">
            <a:extLst>
              <a:ext uri="{FF2B5EF4-FFF2-40B4-BE49-F238E27FC236}">
                <a16:creationId xmlns:a16="http://schemas.microsoft.com/office/drawing/2014/main" id="{9D432828-E8D4-2B97-AF2A-D7172379729B}"/>
              </a:ext>
            </a:extLst>
          </p:cNvPr>
          <p:cNvSpPr>
            <a:spLocks noGrp="1"/>
          </p:cNvSpPr>
          <p:nvPr>
            <p:ph idx="1"/>
          </p:nvPr>
        </p:nvSpPr>
        <p:spPr>
          <a:xfrm>
            <a:off x="1136398" y="1884009"/>
            <a:ext cx="5427526" cy="3535083"/>
          </a:xfrm>
        </p:spPr>
        <p:txBody>
          <a:bodyPr anchor="t">
            <a:noAutofit/>
          </a:bodyPr>
          <a:lstStyle/>
          <a:p>
            <a:pPr marL="0" indent="0">
              <a:buNone/>
            </a:pPr>
            <a:r>
              <a:rPr lang="en-US" sz="1800" dirty="0"/>
              <a:t>• With an Elastic IP address, you can mask the failure of an instance or software</a:t>
            </a:r>
          </a:p>
          <a:p>
            <a:pPr marL="0" indent="0">
              <a:buNone/>
            </a:pPr>
            <a:r>
              <a:rPr lang="en-US" sz="1800" dirty="0"/>
              <a:t>by rapidly remapping the address to another instance in your account.</a:t>
            </a:r>
          </a:p>
          <a:p>
            <a:pPr marL="0" indent="0">
              <a:buNone/>
            </a:pPr>
            <a:r>
              <a:rPr lang="en-US" sz="1800" dirty="0"/>
              <a:t>• You can only have 5 Elastic IP in your account (you can ask AWS to increase</a:t>
            </a:r>
          </a:p>
          <a:p>
            <a:pPr marL="0" indent="0">
              <a:buNone/>
            </a:pPr>
            <a:r>
              <a:rPr lang="en-US" sz="1800" dirty="0"/>
              <a:t>that).</a:t>
            </a:r>
          </a:p>
          <a:p>
            <a:pPr marL="0" indent="0">
              <a:buNone/>
            </a:pPr>
            <a:r>
              <a:rPr lang="en-US" sz="1800" dirty="0"/>
              <a:t>• Overall, try to avoid using Elastic IP:</a:t>
            </a:r>
          </a:p>
          <a:p>
            <a:pPr marL="0" indent="0">
              <a:buNone/>
            </a:pPr>
            <a:r>
              <a:rPr lang="en-US" sz="1800" dirty="0"/>
              <a:t>• They often reflect poor architectural decisions</a:t>
            </a:r>
          </a:p>
          <a:p>
            <a:pPr marL="0" indent="0">
              <a:buNone/>
            </a:pPr>
            <a:r>
              <a:rPr lang="en-US" sz="1800" dirty="0"/>
              <a:t>• Instead, use a random public IP and register a DNS name to it</a:t>
            </a:r>
          </a:p>
          <a:p>
            <a:pPr marL="0" indent="0">
              <a:buNone/>
            </a:pPr>
            <a:r>
              <a:rPr lang="en-US" sz="1800" dirty="0"/>
              <a:t>• Or, as we'll see later, use a Load Balancer and don't use a public IP</a:t>
            </a:r>
          </a:p>
        </p:txBody>
      </p:sp>
      <p:pic>
        <p:nvPicPr>
          <p:cNvPr id="7172" name="Picture 4">
            <a:extLst>
              <a:ext uri="{FF2B5EF4-FFF2-40B4-BE49-F238E27FC236}">
                <a16:creationId xmlns:a16="http://schemas.microsoft.com/office/drawing/2014/main" id="{BA823207-4E5E-505E-9ED0-9E0A268E2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 b="5"/>
          <a:stretch/>
        </p:blipFill>
        <p:spPr bwMode="auto">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7210" name="Rectangle 720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2" name="Rectangle 72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202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308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Top Cloud Providers | List of 6 Essential Types of Cloud Provider">
            <a:extLst>
              <a:ext uri="{FF2B5EF4-FFF2-40B4-BE49-F238E27FC236}">
                <a16:creationId xmlns:a16="http://schemas.microsoft.com/office/drawing/2014/main" id="{4BBC6B6E-7C44-C45E-20A7-B59356ABB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1750"/>
          <a:stretch/>
        </p:blipFill>
        <p:spPr bwMode="auto">
          <a:xfrm>
            <a:off x="196850" y="173518"/>
            <a:ext cx="11798300" cy="651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5" name="Freeform: Shape 410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7" name="Freeform: Shape 410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74AAD7-8D89-1EFC-2DBA-E39FD473356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Cloud provider market share</a:t>
            </a:r>
          </a:p>
        </p:txBody>
      </p:sp>
      <p:sp>
        <p:nvSpPr>
          <p:cNvPr id="4109" name="Rectangle 410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11" name="Rectangle 411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Cloud market Share Company wise The figure four has been explaining the...  | Download Scientific Diagram">
            <a:extLst>
              <a:ext uri="{FF2B5EF4-FFF2-40B4-BE49-F238E27FC236}">
                <a16:creationId xmlns:a16="http://schemas.microsoft.com/office/drawing/2014/main" id="{4D19C6A5-4EB5-DE2F-FFCB-0D52F8C3D8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4198" y="1582994"/>
            <a:ext cx="6608994" cy="343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82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BC355-4244-E499-55E9-DA73AD2981F1}"/>
              </a:ext>
            </a:extLst>
          </p:cNvPr>
          <p:cNvSpPr>
            <a:spLocks noGrp="1"/>
          </p:cNvSpPr>
          <p:nvPr>
            <p:ph type="title"/>
          </p:nvPr>
        </p:nvSpPr>
        <p:spPr>
          <a:xfrm>
            <a:off x="1285240" y="1050595"/>
            <a:ext cx="8074815" cy="1618489"/>
          </a:xfrm>
        </p:spPr>
        <p:txBody>
          <a:bodyPr anchor="ctr">
            <a:normAutofit/>
          </a:bodyPr>
          <a:lstStyle/>
          <a:p>
            <a:r>
              <a:rPr lang="en-US" sz="7200"/>
              <a:t>What is AWS…?</a:t>
            </a:r>
          </a:p>
        </p:txBody>
      </p:sp>
      <p:sp>
        <p:nvSpPr>
          <p:cNvPr id="3" name="Content Placeholder 2">
            <a:extLst>
              <a:ext uri="{FF2B5EF4-FFF2-40B4-BE49-F238E27FC236}">
                <a16:creationId xmlns:a16="http://schemas.microsoft.com/office/drawing/2014/main" id="{53DFD907-02F3-3748-9F6A-3C6DCD60DAA0}"/>
              </a:ext>
            </a:extLst>
          </p:cNvPr>
          <p:cNvSpPr>
            <a:spLocks noGrp="1"/>
          </p:cNvSpPr>
          <p:nvPr>
            <p:ph idx="1"/>
          </p:nvPr>
        </p:nvSpPr>
        <p:spPr>
          <a:xfrm>
            <a:off x="1285240" y="2581281"/>
            <a:ext cx="8074815" cy="2800395"/>
          </a:xfrm>
        </p:spPr>
        <p:txBody>
          <a:bodyPr anchor="t">
            <a:normAutofit fontScale="92500" lnSpcReduction="10000"/>
          </a:bodyPr>
          <a:lstStyle/>
          <a:p>
            <a:pPr marL="0" indent="0">
              <a:buNone/>
            </a:pPr>
            <a:r>
              <a:rPr lang="en-US" sz="2400" dirty="0"/>
              <a:t>Amazon Web Services (AWS) is a comprehensive and widely adopted cloud computing platform provided by Amazon. It offers a range of cloud services that include computing power, storage options, and networking capabilities, among many others. AWS offer services on a </a:t>
            </a:r>
            <a:r>
              <a:rPr lang="en-US" sz="2400" b="1" dirty="0"/>
              <a:t>pay-as-you-go </a:t>
            </a:r>
            <a:r>
              <a:rPr lang="en-US" sz="2400" dirty="0"/>
              <a:t>model.</a:t>
            </a:r>
          </a:p>
          <a:p>
            <a:pPr marL="0" indent="0">
              <a:buNone/>
            </a:pPr>
            <a:endParaRPr lang="en-US" sz="2400" dirty="0"/>
          </a:p>
          <a:p>
            <a:pPr marL="0" indent="0">
              <a:buNone/>
            </a:pPr>
            <a:r>
              <a:rPr lang="en-US" sz="2400" dirty="0"/>
              <a:t>AWS is known for its scalability, reliability, and flexibility, making it a popular choice for businesses of all sizes to host applications, store data, and implement a variety of cloud-based solutions.</a:t>
            </a:r>
          </a:p>
        </p:txBody>
      </p:sp>
    </p:spTree>
    <p:extLst>
      <p:ext uri="{BB962C8B-B14F-4D97-AF65-F5344CB8AC3E}">
        <p14:creationId xmlns:p14="http://schemas.microsoft.com/office/powerpoint/2010/main" val="62921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00CDE2-022F-42E0-44A3-CCBB724E1B4C}"/>
              </a:ext>
            </a:extLst>
          </p:cNvPr>
          <p:cNvSpPr>
            <a:spLocks noGrp="1"/>
          </p:cNvSpPr>
          <p:nvPr>
            <p:ph type="title"/>
          </p:nvPr>
        </p:nvSpPr>
        <p:spPr>
          <a:xfrm>
            <a:off x="1115568" y="548640"/>
            <a:ext cx="10168128" cy="1179576"/>
          </a:xfrm>
        </p:spPr>
        <p:txBody>
          <a:bodyPr>
            <a:normAutofit/>
          </a:bodyPr>
          <a:lstStyle/>
          <a:p>
            <a:r>
              <a:rPr lang="en-US" sz="4000"/>
              <a:t>Here are some key components of AWS:</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C023FE03-04F6-464B-5A21-F71A62D6744B}"/>
              </a:ext>
            </a:extLst>
          </p:cNvPr>
          <p:cNvSpPr>
            <a:spLocks noGrp="1" noChangeArrowheads="1"/>
          </p:cNvSpPr>
          <p:nvPr>
            <p:ph idx="1"/>
          </p:nvPr>
        </p:nvSpPr>
        <p:spPr bwMode="auto">
          <a:xfrm>
            <a:off x="1027078" y="2133600"/>
            <a:ext cx="10509504" cy="42596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Compute Services</a:t>
            </a:r>
            <a:r>
              <a:rPr kumimoji="0" lang="en-US" altLang="en-US" sz="1500" b="0" i="0" u="none" strike="noStrike" cap="none" normalizeH="0" baseline="0" dirty="0">
                <a:ln>
                  <a:noFill/>
                </a:ln>
                <a:effectLst/>
                <a:latin typeface="Arial" panose="020B0604020202020204" pitchFamily="34" charset="0"/>
              </a:rPr>
              <a:t>: Services like Amazon EC2 (Elastic Compute Cloud) provide scalable computing capacity in the cloud, allowing users to run virtual servers.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Storage Services</a:t>
            </a:r>
            <a:r>
              <a:rPr kumimoji="0" lang="en-US" altLang="en-US" sz="1500" b="0" i="0" u="none" strike="noStrike" cap="none" normalizeH="0" baseline="0" dirty="0">
                <a:ln>
                  <a:noFill/>
                </a:ln>
                <a:effectLst/>
                <a:latin typeface="Arial" panose="020B0604020202020204" pitchFamily="34" charset="0"/>
              </a:rPr>
              <a:t>: AWS offers various storage solutions, such as Amazon S3 (Simple Storage Service) for object storage and Amazon EBS (Elastic Block Store) for block storage.</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Database Services</a:t>
            </a:r>
            <a:r>
              <a:rPr kumimoji="0" lang="en-US" altLang="en-US" sz="1500" b="0" i="0" u="none" strike="noStrike" cap="none" normalizeH="0" baseline="0" dirty="0">
                <a:ln>
                  <a:noFill/>
                </a:ln>
                <a:effectLst/>
                <a:latin typeface="Arial" panose="020B0604020202020204" pitchFamily="34" charset="0"/>
              </a:rPr>
              <a:t>: AWS provides managed database services, including Amazon RDS (Relational Database Service) for SQL databases and Amazon DynamoDB for NoSQL databases.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Networking</a:t>
            </a:r>
            <a:r>
              <a:rPr kumimoji="0" lang="en-US" altLang="en-US" sz="1500" b="0" i="0" u="none" strike="noStrike" cap="none" normalizeH="0" baseline="0" dirty="0">
                <a:ln>
                  <a:noFill/>
                </a:ln>
                <a:effectLst/>
                <a:latin typeface="Arial" panose="020B0604020202020204" pitchFamily="34" charset="0"/>
              </a:rPr>
              <a:t>: Services like Amazon VPC (Virtual Private Cloud) allow users to create isolated networks within the AWS cloud, providing control over their network configuration.</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Machine Learning and AI</a:t>
            </a:r>
            <a:r>
              <a:rPr kumimoji="0" lang="en-US" altLang="en-US" sz="1500" b="0" i="0" u="none" strike="noStrike" cap="none" normalizeH="0" baseline="0" dirty="0">
                <a:ln>
                  <a:noFill/>
                </a:ln>
                <a:effectLst/>
                <a:latin typeface="Arial" panose="020B0604020202020204" pitchFamily="34" charset="0"/>
              </a:rPr>
              <a:t>: AWS offers tools for machine learning, including Amazon </a:t>
            </a:r>
            <a:r>
              <a:rPr kumimoji="0" lang="en-US" altLang="en-US" sz="1500" b="0" i="0" u="none" strike="noStrike" cap="none" normalizeH="0" baseline="0" dirty="0" err="1">
                <a:ln>
                  <a:noFill/>
                </a:ln>
                <a:effectLst/>
                <a:latin typeface="Arial" panose="020B0604020202020204" pitchFamily="34" charset="0"/>
              </a:rPr>
              <a:t>SageMaker</a:t>
            </a:r>
            <a:r>
              <a:rPr kumimoji="0" lang="en-US" altLang="en-US" sz="1500" b="0" i="0" u="none" strike="noStrike" cap="none" normalizeH="0" baseline="0" dirty="0">
                <a:ln>
                  <a:noFill/>
                </a:ln>
                <a:effectLst/>
                <a:latin typeface="Arial" panose="020B0604020202020204" pitchFamily="34" charset="0"/>
              </a:rPr>
              <a:t>, which enables developers to build, train, and deploy machine learning models.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Security and Identity</a:t>
            </a:r>
            <a:r>
              <a:rPr kumimoji="0" lang="en-US" altLang="en-US" sz="1500" b="0" i="0" u="none" strike="noStrike" cap="none" normalizeH="0" baseline="0" dirty="0">
                <a:ln>
                  <a:noFill/>
                </a:ln>
                <a:effectLst/>
                <a:latin typeface="Arial" panose="020B0604020202020204" pitchFamily="34" charset="0"/>
              </a:rPr>
              <a:t>: AWS includes services for securing applications and managing user access, such as AWS Identity and Access Management (IAM).</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Content Delivery and CDN</a:t>
            </a:r>
            <a:r>
              <a:rPr kumimoji="0" lang="en-US" altLang="en-US" sz="1500" b="0" i="0" u="none" strike="noStrike" cap="none" normalizeH="0" baseline="0" dirty="0">
                <a:ln>
                  <a:noFill/>
                </a:ln>
                <a:effectLst/>
                <a:latin typeface="Arial" panose="020B0604020202020204" pitchFamily="34" charset="0"/>
              </a:rPr>
              <a:t>: Amazon CloudFront is a content delivery network (CDN) that delivers data, videos, applications, and APIs to customers globally with low latency.</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Serverless Computing</a:t>
            </a:r>
            <a:r>
              <a:rPr kumimoji="0" lang="en-US" altLang="en-US" sz="1500" b="0" i="0" u="none" strike="noStrike" cap="none" normalizeH="0" baseline="0" dirty="0">
                <a:ln>
                  <a:noFill/>
                </a:ln>
                <a:effectLst/>
                <a:latin typeface="Arial" panose="020B0604020202020204" pitchFamily="34" charset="0"/>
              </a:rPr>
              <a:t>: AWS Lambda allows users to run code without provisioning servers, enabling event-driven architectures.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Developer Tools</a:t>
            </a:r>
            <a:r>
              <a:rPr kumimoji="0" lang="en-US" altLang="en-US" sz="1500" b="0" i="0" u="none" strike="noStrike" cap="none" normalizeH="0" baseline="0" dirty="0">
                <a:ln>
                  <a:noFill/>
                </a:ln>
                <a:effectLst/>
                <a:latin typeface="Arial" panose="020B0604020202020204" pitchFamily="34" charset="0"/>
              </a:rPr>
              <a:t>: AWS provides tools for DevOps, such as AWS </a:t>
            </a:r>
            <a:r>
              <a:rPr kumimoji="0" lang="en-US" altLang="en-US" sz="1500" b="0" i="0" u="none" strike="noStrike" cap="none" normalizeH="0" baseline="0" dirty="0" err="1">
                <a:ln>
                  <a:noFill/>
                </a:ln>
                <a:effectLst/>
                <a:latin typeface="Arial" panose="020B0604020202020204" pitchFamily="34" charset="0"/>
              </a:rPr>
              <a:t>CodePipeline</a:t>
            </a:r>
            <a:r>
              <a:rPr kumimoji="0" lang="en-US" altLang="en-US" sz="1500" b="0" i="0" u="none" strike="noStrike" cap="none" normalizeH="0" baseline="0" dirty="0">
                <a:ln>
                  <a:noFill/>
                </a:ln>
                <a:effectLst/>
                <a:latin typeface="Arial" panose="020B0604020202020204" pitchFamily="34" charset="0"/>
              </a:rPr>
              <a:t> and AWS </a:t>
            </a:r>
            <a:r>
              <a:rPr kumimoji="0" lang="en-US" altLang="en-US" sz="1500" b="0" i="0" u="none" strike="noStrike" cap="none" normalizeH="0" baseline="0" dirty="0" err="1">
                <a:ln>
                  <a:noFill/>
                </a:ln>
                <a:effectLst/>
                <a:latin typeface="Arial" panose="020B0604020202020204" pitchFamily="34" charset="0"/>
              </a:rPr>
              <a:t>CodeBuild</a:t>
            </a:r>
            <a:r>
              <a:rPr kumimoji="0" lang="en-US" altLang="en-US" sz="1500" b="0" i="0" u="none" strike="noStrike" cap="none" normalizeH="0" baseline="0" dirty="0">
                <a:ln>
                  <a:noFill/>
                </a:ln>
                <a:effectLst/>
                <a:latin typeface="Arial" panose="020B0604020202020204" pitchFamily="34" charset="0"/>
              </a:rPr>
              <a:t>, to automate the software development lifecycle.</a:t>
            </a:r>
          </a:p>
        </p:txBody>
      </p:sp>
    </p:spTree>
    <p:extLst>
      <p:ext uri="{BB962C8B-B14F-4D97-AF65-F5344CB8AC3E}">
        <p14:creationId xmlns:p14="http://schemas.microsoft.com/office/powerpoint/2010/main" val="95271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9" name="Rectangle 718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172" name="Picture 4" descr="private cloud vs public cloud. What is AWS. Why AWS is popular. | AWS in  Plain English">
            <a:extLst>
              <a:ext uri="{FF2B5EF4-FFF2-40B4-BE49-F238E27FC236}">
                <a16:creationId xmlns:a16="http://schemas.microsoft.com/office/drawing/2014/main" id="{8096CA27-BF38-B3E5-3C42-4A86C2ADC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209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900</TotalTime>
  <Words>4092</Words>
  <Application>Microsoft Office PowerPoint</Application>
  <PresentationFormat>Widescreen</PresentationFormat>
  <Paragraphs>458</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Aptos</vt:lpstr>
      <vt:lpstr>Aptos Display</vt:lpstr>
      <vt:lpstr>Arial</vt:lpstr>
      <vt:lpstr>Arial Unicode MS</vt:lpstr>
      <vt:lpstr>Calibri</vt:lpstr>
      <vt:lpstr>Roboto</vt:lpstr>
      <vt:lpstr>Office Theme</vt:lpstr>
      <vt:lpstr>PowerPoint Presentation</vt:lpstr>
      <vt:lpstr>What is On-premises….?</vt:lpstr>
      <vt:lpstr>PowerPoint Presentation</vt:lpstr>
      <vt:lpstr>What is cloud computing</vt:lpstr>
      <vt:lpstr>PowerPoint Presentation</vt:lpstr>
      <vt:lpstr>Cloud provider market share</vt:lpstr>
      <vt:lpstr>What is AWS…?</vt:lpstr>
      <vt:lpstr>Here are some key components of AWS:</vt:lpstr>
      <vt:lpstr>PowerPoint Presentation</vt:lpstr>
      <vt:lpstr>Identity and Access Management (IAM)</vt:lpstr>
      <vt:lpstr>Key Concepts of AWS IAM:</vt:lpstr>
      <vt:lpstr>PowerPoint Presentation</vt:lpstr>
      <vt:lpstr>Policy Structure Overview</vt:lpstr>
      <vt:lpstr>PowerPoint Presentation</vt:lpstr>
      <vt:lpstr>Multi-Factor Authentication (MFA)</vt:lpstr>
      <vt:lpstr>MFA Devices Option in AWS</vt:lpstr>
      <vt:lpstr>MFA Devices Option in AWS</vt:lpstr>
      <vt:lpstr>How can we access AWS..?</vt:lpstr>
      <vt:lpstr>How Access Key Looks: Don’t share them</vt:lpstr>
      <vt:lpstr>AWS CLI (Command Line Interface)</vt:lpstr>
      <vt:lpstr>AWS CLI Commands</vt:lpstr>
      <vt:lpstr>create an EC2 instance using the AWS CLI</vt:lpstr>
      <vt:lpstr>PowerPoint Presentation</vt:lpstr>
      <vt:lpstr>Amazon EC2 (Elastic Compute Cloud)</vt:lpstr>
      <vt:lpstr>Use Cases:</vt:lpstr>
      <vt:lpstr>EC2 Sizing and config options</vt:lpstr>
      <vt:lpstr>Key points in EC2: </vt:lpstr>
      <vt:lpstr>EC2 User Data</vt:lpstr>
      <vt:lpstr>EC2 with User Data Hands On</vt:lpstr>
      <vt:lpstr>Amazon EC2 Instance types</vt:lpstr>
      <vt:lpstr>PowerPoint Presentation</vt:lpstr>
      <vt:lpstr>PowerPoint Presentation</vt:lpstr>
      <vt:lpstr>EC2 Instance Naming Breakdown</vt:lpstr>
      <vt:lpstr>Use Case Matching</vt:lpstr>
      <vt:lpstr>Instance types on price model </vt:lpstr>
      <vt:lpstr>Security group</vt:lpstr>
      <vt:lpstr>SG – Important points</vt:lpstr>
      <vt:lpstr>Some common port to remember</vt:lpstr>
      <vt:lpstr>PowerPoint Presentation</vt:lpstr>
      <vt:lpstr>PowerPoint Presentation</vt:lpstr>
      <vt:lpstr>Private and Public IP - Differences</vt:lpstr>
      <vt:lpstr>Elastic Ip's</vt:lpstr>
      <vt:lpstr>Elastic 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Krupananda S</dc:creator>
  <cp:lastModifiedBy>-Ash</cp:lastModifiedBy>
  <cp:revision>16</cp:revision>
  <dcterms:created xsi:type="dcterms:W3CDTF">2024-10-23T10:48:54Z</dcterms:created>
  <dcterms:modified xsi:type="dcterms:W3CDTF">2024-10-28T04:28:25Z</dcterms:modified>
</cp:coreProperties>
</file>