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59" r:id="rId6"/>
    <p:sldId id="262" r:id="rId7"/>
    <p:sldId id="263" r:id="rId8"/>
    <p:sldId id="264" r:id="rId9"/>
    <p:sldId id="266" r:id="rId10"/>
    <p:sldId id="267" r:id="rId11"/>
    <p:sldId id="268" r:id="rId12"/>
    <p:sldId id="269" r:id="rId13"/>
    <p:sldId id="270"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68" d="100"/>
          <a:sy n="68" d="100"/>
        </p:scale>
        <p:origin x="84"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A40D-F3EB-993A-D336-F36D30469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1DCBC7-4DEB-F292-BA4D-BD45361E89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546CB-956A-76A1-66F2-DBBE89197262}"/>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CA78EFAC-56CB-DC78-F174-0EDE74958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2C7A5-611B-4136-C20B-BD6C43ECA93D}"/>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1485789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0D3FD-BAC1-4B2F-07BF-FAA6AD385E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0FFF0-48BA-80BD-C9AB-1C382C4B8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B46E9-F7A1-94A6-CD76-5822AE4F57B6}"/>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6E5BD249-BCDF-C791-9C34-7EBF11958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BD671-9F02-7B3C-6527-E289D552FFEC}"/>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428648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F5577E-C771-53C9-3DFD-C2ABB4777E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D32BE5-A4F6-04A9-C4B6-956230BB80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26138-5A7A-F860-02D0-85A85ABCA301}"/>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08ED8677-837A-98C0-5DBB-62F2C00FE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0703C-10A2-F6E2-C9CE-50808D0C747A}"/>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3936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4C783-A5DB-90C5-83DC-D83C414B1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BFB1B-FE2E-B3AB-5322-C8D7728C6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D5AB87-5E88-4D5A-6505-747E3B10A403}"/>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7614AE08-6159-2F49-B090-5084CAA51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3277D-3675-6C22-AA80-EC91D5556D68}"/>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94983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992B-484A-DBDD-66BF-20CC2B89D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A6A465-D40A-BC1A-558B-C8C6328D60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F69C75-0F3F-D96B-FA42-D0361EC8D043}"/>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9369D1D3-E482-30A1-6B31-4EF2E7B16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7799A-E9BA-7BC1-0472-1D458C8BE9BE}"/>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106072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566B-C244-47D7-AEFA-A8F0D5A4DC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96AC9-7497-DB82-C2FD-EF7D7C2B1B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564348-0514-ACFC-B7C9-41475D1AB6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413C3C-DE17-9AEC-D98E-C03C13A78D1D}"/>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6" name="Footer Placeholder 5">
            <a:extLst>
              <a:ext uri="{FF2B5EF4-FFF2-40B4-BE49-F238E27FC236}">
                <a16:creationId xmlns:a16="http://schemas.microsoft.com/office/drawing/2014/main" id="{D6A0D690-8035-C5E8-E2E9-7B82541797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DCE5E-9302-6709-1EC2-C2BEB763EEF3}"/>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286188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0583E-ED69-E946-19BD-5529A3A3BD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E24CEB-DF5B-6F27-AA63-6D0640CF20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4A448-960F-5FCC-66EF-BB37C58DA0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2F3F73-C80A-3D3F-7AF1-8CC07C53FA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62F55-AA3D-50FA-B337-6357FB07A0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324C3E-364A-B70E-2129-F7E3AE849F68}"/>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8" name="Footer Placeholder 7">
            <a:extLst>
              <a:ext uri="{FF2B5EF4-FFF2-40B4-BE49-F238E27FC236}">
                <a16:creationId xmlns:a16="http://schemas.microsoft.com/office/drawing/2014/main" id="{F9642793-26E4-4567-5172-01ED2B6E56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C9CA36-7B45-43E8-5216-1782B82D5CC1}"/>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425482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F0F8-45AE-30D4-4195-6C2B52D43F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22FC3C-B05F-5A5F-D67D-2E75349B2C9F}"/>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4" name="Footer Placeholder 3">
            <a:extLst>
              <a:ext uri="{FF2B5EF4-FFF2-40B4-BE49-F238E27FC236}">
                <a16:creationId xmlns:a16="http://schemas.microsoft.com/office/drawing/2014/main" id="{F0BE092B-4E70-84D4-2AC7-93E2751619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3559F4-3572-7761-D736-2CF583BABB55}"/>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202666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093C9E-663B-6FE6-88FD-0D9E66F904DC}"/>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3" name="Footer Placeholder 2">
            <a:extLst>
              <a:ext uri="{FF2B5EF4-FFF2-40B4-BE49-F238E27FC236}">
                <a16:creationId xmlns:a16="http://schemas.microsoft.com/office/drawing/2014/main" id="{9B6EA319-AE3A-6AC2-DFA7-A23AA3693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392B1F-F4E9-874C-6F78-07C1B245B4F4}"/>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2068856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B83A-D476-2404-A5B1-A0B2FBBEB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E7330-9F1F-41CE-E55D-9A1D9EE52E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C046F1-8938-2B74-B716-E86E3B0ED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2DA5E-5B5A-1E38-B144-2DF69ECF83AF}"/>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6" name="Footer Placeholder 5">
            <a:extLst>
              <a:ext uri="{FF2B5EF4-FFF2-40B4-BE49-F238E27FC236}">
                <a16:creationId xmlns:a16="http://schemas.microsoft.com/office/drawing/2014/main" id="{459733F1-8772-6869-0E41-93E02927B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5325F-D210-8E07-0F94-9D01977FB496}"/>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385997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3EB9-6C51-6A18-D0FD-355C48DD5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0FD52-DFE2-40D5-DF6B-29C6652351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5A5B91-3EF7-AF09-AF4A-EEF6754DB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D5A4F2-D5A7-1611-EE9A-4FE7F1715BD4}"/>
              </a:ext>
            </a:extLst>
          </p:cNvPr>
          <p:cNvSpPr>
            <a:spLocks noGrp="1"/>
          </p:cNvSpPr>
          <p:nvPr>
            <p:ph type="dt" sz="half" idx="10"/>
          </p:nvPr>
        </p:nvSpPr>
        <p:spPr/>
        <p:txBody>
          <a:bodyPr/>
          <a:lstStyle/>
          <a:p>
            <a:fld id="{E1C2A617-CB78-4728-8810-0C11CE0BDA09}" type="datetimeFigureOut">
              <a:rPr lang="en-US" smtClean="0"/>
              <a:t>11/21/2024</a:t>
            </a:fld>
            <a:endParaRPr lang="en-US"/>
          </a:p>
        </p:txBody>
      </p:sp>
      <p:sp>
        <p:nvSpPr>
          <p:cNvPr id="6" name="Footer Placeholder 5">
            <a:extLst>
              <a:ext uri="{FF2B5EF4-FFF2-40B4-BE49-F238E27FC236}">
                <a16:creationId xmlns:a16="http://schemas.microsoft.com/office/drawing/2014/main" id="{D17170AD-C10A-3CC1-8F93-99DA2073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6D836D-808D-FC39-7170-ED7FBDF06C65}"/>
              </a:ext>
            </a:extLst>
          </p:cNvPr>
          <p:cNvSpPr>
            <a:spLocks noGrp="1"/>
          </p:cNvSpPr>
          <p:nvPr>
            <p:ph type="sldNum" sz="quarter" idx="12"/>
          </p:nvPr>
        </p:nvSpPr>
        <p:spPr/>
        <p:txBody>
          <a:bodyPr/>
          <a:lstStyle/>
          <a:p>
            <a:fld id="{4C385C5A-A148-4829-A882-A1B6A176E210}" type="slidenum">
              <a:rPr lang="en-US" smtClean="0"/>
              <a:t>‹#›</a:t>
            </a:fld>
            <a:endParaRPr lang="en-US"/>
          </a:p>
        </p:txBody>
      </p:sp>
    </p:spTree>
    <p:extLst>
      <p:ext uri="{BB962C8B-B14F-4D97-AF65-F5344CB8AC3E}">
        <p14:creationId xmlns:p14="http://schemas.microsoft.com/office/powerpoint/2010/main" val="4224067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EF440C-6C41-3C2E-E1C0-DB03F1B32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34B85-619D-5086-2567-8E650354FF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D3E293-0CB9-9F0C-D842-E7D7B025F2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C2A617-CB78-4728-8810-0C11CE0BDA09}" type="datetimeFigureOut">
              <a:rPr lang="en-US" smtClean="0"/>
              <a:t>11/21/2024</a:t>
            </a:fld>
            <a:endParaRPr lang="en-US"/>
          </a:p>
        </p:txBody>
      </p:sp>
      <p:sp>
        <p:nvSpPr>
          <p:cNvPr id="5" name="Footer Placeholder 4">
            <a:extLst>
              <a:ext uri="{FF2B5EF4-FFF2-40B4-BE49-F238E27FC236}">
                <a16:creationId xmlns:a16="http://schemas.microsoft.com/office/drawing/2014/main" id="{4C973A8A-1C6A-FB77-0812-D64E2F52C9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AD5E80-FBE8-B481-8CC5-1D9DB631C4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385C5A-A148-4829-A882-A1B6A176E210}" type="slidenum">
              <a:rPr lang="en-US" smtClean="0"/>
              <a:t>‹#›</a:t>
            </a:fld>
            <a:endParaRPr lang="en-US"/>
          </a:p>
        </p:txBody>
      </p:sp>
    </p:spTree>
    <p:extLst>
      <p:ext uri="{BB962C8B-B14F-4D97-AF65-F5344CB8AC3E}">
        <p14:creationId xmlns:p14="http://schemas.microsoft.com/office/powerpoint/2010/main" val="620493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4B2AE301-8298-47C2-81FA-781BA50D99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34" name="Group 1033">
              <a:extLst>
                <a:ext uri="{FF2B5EF4-FFF2-40B4-BE49-F238E27FC236}">
                  <a16:creationId xmlns:a16="http://schemas.microsoft.com/office/drawing/2014/main" id="{68DBE596-692C-4777-8933-9D5BB8533B3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038" name="Freeform: Shape 1037">
                <a:extLst>
                  <a:ext uri="{FF2B5EF4-FFF2-40B4-BE49-F238E27FC236}">
                    <a16:creationId xmlns:a16="http://schemas.microsoft.com/office/drawing/2014/main" id="{9C38783D-8606-4709-8C6F-69DE0EF81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665A2D8C-561A-4347-88E9-4D84CF7CA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35" name="Group 1034">
              <a:extLst>
                <a:ext uri="{FF2B5EF4-FFF2-40B4-BE49-F238E27FC236}">
                  <a16:creationId xmlns:a16="http://schemas.microsoft.com/office/drawing/2014/main" id="{77CB8EFE-31DC-44A2-A07E-FD84E8DA3E2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036" name="Freeform: Shape 1035">
                <a:extLst>
                  <a:ext uri="{FF2B5EF4-FFF2-40B4-BE49-F238E27FC236}">
                    <a16:creationId xmlns:a16="http://schemas.microsoft.com/office/drawing/2014/main" id="{B6473FEC-46FF-4C7E-85BA-344E0365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8C875950-A52D-453F-A602-3E58AD41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5FA065CD-FC05-AEBF-AB0F-3FE95215B5B0}"/>
              </a:ext>
            </a:extLst>
          </p:cNvPr>
          <p:cNvSpPr>
            <a:spLocks noGrp="1"/>
          </p:cNvSpPr>
          <p:nvPr>
            <p:ph type="ctrTitle"/>
          </p:nvPr>
        </p:nvSpPr>
        <p:spPr>
          <a:xfrm>
            <a:off x="6099175" y="1354819"/>
            <a:ext cx="5240881" cy="2411014"/>
          </a:xfrm>
        </p:spPr>
        <p:txBody>
          <a:bodyPr>
            <a:normAutofit/>
          </a:bodyPr>
          <a:lstStyle/>
          <a:p>
            <a:pPr algn="l"/>
            <a:r>
              <a:rPr lang="en-US" sz="5600">
                <a:solidFill>
                  <a:schemeClr val="bg1"/>
                </a:solidFill>
              </a:rPr>
              <a:t>Amazon Simple Queue Service (SQS) in AWS</a:t>
            </a:r>
          </a:p>
        </p:txBody>
      </p:sp>
      <p:pic>
        <p:nvPicPr>
          <p:cNvPr id="1026" name="Picture 2" descr="Amazon Web Services | Jitterbit">
            <a:extLst>
              <a:ext uri="{FF2B5EF4-FFF2-40B4-BE49-F238E27FC236}">
                <a16:creationId xmlns:a16="http://schemas.microsoft.com/office/drawing/2014/main" id="{E558CAB4-227D-E1B0-5BC7-6EE2682C3E6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5024" y="1970504"/>
            <a:ext cx="4397376" cy="220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99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5749D5-EBDA-0634-FDDA-1182BDE6CE04}"/>
              </a:ext>
            </a:extLst>
          </p:cNvPr>
          <p:cNvPicPr>
            <a:picLocks noGrp="1" noChangeAspect="1"/>
          </p:cNvPicPr>
          <p:nvPr>
            <p:ph idx="1"/>
          </p:nvPr>
        </p:nvPicPr>
        <p:blipFill>
          <a:blip r:embed="rId2"/>
          <a:stretch>
            <a:fillRect/>
          </a:stretch>
        </p:blipFill>
        <p:spPr>
          <a:xfrm>
            <a:off x="787114" y="805797"/>
            <a:ext cx="6449549" cy="5175763"/>
          </a:xfrm>
          <a:prstGeom prst="rect">
            <a:avLst/>
          </a:prstGeom>
        </p:spPr>
      </p:pic>
      <p:sp>
        <p:nvSpPr>
          <p:cNvPr id="7" name="TextBox 6">
            <a:extLst>
              <a:ext uri="{FF2B5EF4-FFF2-40B4-BE49-F238E27FC236}">
                <a16:creationId xmlns:a16="http://schemas.microsoft.com/office/drawing/2014/main" id="{96DC344F-4BBD-886B-8F3A-E54ABCDE1D5B}"/>
              </a:ext>
            </a:extLst>
          </p:cNvPr>
          <p:cNvSpPr txBox="1"/>
          <p:nvPr/>
        </p:nvSpPr>
        <p:spPr>
          <a:xfrm>
            <a:off x="7863393" y="1513568"/>
            <a:ext cx="3965192"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dirty="0"/>
              <a:t>Amazon CloudWatch collects an stores metrics relate to Amazon SQS, such as the number of messages in the queue, the number of messages sent and received, and the number of messages deleted.</a:t>
            </a:r>
          </a:p>
          <a:p>
            <a:pPr indent="-228600">
              <a:lnSpc>
                <a:spcPct val="90000"/>
              </a:lnSpc>
              <a:spcAft>
                <a:spcPts val="600"/>
              </a:spcAft>
              <a:buFont typeface="Arial" panose="020B0604020202020204" pitchFamily="34" charset="0"/>
              <a:buChar char="•"/>
            </a:pPr>
            <a:r>
              <a:rPr lang="en-US" sz="1900" dirty="0"/>
              <a:t>And the above technique can be used to do based on the number of the messages in the queue</a:t>
            </a:r>
          </a:p>
        </p:txBody>
      </p:sp>
      <p:grpSp>
        <p:nvGrpSpPr>
          <p:cNvPr id="12" name="Group 11">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87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3698F-C798-677C-54D6-8BF6B2BBFB21}"/>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Common Use Cases</a:t>
            </a:r>
          </a:p>
        </p:txBody>
      </p:sp>
      <p:sp>
        <p:nvSpPr>
          <p:cNvPr id="21" name="Rectangle 2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1023F70-2970-96FB-481D-DE049681ADCA}"/>
              </a:ext>
            </a:extLst>
          </p:cNvPr>
          <p:cNvSpPr>
            <a:spLocks noGrp="1" noChangeArrowheads="1"/>
          </p:cNvSpPr>
          <p:nvPr>
            <p:ph idx="1"/>
          </p:nvPr>
        </p:nvSpPr>
        <p:spPr bwMode="auto">
          <a:xfrm>
            <a:off x="1155548" y="221734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effectLst/>
              </a:rPr>
              <a:t>1. Decoupled Microservices</a:t>
            </a:r>
            <a:r>
              <a:rPr kumimoji="0" lang="en-US" altLang="en-US" sz="2000" b="0" i="0" u="none" strike="noStrike" cap="none" normalizeH="0" baseline="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rPr>
              <a:t>Queueing tasks between distributed systems to maintain independent operations.</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effectLst/>
              </a:rPr>
              <a:t>2. Message Buffering</a:t>
            </a:r>
            <a:r>
              <a:rPr kumimoji="0" lang="en-US" altLang="en-US" sz="2000" b="0" i="0" u="none" strike="noStrike" cap="none" normalizeH="0" baseline="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rPr>
              <a:t>Buffer requests between application components for smoother processing.</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effectLst/>
              </a:rPr>
              <a:t>3. Serverless Workflows</a:t>
            </a:r>
            <a:r>
              <a:rPr kumimoji="0" lang="en-US" altLang="en-US" sz="2000" b="0" i="0" u="none" strike="noStrike" cap="none" normalizeH="0" baseline="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rPr>
              <a:t>Integrating with AWS Lambda to trigger serverless tasks.</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effectLst/>
              </a:rPr>
              <a:t>4. Event-Driven Systems</a:t>
            </a:r>
            <a:r>
              <a:rPr kumimoji="0" lang="en-US" altLang="en-US" sz="2000" b="0" i="0" u="none" strike="noStrike" cap="none" normalizeH="0" baseline="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rPr>
              <a:t>Processing event streams for IoT or log analytics.</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a:ln>
                  <a:noFill/>
                </a:ln>
                <a:effectLst/>
              </a:rPr>
              <a:t>5. Retry Mechanisms</a:t>
            </a:r>
            <a:r>
              <a:rPr kumimoji="0" lang="en-US" altLang="en-US" sz="2000" b="0" i="0" u="none" strike="noStrike" cap="none" normalizeH="0" baseline="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effectLst/>
              </a:rPr>
              <a:t>Storing failed messages in DLQs for reprocessing.</a:t>
            </a:r>
          </a:p>
        </p:txBody>
      </p:sp>
    </p:spTree>
    <p:extLst>
      <p:ext uri="{BB962C8B-B14F-4D97-AF65-F5344CB8AC3E}">
        <p14:creationId xmlns:p14="http://schemas.microsoft.com/office/powerpoint/2010/main" val="3284743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4B4B-B27F-09E8-8EA3-D80F4A6AA336}"/>
              </a:ext>
            </a:extLst>
          </p:cNvPr>
          <p:cNvSpPr>
            <a:spLocks noGrp="1"/>
          </p:cNvSpPr>
          <p:nvPr>
            <p:ph type="title"/>
          </p:nvPr>
        </p:nvSpPr>
        <p:spPr>
          <a:xfrm>
            <a:off x="2414954" y="716408"/>
            <a:ext cx="10515600" cy="862733"/>
          </a:xfrm>
        </p:spPr>
        <p:txBody>
          <a:bodyPr/>
          <a:lstStyle/>
          <a:p>
            <a:r>
              <a:rPr lang="en-US" b="1" dirty="0"/>
              <a:t>Key SQS Components</a:t>
            </a:r>
          </a:p>
        </p:txBody>
      </p:sp>
      <p:sp>
        <p:nvSpPr>
          <p:cNvPr id="3" name="Content Placeholder 2">
            <a:extLst>
              <a:ext uri="{FF2B5EF4-FFF2-40B4-BE49-F238E27FC236}">
                <a16:creationId xmlns:a16="http://schemas.microsoft.com/office/drawing/2014/main" id="{25286FDA-9562-1DC4-8CD1-8434A73093E8}"/>
              </a:ext>
            </a:extLst>
          </p:cNvPr>
          <p:cNvSpPr>
            <a:spLocks noGrp="1"/>
          </p:cNvSpPr>
          <p:nvPr>
            <p:ph idx="1"/>
          </p:nvPr>
        </p:nvSpPr>
        <p:spPr>
          <a:xfrm>
            <a:off x="1007012" y="2057400"/>
            <a:ext cx="10515600" cy="4351338"/>
          </a:xfrm>
        </p:spPr>
        <p:txBody>
          <a:bodyPr>
            <a:normAutofit fontScale="85000" lnSpcReduction="20000"/>
          </a:bodyPr>
          <a:lstStyle/>
          <a:p>
            <a:pPr marL="0" indent="0">
              <a:buNone/>
            </a:pPr>
            <a:r>
              <a:rPr lang="en-US" b="1" dirty="0"/>
              <a:t>1. Queue</a:t>
            </a:r>
          </a:p>
          <a:p>
            <a:pPr marL="0" indent="0">
              <a:buNone/>
            </a:pPr>
            <a:r>
              <a:rPr lang="en-US" dirty="0"/>
              <a:t>• A temporary storage location for messages.</a:t>
            </a:r>
          </a:p>
          <a:p>
            <a:pPr marL="0" indent="0">
              <a:buNone/>
            </a:pPr>
            <a:r>
              <a:rPr lang="en-US" b="1" dirty="0"/>
              <a:t>2. Messages</a:t>
            </a:r>
          </a:p>
          <a:p>
            <a:pPr marL="0" indent="0">
              <a:buNone/>
            </a:pPr>
            <a:r>
              <a:rPr lang="en-US" dirty="0"/>
              <a:t>• Data sent between producer and consumer applications.</a:t>
            </a:r>
          </a:p>
          <a:p>
            <a:pPr marL="0" indent="0">
              <a:buNone/>
            </a:pPr>
            <a:r>
              <a:rPr lang="en-US" b="1" dirty="0"/>
              <a:t>3. Message Attributes</a:t>
            </a:r>
          </a:p>
          <a:p>
            <a:pPr marL="0" indent="0">
              <a:buNone/>
            </a:pPr>
            <a:r>
              <a:rPr lang="en-US" dirty="0"/>
              <a:t>• Metadata for the messages that help consumers process the messages effectively.</a:t>
            </a:r>
          </a:p>
          <a:p>
            <a:pPr marL="0" indent="0">
              <a:buNone/>
            </a:pPr>
            <a:r>
              <a:rPr lang="en-US" b="1" dirty="0"/>
              <a:t>4. Visibility Timeout</a:t>
            </a:r>
          </a:p>
          <a:p>
            <a:pPr marL="0" indent="0">
              <a:buNone/>
            </a:pPr>
            <a:r>
              <a:rPr lang="en-US" dirty="0"/>
              <a:t>• A time interval during which a message is invisible to other consumers while being processed.</a:t>
            </a:r>
          </a:p>
          <a:p>
            <a:pPr marL="0" indent="0">
              <a:buNone/>
            </a:pPr>
            <a:r>
              <a:rPr lang="en-US" b="1" dirty="0"/>
              <a:t>5. Dead Letter Queue (DLQ)</a:t>
            </a:r>
          </a:p>
          <a:p>
            <a:pPr marL="0" indent="0">
              <a:buNone/>
            </a:pPr>
            <a:r>
              <a:rPr lang="en-US" dirty="0"/>
              <a:t>• Stores undelivered messages for troubleshooting.</a:t>
            </a:r>
          </a:p>
        </p:txBody>
      </p:sp>
      <p:pic>
        <p:nvPicPr>
          <p:cNvPr id="12290" name="Picture 2" descr="Live Indexing - Amazon SQS">
            <a:extLst>
              <a:ext uri="{FF2B5EF4-FFF2-40B4-BE49-F238E27FC236}">
                <a16:creationId xmlns:a16="http://schemas.microsoft.com/office/drawing/2014/main" id="{E41404AD-EDB6-0F3D-C387-B9069092B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 y="135401"/>
            <a:ext cx="1828214" cy="1828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37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49A045-C7EE-2C7C-F140-604AE21A31AD}"/>
              </a:ext>
            </a:extLst>
          </p:cNvPr>
          <p:cNvSpPr>
            <a:spLocks noGrp="1"/>
          </p:cNvSpPr>
          <p:nvPr>
            <p:ph type="title"/>
          </p:nvPr>
        </p:nvSpPr>
        <p:spPr>
          <a:xfrm>
            <a:off x="1043631" y="809898"/>
            <a:ext cx="9942716" cy="1554480"/>
          </a:xfrm>
        </p:spPr>
        <p:txBody>
          <a:bodyPr anchor="ctr">
            <a:normAutofit/>
          </a:bodyPr>
          <a:lstStyle/>
          <a:p>
            <a:r>
              <a:rPr lang="en-US" sz="4800" dirty="0"/>
              <a:t>Integration with AWS Services</a:t>
            </a:r>
          </a:p>
        </p:txBody>
      </p:sp>
      <p:sp>
        <p:nvSpPr>
          <p:cNvPr id="3" name="Content Placeholder 2">
            <a:extLst>
              <a:ext uri="{FF2B5EF4-FFF2-40B4-BE49-F238E27FC236}">
                <a16:creationId xmlns:a16="http://schemas.microsoft.com/office/drawing/2014/main" id="{F3B215F9-516A-CBA1-A379-BDE6B73DB1B4}"/>
              </a:ext>
            </a:extLst>
          </p:cNvPr>
          <p:cNvSpPr>
            <a:spLocks noGrp="1"/>
          </p:cNvSpPr>
          <p:nvPr>
            <p:ph idx="1"/>
          </p:nvPr>
        </p:nvSpPr>
        <p:spPr>
          <a:xfrm>
            <a:off x="1045028" y="3017522"/>
            <a:ext cx="9941319" cy="3124658"/>
          </a:xfrm>
        </p:spPr>
        <p:txBody>
          <a:bodyPr anchor="ctr">
            <a:noAutofit/>
          </a:bodyPr>
          <a:lstStyle/>
          <a:p>
            <a:pPr marL="0" indent="0">
              <a:buNone/>
            </a:pPr>
            <a:r>
              <a:rPr lang="en-US" sz="2200" b="1" dirty="0"/>
              <a:t>1. AWS Lambda:</a:t>
            </a:r>
          </a:p>
          <a:p>
            <a:pPr marL="0" indent="0">
              <a:buNone/>
            </a:pPr>
            <a:r>
              <a:rPr lang="en-US" sz="2200" dirty="0"/>
              <a:t>• Trigger Lambda functions for message processing.</a:t>
            </a:r>
          </a:p>
          <a:p>
            <a:pPr marL="0" indent="0">
              <a:buNone/>
            </a:pPr>
            <a:r>
              <a:rPr lang="en-US" sz="2200" b="1" dirty="0"/>
              <a:t>2. Amazon SNS:</a:t>
            </a:r>
          </a:p>
          <a:p>
            <a:pPr marL="0" indent="0">
              <a:buNone/>
            </a:pPr>
            <a:r>
              <a:rPr lang="en-US" sz="2200" dirty="0"/>
              <a:t>• Use SNS to fan out messages to multiple SQS queues.</a:t>
            </a:r>
          </a:p>
          <a:p>
            <a:pPr marL="0" indent="0">
              <a:buNone/>
            </a:pPr>
            <a:r>
              <a:rPr lang="en-US" sz="2200" b="1" dirty="0"/>
              <a:t>3. Amazon ECS/EKS:</a:t>
            </a:r>
          </a:p>
          <a:p>
            <a:pPr marL="0" indent="0">
              <a:buNone/>
            </a:pPr>
            <a:r>
              <a:rPr lang="en-US" sz="2200" dirty="0"/>
              <a:t>• Decouple and queue tasks for containerized applications.</a:t>
            </a:r>
          </a:p>
          <a:p>
            <a:pPr marL="0" indent="0">
              <a:buNone/>
            </a:pPr>
            <a:r>
              <a:rPr lang="en-US" sz="2200" b="1" dirty="0"/>
              <a:t>4. Amazon CloudWatch:</a:t>
            </a:r>
          </a:p>
          <a:p>
            <a:pPr marL="0" indent="0">
              <a:buNone/>
            </a:pPr>
            <a:r>
              <a:rPr lang="en-US" sz="2200" dirty="0"/>
              <a:t>• Monitor SQS metrics for performance tuning.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539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13844EE9-2895-4B7B-A445-00BA9172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351" name="Rectangle 14350">
            <a:extLst>
              <a:ext uri="{FF2B5EF4-FFF2-40B4-BE49-F238E27FC236}">
                <a16:creationId xmlns:a16="http://schemas.microsoft.com/office/drawing/2014/main" id="{97B03642-7722-4B15-897F-76918F86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53" name="Rectangle 14352">
            <a:extLst>
              <a:ext uri="{FF2B5EF4-FFF2-40B4-BE49-F238E27FC236}">
                <a16:creationId xmlns:a16="http://schemas.microsoft.com/office/drawing/2014/main" id="{6068EAC2-2623-4156-A990-D776FF9BF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4344" name="Picture 8" descr="SQS as the Demanding Service in Market | by Anshika Sharma | Medium">
            <a:extLst>
              <a:ext uri="{FF2B5EF4-FFF2-40B4-BE49-F238E27FC236}">
                <a16:creationId xmlns:a16="http://schemas.microsoft.com/office/drawing/2014/main" id="{9DD00D7B-2A54-7FB9-CB2C-B2F144E4C9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7158" y="2189604"/>
            <a:ext cx="3891290" cy="247879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416D54D-C9A8-CE10-3582-A4E975B805D2}"/>
              </a:ext>
            </a:extLst>
          </p:cNvPr>
          <p:cNvSpPr>
            <a:spLocks noGrp="1"/>
          </p:cNvSpPr>
          <p:nvPr>
            <p:ph idx="1"/>
          </p:nvPr>
        </p:nvSpPr>
        <p:spPr>
          <a:xfrm>
            <a:off x="4861216" y="1266711"/>
            <a:ext cx="7647941" cy="4485305"/>
          </a:xfrm>
        </p:spPr>
        <p:txBody>
          <a:bodyPr anchor="ctr">
            <a:noAutofit/>
          </a:bodyPr>
          <a:lstStyle/>
          <a:p>
            <a:pPr marL="0" indent="0">
              <a:buNone/>
            </a:pPr>
            <a:r>
              <a:rPr lang="en-US" sz="2400" b="1" dirty="0"/>
              <a:t>Pricing</a:t>
            </a:r>
          </a:p>
          <a:p>
            <a:pPr>
              <a:buFont typeface="Arial" panose="020B0604020202020204" pitchFamily="34" charset="0"/>
              <a:buChar char="•"/>
            </a:pPr>
            <a:r>
              <a:rPr lang="en-US" sz="2000" b="1" dirty="0"/>
              <a:t>Request-Based</a:t>
            </a:r>
            <a:r>
              <a:rPr lang="en-US" sz="2000" dirty="0"/>
              <a:t>:</a:t>
            </a:r>
          </a:p>
          <a:p>
            <a:pPr marL="742950" lvl="1" indent="-285750">
              <a:buFont typeface="Arial" panose="020B0604020202020204" pitchFamily="34" charset="0"/>
              <a:buChar char="•"/>
            </a:pPr>
            <a:r>
              <a:rPr lang="en-US" sz="2000" dirty="0"/>
              <a:t>Standard Queue: $0.40 per 1 million requests.</a:t>
            </a:r>
          </a:p>
          <a:p>
            <a:pPr marL="742950" lvl="1" indent="-285750">
              <a:buFont typeface="Arial" panose="020B0604020202020204" pitchFamily="34" charset="0"/>
              <a:buChar char="•"/>
            </a:pPr>
            <a:r>
              <a:rPr lang="en-US" sz="2000" dirty="0"/>
              <a:t>FIFO Queue: $0.50 per 1 million requests.</a:t>
            </a:r>
          </a:p>
          <a:p>
            <a:pPr>
              <a:buFont typeface="Arial" panose="020B0604020202020204" pitchFamily="34" charset="0"/>
              <a:buChar char="•"/>
            </a:pPr>
            <a:r>
              <a:rPr lang="en-US" sz="2000" b="1" dirty="0"/>
              <a:t>Data Transfer</a:t>
            </a:r>
            <a:r>
              <a:rPr lang="en-US" sz="2000" dirty="0"/>
              <a:t>:</a:t>
            </a:r>
          </a:p>
          <a:p>
            <a:pPr marL="742950" lvl="1" indent="-285750">
              <a:buFont typeface="Arial" panose="020B0604020202020204" pitchFamily="34" charset="0"/>
              <a:buChar char="•"/>
            </a:pPr>
            <a:r>
              <a:rPr lang="en-US" sz="2000" dirty="0"/>
              <a:t>Charges apply for data transfer across regions.</a:t>
            </a:r>
          </a:p>
          <a:p>
            <a:pPr marL="0" indent="0">
              <a:buNone/>
            </a:pPr>
            <a:endParaRPr lang="en-US" sz="2000" dirty="0"/>
          </a:p>
          <a:p>
            <a:pPr marL="0" indent="0">
              <a:buNone/>
            </a:pPr>
            <a:r>
              <a:rPr lang="en-US" sz="2400" b="1" dirty="0"/>
              <a:t>Limitations</a:t>
            </a:r>
          </a:p>
          <a:p>
            <a:pPr>
              <a:buFont typeface="+mj-lt"/>
              <a:buAutoNum type="arabicPeriod"/>
            </a:pPr>
            <a:r>
              <a:rPr lang="en-US" sz="2000" b="1" dirty="0"/>
              <a:t>Message Size</a:t>
            </a:r>
            <a:r>
              <a:rPr lang="en-US" sz="2000" dirty="0"/>
              <a:t>: Limited to 256 KB; larger payloads require additional management.</a:t>
            </a:r>
          </a:p>
          <a:p>
            <a:pPr>
              <a:buFont typeface="+mj-lt"/>
              <a:buAutoNum type="arabicPeriod"/>
            </a:pPr>
            <a:r>
              <a:rPr lang="en-US" sz="2000" b="1" dirty="0"/>
              <a:t>Duplication</a:t>
            </a:r>
            <a:r>
              <a:rPr lang="en-US" sz="2000" dirty="0"/>
              <a:t>: Standard queues may deliver duplicate messages.</a:t>
            </a:r>
          </a:p>
          <a:p>
            <a:pPr>
              <a:buFont typeface="+mj-lt"/>
              <a:buAutoNum type="arabicPeriod"/>
            </a:pPr>
            <a:r>
              <a:rPr lang="en-US" sz="2000" b="1" dirty="0"/>
              <a:t>Ordering</a:t>
            </a:r>
            <a:r>
              <a:rPr lang="en-US" sz="2000" dirty="0"/>
              <a:t>: Strict ordering is only supported in FIFO queues.</a:t>
            </a:r>
          </a:p>
          <a:p>
            <a:pPr marL="0" indent="0">
              <a:buNone/>
            </a:pPr>
            <a:endParaRPr lang="en-US" sz="2000" dirty="0"/>
          </a:p>
        </p:txBody>
      </p:sp>
      <p:sp>
        <p:nvSpPr>
          <p:cNvPr id="14355" name="Rectangle 14354">
            <a:extLst>
              <a:ext uri="{FF2B5EF4-FFF2-40B4-BE49-F238E27FC236}">
                <a16:creationId xmlns:a16="http://schemas.microsoft.com/office/drawing/2014/main" id="{4C707BC9-731A-490A-AF25-6F349FD9B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4357" name="Rectangle 14356">
            <a:extLst>
              <a:ext uri="{FF2B5EF4-FFF2-40B4-BE49-F238E27FC236}">
                <a16:creationId xmlns:a16="http://schemas.microsoft.com/office/drawing/2014/main" id="{3FD7C480-AC7D-4FEE-BB95-EEE23BB3E6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46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0D4D9-53C9-105E-B4B3-96F188C56420}"/>
              </a:ext>
            </a:extLst>
          </p:cNvPr>
          <p:cNvSpPr>
            <a:spLocks noGrp="1"/>
          </p:cNvSpPr>
          <p:nvPr>
            <p:ph type="title"/>
          </p:nvPr>
        </p:nvSpPr>
        <p:spPr>
          <a:xfrm>
            <a:off x="761800" y="762001"/>
            <a:ext cx="5334197" cy="1708242"/>
          </a:xfrm>
        </p:spPr>
        <p:txBody>
          <a:bodyPr anchor="ctr">
            <a:normAutofit/>
          </a:bodyPr>
          <a:lstStyle/>
          <a:p>
            <a:r>
              <a:rPr lang="en-US" sz="4000"/>
              <a:t>Example Workflow with SQS</a:t>
            </a:r>
          </a:p>
        </p:txBody>
      </p:sp>
      <p:sp>
        <p:nvSpPr>
          <p:cNvPr id="3" name="Content Placeholder 2">
            <a:extLst>
              <a:ext uri="{FF2B5EF4-FFF2-40B4-BE49-F238E27FC236}">
                <a16:creationId xmlns:a16="http://schemas.microsoft.com/office/drawing/2014/main" id="{A4FDDBB1-2BF7-0C4A-62D4-808DCE20B130}"/>
              </a:ext>
            </a:extLst>
          </p:cNvPr>
          <p:cNvSpPr>
            <a:spLocks noGrp="1"/>
          </p:cNvSpPr>
          <p:nvPr>
            <p:ph idx="1"/>
          </p:nvPr>
        </p:nvSpPr>
        <p:spPr>
          <a:xfrm>
            <a:off x="761800" y="2470244"/>
            <a:ext cx="5334197" cy="3769835"/>
          </a:xfrm>
        </p:spPr>
        <p:txBody>
          <a:bodyPr anchor="ctr">
            <a:normAutofit/>
          </a:bodyPr>
          <a:lstStyle/>
          <a:p>
            <a:pPr>
              <a:buFont typeface="+mj-lt"/>
              <a:buAutoNum type="arabicPeriod"/>
            </a:pPr>
            <a:r>
              <a:rPr lang="en-US" sz="2000" dirty="0"/>
              <a:t>A </a:t>
            </a:r>
            <a:r>
              <a:rPr lang="en-US" sz="2000" b="1" dirty="0"/>
              <a:t>web application</a:t>
            </a:r>
            <a:r>
              <a:rPr lang="en-US" sz="2000" dirty="0"/>
              <a:t> sends user data as a message to an SQS queue.</a:t>
            </a:r>
          </a:p>
          <a:p>
            <a:pPr>
              <a:buFont typeface="+mj-lt"/>
              <a:buAutoNum type="arabicPeriod"/>
            </a:pPr>
            <a:r>
              <a:rPr lang="en-US" sz="2000" dirty="0"/>
              <a:t>A </a:t>
            </a:r>
            <a:r>
              <a:rPr lang="en-US" sz="2000" b="1" dirty="0"/>
              <a:t>worker application</a:t>
            </a:r>
            <a:r>
              <a:rPr lang="en-US" sz="2000" dirty="0"/>
              <a:t> retrieves the message, processes the data, and updates a database.</a:t>
            </a:r>
          </a:p>
          <a:p>
            <a:pPr>
              <a:buFont typeface="+mj-lt"/>
              <a:buAutoNum type="arabicPeriod"/>
            </a:pPr>
            <a:r>
              <a:rPr lang="en-US" sz="2000" dirty="0"/>
              <a:t>Failed messages are automatically routed to a </a:t>
            </a:r>
            <a:r>
              <a:rPr lang="en-US" sz="2000" b="1" dirty="0"/>
              <a:t>dead-letter queue</a:t>
            </a:r>
            <a:r>
              <a:rPr lang="en-US" sz="2000" dirty="0"/>
              <a:t> for further analysis.</a:t>
            </a:r>
          </a:p>
          <a:p>
            <a:pPr marL="0" indent="0">
              <a:buNone/>
            </a:pPr>
            <a:r>
              <a:rPr lang="en-US" sz="2000" dirty="0"/>
              <a:t>SQS provides the flexibility and reliability needed for building robust and scalable distributed applications.</a:t>
            </a:r>
          </a:p>
          <a:p>
            <a:pPr marL="0" indent="0">
              <a:buNone/>
            </a:pPr>
            <a:endParaRPr lang="en-US" sz="2000" dirty="0"/>
          </a:p>
        </p:txBody>
      </p:sp>
      <p:pic>
        <p:nvPicPr>
          <p:cNvPr id="14" name="Picture 13" descr="Top view of cubes connected with black lines">
            <a:extLst>
              <a:ext uri="{FF2B5EF4-FFF2-40B4-BE49-F238E27FC236}">
                <a16:creationId xmlns:a16="http://schemas.microsoft.com/office/drawing/2014/main" id="{6DD6594A-D388-F97C-679A-0AD125AF6DFC}"/>
              </a:ext>
            </a:extLst>
          </p:cNvPr>
          <p:cNvPicPr>
            <a:picLocks noChangeAspect="1"/>
          </p:cNvPicPr>
          <p:nvPr/>
        </p:nvPicPr>
        <p:blipFill>
          <a:blip r:embed="rId2"/>
          <a:srcRect l="25840" r="159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2707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76A9C-012F-EE8E-13AB-E52F4F5F2D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SQS with Lambda</a:t>
            </a:r>
          </a:p>
        </p:txBody>
      </p:sp>
      <p:pic>
        <p:nvPicPr>
          <p:cNvPr id="5" name="Content Placeholder 4">
            <a:extLst>
              <a:ext uri="{FF2B5EF4-FFF2-40B4-BE49-F238E27FC236}">
                <a16:creationId xmlns:a16="http://schemas.microsoft.com/office/drawing/2014/main" id="{9DE0FCB2-4FC1-7BDC-61CB-C8370266D602}"/>
              </a:ext>
            </a:extLst>
          </p:cNvPr>
          <p:cNvPicPr>
            <a:picLocks noGrp="1" noChangeAspect="1"/>
          </p:cNvPicPr>
          <p:nvPr>
            <p:ph idx="1"/>
          </p:nvPr>
        </p:nvPicPr>
        <p:blipFill>
          <a:blip r:embed="rId2"/>
          <a:stretch>
            <a:fillRect/>
          </a:stretch>
        </p:blipFill>
        <p:spPr>
          <a:xfrm>
            <a:off x="1240532" y="1675227"/>
            <a:ext cx="9710935" cy="4394199"/>
          </a:xfrm>
          <a:prstGeom prst="rect">
            <a:avLst/>
          </a:prstGeom>
        </p:spPr>
      </p:pic>
    </p:spTree>
    <p:extLst>
      <p:ext uri="{BB962C8B-B14F-4D97-AF65-F5344CB8AC3E}">
        <p14:creationId xmlns:p14="http://schemas.microsoft.com/office/powerpoint/2010/main" val="3906579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890F1-327B-C6B9-ABB2-E7A304146296}"/>
              </a:ext>
            </a:extLst>
          </p:cNvPr>
          <p:cNvSpPr>
            <a:spLocks noGrp="1"/>
          </p:cNvSpPr>
          <p:nvPr>
            <p:ph type="title"/>
          </p:nvPr>
        </p:nvSpPr>
        <p:spPr>
          <a:xfrm>
            <a:off x="5596501" y="489508"/>
            <a:ext cx="5754896" cy="1667569"/>
          </a:xfrm>
        </p:spPr>
        <p:txBody>
          <a:bodyPr anchor="b">
            <a:normAutofit/>
          </a:bodyPr>
          <a:lstStyle/>
          <a:p>
            <a:r>
              <a:rPr lang="en-US" sz="4000" b="1" dirty="0"/>
              <a:t>Amazon Simple Queue Service (SQS)</a:t>
            </a:r>
          </a:p>
        </p:txBody>
      </p:sp>
      <p:pic>
        <p:nvPicPr>
          <p:cNvPr id="3074" name="Picture 2" descr="AWS SQS Logo PNG vector in SVG, PDF, AI, CDR format">
            <a:extLst>
              <a:ext uri="{FF2B5EF4-FFF2-40B4-BE49-F238E27FC236}">
                <a16:creationId xmlns:a16="http://schemas.microsoft.com/office/drawing/2014/main" id="{F90AB0E1-9012-E38B-D38D-6A0B7F38454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761461"/>
            <a:ext cx="3876165" cy="29033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0C93433-8566-B1BD-2A7A-5612E6732EEB}"/>
              </a:ext>
            </a:extLst>
          </p:cNvPr>
          <p:cNvSpPr>
            <a:spLocks noGrp="1"/>
          </p:cNvSpPr>
          <p:nvPr>
            <p:ph idx="1"/>
          </p:nvPr>
        </p:nvSpPr>
        <p:spPr>
          <a:xfrm>
            <a:off x="5596502" y="2405894"/>
            <a:ext cx="5754896" cy="3197464"/>
          </a:xfrm>
        </p:spPr>
        <p:txBody>
          <a:bodyPr anchor="t">
            <a:normAutofit/>
          </a:bodyPr>
          <a:lstStyle/>
          <a:p>
            <a:pPr marL="0" indent="0">
              <a:buNone/>
            </a:pPr>
            <a:r>
              <a:rPr lang="en-US" sz="2200" dirty="0"/>
              <a:t>Amazon Simple Queue Service (SQS) is a </a:t>
            </a:r>
            <a:r>
              <a:rPr lang="en-US" sz="2200" b="1" dirty="0"/>
              <a:t>fully managed message queuing service</a:t>
            </a:r>
            <a:r>
              <a:rPr lang="en-US" sz="2200" dirty="0"/>
              <a:t> that enables decoupling and communication between distributed software applications. It allows applications to send, store, and receive messages between microservices, distributed systems, or serverless applications at scale.</a:t>
            </a:r>
          </a:p>
        </p:txBody>
      </p:sp>
      <p:sp>
        <p:nvSpPr>
          <p:cNvPr id="3081" name="Rectangle 308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375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How to Efficiently Scale AWS SQS Listener to Process Millions of Messages Concurrently in Spring Cloud AWS java? | by saurabh bhatia | AWS Tip">
            <a:extLst>
              <a:ext uri="{FF2B5EF4-FFF2-40B4-BE49-F238E27FC236}">
                <a16:creationId xmlns:a16="http://schemas.microsoft.com/office/drawing/2014/main" id="{B9556173-FE06-D3B6-C648-7E6510549A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016254"/>
            <a:ext cx="10905066" cy="4825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120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FE41F7-F39A-5E6D-1607-084A11AC6CD8}"/>
              </a:ext>
            </a:extLst>
          </p:cNvPr>
          <p:cNvSpPr>
            <a:spLocks noGrp="1"/>
          </p:cNvSpPr>
          <p:nvPr>
            <p:ph type="title"/>
          </p:nvPr>
        </p:nvSpPr>
        <p:spPr>
          <a:xfrm>
            <a:off x="761800" y="762001"/>
            <a:ext cx="5334197" cy="1708242"/>
          </a:xfrm>
        </p:spPr>
        <p:txBody>
          <a:bodyPr anchor="ctr">
            <a:normAutofit/>
          </a:bodyPr>
          <a:lstStyle/>
          <a:p>
            <a:r>
              <a:rPr lang="en-US" sz="4000" dirty="0"/>
              <a:t>How Amazon SQS Works</a:t>
            </a:r>
          </a:p>
        </p:txBody>
      </p:sp>
      <p:sp>
        <p:nvSpPr>
          <p:cNvPr id="15" name="Rectangle 1">
            <a:extLst>
              <a:ext uri="{FF2B5EF4-FFF2-40B4-BE49-F238E27FC236}">
                <a16:creationId xmlns:a16="http://schemas.microsoft.com/office/drawing/2014/main" id="{B0AFDC7C-3255-434E-EB12-E04AC4174308}"/>
              </a:ext>
            </a:extLst>
          </p:cNvPr>
          <p:cNvSpPr>
            <a:spLocks noGrp="1" noChangeArrowheads="1"/>
          </p:cNvSpPr>
          <p:nvPr>
            <p:ph idx="1"/>
          </p:nvPr>
        </p:nvSpPr>
        <p:spPr bwMode="auto">
          <a:xfrm>
            <a:off x="761800" y="2067951"/>
            <a:ext cx="5334197" cy="348281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000" b="1" i="0" u="none" strike="noStrike" cap="none" normalizeH="0" baseline="0" dirty="0">
                <a:ln>
                  <a:noFill/>
                </a:ln>
                <a:effectLst/>
              </a:rPr>
              <a:t>Producer</a:t>
            </a:r>
            <a:r>
              <a:rPr kumimoji="0" lang="en-US" altLang="en-US" sz="2000" b="0" i="0" u="none" strike="noStrike" cap="none" normalizeH="0" baseline="0" dirty="0">
                <a:ln>
                  <a:noFill/>
                </a:ln>
                <a:effectLst/>
              </a:rPr>
              <a:t> sends messages to the SQS queue.</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000" b="1" i="0" u="none" strike="noStrike" cap="none" normalizeH="0" baseline="0" dirty="0">
                <a:ln>
                  <a:noFill/>
                </a:ln>
                <a:effectLst/>
              </a:rPr>
              <a:t>Queue</a:t>
            </a:r>
            <a:r>
              <a:rPr kumimoji="0" lang="en-US" altLang="en-US" sz="2000" b="0" i="0" u="none" strike="noStrike" cap="none" normalizeH="0" baseline="0" dirty="0">
                <a:ln>
                  <a:noFill/>
                </a:ln>
                <a:effectLst/>
              </a:rPr>
              <a:t> stores the messages until consumers retrieve them.</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000" b="1" i="0" u="none" strike="noStrike" cap="none" normalizeH="0" baseline="0" dirty="0">
                <a:ln>
                  <a:noFill/>
                </a:ln>
                <a:effectLst/>
              </a:rPr>
              <a:t>Consumer</a:t>
            </a:r>
            <a:r>
              <a:rPr kumimoji="0" lang="en-US" altLang="en-US" sz="2000" b="0" i="0" u="none" strike="noStrike" cap="none" normalizeH="0" baseline="0" dirty="0">
                <a:ln>
                  <a:noFill/>
                </a:ln>
                <a:effectLst/>
              </a:rPr>
              <a:t> retrieves and processes messages from the queue.</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000" b="1" i="0" u="none" strike="noStrike" cap="none" normalizeH="0" baseline="0" dirty="0">
                <a:ln>
                  <a:noFill/>
                </a:ln>
                <a:effectLst/>
              </a:rPr>
              <a:t>Acknowledgment</a:t>
            </a:r>
            <a:r>
              <a:rPr kumimoji="0" lang="en-US" altLang="en-US" sz="2000" b="0" i="0" u="none" strike="noStrike" cap="none" normalizeH="0" baseline="0" dirty="0">
                <a:ln>
                  <a:noFill/>
                </a:ln>
                <a:effectLst/>
              </a:rPr>
              <a:t>: Once processed, the message is deleted from the queue. </a:t>
            </a:r>
          </a:p>
        </p:txBody>
      </p:sp>
      <p:pic>
        <p:nvPicPr>
          <p:cNvPr id="16" name="Picture 15" descr="Illustration of people on a blockchain">
            <a:extLst>
              <a:ext uri="{FF2B5EF4-FFF2-40B4-BE49-F238E27FC236}">
                <a16:creationId xmlns:a16="http://schemas.microsoft.com/office/drawing/2014/main" id="{10BFAF7D-0EFD-7C22-A558-9ABF77EFF6AC}"/>
              </a:ext>
            </a:extLst>
          </p:cNvPr>
          <p:cNvPicPr>
            <a:picLocks noChangeAspect="1"/>
          </p:cNvPicPr>
          <p:nvPr/>
        </p:nvPicPr>
        <p:blipFill>
          <a:blip r:embed="rId2"/>
          <a:srcRect l="23388" r="2730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20985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5" name="Rectangle 41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EE32B-8256-8859-9663-E3416B2BC010}"/>
              </a:ext>
            </a:extLst>
          </p:cNvPr>
          <p:cNvSpPr>
            <a:spLocks noGrp="1"/>
          </p:cNvSpPr>
          <p:nvPr>
            <p:ph type="title"/>
          </p:nvPr>
        </p:nvSpPr>
        <p:spPr>
          <a:xfrm>
            <a:off x="411480" y="991443"/>
            <a:ext cx="4443154" cy="1087819"/>
          </a:xfrm>
        </p:spPr>
        <p:txBody>
          <a:bodyPr anchor="b">
            <a:normAutofit/>
          </a:bodyPr>
          <a:lstStyle/>
          <a:p>
            <a:r>
              <a:rPr lang="en-US" sz="3400" b="1" dirty="0"/>
              <a:t>Two Types of Queues</a:t>
            </a:r>
          </a:p>
        </p:txBody>
      </p:sp>
      <p:sp>
        <p:nvSpPr>
          <p:cNvPr id="4117" name="Rectangle 411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9" name="Rectangle 411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6D73D789-D2A2-F53D-F058-3F4099EFAA5E}"/>
              </a:ext>
            </a:extLst>
          </p:cNvPr>
          <p:cNvSpPr>
            <a:spLocks noGrp="1" noChangeArrowheads="1"/>
          </p:cNvSpPr>
          <p:nvPr>
            <p:ph idx="1"/>
          </p:nvPr>
        </p:nvSpPr>
        <p:spPr bwMode="auto">
          <a:xfrm>
            <a:off x="411480" y="2684095"/>
            <a:ext cx="6439486" cy="34928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1. Standard Queue</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Provides </a:t>
            </a:r>
            <a:r>
              <a:rPr kumimoji="0" lang="en-US" altLang="en-US" sz="1800" b="1" i="0" u="none" strike="noStrike" cap="none" normalizeH="0" baseline="0" dirty="0">
                <a:ln>
                  <a:noFill/>
                </a:ln>
                <a:effectLst/>
              </a:rPr>
              <a:t>at-least-once delivery</a:t>
            </a:r>
            <a:r>
              <a:rPr kumimoji="0" lang="en-US" altLang="en-US" sz="1800" b="0" i="0" u="none" strike="noStrike" cap="none" normalizeH="0" baseline="0" dirty="0">
                <a:ln>
                  <a:noFill/>
                </a:ln>
                <a:effectLst/>
              </a:rPr>
              <a:t> and best-effort ordering.</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Messages might be delivered more than once and may not be in order.</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Use case: High-throughput applications that can handle duplicate or unordered messages.</a:t>
            </a:r>
          </a:p>
          <a:p>
            <a:pPr marL="0" marR="0" lvl="0" indent="0" defTabSz="914400" rtl="0" eaLnBrk="0" fontAlgn="base" latinLnBrk="0" hangingPunct="0">
              <a:spcBef>
                <a:spcPct val="0"/>
              </a:spcBef>
              <a:spcAft>
                <a:spcPts val="600"/>
              </a:spcAft>
              <a:buClrTx/>
              <a:buSzTx/>
              <a:buNone/>
              <a:tabLst/>
            </a:pPr>
            <a:endParaRPr kumimoji="0" lang="en-US" altLang="en-US" sz="18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2. FIFO Queue (First-In-First-Out)</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Ensures </a:t>
            </a:r>
            <a:r>
              <a:rPr kumimoji="0" lang="en-US" altLang="en-US" sz="1800" b="1" i="0" u="none" strike="noStrike" cap="none" normalizeH="0" baseline="0" dirty="0">
                <a:ln>
                  <a:noFill/>
                </a:ln>
                <a:effectLst/>
              </a:rPr>
              <a:t>exactly-once processing</a:t>
            </a:r>
            <a:r>
              <a:rPr kumimoji="0" lang="en-US" altLang="en-US" sz="1800" b="0" i="0" u="none" strike="noStrike" cap="none" normalizeH="0" baseline="0" dirty="0">
                <a:ln>
                  <a:noFill/>
                </a:ln>
                <a:effectLst/>
              </a:rPr>
              <a:t> and strict message ordering.</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Messages are processed in the exact order they are sent.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Use case: Applications requiring event order preservation, such as financial transactions.</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pic>
        <p:nvPicPr>
          <p:cNvPr id="4103" name="Picture 7" descr="SQS FIFO [Everything that you should know]">
            <a:extLst>
              <a:ext uri="{FF2B5EF4-FFF2-40B4-BE49-F238E27FC236}">
                <a16:creationId xmlns:a16="http://schemas.microsoft.com/office/drawing/2014/main" id="{C32F18A5-85DE-F949-6376-37924D41DA4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21457" y="1862285"/>
            <a:ext cx="5570543" cy="313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94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8DE59B-5A58-9AF4-A864-B2B31DEBCF32}"/>
              </a:ext>
            </a:extLst>
          </p:cNvPr>
          <p:cNvSpPr>
            <a:spLocks noGrp="1"/>
          </p:cNvSpPr>
          <p:nvPr>
            <p:ph type="title"/>
          </p:nvPr>
        </p:nvSpPr>
        <p:spPr>
          <a:xfrm>
            <a:off x="1043631" y="809898"/>
            <a:ext cx="9942716" cy="1554480"/>
          </a:xfrm>
        </p:spPr>
        <p:txBody>
          <a:bodyPr anchor="ctr">
            <a:normAutofit/>
          </a:bodyPr>
          <a:lstStyle/>
          <a:p>
            <a:r>
              <a:rPr lang="en-US" sz="4800" dirty="0"/>
              <a:t>Message Retention</a:t>
            </a:r>
          </a:p>
        </p:txBody>
      </p:sp>
      <p:sp>
        <p:nvSpPr>
          <p:cNvPr id="4" name="Rectangle 1">
            <a:extLst>
              <a:ext uri="{FF2B5EF4-FFF2-40B4-BE49-F238E27FC236}">
                <a16:creationId xmlns:a16="http://schemas.microsoft.com/office/drawing/2014/main" id="{569986B0-ECAF-94BB-EF2A-2D0F1AFE4BD9}"/>
              </a:ext>
            </a:extLst>
          </p:cNvPr>
          <p:cNvSpPr>
            <a:spLocks noGrp="1" noChangeArrowheads="1"/>
          </p:cNvSpPr>
          <p:nvPr>
            <p:ph idx="1"/>
          </p:nvPr>
        </p:nvSpPr>
        <p:spPr bwMode="auto">
          <a:xfrm>
            <a:off x="1043631" y="2666704"/>
            <a:ext cx="9941319" cy="403202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Definition</a:t>
            </a:r>
            <a:r>
              <a:rPr kumimoji="0" lang="en-US" altLang="en-US" sz="2000" b="0" i="0" u="none" strike="noStrike" cap="none" normalizeH="0" baseline="0" dirty="0">
                <a:ln>
                  <a:noFill/>
                </a:ln>
                <a:effectLst/>
              </a:rPr>
              <a:t>: Message Retention defines how long SQS retains a message in the queue, even if it has not been read or processed by any consumer.</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Purpose</a:t>
            </a:r>
            <a:r>
              <a:rPr kumimoji="0" lang="en-US" altLang="en-US" sz="2000" b="0" i="0" u="none" strike="noStrike" cap="none" normalizeH="0" baseline="0" dirty="0">
                <a:ln>
                  <a:noFill/>
                </a:ln>
                <a:effectLst/>
              </a:rPr>
              <a:t>: Ensures messages remain available for processing for a specified period of time.</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Duration</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Default: </a:t>
            </a:r>
            <a:r>
              <a:rPr kumimoji="0" lang="en-US" altLang="en-US" sz="2000" b="1" i="0" u="none" strike="noStrike" cap="none" normalizeH="0" baseline="0" dirty="0">
                <a:ln>
                  <a:noFill/>
                </a:ln>
                <a:effectLst/>
              </a:rPr>
              <a:t>4 days</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Configurable Range: </a:t>
            </a:r>
            <a:r>
              <a:rPr kumimoji="0" lang="en-US" altLang="en-US" sz="2000" b="1" i="0" u="none" strike="noStrike" cap="none" normalizeH="0" baseline="0" dirty="0">
                <a:ln>
                  <a:noFill/>
                </a:ln>
                <a:effectLst/>
              </a:rPr>
              <a:t>1 minute to 14 days</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Behavior</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After the retention period expires, the message is permanently deleted from the queue.</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Useful for scenarios where consumers might temporarily stop processing messages, but you still want them available for later consumption.</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3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2A7C9-3124-8D9D-51FC-DBF72BD8D91C}"/>
              </a:ext>
            </a:extLst>
          </p:cNvPr>
          <p:cNvSpPr>
            <a:spLocks noGrp="1"/>
          </p:cNvSpPr>
          <p:nvPr>
            <p:ph type="title"/>
          </p:nvPr>
        </p:nvSpPr>
        <p:spPr>
          <a:xfrm>
            <a:off x="1043631" y="809898"/>
            <a:ext cx="9942716" cy="1554480"/>
          </a:xfrm>
        </p:spPr>
        <p:txBody>
          <a:bodyPr anchor="ctr">
            <a:normAutofit/>
          </a:bodyPr>
          <a:lstStyle/>
          <a:p>
            <a:r>
              <a:rPr lang="en-US" sz="4800" dirty="0"/>
              <a:t>Visibility Timeout</a:t>
            </a:r>
          </a:p>
        </p:txBody>
      </p:sp>
      <p:sp>
        <p:nvSpPr>
          <p:cNvPr id="4" name="Rectangle 1">
            <a:extLst>
              <a:ext uri="{FF2B5EF4-FFF2-40B4-BE49-F238E27FC236}">
                <a16:creationId xmlns:a16="http://schemas.microsoft.com/office/drawing/2014/main" id="{976288AC-216E-E558-BF18-D99C7F3D3AC4}"/>
              </a:ext>
            </a:extLst>
          </p:cNvPr>
          <p:cNvSpPr>
            <a:spLocks noGrp="1" noChangeArrowheads="1"/>
          </p:cNvSpPr>
          <p:nvPr>
            <p:ph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Definition</a:t>
            </a:r>
            <a:r>
              <a:rPr kumimoji="0" lang="en-US" altLang="en-US" sz="1800" b="0" i="0" u="none" strike="noStrike" cap="none" normalizeH="0" baseline="0" dirty="0">
                <a:ln>
                  <a:noFill/>
                </a:ln>
                <a:effectLst/>
              </a:rPr>
              <a:t>: Visibility Timeout specifies the duration during which a message is invisible to other consumers after it has been read from the queue.</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Purpose</a:t>
            </a:r>
            <a:r>
              <a:rPr kumimoji="0" lang="en-US" altLang="en-US" sz="1800" b="0" i="0" u="none" strike="noStrike" cap="none" normalizeH="0" baseline="0" dirty="0">
                <a:ln>
                  <a:noFill/>
                </a:ln>
                <a:effectLst/>
              </a:rPr>
              <a:t>: Prevents multiple consumers from processing the same message simultaneously.</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Duration</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Default: </a:t>
            </a:r>
            <a:r>
              <a:rPr kumimoji="0" lang="en-US" altLang="en-US" sz="1800" b="1" i="0" u="none" strike="noStrike" cap="none" normalizeH="0" baseline="0" dirty="0">
                <a:ln>
                  <a:noFill/>
                </a:ln>
                <a:effectLst/>
              </a:rPr>
              <a:t>30 seconds</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Configurable Range: </a:t>
            </a:r>
            <a:r>
              <a:rPr kumimoji="0" lang="en-US" altLang="en-US" sz="1800" b="1" i="0" u="none" strike="noStrike" cap="none" normalizeH="0" baseline="0" dirty="0">
                <a:ln>
                  <a:noFill/>
                </a:ln>
                <a:effectLst/>
              </a:rPr>
              <a:t>0 seconds to 12 hours</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rPr>
              <a:t>Behavior</a:t>
            </a:r>
            <a:r>
              <a:rPr kumimoji="0" lang="en-US" altLang="en-US" sz="18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After a consumer retrieves a message, the message becomes invisible to other consumers for the duration of the visibility timeout.</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If the message is not processed and deleted within this time, it becomes visible again in the queue, making it available for other consumers to process.</a:t>
            </a: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rPr>
              <a:t>Useful for scenarios where message processing might fail, as the message reappears for retry.</a:t>
            </a:r>
          </a:p>
          <a:p>
            <a:pPr marL="0" marR="0" lvl="0" indent="0" defTabSz="914400" rtl="0" eaLnBrk="0" fontAlgn="base" latinLnBrk="0" hangingPunct="0">
              <a:spcBef>
                <a:spcPct val="0"/>
              </a:spcBef>
              <a:spcAft>
                <a:spcPts val="600"/>
              </a:spcAft>
              <a:buClrTx/>
              <a:buSzTx/>
              <a:buFontTx/>
              <a:buNone/>
              <a:tabLst/>
            </a:pPr>
            <a:endParaRPr kumimoji="0" lang="en-US" altLang="en-US" sz="1800" b="0" i="0" u="none" strike="noStrike" cap="none" normalizeH="0" baseline="0" dirty="0">
              <a:ln>
                <a:noFill/>
              </a:ln>
              <a:effectLst/>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711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7F179-4FF2-F5C2-668A-2E73E9E63A53}"/>
              </a:ext>
            </a:extLst>
          </p:cNvPr>
          <p:cNvSpPr>
            <a:spLocks noGrp="1"/>
          </p:cNvSpPr>
          <p:nvPr>
            <p:ph idx="1"/>
          </p:nvPr>
        </p:nvSpPr>
        <p:spPr>
          <a:xfrm>
            <a:off x="711591" y="503262"/>
            <a:ext cx="10515600" cy="4351338"/>
          </a:xfrm>
        </p:spPr>
        <p:txBody>
          <a:bodyPr>
            <a:noAutofit/>
          </a:bodyPr>
          <a:lstStyle/>
          <a:p>
            <a:pPr marL="0" indent="0">
              <a:buNone/>
            </a:pPr>
            <a:r>
              <a:rPr lang="en-US" sz="2000" b="1" dirty="0"/>
              <a:t>Dead Letter Queues (DLQ)</a:t>
            </a:r>
          </a:p>
          <a:p>
            <a:pPr>
              <a:buFont typeface="Arial" panose="020B0604020202020204" pitchFamily="34" charset="0"/>
              <a:buChar char="•"/>
            </a:pPr>
            <a:r>
              <a:rPr lang="en-US" sz="2000" dirty="0"/>
              <a:t>Used to capture messages that cannot be successfully processed.</a:t>
            </a:r>
          </a:p>
          <a:p>
            <a:pPr>
              <a:buFont typeface="Arial" panose="020B0604020202020204" pitchFamily="34" charset="0"/>
              <a:buChar char="•"/>
            </a:pPr>
            <a:r>
              <a:rPr lang="en-US" sz="2000" dirty="0"/>
              <a:t>Messages exceeding the maximum number of processing attempts are sent to the DLQ for debugging or analysis.</a:t>
            </a:r>
          </a:p>
          <a:p>
            <a:pPr marL="0" indent="0">
              <a:buNone/>
            </a:pPr>
            <a:r>
              <a:rPr lang="en-US" sz="2000" b="1" dirty="0"/>
              <a:t>Encryption</a:t>
            </a:r>
          </a:p>
          <a:p>
            <a:pPr>
              <a:buFont typeface="Arial" panose="020B0604020202020204" pitchFamily="34" charset="0"/>
              <a:buChar char="•"/>
            </a:pPr>
            <a:r>
              <a:rPr lang="en-US" sz="2000" b="1" dirty="0"/>
              <a:t>At Rest</a:t>
            </a:r>
            <a:r>
              <a:rPr lang="en-US" sz="2000" dirty="0"/>
              <a:t>: Uses AWS Key Management Service (KMS) for encrypting stored data.</a:t>
            </a:r>
          </a:p>
          <a:p>
            <a:pPr>
              <a:buFont typeface="Arial" panose="020B0604020202020204" pitchFamily="34" charset="0"/>
              <a:buChar char="•"/>
            </a:pPr>
            <a:r>
              <a:rPr lang="en-US" sz="2000" b="1" dirty="0"/>
              <a:t>In Transit</a:t>
            </a:r>
            <a:r>
              <a:rPr lang="en-US" sz="2000" dirty="0"/>
              <a:t>: Messages are encrypted during transmission using HTTPS.</a:t>
            </a:r>
          </a:p>
          <a:p>
            <a:pPr marL="0" indent="0">
              <a:buNone/>
            </a:pPr>
            <a:r>
              <a:rPr lang="en-US" sz="2000" b="1" dirty="0"/>
              <a:t>Access Control</a:t>
            </a:r>
          </a:p>
          <a:p>
            <a:pPr>
              <a:buFont typeface="Arial" panose="020B0604020202020204" pitchFamily="34" charset="0"/>
              <a:buChar char="•"/>
            </a:pPr>
            <a:r>
              <a:rPr lang="en-US" sz="2000" dirty="0"/>
              <a:t>Integrated with AWS Identity and Access Management (IAM) for fine-grained access control.</a:t>
            </a:r>
          </a:p>
          <a:p>
            <a:pPr>
              <a:buFont typeface="Arial" panose="020B0604020202020204" pitchFamily="34" charset="0"/>
              <a:buChar char="•"/>
            </a:pPr>
            <a:r>
              <a:rPr lang="en-US" sz="2000" dirty="0"/>
              <a:t>Policies can restrict or grant permissions based on actions, resources, and conditions.</a:t>
            </a:r>
          </a:p>
          <a:p>
            <a:pPr marL="0" indent="0">
              <a:buNone/>
            </a:pPr>
            <a:r>
              <a:rPr lang="en-US" sz="2000" b="1" dirty="0"/>
              <a:t>Monitoring</a:t>
            </a:r>
          </a:p>
          <a:p>
            <a:pPr>
              <a:buFont typeface="Arial" panose="020B0604020202020204" pitchFamily="34" charset="0"/>
              <a:buChar char="•"/>
            </a:pPr>
            <a:r>
              <a:rPr lang="en-US" sz="2000" dirty="0"/>
              <a:t>Integrates with </a:t>
            </a:r>
            <a:r>
              <a:rPr lang="en-US" sz="2000" b="1" dirty="0"/>
              <a:t>Amazon CloudWatch</a:t>
            </a:r>
            <a:r>
              <a:rPr lang="en-US" sz="2000" dirty="0"/>
              <a:t> for monitoring message count, queue size, and processing metrics.</a:t>
            </a:r>
          </a:p>
          <a:p>
            <a:pPr marL="0" indent="0">
              <a:buNone/>
            </a:pPr>
            <a:r>
              <a:rPr lang="en-US" sz="2000" b="1" dirty="0"/>
              <a:t>Cost-Effectiveness</a:t>
            </a:r>
          </a:p>
          <a:p>
            <a:pPr>
              <a:buFont typeface="Arial" panose="020B0604020202020204" pitchFamily="34" charset="0"/>
              <a:buChar char="•"/>
            </a:pPr>
            <a:r>
              <a:rPr lang="en-US" sz="2000" dirty="0"/>
              <a:t>Pay only for the number of requests and data transfer.</a:t>
            </a:r>
          </a:p>
          <a:p>
            <a:pPr>
              <a:buFont typeface="Arial" panose="020B0604020202020204" pitchFamily="34" charset="0"/>
              <a:buChar char="•"/>
            </a:pPr>
            <a:r>
              <a:rPr lang="en-US" sz="2000" dirty="0"/>
              <a:t>Free tier includes 1 million requests per month.</a:t>
            </a:r>
          </a:p>
          <a:p>
            <a:pPr marL="0" indent="0">
              <a:buNone/>
            </a:pPr>
            <a:endParaRPr lang="en-US" sz="2000" dirty="0"/>
          </a:p>
        </p:txBody>
      </p:sp>
    </p:spTree>
    <p:extLst>
      <p:ext uri="{BB962C8B-B14F-4D97-AF65-F5344CB8AC3E}">
        <p14:creationId xmlns:p14="http://schemas.microsoft.com/office/powerpoint/2010/main" val="184867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8" name="Rectangle 10247">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3DA2B-9298-1FA4-B7FF-4E5CBA05A6A7}"/>
              </a:ext>
            </a:extLst>
          </p:cNvPr>
          <p:cNvSpPr>
            <a:spLocks noGrp="1"/>
          </p:cNvSpPr>
          <p:nvPr>
            <p:ph type="title"/>
          </p:nvPr>
        </p:nvSpPr>
        <p:spPr>
          <a:xfrm>
            <a:off x="4656406" y="490267"/>
            <a:ext cx="5754896" cy="764375"/>
          </a:xfrm>
        </p:spPr>
        <p:txBody>
          <a:bodyPr anchor="b">
            <a:normAutofit/>
          </a:bodyPr>
          <a:lstStyle/>
          <a:p>
            <a:r>
              <a:rPr lang="en-US" sz="4000" dirty="0"/>
              <a:t>Benefits of Amazon SQS</a:t>
            </a:r>
          </a:p>
        </p:txBody>
      </p:sp>
      <p:pic>
        <p:nvPicPr>
          <p:cNvPr id="10243" name="Picture 3" descr="AWS SQS (Simple Queue Service)&quot; Icon - Download for free – Iconduck">
            <a:extLst>
              <a:ext uri="{FF2B5EF4-FFF2-40B4-BE49-F238E27FC236}">
                <a16:creationId xmlns:a16="http://schemas.microsoft.com/office/drawing/2014/main" id="{ED8392B6-C427-81D2-F523-5C57BFEA9B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510" y="1254642"/>
            <a:ext cx="3375355" cy="408682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44C37A88-2DD2-5454-3E27-FB98261F1548}"/>
              </a:ext>
            </a:extLst>
          </p:cNvPr>
          <p:cNvSpPr>
            <a:spLocks noGrp="1" noChangeArrowheads="1"/>
          </p:cNvSpPr>
          <p:nvPr>
            <p:ph idx="1"/>
          </p:nvPr>
        </p:nvSpPr>
        <p:spPr bwMode="auto">
          <a:xfrm>
            <a:off x="4656406" y="1601668"/>
            <a:ext cx="6973084" cy="31974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1. Decoupling Components</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Simplifies communication between microservices, ensuring they operate independently.</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2. Reliability</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Guarantees message delivery with durability and availability.</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3. Flexibility</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Offers different message delivery models (Standard vs. FIFO).</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4. Integration</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Works seamlessly with other AWS services like Lambda, EC2, and ECS.</a:t>
            </a:r>
          </a:p>
          <a:p>
            <a:pPr marL="0" marR="0" lvl="0" indent="0" defTabSz="914400" rtl="0" eaLnBrk="0" fontAlgn="base" latinLnBrk="0" hangingPunct="0">
              <a:spcBef>
                <a:spcPct val="0"/>
              </a:spcBef>
              <a:spcAft>
                <a:spcPts val="600"/>
              </a:spcAft>
              <a:buClrTx/>
              <a:buSzTx/>
              <a:buNone/>
              <a:tabLst/>
            </a:pPr>
            <a:r>
              <a:rPr kumimoji="0" lang="en-US" altLang="en-US" sz="2000" b="1" i="0" u="none" strike="noStrike" cap="none" normalizeH="0" baseline="0" dirty="0">
                <a:ln>
                  <a:noFill/>
                </a:ln>
                <a:effectLst/>
              </a:rPr>
              <a:t>5. Scalability</a:t>
            </a:r>
            <a:r>
              <a:rPr kumimoji="0" lang="en-US" altLang="en-US" sz="2000" b="0" i="0" u="none" strike="noStrike" cap="none" normalizeH="0" baseline="0" dirty="0">
                <a:ln>
                  <a:noFill/>
                </a:ln>
                <a:effectLst/>
              </a:rPr>
              <a:t>:</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rPr>
              <a:t>Automatically adjusts to application workloads.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endParaRPr>
          </a:p>
        </p:txBody>
      </p:sp>
      <p:sp>
        <p:nvSpPr>
          <p:cNvPr id="10250" name="Rectangle 10249">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2" name="Rectangle 10251">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041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1022</Words>
  <Application>Microsoft Office PowerPoint</Application>
  <PresentationFormat>Widescreen</PresentationFormat>
  <Paragraphs>112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Amazon Simple Queue Service (SQS) in AWS</vt:lpstr>
      <vt:lpstr>Amazon Simple Queue Service (SQS)</vt:lpstr>
      <vt:lpstr>PowerPoint Presentation</vt:lpstr>
      <vt:lpstr>How Amazon SQS Works</vt:lpstr>
      <vt:lpstr>Two Types of Queues</vt:lpstr>
      <vt:lpstr>Message Retention</vt:lpstr>
      <vt:lpstr>Visibility Timeout</vt:lpstr>
      <vt:lpstr>PowerPoint Presentation</vt:lpstr>
      <vt:lpstr>Benefits of Amazon SQS</vt:lpstr>
      <vt:lpstr>PowerPoint Presentation</vt:lpstr>
      <vt:lpstr>Common Use Cases</vt:lpstr>
      <vt:lpstr>Key SQS Components</vt:lpstr>
      <vt:lpstr>Integration with AWS Services</vt:lpstr>
      <vt:lpstr>PowerPoint Presentation</vt:lpstr>
      <vt:lpstr>Example Workflow with SQS</vt:lpstr>
      <vt:lpstr>SQS with Lambda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dc:creator>
  <cp:lastModifiedBy>-Ash</cp:lastModifiedBy>
  <cp:revision>24</cp:revision>
  <dcterms:created xsi:type="dcterms:W3CDTF">2024-11-20T10:31:14Z</dcterms:created>
  <dcterms:modified xsi:type="dcterms:W3CDTF">2024-11-21T04:39:06Z</dcterms:modified>
</cp:coreProperties>
</file>