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7" r:id="rId3"/>
    <p:sldId id="260" r:id="rId4"/>
    <p:sldId id="261" r:id="rId5"/>
    <p:sldId id="262" r:id="rId6"/>
    <p:sldId id="263" r:id="rId7"/>
    <p:sldId id="264" r:id="rId8"/>
    <p:sldId id="265"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69" autoAdjust="0"/>
    <p:restoredTop sz="94660"/>
  </p:normalViewPr>
  <p:slideViewPr>
    <p:cSldViewPr snapToGrid="0">
      <p:cViewPr varScale="1">
        <p:scale>
          <a:sx n="82" d="100"/>
          <a:sy n="82" d="100"/>
        </p:scale>
        <p:origin x="44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CB6EC-D2F6-D245-C475-6146A1EA48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7B3F91-8CDB-A5B8-4478-3E64B8CD23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C1D770D-3023-467F-C8F8-9F6E1F3F9BB1}"/>
              </a:ext>
            </a:extLst>
          </p:cNvPr>
          <p:cNvSpPr>
            <a:spLocks noGrp="1"/>
          </p:cNvSpPr>
          <p:nvPr>
            <p:ph type="dt" sz="half" idx="10"/>
          </p:nvPr>
        </p:nvSpPr>
        <p:spPr/>
        <p:txBody>
          <a:bodyPr/>
          <a:lstStyle/>
          <a:p>
            <a:fld id="{3016C0B0-98AC-4793-B3A3-8AE110C0D192}" type="datetimeFigureOut">
              <a:rPr lang="en-US" smtClean="0"/>
              <a:t>11/14/2024</a:t>
            </a:fld>
            <a:endParaRPr lang="en-US"/>
          </a:p>
        </p:txBody>
      </p:sp>
      <p:sp>
        <p:nvSpPr>
          <p:cNvPr id="5" name="Footer Placeholder 4">
            <a:extLst>
              <a:ext uri="{FF2B5EF4-FFF2-40B4-BE49-F238E27FC236}">
                <a16:creationId xmlns:a16="http://schemas.microsoft.com/office/drawing/2014/main" id="{29F371E0-E8ED-7716-34EA-4E7E7B683A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B704ED-BAF0-718C-1B7D-111CFDCA0A3C}"/>
              </a:ext>
            </a:extLst>
          </p:cNvPr>
          <p:cNvSpPr>
            <a:spLocks noGrp="1"/>
          </p:cNvSpPr>
          <p:nvPr>
            <p:ph type="sldNum" sz="quarter" idx="12"/>
          </p:nvPr>
        </p:nvSpPr>
        <p:spPr/>
        <p:txBody>
          <a:bodyPr/>
          <a:lstStyle/>
          <a:p>
            <a:fld id="{22C20735-65E2-4A7D-A1B8-3629A541B326}" type="slidenum">
              <a:rPr lang="en-US" smtClean="0"/>
              <a:t>‹#›</a:t>
            </a:fld>
            <a:endParaRPr lang="en-US"/>
          </a:p>
        </p:txBody>
      </p:sp>
    </p:spTree>
    <p:extLst>
      <p:ext uri="{BB962C8B-B14F-4D97-AF65-F5344CB8AC3E}">
        <p14:creationId xmlns:p14="http://schemas.microsoft.com/office/powerpoint/2010/main" val="1923914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DCBFB-D49A-E130-9689-EE29AC1FD8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4DFB86F-03B7-2AD3-D70C-256F898AC7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DFDDC0-AB87-B25E-FF28-80B8CDD98368}"/>
              </a:ext>
            </a:extLst>
          </p:cNvPr>
          <p:cNvSpPr>
            <a:spLocks noGrp="1"/>
          </p:cNvSpPr>
          <p:nvPr>
            <p:ph type="dt" sz="half" idx="10"/>
          </p:nvPr>
        </p:nvSpPr>
        <p:spPr/>
        <p:txBody>
          <a:bodyPr/>
          <a:lstStyle/>
          <a:p>
            <a:fld id="{3016C0B0-98AC-4793-B3A3-8AE110C0D192}" type="datetimeFigureOut">
              <a:rPr lang="en-US" smtClean="0"/>
              <a:t>11/14/2024</a:t>
            </a:fld>
            <a:endParaRPr lang="en-US"/>
          </a:p>
        </p:txBody>
      </p:sp>
      <p:sp>
        <p:nvSpPr>
          <p:cNvPr id="5" name="Footer Placeholder 4">
            <a:extLst>
              <a:ext uri="{FF2B5EF4-FFF2-40B4-BE49-F238E27FC236}">
                <a16:creationId xmlns:a16="http://schemas.microsoft.com/office/drawing/2014/main" id="{AFB3C552-FC61-36AC-16AC-99EEE42FC5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0FADFE-4B41-981E-1692-BA9BBAD52EFD}"/>
              </a:ext>
            </a:extLst>
          </p:cNvPr>
          <p:cNvSpPr>
            <a:spLocks noGrp="1"/>
          </p:cNvSpPr>
          <p:nvPr>
            <p:ph type="sldNum" sz="quarter" idx="12"/>
          </p:nvPr>
        </p:nvSpPr>
        <p:spPr/>
        <p:txBody>
          <a:bodyPr/>
          <a:lstStyle/>
          <a:p>
            <a:fld id="{22C20735-65E2-4A7D-A1B8-3629A541B326}" type="slidenum">
              <a:rPr lang="en-US" smtClean="0"/>
              <a:t>‹#›</a:t>
            </a:fld>
            <a:endParaRPr lang="en-US"/>
          </a:p>
        </p:txBody>
      </p:sp>
    </p:spTree>
    <p:extLst>
      <p:ext uri="{BB962C8B-B14F-4D97-AF65-F5344CB8AC3E}">
        <p14:creationId xmlns:p14="http://schemas.microsoft.com/office/powerpoint/2010/main" val="2882479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1F713F-7B96-1554-EAD2-7C0D1B4C0BA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54C0C1A-1033-E703-156A-6F9AB7A471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448FAC-E037-E8A3-A75C-A255B5A6F29D}"/>
              </a:ext>
            </a:extLst>
          </p:cNvPr>
          <p:cNvSpPr>
            <a:spLocks noGrp="1"/>
          </p:cNvSpPr>
          <p:nvPr>
            <p:ph type="dt" sz="half" idx="10"/>
          </p:nvPr>
        </p:nvSpPr>
        <p:spPr/>
        <p:txBody>
          <a:bodyPr/>
          <a:lstStyle/>
          <a:p>
            <a:fld id="{3016C0B0-98AC-4793-B3A3-8AE110C0D192}" type="datetimeFigureOut">
              <a:rPr lang="en-US" smtClean="0"/>
              <a:t>11/14/2024</a:t>
            </a:fld>
            <a:endParaRPr lang="en-US"/>
          </a:p>
        </p:txBody>
      </p:sp>
      <p:sp>
        <p:nvSpPr>
          <p:cNvPr id="5" name="Footer Placeholder 4">
            <a:extLst>
              <a:ext uri="{FF2B5EF4-FFF2-40B4-BE49-F238E27FC236}">
                <a16:creationId xmlns:a16="http://schemas.microsoft.com/office/drawing/2014/main" id="{07522CCC-E34D-3FCC-6C4C-D0B5FDD023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205ADB-2624-DE2A-8084-CE967456115D}"/>
              </a:ext>
            </a:extLst>
          </p:cNvPr>
          <p:cNvSpPr>
            <a:spLocks noGrp="1"/>
          </p:cNvSpPr>
          <p:nvPr>
            <p:ph type="sldNum" sz="quarter" idx="12"/>
          </p:nvPr>
        </p:nvSpPr>
        <p:spPr/>
        <p:txBody>
          <a:bodyPr/>
          <a:lstStyle/>
          <a:p>
            <a:fld id="{22C20735-65E2-4A7D-A1B8-3629A541B326}" type="slidenum">
              <a:rPr lang="en-US" smtClean="0"/>
              <a:t>‹#›</a:t>
            </a:fld>
            <a:endParaRPr lang="en-US"/>
          </a:p>
        </p:txBody>
      </p:sp>
    </p:spTree>
    <p:extLst>
      <p:ext uri="{BB962C8B-B14F-4D97-AF65-F5344CB8AC3E}">
        <p14:creationId xmlns:p14="http://schemas.microsoft.com/office/powerpoint/2010/main" val="1164631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4C7BB-54D7-424D-8C1E-B4474D63C7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EB0F9B-CDD5-77E1-1543-578D9B187E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12D2BF-EAD3-5835-445D-E7EEED94EB88}"/>
              </a:ext>
            </a:extLst>
          </p:cNvPr>
          <p:cNvSpPr>
            <a:spLocks noGrp="1"/>
          </p:cNvSpPr>
          <p:nvPr>
            <p:ph type="dt" sz="half" idx="10"/>
          </p:nvPr>
        </p:nvSpPr>
        <p:spPr/>
        <p:txBody>
          <a:bodyPr/>
          <a:lstStyle/>
          <a:p>
            <a:fld id="{3016C0B0-98AC-4793-B3A3-8AE110C0D192}" type="datetimeFigureOut">
              <a:rPr lang="en-US" smtClean="0"/>
              <a:t>11/14/2024</a:t>
            </a:fld>
            <a:endParaRPr lang="en-US"/>
          </a:p>
        </p:txBody>
      </p:sp>
      <p:sp>
        <p:nvSpPr>
          <p:cNvPr id="5" name="Footer Placeholder 4">
            <a:extLst>
              <a:ext uri="{FF2B5EF4-FFF2-40B4-BE49-F238E27FC236}">
                <a16:creationId xmlns:a16="http://schemas.microsoft.com/office/drawing/2014/main" id="{A519E436-74E9-8DA8-B5BC-E46A745126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E4C3FD-6564-0559-BE36-4AB841A8CFB4}"/>
              </a:ext>
            </a:extLst>
          </p:cNvPr>
          <p:cNvSpPr>
            <a:spLocks noGrp="1"/>
          </p:cNvSpPr>
          <p:nvPr>
            <p:ph type="sldNum" sz="quarter" idx="12"/>
          </p:nvPr>
        </p:nvSpPr>
        <p:spPr/>
        <p:txBody>
          <a:bodyPr/>
          <a:lstStyle/>
          <a:p>
            <a:fld id="{22C20735-65E2-4A7D-A1B8-3629A541B326}" type="slidenum">
              <a:rPr lang="en-US" smtClean="0"/>
              <a:t>‹#›</a:t>
            </a:fld>
            <a:endParaRPr lang="en-US"/>
          </a:p>
        </p:txBody>
      </p:sp>
    </p:spTree>
    <p:extLst>
      <p:ext uri="{BB962C8B-B14F-4D97-AF65-F5344CB8AC3E}">
        <p14:creationId xmlns:p14="http://schemas.microsoft.com/office/powerpoint/2010/main" val="600435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8EDEB-6A4A-21B4-5711-1701196036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79DABE-A633-23F9-62AB-07B9C4A592E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7B72B1-82A7-3193-FAE7-4672001EB5D4}"/>
              </a:ext>
            </a:extLst>
          </p:cNvPr>
          <p:cNvSpPr>
            <a:spLocks noGrp="1"/>
          </p:cNvSpPr>
          <p:nvPr>
            <p:ph type="dt" sz="half" idx="10"/>
          </p:nvPr>
        </p:nvSpPr>
        <p:spPr/>
        <p:txBody>
          <a:bodyPr/>
          <a:lstStyle/>
          <a:p>
            <a:fld id="{3016C0B0-98AC-4793-B3A3-8AE110C0D192}" type="datetimeFigureOut">
              <a:rPr lang="en-US" smtClean="0"/>
              <a:t>11/14/2024</a:t>
            </a:fld>
            <a:endParaRPr lang="en-US"/>
          </a:p>
        </p:txBody>
      </p:sp>
      <p:sp>
        <p:nvSpPr>
          <p:cNvPr id="5" name="Footer Placeholder 4">
            <a:extLst>
              <a:ext uri="{FF2B5EF4-FFF2-40B4-BE49-F238E27FC236}">
                <a16:creationId xmlns:a16="http://schemas.microsoft.com/office/drawing/2014/main" id="{7A594B5A-693B-1E5A-6A01-299D9B8D59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D4B956-2BEE-BA1A-C7ED-0B9097113EAE}"/>
              </a:ext>
            </a:extLst>
          </p:cNvPr>
          <p:cNvSpPr>
            <a:spLocks noGrp="1"/>
          </p:cNvSpPr>
          <p:nvPr>
            <p:ph type="sldNum" sz="quarter" idx="12"/>
          </p:nvPr>
        </p:nvSpPr>
        <p:spPr/>
        <p:txBody>
          <a:bodyPr/>
          <a:lstStyle/>
          <a:p>
            <a:fld id="{22C20735-65E2-4A7D-A1B8-3629A541B326}" type="slidenum">
              <a:rPr lang="en-US" smtClean="0"/>
              <a:t>‹#›</a:t>
            </a:fld>
            <a:endParaRPr lang="en-US"/>
          </a:p>
        </p:txBody>
      </p:sp>
    </p:spTree>
    <p:extLst>
      <p:ext uri="{BB962C8B-B14F-4D97-AF65-F5344CB8AC3E}">
        <p14:creationId xmlns:p14="http://schemas.microsoft.com/office/powerpoint/2010/main" val="4008999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F8BC9-665B-896E-DAE4-1DA8AF86EF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94F0A7-4341-6019-9DEE-4F2E92231D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B7272B-118C-E0A3-704B-EF49A3607A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E12B850-8818-2406-3CC8-A3CD358269E8}"/>
              </a:ext>
            </a:extLst>
          </p:cNvPr>
          <p:cNvSpPr>
            <a:spLocks noGrp="1"/>
          </p:cNvSpPr>
          <p:nvPr>
            <p:ph type="dt" sz="half" idx="10"/>
          </p:nvPr>
        </p:nvSpPr>
        <p:spPr/>
        <p:txBody>
          <a:bodyPr/>
          <a:lstStyle/>
          <a:p>
            <a:fld id="{3016C0B0-98AC-4793-B3A3-8AE110C0D192}" type="datetimeFigureOut">
              <a:rPr lang="en-US" smtClean="0"/>
              <a:t>11/14/2024</a:t>
            </a:fld>
            <a:endParaRPr lang="en-US"/>
          </a:p>
        </p:txBody>
      </p:sp>
      <p:sp>
        <p:nvSpPr>
          <p:cNvPr id="6" name="Footer Placeholder 5">
            <a:extLst>
              <a:ext uri="{FF2B5EF4-FFF2-40B4-BE49-F238E27FC236}">
                <a16:creationId xmlns:a16="http://schemas.microsoft.com/office/drawing/2014/main" id="{7FABE9BF-3636-619C-8E01-12CE341F7C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3CFA3E-BB04-92E8-DF46-89D955D1BB73}"/>
              </a:ext>
            </a:extLst>
          </p:cNvPr>
          <p:cNvSpPr>
            <a:spLocks noGrp="1"/>
          </p:cNvSpPr>
          <p:nvPr>
            <p:ph type="sldNum" sz="quarter" idx="12"/>
          </p:nvPr>
        </p:nvSpPr>
        <p:spPr/>
        <p:txBody>
          <a:bodyPr/>
          <a:lstStyle/>
          <a:p>
            <a:fld id="{22C20735-65E2-4A7D-A1B8-3629A541B326}" type="slidenum">
              <a:rPr lang="en-US" smtClean="0"/>
              <a:t>‹#›</a:t>
            </a:fld>
            <a:endParaRPr lang="en-US"/>
          </a:p>
        </p:txBody>
      </p:sp>
    </p:spTree>
    <p:extLst>
      <p:ext uri="{BB962C8B-B14F-4D97-AF65-F5344CB8AC3E}">
        <p14:creationId xmlns:p14="http://schemas.microsoft.com/office/powerpoint/2010/main" val="2884034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5A319-4527-91B8-492C-5360716222A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21C5BB7-B8FE-3029-E857-0B637BCDE3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6683E0-FD6F-3CAD-DB10-B9A7AEFD28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08CE54-6106-ED1D-4CA7-4F0F714F3A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C9B72A-7B09-1DFA-5CE7-B4EE6255BD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45524C-841B-9963-5ACE-A5AE82E010F6}"/>
              </a:ext>
            </a:extLst>
          </p:cNvPr>
          <p:cNvSpPr>
            <a:spLocks noGrp="1"/>
          </p:cNvSpPr>
          <p:nvPr>
            <p:ph type="dt" sz="half" idx="10"/>
          </p:nvPr>
        </p:nvSpPr>
        <p:spPr/>
        <p:txBody>
          <a:bodyPr/>
          <a:lstStyle/>
          <a:p>
            <a:fld id="{3016C0B0-98AC-4793-B3A3-8AE110C0D192}" type="datetimeFigureOut">
              <a:rPr lang="en-US" smtClean="0"/>
              <a:t>11/14/2024</a:t>
            </a:fld>
            <a:endParaRPr lang="en-US"/>
          </a:p>
        </p:txBody>
      </p:sp>
      <p:sp>
        <p:nvSpPr>
          <p:cNvPr id="8" name="Footer Placeholder 7">
            <a:extLst>
              <a:ext uri="{FF2B5EF4-FFF2-40B4-BE49-F238E27FC236}">
                <a16:creationId xmlns:a16="http://schemas.microsoft.com/office/drawing/2014/main" id="{311720D6-D7E7-BA7C-0975-AE9CFC5483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6975F8F-5C67-E93B-8E55-96F7BB533528}"/>
              </a:ext>
            </a:extLst>
          </p:cNvPr>
          <p:cNvSpPr>
            <a:spLocks noGrp="1"/>
          </p:cNvSpPr>
          <p:nvPr>
            <p:ph type="sldNum" sz="quarter" idx="12"/>
          </p:nvPr>
        </p:nvSpPr>
        <p:spPr/>
        <p:txBody>
          <a:bodyPr/>
          <a:lstStyle/>
          <a:p>
            <a:fld id="{22C20735-65E2-4A7D-A1B8-3629A541B326}" type="slidenum">
              <a:rPr lang="en-US" smtClean="0"/>
              <a:t>‹#›</a:t>
            </a:fld>
            <a:endParaRPr lang="en-US"/>
          </a:p>
        </p:txBody>
      </p:sp>
    </p:spTree>
    <p:extLst>
      <p:ext uri="{BB962C8B-B14F-4D97-AF65-F5344CB8AC3E}">
        <p14:creationId xmlns:p14="http://schemas.microsoft.com/office/powerpoint/2010/main" val="2343261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36A1C-3AA7-7C78-7C36-6278179001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1023FC-26F2-568C-9A9C-04BC0225665A}"/>
              </a:ext>
            </a:extLst>
          </p:cNvPr>
          <p:cNvSpPr>
            <a:spLocks noGrp="1"/>
          </p:cNvSpPr>
          <p:nvPr>
            <p:ph type="dt" sz="half" idx="10"/>
          </p:nvPr>
        </p:nvSpPr>
        <p:spPr/>
        <p:txBody>
          <a:bodyPr/>
          <a:lstStyle/>
          <a:p>
            <a:fld id="{3016C0B0-98AC-4793-B3A3-8AE110C0D192}" type="datetimeFigureOut">
              <a:rPr lang="en-US" smtClean="0"/>
              <a:t>11/14/2024</a:t>
            </a:fld>
            <a:endParaRPr lang="en-US"/>
          </a:p>
        </p:txBody>
      </p:sp>
      <p:sp>
        <p:nvSpPr>
          <p:cNvPr id="4" name="Footer Placeholder 3">
            <a:extLst>
              <a:ext uri="{FF2B5EF4-FFF2-40B4-BE49-F238E27FC236}">
                <a16:creationId xmlns:a16="http://schemas.microsoft.com/office/drawing/2014/main" id="{81F1414A-31DA-C2A4-66F0-1FF259C7FB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951371B-10E1-A1FF-81AC-F76690D5523D}"/>
              </a:ext>
            </a:extLst>
          </p:cNvPr>
          <p:cNvSpPr>
            <a:spLocks noGrp="1"/>
          </p:cNvSpPr>
          <p:nvPr>
            <p:ph type="sldNum" sz="quarter" idx="12"/>
          </p:nvPr>
        </p:nvSpPr>
        <p:spPr/>
        <p:txBody>
          <a:bodyPr/>
          <a:lstStyle/>
          <a:p>
            <a:fld id="{22C20735-65E2-4A7D-A1B8-3629A541B326}" type="slidenum">
              <a:rPr lang="en-US" smtClean="0"/>
              <a:t>‹#›</a:t>
            </a:fld>
            <a:endParaRPr lang="en-US"/>
          </a:p>
        </p:txBody>
      </p:sp>
    </p:spTree>
    <p:extLst>
      <p:ext uri="{BB962C8B-B14F-4D97-AF65-F5344CB8AC3E}">
        <p14:creationId xmlns:p14="http://schemas.microsoft.com/office/powerpoint/2010/main" val="3202152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0957C9-C3FF-37E2-C21F-9A30C0A6A1FB}"/>
              </a:ext>
            </a:extLst>
          </p:cNvPr>
          <p:cNvSpPr>
            <a:spLocks noGrp="1"/>
          </p:cNvSpPr>
          <p:nvPr>
            <p:ph type="dt" sz="half" idx="10"/>
          </p:nvPr>
        </p:nvSpPr>
        <p:spPr/>
        <p:txBody>
          <a:bodyPr/>
          <a:lstStyle/>
          <a:p>
            <a:fld id="{3016C0B0-98AC-4793-B3A3-8AE110C0D192}" type="datetimeFigureOut">
              <a:rPr lang="en-US" smtClean="0"/>
              <a:t>11/14/2024</a:t>
            </a:fld>
            <a:endParaRPr lang="en-US"/>
          </a:p>
        </p:txBody>
      </p:sp>
      <p:sp>
        <p:nvSpPr>
          <p:cNvPr id="3" name="Footer Placeholder 2">
            <a:extLst>
              <a:ext uri="{FF2B5EF4-FFF2-40B4-BE49-F238E27FC236}">
                <a16:creationId xmlns:a16="http://schemas.microsoft.com/office/drawing/2014/main" id="{0471C893-C192-7596-F044-B570B3EBD9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7FDEC1-3A72-83D5-BBAF-060C4E024A01}"/>
              </a:ext>
            </a:extLst>
          </p:cNvPr>
          <p:cNvSpPr>
            <a:spLocks noGrp="1"/>
          </p:cNvSpPr>
          <p:nvPr>
            <p:ph type="sldNum" sz="quarter" idx="12"/>
          </p:nvPr>
        </p:nvSpPr>
        <p:spPr/>
        <p:txBody>
          <a:bodyPr/>
          <a:lstStyle/>
          <a:p>
            <a:fld id="{22C20735-65E2-4A7D-A1B8-3629A541B326}" type="slidenum">
              <a:rPr lang="en-US" smtClean="0"/>
              <a:t>‹#›</a:t>
            </a:fld>
            <a:endParaRPr lang="en-US"/>
          </a:p>
        </p:txBody>
      </p:sp>
    </p:spTree>
    <p:extLst>
      <p:ext uri="{BB962C8B-B14F-4D97-AF65-F5344CB8AC3E}">
        <p14:creationId xmlns:p14="http://schemas.microsoft.com/office/powerpoint/2010/main" val="289314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69992-195E-3C4C-4FC4-E8B74E3483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20FC30F-8E76-F474-E3E4-C8C895924B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4A7A50B-BA9E-FE38-56A3-281499357A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FB8E83-5F37-52CB-5FFD-0C38F2A83E41}"/>
              </a:ext>
            </a:extLst>
          </p:cNvPr>
          <p:cNvSpPr>
            <a:spLocks noGrp="1"/>
          </p:cNvSpPr>
          <p:nvPr>
            <p:ph type="dt" sz="half" idx="10"/>
          </p:nvPr>
        </p:nvSpPr>
        <p:spPr/>
        <p:txBody>
          <a:bodyPr/>
          <a:lstStyle/>
          <a:p>
            <a:fld id="{3016C0B0-98AC-4793-B3A3-8AE110C0D192}" type="datetimeFigureOut">
              <a:rPr lang="en-US" smtClean="0"/>
              <a:t>11/14/2024</a:t>
            </a:fld>
            <a:endParaRPr lang="en-US"/>
          </a:p>
        </p:txBody>
      </p:sp>
      <p:sp>
        <p:nvSpPr>
          <p:cNvPr id="6" name="Footer Placeholder 5">
            <a:extLst>
              <a:ext uri="{FF2B5EF4-FFF2-40B4-BE49-F238E27FC236}">
                <a16:creationId xmlns:a16="http://schemas.microsoft.com/office/drawing/2014/main" id="{A67CB8AB-9D99-6909-6EB5-0F389A9A5A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4E2DC7-DCDA-22B2-47D0-DB0687543E3C}"/>
              </a:ext>
            </a:extLst>
          </p:cNvPr>
          <p:cNvSpPr>
            <a:spLocks noGrp="1"/>
          </p:cNvSpPr>
          <p:nvPr>
            <p:ph type="sldNum" sz="quarter" idx="12"/>
          </p:nvPr>
        </p:nvSpPr>
        <p:spPr/>
        <p:txBody>
          <a:bodyPr/>
          <a:lstStyle/>
          <a:p>
            <a:fld id="{22C20735-65E2-4A7D-A1B8-3629A541B326}" type="slidenum">
              <a:rPr lang="en-US" smtClean="0"/>
              <a:t>‹#›</a:t>
            </a:fld>
            <a:endParaRPr lang="en-US"/>
          </a:p>
        </p:txBody>
      </p:sp>
    </p:spTree>
    <p:extLst>
      <p:ext uri="{BB962C8B-B14F-4D97-AF65-F5344CB8AC3E}">
        <p14:creationId xmlns:p14="http://schemas.microsoft.com/office/powerpoint/2010/main" val="236259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9BC81-26D9-56F3-2346-F8C4588D3B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D1949EB-DB30-E306-7B56-7A7EFB0352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2F119FE-ADF1-6169-C410-087E78DC0F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F82378-3770-B55B-C4E6-37E333BDEB54}"/>
              </a:ext>
            </a:extLst>
          </p:cNvPr>
          <p:cNvSpPr>
            <a:spLocks noGrp="1"/>
          </p:cNvSpPr>
          <p:nvPr>
            <p:ph type="dt" sz="half" idx="10"/>
          </p:nvPr>
        </p:nvSpPr>
        <p:spPr/>
        <p:txBody>
          <a:bodyPr/>
          <a:lstStyle/>
          <a:p>
            <a:fld id="{3016C0B0-98AC-4793-B3A3-8AE110C0D192}" type="datetimeFigureOut">
              <a:rPr lang="en-US" smtClean="0"/>
              <a:t>11/14/2024</a:t>
            </a:fld>
            <a:endParaRPr lang="en-US"/>
          </a:p>
        </p:txBody>
      </p:sp>
      <p:sp>
        <p:nvSpPr>
          <p:cNvPr id="6" name="Footer Placeholder 5">
            <a:extLst>
              <a:ext uri="{FF2B5EF4-FFF2-40B4-BE49-F238E27FC236}">
                <a16:creationId xmlns:a16="http://schemas.microsoft.com/office/drawing/2014/main" id="{0ED5C766-C76A-020F-17CB-193BDC5241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6FF240-0D08-EAE3-1BDE-13803AC3AD3A}"/>
              </a:ext>
            </a:extLst>
          </p:cNvPr>
          <p:cNvSpPr>
            <a:spLocks noGrp="1"/>
          </p:cNvSpPr>
          <p:nvPr>
            <p:ph type="sldNum" sz="quarter" idx="12"/>
          </p:nvPr>
        </p:nvSpPr>
        <p:spPr/>
        <p:txBody>
          <a:bodyPr/>
          <a:lstStyle/>
          <a:p>
            <a:fld id="{22C20735-65E2-4A7D-A1B8-3629A541B326}" type="slidenum">
              <a:rPr lang="en-US" smtClean="0"/>
              <a:t>‹#›</a:t>
            </a:fld>
            <a:endParaRPr lang="en-US"/>
          </a:p>
        </p:txBody>
      </p:sp>
    </p:spTree>
    <p:extLst>
      <p:ext uri="{BB962C8B-B14F-4D97-AF65-F5344CB8AC3E}">
        <p14:creationId xmlns:p14="http://schemas.microsoft.com/office/powerpoint/2010/main" val="84616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53B7D7-0555-AAC3-C008-DCE5757CB7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5852588-DB47-63C8-DA9F-68EBCC1343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337BEF-E8E7-49A2-1082-8D4B9FB0FD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016C0B0-98AC-4793-B3A3-8AE110C0D192}" type="datetimeFigureOut">
              <a:rPr lang="en-US" smtClean="0"/>
              <a:t>11/14/2024</a:t>
            </a:fld>
            <a:endParaRPr lang="en-US"/>
          </a:p>
        </p:txBody>
      </p:sp>
      <p:sp>
        <p:nvSpPr>
          <p:cNvPr id="5" name="Footer Placeholder 4">
            <a:extLst>
              <a:ext uri="{FF2B5EF4-FFF2-40B4-BE49-F238E27FC236}">
                <a16:creationId xmlns:a16="http://schemas.microsoft.com/office/drawing/2014/main" id="{007B7DF6-8307-0C03-8C5B-AEF74C4B75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775C40B-ACB9-0CC7-EB2E-C84CEA8147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2C20735-65E2-4A7D-A1B8-3629A541B326}" type="slidenum">
              <a:rPr lang="en-US" smtClean="0"/>
              <a:t>‹#›</a:t>
            </a:fld>
            <a:endParaRPr lang="en-US"/>
          </a:p>
        </p:txBody>
      </p:sp>
    </p:spTree>
    <p:extLst>
      <p:ext uri="{BB962C8B-B14F-4D97-AF65-F5344CB8AC3E}">
        <p14:creationId xmlns:p14="http://schemas.microsoft.com/office/powerpoint/2010/main" val="456067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76" name="Rectangle 2075">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sp>
        <p:nvSpPr>
          <p:cNvPr id="2078" name="Freeform: Shape 2077">
            <a:extLst>
              <a:ext uri="{FF2B5EF4-FFF2-40B4-BE49-F238E27FC236}">
                <a16:creationId xmlns:a16="http://schemas.microsoft.com/office/drawing/2014/main" id="{2F0E00C3-4613-415F-BE3A-78FBAD906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0495175" cy="6858000"/>
          </a:xfrm>
          <a:custGeom>
            <a:avLst/>
            <a:gdLst>
              <a:gd name="connsiteX0" fmla="*/ 0 w 10495175"/>
              <a:gd name="connsiteY0" fmla="*/ 0 h 6858000"/>
              <a:gd name="connsiteX1" fmla="*/ 5289224 w 10495175"/>
              <a:gd name="connsiteY1" fmla="*/ 0 h 6858000"/>
              <a:gd name="connsiteX2" fmla="*/ 6736007 w 10495175"/>
              <a:gd name="connsiteY2" fmla="*/ 0 h 6858000"/>
              <a:gd name="connsiteX3" fmla="*/ 6998753 w 10495175"/>
              <a:gd name="connsiteY3" fmla="*/ 0 h 6858000"/>
              <a:gd name="connsiteX4" fmla="*/ 7778919 w 10495175"/>
              <a:gd name="connsiteY4" fmla="*/ 0 h 6858000"/>
              <a:gd name="connsiteX5" fmla="*/ 8872152 w 10495175"/>
              <a:gd name="connsiteY5" fmla="*/ 0 h 6858000"/>
              <a:gd name="connsiteX6" fmla="*/ 8894276 w 10495175"/>
              <a:gd name="connsiteY6" fmla="*/ 14997 h 6858000"/>
              <a:gd name="connsiteX7" fmla="*/ 10495175 w 10495175"/>
              <a:gd name="connsiteY7" fmla="*/ 3621656 h 6858000"/>
              <a:gd name="connsiteX8" fmla="*/ 8620825 w 10495175"/>
              <a:gd name="connsiteY8" fmla="*/ 6374814 h 6858000"/>
              <a:gd name="connsiteX9" fmla="*/ 8104177 w 10495175"/>
              <a:gd name="connsiteY9" fmla="*/ 6780599 h 6858000"/>
              <a:gd name="connsiteX10" fmla="*/ 7992421 w 10495175"/>
              <a:gd name="connsiteY10" fmla="*/ 6858000 h 6858000"/>
              <a:gd name="connsiteX11" fmla="*/ 7778919 w 10495175"/>
              <a:gd name="connsiteY11" fmla="*/ 6858000 h 6858000"/>
              <a:gd name="connsiteX12" fmla="*/ 6998753 w 10495175"/>
              <a:gd name="connsiteY12" fmla="*/ 6858000 h 6858000"/>
              <a:gd name="connsiteX13" fmla="*/ 6736007 w 10495175"/>
              <a:gd name="connsiteY13" fmla="*/ 6858000 h 6858000"/>
              <a:gd name="connsiteX14" fmla="*/ 5289224 w 10495175"/>
              <a:gd name="connsiteY14" fmla="*/ 6858000 h 6858000"/>
              <a:gd name="connsiteX15" fmla="*/ 0 w 10495175"/>
              <a:gd name="connsiteY1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495175" h="6858000">
                <a:moveTo>
                  <a:pt x="0" y="0"/>
                </a:moveTo>
                <a:lnTo>
                  <a:pt x="5289224" y="0"/>
                </a:lnTo>
                <a:lnTo>
                  <a:pt x="6736007" y="0"/>
                </a:lnTo>
                <a:lnTo>
                  <a:pt x="6998753" y="0"/>
                </a:lnTo>
                <a:lnTo>
                  <a:pt x="7778919" y="0"/>
                </a:lnTo>
                <a:lnTo>
                  <a:pt x="8872152" y="0"/>
                </a:lnTo>
                <a:lnTo>
                  <a:pt x="8894276" y="14997"/>
                </a:lnTo>
                <a:cubicBezTo>
                  <a:pt x="9921439" y="754641"/>
                  <a:pt x="10495175" y="2093192"/>
                  <a:pt x="10495175" y="3621656"/>
                </a:cubicBezTo>
                <a:cubicBezTo>
                  <a:pt x="10495175" y="4969131"/>
                  <a:pt x="9566450" y="5602839"/>
                  <a:pt x="8620825" y="6374814"/>
                </a:cubicBezTo>
                <a:cubicBezTo>
                  <a:pt x="8448622" y="6515397"/>
                  <a:pt x="8277995" y="6653108"/>
                  <a:pt x="8104177" y="6780599"/>
                </a:cubicBezTo>
                <a:lnTo>
                  <a:pt x="7992421" y="6858000"/>
                </a:lnTo>
                <a:lnTo>
                  <a:pt x="7778919" y="6858000"/>
                </a:lnTo>
                <a:lnTo>
                  <a:pt x="6998753" y="6858000"/>
                </a:lnTo>
                <a:lnTo>
                  <a:pt x="6736007" y="6858000"/>
                </a:lnTo>
                <a:lnTo>
                  <a:pt x="528922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80" name="Freeform: Shape 2079">
            <a:extLst>
              <a:ext uri="{FF2B5EF4-FFF2-40B4-BE49-F238E27FC236}">
                <a16:creationId xmlns:a16="http://schemas.microsoft.com/office/drawing/2014/main" id="{8DBEAE55-3EA1-41D7-A212-5F7D8986C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98020"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82" name="Freeform: Shape 2081">
            <a:extLst>
              <a:ext uri="{FF2B5EF4-FFF2-40B4-BE49-F238E27FC236}">
                <a16:creationId xmlns:a16="http://schemas.microsoft.com/office/drawing/2014/main" id="{CFC5F0E7-644F-4101-BE72-12825CF537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85964"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2050" name="Picture 2" descr="AWS Monitoring: Definition, Tools, and Best Practices">
            <a:extLst>
              <a:ext uri="{FF2B5EF4-FFF2-40B4-BE49-F238E27FC236}">
                <a16:creationId xmlns:a16="http://schemas.microsoft.com/office/drawing/2014/main" id="{137E93CF-B20B-7EDD-E48C-028A9F4EB38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914918" y="680457"/>
            <a:ext cx="10362163" cy="5181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2565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6FB76-CABA-4305-B89C-CDD66C8F0900}"/>
              </a:ext>
            </a:extLst>
          </p:cNvPr>
          <p:cNvSpPr>
            <a:spLocks noGrp="1"/>
          </p:cNvSpPr>
          <p:nvPr>
            <p:ph type="title"/>
          </p:nvPr>
        </p:nvSpPr>
        <p:spPr>
          <a:xfrm>
            <a:off x="838200" y="470633"/>
            <a:ext cx="10515600" cy="900967"/>
          </a:xfrm>
        </p:spPr>
        <p:txBody>
          <a:bodyPr>
            <a:normAutofit/>
          </a:bodyPr>
          <a:lstStyle/>
          <a:p>
            <a:r>
              <a:rPr lang="en-US" sz="4000" dirty="0"/>
              <a:t>How CloudTrail Works</a:t>
            </a:r>
          </a:p>
        </p:txBody>
      </p:sp>
      <p:sp>
        <p:nvSpPr>
          <p:cNvPr id="4" name="Rectangle 1">
            <a:extLst>
              <a:ext uri="{FF2B5EF4-FFF2-40B4-BE49-F238E27FC236}">
                <a16:creationId xmlns:a16="http://schemas.microsoft.com/office/drawing/2014/main" id="{7174319D-D279-3B41-886B-538FDE6B069E}"/>
              </a:ext>
            </a:extLst>
          </p:cNvPr>
          <p:cNvSpPr>
            <a:spLocks noGrp="1" noChangeArrowheads="1"/>
          </p:cNvSpPr>
          <p:nvPr>
            <p:ph idx="1"/>
          </p:nvPr>
        </p:nvSpPr>
        <p:spPr bwMode="auto">
          <a:xfrm>
            <a:off x="838200" y="1536174"/>
            <a:ext cx="995172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rPr>
              <a:t>Trail Creation</a:t>
            </a:r>
            <a:r>
              <a:rPr lang="en-US" altLang="en-US" sz="2000" dirty="0"/>
              <a:t>: </a:t>
            </a:r>
            <a:r>
              <a:rPr kumimoji="0" lang="en-US" altLang="en-US" sz="2000" b="0" i="0" u="none" strike="noStrike" cap="none" normalizeH="0" baseline="0" dirty="0">
                <a:ln>
                  <a:noFill/>
                </a:ln>
                <a:solidFill>
                  <a:schemeClr val="tx1"/>
                </a:solidFill>
                <a:effectLst/>
              </a:rPr>
              <a:t>A “trail” can be set up in CloudTrail to define what events to log and where to send logs. Trails can be applied to a single region or all regions and can log both management and data events.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rPr>
              <a:t>Log Storage</a:t>
            </a:r>
            <a:r>
              <a:rPr lang="en-US" altLang="en-US" sz="2000" dirty="0"/>
              <a:t>: </a:t>
            </a:r>
            <a:r>
              <a:rPr kumimoji="0" lang="en-US" altLang="en-US" sz="2000" b="0" i="0" u="none" strike="noStrike" cap="none" normalizeH="0" baseline="0" dirty="0">
                <a:ln>
                  <a:noFill/>
                </a:ln>
                <a:solidFill>
                  <a:schemeClr val="tx1"/>
                </a:solidFill>
                <a:effectLst/>
              </a:rPr>
              <a:t>Logs are stored in an S3 bucket, and you can set lifecycle policies to archive or delete old logs automatically. CloudTrail logs can also be encrypted for additional security.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rPr>
              <a:t>Accessing Logs</a:t>
            </a:r>
            <a:r>
              <a:rPr lang="en-US" altLang="en-US" sz="2000" dirty="0"/>
              <a:t>: </a:t>
            </a:r>
            <a:r>
              <a:rPr kumimoji="0" lang="en-US" altLang="en-US" sz="2000" b="0" i="0" u="none" strike="noStrike" cap="none" normalizeH="0" baseline="0" dirty="0">
                <a:ln>
                  <a:noFill/>
                </a:ln>
                <a:solidFill>
                  <a:schemeClr val="tx1"/>
                </a:solidFill>
                <a:effectLst/>
              </a:rPr>
              <a:t>Logs can be accessed through the CloudTrail Console, S3, or CloudWatch Logs. You can search for specific events using filters, helping narrow down specific incidents or user actions.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519545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1CD54-D475-7D7A-9B71-07CCEA74FE42}"/>
              </a:ext>
            </a:extLst>
          </p:cNvPr>
          <p:cNvSpPr>
            <a:spLocks noGrp="1"/>
          </p:cNvSpPr>
          <p:nvPr>
            <p:ph type="title"/>
          </p:nvPr>
        </p:nvSpPr>
        <p:spPr>
          <a:xfrm>
            <a:off x="1059572" y="997024"/>
            <a:ext cx="4597747" cy="679210"/>
          </a:xfrm>
        </p:spPr>
        <p:txBody>
          <a:bodyPr anchor="b">
            <a:normAutofit/>
          </a:bodyPr>
          <a:lstStyle/>
          <a:p>
            <a:r>
              <a:rPr lang="en-US" sz="3600" b="1" dirty="0"/>
              <a:t>Amazon CloudWatch </a:t>
            </a:r>
          </a:p>
        </p:txBody>
      </p:sp>
      <p:sp>
        <p:nvSpPr>
          <p:cNvPr id="3" name="Content Placeholder 2">
            <a:extLst>
              <a:ext uri="{FF2B5EF4-FFF2-40B4-BE49-F238E27FC236}">
                <a16:creationId xmlns:a16="http://schemas.microsoft.com/office/drawing/2014/main" id="{8B21891D-EF75-D111-20B5-819231DC84F8}"/>
              </a:ext>
            </a:extLst>
          </p:cNvPr>
          <p:cNvSpPr>
            <a:spLocks noGrp="1"/>
          </p:cNvSpPr>
          <p:nvPr>
            <p:ph idx="1"/>
          </p:nvPr>
        </p:nvSpPr>
        <p:spPr>
          <a:xfrm>
            <a:off x="1059572" y="1733934"/>
            <a:ext cx="5777325" cy="3447832"/>
          </a:xfrm>
        </p:spPr>
        <p:txBody>
          <a:bodyPr anchor="t">
            <a:normAutofit/>
          </a:bodyPr>
          <a:lstStyle/>
          <a:p>
            <a:pPr marL="0" indent="0">
              <a:buNone/>
            </a:pPr>
            <a:r>
              <a:rPr lang="en-US" sz="2600" dirty="0"/>
              <a:t>A monitoring and observability service provided by AWS that enables you to monitor and manage cloud resources and applications running on AWS. It offers real-time data and insights into various AWS services, providing critical metrics and logs for ensuring application performance, security, and reliability.)</a:t>
            </a:r>
          </a:p>
        </p:txBody>
      </p:sp>
      <p:pic>
        <p:nvPicPr>
          <p:cNvPr id="1026" name="Picture 2" descr="An Introduction to AWS CloudWatch | by Lavanya R | AWS in Plain English">
            <a:extLst>
              <a:ext uri="{FF2B5EF4-FFF2-40B4-BE49-F238E27FC236}">
                <a16:creationId xmlns:a16="http://schemas.microsoft.com/office/drawing/2014/main" id="{DCDFF38A-CC61-0154-44F6-BD3D90E01B4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115763" y="2096086"/>
            <a:ext cx="4737982" cy="2952897"/>
          </a:xfrm>
          <a:prstGeom prst="rect">
            <a:avLst/>
          </a:prstGeom>
          <a:noFill/>
          <a:extLst>
            <a:ext uri="{909E8E84-426E-40DD-AFC4-6F175D3DCCD1}">
              <a14:hiddenFill xmlns:a14="http://schemas.microsoft.com/office/drawing/2010/main">
                <a:solidFill>
                  <a:srgbClr val="FFFFFF"/>
                </a:solidFill>
              </a14:hiddenFill>
            </a:ext>
          </a:extLst>
        </p:spPr>
      </p:pic>
      <p:grpSp>
        <p:nvGrpSpPr>
          <p:cNvPr id="1031" name="Group 1030">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032" name="Rectangle 1031">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59630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17B32-62A5-6906-ECD1-5C483420458C}"/>
              </a:ext>
            </a:extLst>
          </p:cNvPr>
          <p:cNvSpPr>
            <a:spLocks noGrp="1"/>
          </p:cNvSpPr>
          <p:nvPr>
            <p:ph type="title"/>
          </p:nvPr>
        </p:nvSpPr>
        <p:spPr>
          <a:xfrm>
            <a:off x="838200" y="365126"/>
            <a:ext cx="10515600" cy="760290"/>
          </a:xfrm>
        </p:spPr>
        <p:txBody>
          <a:bodyPr/>
          <a:lstStyle/>
          <a:p>
            <a:r>
              <a:rPr lang="en-US" dirty="0"/>
              <a:t>Key Features of </a:t>
            </a:r>
            <a:r>
              <a:rPr lang="en-US" sz="4400" b="1" dirty="0"/>
              <a:t>CloudWatch</a:t>
            </a:r>
            <a:endParaRPr lang="en-US" dirty="0"/>
          </a:p>
        </p:txBody>
      </p:sp>
      <p:sp>
        <p:nvSpPr>
          <p:cNvPr id="4" name="Rectangle 1">
            <a:extLst>
              <a:ext uri="{FF2B5EF4-FFF2-40B4-BE49-F238E27FC236}">
                <a16:creationId xmlns:a16="http://schemas.microsoft.com/office/drawing/2014/main" id="{291A50AA-D0AF-DB5D-CDBC-F3E2145C2B1E}"/>
              </a:ext>
            </a:extLst>
          </p:cNvPr>
          <p:cNvSpPr>
            <a:spLocks noGrp="1" noChangeArrowheads="1"/>
          </p:cNvSpPr>
          <p:nvPr>
            <p:ph idx="1"/>
          </p:nvPr>
        </p:nvSpPr>
        <p:spPr bwMode="auto">
          <a:xfrm>
            <a:off x="838201" y="1252696"/>
            <a:ext cx="10515599" cy="5291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200" b="1" i="0" u="none" strike="noStrike" cap="none" normalizeH="0" baseline="0" dirty="0">
                <a:ln>
                  <a:noFill/>
                </a:ln>
                <a:solidFill>
                  <a:schemeClr val="tx1"/>
                </a:solidFill>
                <a:effectLst/>
              </a:rPr>
              <a:t>1. Metrics Monitoring</a:t>
            </a:r>
            <a:endParaRPr kumimoji="0" lang="en-US" altLang="en-US" sz="2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200" b="0" i="0" u="none" strike="noStrike" cap="none" normalizeH="0" baseline="0" dirty="0">
                <a:ln>
                  <a:noFill/>
                </a:ln>
                <a:solidFill>
                  <a:schemeClr val="tx1"/>
                </a:solidFill>
                <a:effectLst/>
              </a:rPr>
              <a:t>CloudWatch collects metrics from AWS resources (e.g., EC2 instances, RDS databases, Lambda functions) and custom applications, helping you monitor performance and identify bottlenecks.</a:t>
            </a:r>
            <a:endParaRPr lang="en-US" altLang="en-US" sz="2200" dirty="0"/>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200" b="1" i="0" u="none" strike="noStrike" cap="none" normalizeH="0" baseline="0" dirty="0">
                <a:ln>
                  <a:noFill/>
                </a:ln>
                <a:solidFill>
                  <a:schemeClr val="tx1"/>
                </a:solidFill>
                <a:effectLst/>
              </a:rPr>
              <a:t>2. Alarms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200" b="0" i="0" u="none" strike="noStrike" cap="none" normalizeH="0" baseline="0" dirty="0">
                <a:ln>
                  <a:noFill/>
                </a:ln>
                <a:solidFill>
                  <a:schemeClr val="tx1"/>
                </a:solidFill>
                <a:effectLst/>
              </a:rPr>
              <a:t>CloudWatch allows you to set alarms for specific metrics, such as CPU utilization, memory usage, or latency. When thresholds are exceeded, it can trigger notifications or automated actions, such as scaling up resources or stopping an instance.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200" b="0" i="0" u="none" strike="noStrike" cap="none" normalizeH="0" baseline="0" dirty="0">
              <a:ln>
                <a:noFill/>
              </a:ln>
              <a:solidFill>
                <a:schemeClr val="tx1"/>
              </a:solidFill>
              <a:effectLst/>
            </a:endParaRPr>
          </a:p>
          <a:p>
            <a:pPr marL="0" indent="0">
              <a:buNone/>
            </a:pPr>
            <a:r>
              <a:rPr lang="en-US" sz="2200" b="1" dirty="0"/>
              <a:t>3. Logs Monitoring</a:t>
            </a:r>
            <a:endParaRPr lang="en-US" sz="2200" dirty="0"/>
          </a:p>
          <a:p>
            <a:pPr marL="0" indent="0">
              <a:buNone/>
            </a:pPr>
            <a:r>
              <a:rPr lang="en-US" sz="2200" dirty="0"/>
              <a:t>CloudWatch Logs enables you to collect, monitor, and store log files from AWS services, applications, or on-premises systems, helping you troubleshoot issues and analyze operational patterns.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593754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23B3D1F0-93B2-913C-2E90-12824507D82C}"/>
              </a:ext>
            </a:extLst>
          </p:cNvPr>
          <p:cNvSpPr>
            <a:spLocks noGrp="1" noChangeArrowheads="1"/>
          </p:cNvSpPr>
          <p:nvPr>
            <p:ph idx="1"/>
          </p:nvPr>
        </p:nvSpPr>
        <p:spPr bwMode="auto">
          <a:xfrm>
            <a:off x="685800" y="739495"/>
            <a:ext cx="10256520"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200" b="1" i="0" u="none" strike="noStrike" cap="none" normalizeH="0" baseline="0" dirty="0">
                <a:ln>
                  <a:noFill/>
                </a:ln>
                <a:solidFill>
                  <a:schemeClr val="tx1"/>
                </a:solidFill>
                <a:effectLst/>
              </a:rPr>
              <a:t>4. CloudWatch Dashboards</a:t>
            </a:r>
            <a:endParaRPr kumimoji="0" lang="en-US" altLang="en-US" sz="2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200" b="0" i="0" u="none" strike="noStrike" cap="none" normalizeH="0" baseline="0" dirty="0">
                <a:ln>
                  <a:noFill/>
                </a:ln>
                <a:solidFill>
                  <a:schemeClr val="tx1"/>
                </a:solidFill>
                <a:effectLst/>
              </a:rPr>
              <a:t>Customizable dashboards in CloudWatch allow you to visualize and combine data from multiple AWS services in one place, providing a consolidated view of system health and performance.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200" b="1" i="0" u="none" strike="noStrike" cap="none" normalizeH="0" baseline="0" dirty="0">
                <a:ln>
                  <a:noFill/>
                </a:ln>
                <a:solidFill>
                  <a:schemeClr val="tx1"/>
                </a:solidFill>
                <a:effectLst/>
              </a:rPr>
              <a:t>5. Events</a:t>
            </a:r>
            <a:endParaRPr kumimoji="0" lang="en-US" altLang="en-US" sz="2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200" b="0" i="0" u="none" strike="noStrike" cap="none" normalizeH="0" baseline="0" dirty="0">
                <a:ln>
                  <a:noFill/>
                </a:ln>
                <a:solidFill>
                  <a:schemeClr val="tx1"/>
                </a:solidFill>
                <a:effectLst/>
              </a:rPr>
              <a:t>CloudWatch Events provide near real-time stream of system events that describe changes in AWS resources, helping you respond to operational changes. Events can trigger Lambda functions, send notifications, or change system states.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200" b="1" i="0" u="none" strike="noStrike" cap="none" normalizeH="0" baseline="0" dirty="0">
                <a:ln>
                  <a:noFill/>
                </a:ln>
                <a:solidFill>
                  <a:schemeClr val="tx1"/>
                </a:solidFill>
                <a:effectLst/>
              </a:rPr>
              <a:t>6. CloudWatch Synthetics</a:t>
            </a:r>
            <a:endParaRPr kumimoji="0" lang="en-US" altLang="en-US" sz="2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200" b="0" i="0" u="none" strike="noStrike" cap="none" normalizeH="0" baseline="0" dirty="0">
                <a:ln>
                  <a:noFill/>
                </a:ln>
                <a:solidFill>
                  <a:schemeClr val="tx1"/>
                </a:solidFill>
                <a:effectLst/>
              </a:rPr>
              <a:t>Synthetics allows you to create canaries (scripts) to simulate user behavior, monitor endpoint availability, and measure application performance from a user perspective. It’s useful for proactive monitoring of APIs and websites.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093651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B9A3A-8CB2-BAEC-5FDB-EAE4BB9FD391}"/>
              </a:ext>
            </a:extLst>
          </p:cNvPr>
          <p:cNvSpPr>
            <a:spLocks noGrp="1"/>
          </p:cNvSpPr>
          <p:nvPr>
            <p:ph type="title"/>
          </p:nvPr>
        </p:nvSpPr>
        <p:spPr>
          <a:xfrm>
            <a:off x="638556" y="619652"/>
            <a:ext cx="10515600" cy="748567"/>
          </a:xfrm>
        </p:spPr>
        <p:txBody>
          <a:bodyPr>
            <a:normAutofit/>
          </a:bodyPr>
          <a:lstStyle/>
          <a:p>
            <a:r>
              <a:rPr lang="en-US" sz="4000" dirty="0"/>
              <a:t>Benefits of Amazon CloudWatch</a:t>
            </a:r>
          </a:p>
        </p:txBody>
      </p:sp>
      <p:sp>
        <p:nvSpPr>
          <p:cNvPr id="4" name="Rectangle 1">
            <a:extLst>
              <a:ext uri="{FF2B5EF4-FFF2-40B4-BE49-F238E27FC236}">
                <a16:creationId xmlns:a16="http://schemas.microsoft.com/office/drawing/2014/main" id="{7C73DEDD-1689-1590-714B-2211BA25C319}"/>
              </a:ext>
            </a:extLst>
          </p:cNvPr>
          <p:cNvSpPr>
            <a:spLocks noGrp="1" noChangeArrowheads="1"/>
          </p:cNvSpPr>
          <p:nvPr>
            <p:ph idx="1"/>
          </p:nvPr>
        </p:nvSpPr>
        <p:spPr bwMode="auto">
          <a:xfrm>
            <a:off x="638556" y="1462859"/>
            <a:ext cx="10914888"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rPr>
              <a:t>1. Improved Resource Management</a:t>
            </a:r>
            <a:r>
              <a:rPr kumimoji="0" lang="en-US" altLang="en-US" sz="2000" b="0" i="0" u="none" strike="noStrike" cap="none" normalizeH="0" baseline="0" dirty="0">
                <a:ln>
                  <a:noFill/>
                </a:ln>
                <a:solidFill>
                  <a:schemeClr val="tx1"/>
                </a:solidFill>
                <a:effectLst/>
              </a:rPr>
              <a:t>: Helps optimize resources by providing metrics on resource utilization, allowing you to make informed decisions on scaling and optimizing AWS services.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rPr>
              <a:t>2. Enhanced Security</a:t>
            </a:r>
            <a:r>
              <a:rPr kumimoji="0" lang="en-US" altLang="en-US" sz="2000" b="0" i="0" u="none" strike="noStrike" cap="none" normalizeH="0" baseline="0" dirty="0">
                <a:ln>
                  <a:noFill/>
                </a:ln>
                <a:solidFill>
                  <a:schemeClr val="tx1"/>
                </a:solidFill>
                <a:effectLst/>
              </a:rPr>
              <a:t>: CloudWatch enables monitoring of security metrics and logging of critical events, helping detect and respond to suspicious activities.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rPr>
              <a:t>3. Automated Responses</a:t>
            </a:r>
            <a:r>
              <a:rPr kumimoji="0" lang="en-US" altLang="en-US" sz="2000" b="0" i="0" u="none" strike="noStrike" cap="none" normalizeH="0" baseline="0" dirty="0">
                <a:ln>
                  <a:noFill/>
                </a:ln>
                <a:solidFill>
                  <a:schemeClr val="tx1"/>
                </a:solidFill>
                <a:effectLst/>
              </a:rPr>
              <a:t>: With CloudWatch Alarms and Events, you can set up automated responses to certain thresholds or events, reducing downtime and improving efficiency.</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rPr>
              <a:t>4. Real-Time Alerts</a:t>
            </a:r>
            <a:r>
              <a:rPr kumimoji="0" lang="en-US" altLang="en-US" sz="2000" b="0" i="0" u="none" strike="noStrike" cap="none" normalizeH="0" baseline="0" dirty="0">
                <a:ln>
                  <a:noFill/>
                </a:ln>
                <a:solidFill>
                  <a:schemeClr val="tx1"/>
                </a:solidFill>
                <a:effectLst/>
              </a:rPr>
              <a:t>: Receive real-time alerts via SNS or other notification systems, allowing teams to react quickly to operational issues.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rPr>
              <a:t>5. Proactive Monitoring</a:t>
            </a:r>
            <a:r>
              <a:rPr kumimoji="0" lang="en-US" altLang="en-US" sz="2000" b="0" i="0" u="none" strike="noStrike" cap="none" normalizeH="0" baseline="0" dirty="0">
                <a:ln>
                  <a:noFill/>
                </a:ln>
                <a:solidFill>
                  <a:schemeClr val="tx1"/>
                </a:solidFill>
                <a:effectLst/>
              </a:rPr>
              <a:t>: Using canaries and synthetic tests, CloudWatch helps identify potential issues before they impact users, improving reliability.</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rPr>
              <a:t>6. Unified View of Metrics and Logs</a:t>
            </a:r>
            <a:r>
              <a:rPr kumimoji="0" lang="en-US" altLang="en-US" sz="2000" b="0" i="0" u="none" strike="noStrike" cap="none" normalizeH="0" baseline="0" dirty="0">
                <a:ln>
                  <a:noFill/>
                </a:ln>
                <a:solidFill>
                  <a:schemeClr val="tx1"/>
                </a:solidFill>
                <a:effectLst/>
              </a:rPr>
              <a:t>: CloudWatch consolidates metrics and logs from various AWS services, allowing for centralized monitoring and troubleshooting.</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rPr>
              <a:t>7. Compliance and Auditing</a:t>
            </a:r>
            <a:r>
              <a:rPr kumimoji="0" lang="en-US" altLang="en-US" sz="2000" b="0" i="0" u="none" strike="noStrike" cap="none" normalizeH="0" baseline="0" dirty="0">
                <a:ln>
                  <a:noFill/>
                </a:ln>
                <a:solidFill>
                  <a:schemeClr val="tx1"/>
                </a:solidFill>
                <a:effectLst/>
              </a:rPr>
              <a:t>: Logs and metrics are stored securely, helping meet compliance and audit requirements by maintaining records of operational data. </a:t>
            </a:r>
          </a:p>
        </p:txBody>
      </p:sp>
    </p:spTree>
    <p:extLst>
      <p:ext uri="{BB962C8B-B14F-4D97-AF65-F5344CB8AC3E}">
        <p14:creationId xmlns:p14="http://schemas.microsoft.com/office/powerpoint/2010/main" val="2492827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34" name="Rectangle 5133">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7801B4-DA3D-5BDB-5737-06802F4F5687}"/>
              </a:ext>
            </a:extLst>
          </p:cNvPr>
          <p:cNvSpPr>
            <a:spLocks noGrp="1"/>
          </p:cNvSpPr>
          <p:nvPr>
            <p:ph type="title"/>
          </p:nvPr>
        </p:nvSpPr>
        <p:spPr>
          <a:xfrm>
            <a:off x="1153449" y="892097"/>
            <a:ext cx="5323715" cy="935168"/>
          </a:xfrm>
        </p:spPr>
        <p:txBody>
          <a:bodyPr anchor="b">
            <a:normAutofit/>
          </a:bodyPr>
          <a:lstStyle/>
          <a:p>
            <a:r>
              <a:rPr lang="en-US" sz="4000" dirty="0"/>
              <a:t>AWS CloudTrail</a:t>
            </a:r>
          </a:p>
        </p:txBody>
      </p:sp>
      <p:sp>
        <p:nvSpPr>
          <p:cNvPr id="3" name="Content Placeholder 2">
            <a:extLst>
              <a:ext uri="{FF2B5EF4-FFF2-40B4-BE49-F238E27FC236}">
                <a16:creationId xmlns:a16="http://schemas.microsoft.com/office/drawing/2014/main" id="{4A1159DB-DE39-B11C-002B-A04C39A165B0}"/>
              </a:ext>
            </a:extLst>
          </p:cNvPr>
          <p:cNvSpPr>
            <a:spLocks noGrp="1"/>
          </p:cNvSpPr>
          <p:nvPr>
            <p:ph idx="1"/>
          </p:nvPr>
        </p:nvSpPr>
        <p:spPr>
          <a:xfrm>
            <a:off x="1153449" y="2224153"/>
            <a:ext cx="5315189" cy="3535083"/>
          </a:xfrm>
        </p:spPr>
        <p:txBody>
          <a:bodyPr anchor="t">
            <a:normAutofit/>
          </a:bodyPr>
          <a:lstStyle/>
          <a:p>
            <a:pPr marL="0" indent="0">
              <a:buNone/>
            </a:pPr>
            <a:r>
              <a:rPr lang="en-US" sz="2500" dirty="0"/>
              <a:t>service that provides comprehensive logging, monitoring, and auditing for activities across an AWS account. It records API calls and user actions within AWS, allowing you to track changes, investigate incidents, and ensure compliance.</a:t>
            </a:r>
          </a:p>
        </p:txBody>
      </p:sp>
      <p:sp>
        <p:nvSpPr>
          <p:cNvPr id="5136" name="Rectangle 5135">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7" name="Rectangle 5136">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33" name="Rectangle 5132">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35" name="Rectangle 5134">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22" name="Picture 2" descr="Integrating AWS CloudTrail in Wazuh | Wazuh">
            <a:extLst>
              <a:ext uri="{FF2B5EF4-FFF2-40B4-BE49-F238E27FC236}">
                <a16:creationId xmlns:a16="http://schemas.microsoft.com/office/drawing/2014/main" id="{302022FA-9321-22B5-D090-292D2557103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75967" y="1359681"/>
            <a:ext cx="4170530" cy="4170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4175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377C-8BF1-B669-BB47-C73C98B45A15}"/>
              </a:ext>
            </a:extLst>
          </p:cNvPr>
          <p:cNvSpPr>
            <a:spLocks noGrp="1"/>
          </p:cNvSpPr>
          <p:nvPr>
            <p:ph type="title"/>
          </p:nvPr>
        </p:nvSpPr>
        <p:spPr>
          <a:xfrm>
            <a:off x="838200" y="365125"/>
            <a:ext cx="10515600" cy="872345"/>
          </a:xfrm>
        </p:spPr>
        <p:txBody>
          <a:bodyPr/>
          <a:lstStyle/>
          <a:p>
            <a:r>
              <a:rPr lang="en-US" dirty="0"/>
              <a:t>Key Features of </a:t>
            </a:r>
            <a:r>
              <a:rPr lang="en-US" sz="4400" dirty="0"/>
              <a:t>CloudTrail</a:t>
            </a:r>
            <a:endParaRPr lang="en-US" dirty="0"/>
          </a:p>
        </p:txBody>
      </p:sp>
      <p:sp>
        <p:nvSpPr>
          <p:cNvPr id="4" name="Rectangle 1">
            <a:extLst>
              <a:ext uri="{FF2B5EF4-FFF2-40B4-BE49-F238E27FC236}">
                <a16:creationId xmlns:a16="http://schemas.microsoft.com/office/drawing/2014/main" id="{189098C0-42F2-6B92-C0E8-768B3972E275}"/>
              </a:ext>
            </a:extLst>
          </p:cNvPr>
          <p:cNvSpPr>
            <a:spLocks noGrp="1" noChangeArrowheads="1"/>
          </p:cNvSpPr>
          <p:nvPr>
            <p:ph idx="1"/>
          </p:nvPr>
        </p:nvSpPr>
        <p:spPr bwMode="auto">
          <a:xfrm>
            <a:off x="838200" y="1418618"/>
            <a:ext cx="964692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rPr>
              <a:t>1. Event Logging</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rPr>
              <a:t>CloudTrail captures detailed logs of all API calls made in an AWS account, including requests made from the AWS Management Console, SDKs, CLI, and other AWS services. Each log entry includes information like the requester, the service being accessed, the action taken, and the response.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rPr>
              <a:t>2. Management and Data Events</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rPr>
              <a:t>Management events capture high-level operations on AWS resources (like creating, modifying, or deleting resources). Data events track operations on data-level resources, such as reading objects in an S3 bucket or accessing Lambda functions.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rPr>
              <a:t>3. Multi-Region Tracking</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rPr>
              <a:t>CloudTrail can be configured to record activities across multiple AWS regions, ensuring centralized visibility and comprehensive tracking across an entire account.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167537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B94DBA98-EDB5-EF39-AD1A-9A0B281BBCB9}"/>
              </a:ext>
            </a:extLst>
          </p:cNvPr>
          <p:cNvSpPr>
            <a:spLocks noGrp="1" noChangeArrowheads="1"/>
          </p:cNvSpPr>
          <p:nvPr>
            <p:ph idx="1"/>
          </p:nvPr>
        </p:nvSpPr>
        <p:spPr bwMode="auto">
          <a:xfrm>
            <a:off x="627185" y="766732"/>
            <a:ext cx="10366248"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rPr>
              <a:t>4. Event History</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rPr>
              <a:t>CloudTrail provides a 90-day event history for recent account activity, allowing users to search and view event logs without needing to set up a trail.</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rPr>
              <a:t>5. Integration with CloudWatch Logs and S3</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rPr>
              <a:t>You can configure CloudTrail to deliver log files to an S3 bucket for storage and archive, and to CloudWatch Logs for real-time monitoring and alarm configuration.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rPr>
              <a:t>6. CloudTrail Insights</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rPr>
              <a:t>CloudTrail Insights detects unusual or potentially malicious activity in your account by analyzing patterns in your API calls, such as sudden spikes in resource provisioning or unusual API activity.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rPr>
              <a:t>7. AWS Organizations Integration</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rPr>
              <a:t>In a multi-account setup, CloudTrail can be configured to record activity across all accounts in an organization, simplifying auditing and management.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4260603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9E09D-DFAD-5D72-298B-DC8ECC798C58}"/>
              </a:ext>
            </a:extLst>
          </p:cNvPr>
          <p:cNvSpPr>
            <a:spLocks noGrp="1"/>
          </p:cNvSpPr>
          <p:nvPr>
            <p:ph type="title"/>
          </p:nvPr>
        </p:nvSpPr>
        <p:spPr>
          <a:xfrm>
            <a:off x="838200" y="351346"/>
            <a:ext cx="10515600" cy="736844"/>
          </a:xfrm>
        </p:spPr>
        <p:txBody>
          <a:bodyPr>
            <a:normAutofit/>
          </a:bodyPr>
          <a:lstStyle/>
          <a:p>
            <a:r>
              <a:rPr lang="en-US" sz="4000" dirty="0"/>
              <a:t>Benefits of AWS CloudTrail</a:t>
            </a:r>
          </a:p>
        </p:txBody>
      </p:sp>
      <p:sp>
        <p:nvSpPr>
          <p:cNvPr id="4" name="Rectangle 1">
            <a:extLst>
              <a:ext uri="{FF2B5EF4-FFF2-40B4-BE49-F238E27FC236}">
                <a16:creationId xmlns:a16="http://schemas.microsoft.com/office/drawing/2014/main" id="{140D384E-F5EA-5ECC-3391-CB5071251826}"/>
              </a:ext>
            </a:extLst>
          </p:cNvPr>
          <p:cNvSpPr>
            <a:spLocks noGrp="1" noChangeArrowheads="1"/>
          </p:cNvSpPr>
          <p:nvPr>
            <p:ph idx="1"/>
          </p:nvPr>
        </p:nvSpPr>
        <p:spPr bwMode="auto">
          <a:xfrm>
            <a:off x="838200" y="1182119"/>
            <a:ext cx="10341864"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rPr>
              <a:t>1. Enhanced Security and Compliance</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rPr>
              <a:t>CloudTrail provides a full audit trail of actions within AWS, enabling you to detect unauthorized access or unusual activity, which is critical for maintaining security and compliance standards (e.g., HIPAA, GDPR, SOC 2).</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rPr>
              <a:t>2. Operational Troubleshooting</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rPr>
              <a:t>CloudTrail logs are invaluable for diagnosing operational issues, as you can see exactly when and by whom changes were made to resources.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rPr>
              <a:t>3. Automated Monitoring and Alerts</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rPr>
              <a:t>By integrating CloudTrail with CloudWatch, you can set up alerts based on specific API activities, such as unauthorized access attempts or changes to security settings.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rPr>
              <a:t>4. Cost Control and Resource Optimization</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rPr>
              <a:t>CloudTrail logs help track resource provisioning events, enabling better understanding of account usage and cost trends, which is essential for optimizing AWS spending.</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rPr>
              <a:t>5. Easy Investigation of Security Incidents</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rPr>
              <a:t>In case of a security incident, CloudTrail logs can be quickly reviewed to determine which resources were accessed or modified, helping you assess and respond to incidents effectively.</a:t>
            </a:r>
          </a:p>
        </p:txBody>
      </p:sp>
    </p:spTree>
    <p:extLst>
      <p:ext uri="{BB962C8B-B14F-4D97-AF65-F5344CB8AC3E}">
        <p14:creationId xmlns:p14="http://schemas.microsoft.com/office/powerpoint/2010/main" val="42140211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340</TotalTime>
  <Words>1086</Words>
  <Application>Microsoft Office PowerPoint</Application>
  <PresentationFormat>Widescreen</PresentationFormat>
  <Paragraphs>66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Meiryo</vt:lpstr>
      <vt:lpstr>Aptos</vt:lpstr>
      <vt:lpstr>Aptos Display</vt:lpstr>
      <vt:lpstr>Arial</vt:lpstr>
      <vt:lpstr>Office Theme</vt:lpstr>
      <vt:lpstr>PowerPoint Presentation</vt:lpstr>
      <vt:lpstr>Amazon CloudWatch </vt:lpstr>
      <vt:lpstr>Key Features of CloudWatch</vt:lpstr>
      <vt:lpstr>PowerPoint Presentation</vt:lpstr>
      <vt:lpstr>Benefits of Amazon CloudWatch</vt:lpstr>
      <vt:lpstr>AWS CloudTrail</vt:lpstr>
      <vt:lpstr>Key Features of CloudTrail</vt:lpstr>
      <vt:lpstr>PowerPoint Presentation</vt:lpstr>
      <vt:lpstr>Benefits of AWS CloudTrail</vt:lpstr>
      <vt:lpstr>How CloudTrail Works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-Ash</dc:creator>
  <cp:lastModifiedBy>-Ash</cp:lastModifiedBy>
  <cp:revision>21</cp:revision>
  <dcterms:created xsi:type="dcterms:W3CDTF">2024-11-13T08:56:23Z</dcterms:created>
  <dcterms:modified xsi:type="dcterms:W3CDTF">2024-11-14T09:44:00Z</dcterms:modified>
</cp:coreProperties>
</file>