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F3AB-5200-652F-A71D-5CDC6CF8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9CD3-F27A-4363-5A68-F595440C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0593-5BA4-348A-6A66-FBEE0A7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5FF7-A99F-C83B-AE8D-38336FAD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55D4-589C-E49D-463C-6B4C9447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4D5-E74D-7AD1-AB07-155D4362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4F70-F7F4-25B7-11AE-9F628A87B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1B19-2F3E-9B74-D9C9-325D7332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B3BC-B150-1023-3F7F-2F2571BC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B086-C4FF-E01E-2CD8-657D80D9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EA2FD-8023-85A7-32D4-270BF9CD9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987C-59B4-668D-6C15-6D405D26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25C4-82C0-4799-A7CE-CB8CBF1E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ECC0-25A7-39A5-9D73-AC088511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A24-170F-DBE9-7164-42E4E57D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62F1-D81A-E020-601D-B0791A8F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2F65-008A-8576-7639-8ACEA178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48B1-E2F0-36B4-152F-C4224BE4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75C5-ADF1-EA97-63A8-6544866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63E1-D162-7742-0C6A-BC2B4F94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26A4-F4C2-05B6-16A4-D2DF92B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1577C-C6EC-5F2B-B673-50E46DB1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5310-F5F4-66D0-1384-1A58447A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D9EE-4E14-60E2-637D-ACA91A20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B914-35A2-5172-5E0E-7680F138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D2FC-6594-0F56-0528-07310E7E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A8C4-C452-CE3B-0135-2DB463C70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1A35-6B35-4124-3592-F56F602A7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0C8D-BB44-B44F-82DA-FEF95A3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E312F-4FC4-7279-4E30-83E475EB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7B71-5769-EDF7-8385-657DFB2F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3C43-44CF-BF29-AB03-A1252134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7993-A18C-68CE-53D6-28E7C369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5BF1E-AAD4-B71F-2EA9-4AF85E985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24CB1-F538-CBD9-A215-0940B0FBA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E3E8F-EA4D-0826-1BF3-D46F8F7D4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666B8-2563-0CB5-EB97-C33D0255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62D53-E1C6-BA49-E10F-CF66A383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569C3-A036-570E-086A-39C17FA4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0C78-CFAE-62DB-9365-8332EE38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C5BFA-8258-8F34-B818-32E57BC0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425BF-9384-5E19-7F9F-53A9F84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04F1-A3EC-FFB6-0D0F-9823D9D5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B5E1A-2AED-841D-ECF0-B34708B2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C931-8F6A-864A-3613-B202281E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0E72-0328-B254-DD2B-BB6F27D1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54A3-26EB-0CD3-57E1-1FA742C2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9B30-B0CD-3628-C887-53A1A33F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8FEEA-1D0A-D4F2-4A6D-FEDBBBBE0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33C2-E1CC-EAF7-4F32-631EA47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7D32-89C1-0785-18B8-DF39CE45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6A252-7DD8-AA2F-A736-273B7B30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A49-5942-6D1B-636D-43B32642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A5FFA-5160-A97C-FA53-D122D6396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E896-5778-DE11-7772-7A143702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3BC9-AE04-3D4A-0AE7-4D0DD5B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C390-7EBA-30AE-311D-70F5FCA5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98128-8B0B-A248-12D3-93DCCAF3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8EA81-AE65-7315-57BC-7664B6E8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1AFE-A2B2-17BE-B2D9-601CE774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9DFB-D803-756B-A128-74A9C5A99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A3E6F-7F23-4D64-B9D1-8F98894E4E5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A11E-D0B9-704E-41C8-1499CD8B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C63A-ED2E-6AE7-86DE-4D3FBDBB5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3A3DD-E2B8-45DA-B838-21F6D20B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8C947-9722-07BC-B9E8-762C24B0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BFF-E077-69A5-A474-C03DFB2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595959"/>
                </a:solidFill>
              </a:rPr>
              <a:t>• Amazon S3 is one of the main building blocks of AWS</a:t>
            </a:r>
          </a:p>
          <a:p>
            <a:pPr marL="0" indent="0">
              <a:buNone/>
            </a:pPr>
            <a:r>
              <a:rPr lang="en-US" sz="2000">
                <a:solidFill>
                  <a:srgbClr val="595959"/>
                </a:solidFill>
              </a:rPr>
              <a:t>• It's advertised as "infinitely scaling" storage</a:t>
            </a:r>
          </a:p>
          <a:p>
            <a:pPr marL="0" indent="0">
              <a:buNone/>
            </a:pPr>
            <a:r>
              <a:rPr lang="en-US" sz="2000">
                <a:solidFill>
                  <a:srgbClr val="595959"/>
                </a:solidFill>
              </a:rPr>
              <a:t>• Many websites use Amazon S3 as a backbone</a:t>
            </a:r>
          </a:p>
          <a:p>
            <a:pPr marL="0" indent="0">
              <a:buNone/>
            </a:pPr>
            <a:r>
              <a:rPr lang="en-US" sz="2000">
                <a:solidFill>
                  <a:srgbClr val="595959"/>
                </a:solidFill>
              </a:rPr>
              <a:t>• Many AWS services use Amazon S3 as an integration as well</a:t>
            </a:r>
          </a:p>
          <a:p>
            <a:pPr marL="0" indent="0">
              <a:buNone/>
            </a:pPr>
            <a:r>
              <a:rPr lang="en-US" sz="2000">
                <a:solidFill>
                  <a:srgbClr val="595959"/>
                </a:solidFill>
              </a:rPr>
              <a:t>• We'll have a step-by-step approach to S3</a:t>
            </a:r>
          </a:p>
        </p:txBody>
      </p:sp>
      <p:pic>
        <p:nvPicPr>
          <p:cNvPr id="1026" name="Picture 2" descr="AWS S3 (Simple Storage Service)&quot; Icon - Download for free – Iconduck">
            <a:extLst>
              <a:ext uri="{FF2B5EF4-FFF2-40B4-BE49-F238E27FC236}">
                <a16:creationId xmlns:a16="http://schemas.microsoft.com/office/drawing/2014/main" id="{0F3C11FB-FE1C-671D-68B5-15B4E8F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5871" y="685799"/>
            <a:ext cx="4568916" cy="55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1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6E71-C306-094B-2DC4-40FA339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settings for Block Public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93E02-755F-C060-E0D1-20A9D05F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87" y="1564079"/>
            <a:ext cx="8636342" cy="30615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A62EC-C13D-5C3F-3CAA-CAB4EE4E9BF0}"/>
              </a:ext>
            </a:extLst>
          </p:cNvPr>
          <p:cNvSpPr txBox="1"/>
          <p:nvPr/>
        </p:nvSpPr>
        <p:spPr>
          <a:xfrm>
            <a:off x="1607234" y="4750081"/>
            <a:ext cx="91311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• These settings were created to prevent company data leaks</a:t>
            </a:r>
          </a:p>
          <a:p>
            <a:r>
              <a:rPr lang="en-US" sz="2200" dirty="0"/>
              <a:t>• If you know your bucket should never be public, leave these on</a:t>
            </a:r>
          </a:p>
          <a:p>
            <a:r>
              <a:rPr lang="en-US" sz="2200" dirty="0"/>
              <a:t>• Can be set at the account level</a:t>
            </a:r>
          </a:p>
        </p:txBody>
      </p:sp>
    </p:spTree>
    <p:extLst>
      <p:ext uri="{BB962C8B-B14F-4D97-AF65-F5344CB8AC3E}">
        <p14:creationId xmlns:p14="http://schemas.microsoft.com/office/powerpoint/2010/main" val="149226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045FB-730D-C72C-F8ED-5F635D58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60" y="717453"/>
            <a:ext cx="5754896" cy="1383354"/>
          </a:xfrm>
        </p:spPr>
        <p:txBody>
          <a:bodyPr anchor="b">
            <a:normAutofit/>
          </a:bodyPr>
          <a:lstStyle/>
          <a:p>
            <a:r>
              <a:rPr lang="en-US" sz="4000" dirty="0"/>
              <a:t>Amazon S3 - Static Website Hosting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19CA-B366-996E-2A51-4B313FD3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676053"/>
            <a:ext cx="3876165" cy="3074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366-0274-F7BA-352A-119CF0B4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660" y="2378062"/>
            <a:ext cx="6647081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• SS can host static websites and have them accessible on the internet</a:t>
            </a:r>
          </a:p>
          <a:p>
            <a:pPr marL="0" indent="0">
              <a:buNone/>
            </a:pPr>
            <a:r>
              <a:rPr lang="en-US" sz="2000" dirty="0"/>
              <a:t>• The website URL will be (depending on the region)</a:t>
            </a:r>
          </a:p>
          <a:p>
            <a:pPr marL="0" indent="0">
              <a:buNone/>
            </a:pPr>
            <a:r>
              <a:rPr lang="en-US" sz="2000" dirty="0"/>
              <a:t>• http://bucket-name.s3-website,aws-region.amazonaws.com</a:t>
            </a:r>
          </a:p>
          <a:p>
            <a:pPr marL="0" indent="0">
              <a:buNone/>
            </a:pPr>
            <a:r>
              <a:rPr lang="en-US" sz="2000" dirty="0"/>
              <a:t>• If you get a 403 Forbidden error, make sure the bucket</a:t>
            </a:r>
          </a:p>
          <a:p>
            <a:pPr marL="0" indent="0">
              <a:buNone/>
            </a:pPr>
            <a:r>
              <a:rPr lang="en-US" sz="2000" dirty="0"/>
              <a:t>policy allows public reads!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752B-D20D-5A77-DC2A-75F3F90A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Amazon S3 -Versioning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6E5E-6B25-19EC-B245-5C270490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• You can version your files in Amazon SS</a:t>
            </a:r>
          </a:p>
          <a:p>
            <a:pPr marL="0" indent="0">
              <a:buNone/>
            </a:pPr>
            <a:r>
              <a:rPr lang="en-US" sz="2000" dirty="0"/>
              <a:t>• It is enabled at the bucket level</a:t>
            </a:r>
          </a:p>
          <a:p>
            <a:pPr marL="0" indent="0">
              <a:buNone/>
            </a:pPr>
            <a:r>
              <a:rPr lang="en-US" sz="2000" dirty="0"/>
              <a:t>• Same key overwrite will change the "version": 1, 2,</a:t>
            </a:r>
          </a:p>
          <a:p>
            <a:pPr marL="0" indent="0">
              <a:buNone/>
            </a:pPr>
            <a:r>
              <a:rPr lang="en-US" sz="2000" dirty="0"/>
              <a:t>• It is best practice to version your buckets</a:t>
            </a:r>
          </a:p>
          <a:p>
            <a:pPr marL="0" indent="0">
              <a:buNone/>
            </a:pPr>
            <a:r>
              <a:rPr lang="en-US" sz="2000" dirty="0"/>
              <a:t>• Protect against unintended deletes (ability to restore a version)</a:t>
            </a:r>
          </a:p>
          <a:p>
            <a:pPr marL="0" indent="0">
              <a:buNone/>
            </a:pPr>
            <a:r>
              <a:rPr lang="en-US" sz="2000" dirty="0"/>
              <a:t>• Easy roll back to previous version</a:t>
            </a:r>
          </a:p>
          <a:p>
            <a:pPr marL="0" indent="0">
              <a:buNone/>
            </a:pPr>
            <a:r>
              <a:rPr lang="en-US" sz="2000" dirty="0"/>
              <a:t>• Notes:</a:t>
            </a:r>
          </a:p>
          <a:p>
            <a:pPr marL="0" indent="0">
              <a:buNone/>
            </a:pPr>
            <a:r>
              <a:rPr lang="en-US" sz="2000" dirty="0"/>
              <a:t>• Any file that is not versioned prior to enabling versioning will have version "null"</a:t>
            </a:r>
          </a:p>
          <a:p>
            <a:pPr marL="0" indent="0">
              <a:buNone/>
            </a:pPr>
            <a:r>
              <a:rPr lang="en-US" sz="2000" dirty="0"/>
              <a:t>• Suspending versioning does not delete the previous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0C8AA-D5EA-9481-F78B-18877CC8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F66CB0-1AD6-4D8C-BE70-897ADA64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3B26D-D43F-467B-B943-E20A45E7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6802718" cy="5486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58A76-0036-04CB-776B-FEEA3A05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3210"/>
            <a:ext cx="6802717" cy="68335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Amazon S3 - Replication (CRR &amp; SRR)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C1F-2CC9-CF4F-34C2-418693C5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1064"/>
            <a:ext cx="6802718" cy="41937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Must enable Versioning in source and destination buckets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Cross-Region Replication (CRR)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Same-Region Replication (SRR)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Buckets can be in different AWS accounts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Copying is asynchronous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Must give proper IAM permissions to S3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595959"/>
                </a:solidFill>
              </a:rPr>
              <a:t>• Use cases: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CRR — compliance, lower latency access, replication across accounts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95959"/>
                </a:solidFill>
              </a:rPr>
              <a:t>• SRR — log aggregation, live replication between production and test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0C8E-015F-0B4D-00DC-A311DB46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3" b="2"/>
          <a:stretch/>
        </p:blipFill>
        <p:spPr>
          <a:xfrm>
            <a:off x="7461069" y="685799"/>
            <a:ext cx="411778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DE4-4C1E-C057-71B7-A7504ED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CFB2-F36E-A9FE-7BFD-19FE4E37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Amazon S3 Standard - General Purpose</a:t>
            </a:r>
          </a:p>
          <a:p>
            <a:pPr marL="0" indent="0">
              <a:buNone/>
            </a:pPr>
            <a:r>
              <a:rPr lang="en-US" dirty="0"/>
              <a:t>• Amazon S3 Standard-Infrequent Access (IA)</a:t>
            </a:r>
          </a:p>
          <a:p>
            <a:pPr marL="0" indent="0">
              <a:buNone/>
            </a:pPr>
            <a:r>
              <a:rPr lang="en-US" dirty="0"/>
              <a:t>• Amazon S3 One Zone-infrequent Access</a:t>
            </a:r>
          </a:p>
          <a:p>
            <a:pPr marL="0" indent="0">
              <a:buNone/>
            </a:pPr>
            <a:r>
              <a:rPr lang="en-US" dirty="0"/>
              <a:t>• Amazon S3 Glacier Instant Retrieval</a:t>
            </a:r>
          </a:p>
          <a:p>
            <a:pPr marL="0" indent="0">
              <a:buNone/>
            </a:pPr>
            <a:r>
              <a:rPr lang="en-US" dirty="0"/>
              <a:t>• Amazon S3 Glacier Flexible Retrieval</a:t>
            </a:r>
          </a:p>
          <a:p>
            <a:pPr marL="0" indent="0">
              <a:buNone/>
            </a:pPr>
            <a:r>
              <a:rPr lang="en-US" dirty="0"/>
              <a:t>• Amazon S3 Glacier Deep Archive</a:t>
            </a:r>
          </a:p>
          <a:p>
            <a:pPr marL="0" indent="0">
              <a:buNone/>
            </a:pPr>
            <a:r>
              <a:rPr lang="en-US" dirty="0"/>
              <a:t>• Amazon S3 Intelligent Tiering</a:t>
            </a:r>
          </a:p>
          <a:p>
            <a:pPr marL="0" indent="0">
              <a:buNone/>
            </a:pPr>
            <a:r>
              <a:rPr lang="en-US" dirty="0"/>
              <a:t>• Can move between classes manually or using S3 Lifecycle</a:t>
            </a:r>
          </a:p>
          <a:p>
            <a:pPr marL="0" indent="0">
              <a:buNone/>
            </a:pPr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33240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A95C98-76C4-68F9-B3A7-C1B800996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50043"/>
              </p:ext>
            </p:extLst>
          </p:nvPr>
        </p:nvGraphicFramePr>
        <p:xfrm>
          <a:off x="580294" y="773723"/>
          <a:ext cx="11031412" cy="55257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75916">
                  <a:extLst>
                    <a:ext uri="{9D8B030D-6E8A-4147-A177-3AD203B41FA5}">
                      <a16:colId xmlns:a16="http://schemas.microsoft.com/office/drawing/2014/main" val="3888238155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2895613745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904194019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912028248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1897849913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4224030915"/>
                    </a:ext>
                  </a:extLst>
                </a:gridCol>
                <a:gridCol w="1575916">
                  <a:extLst>
                    <a:ext uri="{9D8B030D-6E8A-4147-A177-3AD203B41FA5}">
                      <a16:colId xmlns:a16="http://schemas.microsoft.com/office/drawing/2014/main" val="1983028136"/>
                    </a:ext>
                  </a:extLst>
                </a:gridCol>
              </a:tblGrid>
              <a:tr h="380493">
                <a:tc>
                  <a:txBody>
                    <a:bodyPr/>
                    <a:lstStyle/>
                    <a:p>
                      <a:r>
                        <a:rPr lang="en-US" sz="1400" b="1" dirty="0"/>
                        <a:t>Storage Class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Use Case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Durability &amp;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Retrieval Time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Minimum Storage Duration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Minimum Object Size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Cost Structure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455100823"/>
                  </a:ext>
                </a:extLst>
              </a:tr>
              <a:tr h="609626">
                <a:tc>
                  <a:txBody>
                    <a:bodyPr/>
                    <a:lstStyle/>
                    <a:p>
                      <a:r>
                        <a:rPr lang="en-US" sz="1400" b="1"/>
                        <a:t>S3 Standard</a:t>
                      </a:r>
                      <a:endParaRPr lang="en-US" sz="140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Frequently accessed data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99.99%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Milliseconds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Highest cost for storage, no retrieval fees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676887790"/>
                  </a:ext>
                </a:extLst>
              </a:tr>
              <a:tr h="724192">
                <a:tc>
                  <a:txBody>
                    <a:bodyPr/>
                    <a:lstStyle/>
                    <a:p>
                      <a:r>
                        <a:rPr lang="en-US" sz="1400" b="1"/>
                        <a:t>S3 Intelligent-Tiering</a:t>
                      </a:r>
                      <a:endParaRPr lang="en-US" sz="140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Unknown or unpredictable access patterns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99.9%-99.99%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Milliseconds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days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Storage cost varies by access pattern, small retrieval fee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565480161"/>
                  </a:ext>
                </a:extLst>
              </a:tr>
              <a:tr h="724192">
                <a:tc>
                  <a:txBody>
                    <a:bodyPr/>
                    <a:lstStyle/>
                    <a:p>
                      <a:r>
                        <a:rPr lang="en-US" sz="1400" b="1"/>
                        <a:t>S3 Standard-IA (Infrequent Access)</a:t>
                      </a:r>
                      <a:endParaRPr lang="en-US" sz="140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Infrequently accessed, but still needed data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99.9%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Milliseconds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 days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 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Lower storage cost than Standard, retrieval fee applies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084389351"/>
                  </a:ext>
                </a:extLst>
              </a:tr>
              <a:tr h="724192">
                <a:tc>
                  <a:txBody>
                    <a:bodyPr/>
                    <a:lstStyle/>
                    <a:p>
                      <a:r>
                        <a:rPr lang="en-US" sz="1400" b="1"/>
                        <a:t>S3 One Zone-IA</a:t>
                      </a:r>
                      <a:endParaRPr lang="en-US" sz="140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Infrequently accessed data, non-critical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99.5% availability (single AZ)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Milliseconds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 days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 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Lower storage cost than Standard-IA, retrieval fee applies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067086749"/>
                  </a:ext>
                </a:extLst>
              </a:tr>
              <a:tr h="1067890">
                <a:tc>
                  <a:txBody>
                    <a:bodyPr/>
                    <a:lstStyle/>
                    <a:p>
                      <a:r>
                        <a:rPr lang="en-US" sz="1400" b="1"/>
                        <a:t>S3 Glacier</a:t>
                      </a:r>
                      <a:endParaRPr lang="en-US" sz="140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Archive data, rarely accessed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low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Minutes to hours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 days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 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Very low storage cost, retrieval fees vary (Expedited, Standard, Bulk options)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197850865"/>
                  </a:ext>
                </a:extLst>
              </a:tr>
              <a:tr h="953324">
                <a:tc>
                  <a:txBody>
                    <a:bodyPr/>
                    <a:lstStyle/>
                    <a:p>
                      <a:r>
                        <a:rPr lang="en-US" sz="1400" b="1" dirty="0"/>
                        <a:t>S3 Glacier Deep Archive</a:t>
                      </a:r>
                      <a:endParaRPr lang="en-US" sz="1400" dirty="0"/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Long-term archive, almost never accessed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99.999999999% durability, low availability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Hours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180 days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 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 storage cost, high retrieval fees (Standard and Bulk options only)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80057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0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D71C57-2824-A46D-4505-F777CB78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1429836"/>
          </a:xfrm>
          <a:noFill/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Amazon S3 Analytics - Storage Class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894A-1C48-829A-D902-579E5033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17" y="2373306"/>
            <a:ext cx="6240860" cy="3315936"/>
          </a:xfrm>
          <a:noFill/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Help you decide when to transition objects to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right storage class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Recommendations for Standard and Standard IA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Does NOT work for One-Zone IA or Glacier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Report is updated daily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24 to 48 hours to start seeing data analysis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Good first step to put together Lifecycle Rules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(or improve them)!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D66D2-1323-E29B-C4F2-91830510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55" y="880894"/>
            <a:ext cx="4134103" cy="512701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72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E9FFA-FB11-1F8B-5639-AEB301B5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S3 - Requester Pays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FFDA-54F1-55E1-0478-F0A18D0C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2599509"/>
            <a:ext cx="5665986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• In general, bucket owners pay for all Amazon S3 storage and data transfer costs associated with their bucket</a:t>
            </a:r>
          </a:p>
          <a:p>
            <a:pPr marL="0" indent="0">
              <a:buNone/>
            </a:pPr>
            <a:r>
              <a:rPr lang="en-US" sz="1800" dirty="0"/>
              <a:t>• With Requester Pays buckets, the requester instead of the bucket owner pays the cost of the request and the data download from the bucket</a:t>
            </a:r>
          </a:p>
          <a:p>
            <a:pPr marL="0" indent="0">
              <a:buNone/>
            </a:pPr>
            <a:r>
              <a:rPr lang="en-US" sz="1800" dirty="0"/>
              <a:t>• Helpful when you want to share large datasets with other accounts</a:t>
            </a:r>
          </a:p>
          <a:p>
            <a:pPr marL="0" indent="0">
              <a:buNone/>
            </a:pPr>
            <a:r>
              <a:rPr lang="en-US" sz="1800" dirty="0"/>
              <a:t>• The requester must be authenticated in AWS (cannot be anonymous)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88CD9-C05F-5EA6-BF9A-6B206F99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44" y="2484255"/>
            <a:ext cx="4986852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068A-BA2B-45F4-D33F-224DFA0F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S3 Event Notifications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E097-BF29-C3C4-2AB7-A51B6F40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• S3:ObjectCreated, S3:ObjectRemoved,</a:t>
            </a:r>
          </a:p>
          <a:p>
            <a:pPr marL="0" indent="0">
              <a:buNone/>
            </a:pPr>
            <a:r>
              <a:rPr lang="en-US" sz="2200"/>
              <a:t>S3:ObjectRestore, S3:Replication...</a:t>
            </a:r>
          </a:p>
          <a:p>
            <a:pPr marL="0" indent="0">
              <a:buNone/>
            </a:pPr>
            <a:r>
              <a:rPr lang="en-US" sz="2200"/>
              <a:t>• Object name filtering possible ( *.jpg)</a:t>
            </a:r>
          </a:p>
          <a:p>
            <a:pPr marL="0" indent="0">
              <a:buNone/>
            </a:pPr>
            <a:r>
              <a:rPr lang="en-US" sz="2200"/>
              <a:t>• Use case: generate thumbnails of images</a:t>
            </a:r>
          </a:p>
          <a:p>
            <a:pPr marL="0" indent="0">
              <a:buNone/>
            </a:pPr>
            <a:r>
              <a:rPr lang="en-US" sz="2200"/>
              <a:t>uploaded to S3</a:t>
            </a:r>
          </a:p>
          <a:p>
            <a:pPr marL="0" indent="0">
              <a:buNone/>
            </a:pPr>
            <a:r>
              <a:rPr lang="en-US" sz="2200"/>
              <a:t>• Can create as many "S3 events" as desired</a:t>
            </a:r>
          </a:p>
          <a:p>
            <a:pPr marL="0" indent="0">
              <a:buNone/>
            </a:pPr>
            <a:r>
              <a:rPr lang="en-US" sz="2200"/>
              <a:t>• S3 event notifications typically deliver events</a:t>
            </a:r>
          </a:p>
          <a:p>
            <a:pPr marL="0" indent="0">
              <a:buNone/>
            </a:pPr>
            <a:r>
              <a:rPr lang="en-US" sz="2200"/>
              <a:t>in seconds but can sometimes take a minute</a:t>
            </a:r>
          </a:p>
          <a:p>
            <a:pPr marL="0" indent="0">
              <a:buNone/>
            </a:pPr>
            <a:r>
              <a:rPr lang="en-US" sz="2200"/>
              <a:t>or longer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28CEC-E07F-E9B7-C4B7-D5E75254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C40BF-41BD-7895-A476-5CF88A6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Amazon S3 Use Cases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078-3CEF-900B-2745-96911418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• Backup and storage</a:t>
            </a:r>
          </a:p>
          <a:p>
            <a:pPr marL="0" indent="0">
              <a:buNone/>
            </a:pPr>
            <a:r>
              <a:rPr lang="en-US" sz="1700"/>
              <a:t>• Disaster Recovery</a:t>
            </a:r>
          </a:p>
          <a:p>
            <a:pPr marL="0" indent="0">
              <a:buNone/>
            </a:pPr>
            <a:r>
              <a:rPr lang="en-US" sz="1700"/>
              <a:t>• Archive</a:t>
            </a:r>
          </a:p>
          <a:p>
            <a:pPr marL="0" indent="0">
              <a:buNone/>
            </a:pPr>
            <a:r>
              <a:rPr lang="en-US" sz="1700"/>
              <a:t>• Hybrid Cloud storage</a:t>
            </a:r>
          </a:p>
          <a:p>
            <a:pPr marL="0" indent="0">
              <a:buNone/>
            </a:pPr>
            <a:r>
              <a:rPr lang="en-US" sz="1700"/>
              <a:t>• Application hosting</a:t>
            </a:r>
          </a:p>
          <a:p>
            <a:pPr marL="0" indent="0">
              <a:buNone/>
            </a:pPr>
            <a:r>
              <a:rPr lang="en-US" sz="1700"/>
              <a:t>• Media hosting</a:t>
            </a:r>
          </a:p>
          <a:p>
            <a:pPr marL="0" indent="0">
              <a:buNone/>
            </a:pPr>
            <a:r>
              <a:rPr lang="en-US" sz="1700"/>
              <a:t>• Data lakes &amp; big data analytics</a:t>
            </a:r>
          </a:p>
          <a:p>
            <a:pPr marL="0" indent="0">
              <a:buNone/>
            </a:pPr>
            <a:r>
              <a:rPr lang="en-US" sz="1700"/>
              <a:t>• Software delivery</a:t>
            </a:r>
          </a:p>
          <a:p>
            <a:pPr marL="0" indent="0">
              <a:buNone/>
            </a:pPr>
            <a:r>
              <a:rPr lang="en-US" sz="1700"/>
              <a:t>• Static website</a:t>
            </a:r>
          </a:p>
        </p:txBody>
      </p:sp>
      <p:pic>
        <p:nvPicPr>
          <p:cNvPr id="2050" name="Picture 2" descr="Amazon Web Services (AWS) S3 Icon – Doug's Home On The Web">
            <a:extLst>
              <a:ext uri="{FF2B5EF4-FFF2-40B4-BE49-F238E27FC236}">
                <a16:creationId xmlns:a16="http://schemas.microsoft.com/office/drawing/2014/main" id="{DEFB9DE7-82A9-37B1-0777-DFD6F568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2E277-4B6D-EB72-416A-1F402F28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323558"/>
            <a:ext cx="5754896" cy="665902"/>
          </a:xfrm>
        </p:spPr>
        <p:txBody>
          <a:bodyPr anchor="b">
            <a:normAutofit/>
          </a:bodyPr>
          <a:lstStyle/>
          <a:p>
            <a:r>
              <a:rPr lang="en-US" sz="4000"/>
              <a:t>Amazon S3 - Buckets</a:t>
            </a:r>
            <a:endParaRPr lang="en-US" sz="4000" dirty="0"/>
          </a:p>
        </p:txBody>
      </p:sp>
      <p:pic>
        <p:nvPicPr>
          <p:cNvPr id="1026" name="Picture 2" descr="How to Create S3 Bucket and Add Object in AWS Step by Step:-">
            <a:extLst>
              <a:ext uri="{FF2B5EF4-FFF2-40B4-BE49-F238E27FC236}">
                <a16:creationId xmlns:a16="http://schemas.microsoft.com/office/drawing/2014/main" id="{8CFD9EE6-AEA7-5DAC-94DB-2FB437A6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658" y="2218077"/>
            <a:ext cx="3067032" cy="196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F394-D3F2-A2F5-CC12-799FDF6B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0" y="1313017"/>
            <a:ext cx="8471250" cy="474781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/>
              <a:t>• Amazon S3 allows people to store objects (files) in "buckets" (directories)</a:t>
            </a:r>
          </a:p>
          <a:p>
            <a:pPr marL="0" indent="0">
              <a:buNone/>
            </a:pPr>
            <a:r>
              <a:rPr lang="en-US" sz="2000"/>
              <a:t>• Buckets must have a globally unique name (across all regions all accounts)</a:t>
            </a:r>
          </a:p>
          <a:p>
            <a:pPr marL="0" indent="0">
              <a:buNone/>
            </a:pPr>
            <a:r>
              <a:rPr lang="en-US" sz="2000"/>
              <a:t>• Buckets are defined at the region level</a:t>
            </a:r>
          </a:p>
          <a:p>
            <a:pPr marL="0" indent="0">
              <a:buNone/>
            </a:pPr>
            <a:r>
              <a:rPr lang="en-US" sz="2000"/>
              <a:t>• S3 looks like a global service but buckets are created in a region</a:t>
            </a:r>
          </a:p>
          <a:p>
            <a:pPr marL="0" indent="0">
              <a:buNone/>
            </a:pPr>
            <a:r>
              <a:rPr lang="en-US" sz="2000"/>
              <a:t>• Naming convention</a:t>
            </a:r>
          </a:p>
          <a:p>
            <a:pPr marL="0" indent="0">
              <a:buNone/>
            </a:pPr>
            <a:r>
              <a:rPr lang="en-US" sz="2000"/>
              <a:t>• No uppercase, No underscore</a:t>
            </a:r>
          </a:p>
          <a:p>
            <a:pPr marL="0" indent="0">
              <a:buNone/>
            </a:pPr>
            <a:r>
              <a:rPr lang="en-US" sz="2000"/>
              <a:t>• 3-63 characters long</a:t>
            </a:r>
          </a:p>
          <a:p>
            <a:pPr marL="0" indent="0">
              <a:buNone/>
            </a:pPr>
            <a:r>
              <a:rPr lang="en-US" sz="2000"/>
              <a:t>• Not an IP</a:t>
            </a:r>
          </a:p>
          <a:p>
            <a:pPr marL="0" indent="0">
              <a:buNone/>
            </a:pPr>
            <a:r>
              <a:rPr lang="en-US" sz="2000"/>
              <a:t>• Must start with lowercase letter or number</a:t>
            </a:r>
          </a:p>
          <a:p>
            <a:pPr marL="0" indent="0">
              <a:buNone/>
            </a:pPr>
            <a:r>
              <a:rPr lang="en-US" sz="2000"/>
              <a:t>• Must NOT start with the prefix xn--</a:t>
            </a:r>
          </a:p>
          <a:p>
            <a:pPr marL="0" indent="0">
              <a:buNone/>
            </a:pPr>
            <a:r>
              <a:rPr lang="en-US" sz="2000"/>
              <a:t>• Must NOT end with the suffix -s3alias</a:t>
            </a:r>
            <a:endParaRPr lang="en-US" sz="2000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8619B-D0BB-D32B-33DA-E7210295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Amazon S3 - Objects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514C-961F-2652-0520-6B74449B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• Objects (files) have a Key</a:t>
            </a:r>
          </a:p>
          <a:p>
            <a:pPr marL="0" indent="0">
              <a:buNone/>
            </a:pPr>
            <a:r>
              <a:rPr lang="en-US" sz="2000"/>
              <a:t>• The key is the FULL path:</a:t>
            </a:r>
          </a:p>
          <a:p>
            <a:pPr marL="0" indent="0">
              <a:buNone/>
            </a:pPr>
            <a:r>
              <a:rPr lang="en-US" sz="2000"/>
              <a:t>• s3://my-bucket/my_file.txt</a:t>
            </a:r>
          </a:p>
          <a:p>
            <a:pPr marL="0" indent="0">
              <a:buNone/>
            </a:pPr>
            <a:r>
              <a:rPr lang="en-US" sz="2000"/>
              <a:t>• s3://my-bucket/my_folder1/another_folder/my_file.txt</a:t>
            </a:r>
          </a:p>
          <a:p>
            <a:pPr marL="0" indent="0">
              <a:buNone/>
            </a:pPr>
            <a:r>
              <a:rPr lang="en-US" sz="2000"/>
              <a:t>• The key is composed of prefix + object name</a:t>
            </a:r>
          </a:p>
          <a:p>
            <a:pPr marL="0" indent="0">
              <a:buNone/>
            </a:pPr>
            <a:r>
              <a:rPr lang="en-US" sz="2000"/>
              <a:t>• s3://my-bucket/my_foIderI/another_foIder/my_fiIe.txt</a:t>
            </a:r>
          </a:p>
          <a:p>
            <a:pPr marL="0" indent="0">
              <a:buNone/>
            </a:pPr>
            <a:r>
              <a:rPr lang="en-US" sz="2000"/>
              <a:t>• There's no concept of "directories" within buckets</a:t>
            </a:r>
          </a:p>
          <a:p>
            <a:pPr marL="0" indent="0">
              <a:buNone/>
            </a:pPr>
            <a:r>
              <a:rPr lang="en-US" sz="2000"/>
              <a:t>(although the Ul will trick you to think otherwise)</a:t>
            </a:r>
          </a:p>
          <a:p>
            <a:pPr marL="0" indent="0">
              <a:buNone/>
            </a:pPr>
            <a:r>
              <a:rPr lang="en-US" sz="2000"/>
              <a:t>• Just keys with very long names that contain slashes ("/")</a:t>
            </a:r>
          </a:p>
        </p:txBody>
      </p:sp>
      <p:pic>
        <p:nvPicPr>
          <p:cNvPr id="2050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9AF80026-D04F-0772-52BF-F5F302C7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" r="-2" b="-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33578-089F-7C10-927E-EBA09237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Basics of S3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54D5E-D103-A15F-CD1E-DF24B1301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Buckets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Buckets are containers for storing objects in S3. Each bucket has a unique name globally and can store any number of objects.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Objects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The actual data, such as files or multimedia, stored in S3. Objects consist of data, metadata (information about the data), and a unique identifier (key) within the bucket.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Keys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A unique identifier assigned to an object within a bucket. Keys enable retrieval and organization of objects in the S3 bucket. </a:t>
            </a:r>
          </a:p>
        </p:txBody>
      </p:sp>
      <p:pic>
        <p:nvPicPr>
          <p:cNvPr id="3074" name="Picture 2" descr="Free: Ericdallo/spring S3 Properties Loader - Object Storage Bucket Icon - nohat.cc">
            <a:extLst>
              <a:ext uri="{FF2B5EF4-FFF2-40B4-BE49-F238E27FC236}">
                <a16:creationId xmlns:a16="http://schemas.microsoft.com/office/drawing/2014/main" id="{BF6C81AF-8125-01CF-C7FF-76918396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47797"/>
            <a:ext cx="5150277" cy="29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8C48-9D9E-B3AD-BC9E-805ABC12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S3 -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2546-9903-3538-2F7B-9FCC3D9C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User-Based</a:t>
            </a:r>
          </a:p>
          <a:p>
            <a:pPr marL="0" indent="0">
              <a:buNone/>
            </a:pPr>
            <a:r>
              <a:rPr lang="en-US" dirty="0"/>
              <a:t>• IAM Policies - which API calls should be allowed for a specific user from IAM</a:t>
            </a:r>
          </a:p>
          <a:p>
            <a:pPr marL="0" indent="0">
              <a:buNone/>
            </a:pPr>
            <a:r>
              <a:rPr lang="en-US" b="1" dirty="0"/>
              <a:t>• Resource-Based</a:t>
            </a:r>
          </a:p>
          <a:p>
            <a:pPr marL="0" indent="0">
              <a:buNone/>
            </a:pPr>
            <a:r>
              <a:rPr lang="en-US" dirty="0"/>
              <a:t>• Bucket Policies — bucket wide rules from the S3 console - allows</a:t>
            </a:r>
          </a:p>
          <a:p>
            <a:pPr marL="0" indent="0">
              <a:buNone/>
            </a:pPr>
            <a:r>
              <a:rPr lang="en-US" dirty="0"/>
              <a:t>cross account</a:t>
            </a:r>
          </a:p>
          <a:p>
            <a:pPr marL="0" indent="0">
              <a:buNone/>
            </a:pPr>
            <a:r>
              <a:rPr lang="en-US" dirty="0"/>
              <a:t>• Object Access Control List (ACL) — finer grain (can be disabled)</a:t>
            </a:r>
          </a:p>
          <a:p>
            <a:pPr marL="0" indent="0">
              <a:buNone/>
            </a:pPr>
            <a:r>
              <a:rPr lang="en-US" dirty="0"/>
              <a:t>• Bucket Access Control List (ACL) — less common (can be disabled)</a:t>
            </a:r>
          </a:p>
          <a:p>
            <a:pPr marL="0" indent="0">
              <a:buNone/>
            </a:pPr>
            <a:r>
              <a:rPr lang="en-US" dirty="0"/>
              <a:t>• Note: an IAM principal can access an S3 object if</a:t>
            </a:r>
          </a:p>
          <a:p>
            <a:pPr marL="0" indent="0">
              <a:buNone/>
            </a:pPr>
            <a:r>
              <a:rPr lang="en-US" dirty="0"/>
              <a:t>• The user IAM permissions ALLOW it OR the resource policy ALLOWS it</a:t>
            </a:r>
          </a:p>
          <a:p>
            <a:pPr marL="0" indent="0">
              <a:buNone/>
            </a:pPr>
            <a:r>
              <a:rPr lang="en-US" dirty="0"/>
              <a:t>• AND there's no explicit DENY</a:t>
            </a:r>
          </a:p>
          <a:p>
            <a:pPr marL="0" indent="0">
              <a:buNone/>
            </a:pPr>
            <a:r>
              <a:rPr lang="en-US" dirty="0"/>
              <a:t>• Encryption: encrypt objects in Amazon S3 using encryption keys</a:t>
            </a:r>
          </a:p>
        </p:txBody>
      </p:sp>
    </p:spTree>
    <p:extLst>
      <p:ext uri="{BB962C8B-B14F-4D97-AF65-F5344CB8AC3E}">
        <p14:creationId xmlns:p14="http://schemas.microsoft.com/office/powerpoint/2010/main" val="201969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5297-FFC0-841B-CFE8-9C6F3657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9338" cy="1325563"/>
          </a:xfrm>
        </p:spPr>
        <p:txBody>
          <a:bodyPr/>
          <a:lstStyle/>
          <a:p>
            <a:r>
              <a:rPr lang="en-US" dirty="0"/>
              <a:t>Example: Public Access - Use Bucket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E9A8F-7E01-E5CE-F6BE-A205C074F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174" y="2405792"/>
            <a:ext cx="9327651" cy="3218954"/>
          </a:xfrm>
        </p:spPr>
      </p:pic>
    </p:spTree>
    <p:extLst>
      <p:ext uri="{BB962C8B-B14F-4D97-AF65-F5344CB8AC3E}">
        <p14:creationId xmlns:p14="http://schemas.microsoft.com/office/powerpoint/2010/main" val="266378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4E02-D5E4-6A1B-EDE1-DD398947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User Access to S3 permissions -IAM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31336-62DD-692D-289B-DD9ECEC00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142" y="2067950"/>
            <a:ext cx="9239103" cy="3635292"/>
          </a:xfrm>
        </p:spPr>
      </p:pic>
    </p:spTree>
    <p:extLst>
      <p:ext uri="{BB962C8B-B14F-4D97-AF65-F5344CB8AC3E}">
        <p14:creationId xmlns:p14="http://schemas.microsoft.com/office/powerpoint/2010/main" val="1251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9B76-61FF-F53F-8A94-9AE17E42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EC2 instance access – Use IAM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91F61-24B5-A207-316F-5837DCFE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55" y="2065827"/>
            <a:ext cx="10503845" cy="3782994"/>
          </a:xfrm>
        </p:spPr>
      </p:pic>
    </p:spTree>
    <p:extLst>
      <p:ext uri="{BB962C8B-B14F-4D97-AF65-F5344CB8AC3E}">
        <p14:creationId xmlns:p14="http://schemas.microsoft.com/office/powerpoint/2010/main" val="11921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1273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Introduction</vt:lpstr>
      <vt:lpstr>Amazon S3 Use Cases</vt:lpstr>
      <vt:lpstr>Amazon S3 - Buckets</vt:lpstr>
      <vt:lpstr>Amazon S3 - Objects</vt:lpstr>
      <vt:lpstr>Basics of S3</vt:lpstr>
      <vt:lpstr>Amazon S3 - Security</vt:lpstr>
      <vt:lpstr>Example: Public Access - Use Bucket Policy</vt:lpstr>
      <vt:lpstr>Example: User Access to S3 permissions -IAM</vt:lpstr>
      <vt:lpstr>Example: EC2 instance access – Use IAM Roles</vt:lpstr>
      <vt:lpstr>Bucket settings for Block Public Access</vt:lpstr>
      <vt:lpstr>Amazon S3 - Static Website Hosting</vt:lpstr>
      <vt:lpstr>Amazon S3 -Versioning</vt:lpstr>
      <vt:lpstr>Amazon S3 - Replication (CRR &amp; SRR)</vt:lpstr>
      <vt:lpstr>S3 Storage Classes</vt:lpstr>
      <vt:lpstr>PowerPoint Presentation</vt:lpstr>
      <vt:lpstr>Amazon S3 Analytics - Storage Class Analysis</vt:lpstr>
      <vt:lpstr>S3 - Requester Pays</vt:lpstr>
      <vt:lpstr>S3 Event Notifications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30</cp:revision>
  <dcterms:created xsi:type="dcterms:W3CDTF">2024-11-09T03:08:22Z</dcterms:created>
  <dcterms:modified xsi:type="dcterms:W3CDTF">2024-11-11T05:08:47Z</dcterms:modified>
</cp:coreProperties>
</file>