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BA0E-DF67-471B-FB46-B51AE5BCE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620F2-1BE6-B05F-BBF3-744BE185C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F21D-8738-0A62-B52F-39CEF3A9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EE4C-900D-2243-B767-F6BD57F2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A202-3D8B-70EA-573B-229A377A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D4B9-873E-1A8A-2FA3-A10E2F1F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7AD5B-355B-0BD9-F643-5D18754CD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A8E0-31E7-D51F-67E4-FF69F455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1A0A-6C59-FFB1-2BCA-0E9BC192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58335-D799-E792-7AAC-20F01B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F8F8B-C968-6829-75B6-C4C6732BF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CA917-326F-CEF7-A601-F41700F9D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7428-B3CE-D053-F0D5-337A6244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49E4-9850-6B2C-CC94-7B1026BC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07AD-F5C6-236E-712A-D52305E4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1407-9283-007D-F6D8-7F937A8B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8129-E5E4-BF61-EAD8-C8E3AB69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D587-BE04-FBC0-9B51-192D3646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63DB-27DD-8DB2-D62C-DB7BC64B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EBD6-86F7-483F-0125-F6ED8533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2393-BA4C-ABE0-20D0-733BE4EF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1640-3C5F-0897-970B-36F7408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C1D4-E398-2394-4EDC-633C9B0B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05A-046A-EF41-CE1F-1EB929D7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2809-5324-34F8-7B87-9061FA90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5972-7062-E7BC-734A-5B77C04B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EF85B-C5F4-7E47-E5C0-BA9271A12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EF67C-AE5B-EF29-DF93-0A4FDAF0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D5837-DD7C-3E55-718D-59779A95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7C3C-5DA7-D2D3-219F-A8EAEDA4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8BBE-2426-EB35-C5F3-4275B59D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287-2CD0-E5A2-4494-AF73E37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9ED3-D29C-86A9-42C0-0339E2BC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2455E-EB6F-0BB6-95F5-B5E34A12A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D2D4B-13A9-BBA9-1554-B84DB625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45CF1-A17B-CBD5-BD27-922275B17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9CF20-7CF0-2140-9CFF-F2DCBEFC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A63F5-09AC-9F05-F4A3-8F883E4A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276D0-6A08-B3FB-5D95-98B9854D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F62-DE12-2228-EC9A-97EDD0B1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32442-0678-4268-3217-1629A6A5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9FA33-2CA4-C2AB-2336-E981DF7A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15C0-64B4-CCAB-FE8C-F219124A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46380-C39A-E9CF-2F0E-E53EDBD1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47070-AD51-F1DD-9551-04FBFDBF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1108-8C6E-C197-B190-C195F489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D5F-5648-21BD-A4C3-A6BE3F2E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CEEE-9294-FC20-A038-983E27B6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35583-3F19-A8B7-4FDC-E9AE4E653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5B67-674A-C17F-9F31-CCE8DB1E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4ECF-F9CF-8346-B693-F77FC01F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5ED65-2891-A4EB-1AB7-EF91D998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9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35F0-F699-545C-7925-D24CD30B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A91F2-762F-F590-7EF1-3F5733716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71EF-7131-4A00-DD37-BE5365F2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7DE0A-8A89-51CB-A3F6-7940A95A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DD2E-98D9-3E8E-A07A-1EC2DDB6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0391-EE40-95F9-A880-6545F670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4C229-1451-508D-0B6F-BB8FB43D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05A3-F1B6-44DF-DA82-803FFD65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5BAF1-D891-3E3F-5306-7C4F01789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FF747-8B77-48A1-86C5-FF004C84569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F7A2-E5D1-02D9-68EE-43404417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2A71-90E8-3554-432F-192A8DF90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7BF84-2E1E-45DD-B722-508E1BE3C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8294-628F-7A6A-7881-8090882A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serverless?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0930-1120-33DE-33E9-5449723A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164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• Serverless is a new paradigm in which the developers don't have to</a:t>
            </a:r>
          </a:p>
          <a:p>
            <a:pPr marL="0" indent="0">
              <a:buNone/>
            </a:pPr>
            <a:r>
              <a:rPr lang="en-US" dirty="0"/>
              <a:t>manage servers anymore...</a:t>
            </a:r>
          </a:p>
          <a:p>
            <a:pPr marL="0" indent="0">
              <a:buNone/>
            </a:pPr>
            <a:r>
              <a:rPr lang="en-US" dirty="0"/>
              <a:t>• They just deploy code</a:t>
            </a:r>
          </a:p>
          <a:p>
            <a:pPr marL="0" indent="0">
              <a:buNone/>
            </a:pPr>
            <a:r>
              <a:rPr lang="en-US" dirty="0"/>
              <a:t>• They just deploy... functions !</a:t>
            </a:r>
          </a:p>
          <a:p>
            <a:pPr marL="0" indent="0">
              <a:buNone/>
            </a:pPr>
            <a:r>
              <a:rPr lang="en-US" dirty="0"/>
              <a:t>• Initially... Serverless == </a:t>
            </a:r>
            <a:r>
              <a:rPr lang="en-US" dirty="0" err="1"/>
              <a:t>FaaS</a:t>
            </a:r>
            <a:r>
              <a:rPr lang="en-US" dirty="0"/>
              <a:t> (Function as a Service)</a:t>
            </a:r>
          </a:p>
          <a:p>
            <a:pPr marL="0" indent="0">
              <a:buNone/>
            </a:pPr>
            <a:r>
              <a:rPr lang="en-US" dirty="0"/>
              <a:t>• Serverless was pioneered by AWS Lambda but now also includes</a:t>
            </a:r>
          </a:p>
          <a:p>
            <a:pPr marL="0" indent="0">
              <a:buNone/>
            </a:pPr>
            <a:r>
              <a:rPr lang="en-US" dirty="0"/>
              <a:t>anything that's managed: "databases, messaging, storage, etc."</a:t>
            </a:r>
          </a:p>
          <a:p>
            <a:pPr marL="0" indent="0">
              <a:buNone/>
            </a:pPr>
            <a:r>
              <a:rPr lang="en-US" dirty="0"/>
              <a:t>• Serverless does not mean there are no servers...</a:t>
            </a:r>
          </a:p>
          <a:p>
            <a:pPr marL="0" indent="0">
              <a:buNone/>
            </a:pPr>
            <a:r>
              <a:rPr lang="en-US" dirty="0"/>
              <a:t>it means you just don't manage / provision / see them</a:t>
            </a:r>
          </a:p>
        </p:txBody>
      </p:sp>
    </p:spTree>
    <p:extLst>
      <p:ext uri="{BB962C8B-B14F-4D97-AF65-F5344CB8AC3E}">
        <p14:creationId xmlns:p14="http://schemas.microsoft.com/office/powerpoint/2010/main" val="345285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19C54-7B96-450B-5145-75D838E9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851" y="663814"/>
            <a:ext cx="5754896" cy="548624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DynamoDB - Basics</a:t>
            </a:r>
          </a:p>
        </p:txBody>
      </p:sp>
      <p:pic>
        <p:nvPicPr>
          <p:cNvPr id="4098" name="Picture 2" descr="Amazon DynamoDB - Wikipedia">
            <a:extLst>
              <a:ext uri="{FF2B5EF4-FFF2-40B4-BE49-F238E27FC236}">
                <a16:creationId xmlns:a16="http://schemas.microsoft.com/office/drawing/2014/main" id="{FE395824-9A00-4E85-8769-1F5603AF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455739"/>
            <a:ext cx="3876165" cy="351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3EBB-D710-EB56-9867-02627FE0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749" y="1455739"/>
            <a:ext cx="6726796" cy="462853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• DynamoDB is made of Tables</a:t>
            </a:r>
          </a:p>
          <a:p>
            <a:pPr marL="0" indent="0">
              <a:buNone/>
            </a:pPr>
            <a:r>
              <a:rPr lang="en-US" sz="2000" dirty="0"/>
              <a:t>• Each table has a Primary Key (must be decided at creation time)</a:t>
            </a:r>
          </a:p>
          <a:p>
            <a:pPr marL="0" indent="0">
              <a:buNone/>
            </a:pPr>
            <a:r>
              <a:rPr lang="en-US" sz="2000" dirty="0"/>
              <a:t>• Each table can have an infinite number of items (z rows)</a:t>
            </a:r>
          </a:p>
          <a:p>
            <a:pPr marL="0" indent="0">
              <a:buNone/>
            </a:pPr>
            <a:r>
              <a:rPr lang="en-US" sz="2000" dirty="0"/>
              <a:t>• Each item has attributes (can be added over time — can be null)</a:t>
            </a:r>
          </a:p>
          <a:p>
            <a:pPr marL="0" indent="0">
              <a:buNone/>
            </a:pPr>
            <a:r>
              <a:rPr lang="en-US" sz="2000" dirty="0"/>
              <a:t>• Maximum size of an item is 400KB</a:t>
            </a:r>
          </a:p>
          <a:p>
            <a:pPr marL="0" indent="0">
              <a:buNone/>
            </a:pPr>
            <a:r>
              <a:rPr lang="en-US" sz="2000" dirty="0"/>
              <a:t>• Data types supported are:</a:t>
            </a:r>
          </a:p>
          <a:p>
            <a:pPr marL="0" indent="0">
              <a:buNone/>
            </a:pPr>
            <a:r>
              <a:rPr lang="en-US" sz="2000" dirty="0"/>
              <a:t>• Scalar Types — String, Number, Binary, Boolean, Null</a:t>
            </a:r>
          </a:p>
          <a:p>
            <a:pPr marL="0" indent="0">
              <a:buNone/>
            </a:pPr>
            <a:r>
              <a:rPr lang="en-US" sz="2000" dirty="0"/>
              <a:t>• Document Types — List, Map</a:t>
            </a:r>
          </a:p>
          <a:p>
            <a:pPr marL="0" indent="0">
              <a:buNone/>
            </a:pPr>
            <a:r>
              <a:rPr lang="en-US" sz="2000" dirty="0"/>
              <a:t>• Set Types — String Set, Number Set, Binary Set</a:t>
            </a:r>
          </a:p>
          <a:p>
            <a:pPr marL="0" indent="0">
              <a:buNone/>
            </a:pPr>
            <a:r>
              <a:rPr lang="en-US" sz="2000" dirty="0"/>
              <a:t>• Therefore, in DynamoDB you can rapidly evolve schemas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86FF-A109-CA18-8081-96F9AEA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- Table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9CBF5-FD75-AF7D-A11B-77EDD8942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22" y="1887635"/>
            <a:ext cx="9423356" cy="3682397"/>
          </a:xfrm>
        </p:spPr>
      </p:pic>
    </p:spTree>
    <p:extLst>
      <p:ext uri="{BB962C8B-B14F-4D97-AF65-F5344CB8AC3E}">
        <p14:creationId xmlns:p14="http://schemas.microsoft.com/office/powerpoint/2010/main" val="324428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7093-5FD4-AEA2-2E8A-EED718F2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584"/>
            <a:ext cx="10515600" cy="846626"/>
          </a:xfrm>
        </p:spPr>
        <p:txBody>
          <a:bodyPr/>
          <a:lstStyle/>
          <a:p>
            <a:r>
              <a:rPr lang="en-US" dirty="0"/>
              <a:t>DynamoDB — Read/Write Capacity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EB0D-7FFA-AAA7-5EF5-A97922C7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1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Control how you manage your table's capacity (read/write throughput)</a:t>
            </a:r>
          </a:p>
          <a:p>
            <a:pPr marL="0" indent="0">
              <a:buNone/>
            </a:pPr>
            <a:r>
              <a:rPr lang="en-US" dirty="0"/>
              <a:t>• Provisioned Mode (default)</a:t>
            </a:r>
          </a:p>
          <a:p>
            <a:pPr marL="0" indent="0">
              <a:buNone/>
            </a:pPr>
            <a:r>
              <a:rPr lang="en-US" dirty="0"/>
              <a:t>• You specify the number of reads/writes per second</a:t>
            </a:r>
          </a:p>
          <a:p>
            <a:pPr marL="0" indent="0">
              <a:buNone/>
            </a:pPr>
            <a:r>
              <a:rPr lang="en-US" dirty="0"/>
              <a:t>• You need to plan capacity beforehand</a:t>
            </a:r>
          </a:p>
          <a:p>
            <a:pPr marL="0" indent="0">
              <a:buNone/>
            </a:pPr>
            <a:r>
              <a:rPr lang="en-US" dirty="0"/>
              <a:t>• Pay for provisioned Read Capacity Units (RCU) &amp; Write Capacity Units (WCU)</a:t>
            </a:r>
          </a:p>
          <a:p>
            <a:pPr marL="0" indent="0">
              <a:buNone/>
            </a:pPr>
            <a:r>
              <a:rPr lang="en-US" dirty="0"/>
              <a:t>• Possibility to add auto-scaling mode for RCU &amp; WCU</a:t>
            </a:r>
          </a:p>
          <a:p>
            <a:pPr marL="0" indent="0">
              <a:buNone/>
            </a:pPr>
            <a:r>
              <a:rPr lang="en-US" dirty="0"/>
              <a:t>• On-Demand Mode</a:t>
            </a:r>
          </a:p>
          <a:p>
            <a:pPr marL="0" indent="0">
              <a:buNone/>
            </a:pPr>
            <a:r>
              <a:rPr lang="en-US" dirty="0"/>
              <a:t>• Read/writes automatically scale up/down with your workloads</a:t>
            </a:r>
          </a:p>
          <a:p>
            <a:pPr marL="0" indent="0">
              <a:buNone/>
            </a:pPr>
            <a:r>
              <a:rPr lang="en-US" dirty="0"/>
              <a:t>• No capacity planning needed</a:t>
            </a:r>
          </a:p>
          <a:p>
            <a:pPr marL="0" indent="0">
              <a:buNone/>
            </a:pPr>
            <a:r>
              <a:rPr lang="en-US" dirty="0"/>
              <a:t>• Pay for what you use, more expensive ($$$)</a:t>
            </a:r>
          </a:p>
          <a:p>
            <a:pPr marL="0" indent="0">
              <a:buNone/>
            </a:pPr>
            <a:r>
              <a:rPr lang="en-US" dirty="0"/>
              <a:t>• Great for unpredictable workloads, steep sudden spikes</a:t>
            </a:r>
          </a:p>
        </p:txBody>
      </p:sp>
    </p:spTree>
    <p:extLst>
      <p:ext uri="{BB962C8B-B14F-4D97-AF65-F5344CB8AC3E}">
        <p14:creationId xmlns:p14="http://schemas.microsoft.com/office/powerpoint/2010/main" val="20779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A9E4D-71DA-1DEC-8F79-2703304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Serverless in AWS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2187-5D91-C455-79E1-6C978713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AWS Lambda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DynamoDB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AWS Cognito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AWS API Gateway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Amazon S3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AWS SNS &amp; SQS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AWS Kinesis Data Firehose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Aurora Serverless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Step Functions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• </a:t>
            </a:r>
            <a:r>
              <a:rPr lang="en-US" sz="1700" dirty="0" err="1">
                <a:solidFill>
                  <a:schemeClr val="bg1"/>
                </a:solidFill>
              </a:rPr>
              <a:t>Fargate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7E1BE-047C-7B3E-D758-B13FE382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64" y="832236"/>
            <a:ext cx="4305891" cy="51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3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5B9F-FAC3-EDAB-FDB9-AB8F78C4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— Why is it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4E58-3A00-C3E3-2C1A-CF93B842C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Virtual Servers in the Cloud</a:t>
            </a:r>
          </a:p>
          <a:p>
            <a:pPr marL="0" indent="0">
              <a:buNone/>
            </a:pPr>
            <a:r>
              <a:rPr lang="en-US" dirty="0"/>
              <a:t>• Limited by RAM and CPU</a:t>
            </a:r>
          </a:p>
          <a:p>
            <a:pPr marL="0" indent="0">
              <a:buNone/>
            </a:pPr>
            <a:r>
              <a:rPr lang="en-US" dirty="0"/>
              <a:t>• Continuously running</a:t>
            </a:r>
          </a:p>
          <a:p>
            <a:pPr marL="0" indent="0">
              <a:buNone/>
            </a:pPr>
            <a:r>
              <a:rPr lang="en-US" dirty="0"/>
              <a:t>• Scaling means intervention to add / remove servers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• Virtual functions — no servers to manage!</a:t>
            </a:r>
          </a:p>
          <a:p>
            <a:pPr marL="0" indent="0">
              <a:buNone/>
            </a:pPr>
            <a:r>
              <a:rPr lang="en-US" dirty="0"/>
              <a:t>• Limited by time - short executions</a:t>
            </a:r>
          </a:p>
          <a:p>
            <a:pPr marL="0" indent="0">
              <a:buNone/>
            </a:pPr>
            <a:r>
              <a:rPr lang="en-US" dirty="0"/>
              <a:t>• Run on-demand</a:t>
            </a:r>
          </a:p>
          <a:p>
            <a:pPr marL="0" indent="0">
              <a:buNone/>
            </a:pPr>
            <a:r>
              <a:rPr lang="en-US" dirty="0"/>
              <a:t>• Scaling is automated!</a:t>
            </a:r>
          </a:p>
        </p:txBody>
      </p:sp>
      <p:pic>
        <p:nvPicPr>
          <p:cNvPr id="1026" name="Picture 2" descr="How to move a Windows EC2 instance to another AWS account | Karl's Place">
            <a:extLst>
              <a:ext uri="{FF2B5EF4-FFF2-40B4-BE49-F238E27FC236}">
                <a16:creationId xmlns:a16="http://schemas.microsoft.com/office/drawing/2014/main" id="{372EC60E-231F-FB75-87C2-E6BA7A938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15133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Lambda Interview Questions: Comprehensive Guide for Success">
            <a:extLst>
              <a:ext uri="{FF2B5EF4-FFF2-40B4-BE49-F238E27FC236}">
                <a16:creationId xmlns:a16="http://schemas.microsoft.com/office/drawing/2014/main" id="{6CB926CC-8F81-E5B6-03AF-D4A2E1BC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4" y="4368532"/>
            <a:ext cx="2828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8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67812-0F8D-EB4D-796E-4CB45F2B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Benefits of AWS Lambda</a:t>
            </a:r>
          </a:p>
        </p:txBody>
      </p:sp>
      <p:sp>
        <p:nvSpPr>
          <p:cNvPr id="2068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59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E296-26AC-ABC2-F4BC-10CCCDE5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0" y="1820334"/>
            <a:ext cx="52171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Easy Pricing: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Pay per request and compute 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Free tier of 1,000,000 AWS Lambda requests and 400,000 GBs of compute 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Integrated with the whole AWS suite of services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Integrated with many programming languages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Easy monitoring through AWS CloudWatch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Easy to get more resources per functions (up to IOGB of RAM!)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Increasing RAM will also improve CPU and network!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062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63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2050" name="Picture 2" descr="AWS lambda logo Icons, Logos, Symbols – Free Download PNG, SVG">
            <a:extLst>
              <a:ext uri="{FF2B5EF4-FFF2-40B4-BE49-F238E27FC236}">
                <a16:creationId xmlns:a16="http://schemas.microsoft.com/office/drawing/2014/main" id="{59BB4FF0-4E22-74B3-14D4-8BC7F95A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1876" y="1820334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070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241" name="Freeform: Shape 2240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2" name="Freeform: Shape 2241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3" name="Freeform: Shape 2242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4" name="Freeform: Shape 2243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5" name="Freeform: Shape 2244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6" name="Freeform: Shape 2245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7" name="Freeform: Shape 2246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8" name="Freeform: Shape 2247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9" name="Freeform: Shape 2248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0" name="Freeform: Shape 2249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1" name="Freeform: Shape 2250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2" name="Freeform: Shape 2251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3" name="Freeform: Shape 2252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4" name="Freeform: Shape 2253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5" name="Freeform: Shape 2254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6" name="Freeform: Shape 2255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7" name="Freeform: Shape 2256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8" name="Freeform: Shape 2257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9" name="Freeform: Shape 2258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0" name="Freeform: Shape 2259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1" name="Freeform: Shape 2260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2" name="Freeform: Shape 2261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3" name="Freeform: Shape 2262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4" name="Freeform: Shape 2263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5" name="Freeform: Shape 2264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6" name="Freeform: Shape 2265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7" name="Freeform: Shape 2266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8" name="Freeform: Shape 2267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9" name="Freeform: Shape 2268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0" name="Freeform: Shape 2269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1" name="Freeform: Shape 2270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2" name="Freeform: Shape 2271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3" name="Freeform: Shape 2272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4" name="Freeform: Shape 2273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5" name="Freeform: Shape 2274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6" name="Freeform: Shape 2275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7" name="Freeform: Shape 2276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8" name="Freeform: Shape 2277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9" name="Freeform: Shape 2278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0" name="Freeform: Shape 2279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1" name="Freeform: Shape 2280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2" name="Freeform: Shape 2281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3" name="Freeform: Shape 2282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4" name="Freeform: Shape 2283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5" name="Freeform: Shape 2284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6" name="Freeform: Shape 2285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7" name="Freeform: Shape 2286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8" name="Freeform: Shape 2287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9" name="Freeform: Shape 2288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0" name="Freeform: Shape 2289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1" name="Freeform: Shape 2290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2" name="Freeform: Shape 2291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3" name="Freeform: Shape 2292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4" name="Freeform: Shape 2293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5" name="Freeform: Shape 2294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6" name="Freeform: Shape 2295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7" name="Freeform: Shape 2296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8" name="Freeform: Shape 2297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9" name="Freeform: Shape 2298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0" name="Freeform: Shape 2299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1" name="Freeform: Shape 2300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2" name="Freeform: Shape 2301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3" name="Freeform: Shape 2302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4" name="Freeform: Shape 2303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5" name="Freeform: Shape 2304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6" name="Freeform: Shape 2305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7" name="Freeform: Shape 2306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8" name="Freeform: Shape 2307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9" name="Freeform: Shape 2308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0" name="Freeform: Shape 2309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1" name="Freeform: Shape 2310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2" name="Freeform: Shape 2311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3" name="Freeform: Shape 2312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4" name="Freeform: Shape 2313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5" name="Freeform: Shape 2314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6" name="Freeform: Shape 2315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7" name="Freeform: Shape 2316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8" name="Freeform: Shape 2317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9" name="Freeform: Shape 2318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0" name="Freeform: Shape 2319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1" name="Freeform: Shape 2320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2" name="Freeform: Shape 2321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3" name="Freeform: Shape 2322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4" name="Freeform: Shape 2323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5" name="Freeform: Shape 2324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6" name="Freeform: Shape 2325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7" name="Freeform: Shape 2326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8" name="Freeform: Shape 2327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9" name="Freeform: Shape 2328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0" name="Freeform: Shape 2329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1" name="Freeform: Shape 2330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2" name="Freeform: Shape 2331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3" name="Freeform: Shape 2332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4" name="Freeform: Shape 2333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5" name="Freeform: Shape 2334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6" name="Freeform: Shape 2335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7" name="Freeform: Shape 2336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8" name="Freeform: Shape 2337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9" name="Freeform: Shape 2338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0" name="Freeform: Shape 2339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1" name="Freeform: Shape 2340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2" name="Freeform: Shape 2341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3" name="Freeform: Shape 2342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4" name="Freeform: Shape 2343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5" name="Freeform: Shape 2344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6" name="Freeform: Shape 2345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7" name="Freeform: Shape 2346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8" name="Freeform: Shape 2347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9" name="Freeform: Shape 2348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0" name="Freeform: Shape 2349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1" name="Freeform: Shape 2350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2" name="Freeform: Shape 2351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3" name="Freeform: Shape 2352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4" name="Freeform: Shape 2353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5" name="Freeform: Shape 2354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6" name="Freeform: Shape 2355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7" name="Freeform: Shape 2356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8" name="Freeform: Shape 2357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9" name="Freeform: Shape 2358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0" name="Freeform: Shape 2359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1" name="Freeform: Shape 2360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2" name="Freeform: Shape 2361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3" name="Freeform: Shape 2362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4" name="Freeform: Shape 2363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5" name="Freeform: Shape 2364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6" name="Freeform: Shape 2365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7" name="Freeform: Shape 2366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8" name="Freeform: Shape 2367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9" name="Freeform: Shape 2368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0" name="Freeform: Shape 2369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1" name="Freeform: Shape 2370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2" name="Freeform: Shape 2371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3" name="Freeform: Shape 2372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4" name="Freeform: Shape 2373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5" name="Freeform: Shape 2374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6" name="Freeform: Shape 2375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7" name="Freeform: Shape 2376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8" name="Freeform: Shape 2377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9" name="Freeform: Shape 2378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0" name="Freeform: Shape 2379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1" name="Freeform: Shape 2380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2" name="Freeform: Shape 2381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3" name="Freeform: Shape 2382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4" name="Freeform: Shape 2383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5" name="Freeform: Shape 2384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6" name="Freeform: Shape 2385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7" name="Freeform: Shape 2386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8" name="Freeform: Shape 2387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9" name="Freeform: Shape 2388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0" name="Freeform: Shape 2389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1" name="Freeform: Shape 2390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2" name="Freeform: Shape 2391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3" name="Freeform: Shape 2392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4" name="Freeform: Shape 2393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5" name="Freeform: Shape 2394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6" name="Freeform: Shape 2395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7" name="Freeform: Shape 2396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8" name="Freeform: Shape 2397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9" name="Freeform: Shape 2398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0" name="Freeform: Shape 2399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1" name="Freeform: Shape 2400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2" name="Freeform: Shape 2401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3" name="Freeform: Shape 2402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4" name="Freeform: Shape 2403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5" name="Freeform: Shape 2404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6" name="Freeform: Shape 2405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7" name="Freeform: Shape 2406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8" name="Freeform: Shape 2407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9" name="Freeform: Shape 2408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71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: Shape 2095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: Shape 2097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: Shape 2098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: Shape 2099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: Shape 2100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: Shape 2101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2109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2110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2111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2112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2113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2114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: Shape 2115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: Shape 2116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: Shape 2117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: Shape 2118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: Shape 2119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: Shape 2120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: Shape 2121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: Shape 2122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: Shape 2123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: Shape 2124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: Shape 2125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: Shape 2126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: Shape 2127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: Shape 2128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: Shape 2129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: Shape 2130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: Shape 2131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: Shape 2132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: Shape 2135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: Shape 2136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: Shape 2137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: Shape 2138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: Shape 2146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: Shape 2147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: Shape 2148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: Shape 2149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: Shape 2150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: Shape 2151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: Shape 2152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4" name="Freeform: Shape 2153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5" name="Freeform: Shape 2154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6" name="Freeform: Shape 2155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7" name="Freeform: Shape 2156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8" name="Freeform: Shape 2157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9" name="Freeform: Shape 2158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0" name="Freeform: Shape 2159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1" name="Freeform: Shape 2160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2" name="Freeform: Shape 2161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3" name="Freeform: Shape 2162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4" name="Freeform: Shape 2163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5" name="Freeform: Shape 2164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6" name="Freeform: Shape 2165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7" name="Freeform: Shape 2166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8" name="Freeform: Shape 2167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9" name="Freeform: Shape 2168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0" name="Freeform: Shape 2169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1" name="Freeform: Shape 2170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2" name="Freeform: Shape 2171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3" name="Freeform: Shape 2172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4" name="Freeform: Shape 2173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5" name="Freeform: Shape 2174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6" name="Freeform: Shape 2175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7" name="Freeform: Shape 2176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8" name="Freeform: Shape 2177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9" name="Freeform: Shape 2178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: Shape 2179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1" name="Freeform: Shape 2180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2" name="Freeform: Shape 2181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3" name="Freeform: Shape 2182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4" name="Freeform: Shape 2183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5" name="Freeform: Shape 2184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6" name="Freeform: Shape 2185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7" name="Freeform: Shape 2186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8" name="Freeform: Shape 2187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9" name="Freeform: Shape 2188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0" name="Freeform: Shape 2189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1" name="Freeform: Shape 2190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2" name="Freeform: Shape 2191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3" name="Freeform: Shape 2192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4" name="Freeform: Shape 2193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5" name="Freeform: Shape 2194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6" name="Freeform: Shape 2195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7" name="Freeform: Shape 2196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8" name="Freeform: Shape 2197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9" name="Freeform: Shape 2198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0" name="Freeform: Shape 2199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1" name="Freeform: Shape 2200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2" name="Freeform: Shape 2201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3" name="Freeform: Shape 2202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4" name="Freeform: Shape 2203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5" name="Freeform: Shape 2204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6" name="Freeform: Shape 2205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7" name="Freeform: Shape 2206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8" name="Freeform: Shape 2207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9" name="Freeform: Shape 2208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0" name="Freeform: Shape 2209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1" name="Freeform: Shape 2210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2" name="Freeform: Shape 2211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3" name="Freeform: Shape 2212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4" name="Freeform: Shape 2213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5" name="Freeform: Shape 2214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6" name="Freeform: Shape 2215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7" name="Freeform: Shape 2216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8" name="Freeform: Shape 2217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9" name="Freeform: Shape 2218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0" name="Freeform: Shape 2219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1" name="Freeform: Shape 2220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2" name="Freeform: Shape 2221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3" name="Freeform: Shape 2222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4" name="Freeform: Shape 2223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5" name="Freeform: Shape 2224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6" name="Freeform: Shape 2225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7" name="Freeform: Shape 2226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8" name="Freeform: Shape 2227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9" name="Freeform: Shape 2228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0" name="Freeform: Shape 2229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1" name="Freeform: Shape 2230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2" name="Freeform: Shape 2231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3" name="Freeform: Shape 2232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4" name="Freeform: Shape 2233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5" name="Freeform: Shape 2234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6" name="Freeform: Shape 2235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7" name="Freeform: Shape 2236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8" name="Freeform: Shape 2237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9" name="Freeform: Shape 2238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0" name="Freeform: Shape 2239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395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9A11-C395-A60B-5861-D8C63110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A832-EE78-6DEB-1308-87373D3D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Node.js (JavaScript)</a:t>
            </a:r>
          </a:p>
          <a:p>
            <a:pPr marL="0" indent="0">
              <a:buNone/>
            </a:pPr>
            <a:r>
              <a:rPr lang="en-US" dirty="0"/>
              <a:t>• Python</a:t>
            </a:r>
          </a:p>
          <a:p>
            <a:pPr marL="0" indent="0">
              <a:buNone/>
            </a:pPr>
            <a:r>
              <a:rPr lang="en-US" dirty="0"/>
              <a:t>• Java (Java 8 compatible)</a:t>
            </a:r>
          </a:p>
          <a:p>
            <a:pPr marL="0" indent="0">
              <a:buNone/>
            </a:pPr>
            <a:r>
              <a:rPr lang="en-US" dirty="0"/>
              <a:t>• (.NET core)</a:t>
            </a:r>
          </a:p>
          <a:p>
            <a:pPr marL="0" indent="0">
              <a:buNone/>
            </a:pPr>
            <a:r>
              <a:rPr lang="en-US" dirty="0"/>
              <a:t>. Golang</a:t>
            </a:r>
          </a:p>
          <a:p>
            <a:pPr marL="0" indent="0">
              <a:buNone/>
            </a:pPr>
            <a:r>
              <a:rPr lang="en-US" dirty="0"/>
              <a:t>• C# / </a:t>
            </a:r>
            <a:r>
              <a:rPr lang="en-US" dirty="0" err="1"/>
              <a:t>Powershell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Ruby</a:t>
            </a:r>
          </a:p>
          <a:p>
            <a:pPr marL="0" indent="0">
              <a:buNone/>
            </a:pPr>
            <a:r>
              <a:rPr lang="en-US" dirty="0"/>
              <a:t>• Custom Runtime API (community supported, example Rust)</a:t>
            </a:r>
          </a:p>
        </p:txBody>
      </p:sp>
    </p:spTree>
    <p:extLst>
      <p:ext uri="{BB962C8B-B14F-4D97-AF65-F5344CB8AC3E}">
        <p14:creationId xmlns:p14="http://schemas.microsoft.com/office/powerpoint/2010/main" val="238582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B90A-4087-BD9D-A1C2-E2C6B361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Integrations Important 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CAF71-6530-3120-006B-453EE6DD9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947"/>
            <a:ext cx="10515600" cy="4232694"/>
          </a:xfrm>
        </p:spPr>
      </p:pic>
    </p:spTree>
    <p:extLst>
      <p:ext uri="{BB962C8B-B14F-4D97-AF65-F5344CB8AC3E}">
        <p14:creationId xmlns:p14="http://schemas.microsoft.com/office/powerpoint/2010/main" val="42227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22CD-87C5-CD83-BE8C-D7E1736E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Pricing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471E-9BA0-FDE6-E8C2-FF622F6B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Pay per calls:</a:t>
            </a:r>
          </a:p>
          <a:p>
            <a:pPr marL="0" indent="0">
              <a:buNone/>
            </a:pPr>
            <a:r>
              <a:rPr lang="en-US" dirty="0"/>
              <a:t>• First 1 requests are free</a:t>
            </a:r>
          </a:p>
          <a:p>
            <a:pPr marL="0" indent="0">
              <a:buNone/>
            </a:pPr>
            <a:r>
              <a:rPr lang="en-US" dirty="0"/>
              <a:t>• $0.20 per 1 million requests thereafter ($0.0000002 per request)</a:t>
            </a:r>
          </a:p>
          <a:p>
            <a:pPr marL="0" indent="0">
              <a:buNone/>
            </a:pPr>
            <a:r>
              <a:rPr lang="en-US" dirty="0"/>
              <a:t>• Pay per duration: (in increment of 1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400,000 GB-seconds of compute time per month for FREE</a:t>
            </a:r>
          </a:p>
          <a:p>
            <a:pPr marL="0" indent="0">
              <a:buNone/>
            </a:pPr>
            <a:r>
              <a:rPr lang="en-US" dirty="0"/>
              <a:t>• == 400,000 seconds if function is IGB RAM</a:t>
            </a:r>
          </a:p>
          <a:p>
            <a:pPr marL="0" indent="0">
              <a:buNone/>
            </a:pPr>
            <a:r>
              <a:rPr lang="en-US" dirty="0"/>
              <a:t>• 3,200,000 seconds if function is 128 MB RAM</a:t>
            </a:r>
          </a:p>
          <a:p>
            <a:pPr marL="0" indent="0">
              <a:buNone/>
            </a:pPr>
            <a:r>
              <a:rPr lang="en-US" dirty="0"/>
              <a:t>• After that $1.00 for 600,000 GB-seconds</a:t>
            </a:r>
          </a:p>
          <a:p>
            <a:pPr marL="0" indent="0">
              <a:buNone/>
            </a:pPr>
            <a:r>
              <a:rPr lang="en-US" dirty="0"/>
              <a:t>• It is usually very cheap to run AWS Lambda so it's very popular</a:t>
            </a:r>
          </a:p>
          <a:p>
            <a:pPr marL="0" indent="0">
              <a:buNone/>
            </a:pPr>
            <a:r>
              <a:rPr lang="en-US" dirty="0"/>
              <a:t>• You can find overall ricin information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2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FE45-3DD3-E6F8-72B3-39C77A33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Limits to Know – per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E25B-9066-DFD2-DF98-45289068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• Execution:</a:t>
            </a:r>
          </a:p>
          <a:p>
            <a:pPr marL="0" indent="0">
              <a:buNone/>
            </a:pPr>
            <a:r>
              <a:rPr lang="en-US" dirty="0"/>
              <a:t>• Memory allocation: 128 MB — IOGB (1 MB increments)</a:t>
            </a:r>
          </a:p>
          <a:p>
            <a:pPr marL="0" indent="0">
              <a:buNone/>
            </a:pPr>
            <a:r>
              <a:rPr lang="en-US" dirty="0"/>
              <a:t>• Maximum execution time: 900 seconds (15 minutes)</a:t>
            </a:r>
          </a:p>
          <a:p>
            <a:pPr marL="0" indent="0">
              <a:buNone/>
            </a:pPr>
            <a:r>
              <a:rPr lang="en-US" dirty="0"/>
              <a:t>• Environment variables (4 KB)</a:t>
            </a:r>
          </a:p>
          <a:p>
            <a:pPr marL="0" indent="0">
              <a:buNone/>
            </a:pPr>
            <a:r>
              <a:rPr lang="en-US" dirty="0"/>
              <a:t>• Disk capacity in the "function container" (in /</a:t>
            </a:r>
            <a:r>
              <a:rPr lang="en-US" dirty="0" err="1"/>
              <a:t>tmp</a:t>
            </a:r>
            <a:r>
              <a:rPr lang="en-US" dirty="0"/>
              <a:t>): 512 MB to IOGB</a:t>
            </a:r>
          </a:p>
          <a:p>
            <a:pPr marL="0" indent="0">
              <a:buNone/>
            </a:pPr>
            <a:r>
              <a:rPr lang="en-US" dirty="0"/>
              <a:t>• Concurrency executions: 1000 (can be increased)</a:t>
            </a:r>
          </a:p>
          <a:p>
            <a:pPr marL="0" indent="0">
              <a:buNone/>
            </a:pPr>
            <a:r>
              <a:rPr lang="en-US" b="1" dirty="0"/>
              <a:t>• Deployment:</a:t>
            </a:r>
          </a:p>
          <a:p>
            <a:pPr marL="0" indent="0">
              <a:buNone/>
            </a:pPr>
            <a:r>
              <a:rPr lang="en-US" dirty="0"/>
              <a:t>• Lambda function deployment size (compressed . zip): 50 MB</a:t>
            </a:r>
          </a:p>
          <a:p>
            <a:pPr marL="0" indent="0">
              <a:buNone/>
            </a:pPr>
            <a:r>
              <a:rPr lang="en-US" dirty="0"/>
              <a:t>• Size of uncompressed deployment (code + dependencies): 250 MB</a:t>
            </a:r>
          </a:p>
          <a:p>
            <a:pPr marL="0" indent="0">
              <a:buNone/>
            </a:pPr>
            <a:r>
              <a:rPr lang="en-US" dirty="0"/>
              <a:t>• Can use the /</a:t>
            </a:r>
            <a:r>
              <a:rPr lang="en-US" dirty="0" err="1"/>
              <a:t>tmp</a:t>
            </a:r>
            <a:r>
              <a:rPr lang="en-US" dirty="0"/>
              <a:t> directory to load other files at startup</a:t>
            </a:r>
          </a:p>
          <a:p>
            <a:pPr marL="0" indent="0">
              <a:buNone/>
            </a:pPr>
            <a:r>
              <a:rPr lang="en-US" dirty="0"/>
              <a:t>• Size of environment variables: 4 KB</a:t>
            </a:r>
          </a:p>
        </p:txBody>
      </p:sp>
    </p:spTree>
    <p:extLst>
      <p:ext uri="{BB962C8B-B14F-4D97-AF65-F5344CB8AC3E}">
        <p14:creationId xmlns:p14="http://schemas.microsoft.com/office/powerpoint/2010/main" val="393568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20D80-FB20-E2C0-14A4-09BB1DB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Amazon DynamoDB</a:t>
            </a: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igh Performance Drivers and Use Cases for AWS DynamoDB">
            <a:extLst>
              <a:ext uri="{FF2B5EF4-FFF2-40B4-BE49-F238E27FC236}">
                <a16:creationId xmlns:a16="http://schemas.microsoft.com/office/drawing/2014/main" id="{DB68A766-D549-E1C8-3DD6-44D4485A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529" y="2682188"/>
            <a:ext cx="3597662" cy="23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ABAF-ED96-B4F3-2B98-FD250342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720" y="2599509"/>
            <a:ext cx="7848751" cy="363945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dirty="0"/>
              <a:t>• Fully managed, highly available with replication across multiple AZS</a:t>
            </a:r>
          </a:p>
          <a:p>
            <a:pPr marL="0" indent="0">
              <a:buNone/>
            </a:pPr>
            <a:r>
              <a:rPr lang="en-US" sz="1800" dirty="0"/>
              <a:t>• NoSQL database - not a relational database - with transaction</a:t>
            </a:r>
          </a:p>
          <a:p>
            <a:pPr marL="0" indent="0">
              <a:buNone/>
            </a:pPr>
            <a:r>
              <a:rPr lang="en-US" sz="1800" dirty="0"/>
              <a:t>support</a:t>
            </a:r>
          </a:p>
          <a:p>
            <a:pPr marL="0" indent="0">
              <a:buNone/>
            </a:pPr>
            <a:r>
              <a:rPr lang="en-US" sz="1800" dirty="0"/>
              <a:t>• Scales to massive workloads, distributed database</a:t>
            </a:r>
          </a:p>
          <a:p>
            <a:pPr marL="0" indent="0">
              <a:buNone/>
            </a:pPr>
            <a:r>
              <a:rPr lang="en-US" sz="1800" dirty="0"/>
              <a:t>• Millions of requests per seconds, trillions of row, IOOs of TB of storage</a:t>
            </a:r>
          </a:p>
          <a:p>
            <a:pPr marL="0" indent="0">
              <a:buNone/>
            </a:pPr>
            <a:r>
              <a:rPr lang="en-US" sz="1800" dirty="0"/>
              <a:t>• Fast and consistent in performance (single-digit millisecond)</a:t>
            </a:r>
          </a:p>
          <a:p>
            <a:pPr marL="0" indent="0">
              <a:buNone/>
            </a:pPr>
            <a:r>
              <a:rPr lang="en-US" sz="1800" dirty="0"/>
              <a:t>• Integrated with IAM for security, authorization and administration</a:t>
            </a:r>
          </a:p>
          <a:p>
            <a:pPr marL="0" indent="0">
              <a:buNone/>
            </a:pPr>
            <a:r>
              <a:rPr lang="en-US" sz="1800" dirty="0"/>
              <a:t>• Low cost and auto-scaling capabilities</a:t>
            </a:r>
          </a:p>
          <a:p>
            <a:pPr marL="0" indent="0">
              <a:buNone/>
            </a:pPr>
            <a:r>
              <a:rPr lang="en-US" sz="1800" dirty="0"/>
              <a:t>• No maintenance or patching, always available</a:t>
            </a:r>
          </a:p>
          <a:p>
            <a:pPr marL="0" indent="0">
              <a:buNone/>
            </a:pPr>
            <a:r>
              <a:rPr lang="en-US" sz="1800" dirty="0"/>
              <a:t>• Standard &amp; Infrequent Access (IA) Table Class</a:t>
            </a:r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855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What's serverless?</vt:lpstr>
      <vt:lpstr>Serverless in AWS</vt:lpstr>
      <vt:lpstr>AWS Lambda — Why is it Popular?</vt:lpstr>
      <vt:lpstr>Benefits of AWS Lambda</vt:lpstr>
      <vt:lpstr>AWS Lambda language support</vt:lpstr>
      <vt:lpstr>AWS Lambda Integrations Important ones</vt:lpstr>
      <vt:lpstr>AWS Lambda Pricing : example</vt:lpstr>
      <vt:lpstr>AWS Lambda Limits to Know – per region</vt:lpstr>
      <vt:lpstr>Amazon DynamoDB</vt:lpstr>
      <vt:lpstr>DynamoDB - Basics</vt:lpstr>
      <vt:lpstr>DynamoDB - Table example</vt:lpstr>
      <vt:lpstr>DynamoDB — Read/Write Capacity Modes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-Ash</dc:creator>
  <cp:lastModifiedBy>-Ash</cp:lastModifiedBy>
  <cp:revision>22</cp:revision>
  <dcterms:created xsi:type="dcterms:W3CDTF">2024-11-12T09:21:45Z</dcterms:created>
  <dcterms:modified xsi:type="dcterms:W3CDTF">2024-11-13T08:49:45Z</dcterms:modified>
</cp:coreProperties>
</file>