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57" r:id="rId3"/>
    <p:sldId id="261" r:id="rId4"/>
    <p:sldId id="258" r:id="rId5"/>
    <p:sldId id="259" r:id="rId6"/>
    <p:sldId id="260"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660"/>
  </p:normalViewPr>
  <p:slideViewPr>
    <p:cSldViewPr snapToGrid="0">
      <p:cViewPr varScale="1">
        <p:scale>
          <a:sx n="82" d="100"/>
          <a:sy n="82" d="100"/>
        </p:scale>
        <p:origin x="44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E68518-14BF-44E9-9DAC-9C24EE4020D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D8A4070-CFAD-42D7-B337-8E044AB68A55}">
      <dgm:prSet custT="1"/>
      <dgm:spPr/>
      <dgm:t>
        <a:bodyPr/>
        <a:lstStyle/>
        <a:p>
          <a:pPr>
            <a:defRPr cap="all"/>
          </a:pPr>
          <a:r>
            <a:rPr lang="en-US" sz="1500" b="1" i="0" baseline="0"/>
            <a:t>Cost-Effective</a:t>
          </a:r>
          <a:r>
            <a:rPr lang="en-US" sz="1500" b="0" i="0" baseline="0"/>
            <a:t>: Reduces high bandwidth costs for large-scale data transfers.</a:t>
          </a:r>
          <a:endParaRPr lang="en-US" sz="1500"/>
        </a:p>
      </dgm:t>
    </dgm:pt>
    <dgm:pt modelId="{B49819DE-1148-44D4-A79A-0906AF4AB2F3}" type="parTrans" cxnId="{9FD26F9E-EE53-49F7-AA11-57AD7402AF04}">
      <dgm:prSet/>
      <dgm:spPr/>
      <dgm:t>
        <a:bodyPr/>
        <a:lstStyle/>
        <a:p>
          <a:endParaRPr lang="en-US"/>
        </a:p>
      </dgm:t>
    </dgm:pt>
    <dgm:pt modelId="{43ACE4C5-1B0D-4AE1-A4BE-725B1D2C563F}" type="sibTrans" cxnId="{9FD26F9E-EE53-49F7-AA11-57AD7402AF04}">
      <dgm:prSet/>
      <dgm:spPr/>
      <dgm:t>
        <a:bodyPr/>
        <a:lstStyle/>
        <a:p>
          <a:endParaRPr lang="en-US"/>
        </a:p>
      </dgm:t>
    </dgm:pt>
    <dgm:pt modelId="{9876260C-4C06-43E3-BBBC-E9D2EF5EAD94}">
      <dgm:prSet custT="1"/>
      <dgm:spPr/>
      <dgm:t>
        <a:bodyPr/>
        <a:lstStyle/>
        <a:p>
          <a:pPr>
            <a:defRPr cap="all"/>
          </a:pPr>
          <a:r>
            <a:rPr lang="en-US" sz="1500" b="1" i="0" baseline="0"/>
            <a:t>Secure</a:t>
          </a:r>
          <a:r>
            <a:rPr lang="en-US" sz="1500" b="0" i="0" baseline="0"/>
            <a:t>: Uses advanced encryption and physical security mechanisms.</a:t>
          </a:r>
          <a:endParaRPr lang="en-US" sz="1500"/>
        </a:p>
      </dgm:t>
    </dgm:pt>
    <dgm:pt modelId="{E5D52FA9-BFE3-4869-B6AF-731D703C3E92}" type="parTrans" cxnId="{BC94F1B7-D07F-435F-AF22-B88042B549EB}">
      <dgm:prSet/>
      <dgm:spPr/>
      <dgm:t>
        <a:bodyPr/>
        <a:lstStyle/>
        <a:p>
          <a:endParaRPr lang="en-US"/>
        </a:p>
      </dgm:t>
    </dgm:pt>
    <dgm:pt modelId="{1F19B184-78A9-4501-878C-13759B97F6DC}" type="sibTrans" cxnId="{BC94F1B7-D07F-435F-AF22-B88042B549EB}">
      <dgm:prSet/>
      <dgm:spPr/>
      <dgm:t>
        <a:bodyPr/>
        <a:lstStyle/>
        <a:p>
          <a:endParaRPr lang="en-US"/>
        </a:p>
      </dgm:t>
    </dgm:pt>
    <dgm:pt modelId="{1469F9D1-DC30-4BA4-B840-1AE83092F24D}">
      <dgm:prSet custT="1"/>
      <dgm:spPr/>
      <dgm:t>
        <a:bodyPr/>
        <a:lstStyle/>
        <a:p>
          <a:pPr>
            <a:defRPr cap="all"/>
          </a:pPr>
          <a:r>
            <a:rPr lang="en-US" sz="1500" b="1" i="0" baseline="0"/>
            <a:t>Scalable</a:t>
          </a:r>
          <a:r>
            <a:rPr lang="en-US" sz="1500" b="0" i="0" baseline="0"/>
            <a:t>: Offers options for small, medium, and massive data transfer needs.</a:t>
          </a:r>
          <a:endParaRPr lang="en-US" sz="1500"/>
        </a:p>
      </dgm:t>
    </dgm:pt>
    <dgm:pt modelId="{1DDC7393-267B-4DD6-902B-D75126B2C389}" type="parTrans" cxnId="{29680C80-5791-4166-861F-EC9F3104D8C2}">
      <dgm:prSet/>
      <dgm:spPr/>
      <dgm:t>
        <a:bodyPr/>
        <a:lstStyle/>
        <a:p>
          <a:endParaRPr lang="en-US"/>
        </a:p>
      </dgm:t>
    </dgm:pt>
    <dgm:pt modelId="{BCB84EA9-CD3E-44DB-B0B3-D757B4FD0152}" type="sibTrans" cxnId="{29680C80-5791-4166-861F-EC9F3104D8C2}">
      <dgm:prSet/>
      <dgm:spPr/>
      <dgm:t>
        <a:bodyPr/>
        <a:lstStyle/>
        <a:p>
          <a:endParaRPr lang="en-US"/>
        </a:p>
      </dgm:t>
    </dgm:pt>
    <dgm:pt modelId="{57EE86C8-7123-4800-8E10-913A0D9173FA}">
      <dgm:prSet custT="1"/>
      <dgm:spPr/>
      <dgm:t>
        <a:bodyPr/>
        <a:lstStyle/>
        <a:p>
          <a:pPr>
            <a:defRPr cap="all"/>
          </a:pPr>
          <a:r>
            <a:rPr lang="en-US" sz="1500" b="1" i="0" baseline="0"/>
            <a:t>Efficient</a:t>
          </a:r>
          <a:r>
            <a:rPr lang="en-US" sz="1500" b="0" i="0" baseline="0"/>
            <a:t>: Transfers data faster than over typical internet connections.</a:t>
          </a:r>
          <a:endParaRPr lang="en-US" sz="1500"/>
        </a:p>
      </dgm:t>
    </dgm:pt>
    <dgm:pt modelId="{3C7F3E68-A746-48E9-B700-AD0A54551779}" type="parTrans" cxnId="{144EE5EF-851D-4D06-849A-6407133F2B07}">
      <dgm:prSet/>
      <dgm:spPr/>
      <dgm:t>
        <a:bodyPr/>
        <a:lstStyle/>
        <a:p>
          <a:endParaRPr lang="en-US"/>
        </a:p>
      </dgm:t>
    </dgm:pt>
    <dgm:pt modelId="{3C99F8DD-CEEE-452B-ADCB-04AC17D6AB62}" type="sibTrans" cxnId="{144EE5EF-851D-4D06-849A-6407133F2B07}">
      <dgm:prSet/>
      <dgm:spPr/>
      <dgm:t>
        <a:bodyPr/>
        <a:lstStyle/>
        <a:p>
          <a:endParaRPr lang="en-US"/>
        </a:p>
      </dgm:t>
    </dgm:pt>
    <dgm:pt modelId="{F91DD852-23DB-4F11-AEAC-4D4F79AFB3C9}">
      <dgm:prSet custT="1"/>
      <dgm:spPr/>
      <dgm:t>
        <a:bodyPr/>
        <a:lstStyle/>
        <a:p>
          <a:pPr>
            <a:defRPr cap="all"/>
          </a:pPr>
          <a:r>
            <a:rPr lang="en-US" sz="1500" b="1" i="0" baseline="0"/>
            <a:t>Reliable</a:t>
          </a:r>
          <a:r>
            <a:rPr lang="en-US" sz="1500" b="0" i="0" baseline="0"/>
            <a:t>: Designed for challenging environments and reliable operation. </a:t>
          </a:r>
          <a:endParaRPr lang="en-US" sz="1500"/>
        </a:p>
      </dgm:t>
    </dgm:pt>
    <dgm:pt modelId="{FE188FAB-75EF-439F-BBF0-26EE8DC860F9}" type="parTrans" cxnId="{9AEA5769-DF28-460C-9EEC-2E611F44CD00}">
      <dgm:prSet/>
      <dgm:spPr/>
      <dgm:t>
        <a:bodyPr/>
        <a:lstStyle/>
        <a:p>
          <a:endParaRPr lang="en-US"/>
        </a:p>
      </dgm:t>
    </dgm:pt>
    <dgm:pt modelId="{934BE9C5-7BF6-434C-8B56-2FF586D6F091}" type="sibTrans" cxnId="{9AEA5769-DF28-460C-9EEC-2E611F44CD00}">
      <dgm:prSet/>
      <dgm:spPr/>
      <dgm:t>
        <a:bodyPr/>
        <a:lstStyle/>
        <a:p>
          <a:endParaRPr lang="en-US"/>
        </a:p>
      </dgm:t>
    </dgm:pt>
    <dgm:pt modelId="{06AF5D78-9A3A-4AD0-992C-4B873C598E1A}" type="pres">
      <dgm:prSet presAssocID="{D6E68518-14BF-44E9-9DAC-9C24EE4020D2}" presName="root" presStyleCnt="0">
        <dgm:presLayoutVars>
          <dgm:dir/>
          <dgm:resizeHandles val="exact"/>
        </dgm:presLayoutVars>
      </dgm:prSet>
      <dgm:spPr/>
    </dgm:pt>
    <dgm:pt modelId="{F326CD49-1FE7-4E27-B054-08C390E9ACEF}" type="pres">
      <dgm:prSet presAssocID="{0D8A4070-CFAD-42D7-B337-8E044AB68A55}" presName="compNode" presStyleCnt="0"/>
      <dgm:spPr/>
    </dgm:pt>
    <dgm:pt modelId="{CC7AE57A-54D7-45BA-9C82-632B02E11DA8}" type="pres">
      <dgm:prSet presAssocID="{0D8A4070-CFAD-42D7-B337-8E044AB68A55}" presName="iconBgRect" presStyleLbl="bgShp" presStyleIdx="0" presStyleCnt="5"/>
      <dgm:spPr/>
    </dgm:pt>
    <dgm:pt modelId="{02B6D369-6835-4DC7-BAC8-B79E612545C1}" type="pres">
      <dgm:prSet presAssocID="{0D8A4070-CFAD-42D7-B337-8E044AB68A5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A5DC056C-3846-4560-9B80-EFA4AF800834}" type="pres">
      <dgm:prSet presAssocID="{0D8A4070-CFAD-42D7-B337-8E044AB68A55}" presName="spaceRect" presStyleCnt="0"/>
      <dgm:spPr/>
    </dgm:pt>
    <dgm:pt modelId="{B1565725-471C-4873-8C6E-20F2D665924E}" type="pres">
      <dgm:prSet presAssocID="{0D8A4070-CFAD-42D7-B337-8E044AB68A55}" presName="textRect" presStyleLbl="revTx" presStyleIdx="0" presStyleCnt="5">
        <dgm:presLayoutVars>
          <dgm:chMax val="1"/>
          <dgm:chPref val="1"/>
        </dgm:presLayoutVars>
      </dgm:prSet>
      <dgm:spPr/>
    </dgm:pt>
    <dgm:pt modelId="{BFC59021-E6BB-443D-84FB-742F449E169F}" type="pres">
      <dgm:prSet presAssocID="{43ACE4C5-1B0D-4AE1-A4BE-725B1D2C563F}" presName="sibTrans" presStyleCnt="0"/>
      <dgm:spPr/>
    </dgm:pt>
    <dgm:pt modelId="{89BA581D-C60C-421F-AADC-7E81C36171EC}" type="pres">
      <dgm:prSet presAssocID="{9876260C-4C06-43E3-BBBC-E9D2EF5EAD94}" presName="compNode" presStyleCnt="0"/>
      <dgm:spPr/>
    </dgm:pt>
    <dgm:pt modelId="{4E1C1333-5C3B-4CF5-AF3E-F3ED4A024955}" type="pres">
      <dgm:prSet presAssocID="{9876260C-4C06-43E3-BBBC-E9D2EF5EAD94}" presName="iconBgRect" presStyleLbl="bgShp" presStyleIdx="1" presStyleCnt="5"/>
      <dgm:spPr/>
    </dgm:pt>
    <dgm:pt modelId="{C85D9541-8C94-4C87-BD63-377F62137B51}" type="pres">
      <dgm:prSet presAssocID="{9876260C-4C06-43E3-BBBC-E9D2EF5EAD9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67B11167-1A25-43C0-B2B3-DC271BFA87FA}" type="pres">
      <dgm:prSet presAssocID="{9876260C-4C06-43E3-BBBC-E9D2EF5EAD94}" presName="spaceRect" presStyleCnt="0"/>
      <dgm:spPr/>
    </dgm:pt>
    <dgm:pt modelId="{50E14FCE-8F95-4F0B-80FF-6F72ED0051EB}" type="pres">
      <dgm:prSet presAssocID="{9876260C-4C06-43E3-BBBC-E9D2EF5EAD94}" presName="textRect" presStyleLbl="revTx" presStyleIdx="1" presStyleCnt="5">
        <dgm:presLayoutVars>
          <dgm:chMax val="1"/>
          <dgm:chPref val="1"/>
        </dgm:presLayoutVars>
      </dgm:prSet>
      <dgm:spPr/>
    </dgm:pt>
    <dgm:pt modelId="{05E39EDF-9CF5-41F4-868C-05B2E2B64B25}" type="pres">
      <dgm:prSet presAssocID="{1F19B184-78A9-4501-878C-13759B97F6DC}" presName="sibTrans" presStyleCnt="0"/>
      <dgm:spPr/>
    </dgm:pt>
    <dgm:pt modelId="{DA8AB87A-28BE-4ADB-8DBE-37045BA9F2CD}" type="pres">
      <dgm:prSet presAssocID="{1469F9D1-DC30-4BA4-B840-1AE83092F24D}" presName="compNode" presStyleCnt="0"/>
      <dgm:spPr/>
    </dgm:pt>
    <dgm:pt modelId="{765FD984-0701-4294-9DED-9E171ADA24DB}" type="pres">
      <dgm:prSet presAssocID="{1469F9D1-DC30-4BA4-B840-1AE83092F24D}" presName="iconBgRect" presStyleLbl="bgShp" presStyleIdx="2" presStyleCnt="5"/>
      <dgm:spPr/>
    </dgm:pt>
    <dgm:pt modelId="{BD1F8C71-4EC8-41A2-8166-C4428AFC5BF9}" type="pres">
      <dgm:prSet presAssocID="{1469F9D1-DC30-4BA4-B840-1AE83092F24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rver"/>
        </a:ext>
      </dgm:extLst>
    </dgm:pt>
    <dgm:pt modelId="{54CCD26E-03AC-4AC9-80A7-4049EF33CEE0}" type="pres">
      <dgm:prSet presAssocID="{1469F9D1-DC30-4BA4-B840-1AE83092F24D}" presName="spaceRect" presStyleCnt="0"/>
      <dgm:spPr/>
    </dgm:pt>
    <dgm:pt modelId="{086D0445-5661-4388-A87A-A09B54E8D0F9}" type="pres">
      <dgm:prSet presAssocID="{1469F9D1-DC30-4BA4-B840-1AE83092F24D}" presName="textRect" presStyleLbl="revTx" presStyleIdx="2" presStyleCnt="5">
        <dgm:presLayoutVars>
          <dgm:chMax val="1"/>
          <dgm:chPref val="1"/>
        </dgm:presLayoutVars>
      </dgm:prSet>
      <dgm:spPr/>
    </dgm:pt>
    <dgm:pt modelId="{F6EBC534-2F5F-44AC-BAFF-951852B6F523}" type="pres">
      <dgm:prSet presAssocID="{BCB84EA9-CD3E-44DB-B0B3-D757B4FD0152}" presName="sibTrans" presStyleCnt="0"/>
      <dgm:spPr/>
    </dgm:pt>
    <dgm:pt modelId="{705A737E-1E34-4E5B-8B8B-FA477AF6F0D9}" type="pres">
      <dgm:prSet presAssocID="{57EE86C8-7123-4800-8E10-913A0D9173FA}" presName="compNode" presStyleCnt="0"/>
      <dgm:spPr/>
    </dgm:pt>
    <dgm:pt modelId="{A4F091ED-D603-437F-944B-E323FA359882}" type="pres">
      <dgm:prSet presAssocID="{57EE86C8-7123-4800-8E10-913A0D9173FA}" presName="iconBgRect" presStyleLbl="bgShp" presStyleIdx="3" presStyleCnt="5"/>
      <dgm:spPr/>
    </dgm:pt>
    <dgm:pt modelId="{20F5C6B4-856D-4122-9168-32F2B83DC790}" type="pres">
      <dgm:prSet presAssocID="{57EE86C8-7123-4800-8E10-913A0D9173F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Network"/>
        </a:ext>
      </dgm:extLst>
    </dgm:pt>
    <dgm:pt modelId="{2DCE9A37-DE2A-48DB-98B9-1E8B08C454F9}" type="pres">
      <dgm:prSet presAssocID="{57EE86C8-7123-4800-8E10-913A0D9173FA}" presName="spaceRect" presStyleCnt="0"/>
      <dgm:spPr/>
    </dgm:pt>
    <dgm:pt modelId="{2B74030E-5920-46E5-872F-D107155D3B32}" type="pres">
      <dgm:prSet presAssocID="{57EE86C8-7123-4800-8E10-913A0D9173FA}" presName="textRect" presStyleLbl="revTx" presStyleIdx="3" presStyleCnt="5">
        <dgm:presLayoutVars>
          <dgm:chMax val="1"/>
          <dgm:chPref val="1"/>
        </dgm:presLayoutVars>
      </dgm:prSet>
      <dgm:spPr/>
    </dgm:pt>
    <dgm:pt modelId="{EFC839AA-DF07-42E6-B73C-72BB2E8F47B9}" type="pres">
      <dgm:prSet presAssocID="{3C99F8DD-CEEE-452B-ADCB-04AC17D6AB62}" presName="sibTrans" presStyleCnt="0"/>
      <dgm:spPr/>
    </dgm:pt>
    <dgm:pt modelId="{4B3D850C-157F-44AB-98CA-9E9FB5C33FB5}" type="pres">
      <dgm:prSet presAssocID="{F91DD852-23DB-4F11-AEAC-4D4F79AFB3C9}" presName="compNode" presStyleCnt="0"/>
      <dgm:spPr/>
    </dgm:pt>
    <dgm:pt modelId="{BD7D3FAA-A41F-4A54-BC69-A04CF4567E57}" type="pres">
      <dgm:prSet presAssocID="{F91DD852-23DB-4F11-AEAC-4D4F79AFB3C9}" presName="iconBgRect" presStyleLbl="bgShp" presStyleIdx="4" presStyleCnt="5"/>
      <dgm:spPr/>
    </dgm:pt>
    <dgm:pt modelId="{3935445A-52CC-4332-8624-0989C4F1F6C2}" type="pres">
      <dgm:prSet presAssocID="{F91DD852-23DB-4F11-AEAC-4D4F79AFB3C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Astronaut"/>
        </a:ext>
      </dgm:extLst>
    </dgm:pt>
    <dgm:pt modelId="{B9890820-80C7-4D8A-BE76-1C1182705335}" type="pres">
      <dgm:prSet presAssocID="{F91DD852-23DB-4F11-AEAC-4D4F79AFB3C9}" presName="spaceRect" presStyleCnt="0"/>
      <dgm:spPr/>
    </dgm:pt>
    <dgm:pt modelId="{C9BAAD65-D42C-4A6B-8C32-DC7AFEABAA0E}" type="pres">
      <dgm:prSet presAssocID="{F91DD852-23DB-4F11-AEAC-4D4F79AFB3C9}" presName="textRect" presStyleLbl="revTx" presStyleIdx="4" presStyleCnt="5">
        <dgm:presLayoutVars>
          <dgm:chMax val="1"/>
          <dgm:chPref val="1"/>
        </dgm:presLayoutVars>
      </dgm:prSet>
      <dgm:spPr/>
    </dgm:pt>
  </dgm:ptLst>
  <dgm:cxnLst>
    <dgm:cxn modelId="{9AEA5769-DF28-460C-9EEC-2E611F44CD00}" srcId="{D6E68518-14BF-44E9-9DAC-9C24EE4020D2}" destId="{F91DD852-23DB-4F11-AEAC-4D4F79AFB3C9}" srcOrd="4" destOrd="0" parTransId="{FE188FAB-75EF-439F-BBF0-26EE8DC860F9}" sibTransId="{934BE9C5-7BF6-434C-8B56-2FF586D6F091}"/>
    <dgm:cxn modelId="{29680C80-5791-4166-861F-EC9F3104D8C2}" srcId="{D6E68518-14BF-44E9-9DAC-9C24EE4020D2}" destId="{1469F9D1-DC30-4BA4-B840-1AE83092F24D}" srcOrd="2" destOrd="0" parTransId="{1DDC7393-267B-4DD6-902B-D75126B2C389}" sibTransId="{BCB84EA9-CD3E-44DB-B0B3-D757B4FD0152}"/>
    <dgm:cxn modelId="{4A786D82-1843-42DE-AA25-3639A5781964}" type="presOf" srcId="{0D8A4070-CFAD-42D7-B337-8E044AB68A55}" destId="{B1565725-471C-4873-8C6E-20F2D665924E}" srcOrd="0" destOrd="0" presId="urn:microsoft.com/office/officeart/2018/5/layout/IconCircleLabelList"/>
    <dgm:cxn modelId="{316E6496-309D-41EB-9F7E-0654BCF83A07}" type="presOf" srcId="{D6E68518-14BF-44E9-9DAC-9C24EE4020D2}" destId="{06AF5D78-9A3A-4AD0-992C-4B873C598E1A}" srcOrd="0" destOrd="0" presId="urn:microsoft.com/office/officeart/2018/5/layout/IconCircleLabelList"/>
    <dgm:cxn modelId="{9FD26F9E-EE53-49F7-AA11-57AD7402AF04}" srcId="{D6E68518-14BF-44E9-9DAC-9C24EE4020D2}" destId="{0D8A4070-CFAD-42D7-B337-8E044AB68A55}" srcOrd="0" destOrd="0" parTransId="{B49819DE-1148-44D4-A79A-0906AF4AB2F3}" sibTransId="{43ACE4C5-1B0D-4AE1-A4BE-725B1D2C563F}"/>
    <dgm:cxn modelId="{A6CFF1A5-BB7A-49FF-9C2C-192D7ECC0B2A}" type="presOf" srcId="{F91DD852-23DB-4F11-AEAC-4D4F79AFB3C9}" destId="{C9BAAD65-D42C-4A6B-8C32-DC7AFEABAA0E}" srcOrd="0" destOrd="0" presId="urn:microsoft.com/office/officeart/2018/5/layout/IconCircleLabelList"/>
    <dgm:cxn modelId="{BC94F1B7-D07F-435F-AF22-B88042B549EB}" srcId="{D6E68518-14BF-44E9-9DAC-9C24EE4020D2}" destId="{9876260C-4C06-43E3-BBBC-E9D2EF5EAD94}" srcOrd="1" destOrd="0" parTransId="{E5D52FA9-BFE3-4869-B6AF-731D703C3E92}" sibTransId="{1F19B184-78A9-4501-878C-13759B97F6DC}"/>
    <dgm:cxn modelId="{45F00AC4-723E-487A-8BF1-7433DF826790}" type="presOf" srcId="{9876260C-4C06-43E3-BBBC-E9D2EF5EAD94}" destId="{50E14FCE-8F95-4F0B-80FF-6F72ED0051EB}" srcOrd="0" destOrd="0" presId="urn:microsoft.com/office/officeart/2018/5/layout/IconCircleLabelList"/>
    <dgm:cxn modelId="{964331C5-9A91-4FB8-A1D1-683D0975BDD9}" type="presOf" srcId="{1469F9D1-DC30-4BA4-B840-1AE83092F24D}" destId="{086D0445-5661-4388-A87A-A09B54E8D0F9}" srcOrd="0" destOrd="0" presId="urn:microsoft.com/office/officeart/2018/5/layout/IconCircleLabelList"/>
    <dgm:cxn modelId="{757E01ED-91C9-4F26-B7C9-A959E58190D4}" type="presOf" srcId="{57EE86C8-7123-4800-8E10-913A0D9173FA}" destId="{2B74030E-5920-46E5-872F-D107155D3B32}" srcOrd="0" destOrd="0" presId="urn:microsoft.com/office/officeart/2018/5/layout/IconCircleLabelList"/>
    <dgm:cxn modelId="{144EE5EF-851D-4D06-849A-6407133F2B07}" srcId="{D6E68518-14BF-44E9-9DAC-9C24EE4020D2}" destId="{57EE86C8-7123-4800-8E10-913A0D9173FA}" srcOrd="3" destOrd="0" parTransId="{3C7F3E68-A746-48E9-B700-AD0A54551779}" sibTransId="{3C99F8DD-CEEE-452B-ADCB-04AC17D6AB62}"/>
    <dgm:cxn modelId="{F37DE2F5-150D-43BD-A6AA-CE792CF6D416}" type="presParOf" srcId="{06AF5D78-9A3A-4AD0-992C-4B873C598E1A}" destId="{F326CD49-1FE7-4E27-B054-08C390E9ACEF}" srcOrd="0" destOrd="0" presId="urn:microsoft.com/office/officeart/2018/5/layout/IconCircleLabelList"/>
    <dgm:cxn modelId="{D742B5FE-3D7D-4A78-816D-DBE0449C6DE1}" type="presParOf" srcId="{F326CD49-1FE7-4E27-B054-08C390E9ACEF}" destId="{CC7AE57A-54D7-45BA-9C82-632B02E11DA8}" srcOrd="0" destOrd="0" presId="urn:microsoft.com/office/officeart/2018/5/layout/IconCircleLabelList"/>
    <dgm:cxn modelId="{7E655860-8CDF-4BF9-BAD4-89DEB4947766}" type="presParOf" srcId="{F326CD49-1FE7-4E27-B054-08C390E9ACEF}" destId="{02B6D369-6835-4DC7-BAC8-B79E612545C1}" srcOrd="1" destOrd="0" presId="urn:microsoft.com/office/officeart/2018/5/layout/IconCircleLabelList"/>
    <dgm:cxn modelId="{A638E28F-C78B-4529-AAC2-DCF03CF45C63}" type="presParOf" srcId="{F326CD49-1FE7-4E27-B054-08C390E9ACEF}" destId="{A5DC056C-3846-4560-9B80-EFA4AF800834}" srcOrd="2" destOrd="0" presId="urn:microsoft.com/office/officeart/2018/5/layout/IconCircleLabelList"/>
    <dgm:cxn modelId="{28EA6F0A-D5B6-492F-B8DB-D5DF48D920E9}" type="presParOf" srcId="{F326CD49-1FE7-4E27-B054-08C390E9ACEF}" destId="{B1565725-471C-4873-8C6E-20F2D665924E}" srcOrd="3" destOrd="0" presId="urn:microsoft.com/office/officeart/2018/5/layout/IconCircleLabelList"/>
    <dgm:cxn modelId="{B9570601-362E-413F-A979-4423876DD850}" type="presParOf" srcId="{06AF5D78-9A3A-4AD0-992C-4B873C598E1A}" destId="{BFC59021-E6BB-443D-84FB-742F449E169F}" srcOrd="1" destOrd="0" presId="urn:microsoft.com/office/officeart/2018/5/layout/IconCircleLabelList"/>
    <dgm:cxn modelId="{1EA43AB6-A7FF-4298-94B6-BA333ECDBADB}" type="presParOf" srcId="{06AF5D78-9A3A-4AD0-992C-4B873C598E1A}" destId="{89BA581D-C60C-421F-AADC-7E81C36171EC}" srcOrd="2" destOrd="0" presId="urn:microsoft.com/office/officeart/2018/5/layout/IconCircleLabelList"/>
    <dgm:cxn modelId="{88B3B513-7602-4900-9535-76A0DE57D4C5}" type="presParOf" srcId="{89BA581D-C60C-421F-AADC-7E81C36171EC}" destId="{4E1C1333-5C3B-4CF5-AF3E-F3ED4A024955}" srcOrd="0" destOrd="0" presId="urn:microsoft.com/office/officeart/2018/5/layout/IconCircleLabelList"/>
    <dgm:cxn modelId="{7E79E5BF-5E6D-45BC-924E-DDD54BE61C78}" type="presParOf" srcId="{89BA581D-C60C-421F-AADC-7E81C36171EC}" destId="{C85D9541-8C94-4C87-BD63-377F62137B51}" srcOrd="1" destOrd="0" presId="urn:microsoft.com/office/officeart/2018/5/layout/IconCircleLabelList"/>
    <dgm:cxn modelId="{4A4115C2-1B7D-4F48-B055-25C11FCB1E30}" type="presParOf" srcId="{89BA581D-C60C-421F-AADC-7E81C36171EC}" destId="{67B11167-1A25-43C0-B2B3-DC271BFA87FA}" srcOrd="2" destOrd="0" presId="urn:microsoft.com/office/officeart/2018/5/layout/IconCircleLabelList"/>
    <dgm:cxn modelId="{853B0D0E-A2F0-446A-BB54-16B239C25E19}" type="presParOf" srcId="{89BA581D-C60C-421F-AADC-7E81C36171EC}" destId="{50E14FCE-8F95-4F0B-80FF-6F72ED0051EB}" srcOrd="3" destOrd="0" presId="urn:microsoft.com/office/officeart/2018/5/layout/IconCircleLabelList"/>
    <dgm:cxn modelId="{D5BB5268-CD1B-4456-A7F3-F29FDE763E58}" type="presParOf" srcId="{06AF5D78-9A3A-4AD0-992C-4B873C598E1A}" destId="{05E39EDF-9CF5-41F4-868C-05B2E2B64B25}" srcOrd="3" destOrd="0" presId="urn:microsoft.com/office/officeart/2018/5/layout/IconCircleLabelList"/>
    <dgm:cxn modelId="{22910352-C041-4FFB-AD8B-87F31816A5AC}" type="presParOf" srcId="{06AF5D78-9A3A-4AD0-992C-4B873C598E1A}" destId="{DA8AB87A-28BE-4ADB-8DBE-37045BA9F2CD}" srcOrd="4" destOrd="0" presId="urn:microsoft.com/office/officeart/2018/5/layout/IconCircleLabelList"/>
    <dgm:cxn modelId="{3A704E09-A504-4088-B1C4-BED1AF3318D5}" type="presParOf" srcId="{DA8AB87A-28BE-4ADB-8DBE-37045BA9F2CD}" destId="{765FD984-0701-4294-9DED-9E171ADA24DB}" srcOrd="0" destOrd="0" presId="urn:microsoft.com/office/officeart/2018/5/layout/IconCircleLabelList"/>
    <dgm:cxn modelId="{D5AEDDD0-43E0-4817-9BF7-24BAB11A7FD2}" type="presParOf" srcId="{DA8AB87A-28BE-4ADB-8DBE-37045BA9F2CD}" destId="{BD1F8C71-4EC8-41A2-8166-C4428AFC5BF9}" srcOrd="1" destOrd="0" presId="urn:microsoft.com/office/officeart/2018/5/layout/IconCircleLabelList"/>
    <dgm:cxn modelId="{647B5EF9-F4F9-4A62-95C3-34392F09CF2B}" type="presParOf" srcId="{DA8AB87A-28BE-4ADB-8DBE-37045BA9F2CD}" destId="{54CCD26E-03AC-4AC9-80A7-4049EF33CEE0}" srcOrd="2" destOrd="0" presId="urn:microsoft.com/office/officeart/2018/5/layout/IconCircleLabelList"/>
    <dgm:cxn modelId="{D0A508D3-6E9F-4EBB-859D-EF08D2A2FA7B}" type="presParOf" srcId="{DA8AB87A-28BE-4ADB-8DBE-37045BA9F2CD}" destId="{086D0445-5661-4388-A87A-A09B54E8D0F9}" srcOrd="3" destOrd="0" presId="urn:microsoft.com/office/officeart/2018/5/layout/IconCircleLabelList"/>
    <dgm:cxn modelId="{490DF9BE-95D0-4EB8-BB1D-4266E4810225}" type="presParOf" srcId="{06AF5D78-9A3A-4AD0-992C-4B873C598E1A}" destId="{F6EBC534-2F5F-44AC-BAFF-951852B6F523}" srcOrd="5" destOrd="0" presId="urn:microsoft.com/office/officeart/2018/5/layout/IconCircleLabelList"/>
    <dgm:cxn modelId="{AA784271-92AD-46D0-9571-ABB97015A9CA}" type="presParOf" srcId="{06AF5D78-9A3A-4AD0-992C-4B873C598E1A}" destId="{705A737E-1E34-4E5B-8B8B-FA477AF6F0D9}" srcOrd="6" destOrd="0" presId="urn:microsoft.com/office/officeart/2018/5/layout/IconCircleLabelList"/>
    <dgm:cxn modelId="{4E24C088-1A54-46C1-B44D-ACD62F0A8E84}" type="presParOf" srcId="{705A737E-1E34-4E5B-8B8B-FA477AF6F0D9}" destId="{A4F091ED-D603-437F-944B-E323FA359882}" srcOrd="0" destOrd="0" presId="urn:microsoft.com/office/officeart/2018/5/layout/IconCircleLabelList"/>
    <dgm:cxn modelId="{34B1B673-7287-4189-9630-7A740264FEBB}" type="presParOf" srcId="{705A737E-1E34-4E5B-8B8B-FA477AF6F0D9}" destId="{20F5C6B4-856D-4122-9168-32F2B83DC790}" srcOrd="1" destOrd="0" presId="urn:microsoft.com/office/officeart/2018/5/layout/IconCircleLabelList"/>
    <dgm:cxn modelId="{AB69E9DF-7777-4A5D-9609-B4216F07B348}" type="presParOf" srcId="{705A737E-1E34-4E5B-8B8B-FA477AF6F0D9}" destId="{2DCE9A37-DE2A-48DB-98B9-1E8B08C454F9}" srcOrd="2" destOrd="0" presId="urn:microsoft.com/office/officeart/2018/5/layout/IconCircleLabelList"/>
    <dgm:cxn modelId="{871F01AB-4553-4C9F-B7C0-B9ADEF6AB3C8}" type="presParOf" srcId="{705A737E-1E34-4E5B-8B8B-FA477AF6F0D9}" destId="{2B74030E-5920-46E5-872F-D107155D3B32}" srcOrd="3" destOrd="0" presId="urn:microsoft.com/office/officeart/2018/5/layout/IconCircleLabelList"/>
    <dgm:cxn modelId="{90C0E3C7-4A06-44F7-90B0-03C90A772E57}" type="presParOf" srcId="{06AF5D78-9A3A-4AD0-992C-4B873C598E1A}" destId="{EFC839AA-DF07-42E6-B73C-72BB2E8F47B9}" srcOrd="7" destOrd="0" presId="urn:microsoft.com/office/officeart/2018/5/layout/IconCircleLabelList"/>
    <dgm:cxn modelId="{CBF31527-8DD3-42F6-AA63-958ACAA1C79B}" type="presParOf" srcId="{06AF5D78-9A3A-4AD0-992C-4B873C598E1A}" destId="{4B3D850C-157F-44AB-98CA-9E9FB5C33FB5}" srcOrd="8" destOrd="0" presId="urn:microsoft.com/office/officeart/2018/5/layout/IconCircleLabelList"/>
    <dgm:cxn modelId="{865CA935-CD69-48B3-9C80-84A6503AABBF}" type="presParOf" srcId="{4B3D850C-157F-44AB-98CA-9E9FB5C33FB5}" destId="{BD7D3FAA-A41F-4A54-BC69-A04CF4567E57}" srcOrd="0" destOrd="0" presId="urn:microsoft.com/office/officeart/2018/5/layout/IconCircleLabelList"/>
    <dgm:cxn modelId="{0C2DC435-F921-41B2-B4B6-7F510D76CFA9}" type="presParOf" srcId="{4B3D850C-157F-44AB-98CA-9E9FB5C33FB5}" destId="{3935445A-52CC-4332-8624-0989C4F1F6C2}" srcOrd="1" destOrd="0" presId="urn:microsoft.com/office/officeart/2018/5/layout/IconCircleLabelList"/>
    <dgm:cxn modelId="{6014E2B7-8C4D-4007-A0E3-D28B2C24F129}" type="presParOf" srcId="{4B3D850C-157F-44AB-98CA-9E9FB5C33FB5}" destId="{B9890820-80C7-4D8A-BE76-1C1182705335}" srcOrd="2" destOrd="0" presId="urn:microsoft.com/office/officeart/2018/5/layout/IconCircleLabelList"/>
    <dgm:cxn modelId="{360625E0-5B44-4153-98B8-B20A7C21CC96}" type="presParOf" srcId="{4B3D850C-157F-44AB-98CA-9E9FB5C33FB5}" destId="{C9BAAD65-D42C-4A6B-8C32-DC7AFEABAA0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7AE57A-54D7-45BA-9C82-632B02E11DA8}">
      <dsp:nvSpPr>
        <dsp:cNvPr id="0" name=""/>
        <dsp:cNvSpPr/>
      </dsp:nvSpPr>
      <dsp:spPr>
        <a:xfrm>
          <a:off x="707400" y="259144"/>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B6D369-6835-4DC7-BAC8-B79E612545C1}">
      <dsp:nvSpPr>
        <dsp:cNvPr id="0" name=""/>
        <dsp:cNvSpPr/>
      </dsp:nvSpPr>
      <dsp:spPr>
        <a:xfrm>
          <a:off x="941400" y="493144"/>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565725-471C-4873-8C6E-20F2D665924E}">
      <dsp:nvSpPr>
        <dsp:cNvPr id="0" name=""/>
        <dsp:cNvSpPr/>
      </dsp:nvSpPr>
      <dsp:spPr>
        <a:xfrm>
          <a:off x="356400" y="1699144"/>
          <a:ext cx="1800000"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b="1" i="0" kern="1200" baseline="0"/>
            <a:t>Cost-Effective</a:t>
          </a:r>
          <a:r>
            <a:rPr lang="en-US" sz="1500" b="0" i="0" kern="1200" baseline="0"/>
            <a:t>: Reduces high bandwidth costs for large-scale data transfers.</a:t>
          </a:r>
          <a:endParaRPr lang="en-US" sz="1500" kern="1200"/>
        </a:p>
      </dsp:txBody>
      <dsp:txXfrm>
        <a:off x="356400" y="1699144"/>
        <a:ext cx="1800000" cy="1260000"/>
      </dsp:txXfrm>
    </dsp:sp>
    <dsp:sp modelId="{4E1C1333-5C3B-4CF5-AF3E-F3ED4A024955}">
      <dsp:nvSpPr>
        <dsp:cNvPr id="0" name=""/>
        <dsp:cNvSpPr/>
      </dsp:nvSpPr>
      <dsp:spPr>
        <a:xfrm>
          <a:off x="2822400" y="259144"/>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5D9541-8C94-4C87-BD63-377F62137B51}">
      <dsp:nvSpPr>
        <dsp:cNvPr id="0" name=""/>
        <dsp:cNvSpPr/>
      </dsp:nvSpPr>
      <dsp:spPr>
        <a:xfrm>
          <a:off x="3056400" y="493144"/>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E14FCE-8F95-4F0B-80FF-6F72ED0051EB}">
      <dsp:nvSpPr>
        <dsp:cNvPr id="0" name=""/>
        <dsp:cNvSpPr/>
      </dsp:nvSpPr>
      <dsp:spPr>
        <a:xfrm>
          <a:off x="2471400" y="1699144"/>
          <a:ext cx="1800000"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b="1" i="0" kern="1200" baseline="0"/>
            <a:t>Secure</a:t>
          </a:r>
          <a:r>
            <a:rPr lang="en-US" sz="1500" b="0" i="0" kern="1200" baseline="0"/>
            <a:t>: Uses advanced encryption and physical security mechanisms.</a:t>
          </a:r>
          <a:endParaRPr lang="en-US" sz="1500" kern="1200"/>
        </a:p>
      </dsp:txBody>
      <dsp:txXfrm>
        <a:off x="2471400" y="1699144"/>
        <a:ext cx="1800000" cy="1260000"/>
      </dsp:txXfrm>
    </dsp:sp>
    <dsp:sp modelId="{765FD984-0701-4294-9DED-9E171ADA24DB}">
      <dsp:nvSpPr>
        <dsp:cNvPr id="0" name=""/>
        <dsp:cNvSpPr/>
      </dsp:nvSpPr>
      <dsp:spPr>
        <a:xfrm>
          <a:off x="4937400" y="259144"/>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1F8C71-4EC8-41A2-8166-C4428AFC5BF9}">
      <dsp:nvSpPr>
        <dsp:cNvPr id="0" name=""/>
        <dsp:cNvSpPr/>
      </dsp:nvSpPr>
      <dsp:spPr>
        <a:xfrm>
          <a:off x="5171400" y="493144"/>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6D0445-5661-4388-A87A-A09B54E8D0F9}">
      <dsp:nvSpPr>
        <dsp:cNvPr id="0" name=""/>
        <dsp:cNvSpPr/>
      </dsp:nvSpPr>
      <dsp:spPr>
        <a:xfrm>
          <a:off x="4586400" y="1699144"/>
          <a:ext cx="1800000"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b="1" i="0" kern="1200" baseline="0"/>
            <a:t>Scalable</a:t>
          </a:r>
          <a:r>
            <a:rPr lang="en-US" sz="1500" b="0" i="0" kern="1200" baseline="0"/>
            <a:t>: Offers options for small, medium, and massive data transfer needs.</a:t>
          </a:r>
          <a:endParaRPr lang="en-US" sz="1500" kern="1200"/>
        </a:p>
      </dsp:txBody>
      <dsp:txXfrm>
        <a:off x="4586400" y="1699144"/>
        <a:ext cx="1800000" cy="1260000"/>
      </dsp:txXfrm>
    </dsp:sp>
    <dsp:sp modelId="{A4F091ED-D603-437F-944B-E323FA359882}">
      <dsp:nvSpPr>
        <dsp:cNvPr id="0" name=""/>
        <dsp:cNvSpPr/>
      </dsp:nvSpPr>
      <dsp:spPr>
        <a:xfrm>
          <a:off x="7052400" y="259144"/>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F5C6B4-856D-4122-9168-32F2B83DC790}">
      <dsp:nvSpPr>
        <dsp:cNvPr id="0" name=""/>
        <dsp:cNvSpPr/>
      </dsp:nvSpPr>
      <dsp:spPr>
        <a:xfrm>
          <a:off x="7286400" y="493144"/>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74030E-5920-46E5-872F-D107155D3B32}">
      <dsp:nvSpPr>
        <dsp:cNvPr id="0" name=""/>
        <dsp:cNvSpPr/>
      </dsp:nvSpPr>
      <dsp:spPr>
        <a:xfrm>
          <a:off x="6701400" y="1699144"/>
          <a:ext cx="1800000"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b="1" i="0" kern="1200" baseline="0"/>
            <a:t>Efficient</a:t>
          </a:r>
          <a:r>
            <a:rPr lang="en-US" sz="1500" b="0" i="0" kern="1200" baseline="0"/>
            <a:t>: Transfers data faster than over typical internet connections.</a:t>
          </a:r>
          <a:endParaRPr lang="en-US" sz="1500" kern="1200"/>
        </a:p>
      </dsp:txBody>
      <dsp:txXfrm>
        <a:off x="6701400" y="1699144"/>
        <a:ext cx="1800000" cy="1260000"/>
      </dsp:txXfrm>
    </dsp:sp>
    <dsp:sp modelId="{BD7D3FAA-A41F-4A54-BC69-A04CF4567E57}">
      <dsp:nvSpPr>
        <dsp:cNvPr id="0" name=""/>
        <dsp:cNvSpPr/>
      </dsp:nvSpPr>
      <dsp:spPr>
        <a:xfrm>
          <a:off x="9167400" y="259144"/>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35445A-52CC-4332-8624-0989C4F1F6C2}">
      <dsp:nvSpPr>
        <dsp:cNvPr id="0" name=""/>
        <dsp:cNvSpPr/>
      </dsp:nvSpPr>
      <dsp:spPr>
        <a:xfrm>
          <a:off x="9401399" y="493144"/>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BAAD65-D42C-4A6B-8C32-DC7AFEABAA0E}">
      <dsp:nvSpPr>
        <dsp:cNvPr id="0" name=""/>
        <dsp:cNvSpPr/>
      </dsp:nvSpPr>
      <dsp:spPr>
        <a:xfrm>
          <a:off x="8816400" y="1699144"/>
          <a:ext cx="1800000"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b="1" i="0" kern="1200" baseline="0"/>
            <a:t>Reliable</a:t>
          </a:r>
          <a:r>
            <a:rPr lang="en-US" sz="1500" b="0" i="0" kern="1200" baseline="0"/>
            <a:t>: Designed for challenging environments and reliable operation. </a:t>
          </a:r>
          <a:endParaRPr lang="en-US" sz="1500" kern="1200"/>
        </a:p>
      </dsp:txBody>
      <dsp:txXfrm>
        <a:off x="8816400" y="1699144"/>
        <a:ext cx="1800000" cy="126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11/20/2024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18389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11/20/2024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007288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11/20/2024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35108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11/20/2024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26253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11/20/2024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96529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11/20/2024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5629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11/20/2024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51898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11/20/2024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66158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11/20/2024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01751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11/20/2024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518671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11/20/2024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89558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11/20/2024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4056820088"/>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6"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ectangle 1037">
            <a:extLst>
              <a:ext uri="{FF2B5EF4-FFF2-40B4-BE49-F238E27FC236}">
                <a16:creationId xmlns:a16="http://schemas.microsoft.com/office/drawing/2014/main" id="{603D3CC2-92C0-446B-91D6-D95EB3355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0" name="Freeform: Shape 1039">
            <a:extLst>
              <a:ext uri="{FF2B5EF4-FFF2-40B4-BE49-F238E27FC236}">
                <a16:creationId xmlns:a16="http://schemas.microsoft.com/office/drawing/2014/main" id="{2897C999-28FA-4C54-8B7D-F10AACDEF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8177" y="0"/>
            <a:ext cx="7360775" cy="6858000"/>
          </a:xfrm>
          <a:custGeom>
            <a:avLst/>
            <a:gdLst>
              <a:gd name="connsiteX0" fmla="*/ 615190 w 7360775"/>
              <a:gd name="connsiteY0" fmla="*/ 3536635 h 6858000"/>
              <a:gd name="connsiteX1" fmla="*/ 1124778 w 7360775"/>
              <a:gd name="connsiteY1" fmla="*/ 4046223 h 6858000"/>
              <a:gd name="connsiteX2" fmla="*/ 615190 w 7360775"/>
              <a:gd name="connsiteY2" fmla="*/ 4555811 h 6858000"/>
              <a:gd name="connsiteX3" fmla="*/ 105602 w 7360775"/>
              <a:gd name="connsiteY3" fmla="*/ 4046223 h 6858000"/>
              <a:gd name="connsiteX4" fmla="*/ 615190 w 7360775"/>
              <a:gd name="connsiteY4" fmla="*/ 3536635 h 6858000"/>
              <a:gd name="connsiteX5" fmla="*/ 1497780 w 7360775"/>
              <a:gd name="connsiteY5" fmla="*/ 0 h 6858000"/>
              <a:gd name="connsiteX6" fmla="*/ 1997377 w 7360775"/>
              <a:gd name="connsiteY6" fmla="*/ 0 h 6858000"/>
              <a:gd name="connsiteX7" fmla="*/ 5164844 w 7360775"/>
              <a:gd name="connsiteY7" fmla="*/ 0 h 6858000"/>
              <a:gd name="connsiteX8" fmla="*/ 5726653 w 7360775"/>
              <a:gd name="connsiteY8" fmla="*/ 0 h 6858000"/>
              <a:gd name="connsiteX9" fmla="*/ 7360775 w 7360775"/>
              <a:gd name="connsiteY9" fmla="*/ 0 h 6858000"/>
              <a:gd name="connsiteX10" fmla="*/ 7360775 w 7360775"/>
              <a:gd name="connsiteY10" fmla="*/ 6858000 h 6858000"/>
              <a:gd name="connsiteX11" fmla="*/ 5726653 w 7360775"/>
              <a:gd name="connsiteY11" fmla="*/ 6858000 h 6858000"/>
              <a:gd name="connsiteX12" fmla="*/ 1997377 w 7360775"/>
              <a:gd name="connsiteY12" fmla="*/ 6858000 h 6858000"/>
              <a:gd name="connsiteX13" fmla="*/ 311757 w 7360775"/>
              <a:gd name="connsiteY13" fmla="*/ 6858000 h 6858000"/>
              <a:gd name="connsiteX14" fmla="*/ 314130 w 7360775"/>
              <a:gd name="connsiteY14" fmla="*/ 6707670 h 6858000"/>
              <a:gd name="connsiteX15" fmla="*/ 599702 w 7360775"/>
              <a:gd name="connsiteY15" fmla="*/ 5670858 h 6858000"/>
              <a:gd name="connsiteX16" fmla="*/ 1211433 w 7360775"/>
              <a:gd name="connsiteY16" fmla="*/ 4641255 h 6858000"/>
              <a:gd name="connsiteX17" fmla="*/ 1053041 w 7360775"/>
              <a:gd name="connsiteY17" fmla="*/ 3164269 h 6858000"/>
              <a:gd name="connsiteX18" fmla="*/ 607048 w 7360775"/>
              <a:gd name="connsiteY18" fmla="*/ 2589405 h 6858000"/>
              <a:gd name="connsiteX19" fmla="*/ 1054915 w 7360775"/>
              <a:gd name="connsiteY19" fmla="*/ 1068099 h 6858000"/>
              <a:gd name="connsiteX20" fmla="*/ 1502877 w 7360775"/>
              <a:gd name="connsiteY20" fmla="*/ 419995 h 6858000"/>
              <a:gd name="connsiteX21" fmla="*/ 1505904 w 7360775"/>
              <a:gd name="connsiteY21" fmla="*/ 184996 h 6858000"/>
              <a:gd name="connsiteX22" fmla="*/ 14543 w 7360775"/>
              <a:gd name="connsiteY22" fmla="*/ 0 h 6858000"/>
              <a:gd name="connsiteX23" fmla="*/ 879351 w 7360775"/>
              <a:gd name="connsiteY23" fmla="*/ 0 h 6858000"/>
              <a:gd name="connsiteX24" fmla="*/ 892053 w 7360775"/>
              <a:gd name="connsiteY24" fmla="*/ 78052 h 6858000"/>
              <a:gd name="connsiteX25" fmla="*/ 561940 w 7360775"/>
              <a:gd name="connsiteY25" fmla="*/ 535443 h 6858000"/>
              <a:gd name="connsiteX26" fmla="*/ 15319 w 7360775"/>
              <a:gd name="connsiteY26" fmla="*/ 219852 h 6858000"/>
              <a:gd name="connsiteX27" fmla="*/ 4234 w 7360775"/>
              <a:gd name="connsiteY27" fmla="*/ 429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60775" h="6858000">
                <a:moveTo>
                  <a:pt x="615190" y="3536635"/>
                </a:moveTo>
                <a:cubicBezTo>
                  <a:pt x="896628" y="3536635"/>
                  <a:pt x="1124778" y="3764785"/>
                  <a:pt x="1124778" y="4046223"/>
                </a:cubicBezTo>
                <a:cubicBezTo>
                  <a:pt x="1124778" y="4327661"/>
                  <a:pt x="896628" y="4555811"/>
                  <a:pt x="615190" y="4555811"/>
                </a:cubicBezTo>
                <a:cubicBezTo>
                  <a:pt x="333752" y="4555811"/>
                  <a:pt x="105602" y="4327661"/>
                  <a:pt x="105602" y="4046223"/>
                </a:cubicBezTo>
                <a:cubicBezTo>
                  <a:pt x="105602" y="3764785"/>
                  <a:pt x="333752" y="3536635"/>
                  <a:pt x="615190" y="3536635"/>
                </a:cubicBezTo>
                <a:close/>
                <a:moveTo>
                  <a:pt x="1497780" y="0"/>
                </a:moveTo>
                <a:lnTo>
                  <a:pt x="1997377" y="0"/>
                </a:lnTo>
                <a:lnTo>
                  <a:pt x="5164844" y="0"/>
                </a:lnTo>
                <a:lnTo>
                  <a:pt x="5726653" y="0"/>
                </a:lnTo>
                <a:lnTo>
                  <a:pt x="7360775" y="0"/>
                </a:lnTo>
                <a:lnTo>
                  <a:pt x="7360775" y="6858000"/>
                </a:lnTo>
                <a:lnTo>
                  <a:pt x="5726653" y="6858000"/>
                </a:lnTo>
                <a:lnTo>
                  <a:pt x="1997377" y="6858000"/>
                </a:lnTo>
                <a:lnTo>
                  <a:pt x="311757" y="6858000"/>
                </a:lnTo>
                <a:lnTo>
                  <a:pt x="314130" y="6707670"/>
                </a:lnTo>
                <a:cubicBezTo>
                  <a:pt x="335132" y="6366409"/>
                  <a:pt x="433651" y="6019042"/>
                  <a:pt x="599702" y="5670858"/>
                </a:cubicBezTo>
                <a:cubicBezTo>
                  <a:pt x="770257" y="5311556"/>
                  <a:pt x="1010813" y="4986832"/>
                  <a:pt x="1211433" y="4641255"/>
                </a:cubicBezTo>
                <a:cubicBezTo>
                  <a:pt x="1493036" y="4154456"/>
                  <a:pt x="1511835" y="3622744"/>
                  <a:pt x="1053041" y="3164269"/>
                </a:cubicBezTo>
                <a:cubicBezTo>
                  <a:pt x="881977" y="2993264"/>
                  <a:pt x="700422" y="2805523"/>
                  <a:pt x="607048" y="2589405"/>
                </a:cubicBezTo>
                <a:cubicBezTo>
                  <a:pt x="366279" y="2032158"/>
                  <a:pt x="541125" y="1508061"/>
                  <a:pt x="1054915" y="1068099"/>
                </a:cubicBezTo>
                <a:cubicBezTo>
                  <a:pt x="1261027" y="891535"/>
                  <a:pt x="1489688" y="709488"/>
                  <a:pt x="1502877" y="419995"/>
                </a:cubicBezTo>
                <a:cubicBezTo>
                  <a:pt x="1506389" y="341910"/>
                  <a:pt x="1507262" y="263520"/>
                  <a:pt x="1505904" y="184996"/>
                </a:cubicBezTo>
                <a:close/>
                <a:moveTo>
                  <a:pt x="14543" y="0"/>
                </a:moveTo>
                <a:lnTo>
                  <a:pt x="879351" y="0"/>
                </a:lnTo>
                <a:lnTo>
                  <a:pt x="892053" y="78052"/>
                </a:lnTo>
                <a:cubicBezTo>
                  <a:pt x="904492" y="285271"/>
                  <a:pt x="770271" y="479621"/>
                  <a:pt x="561940" y="535443"/>
                </a:cubicBezTo>
                <a:cubicBezTo>
                  <a:pt x="323846" y="599240"/>
                  <a:pt x="79116" y="457945"/>
                  <a:pt x="15319" y="219852"/>
                </a:cubicBezTo>
                <a:cubicBezTo>
                  <a:pt x="-631" y="160329"/>
                  <a:pt x="-3762" y="100391"/>
                  <a:pt x="4234" y="429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371C76F-C31A-E3CC-30FD-FB34BBD52A87}"/>
              </a:ext>
            </a:extLst>
          </p:cNvPr>
          <p:cNvSpPr>
            <a:spLocks noGrp="1"/>
          </p:cNvSpPr>
          <p:nvPr>
            <p:ph type="ctrTitle"/>
          </p:nvPr>
        </p:nvSpPr>
        <p:spPr>
          <a:xfrm>
            <a:off x="609600" y="1533152"/>
            <a:ext cx="5486399" cy="3310164"/>
          </a:xfrm>
        </p:spPr>
        <p:txBody>
          <a:bodyPr anchor="t">
            <a:normAutofit/>
          </a:bodyPr>
          <a:lstStyle/>
          <a:p>
            <a:r>
              <a:rPr lang="en-US" sz="7000" b="1" dirty="0"/>
              <a:t>AWS Snow Family</a:t>
            </a:r>
            <a:r>
              <a:rPr lang="en-US" sz="7000" dirty="0"/>
              <a:t> </a:t>
            </a:r>
          </a:p>
        </p:txBody>
      </p:sp>
      <p:pic>
        <p:nvPicPr>
          <p:cNvPr id="1026" name="Picture 2" descr="Making it even simpler to create and manage your AWS Snow Family jobs AWS Storage Blog">
            <a:extLst>
              <a:ext uri="{FF2B5EF4-FFF2-40B4-BE49-F238E27FC236}">
                <a16:creationId xmlns:a16="http://schemas.microsoft.com/office/drawing/2014/main" id="{99E6D214-43F3-12E2-FCDF-6F2C0267D5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907" r="4807"/>
          <a:stretch/>
        </p:blipFill>
        <p:spPr bwMode="auto">
          <a:xfrm>
            <a:off x="6607566" y="1784233"/>
            <a:ext cx="4974834" cy="2808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769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E886-823E-D163-0A27-4F27ECFA1EC3}"/>
              </a:ext>
            </a:extLst>
          </p:cNvPr>
          <p:cNvSpPr>
            <a:spLocks noGrp="1"/>
          </p:cNvSpPr>
          <p:nvPr>
            <p:ph type="title"/>
          </p:nvPr>
        </p:nvSpPr>
        <p:spPr/>
        <p:txBody>
          <a:bodyPr/>
          <a:lstStyle/>
          <a:p>
            <a:r>
              <a:rPr lang="en-US" dirty="0"/>
              <a:t>Comparison of Snow Family Devices</a:t>
            </a:r>
          </a:p>
        </p:txBody>
      </p:sp>
      <p:graphicFrame>
        <p:nvGraphicFramePr>
          <p:cNvPr id="4" name="Content Placeholder 3">
            <a:extLst>
              <a:ext uri="{FF2B5EF4-FFF2-40B4-BE49-F238E27FC236}">
                <a16:creationId xmlns:a16="http://schemas.microsoft.com/office/drawing/2014/main" id="{C3382E6E-A9D9-01C7-4292-34D07AFABB15}"/>
              </a:ext>
            </a:extLst>
          </p:cNvPr>
          <p:cNvGraphicFramePr>
            <a:graphicFrameLocks noGrp="1"/>
          </p:cNvGraphicFramePr>
          <p:nvPr>
            <p:ph idx="1"/>
            <p:extLst>
              <p:ext uri="{D42A27DB-BD31-4B8C-83A1-F6EECF244321}">
                <p14:modId xmlns:p14="http://schemas.microsoft.com/office/powerpoint/2010/main" val="3309348374"/>
              </p:ext>
            </p:extLst>
          </p:nvPr>
        </p:nvGraphicFramePr>
        <p:xfrm>
          <a:off x="609600" y="2349451"/>
          <a:ext cx="10972800" cy="3291840"/>
        </p:xfrm>
        <a:graphic>
          <a:graphicData uri="http://schemas.openxmlformats.org/drawingml/2006/table">
            <a:tbl>
              <a:tblPr>
                <a:tableStyleId>{BC89EF96-8CEA-46FF-86C4-4CE0E7609802}</a:tableStyleId>
              </a:tblPr>
              <a:tblGrid>
                <a:gridCol w="2743200">
                  <a:extLst>
                    <a:ext uri="{9D8B030D-6E8A-4147-A177-3AD203B41FA5}">
                      <a16:colId xmlns:a16="http://schemas.microsoft.com/office/drawing/2014/main" val="4091531598"/>
                    </a:ext>
                  </a:extLst>
                </a:gridCol>
                <a:gridCol w="2743200">
                  <a:extLst>
                    <a:ext uri="{9D8B030D-6E8A-4147-A177-3AD203B41FA5}">
                      <a16:colId xmlns:a16="http://schemas.microsoft.com/office/drawing/2014/main" val="841304889"/>
                    </a:ext>
                  </a:extLst>
                </a:gridCol>
                <a:gridCol w="2743200">
                  <a:extLst>
                    <a:ext uri="{9D8B030D-6E8A-4147-A177-3AD203B41FA5}">
                      <a16:colId xmlns:a16="http://schemas.microsoft.com/office/drawing/2014/main" val="3705294358"/>
                    </a:ext>
                  </a:extLst>
                </a:gridCol>
                <a:gridCol w="2743200">
                  <a:extLst>
                    <a:ext uri="{9D8B030D-6E8A-4147-A177-3AD203B41FA5}">
                      <a16:colId xmlns:a16="http://schemas.microsoft.com/office/drawing/2014/main" val="2723419671"/>
                    </a:ext>
                  </a:extLst>
                </a:gridCol>
              </a:tblGrid>
              <a:tr h="0">
                <a:tc>
                  <a:txBody>
                    <a:bodyPr/>
                    <a:lstStyle/>
                    <a:p>
                      <a:r>
                        <a:rPr lang="en-US" b="1" dirty="0"/>
                        <a:t>Feature</a:t>
                      </a:r>
                    </a:p>
                  </a:txBody>
                  <a:tcPr anchor="ctr"/>
                </a:tc>
                <a:tc>
                  <a:txBody>
                    <a:bodyPr/>
                    <a:lstStyle/>
                    <a:p>
                      <a:r>
                        <a:rPr lang="en-US" b="1"/>
                        <a:t>Snowcone</a:t>
                      </a:r>
                    </a:p>
                  </a:txBody>
                  <a:tcPr anchor="ctr"/>
                </a:tc>
                <a:tc>
                  <a:txBody>
                    <a:bodyPr/>
                    <a:lstStyle/>
                    <a:p>
                      <a:r>
                        <a:rPr lang="en-US" b="1"/>
                        <a:t>Snowball Edge (Storage/Compute)</a:t>
                      </a:r>
                    </a:p>
                  </a:txBody>
                  <a:tcPr anchor="ctr"/>
                </a:tc>
                <a:tc>
                  <a:txBody>
                    <a:bodyPr/>
                    <a:lstStyle/>
                    <a:p>
                      <a:r>
                        <a:rPr lang="en-US" b="1" dirty="0"/>
                        <a:t>Snowmobile</a:t>
                      </a:r>
                    </a:p>
                  </a:txBody>
                  <a:tcPr anchor="ctr"/>
                </a:tc>
                <a:extLst>
                  <a:ext uri="{0D108BD9-81ED-4DB2-BD59-A6C34878D82A}">
                    <a16:rowId xmlns:a16="http://schemas.microsoft.com/office/drawing/2014/main" val="1417117407"/>
                  </a:ext>
                </a:extLst>
              </a:tr>
              <a:tr h="0">
                <a:tc>
                  <a:txBody>
                    <a:bodyPr/>
                    <a:lstStyle/>
                    <a:p>
                      <a:r>
                        <a:rPr lang="en-US" b="1"/>
                        <a:t>Capacity</a:t>
                      </a:r>
                      <a:endParaRPr lang="en-US"/>
                    </a:p>
                  </a:txBody>
                  <a:tcPr anchor="ctr"/>
                </a:tc>
                <a:tc>
                  <a:txBody>
                    <a:bodyPr/>
                    <a:lstStyle/>
                    <a:p>
                      <a:r>
                        <a:rPr lang="en-US"/>
                        <a:t>8 TB</a:t>
                      </a:r>
                    </a:p>
                  </a:txBody>
                  <a:tcPr anchor="ctr"/>
                </a:tc>
                <a:tc>
                  <a:txBody>
                    <a:bodyPr/>
                    <a:lstStyle/>
                    <a:p>
                      <a:r>
                        <a:rPr lang="en-US"/>
                        <a:t>42 TB - 80 TB</a:t>
                      </a:r>
                    </a:p>
                  </a:txBody>
                  <a:tcPr anchor="ctr"/>
                </a:tc>
                <a:tc>
                  <a:txBody>
                    <a:bodyPr/>
                    <a:lstStyle/>
                    <a:p>
                      <a:r>
                        <a:rPr lang="en-US"/>
                        <a:t>Up to 100 PB</a:t>
                      </a:r>
                    </a:p>
                  </a:txBody>
                  <a:tcPr anchor="ctr"/>
                </a:tc>
                <a:extLst>
                  <a:ext uri="{0D108BD9-81ED-4DB2-BD59-A6C34878D82A}">
                    <a16:rowId xmlns:a16="http://schemas.microsoft.com/office/drawing/2014/main" val="3574427177"/>
                  </a:ext>
                </a:extLst>
              </a:tr>
              <a:tr h="0">
                <a:tc>
                  <a:txBody>
                    <a:bodyPr/>
                    <a:lstStyle/>
                    <a:p>
                      <a:r>
                        <a:rPr lang="en-US" b="1"/>
                        <a:t>Portability</a:t>
                      </a:r>
                      <a:endParaRPr lang="en-US"/>
                    </a:p>
                  </a:txBody>
                  <a:tcPr anchor="ctr"/>
                </a:tc>
                <a:tc>
                  <a:txBody>
                    <a:bodyPr/>
                    <a:lstStyle/>
                    <a:p>
                      <a:r>
                        <a:rPr lang="en-US"/>
                        <a:t>Highly portable</a:t>
                      </a:r>
                    </a:p>
                  </a:txBody>
                  <a:tcPr anchor="ctr"/>
                </a:tc>
                <a:tc>
                  <a:txBody>
                    <a:bodyPr/>
                    <a:lstStyle/>
                    <a:p>
                      <a:r>
                        <a:rPr lang="en-US"/>
                        <a:t>Moderate portability</a:t>
                      </a:r>
                    </a:p>
                  </a:txBody>
                  <a:tcPr anchor="ctr"/>
                </a:tc>
                <a:tc>
                  <a:txBody>
                    <a:bodyPr/>
                    <a:lstStyle/>
                    <a:p>
                      <a:r>
                        <a:rPr lang="en-US"/>
                        <a:t>Not portable</a:t>
                      </a:r>
                    </a:p>
                  </a:txBody>
                  <a:tcPr anchor="ctr"/>
                </a:tc>
                <a:extLst>
                  <a:ext uri="{0D108BD9-81ED-4DB2-BD59-A6C34878D82A}">
                    <a16:rowId xmlns:a16="http://schemas.microsoft.com/office/drawing/2014/main" val="1775313071"/>
                  </a:ext>
                </a:extLst>
              </a:tr>
              <a:tr h="0">
                <a:tc>
                  <a:txBody>
                    <a:bodyPr/>
                    <a:lstStyle/>
                    <a:p>
                      <a:r>
                        <a:rPr lang="en-US" b="1"/>
                        <a:t>Compute Capabilities</a:t>
                      </a:r>
                      <a:endParaRPr lang="en-US"/>
                    </a:p>
                  </a:txBody>
                  <a:tcPr anchor="ctr"/>
                </a:tc>
                <a:tc>
                  <a:txBody>
                    <a:bodyPr/>
                    <a:lstStyle/>
                    <a:p>
                      <a:r>
                        <a:rPr lang="en-US"/>
                        <a:t>Limited (via IoT Greengrass)</a:t>
                      </a:r>
                    </a:p>
                  </a:txBody>
                  <a:tcPr anchor="ctr"/>
                </a:tc>
                <a:tc>
                  <a:txBody>
                    <a:bodyPr/>
                    <a:lstStyle/>
                    <a:p>
                      <a:r>
                        <a:rPr lang="en-US"/>
                        <a:t>Advanced (EC2, ML, GPU options)</a:t>
                      </a:r>
                    </a:p>
                  </a:txBody>
                  <a:tcPr anchor="ctr"/>
                </a:tc>
                <a:tc>
                  <a:txBody>
                    <a:bodyPr/>
                    <a:lstStyle/>
                    <a:p>
                      <a:r>
                        <a:rPr lang="en-US"/>
                        <a:t>Not applicable</a:t>
                      </a:r>
                    </a:p>
                  </a:txBody>
                  <a:tcPr anchor="ctr"/>
                </a:tc>
                <a:extLst>
                  <a:ext uri="{0D108BD9-81ED-4DB2-BD59-A6C34878D82A}">
                    <a16:rowId xmlns:a16="http://schemas.microsoft.com/office/drawing/2014/main" val="3883758692"/>
                  </a:ext>
                </a:extLst>
              </a:tr>
              <a:tr h="0">
                <a:tc>
                  <a:txBody>
                    <a:bodyPr/>
                    <a:lstStyle/>
                    <a:p>
                      <a:r>
                        <a:rPr lang="en-US" b="1"/>
                        <a:t>Use Case</a:t>
                      </a:r>
                      <a:endParaRPr lang="en-US"/>
                    </a:p>
                  </a:txBody>
                  <a:tcPr anchor="ctr"/>
                </a:tc>
                <a:tc>
                  <a:txBody>
                    <a:bodyPr/>
                    <a:lstStyle/>
                    <a:p>
                      <a:r>
                        <a:rPr lang="en-US"/>
                        <a:t>Small data transfers</a:t>
                      </a:r>
                    </a:p>
                  </a:txBody>
                  <a:tcPr anchor="ctr"/>
                </a:tc>
                <a:tc>
                  <a:txBody>
                    <a:bodyPr/>
                    <a:lstStyle/>
                    <a:p>
                      <a:r>
                        <a:rPr lang="en-US"/>
                        <a:t>Large data migrations, edge workloads</a:t>
                      </a:r>
                    </a:p>
                  </a:txBody>
                  <a:tcPr anchor="ctr"/>
                </a:tc>
                <a:tc>
                  <a:txBody>
                    <a:bodyPr/>
                    <a:lstStyle/>
                    <a:p>
                      <a:r>
                        <a:rPr lang="en-US"/>
                        <a:t>Massive-scale migrations</a:t>
                      </a:r>
                    </a:p>
                  </a:txBody>
                  <a:tcPr anchor="ctr"/>
                </a:tc>
                <a:extLst>
                  <a:ext uri="{0D108BD9-81ED-4DB2-BD59-A6C34878D82A}">
                    <a16:rowId xmlns:a16="http://schemas.microsoft.com/office/drawing/2014/main" val="2457587633"/>
                  </a:ext>
                </a:extLst>
              </a:tr>
              <a:tr h="0">
                <a:tc>
                  <a:txBody>
                    <a:bodyPr/>
                    <a:lstStyle/>
                    <a:p>
                      <a:r>
                        <a:rPr lang="en-US" b="1"/>
                        <a:t>Physical Size</a:t>
                      </a:r>
                      <a:endParaRPr lang="en-US"/>
                    </a:p>
                  </a:txBody>
                  <a:tcPr anchor="ctr"/>
                </a:tc>
                <a:tc>
                  <a:txBody>
                    <a:bodyPr/>
                    <a:lstStyle/>
                    <a:p>
                      <a:r>
                        <a:rPr lang="en-US"/>
                        <a:t>Small, lightweight</a:t>
                      </a:r>
                    </a:p>
                  </a:txBody>
                  <a:tcPr anchor="ctr"/>
                </a:tc>
                <a:tc>
                  <a:txBody>
                    <a:bodyPr/>
                    <a:lstStyle/>
                    <a:p>
                      <a:r>
                        <a:rPr lang="en-US"/>
                        <a:t>Rugged suitcase-sized device</a:t>
                      </a:r>
                    </a:p>
                  </a:txBody>
                  <a:tcPr anchor="ctr"/>
                </a:tc>
                <a:tc>
                  <a:txBody>
                    <a:bodyPr/>
                    <a:lstStyle/>
                    <a:p>
                      <a:r>
                        <a:rPr lang="en-US" dirty="0"/>
                        <a:t>45-foot container</a:t>
                      </a:r>
                    </a:p>
                  </a:txBody>
                  <a:tcPr anchor="ctr"/>
                </a:tc>
                <a:extLst>
                  <a:ext uri="{0D108BD9-81ED-4DB2-BD59-A6C34878D82A}">
                    <a16:rowId xmlns:a16="http://schemas.microsoft.com/office/drawing/2014/main" val="2173912609"/>
                  </a:ext>
                </a:extLst>
              </a:tr>
            </a:tbl>
          </a:graphicData>
        </a:graphic>
      </p:graphicFrame>
    </p:spTree>
    <p:extLst>
      <p:ext uri="{BB962C8B-B14F-4D97-AF65-F5344CB8AC3E}">
        <p14:creationId xmlns:p14="http://schemas.microsoft.com/office/powerpoint/2010/main" val="801935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696F9C-9711-149A-8B96-49EFEDCBE157}"/>
              </a:ext>
            </a:extLst>
          </p:cNvPr>
          <p:cNvSpPr>
            <a:spLocks noGrp="1"/>
          </p:cNvSpPr>
          <p:nvPr>
            <p:ph idx="1"/>
          </p:nvPr>
        </p:nvSpPr>
        <p:spPr>
          <a:xfrm>
            <a:off x="609600" y="586154"/>
            <a:ext cx="10972800" cy="5556584"/>
          </a:xfrm>
        </p:spPr>
        <p:txBody>
          <a:bodyPr>
            <a:normAutofit/>
          </a:bodyPr>
          <a:lstStyle/>
          <a:p>
            <a:r>
              <a:rPr lang="en-US" sz="2400" dirty="0"/>
              <a:t>The </a:t>
            </a:r>
            <a:r>
              <a:rPr lang="en-US" sz="2400" b="1" dirty="0"/>
              <a:t>AWS Snow Family</a:t>
            </a:r>
            <a:r>
              <a:rPr lang="en-US" sz="2400" dirty="0"/>
              <a:t> is a suite of physical devices designed by Amazon Web Services (AWS) to enable secure and efficient data migration, edge computing, and data storage in environments with limited or no internet connectivity. These devices are particularly useful for organizations needing to transfer large volumes of data to and from the AWS Cloud or run compute workloads in remote or rugged locations.</a:t>
            </a:r>
          </a:p>
          <a:p>
            <a:endParaRPr lang="en-US" dirty="0"/>
          </a:p>
          <a:p>
            <a:r>
              <a:rPr lang="en-US" b="1" dirty="0"/>
              <a:t>Key Members of the Snow Family</a:t>
            </a:r>
          </a:p>
          <a:p>
            <a:r>
              <a:rPr lang="en-US" dirty="0"/>
              <a:t>1. AWS </a:t>
            </a:r>
            <a:r>
              <a:rPr lang="en-US" dirty="0" err="1"/>
              <a:t>Snowcone</a:t>
            </a:r>
            <a:endParaRPr lang="en-US" dirty="0"/>
          </a:p>
          <a:p>
            <a:r>
              <a:rPr lang="en-US" dirty="0"/>
              <a:t>2. AWS Snowball</a:t>
            </a:r>
          </a:p>
          <a:p>
            <a:r>
              <a:rPr lang="en-US" dirty="0"/>
              <a:t>3. AWS Snowmobile</a:t>
            </a:r>
          </a:p>
        </p:txBody>
      </p:sp>
    </p:spTree>
    <p:extLst>
      <p:ext uri="{BB962C8B-B14F-4D97-AF65-F5344CB8AC3E}">
        <p14:creationId xmlns:p14="http://schemas.microsoft.com/office/powerpoint/2010/main" val="3902998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9" name="Freeform: Shape 5128">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131"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D1FFE435-0754-492D-B815-BD114217D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5" name="Freeform: Shape 5134">
            <a:extLst>
              <a:ext uri="{FF2B5EF4-FFF2-40B4-BE49-F238E27FC236}">
                <a16:creationId xmlns:a16="http://schemas.microsoft.com/office/drawing/2014/main" id="{7EF79062-B5BB-45DF-810C-95A324A9D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What is Snow Family in AWS? - GeeksforGeeks">
            <a:extLst>
              <a:ext uri="{FF2B5EF4-FFF2-40B4-BE49-F238E27FC236}">
                <a16:creationId xmlns:a16="http://schemas.microsoft.com/office/drawing/2014/main" id="{0B94365F-59AC-E67A-CF9B-1BFE20B5C1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4910" y="640487"/>
            <a:ext cx="11154052" cy="5577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15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56"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8" name="Rectangle 2057">
            <a:extLst>
              <a:ext uri="{FF2B5EF4-FFF2-40B4-BE49-F238E27FC236}">
                <a16:creationId xmlns:a16="http://schemas.microsoft.com/office/drawing/2014/main" id="{876BDF4D-4826-490A-8307-7247A295E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0" name="Freeform: Shape 2059">
            <a:extLst>
              <a:ext uri="{FF2B5EF4-FFF2-40B4-BE49-F238E27FC236}">
                <a16:creationId xmlns:a16="http://schemas.microsoft.com/office/drawing/2014/main" id="{2E0FF4CF-25CB-4537-9BBF-28B36C76BE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5328" y="1352190"/>
            <a:ext cx="7823624" cy="5505810"/>
          </a:xfrm>
          <a:custGeom>
            <a:avLst/>
            <a:gdLst>
              <a:gd name="connsiteX0" fmla="*/ 7676365 w 7823624"/>
              <a:gd name="connsiteY0" fmla="*/ 583688 h 5505810"/>
              <a:gd name="connsiteX1" fmla="*/ 7807957 w 7823624"/>
              <a:gd name="connsiteY1" fmla="*/ 609260 h 5505810"/>
              <a:gd name="connsiteX2" fmla="*/ 7823624 w 7823624"/>
              <a:gd name="connsiteY2" fmla="*/ 618028 h 5505810"/>
              <a:gd name="connsiteX3" fmla="*/ 7823624 w 7823624"/>
              <a:gd name="connsiteY3" fmla="*/ 1356037 h 5505810"/>
              <a:gd name="connsiteX4" fmla="*/ 7783921 w 7823624"/>
              <a:gd name="connsiteY4" fmla="*/ 1367061 h 5505810"/>
              <a:gd name="connsiteX5" fmla="*/ 7685829 w 7823624"/>
              <a:gd name="connsiteY5" fmla="*/ 1364631 h 5505810"/>
              <a:gd name="connsiteX6" fmla="*/ 7556041 w 7823624"/>
              <a:gd name="connsiteY6" fmla="*/ 1308528 h 5505810"/>
              <a:gd name="connsiteX7" fmla="*/ 7412440 w 7823624"/>
              <a:gd name="connsiteY7" fmla="*/ 765688 h 5505810"/>
              <a:gd name="connsiteX8" fmla="*/ 7676365 w 7823624"/>
              <a:gd name="connsiteY8" fmla="*/ 583688 h 5505810"/>
              <a:gd name="connsiteX9" fmla="*/ 7062857 w 7823624"/>
              <a:gd name="connsiteY9" fmla="*/ 396783 h 5505810"/>
              <a:gd name="connsiteX10" fmla="*/ 7127059 w 7823624"/>
              <a:gd name="connsiteY10" fmla="*/ 424535 h 5505810"/>
              <a:gd name="connsiteX11" fmla="*/ 7198094 w 7823624"/>
              <a:gd name="connsiteY11" fmla="*/ 693059 h 5505810"/>
              <a:gd name="connsiteX12" fmla="*/ 7099157 w 7823624"/>
              <a:gd name="connsiteY12" fmla="*/ 778505 h 5505810"/>
              <a:gd name="connsiteX13" fmla="*/ 7034998 w 7823624"/>
              <a:gd name="connsiteY13" fmla="*/ 780480 h 5505810"/>
              <a:gd name="connsiteX14" fmla="*/ 6970795 w 7823624"/>
              <a:gd name="connsiteY14" fmla="*/ 752727 h 5505810"/>
              <a:gd name="connsiteX15" fmla="*/ 6899760 w 7823624"/>
              <a:gd name="connsiteY15" fmla="*/ 484203 h 5505810"/>
              <a:gd name="connsiteX16" fmla="*/ 7062857 w 7823624"/>
              <a:gd name="connsiteY16" fmla="*/ 396783 h 5505810"/>
              <a:gd name="connsiteX17" fmla="*/ 1780739 w 7823624"/>
              <a:gd name="connsiteY17" fmla="*/ 1190 h 5505810"/>
              <a:gd name="connsiteX18" fmla="*/ 2850847 w 7823624"/>
              <a:gd name="connsiteY18" fmla="*/ 384530 h 5505810"/>
              <a:gd name="connsiteX19" fmla="*/ 3809413 w 7823624"/>
              <a:gd name="connsiteY19" fmla="*/ 1153764 h 5505810"/>
              <a:gd name="connsiteX20" fmla="*/ 5160376 w 7823624"/>
              <a:gd name="connsiteY20" fmla="*/ 1003825 h 5505810"/>
              <a:gd name="connsiteX21" fmla="*/ 5677238 w 7823624"/>
              <a:gd name="connsiteY21" fmla="*/ 480424 h 5505810"/>
              <a:gd name="connsiteX22" fmla="*/ 7082965 w 7823624"/>
              <a:gd name="connsiteY22" fmla="*/ 1065272 h 5505810"/>
              <a:gd name="connsiteX23" fmla="*/ 7687818 w 7823624"/>
              <a:gd name="connsiteY23" fmla="*/ 1625585 h 5505810"/>
              <a:gd name="connsiteX24" fmla="*/ 7823624 w 7823624"/>
              <a:gd name="connsiteY24" fmla="*/ 1633445 h 5505810"/>
              <a:gd name="connsiteX25" fmla="*/ 7823624 w 7823624"/>
              <a:gd name="connsiteY25" fmla="*/ 5505810 h 5505810"/>
              <a:gd name="connsiteX26" fmla="*/ 1419133 w 7823624"/>
              <a:gd name="connsiteY26" fmla="*/ 5505810 h 5505810"/>
              <a:gd name="connsiteX27" fmla="*/ 1422753 w 7823624"/>
              <a:gd name="connsiteY27" fmla="*/ 5488656 h 5505810"/>
              <a:gd name="connsiteX28" fmla="*/ 1543078 w 7823624"/>
              <a:gd name="connsiteY28" fmla="*/ 4961644 h 5505810"/>
              <a:gd name="connsiteX29" fmla="*/ 1334564 w 7823624"/>
              <a:gd name="connsiteY29" fmla="*/ 4133160 h 5505810"/>
              <a:gd name="connsiteX30" fmla="*/ 670875 w 7823624"/>
              <a:gd name="connsiteY30" fmla="*/ 3489628 h 5505810"/>
              <a:gd name="connsiteX31" fmla="*/ 499515 w 7823624"/>
              <a:gd name="connsiteY31" fmla="*/ 578153 h 5505810"/>
              <a:gd name="connsiteX32" fmla="*/ 1780739 w 7823624"/>
              <a:gd name="connsiteY32" fmla="*/ 1190 h 5505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823624" h="5505810">
                <a:moveTo>
                  <a:pt x="7676365" y="583688"/>
                </a:moveTo>
                <a:cubicBezTo>
                  <a:pt x="7719804" y="582304"/>
                  <a:pt x="7764489" y="590613"/>
                  <a:pt x="7807957" y="609260"/>
                </a:cubicBezTo>
                <a:lnTo>
                  <a:pt x="7823624" y="618028"/>
                </a:lnTo>
                <a:lnTo>
                  <a:pt x="7823624" y="1356037"/>
                </a:lnTo>
                <a:lnTo>
                  <a:pt x="7783921" y="1367061"/>
                </a:lnTo>
                <a:cubicBezTo>
                  <a:pt x="7751926" y="1371702"/>
                  <a:pt x="7718882" y="1370985"/>
                  <a:pt x="7685829" y="1364631"/>
                </a:cubicBezTo>
                <a:cubicBezTo>
                  <a:pt x="7641760" y="1356162"/>
                  <a:pt x="7597675" y="1337676"/>
                  <a:pt x="7556041" y="1308528"/>
                </a:cubicBezTo>
                <a:cubicBezTo>
                  <a:pt x="7389499" y="1191936"/>
                  <a:pt x="7325207" y="948898"/>
                  <a:pt x="7412440" y="765688"/>
                </a:cubicBezTo>
                <a:cubicBezTo>
                  <a:pt x="7466961" y="651183"/>
                  <a:pt x="7567768" y="587147"/>
                  <a:pt x="7676365" y="583688"/>
                </a:cubicBezTo>
                <a:close/>
                <a:moveTo>
                  <a:pt x="7062857" y="396783"/>
                </a:moveTo>
                <a:cubicBezTo>
                  <a:pt x="7084657" y="400973"/>
                  <a:pt x="7106463" y="410117"/>
                  <a:pt x="7127059" y="424535"/>
                </a:cubicBezTo>
                <a:cubicBezTo>
                  <a:pt x="7209442" y="482209"/>
                  <a:pt x="7241245" y="602433"/>
                  <a:pt x="7198094" y="693059"/>
                </a:cubicBezTo>
                <a:cubicBezTo>
                  <a:pt x="7176519" y="738373"/>
                  <a:pt x="7140289" y="767709"/>
                  <a:pt x="7099157" y="778505"/>
                </a:cubicBezTo>
                <a:cubicBezTo>
                  <a:pt x="7078590" y="783905"/>
                  <a:pt x="7056797" y="784670"/>
                  <a:pt x="7034998" y="780480"/>
                </a:cubicBezTo>
                <a:cubicBezTo>
                  <a:pt x="7013198" y="776289"/>
                  <a:pt x="6991391" y="767146"/>
                  <a:pt x="6970795" y="752727"/>
                </a:cubicBezTo>
                <a:cubicBezTo>
                  <a:pt x="6888412" y="695052"/>
                  <a:pt x="6856608" y="574829"/>
                  <a:pt x="6899760" y="484203"/>
                </a:cubicBezTo>
                <a:cubicBezTo>
                  <a:pt x="6932124" y="416232"/>
                  <a:pt x="6997458" y="384213"/>
                  <a:pt x="7062857" y="396783"/>
                </a:cubicBezTo>
                <a:close/>
                <a:moveTo>
                  <a:pt x="1780739" y="1190"/>
                </a:moveTo>
                <a:cubicBezTo>
                  <a:pt x="2129768" y="14988"/>
                  <a:pt x="2488852" y="148495"/>
                  <a:pt x="2850847" y="384530"/>
                </a:cubicBezTo>
                <a:cubicBezTo>
                  <a:pt x="3184362" y="601036"/>
                  <a:pt x="3487788" y="901267"/>
                  <a:pt x="3809413" y="1153764"/>
                </a:cubicBezTo>
                <a:cubicBezTo>
                  <a:pt x="4262448" y="1508236"/>
                  <a:pt x="4750558" y="1545992"/>
                  <a:pt x="5160376" y="1003825"/>
                </a:cubicBezTo>
                <a:cubicBezTo>
                  <a:pt x="5313232" y="801671"/>
                  <a:pt x="5481196" y="587300"/>
                  <a:pt x="5677238" y="480424"/>
                </a:cubicBezTo>
                <a:cubicBezTo>
                  <a:pt x="6182723" y="204840"/>
                  <a:pt x="6667481" y="431193"/>
                  <a:pt x="7082965" y="1065272"/>
                </a:cubicBezTo>
                <a:cubicBezTo>
                  <a:pt x="7249706" y="1319645"/>
                  <a:pt x="7421998" y="1601453"/>
                  <a:pt x="7687818" y="1625585"/>
                </a:cubicBezTo>
                <a:lnTo>
                  <a:pt x="7823624" y="1633445"/>
                </a:lnTo>
                <a:lnTo>
                  <a:pt x="7823624" y="5505810"/>
                </a:lnTo>
                <a:lnTo>
                  <a:pt x="1419133" y="5505810"/>
                </a:lnTo>
                <a:lnTo>
                  <a:pt x="1422753" y="5488656"/>
                </a:lnTo>
                <a:cubicBezTo>
                  <a:pt x="1462649" y="5312984"/>
                  <a:pt x="1506176" y="5138278"/>
                  <a:pt x="1543078" y="4961644"/>
                </a:cubicBezTo>
                <a:cubicBezTo>
                  <a:pt x="1609806" y="4640258"/>
                  <a:pt x="1539760" y="4343419"/>
                  <a:pt x="1334564" y="4133160"/>
                </a:cubicBezTo>
                <a:cubicBezTo>
                  <a:pt x="1117562" y="3910930"/>
                  <a:pt x="900716" y="3685928"/>
                  <a:pt x="670875" y="3489628"/>
                </a:cubicBezTo>
                <a:cubicBezTo>
                  <a:pt x="-321639" y="2642174"/>
                  <a:pt x="-67393" y="1165752"/>
                  <a:pt x="499515" y="578153"/>
                </a:cubicBezTo>
                <a:cubicBezTo>
                  <a:pt x="899852" y="163598"/>
                  <a:pt x="1331986" y="-16550"/>
                  <a:pt x="1780739" y="11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7D353C7-DC60-1B86-A5BA-BFF8816E27D3}"/>
              </a:ext>
            </a:extLst>
          </p:cNvPr>
          <p:cNvSpPr>
            <a:spLocks noGrp="1"/>
          </p:cNvSpPr>
          <p:nvPr>
            <p:ph type="title"/>
          </p:nvPr>
        </p:nvSpPr>
        <p:spPr>
          <a:xfrm>
            <a:off x="609600" y="552783"/>
            <a:ext cx="10972800" cy="952460"/>
          </a:xfrm>
        </p:spPr>
        <p:txBody>
          <a:bodyPr>
            <a:normAutofit/>
          </a:bodyPr>
          <a:lstStyle/>
          <a:p>
            <a:r>
              <a:rPr lang="en-US" dirty="0"/>
              <a:t>1. AWS </a:t>
            </a:r>
            <a:r>
              <a:rPr lang="en-US" dirty="0" err="1"/>
              <a:t>Snowcone</a:t>
            </a:r>
            <a:endParaRPr lang="en-US" dirty="0"/>
          </a:p>
        </p:txBody>
      </p:sp>
      <p:sp>
        <p:nvSpPr>
          <p:cNvPr id="4" name="Rectangle 1">
            <a:extLst>
              <a:ext uri="{FF2B5EF4-FFF2-40B4-BE49-F238E27FC236}">
                <a16:creationId xmlns:a16="http://schemas.microsoft.com/office/drawing/2014/main" id="{F9DE5590-CB6C-73BD-6D2B-14D72D3DC81E}"/>
              </a:ext>
            </a:extLst>
          </p:cNvPr>
          <p:cNvSpPr>
            <a:spLocks noGrp="1" noChangeArrowheads="1"/>
          </p:cNvSpPr>
          <p:nvPr>
            <p:ph idx="1"/>
          </p:nvPr>
        </p:nvSpPr>
        <p:spPr bwMode="auto">
          <a:xfrm>
            <a:off x="609598" y="1720948"/>
            <a:ext cx="6313352" cy="4028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marL="0" marR="0" lvl="0" indent="0" defTabSz="914400" rtl="0" eaLnBrk="0" fontAlgn="base" latinLnBrk="0" hangingPunct="0">
              <a:lnSpc>
                <a:spcPct val="100000"/>
              </a:lnSpc>
              <a:spcBef>
                <a:spcPct val="0"/>
              </a:spcBef>
              <a:spcAft>
                <a:spcPts val="600"/>
              </a:spcAft>
              <a:buClrTx/>
              <a:buSzTx/>
              <a:tabLst/>
            </a:pPr>
            <a:r>
              <a:rPr kumimoji="0" lang="en-US" altLang="en-US" sz="1800" b="0" i="0" u="none" strike="noStrike" cap="none" normalizeH="0" baseline="0" dirty="0">
                <a:ln>
                  <a:noFill/>
                </a:ln>
                <a:effectLst/>
              </a:rPr>
              <a:t>The smallest and most portable device in the Snow Family, designed for lightweight data transfer and edge computing.</a:t>
            </a:r>
          </a:p>
          <a:p>
            <a:pPr marL="0" marR="0" lvl="0" indent="0" defTabSz="914400" rtl="0" eaLnBrk="0" fontAlgn="base" latinLnBrk="0" hangingPunct="0">
              <a:lnSpc>
                <a:spcPct val="100000"/>
              </a:lnSpc>
              <a:spcBef>
                <a:spcPct val="0"/>
              </a:spcBef>
              <a:spcAft>
                <a:spcPts val="600"/>
              </a:spcAft>
              <a:buClrTx/>
              <a:buSzTx/>
              <a:tabLst/>
            </a:pPr>
            <a:r>
              <a:rPr kumimoji="0" lang="en-US" altLang="en-US" sz="1800" b="1" i="0" u="none" strike="noStrike" cap="none" normalizeH="0" baseline="0" dirty="0">
                <a:ln>
                  <a:noFill/>
                </a:ln>
                <a:effectLst/>
              </a:rPr>
              <a:t>Specifications</a:t>
            </a:r>
            <a:r>
              <a:rPr kumimoji="0" lang="en-US" altLang="en-US" sz="1800" b="0" i="0" u="none" strike="noStrike" cap="none" normalizeH="0" baseline="0" dirty="0">
                <a:ln>
                  <a:noFill/>
                </a:ln>
                <a:effectLst/>
              </a:rPr>
              <a:t>:</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800" b="0" i="0" u="none" strike="noStrike" cap="none" normalizeH="0" baseline="0" dirty="0">
                <a:ln>
                  <a:noFill/>
                </a:ln>
                <a:effectLst/>
              </a:rPr>
              <a:t>Storage: 8 TB of usable storage.</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800" b="0" i="0" u="none" strike="noStrike" cap="none" normalizeH="0" baseline="0" dirty="0">
                <a:ln>
                  <a:noFill/>
                </a:ln>
                <a:effectLst/>
              </a:rPr>
              <a:t>Weight: 4.5 pounds (2.1 kg).</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800" b="0" i="0" u="none" strike="noStrike" cap="none" normalizeH="0" baseline="0" dirty="0">
                <a:ln>
                  <a:noFill/>
                </a:ln>
                <a:effectLst/>
              </a:rPr>
              <a:t>Rugged, portable, and secure.</a:t>
            </a:r>
          </a:p>
          <a:p>
            <a:pPr marL="0" marR="0" lvl="0" indent="0" defTabSz="914400" rtl="0" eaLnBrk="0" fontAlgn="base" latinLnBrk="0" hangingPunct="0">
              <a:lnSpc>
                <a:spcPct val="100000"/>
              </a:lnSpc>
              <a:spcBef>
                <a:spcPct val="0"/>
              </a:spcBef>
              <a:spcAft>
                <a:spcPts val="600"/>
              </a:spcAft>
              <a:buClrTx/>
              <a:buSzTx/>
              <a:tabLst/>
            </a:pPr>
            <a:r>
              <a:rPr kumimoji="0" lang="en-US" altLang="en-US" sz="1800" b="1" i="0" u="none" strike="noStrike" cap="none" normalizeH="0" baseline="0" dirty="0">
                <a:ln>
                  <a:noFill/>
                </a:ln>
                <a:effectLst/>
              </a:rPr>
              <a:t>Use Cases</a:t>
            </a:r>
            <a:r>
              <a:rPr kumimoji="0" lang="en-US" altLang="en-US" sz="1800" b="0" i="0" u="none" strike="noStrike" cap="none" normalizeH="0" baseline="0" dirty="0">
                <a:ln>
                  <a:noFill/>
                </a:ln>
                <a:effectLst/>
              </a:rPr>
              <a:t>:</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800" b="0" i="0" u="none" strike="noStrike" cap="none" normalizeH="0" baseline="0" dirty="0">
                <a:ln>
                  <a:noFill/>
                </a:ln>
                <a:effectLst/>
              </a:rPr>
              <a:t>Small-scale data transfer to AWS.</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800" b="0" i="0" u="none" strike="noStrike" cap="none" normalizeH="0" baseline="0" dirty="0">
                <a:ln>
                  <a:noFill/>
                </a:ln>
                <a:effectLst/>
              </a:rPr>
              <a:t>Running edge computing workloads in remote locations using AWS IoT Greengrass.</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800" b="0" i="0" u="none" strike="noStrike" cap="none" normalizeH="0" baseline="0" dirty="0">
                <a:ln>
                  <a:noFill/>
                </a:ln>
                <a:effectLst/>
              </a:rPr>
              <a:t>Collecting and pre-processing data on the go.</a:t>
            </a:r>
          </a:p>
          <a:p>
            <a:pPr marL="0" marR="0" lvl="0" indent="0" defTabSz="914400" rtl="0" eaLnBrk="0" fontAlgn="base" latinLnBrk="0" hangingPunct="0">
              <a:lnSpc>
                <a:spcPct val="100000"/>
              </a:lnSpc>
              <a:spcBef>
                <a:spcPct val="0"/>
              </a:spcBef>
              <a:spcAft>
                <a:spcPts val="600"/>
              </a:spcAft>
              <a:buClrTx/>
              <a:buSzTx/>
              <a:tabLst/>
            </a:pPr>
            <a:r>
              <a:rPr kumimoji="0" lang="en-US" altLang="en-US" sz="1800" b="1" i="0" u="none" strike="noStrike" cap="none" normalizeH="0" baseline="0" dirty="0">
                <a:ln>
                  <a:noFill/>
                </a:ln>
                <a:effectLst/>
              </a:rPr>
              <a:t>Connectivity</a:t>
            </a:r>
            <a:r>
              <a:rPr kumimoji="0" lang="en-US" altLang="en-US" sz="1800" b="0" i="0" u="none" strike="noStrike" cap="none" normalizeH="0" baseline="0" dirty="0">
                <a:ln>
                  <a:noFill/>
                </a:ln>
                <a:effectLst/>
              </a:rPr>
              <a:t>: Can transfer data via Wi-Fi or wired connections. </a:t>
            </a:r>
          </a:p>
        </p:txBody>
      </p:sp>
      <p:pic>
        <p:nvPicPr>
          <p:cNvPr id="2051" name="Picture 3" descr="はじんてのAWS Snowcone – (1) はじんに | DevelopersIO">
            <a:extLst>
              <a:ext uri="{FF2B5EF4-FFF2-40B4-BE49-F238E27FC236}">
                <a16:creationId xmlns:a16="http://schemas.microsoft.com/office/drawing/2014/main" id="{444CF305-4990-F620-0C8B-CBF4F19EDC9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84025" y="3001108"/>
            <a:ext cx="4943852" cy="2599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243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FE2E-F882-2874-8817-0859D7F6C036}"/>
              </a:ext>
            </a:extLst>
          </p:cNvPr>
          <p:cNvSpPr>
            <a:spLocks noGrp="1"/>
          </p:cNvSpPr>
          <p:nvPr>
            <p:ph type="title"/>
          </p:nvPr>
        </p:nvSpPr>
        <p:spPr>
          <a:xfrm>
            <a:off x="256032" y="615001"/>
            <a:ext cx="5839968" cy="762855"/>
          </a:xfrm>
        </p:spPr>
        <p:style>
          <a:lnRef idx="2">
            <a:schemeClr val="accent1"/>
          </a:lnRef>
          <a:fillRef idx="1">
            <a:schemeClr val="lt1"/>
          </a:fillRef>
          <a:effectRef idx="0">
            <a:schemeClr val="accent1"/>
          </a:effectRef>
          <a:fontRef idx="minor">
            <a:schemeClr val="dk1"/>
          </a:fontRef>
        </p:style>
        <p:txBody>
          <a:bodyPr/>
          <a:lstStyle/>
          <a:p>
            <a:r>
              <a:rPr lang="en-US" dirty="0"/>
              <a:t>2. AWS Snowball</a:t>
            </a:r>
          </a:p>
        </p:txBody>
      </p:sp>
      <p:sp>
        <p:nvSpPr>
          <p:cNvPr id="4" name="Rectangle 1">
            <a:extLst>
              <a:ext uri="{FF2B5EF4-FFF2-40B4-BE49-F238E27FC236}">
                <a16:creationId xmlns:a16="http://schemas.microsoft.com/office/drawing/2014/main" id="{882D2A6E-8C3E-73E1-5161-F98523B97B67}"/>
              </a:ext>
            </a:extLst>
          </p:cNvPr>
          <p:cNvSpPr>
            <a:spLocks noGrp="1" noChangeArrowheads="1"/>
          </p:cNvSpPr>
          <p:nvPr>
            <p:ph idx="1"/>
          </p:nvPr>
        </p:nvSpPr>
        <p:spPr bwMode="auto">
          <a:xfrm>
            <a:off x="256032" y="1623998"/>
            <a:ext cx="10704576"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rPr>
              <a:t>A mid-sized device available in two configurations: </a:t>
            </a:r>
            <a:r>
              <a:rPr kumimoji="0" lang="en-US" altLang="en-US" sz="1600" b="1" i="0" u="none" strike="noStrike" cap="none" normalizeH="0" baseline="0" dirty="0">
                <a:ln>
                  <a:noFill/>
                </a:ln>
                <a:solidFill>
                  <a:schemeClr val="tx1"/>
                </a:solidFill>
                <a:effectLst/>
              </a:rPr>
              <a:t>Snowball Edge Storage Optimized</a:t>
            </a:r>
            <a:r>
              <a:rPr kumimoji="0" lang="en-US" altLang="en-US" sz="1600" b="0" i="0" u="none" strike="noStrike" cap="none" normalizeH="0" baseline="0" dirty="0">
                <a:ln>
                  <a:noFill/>
                </a:ln>
                <a:solidFill>
                  <a:schemeClr val="tx1"/>
                </a:solidFill>
                <a:effectLst/>
              </a:rPr>
              <a:t> and </a:t>
            </a:r>
            <a:r>
              <a:rPr kumimoji="0" lang="en-US" altLang="en-US" sz="1600" b="1" i="0" u="none" strike="noStrike" cap="none" normalizeH="0" baseline="0" dirty="0">
                <a:ln>
                  <a:noFill/>
                </a:ln>
                <a:solidFill>
                  <a:schemeClr val="tx1"/>
                </a:solidFill>
                <a:effectLst/>
              </a:rPr>
              <a:t>Snowball Edge Compute Optimized</a:t>
            </a:r>
            <a:r>
              <a:rPr kumimoji="0" lang="en-US" altLang="en-US" sz="1600" b="0" i="0" u="none" strike="noStrike" cap="none" normalizeH="0" baseline="0" dirty="0">
                <a:ln>
                  <a:noFill/>
                </a:ln>
                <a:solidFill>
                  <a:schemeClr val="tx1"/>
                </a:solidFill>
                <a:effectLst/>
              </a:rPr>
              <a:t>.</a:t>
            </a: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rPr>
              <a:t>Configurations</a:t>
            </a:r>
            <a:r>
              <a:rPr kumimoji="0" lang="en-US" altLang="en-US" sz="1600" b="0" i="0" u="none" strike="noStrike" cap="none" normalizeH="0" baseline="0" dirty="0">
                <a:ln>
                  <a:noFill/>
                </a:ln>
                <a:solidFill>
                  <a:schemeClr val="tx1"/>
                </a:solidFill>
                <a:effectLst/>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rPr>
              <a:t>Storage Optimized</a:t>
            </a:r>
            <a:r>
              <a:rPr kumimoji="0" lang="en-US" altLang="en-US" sz="1600" b="0" i="0" u="none" strike="noStrike" cap="none" normalizeH="0" baseline="0" dirty="0">
                <a:ln>
                  <a:noFill/>
                </a:ln>
                <a:solidFill>
                  <a:schemeClr val="tx1"/>
                </a:solidFill>
                <a:effectLst/>
              </a:rPr>
              <a:t>:</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rPr>
              <a:t>Usable storage: Up to 80 TB.</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rPr>
              <a:t>Ideal for bulk data transfer and local storage.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rPr>
              <a:t>Compute Optimized</a:t>
            </a:r>
            <a:r>
              <a:rPr kumimoji="0" lang="en-US" altLang="en-US" sz="1600" b="0" i="0" u="none" strike="noStrike" cap="none" normalizeH="0" baseline="0" dirty="0">
                <a:ln>
                  <a:noFill/>
                </a:ln>
                <a:solidFill>
                  <a:schemeClr val="tx1"/>
                </a:solidFill>
                <a:effectLst/>
              </a:rPr>
              <a:t>:</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rPr>
              <a:t>Usable storage: Up to 42 TB.</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rPr>
              <a:t>Includes compute capabilities with optional GPU support for machine learning, analytics, or image processing.</a:t>
            </a: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rPr>
              <a:t>Features</a:t>
            </a:r>
            <a:r>
              <a:rPr kumimoji="0" lang="en-US" altLang="en-US" sz="1600" b="0" i="0" u="none" strike="noStrike" cap="none" normalizeH="0" baseline="0" dirty="0">
                <a:ln>
                  <a:noFill/>
                </a:ln>
                <a:solidFill>
                  <a:schemeClr val="tx1"/>
                </a:solidFill>
                <a:effectLst/>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rPr>
              <a:t>Built-in encryption for secure data transfer.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rPr>
              <a:t>Supports running applications at the edge using AWS services like IoT Greengrass or EC2 instances.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rPr>
              <a:t>Use Cases</a:t>
            </a:r>
            <a:r>
              <a:rPr kumimoji="0" lang="en-US" altLang="en-US" sz="1600" b="0" i="0" u="none" strike="noStrike" cap="none" normalizeH="0" baseline="0" dirty="0">
                <a:ln>
                  <a:noFill/>
                </a:ln>
                <a:solidFill>
                  <a:schemeClr val="tx1"/>
                </a:solidFill>
                <a:effectLst/>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rPr>
              <a:t>Large-scale data migration to AWS.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rPr>
              <a:t>Edge computing in remote locations.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rPr>
              <a:t>Disaster recovery and business continuity.</a:t>
            </a: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rPr>
              <a:t>Connectivity</a:t>
            </a:r>
            <a:r>
              <a:rPr kumimoji="0" lang="en-US" altLang="en-US" sz="1600" b="0" i="0" u="none" strike="noStrike" cap="none" normalizeH="0" baseline="0" dirty="0">
                <a:ln>
                  <a:noFill/>
                </a:ln>
                <a:solidFill>
                  <a:schemeClr val="tx1"/>
                </a:solidFill>
                <a:effectLst/>
              </a:rPr>
              <a:t>: Data transfer via network or external storage devices. </a:t>
            </a:r>
          </a:p>
        </p:txBody>
      </p:sp>
      <p:pic>
        <p:nvPicPr>
          <p:cNvPr id="3077" name="Picture 5" descr="AWS Icons">
            <a:extLst>
              <a:ext uri="{FF2B5EF4-FFF2-40B4-BE49-F238E27FC236}">
                <a16:creationId xmlns:a16="http://schemas.microsoft.com/office/drawing/2014/main" id="{95D7700D-F8CF-FF65-A787-D8740F66E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2352" y="663460"/>
            <a:ext cx="640080" cy="64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936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DB0FF-5C5B-73A4-B0B6-3E58CB4A3BA0}"/>
              </a:ext>
            </a:extLst>
          </p:cNvPr>
          <p:cNvSpPr>
            <a:spLocks noGrp="1"/>
          </p:cNvSpPr>
          <p:nvPr>
            <p:ph type="title"/>
          </p:nvPr>
        </p:nvSpPr>
        <p:spPr>
          <a:xfrm>
            <a:off x="365760" y="283699"/>
            <a:ext cx="10972800" cy="910332"/>
          </a:xfrm>
        </p:spPr>
        <p:txBody>
          <a:bodyPr/>
          <a:lstStyle/>
          <a:p>
            <a:r>
              <a:rPr lang="en-US" dirty="0"/>
              <a:t>3. AWS Snowmobile</a:t>
            </a:r>
          </a:p>
        </p:txBody>
      </p:sp>
      <p:sp>
        <p:nvSpPr>
          <p:cNvPr id="13" name="Content Placeholder 12">
            <a:extLst>
              <a:ext uri="{FF2B5EF4-FFF2-40B4-BE49-F238E27FC236}">
                <a16:creationId xmlns:a16="http://schemas.microsoft.com/office/drawing/2014/main" id="{F98E1919-5CB4-6B5A-FEEC-7F197BF38054}"/>
              </a:ext>
            </a:extLst>
          </p:cNvPr>
          <p:cNvSpPr>
            <a:spLocks noGrp="1" noChangeArrowheads="1"/>
          </p:cNvSpPr>
          <p:nvPr>
            <p:ph idx="1"/>
          </p:nvPr>
        </p:nvSpPr>
        <p:spPr bwMode="auto">
          <a:xfrm>
            <a:off x="487680" y="1350781"/>
            <a:ext cx="1072896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rPr>
              <a:t>A massive-scale data migration service, essentially a secure shipping container designed for petabyte to exabyte-level data transfer.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rPr>
              <a:t>Specifications</a:t>
            </a:r>
            <a:r>
              <a:rPr kumimoji="0" lang="en-US" altLang="en-US"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Capacity: Up to </a:t>
            </a:r>
            <a:r>
              <a:rPr kumimoji="0" lang="en-US" altLang="en-US" b="1" i="0" u="none" strike="noStrike" cap="none" normalizeH="0" baseline="0" dirty="0">
                <a:ln>
                  <a:noFill/>
                </a:ln>
                <a:solidFill>
                  <a:schemeClr val="tx1"/>
                </a:solidFill>
                <a:effectLst/>
              </a:rPr>
              <a:t>100 PB</a:t>
            </a:r>
            <a:r>
              <a:rPr kumimoji="0" lang="en-US" altLang="en-US" b="0" i="0" u="none" strike="noStrike" cap="none" normalizeH="0" baseline="0" dirty="0">
                <a:ln>
                  <a:noFill/>
                </a:ln>
                <a:solidFill>
                  <a:schemeClr val="tx1"/>
                </a:solidFill>
                <a:effectLst/>
              </a:rPr>
              <a:t> per Snowmobile.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Physical Size: 45-foot ruggedized shipping container.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Transported via a dedicated truck.</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rPr>
              <a:t>Use Cases</a:t>
            </a:r>
            <a:r>
              <a:rPr kumimoji="0" lang="en-US" altLang="en-US"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Large-scale migrations of on-premises data centers to AWS.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Archiving massive datasets like genomic data, video libraries, or satellite imagery.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rPr>
              <a:t>Security</a:t>
            </a:r>
            <a:r>
              <a:rPr kumimoji="0" lang="en-US" altLang="en-US"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Multi-layered security with encryption and GPS tracking.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Escorted by AWS personnel during transit.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pic>
        <p:nvPicPr>
          <p:cNvPr id="4110" name="Picture 14" descr="Cloud Icons | AWS Snowmobile">
            <a:extLst>
              <a:ext uri="{FF2B5EF4-FFF2-40B4-BE49-F238E27FC236}">
                <a16:creationId xmlns:a16="http://schemas.microsoft.com/office/drawing/2014/main" id="{83ED9855-8EE9-6896-E272-C9A70FC002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54223"/>
            <a:ext cx="839808" cy="839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460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93DBA-815E-2ACC-DADA-90ADB635B14B}"/>
              </a:ext>
            </a:extLst>
          </p:cNvPr>
          <p:cNvSpPr>
            <a:spLocks noGrp="1"/>
          </p:cNvSpPr>
          <p:nvPr>
            <p:ph type="title"/>
          </p:nvPr>
        </p:nvSpPr>
        <p:spPr>
          <a:xfrm>
            <a:off x="234461" y="368876"/>
            <a:ext cx="10972800" cy="857978"/>
          </a:xfrm>
        </p:spPr>
        <p:txBody>
          <a:bodyPr>
            <a:normAutofit fontScale="90000"/>
          </a:bodyPr>
          <a:lstStyle/>
          <a:p>
            <a:r>
              <a:rPr lang="en-US" dirty="0"/>
              <a:t>Common Features Across the Snow Family</a:t>
            </a:r>
          </a:p>
        </p:txBody>
      </p:sp>
      <p:sp>
        <p:nvSpPr>
          <p:cNvPr id="4" name="Rectangle 1">
            <a:extLst>
              <a:ext uri="{FF2B5EF4-FFF2-40B4-BE49-F238E27FC236}">
                <a16:creationId xmlns:a16="http://schemas.microsoft.com/office/drawing/2014/main" id="{22892BCC-B518-515C-0F98-760C27B1AC80}"/>
              </a:ext>
            </a:extLst>
          </p:cNvPr>
          <p:cNvSpPr>
            <a:spLocks noGrp="1" noChangeArrowheads="1"/>
          </p:cNvSpPr>
          <p:nvPr>
            <p:ph idx="1"/>
          </p:nvPr>
        </p:nvSpPr>
        <p:spPr bwMode="auto">
          <a:xfrm>
            <a:off x="616931" y="1459831"/>
            <a:ext cx="10601557" cy="5031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1. Data Encryption</a:t>
            </a:r>
            <a:r>
              <a:rPr kumimoji="0" lang="en-US" altLang="en-US" sz="1800" b="0" i="0" u="none" strike="noStrike" cap="none" normalizeH="0" baseline="0" dirty="0">
                <a:ln>
                  <a:noFill/>
                </a:ln>
                <a:solidFill>
                  <a:schemeClr val="tx1"/>
                </a:solidFill>
                <a:effectLst/>
              </a:rPr>
              <a: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rPr>
              <a:t>All data is encrypted using </a:t>
            </a:r>
            <a:r>
              <a:rPr kumimoji="0" lang="en-US" altLang="en-US" sz="1800" b="1" i="0" u="none" strike="noStrike" cap="none" normalizeH="0" baseline="0" dirty="0">
                <a:ln>
                  <a:noFill/>
                </a:ln>
                <a:solidFill>
                  <a:schemeClr val="tx1"/>
                </a:solidFill>
                <a:effectLst/>
              </a:rPr>
              <a:t>256-bit encryption</a:t>
            </a:r>
            <a:r>
              <a:rPr kumimoji="0" lang="en-US" altLang="en-US" sz="1800" b="0" i="0" u="none" strike="noStrike" cap="none" normalizeH="0" baseline="0" dirty="0">
                <a:ln>
                  <a:noFill/>
                </a:ln>
                <a:solidFill>
                  <a:schemeClr val="tx1"/>
                </a:solidFill>
                <a:effectLst/>
              </a:rPr>
              <a: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rPr>
              <a:t>Encryption keys are managed by </a:t>
            </a:r>
            <a:r>
              <a:rPr kumimoji="0" lang="en-US" altLang="en-US" sz="1800" b="1" i="0" u="none" strike="noStrike" cap="none" normalizeH="0" baseline="0" dirty="0">
                <a:ln>
                  <a:noFill/>
                </a:ln>
                <a:solidFill>
                  <a:schemeClr val="tx1"/>
                </a:solidFill>
                <a:effectLst/>
              </a:rPr>
              <a:t>AWS Key Management Service (KMS)</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2. Rugged and Portable</a:t>
            </a:r>
            <a:r>
              <a:rPr kumimoji="0" lang="en-US" altLang="en-US" sz="1800" b="0" i="0" u="none" strike="noStrike" cap="none" normalizeH="0" baseline="0" dirty="0">
                <a:ln>
                  <a:noFill/>
                </a:ln>
                <a:solidFill>
                  <a:schemeClr val="tx1"/>
                </a:solidFill>
                <a:effectLst/>
              </a:rPr>
              <a: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rPr>
              <a:t>Designed to withstand harsh environments, making them suitable for remote or industrial sites.</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3. Data Transfer Automation</a:t>
            </a:r>
            <a:r>
              <a:rPr kumimoji="0" lang="en-US" altLang="en-US" sz="1800" b="0" i="0" u="none" strike="noStrike" cap="none" normalizeH="0" baseline="0" dirty="0">
                <a:ln>
                  <a:noFill/>
                </a:ln>
                <a:solidFill>
                  <a:schemeClr val="tx1"/>
                </a:solidFill>
                <a:effectLst/>
              </a:rPr>
              <a: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rPr>
              <a:t>Simplified transfer process using AWS </a:t>
            </a:r>
            <a:r>
              <a:rPr kumimoji="0" lang="en-US" altLang="en-US" sz="1800" b="0" i="0" u="none" strike="noStrike" cap="none" normalizeH="0" baseline="0" dirty="0" err="1">
                <a:ln>
                  <a:noFill/>
                </a:ln>
                <a:solidFill>
                  <a:schemeClr val="tx1"/>
                </a:solidFill>
                <a:effectLst/>
              </a:rPr>
              <a:t>DataSync</a:t>
            </a:r>
            <a:r>
              <a:rPr kumimoji="0" lang="en-US" altLang="en-US" sz="1800" b="0" i="0" u="none" strike="noStrike" cap="none" normalizeH="0" baseline="0" dirty="0">
                <a:ln>
                  <a:noFill/>
                </a:ln>
                <a:solidFill>
                  <a:schemeClr val="tx1"/>
                </a:solidFill>
                <a:effectLst/>
              </a:rPr>
              <a:t> or Snow-specific tools.</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4. Tamper-Proof Design</a:t>
            </a:r>
            <a:r>
              <a:rPr kumimoji="0" lang="en-US" altLang="en-US" sz="1800" b="0" i="0" u="none" strike="noStrike" cap="none" normalizeH="0" baseline="0" dirty="0">
                <a:ln>
                  <a:noFill/>
                </a:ln>
                <a:solidFill>
                  <a:schemeClr val="tx1"/>
                </a:solidFill>
                <a:effectLst/>
              </a:rPr>
              <a: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rPr>
              <a:t>Devices are physically secure and equipped with anti-tamper mechanisms.</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5. Integrated with AWS Services</a:t>
            </a:r>
            <a:r>
              <a:rPr kumimoji="0" lang="en-US" altLang="en-US" sz="1800" b="0" i="0" u="none" strike="noStrike" cap="none" normalizeH="0" baseline="0" dirty="0">
                <a:ln>
                  <a:noFill/>
                </a:ln>
                <a:solidFill>
                  <a:schemeClr val="tx1"/>
                </a:solidFill>
                <a:effectLst/>
              </a:rPr>
              <a: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rPr>
              <a:t>After data transfer, the devices upload data directly to AWS S3, Glacier, or other storage services.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95238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94CCE7A-BF63-4F34-A790-506292F49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F066AA63-76B1-4DA5-BDFB-DB2FD4E00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4776" y="211090"/>
            <a:ext cx="5544176" cy="6646910"/>
          </a:xfrm>
          <a:custGeom>
            <a:avLst/>
            <a:gdLst>
              <a:gd name="connsiteX0" fmla="*/ 4779974 w 5544176"/>
              <a:gd name="connsiteY0" fmla="*/ 685250 h 6646910"/>
              <a:gd name="connsiteX1" fmla="*/ 5309474 w 5544176"/>
              <a:gd name="connsiteY1" fmla="*/ 1126951 h 6646910"/>
              <a:gd name="connsiteX2" fmla="*/ 5001910 w 5544176"/>
              <a:gd name="connsiteY2" fmla="*/ 1690856 h 6646910"/>
              <a:gd name="connsiteX3" fmla="*/ 4306656 w 5544176"/>
              <a:gd name="connsiteY3" fmla="*/ 1273177 h 6646910"/>
              <a:gd name="connsiteX4" fmla="*/ 4621504 w 5544176"/>
              <a:gd name="connsiteY4" fmla="*/ 721515 h 6646910"/>
              <a:gd name="connsiteX5" fmla="*/ 4779974 w 5544176"/>
              <a:gd name="connsiteY5" fmla="*/ 685250 h 6646910"/>
              <a:gd name="connsiteX6" fmla="*/ 2760003 w 5544176"/>
              <a:gd name="connsiteY6" fmla="*/ 352577 h 6646910"/>
              <a:gd name="connsiteX7" fmla="*/ 2990385 w 5544176"/>
              <a:gd name="connsiteY7" fmla="*/ 544679 h 6646910"/>
              <a:gd name="connsiteX8" fmla="*/ 2856557 w 5544176"/>
              <a:gd name="connsiteY8" fmla="*/ 790095 h 6646910"/>
              <a:gd name="connsiteX9" fmla="*/ 2554030 w 5544176"/>
              <a:gd name="connsiteY9" fmla="*/ 608299 h 6646910"/>
              <a:gd name="connsiteX10" fmla="*/ 2691113 w 5544176"/>
              <a:gd name="connsiteY10" fmla="*/ 368075 h 6646910"/>
              <a:gd name="connsiteX11" fmla="*/ 2760003 w 5544176"/>
              <a:gd name="connsiteY11" fmla="*/ 352577 h 6646910"/>
              <a:gd name="connsiteX12" fmla="*/ 3630 w 5544176"/>
              <a:gd name="connsiteY12" fmla="*/ 28121 h 6646910"/>
              <a:gd name="connsiteX13" fmla="*/ 151871 w 5544176"/>
              <a:gd name="connsiteY13" fmla="*/ 38891 h 6646910"/>
              <a:gd name="connsiteX14" fmla="*/ 1031555 w 5544176"/>
              <a:gd name="connsiteY14" fmla="*/ 832871 h 6646910"/>
              <a:gd name="connsiteX15" fmla="*/ 1096338 w 5544176"/>
              <a:gd name="connsiteY15" fmla="*/ 964607 h 6646910"/>
              <a:gd name="connsiteX16" fmla="*/ 1409481 w 5544176"/>
              <a:gd name="connsiteY16" fmla="*/ 1265738 h 6646910"/>
              <a:gd name="connsiteX17" fmla="*/ 2318612 w 5544176"/>
              <a:gd name="connsiteY17" fmla="*/ 859062 h 6646910"/>
              <a:gd name="connsiteX18" fmla="*/ 2675615 w 5544176"/>
              <a:gd name="connsiteY18" fmla="*/ 1267985 h 6646910"/>
              <a:gd name="connsiteX19" fmla="*/ 2952957 w 5544176"/>
              <a:gd name="connsiteY19" fmla="*/ 1297896 h 6646910"/>
              <a:gd name="connsiteX20" fmla="*/ 3058268 w 5544176"/>
              <a:gd name="connsiteY20" fmla="*/ 1155778 h 6646910"/>
              <a:gd name="connsiteX21" fmla="*/ 3306706 w 5544176"/>
              <a:gd name="connsiteY21" fmla="*/ 310500 h 6646910"/>
              <a:gd name="connsiteX22" fmla="*/ 3735234 w 5544176"/>
              <a:gd name="connsiteY22" fmla="*/ 107395 h 6646910"/>
              <a:gd name="connsiteX23" fmla="*/ 3828224 w 5544176"/>
              <a:gd name="connsiteY23" fmla="*/ 117624 h 6646910"/>
              <a:gd name="connsiteX24" fmla="*/ 4231180 w 5544176"/>
              <a:gd name="connsiteY24" fmla="*/ 592260 h 6646910"/>
              <a:gd name="connsiteX25" fmla="*/ 3873092 w 5544176"/>
              <a:gd name="connsiteY25" fmla="*/ 1299370 h 6646910"/>
              <a:gd name="connsiteX26" fmla="*/ 4050935 w 5544176"/>
              <a:gd name="connsiteY26" fmla="*/ 1948439 h 6646910"/>
              <a:gd name="connsiteX27" fmla="*/ 5211525 w 5544176"/>
              <a:gd name="connsiteY27" fmla="*/ 2027402 h 6646910"/>
              <a:gd name="connsiteX28" fmla="*/ 5541097 w 5544176"/>
              <a:gd name="connsiteY28" fmla="*/ 2700958 h 6646910"/>
              <a:gd name="connsiteX29" fmla="*/ 5094823 w 5544176"/>
              <a:gd name="connsiteY29" fmla="*/ 3471378 h 6646910"/>
              <a:gd name="connsiteX30" fmla="*/ 5505528 w 5544176"/>
              <a:gd name="connsiteY30" fmla="*/ 4272564 h 6646910"/>
              <a:gd name="connsiteX31" fmla="*/ 5281423 w 5544176"/>
              <a:gd name="connsiteY31" fmla="*/ 4965183 h 6646910"/>
              <a:gd name="connsiteX32" fmla="*/ 4675749 w 5544176"/>
              <a:gd name="connsiteY32" fmla="*/ 5385343 h 6646910"/>
              <a:gd name="connsiteX33" fmla="*/ 4508838 w 5544176"/>
              <a:gd name="connsiteY33" fmla="*/ 6598516 h 6646910"/>
              <a:gd name="connsiteX34" fmla="*/ 4472787 w 5544176"/>
              <a:gd name="connsiteY34" fmla="*/ 6646910 h 6646910"/>
              <a:gd name="connsiteX35" fmla="*/ 3367517 w 5544176"/>
              <a:gd name="connsiteY35" fmla="*/ 6646910 h 6646910"/>
              <a:gd name="connsiteX36" fmla="*/ 2998981 w 5544176"/>
              <a:gd name="connsiteY36" fmla="*/ 6646910 h 6646910"/>
              <a:gd name="connsiteX37" fmla="*/ 2648733 w 5544176"/>
              <a:gd name="connsiteY37" fmla="*/ 6646910 h 6646910"/>
              <a:gd name="connsiteX38" fmla="*/ 0 w 5544176"/>
              <a:gd name="connsiteY38" fmla="*/ 6646910 h 6646910"/>
              <a:gd name="connsiteX39" fmla="*/ 0 w 5544176"/>
              <a:gd name="connsiteY39" fmla="*/ 28222 h 6646910"/>
              <a:gd name="connsiteX40" fmla="*/ 1509522 w 5544176"/>
              <a:gd name="connsiteY40" fmla="*/ 767 h 6646910"/>
              <a:gd name="connsiteX41" fmla="*/ 1986017 w 5544176"/>
              <a:gd name="connsiteY41" fmla="*/ 398066 h 6646910"/>
              <a:gd name="connsiteX42" fmla="*/ 1709217 w 5544176"/>
              <a:gd name="connsiteY42" fmla="*/ 905558 h 6646910"/>
              <a:gd name="connsiteX43" fmla="*/ 1083551 w 5544176"/>
              <a:gd name="connsiteY43" fmla="*/ 529879 h 6646910"/>
              <a:gd name="connsiteX44" fmla="*/ 1366937 w 5544176"/>
              <a:gd name="connsiteY44" fmla="*/ 33390 h 6646910"/>
              <a:gd name="connsiteX45" fmla="*/ 1509522 w 5544176"/>
              <a:gd name="connsiteY45" fmla="*/ 767 h 664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544176" h="6646910">
                <a:moveTo>
                  <a:pt x="4779974" y="685250"/>
                </a:moveTo>
                <a:cubicBezTo>
                  <a:pt x="5032054" y="670215"/>
                  <a:pt x="5267008" y="852320"/>
                  <a:pt x="5309474" y="1126951"/>
                </a:cubicBezTo>
                <a:cubicBezTo>
                  <a:pt x="5346050" y="1363456"/>
                  <a:pt x="5216949" y="1600813"/>
                  <a:pt x="5001910" y="1690856"/>
                </a:cubicBezTo>
                <a:cubicBezTo>
                  <a:pt x="4692098" y="1820733"/>
                  <a:pt x="4350283" y="1615922"/>
                  <a:pt x="4306656" y="1273177"/>
                </a:cubicBezTo>
                <a:cubicBezTo>
                  <a:pt x="4276590" y="1039231"/>
                  <a:pt x="4408479" y="807918"/>
                  <a:pt x="4621504" y="721515"/>
                </a:cubicBezTo>
                <a:cubicBezTo>
                  <a:pt x="4671997" y="700903"/>
                  <a:pt x="4725528" y="688659"/>
                  <a:pt x="4779974" y="685250"/>
                </a:cubicBezTo>
                <a:close/>
                <a:moveTo>
                  <a:pt x="2760003" y="352577"/>
                </a:moveTo>
                <a:cubicBezTo>
                  <a:pt x="2869653" y="345991"/>
                  <a:pt x="2971942" y="425187"/>
                  <a:pt x="2990385" y="544679"/>
                </a:cubicBezTo>
                <a:cubicBezTo>
                  <a:pt x="3006348" y="647665"/>
                  <a:pt x="2950167" y="750884"/>
                  <a:pt x="2856557" y="790095"/>
                </a:cubicBezTo>
                <a:cubicBezTo>
                  <a:pt x="2721799" y="846585"/>
                  <a:pt x="2573171" y="757470"/>
                  <a:pt x="2554030" y="608299"/>
                </a:cubicBezTo>
                <a:cubicBezTo>
                  <a:pt x="2540934" y="506165"/>
                  <a:pt x="2598123" y="405659"/>
                  <a:pt x="2691113" y="368075"/>
                </a:cubicBezTo>
                <a:cubicBezTo>
                  <a:pt x="2713089" y="359242"/>
                  <a:pt x="2736352" y="353973"/>
                  <a:pt x="2760003" y="352577"/>
                </a:cubicBezTo>
                <a:close/>
                <a:moveTo>
                  <a:pt x="3630" y="28121"/>
                </a:moveTo>
                <a:cubicBezTo>
                  <a:pt x="53278" y="26959"/>
                  <a:pt x="102920" y="30524"/>
                  <a:pt x="151871" y="38891"/>
                </a:cubicBezTo>
                <a:cubicBezTo>
                  <a:pt x="865103" y="112200"/>
                  <a:pt x="964292" y="593344"/>
                  <a:pt x="1031555" y="832871"/>
                </a:cubicBezTo>
                <a:cubicBezTo>
                  <a:pt x="1053330" y="878203"/>
                  <a:pt x="1074563" y="922528"/>
                  <a:pt x="1096338" y="964607"/>
                </a:cubicBezTo>
                <a:cubicBezTo>
                  <a:pt x="1174682" y="1115560"/>
                  <a:pt x="1260852" y="1237377"/>
                  <a:pt x="1409481" y="1265738"/>
                </a:cubicBezTo>
                <a:cubicBezTo>
                  <a:pt x="1767492" y="1334008"/>
                  <a:pt x="1973154" y="762896"/>
                  <a:pt x="2318612" y="859062"/>
                </a:cubicBezTo>
                <a:cubicBezTo>
                  <a:pt x="2496300" y="908501"/>
                  <a:pt x="2583943" y="1098510"/>
                  <a:pt x="2675615" y="1267985"/>
                </a:cubicBezTo>
                <a:cubicBezTo>
                  <a:pt x="2731099" y="1370507"/>
                  <a:pt x="2875466" y="1386005"/>
                  <a:pt x="2952957" y="1297896"/>
                </a:cubicBezTo>
                <a:cubicBezTo>
                  <a:pt x="2992292" y="1253804"/>
                  <a:pt x="3027543" y="1206225"/>
                  <a:pt x="3058268" y="1155778"/>
                </a:cubicBezTo>
                <a:cubicBezTo>
                  <a:pt x="3256027" y="815280"/>
                  <a:pt x="3063848" y="537317"/>
                  <a:pt x="3306706" y="310500"/>
                </a:cubicBezTo>
                <a:cubicBezTo>
                  <a:pt x="3358006" y="262378"/>
                  <a:pt x="3524148" y="107395"/>
                  <a:pt x="3735234" y="107395"/>
                </a:cubicBezTo>
                <a:cubicBezTo>
                  <a:pt x="3766510" y="107395"/>
                  <a:pt x="3797693" y="110804"/>
                  <a:pt x="3828224" y="117624"/>
                </a:cubicBezTo>
                <a:cubicBezTo>
                  <a:pt x="4046595" y="166056"/>
                  <a:pt x="4222967" y="384349"/>
                  <a:pt x="4231180" y="592260"/>
                </a:cubicBezTo>
                <a:cubicBezTo>
                  <a:pt x="4242339" y="872003"/>
                  <a:pt x="3941207" y="932136"/>
                  <a:pt x="3873092" y="1299370"/>
                </a:cubicBezTo>
                <a:cubicBezTo>
                  <a:pt x="3837368" y="1492245"/>
                  <a:pt x="3867280" y="1798492"/>
                  <a:pt x="4050935" y="1948439"/>
                </a:cubicBezTo>
                <a:cubicBezTo>
                  <a:pt x="4358421" y="2199435"/>
                  <a:pt x="4810507" y="1777182"/>
                  <a:pt x="5211525" y="2027402"/>
                </a:cubicBezTo>
                <a:cubicBezTo>
                  <a:pt x="5429122" y="2163013"/>
                  <a:pt x="5566824" y="2456164"/>
                  <a:pt x="5541097" y="2700958"/>
                </a:cubicBezTo>
                <a:cubicBezTo>
                  <a:pt x="5501654" y="3076251"/>
                  <a:pt x="5098698" y="3142194"/>
                  <a:pt x="5094823" y="3471378"/>
                </a:cubicBezTo>
                <a:cubicBezTo>
                  <a:pt x="5091415" y="3745236"/>
                  <a:pt x="5419668" y="3893242"/>
                  <a:pt x="5505528" y="4272564"/>
                </a:cubicBezTo>
                <a:cubicBezTo>
                  <a:pt x="5569691" y="4556184"/>
                  <a:pt x="5439041" y="4752005"/>
                  <a:pt x="5281423" y="4965183"/>
                </a:cubicBezTo>
                <a:cubicBezTo>
                  <a:pt x="5068244" y="5253608"/>
                  <a:pt x="4866301" y="5146281"/>
                  <a:pt x="4675749" y="5385343"/>
                </a:cubicBezTo>
                <a:cubicBezTo>
                  <a:pt x="4370191" y="5769070"/>
                  <a:pt x="4714176" y="6260683"/>
                  <a:pt x="4508838" y="6598516"/>
                </a:cubicBezTo>
                <a:lnTo>
                  <a:pt x="4472787" y="6646910"/>
                </a:lnTo>
                <a:lnTo>
                  <a:pt x="3367517" y="6646910"/>
                </a:lnTo>
                <a:lnTo>
                  <a:pt x="2998981" y="6646910"/>
                </a:lnTo>
                <a:lnTo>
                  <a:pt x="2648733" y="6646910"/>
                </a:lnTo>
                <a:lnTo>
                  <a:pt x="0" y="6646910"/>
                </a:lnTo>
                <a:lnTo>
                  <a:pt x="0" y="28222"/>
                </a:lnTo>
                <a:close/>
                <a:moveTo>
                  <a:pt x="1509522" y="767"/>
                </a:moveTo>
                <a:cubicBezTo>
                  <a:pt x="1736339" y="-12639"/>
                  <a:pt x="1947814" y="150946"/>
                  <a:pt x="1986017" y="398066"/>
                </a:cubicBezTo>
                <a:cubicBezTo>
                  <a:pt x="2019183" y="611090"/>
                  <a:pt x="1902946" y="824502"/>
                  <a:pt x="1709217" y="905558"/>
                </a:cubicBezTo>
                <a:cubicBezTo>
                  <a:pt x="1430403" y="1021795"/>
                  <a:pt x="1123149" y="837830"/>
                  <a:pt x="1083551" y="529879"/>
                </a:cubicBezTo>
                <a:cubicBezTo>
                  <a:pt x="1056506" y="319025"/>
                  <a:pt x="1175223" y="110882"/>
                  <a:pt x="1366937" y="33390"/>
                </a:cubicBezTo>
                <a:cubicBezTo>
                  <a:pt x="1412379" y="14871"/>
                  <a:pt x="1460539" y="3866"/>
                  <a:pt x="1509522" y="76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B76132B-2BA4-F8CC-F3D3-5370AB2596B5}"/>
              </a:ext>
            </a:extLst>
          </p:cNvPr>
          <p:cNvSpPr>
            <a:spLocks noGrp="1"/>
          </p:cNvSpPr>
          <p:nvPr>
            <p:ph type="title"/>
          </p:nvPr>
        </p:nvSpPr>
        <p:spPr>
          <a:xfrm>
            <a:off x="609600" y="517386"/>
            <a:ext cx="5369169" cy="1570986"/>
          </a:xfrm>
        </p:spPr>
        <p:txBody>
          <a:bodyPr>
            <a:normAutofit/>
          </a:bodyPr>
          <a:lstStyle/>
          <a:p>
            <a:r>
              <a:rPr lang="en-US" dirty="0"/>
              <a:t>Use Cases for the AWS Snow Family</a:t>
            </a:r>
          </a:p>
        </p:txBody>
      </p:sp>
      <p:sp>
        <p:nvSpPr>
          <p:cNvPr id="4" name="Rectangle 1">
            <a:extLst>
              <a:ext uri="{FF2B5EF4-FFF2-40B4-BE49-F238E27FC236}">
                <a16:creationId xmlns:a16="http://schemas.microsoft.com/office/drawing/2014/main" id="{F1EA0AD3-DFB2-1C1F-ADCD-1D599EA5AFB3}"/>
              </a:ext>
            </a:extLst>
          </p:cNvPr>
          <p:cNvSpPr>
            <a:spLocks noGrp="1" noChangeArrowheads="1"/>
          </p:cNvSpPr>
          <p:nvPr>
            <p:ph idx="1"/>
          </p:nvPr>
        </p:nvSpPr>
        <p:spPr bwMode="auto">
          <a:xfrm>
            <a:off x="610197" y="2356598"/>
            <a:ext cx="6831611" cy="363615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Autofit/>
          </a:bodyPr>
          <a:lstStyle/>
          <a:p>
            <a:pPr marL="0" marR="0" lvl="0" indent="0" defTabSz="914400" rtl="0" eaLnBrk="0" fontAlgn="base" latinLnBrk="0" hangingPunct="0">
              <a:lnSpc>
                <a:spcPct val="100000"/>
              </a:lnSpc>
              <a:spcBef>
                <a:spcPct val="0"/>
              </a:spcBef>
              <a:spcAft>
                <a:spcPts val="600"/>
              </a:spcAft>
              <a:buClrTx/>
              <a:buSzTx/>
              <a:tabLst/>
            </a:pPr>
            <a:r>
              <a:rPr kumimoji="0" lang="en-US" altLang="en-US" sz="1800" b="1" i="0" u="none" strike="noStrike" cap="none" normalizeH="0" baseline="0" dirty="0">
                <a:ln>
                  <a:noFill/>
                </a:ln>
                <a:effectLst/>
              </a:rPr>
              <a:t>1. Data Migration</a:t>
            </a:r>
            <a:r>
              <a:rPr kumimoji="0" lang="en-US" altLang="en-US" sz="1800" b="0" i="0" u="none" strike="noStrike" cap="none" normalizeH="0" baseline="0" dirty="0">
                <a:ln>
                  <a:noFill/>
                </a:ln>
                <a:effectLst/>
              </a:rPr>
              <a:t>:</a:t>
            </a:r>
          </a:p>
          <a:p>
            <a:pPr marL="285750" marR="0" lvl="0" indent="-285750"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en-US" altLang="en-US" sz="1800" b="0" i="0" u="none" strike="noStrike" cap="none" normalizeH="0" baseline="0" dirty="0">
                <a:ln>
                  <a:noFill/>
                </a:ln>
                <a:effectLst/>
              </a:rPr>
              <a:t>Move petabyte-scale datasets to the cloud efficiently.</a:t>
            </a:r>
          </a:p>
          <a:p>
            <a:pPr marL="0" marR="0" lvl="0" indent="0" defTabSz="914400" rtl="0" eaLnBrk="0" fontAlgn="base" latinLnBrk="0" hangingPunct="0">
              <a:lnSpc>
                <a:spcPct val="100000"/>
              </a:lnSpc>
              <a:spcBef>
                <a:spcPct val="0"/>
              </a:spcBef>
              <a:spcAft>
                <a:spcPts val="600"/>
              </a:spcAft>
              <a:buClrTx/>
              <a:buSzTx/>
              <a:tabLst/>
            </a:pPr>
            <a:r>
              <a:rPr kumimoji="0" lang="en-US" altLang="en-US" sz="1800" b="1" i="0" u="none" strike="noStrike" cap="none" normalizeH="0" baseline="0" dirty="0">
                <a:ln>
                  <a:noFill/>
                </a:ln>
                <a:effectLst/>
              </a:rPr>
              <a:t>2. Edge Computing</a:t>
            </a:r>
            <a:r>
              <a:rPr kumimoji="0" lang="en-US" altLang="en-US" sz="1800" b="0" i="0" u="none" strike="noStrike" cap="none" normalizeH="0" baseline="0" dirty="0">
                <a:ln>
                  <a:noFill/>
                </a:ln>
                <a:effectLst/>
              </a:rPr>
              <a:t>:</a:t>
            </a:r>
          </a:p>
          <a:p>
            <a:pPr marL="285750" marR="0" lvl="0" indent="-285750"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en-US" altLang="en-US" sz="1800" b="0" i="0" u="none" strike="noStrike" cap="none" normalizeH="0" baseline="0" dirty="0">
                <a:ln>
                  <a:noFill/>
                </a:ln>
                <a:effectLst/>
              </a:rPr>
              <a:t>Run applications locally in environments with limited or no connectivity.</a:t>
            </a:r>
          </a:p>
          <a:p>
            <a:pPr marL="0" marR="0" lvl="0" indent="0" defTabSz="914400" rtl="0" eaLnBrk="0" fontAlgn="base" latinLnBrk="0" hangingPunct="0">
              <a:lnSpc>
                <a:spcPct val="100000"/>
              </a:lnSpc>
              <a:spcBef>
                <a:spcPct val="0"/>
              </a:spcBef>
              <a:spcAft>
                <a:spcPts val="600"/>
              </a:spcAft>
              <a:buClrTx/>
              <a:buSzTx/>
              <a:tabLst/>
            </a:pPr>
            <a:r>
              <a:rPr kumimoji="0" lang="en-US" altLang="en-US" sz="1800" b="1" i="0" u="none" strike="noStrike" cap="none" normalizeH="0" baseline="0" dirty="0">
                <a:ln>
                  <a:noFill/>
                </a:ln>
                <a:effectLst/>
              </a:rPr>
              <a:t>3. Disaster Recovery</a:t>
            </a:r>
            <a:r>
              <a:rPr kumimoji="0" lang="en-US" altLang="en-US" sz="1800" b="0" i="0" u="none" strike="noStrike" cap="none" normalizeH="0" baseline="0" dirty="0">
                <a:ln>
                  <a:noFill/>
                </a:ln>
                <a:effectLst/>
              </a:rPr>
              <a:t>:</a:t>
            </a:r>
          </a:p>
          <a:p>
            <a:pPr marL="285750" marR="0" lvl="0" indent="-285750"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en-US" altLang="en-US" sz="1800" b="0" i="0" u="none" strike="noStrike" cap="none" normalizeH="0" baseline="0" dirty="0">
                <a:ln>
                  <a:noFill/>
                </a:ln>
                <a:effectLst/>
              </a:rPr>
              <a:t>Store critical backups for recovery in case of emergencies.</a:t>
            </a:r>
          </a:p>
          <a:p>
            <a:pPr marL="0" marR="0" lvl="0" indent="0" defTabSz="914400" rtl="0" eaLnBrk="0" fontAlgn="base" latinLnBrk="0" hangingPunct="0">
              <a:lnSpc>
                <a:spcPct val="100000"/>
              </a:lnSpc>
              <a:spcBef>
                <a:spcPct val="0"/>
              </a:spcBef>
              <a:spcAft>
                <a:spcPts val="600"/>
              </a:spcAft>
              <a:buClrTx/>
              <a:buSzTx/>
              <a:tabLst/>
            </a:pPr>
            <a:r>
              <a:rPr kumimoji="0" lang="en-US" altLang="en-US" sz="1800" b="1" i="0" u="none" strike="noStrike" cap="none" normalizeH="0" baseline="0" dirty="0">
                <a:ln>
                  <a:noFill/>
                </a:ln>
                <a:effectLst/>
              </a:rPr>
              <a:t>4. Media and Entertainment</a:t>
            </a:r>
            <a:r>
              <a:rPr kumimoji="0" lang="en-US" altLang="en-US" sz="1800" b="0" i="0" u="none" strike="noStrike" cap="none" normalizeH="0" baseline="0" dirty="0">
                <a:ln>
                  <a:noFill/>
                </a:ln>
                <a:effectLst/>
              </a:rPr>
              <a:t>:</a:t>
            </a:r>
          </a:p>
          <a:p>
            <a:pPr marL="285750" marR="0" lvl="0" indent="-285750"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en-US" altLang="en-US" sz="1800" b="0" i="0" u="none" strike="noStrike" cap="none" normalizeH="0" baseline="0" dirty="0">
                <a:ln>
                  <a:noFill/>
                </a:ln>
                <a:effectLst/>
              </a:rPr>
              <a:t>Transfer high-resolution video files for production or streaming workflows.</a:t>
            </a:r>
          </a:p>
          <a:p>
            <a:pPr marL="0" marR="0" lvl="0" indent="0" defTabSz="914400" rtl="0" eaLnBrk="0" fontAlgn="base" latinLnBrk="0" hangingPunct="0">
              <a:lnSpc>
                <a:spcPct val="100000"/>
              </a:lnSpc>
              <a:spcBef>
                <a:spcPct val="0"/>
              </a:spcBef>
              <a:spcAft>
                <a:spcPts val="600"/>
              </a:spcAft>
              <a:buClrTx/>
              <a:buSzTx/>
              <a:tabLst/>
            </a:pPr>
            <a:r>
              <a:rPr kumimoji="0" lang="en-US" altLang="en-US" sz="1800" b="1" i="0" u="none" strike="noStrike" cap="none" normalizeH="0" baseline="0" dirty="0">
                <a:ln>
                  <a:noFill/>
                </a:ln>
                <a:effectLst/>
              </a:rPr>
              <a:t>5. Scientific Research</a:t>
            </a:r>
            <a:r>
              <a:rPr kumimoji="0" lang="en-US" altLang="en-US" sz="1800" b="0" i="0" u="none" strike="noStrike" cap="none" normalizeH="0" baseline="0" dirty="0">
                <a:ln>
                  <a:noFill/>
                </a:ln>
                <a:effectLst/>
              </a:rPr>
              <a:t>:</a:t>
            </a:r>
          </a:p>
          <a:p>
            <a:pPr marL="285750" marR="0" lvl="0" indent="-285750"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en-US" altLang="en-US" sz="1800" b="0" i="0" u="none" strike="noStrike" cap="none" normalizeH="0" baseline="0" dirty="0">
                <a:ln>
                  <a:noFill/>
                </a:ln>
                <a:effectLst/>
              </a:rPr>
              <a:t>Process and migrate large datasets from remote research stations, such as weather or genomic data.</a:t>
            </a:r>
          </a:p>
          <a:p>
            <a:pPr marR="0" lvl="0" defTabSz="914400" rtl="0" eaLnBrk="0" fontAlgn="base" latinLnBrk="0" hangingPunct="0">
              <a:lnSpc>
                <a:spcPct val="100000"/>
              </a:lnSpc>
              <a:spcBef>
                <a:spcPct val="0"/>
              </a:spcBef>
              <a:spcAft>
                <a:spcPts val="600"/>
              </a:spcAft>
              <a:buClrTx/>
              <a:buSzTx/>
              <a:tabLst/>
            </a:pPr>
            <a:endParaRPr kumimoji="0" lang="en-US" altLang="en-US" sz="1800" b="0" i="0" u="none" strike="noStrike" cap="none" normalizeH="0" baseline="0" dirty="0">
              <a:ln>
                <a:noFill/>
              </a:ln>
              <a:effectLst/>
            </a:endParaRPr>
          </a:p>
        </p:txBody>
      </p:sp>
      <p:pic>
        <p:nvPicPr>
          <p:cNvPr id="8" name="Graphic 7" descr="Syncing Cloud">
            <a:extLst>
              <a:ext uri="{FF2B5EF4-FFF2-40B4-BE49-F238E27FC236}">
                <a16:creationId xmlns:a16="http://schemas.microsoft.com/office/drawing/2014/main" id="{FD7F8C55-806F-3B7D-42E9-A5A7853DAD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43866" y="2175847"/>
            <a:ext cx="3956501" cy="3956501"/>
          </a:xfrm>
          <a:prstGeom prst="rect">
            <a:avLst/>
          </a:prstGeom>
        </p:spPr>
      </p:pic>
    </p:spTree>
    <p:extLst>
      <p:ext uri="{BB962C8B-B14F-4D97-AF65-F5344CB8AC3E}">
        <p14:creationId xmlns:p14="http://schemas.microsoft.com/office/powerpoint/2010/main" val="592460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A46C5F3-4EAC-473B-BD72-1219E833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12231725-D083-4E0F-9428-1C2635189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376D37-BAA5-9FE0-9349-4ADE28991C07}"/>
              </a:ext>
            </a:extLst>
          </p:cNvPr>
          <p:cNvSpPr>
            <a:spLocks noGrp="1"/>
          </p:cNvSpPr>
          <p:nvPr>
            <p:ph type="title"/>
          </p:nvPr>
        </p:nvSpPr>
        <p:spPr>
          <a:xfrm>
            <a:off x="609600" y="557784"/>
            <a:ext cx="10972800" cy="1446390"/>
          </a:xfrm>
        </p:spPr>
        <p:txBody>
          <a:bodyPr>
            <a:normAutofit/>
          </a:bodyPr>
          <a:lstStyle/>
          <a:p>
            <a:r>
              <a:rPr lang="en-US" b="1" dirty="0"/>
              <a:t>Benefits of the Snow Family</a:t>
            </a:r>
            <a:endParaRPr lang="en-US" dirty="0"/>
          </a:p>
        </p:txBody>
      </p:sp>
      <p:graphicFrame>
        <p:nvGraphicFramePr>
          <p:cNvPr id="17" name="Rectangle 1">
            <a:extLst>
              <a:ext uri="{FF2B5EF4-FFF2-40B4-BE49-F238E27FC236}">
                <a16:creationId xmlns:a16="http://schemas.microsoft.com/office/drawing/2014/main" id="{BA2C4033-FFE3-6428-D01E-57745ED80B39}"/>
              </a:ext>
            </a:extLst>
          </p:cNvPr>
          <p:cNvGraphicFramePr>
            <a:graphicFrameLocks noGrp="1"/>
          </p:cNvGraphicFramePr>
          <p:nvPr>
            <p:ph idx="1"/>
            <p:extLst>
              <p:ext uri="{D42A27DB-BD31-4B8C-83A1-F6EECF244321}">
                <p14:modId xmlns:p14="http://schemas.microsoft.com/office/powerpoint/2010/main" val="2200004569"/>
              </p:ext>
            </p:extLst>
          </p:nvPr>
        </p:nvGraphicFramePr>
        <p:xfrm>
          <a:off x="609600" y="2923750"/>
          <a:ext cx="10972800" cy="3218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6218986"/>
      </p:ext>
    </p:extLst>
  </p:cSld>
  <p:clrMapOvr>
    <a:masterClrMapping/>
  </p:clrMapOvr>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otalTime>29</TotalTime>
  <Words>738</Words>
  <Application>Microsoft Office PowerPoint</Application>
  <PresentationFormat>Widescreen</PresentationFormat>
  <Paragraphs>105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Avenir Next LT Pro</vt:lpstr>
      <vt:lpstr>Posterama</vt:lpstr>
      <vt:lpstr>SplashVTI</vt:lpstr>
      <vt:lpstr>AWS Snow Family </vt:lpstr>
      <vt:lpstr>PowerPoint Presentation</vt:lpstr>
      <vt:lpstr>PowerPoint Presentation</vt:lpstr>
      <vt:lpstr>1. AWS Snowcone</vt:lpstr>
      <vt:lpstr>2. AWS Snowball</vt:lpstr>
      <vt:lpstr>3. AWS Snowmobile</vt:lpstr>
      <vt:lpstr>Common Features Across the Snow Family</vt:lpstr>
      <vt:lpstr>Use Cases for the AWS Snow Family</vt:lpstr>
      <vt:lpstr>Benefits of the Snow Family</vt:lpstr>
      <vt:lpstr>Comparison of Snow Family Devices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dc:creator>
  <cp:lastModifiedBy>-Ash</cp:lastModifiedBy>
  <cp:revision>14</cp:revision>
  <dcterms:created xsi:type="dcterms:W3CDTF">2024-11-20T11:44:57Z</dcterms:created>
  <dcterms:modified xsi:type="dcterms:W3CDTF">2024-11-20T12:14:57Z</dcterms:modified>
</cp:coreProperties>
</file>