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8" r:id="rId2"/>
    <p:sldId id="257" r:id="rId3"/>
    <p:sldId id="259" r:id="rId4"/>
    <p:sldId id="261" r:id="rId5"/>
    <p:sldId id="260" r:id="rId6"/>
    <p:sldId id="263" r:id="rId7"/>
    <p:sldId id="262" r:id="rId8"/>
    <p:sldId id="265" r:id="rId9"/>
    <p:sldId id="264" r:id="rId10"/>
    <p:sldId id="267" r:id="rId11"/>
    <p:sldId id="269" r:id="rId12"/>
    <p:sldId id="270" r:id="rId13"/>
    <p:sldId id="272" r:id="rId14"/>
    <p:sldId id="274" r:id="rId15"/>
    <p:sldId id="275" r:id="rId16"/>
    <p:sldId id="277" r:id="rId17"/>
    <p:sldId id="276" r:id="rId18"/>
    <p:sldId id="279" r:id="rId19"/>
    <p:sldId id="281" r:id="rId20"/>
    <p:sldId id="282"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9" r:id="rId38"/>
    <p:sldId id="303" r:id="rId39"/>
    <p:sldId id="311" r:id="rId40"/>
    <p:sldId id="314" r:id="rId41"/>
    <p:sldId id="313" r:id="rId42"/>
    <p:sldId id="315" r:id="rId43"/>
    <p:sldId id="304" r:id="rId44"/>
    <p:sldId id="305" r:id="rId45"/>
    <p:sldId id="317" r:id="rId46"/>
    <p:sldId id="306" r:id="rId47"/>
    <p:sldId id="307" r:id="rId48"/>
    <p:sldId id="316" r:id="rId49"/>
    <p:sldId id="372" r:id="rId50"/>
    <p:sldId id="373" r:id="rId51"/>
    <p:sldId id="318" r:id="rId52"/>
    <p:sldId id="322" r:id="rId53"/>
    <p:sldId id="323" r:id="rId54"/>
    <p:sldId id="325" r:id="rId55"/>
    <p:sldId id="324"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3" r:id="rId73"/>
    <p:sldId id="344" r:id="rId74"/>
    <p:sldId id="345" r:id="rId75"/>
    <p:sldId id="346" r:id="rId76"/>
    <p:sldId id="347" r:id="rId77"/>
    <p:sldId id="348" r:id="rId78"/>
    <p:sldId id="349" r:id="rId79"/>
    <p:sldId id="350" r:id="rId80"/>
    <p:sldId id="266" r:id="rId81"/>
    <p:sldId id="268" r:id="rId82"/>
    <p:sldId id="351" r:id="rId83"/>
    <p:sldId id="352" r:id="rId84"/>
    <p:sldId id="353" r:id="rId85"/>
    <p:sldId id="354" r:id="rId86"/>
    <p:sldId id="355" r:id="rId87"/>
    <p:sldId id="356" r:id="rId88"/>
    <p:sldId id="357" r:id="rId89"/>
    <p:sldId id="358" r:id="rId90"/>
    <p:sldId id="359" r:id="rId91"/>
    <p:sldId id="360" r:id="rId92"/>
    <p:sldId id="361" r:id="rId93"/>
    <p:sldId id="364" r:id="rId94"/>
    <p:sldId id="365" r:id="rId95"/>
    <p:sldId id="366" r:id="rId96"/>
    <p:sldId id="362" r:id="rId97"/>
    <p:sldId id="363" r:id="rId98"/>
    <p:sldId id="367" r:id="rId99"/>
    <p:sldId id="368" r:id="rId100"/>
    <p:sldId id="369" r:id="rId101"/>
    <p:sldId id="370" r:id="rId102"/>
    <p:sldId id="371" r:id="rId103"/>
    <p:sldId id="374" r:id="rId104"/>
    <p:sldId id="375" r:id="rId105"/>
    <p:sldId id="377" r:id="rId106"/>
    <p:sldId id="376" r:id="rId107"/>
    <p:sldId id="378" r:id="rId108"/>
    <p:sldId id="379" r:id="rId109"/>
    <p:sldId id="380" r:id="rId110"/>
    <p:sldId id="381" r:id="rId111"/>
    <p:sldId id="382" r:id="rId112"/>
    <p:sldId id="383" r:id="rId113"/>
    <p:sldId id="384" r:id="rId114"/>
    <p:sldId id="385" r:id="rId115"/>
    <p:sldId id="392" r:id="rId116"/>
    <p:sldId id="393" r:id="rId117"/>
    <p:sldId id="394" r:id="rId118"/>
    <p:sldId id="395" r:id="rId119"/>
    <p:sldId id="396" r:id="rId120"/>
    <p:sldId id="397" r:id="rId121"/>
    <p:sldId id="398" r:id="rId122"/>
    <p:sldId id="399" r:id="rId123"/>
    <p:sldId id="400" r:id="rId124"/>
    <p:sldId id="401" r:id="rId125"/>
    <p:sldId id="402" r:id="rId126"/>
    <p:sldId id="403" r:id="rId127"/>
    <p:sldId id="404" r:id="rId128"/>
    <p:sldId id="405" r:id="rId129"/>
    <p:sldId id="386" r:id="rId130"/>
    <p:sldId id="387" r:id="rId131"/>
    <p:sldId id="388" r:id="rId132"/>
    <p:sldId id="389" r:id="rId133"/>
    <p:sldId id="390" r:id="rId134"/>
    <p:sldId id="391"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E34179-CC46-4151-896B-A6359AC96387}">
          <p14:sldIdLst>
            <p14:sldId id="258"/>
            <p14:sldId id="257"/>
            <p14:sldId id="259"/>
            <p14:sldId id="261"/>
            <p14:sldId id="260"/>
            <p14:sldId id="263"/>
            <p14:sldId id="262"/>
            <p14:sldId id="265"/>
            <p14:sldId id="264"/>
            <p14:sldId id="267"/>
            <p14:sldId id="269"/>
            <p14:sldId id="270"/>
            <p14:sldId id="272"/>
            <p14:sldId id="274"/>
            <p14:sldId id="275"/>
            <p14:sldId id="277"/>
            <p14:sldId id="276"/>
            <p14:sldId id="279"/>
            <p14:sldId id="281"/>
            <p14:sldId id="282"/>
            <p14:sldId id="287"/>
            <p14:sldId id="288"/>
            <p14:sldId id="289"/>
            <p14:sldId id="290"/>
            <p14:sldId id="291"/>
            <p14:sldId id="292"/>
            <p14:sldId id="293"/>
            <p14:sldId id="294"/>
            <p14:sldId id="295"/>
            <p14:sldId id="296"/>
            <p14:sldId id="297"/>
            <p14:sldId id="298"/>
            <p14:sldId id="299"/>
            <p14:sldId id="300"/>
            <p14:sldId id="301"/>
            <p14:sldId id="302"/>
            <p14:sldId id="309"/>
            <p14:sldId id="303"/>
            <p14:sldId id="311"/>
            <p14:sldId id="314"/>
            <p14:sldId id="313"/>
            <p14:sldId id="315"/>
          </p14:sldIdLst>
        </p14:section>
        <p14:section name="IAM" id="{AD108250-5F32-4C86-82CE-77AB2F46DFBB}">
          <p14:sldIdLst>
            <p14:sldId id="304"/>
            <p14:sldId id="305"/>
            <p14:sldId id="317"/>
            <p14:sldId id="306"/>
            <p14:sldId id="307"/>
            <p14:sldId id="316"/>
          </p14:sldIdLst>
        </p14:section>
        <p14:section name="Cost and Budget Management" id="{802BC657-7316-47AD-ABFD-C68FB6FED32A}">
          <p14:sldIdLst>
            <p14:sldId id="372"/>
            <p14:sldId id="373"/>
          </p14:sldIdLst>
        </p14:section>
        <p14:section name="EC2" id="{7EA611BE-A163-43CE-A3E6-AA15F270D04E}">
          <p14:sldIdLst>
            <p14:sldId id="318"/>
            <p14:sldId id="322"/>
            <p14:sldId id="323"/>
            <p14:sldId id="325"/>
            <p14:sldId id="324"/>
            <p14:sldId id="326"/>
            <p14:sldId id="327"/>
          </p14:sldIdLst>
        </p14:section>
        <p14:section name="VPC" id="{7CCD38CD-1607-48C9-A317-D0BDB2D6DDE0}">
          <p14:sldIdLst>
            <p14:sldId id="328"/>
            <p14:sldId id="329"/>
            <p14:sldId id="330"/>
            <p14:sldId id="331"/>
            <p14:sldId id="332"/>
            <p14:sldId id="333"/>
            <p14:sldId id="334"/>
            <p14:sldId id="335"/>
            <p14:sldId id="336"/>
            <p14:sldId id="337"/>
            <p14:sldId id="338"/>
            <p14:sldId id="339"/>
            <p14:sldId id="340"/>
            <p14:sldId id="341"/>
            <p14:sldId id="343"/>
            <p14:sldId id="344"/>
          </p14:sldIdLst>
        </p14:section>
        <p14:section name="EBS" id="{C9D36C41-F5EA-43B0-B91D-198C4D85FCB5}">
          <p14:sldIdLst>
            <p14:sldId id="345"/>
            <p14:sldId id="346"/>
            <p14:sldId id="347"/>
            <p14:sldId id="348"/>
            <p14:sldId id="349"/>
          </p14:sldIdLst>
        </p14:section>
        <p14:section name="ELB" id="{D8C76850-678A-4193-BA48-F127D8737DDB}">
          <p14:sldIdLst>
            <p14:sldId id="350"/>
            <p14:sldId id="266"/>
            <p14:sldId id="268"/>
            <p14:sldId id="351"/>
            <p14:sldId id="352"/>
            <p14:sldId id="353"/>
            <p14:sldId id="354"/>
          </p14:sldIdLst>
        </p14:section>
        <p14:section name="ASG" id="{BC971F95-EF55-4447-B19F-D2ED4ED4C340}">
          <p14:sldIdLst>
            <p14:sldId id="355"/>
            <p14:sldId id="356"/>
            <p14:sldId id="357"/>
          </p14:sldIdLst>
        </p14:section>
        <p14:section name="SNS" id="{EBBEA46E-B6C1-4BE8-8FCA-C9465E6C4D19}">
          <p14:sldIdLst>
            <p14:sldId id="358"/>
            <p14:sldId id="359"/>
          </p14:sldIdLst>
        </p14:section>
        <p14:section name="S3" id="{F104ADD1-E989-49BC-8B77-83FC6FB56BA3}">
          <p14:sldIdLst>
            <p14:sldId id="360"/>
            <p14:sldId id="361"/>
            <p14:sldId id="364"/>
            <p14:sldId id="365"/>
            <p14:sldId id="366"/>
            <p14:sldId id="362"/>
            <p14:sldId id="363"/>
          </p14:sldIdLst>
        </p14:section>
        <p14:section name="EFS" id="{0CBDF716-E9FE-44F1-9BDC-4DF6D52C2E73}">
          <p14:sldIdLst>
            <p14:sldId id="367"/>
            <p14:sldId id="368"/>
            <p14:sldId id="369"/>
            <p14:sldId id="370"/>
          </p14:sldIdLst>
        </p14:section>
        <p14:section name="Lambda" id="{C142C731-E660-478E-A6F5-11475E6E0F5A}">
          <p14:sldIdLst>
            <p14:sldId id="371"/>
            <p14:sldId id="374"/>
            <p14:sldId id="375"/>
            <p14:sldId id="377"/>
            <p14:sldId id="376"/>
            <p14:sldId id="378"/>
          </p14:sldIdLst>
        </p14:section>
        <p14:section name="CloudWatch" id="{6A1D4CC3-7ECA-4D35-9857-33F7C28C6A38}">
          <p14:sldIdLst>
            <p14:sldId id="379"/>
            <p14:sldId id="380"/>
            <p14:sldId id="381"/>
            <p14:sldId id="382"/>
            <p14:sldId id="383"/>
          </p14:sldIdLst>
        </p14:section>
        <p14:section name="CloudTrail" id="{6787A82F-A2EE-4CF3-806C-A27F67480D21}">
          <p14:sldIdLst>
            <p14:sldId id="384"/>
            <p14:sldId id="385"/>
          </p14:sldIdLst>
        </p14:section>
        <p14:section name="SQS" id="{56177659-8D02-4276-9E03-19F300D89048}">
          <p14:sldIdLst>
            <p14:sldId id="392"/>
            <p14:sldId id="393"/>
            <p14:sldId id="394"/>
            <p14:sldId id="395"/>
            <p14:sldId id="396"/>
            <p14:sldId id="397"/>
            <p14:sldId id="398"/>
          </p14:sldIdLst>
        </p14:section>
        <p14:section name="RDS" id="{56BEAF18-5847-4877-8D3D-94E2371FAAA7}">
          <p14:sldIdLst>
            <p14:sldId id="399"/>
            <p14:sldId id="400"/>
            <p14:sldId id="401"/>
            <p14:sldId id="402"/>
            <p14:sldId id="403"/>
            <p14:sldId id="404"/>
            <p14:sldId id="405"/>
          </p14:sldIdLst>
        </p14:section>
        <p14:section name="Route 53" id="{F81F531E-0C21-41B6-97E7-8EA626C1CB6F}">
          <p14:sldIdLst>
            <p14:sldId id="386"/>
            <p14:sldId id="387"/>
            <p14:sldId id="388"/>
            <p14:sldId id="389"/>
            <p14:sldId id="390"/>
            <p14:sldId id="3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60" autoAdjust="0"/>
  </p:normalViewPr>
  <p:slideViewPr>
    <p:cSldViewPr snapToGrid="0">
      <p:cViewPr varScale="1">
        <p:scale>
          <a:sx n="87" d="100"/>
          <a:sy n="87" d="100"/>
        </p:scale>
        <p:origin x="2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C6D95-95E8-4326-A191-C387F9293938}" type="datetimeFigureOut">
              <a:rPr lang="en-IN" smtClean="0"/>
              <a:t>15-10-2025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76ECF-CDDC-4294-918E-57683A8CE6D7}" type="slidenum">
              <a:rPr lang="en-IN" smtClean="0"/>
              <a:t>‹#›</a:t>
            </a:fld>
            <a:endParaRPr lang="en-IN"/>
          </a:p>
        </p:txBody>
      </p:sp>
    </p:spTree>
    <p:extLst>
      <p:ext uri="{BB962C8B-B14F-4D97-AF65-F5344CB8AC3E}">
        <p14:creationId xmlns:p14="http://schemas.microsoft.com/office/powerpoint/2010/main" val="402116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A76ECF-CDDC-4294-918E-57683A8CE6D7}" type="slidenum">
              <a:rPr lang="en-IN" smtClean="0"/>
              <a:t>20</a:t>
            </a:fld>
            <a:endParaRPr lang="en-IN"/>
          </a:p>
        </p:txBody>
      </p:sp>
    </p:spTree>
    <p:extLst>
      <p:ext uri="{BB962C8B-B14F-4D97-AF65-F5344CB8AC3E}">
        <p14:creationId xmlns:p14="http://schemas.microsoft.com/office/powerpoint/2010/main" val="78714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A76ECF-CDDC-4294-918E-57683A8CE6D7}" type="slidenum">
              <a:rPr lang="en-IN" smtClean="0"/>
              <a:t>56</a:t>
            </a:fld>
            <a:endParaRPr lang="en-IN"/>
          </a:p>
        </p:txBody>
      </p:sp>
    </p:spTree>
    <p:extLst>
      <p:ext uri="{BB962C8B-B14F-4D97-AF65-F5344CB8AC3E}">
        <p14:creationId xmlns:p14="http://schemas.microsoft.com/office/powerpoint/2010/main" val="29384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A76ECF-CDDC-4294-918E-57683A8CE6D7}" type="slidenum">
              <a:rPr lang="en-IN" smtClean="0"/>
              <a:t>82</a:t>
            </a:fld>
            <a:endParaRPr lang="en-IN"/>
          </a:p>
        </p:txBody>
      </p:sp>
    </p:spTree>
    <p:extLst>
      <p:ext uri="{BB962C8B-B14F-4D97-AF65-F5344CB8AC3E}">
        <p14:creationId xmlns:p14="http://schemas.microsoft.com/office/powerpoint/2010/main" val="998978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D61C-CD64-3850-C976-83FB1E9D12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900DBC-605D-591E-156D-69DE91618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AB617F-3267-5FC9-95F1-8FFC3DEB8734}"/>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5" name="Footer Placeholder 4">
            <a:extLst>
              <a:ext uri="{FF2B5EF4-FFF2-40B4-BE49-F238E27FC236}">
                <a16:creationId xmlns:a16="http://schemas.microsoft.com/office/drawing/2014/main" id="{82563F76-5EDB-1A62-9C72-D94F95F73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6E50B-04A0-1356-9942-5987D260FEC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82195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7D7A-1D57-3E52-F523-15D198D468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7FFCE7-9667-6736-B80D-E81B4A51A9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15BE3-838F-8285-020F-5A0E8666E5CA}"/>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5" name="Footer Placeholder 4">
            <a:extLst>
              <a:ext uri="{FF2B5EF4-FFF2-40B4-BE49-F238E27FC236}">
                <a16:creationId xmlns:a16="http://schemas.microsoft.com/office/drawing/2014/main" id="{029FCC13-8689-3920-700A-144005FC3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03100-AC9F-F51E-B0A1-AE9B35CF20CB}"/>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15685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35C43-D022-B28F-0407-A901D38F3D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E8170-A801-A412-D019-3777CF7E1F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414230-B9F6-829F-A499-B8BD1AEA67D5}"/>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5" name="Footer Placeholder 4">
            <a:extLst>
              <a:ext uri="{FF2B5EF4-FFF2-40B4-BE49-F238E27FC236}">
                <a16:creationId xmlns:a16="http://schemas.microsoft.com/office/drawing/2014/main" id="{4C10B34B-6D95-0F15-C316-3FE9DA196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D34933-6CC4-F58A-D3AA-342650EDE1D4}"/>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402801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75F1-A7A7-DAD4-0120-55CFC0B9A0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9C624-4311-522C-0313-BBE526D8A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2EAE72-66F5-85D7-4EB8-3C689A42F82B}"/>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5" name="Footer Placeholder 4">
            <a:extLst>
              <a:ext uri="{FF2B5EF4-FFF2-40B4-BE49-F238E27FC236}">
                <a16:creationId xmlns:a16="http://schemas.microsoft.com/office/drawing/2014/main" id="{CCC0B413-0B14-2A16-1A67-372389431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7EC40-3B72-322D-5FE2-C374128BFEC7}"/>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75596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284B-4F3F-1AAD-5E07-E1A6223DE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D0AAFA-3450-73A9-99CA-A12A605652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D9929-8502-786B-87A9-36BB54BA60CB}"/>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5" name="Footer Placeholder 4">
            <a:extLst>
              <a:ext uri="{FF2B5EF4-FFF2-40B4-BE49-F238E27FC236}">
                <a16:creationId xmlns:a16="http://schemas.microsoft.com/office/drawing/2014/main" id="{6AF5C546-430B-2B9B-7A83-B0F1AD51C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2E948-487D-5014-F82D-F1FD837A1DD0}"/>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49400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90D0-ACFD-373A-1351-B520BEA4A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A1FBF4-7DCD-A385-F7F3-A6291B31F8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84175-C2C3-B9DC-77BB-BC17462E3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A4FC97-8D47-039F-1538-0A5314DC5731}"/>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6" name="Footer Placeholder 5">
            <a:extLst>
              <a:ext uri="{FF2B5EF4-FFF2-40B4-BE49-F238E27FC236}">
                <a16:creationId xmlns:a16="http://schemas.microsoft.com/office/drawing/2014/main" id="{58904AAB-3B27-5131-C9ED-9D685AC8D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882FDE-F181-229B-F008-05CB91ACBBBE}"/>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42773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18A-32EA-4822-F540-6CD3B2AA10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9943DA-696A-5A4A-454E-18AB55532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A5BBF-1197-9767-6A3B-C8B073973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490194-7178-EF9B-4326-0705B0CA8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1CEC14-30A7-B854-9A9C-8FDC4ABD01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E497D4-FA6D-3A92-09A2-B4C1517DF6F0}"/>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8" name="Footer Placeholder 7">
            <a:extLst>
              <a:ext uri="{FF2B5EF4-FFF2-40B4-BE49-F238E27FC236}">
                <a16:creationId xmlns:a16="http://schemas.microsoft.com/office/drawing/2014/main" id="{B3E16009-9447-65C2-2447-341E1A32D4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2936EC-A3E4-9398-B0C9-28D6EDDC15FB}"/>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26455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5CEE-D384-FB3C-8AF1-6CC140567B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1F3C77-2EDE-55A1-4BAB-571317C16CC4}"/>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4" name="Footer Placeholder 3">
            <a:extLst>
              <a:ext uri="{FF2B5EF4-FFF2-40B4-BE49-F238E27FC236}">
                <a16:creationId xmlns:a16="http://schemas.microsoft.com/office/drawing/2014/main" id="{F31B914E-1706-F307-F6E7-542313BCF0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EB377F-4230-91F0-A1C9-9125EF8C97A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11487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1004D-B6B5-058E-5BF8-377060656A6C}"/>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3" name="Footer Placeholder 2">
            <a:extLst>
              <a:ext uri="{FF2B5EF4-FFF2-40B4-BE49-F238E27FC236}">
                <a16:creationId xmlns:a16="http://schemas.microsoft.com/office/drawing/2014/main" id="{10D3F09C-AFF2-0CC9-B0AE-2818CE06A8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8834A6-5F9B-8478-FACC-F24E62888F4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24834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E2B0-B741-548A-15FF-79EEBA41C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EF5621-277B-0FB0-9CDF-12F6DC534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9F9DD0-3DA5-173D-8F8D-A45463DF2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08F7B-E3A8-394A-6375-E049782310C6}"/>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6" name="Footer Placeholder 5">
            <a:extLst>
              <a:ext uri="{FF2B5EF4-FFF2-40B4-BE49-F238E27FC236}">
                <a16:creationId xmlns:a16="http://schemas.microsoft.com/office/drawing/2014/main" id="{42F690C7-DE35-1A66-68FB-70527D476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01EE7F-847C-851B-D612-B58D3FD014E0}"/>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50715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C923-99B9-DD83-5A7A-ACCD92686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FCB8D2-F6B7-5A0B-B2D0-D82A60A66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0AFB9D-119A-6E64-447C-CDB61D7BF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15BD5-2CAC-9A1F-8FB3-A49429366E8E}"/>
              </a:ext>
            </a:extLst>
          </p:cNvPr>
          <p:cNvSpPr>
            <a:spLocks noGrp="1"/>
          </p:cNvSpPr>
          <p:nvPr>
            <p:ph type="dt" sz="half" idx="10"/>
          </p:nvPr>
        </p:nvSpPr>
        <p:spPr/>
        <p:txBody>
          <a:bodyPr/>
          <a:lstStyle/>
          <a:p>
            <a:fld id="{5CC4D910-B35E-4F7A-B0D0-889715577FFB}" type="datetimeFigureOut">
              <a:rPr lang="en-IN" smtClean="0"/>
              <a:t>15-10-2025</a:t>
            </a:fld>
            <a:endParaRPr lang="en-IN"/>
          </a:p>
        </p:txBody>
      </p:sp>
      <p:sp>
        <p:nvSpPr>
          <p:cNvPr id="6" name="Footer Placeholder 5">
            <a:extLst>
              <a:ext uri="{FF2B5EF4-FFF2-40B4-BE49-F238E27FC236}">
                <a16:creationId xmlns:a16="http://schemas.microsoft.com/office/drawing/2014/main" id="{81FF549D-C747-08E3-57C7-C74A0BCC2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0CB78C-CF49-8A0C-47D8-3D628EC645AD}"/>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45287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59A17-E007-F2A0-84ED-88E64322C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BA098F-B58B-8C15-5254-D83C4EC63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8F362-CFCB-2A0F-31A9-403E3BBB6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C4D910-B35E-4F7A-B0D0-889715577FFB}" type="datetimeFigureOut">
              <a:rPr lang="en-IN" smtClean="0"/>
              <a:t>15-10-2025</a:t>
            </a:fld>
            <a:endParaRPr lang="en-IN"/>
          </a:p>
        </p:txBody>
      </p:sp>
      <p:sp>
        <p:nvSpPr>
          <p:cNvPr id="5" name="Footer Placeholder 4">
            <a:extLst>
              <a:ext uri="{FF2B5EF4-FFF2-40B4-BE49-F238E27FC236}">
                <a16:creationId xmlns:a16="http://schemas.microsoft.com/office/drawing/2014/main" id="{4B21E5CE-461A-CDEC-A982-E85E59DD0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0BC59CB-2484-23E1-1388-6257A8606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A8E24C-8D73-431F-B369-F67E480169D5}" type="slidenum">
              <a:rPr lang="en-IN" smtClean="0"/>
              <a:t>‹#›</a:t>
            </a:fld>
            <a:endParaRPr lang="en-IN"/>
          </a:p>
        </p:txBody>
      </p:sp>
    </p:spTree>
    <p:extLst>
      <p:ext uri="{BB962C8B-B14F-4D97-AF65-F5344CB8AC3E}">
        <p14:creationId xmlns:p14="http://schemas.microsoft.com/office/powerpoint/2010/main" val="329924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docs.aws.amazon.com/cli/latest/userguide/getting-started-install.html" TargetMode="External"/><Relationship Id="rId2" Type="http://schemas.openxmlformats.org/officeDocument/2006/relationships/hyperlink" Target="https://aws.amazon.com/console/"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866BC1-6D21-9289-2A5B-4968AF2051B5}"/>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B72B38A6-CCB5-ABE2-5908-F693F07FC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F8B8B03-7A08-176D-CE50-882F6BC6CC60}"/>
              </a:ext>
            </a:extLst>
          </p:cNvPr>
          <p:cNvSpPr>
            <a:spLocks noGrp="1"/>
          </p:cNvSpPr>
          <p:nvPr>
            <p:ph type="subTitle" idx="1"/>
          </p:nvPr>
        </p:nvSpPr>
        <p:spPr>
          <a:xfrm>
            <a:off x="417513" y="2131066"/>
            <a:ext cx="5260975" cy="3152229"/>
          </a:xfrm>
        </p:spPr>
        <p:txBody>
          <a:bodyPr>
            <a:noAutofit/>
          </a:bodyPr>
          <a:lstStyle/>
          <a:p>
            <a:pPr algn="l"/>
            <a:r>
              <a:rPr lang="en-US" sz="7000" b="1" dirty="0">
                <a:solidFill>
                  <a:schemeClr val="bg1"/>
                </a:solidFill>
                <a:latin typeface="Abadi" panose="020B0604020104020204" pitchFamily="34" charset="0"/>
              </a:rPr>
              <a:t>What is cloud computing</a:t>
            </a:r>
            <a:endParaRPr lang="en-IN" sz="7000" b="1" dirty="0">
              <a:solidFill>
                <a:schemeClr val="bg1"/>
              </a:solidFill>
              <a:latin typeface="Abadi" panose="020B0604020104020204" pitchFamily="34" charset="0"/>
            </a:endParaRPr>
          </a:p>
        </p:txBody>
      </p:sp>
      <p:pic>
        <p:nvPicPr>
          <p:cNvPr id="1030" name="Picture 6" descr="The Future of Cloud Computing: Trends and Predictions | Ramotion Agency">
            <a:extLst>
              <a:ext uri="{FF2B5EF4-FFF2-40B4-BE49-F238E27FC236}">
                <a16:creationId xmlns:a16="http://schemas.microsoft.com/office/drawing/2014/main" id="{908FB846-B230-A2CA-36F3-6ADE476A5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95" r="12219"/>
          <a:stretch/>
        </p:blipFill>
        <p:spPr bwMode="auto">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3A3AEEF4-8A2E-110D-4F2A-AE53CB6F6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5E257444-8E47-BCDB-1103-1B09C1C7E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1313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6" name="Rectangle 12295">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1" name="Picture 3" descr="Private Cloud: Types, Pros &amp; Cons | BotPenguin">
            <a:extLst>
              <a:ext uri="{FF2B5EF4-FFF2-40B4-BE49-F238E27FC236}">
                <a16:creationId xmlns:a16="http://schemas.microsoft.com/office/drawing/2014/main" id="{1E59BC1B-68FD-5E2F-63FD-681D6D807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308" y="1496640"/>
            <a:ext cx="3534015" cy="35340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0048CAB1-14A5-5197-55AE-8739AE63CEF4}"/>
              </a:ext>
            </a:extLst>
          </p:cNvPr>
          <p:cNvSpPr>
            <a:spLocks noGrp="1" noChangeArrowheads="1"/>
          </p:cNvSpPr>
          <p:nvPr>
            <p:ph idx="1"/>
          </p:nvPr>
        </p:nvSpPr>
        <p:spPr bwMode="auto">
          <a:xfrm>
            <a:off x="4913644" y="1441992"/>
            <a:ext cx="6963507" cy="39740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Private Cloud</a:t>
            </a:r>
            <a:r>
              <a:rPr kumimoji="0" lang="en-US" altLang="en-US" sz="1800" b="0" i="0" u="none" strike="noStrike" cap="none" normalizeH="0" baseline="0" dirty="0">
                <a:ln>
                  <a:noFill/>
                </a:ln>
                <a:effectLst/>
              </a:rPr>
              <a:t>: A private cloud is dedicated to a single organization. It can be hosted on-premises or by a third-party provider.</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Key Features</a:t>
            </a:r>
            <a:r>
              <a:rPr kumimoji="0" lang="en-US" altLang="en-US" sz="1800" b="0" i="0" u="none" strike="noStrike" cap="none" normalizeH="0" baseline="0" dirty="0">
                <a:ln>
                  <a:noFill/>
                </a:ln>
                <a:effectLst/>
              </a:rPr>
              <a:t>:</a:t>
            </a:r>
          </a:p>
          <a:p>
            <a:pPr lvl="1" eaLnBrk="0" fontAlgn="base" hangingPunct="0">
              <a:spcBef>
                <a:spcPct val="0"/>
              </a:spcBef>
              <a:spcAft>
                <a:spcPts val="600"/>
              </a:spcAft>
            </a:pPr>
            <a:r>
              <a:rPr kumimoji="0" lang="en-US" altLang="en-US" sz="1800" i="0" u="none" strike="noStrike" cap="none" normalizeH="0" baseline="0" dirty="0">
                <a:ln>
                  <a:noFill/>
                </a:ln>
                <a:effectLst/>
              </a:rPr>
              <a:t>Security: More secure as resources are dedicated solely to one organization 🔐.</a:t>
            </a:r>
          </a:p>
          <a:p>
            <a:pPr lvl="1" eaLnBrk="0" fontAlgn="base" hangingPunct="0">
              <a:spcBef>
                <a:spcPct val="0"/>
              </a:spcBef>
              <a:spcAft>
                <a:spcPts val="600"/>
              </a:spcAft>
            </a:pPr>
            <a:r>
              <a:rPr kumimoji="0" lang="en-US" altLang="en-US" sz="1800" i="0" u="none" strike="noStrike" cap="none" normalizeH="0" baseline="0" dirty="0">
                <a:ln>
                  <a:noFill/>
                </a:ln>
                <a:effectLst/>
              </a:rPr>
              <a:t>Control: Greater control over the cloud environment, including security and compliance ⚙️.</a:t>
            </a:r>
          </a:p>
          <a:p>
            <a:pPr lvl="1" eaLnBrk="0" fontAlgn="base" hangingPunct="0">
              <a:spcBef>
                <a:spcPct val="0"/>
              </a:spcBef>
              <a:spcAft>
                <a:spcPts val="600"/>
              </a:spcAft>
            </a:pPr>
            <a:r>
              <a:rPr kumimoji="0" lang="en-US" altLang="en-US" sz="1800" i="0" u="none" strike="noStrike" cap="none" normalizeH="0" baseline="0" dirty="0">
                <a:ln>
                  <a:noFill/>
                </a:ln>
                <a:effectLst/>
              </a:rPr>
              <a:t>Flexibility: Can be customized according to specific business needs 📊.</a:t>
            </a:r>
          </a:p>
          <a:p>
            <a:pPr marL="457200" marR="0" lvl="1"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a:t>
            </a:r>
            <a:r>
              <a:rPr kumimoji="0" lang="en-US" altLang="en-US" sz="1800" b="0" i="0" u="none" strike="noStrike" cap="none" normalizeH="0" baseline="0" dirty="0">
                <a:ln>
                  <a:noFill/>
                </a:ln>
                <a:effectLst/>
              </a:rPr>
              <a:t>: VMware vSphere, OpenStack.</a:t>
            </a:r>
          </a:p>
        </p:txBody>
      </p:sp>
      <p:sp>
        <p:nvSpPr>
          <p:cNvPr id="12298" name="Rectangle 12297">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0" name="Rectangle 12299">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032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601CFD5-4A6E-21BB-B7FC-10A387A590FD}"/>
              </a:ext>
            </a:extLst>
          </p:cNvPr>
          <p:cNvGraphicFramePr>
            <a:graphicFrameLocks noGrp="1"/>
          </p:cNvGraphicFramePr>
          <p:nvPr>
            <p:extLst>
              <p:ext uri="{D42A27DB-BD31-4B8C-83A1-F6EECF244321}">
                <p14:modId xmlns:p14="http://schemas.microsoft.com/office/powerpoint/2010/main" val="798787327"/>
              </p:ext>
            </p:extLst>
          </p:nvPr>
        </p:nvGraphicFramePr>
        <p:xfrm>
          <a:off x="882266" y="1025037"/>
          <a:ext cx="10883747" cy="1493520"/>
        </p:xfrm>
        <a:graphic>
          <a:graphicData uri="http://schemas.openxmlformats.org/drawingml/2006/table">
            <a:tbl>
              <a:tblPr>
                <a:tableStyleId>{00A15C55-8517-42AA-B614-E9B94910E393}</a:tableStyleId>
              </a:tblPr>
              <a:tblGrid>
                <a:gridCol w="2268558">
                  <a:extLst>
                    <a:ext uri="{9D8B030D-6E8A-4147-A177-3AD203B41FA5}">
                      <a16:colId xmlns:a16="http://schemas.microsoft.com/office/drawing/2014/main" val="252520609"/>
                    </a:ext>
                  </a:extLst>
                </a:gridCol>
                <a:gridCol w="4560628">
                  <a:extLst>
                    <a:ext uri="{9D8B030D-6E8A-4147-A177-3AD203B41FA5}">
                      <a16:colId xmlns:a16="http://schemas.microsoft.com/office/drawing/2014/main" val="590607509"/>
                    </a:ext>
                  </a:extLst>
                </a:gridCol>
                <a:gridCol w="4054561">
                  <a:extLst>
                    <a:ext uri="{9D8B030D-6E8A-4147-A177-3AD203B41FA5}">
                      <a16:colId xmlns:a16="http://schemas.microsoft.com/office/drawing/2014/main" val="4110960719"/>
                    </a:ext>
                  </a:extLst>
                </a:gridCol>
              </a:tblGrid>
              <a:tr h="0">
                <a:tc>
                  <a:txBody>
                    <a:bodyPr/>
                    <a:lstStyle/>
                    <a:p>
                      <a:pPr>
                        <a:buNone/>
                      </a:pPr>
                      <a:r>
                        <a:rPr lang="en-US" sz="1600">
                          <a:solidFill>
                            <a:schemeClr val="tx2">
                              <a:lumMod val="75000"/>
                              <a:lumOff val="25000"/>
                            </a:schemeClr>
                          </a:solidFill>
                        </a:rPr>
                        <a:t>Mode</a:t>
                      </a:r>
                    </a:p>
                  </a:txBody>
                  <a:tcPr anchor="ctr"/>
                </a:tc>
                <a:tc>
                  <a:txBody>
                    <a:bodyPr/>
                    <a:lstStyle/>
                    <a:p>
                      <a:pPr>
                        <a:buNone/>
                      </a:pPr>
                      <a:r>
                        <a:rPr lang="en-US" sz="1600" dirty="0">
                          <a:solidFill>
                            <a:schemeClr val="tx2">
                              <a:lumMod val="75000"/>
                              <a:lumOff val="25000"/>
                            </a:schemeClr>
                          </a:solidFill>
                        </a:rPr>
                        <a:t>Description</a:t>
                      </a:r>
                    </a:p>
                  </a:txBody>
                  <a:tcPr anchor="ctr"/>
                </a:tc>
                <a:tc>
                  <a:txBody>
                    <a:bodyPr/>
                    <a:lstStyle/>
                    <a:p>
                      <a:pPr>
                        <a:buNone/>
                      </a:pPr>
                      <a:r>
                        <a:rPr lang="en-US" sz="1600" dirty="0">
                          <a:solidFill>
                            <a:schemeClr val="tx2">
                              <a:lumMod val="75000"/>
                              <a:lumOff val="25000"/>
                            </a:schemeClr>
                          </a:solidFill>
                        </a:rPr>
                        <a:t>Best For</a:t>
                      </a:r>
                    </a:p>
                  </a:txBody>
                  <a:tcPr anchor="ctr"/>
                </a:tc>
                <a:extLst>
                  <a:ext uri="{0D108BD9-81ED-4DB2-BD59-A6C34878D82A}">
                    <a16:rowId xmlns:a16="http://schemas.microsoft.com/office/drawing/2014/main" val="3209592040"/>
                  </a:ext>
                </a:extLst>
              </a:tr>
              <a:tr h="0">
                <a:tc>
                  <a:txBody>
                    <a:bodyPr/>
                    <a:lstStyle/>
                    <a:p>
                      <a:pPr>
                        <a:buNone/>
                      </a:pPr>
                      <a:r>
                        <a:rPr lang="en-US" sz="1600" b="1" dirty="0"/>
                        <a:t>General Purpose (Default)</a:t>
                      </a:r>
                      <a:endParaRPr lang="en-US" sz="1600" dirty="0"/>
                    </a:p>
                  </a:txBody>
                  <a:tcPr anchor="ctr"/>
                </a:tc>
                <a:tc>
                  <a:txBody>
                    <a:bodyPr/>
                    <a:lstStyle/>
                    <a:p>
                      <a:pPr>
                        <a:buNone/>
                      </a:pPr>
                      <a:r>
                        <a:rPr lang="en-US" sz="1600"/>
                        <a:t>Low latency, ideal for most applications.</a:t>
                      </a:r>
                    </a:p>
                  </a:txBody>
                  <a:tcPr anchor="ctr"/>
                </a:tc>
                <a:tc>
                  <a:txBody>
                    <a:bodyPr/>
                    <a:lstStyle/>
                    <a:p>
                      <a:pPr>
                        <a:buNone/>
                      </a:pPr>
                      <a:r>
                        <a:rPr lang="en-US" sz="1600" dirty="0"/>
                        <a:t>Web servers, CMS, development environments.</a:t>
                      </a:r>
                    </a:p>
                  </a:txBody>
                  <a:tcPr anchor="ctr"/>
                </a:tc>
                <a:extLst>
                  <a:ext uri="{0D108BD9-81ED-4DB2-BD59-A6C34878D82A}">
                    <a16:rowId xmlns:a16="http://schemas.microsoft.com/office/drawing/2014/main" val="674053951"/>
                  </a:ext>
                </a:extLst>
              </a:tr>
              <a:tr h="0">
                <a:tc>
                  <a:txBody>
                    <a:bodyPr/>
                    <a:lstStyle/>
                    <a:p>
                      <a:pPr>
                        <a:buNone/>
                      </a:pPr>
                      <a:r>
                        <a:rPr lang="en-US" sz="1600" b="1"/>
                        <a:t>Max I/O</a:t>
                      </a:r>
                      <a:endParaRPr lang="en-US" sz="1600"/>
                    </a:p>
                  </a:txBody>
                  <a:tcPr anchor="ctr"/>
                </a:tc>
                <a:tc>
                  <a:txBody>
                    <a:bodyPr/>
                    <a:lstStyle/>
                    <a:p>
                      <a:pPr>
                        <a:buNone/>
                      </a:pPr>
                      <a:r>
                        <a:rPr lang="en-US" sz="1600" dirty="0"/>
                        <a:t>Higher latency but better for massive parallel workloads.</a:t>
                      </a:r>
                    </a:p>
                  </a:txBody>
                  <a:tcPr anchor="ctr"/>
                </a:tc>
                <a:tc>
                  <a:txBody>
                    <a:bodyPr/>
                    <a:lstStyle/>
                    <a:p>
                      <a:pPr>
                        <a:buNone/>
                      </a:pPr>
                      <a:r>
                        <a:rPr lang="en-US" sz="1600" dirty="0"/>
                        <a:t>Big data, analytics, media processing.</a:t>
                      </a:r>
                    </a:p>
                  </a:txBody>
                  <a:tcPr anchor="ctr"/>
                </a:tc>
                <a:extLst>
                  <a:ext uri="{0D108BD9-81ED-4DB2-BD59-A6C34878D82A}">
                    <a16:rowId xmlns:a16="http://schemas.microsoft.com/office/drawing/2014/main" val="4158660879"/>
                  </a:ext>
                </a:extLst>
              </a:tr>
            </a:tbl>
          </a:graphicData>
        </a:graphic>
      </p:graphicFrame>
      <p:sp>
        <p:nvSpPr>
          <p:cNvPr id="4" name="Rectangle 1">
            <a:extLst>
              <a:ext uri="{FF2B5EF4-FFF2-40B4-BE49-F238E27FC236}">
                <a16:creationId xmlns:a16="http://schemas.microsoft.com/office/drawing/2014/main" id="{D046F5D6-289F-4DBB-E300-5EC0DB96E4C1}"/>
              </a:ext>
            </a:extLst>
          </p:cNvPr>
          <p:cNvSpPr>
            <a:spLocks noChangeArrowheads="1"/>
          </p:cNvSpPr>
          <p:nvPr/>
        </p:nvSpPr>
        <p:spPr bwMode="auto">
          <a:xfrm>
            <a:off x="717014" y="434842"/>
            <a:ext cx="39210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 EFS Performance Modes</a:t>
            </a:r>
          </a:p>
        </p:txBody>
      </p:sp>
      <p:graphicFrame>
        <p:nvGraphicFramePr>
          <p:cNvPr id="5" name="Table 4">
            <a:extLst>
              <a:ext uri="{FF2B5EF4-FFF2-40B4-BE49-F238E27FC236}">
                <a16:creationId xmlns:a16="http://schemas.microsoft.com/office/drawing/2014/main" id="{2092C6C0-2498-4D27-6782-1A858311BCC4}"/>
              </a:ext>
            </a:extLst>
          </p:cNvPr>
          <p:cNvGraphicFramePr>
            <a:graphicFrameLocks noGrp="1"/>
          </p:cNvGraphicFramePr>
          <p:nvPr>
            <p:extLst>
              <p:ext uri="{D42A27DB-BD31-4B8C-83A1-F6EECF244321}">
                <p14:modId xmlns:p14="http://schemas.microsoft.com/office/powerpoint/2010/main" val="3090529149"/>
              </p:ext>
            </p:extLst>
          </p:nvPr>
        </p:nvGraphicFramePr>
        <p:xfrm>
          <a:off x="882266" y="3752727"/>
          <a:ext cx="10515600" cy="2072640"/>
        </p:xfrm>
        <a:graphic>
          <a:graphicData uri="http://schemas.openxmlformats.org/drawingml/2006/table">
            <a:tbl>
              <a:tblPr>
                <a:tableStyleId>{00A15C55-8517-42AA-B614-E9B94910E393}</a:tableStyleId>
              </a:tblPr>
              <a:tblGrid>
                <a:gridCol w="2444828">
                  <a:extLst>
                    <a:ext uri="{9D8B030D-6E8A-4147-A177-3AD203B41FA5}">
                      <a16:colId xmlns:a16="http://schemas.microsoft.com/office/drawing/2014/main" val="1607536644"/>
                    </a:ext>
                  </a:extLst>
                </a:gridCol>
                <a:gridCol w="4450814">
                  <a:extLst>
                    <a:ext uri="{9D8B030D-6E8A-4147-A177-3AD203B41FA5}">
                      <a16:colId xmlns:a16="http://schemas.microsoft.com/office/drawing/2014/main" val="2099175559"/>
                    </a:ext>
                  </a:extLst>
                </a:gridCol>
                <a:gridCol w="3619958">
                  <a:extLst>
                    <a:ext uri="{9D8B030D-6E8A-4147-A177-3AD203B41FA5}">
                      <a16:colId xmlns:a16="http://schemas.microsoft.com/office/drawing/2014/main" val="2439944704"/>
                    </a:ext>
                  </a:extLst>
                </a:gridCol>
              </a:tblGrid>
              <a:tr h="0">
                <a:tc>
                  <a:txBody>
                    <a:bodyPr/>
                    <a:lstStyle/>
                    <a:p>
                      <a:pPr>
                        <a:buNone/>
                      </a:pPr>
                      <a:r>
                        <a:rPr lang="en-US" sz="1600">
                          <a:solidFill>
                            <a:schemeClr val="tx2">
                              <a:lumMod val="75000"/>
                              <a:lumOff val="25000"/>
                            </a:schemeClr>
                          </a:solidFill>
                        </a:rPr>
                        <a:t>Mode</a:t>
                      </a:r>
                    </a:p>
                  </a:txBody>
                  <a:tcPr anchor="ctr"/>
                </a:tc>
                <a:tc>
                  <a:txBody>
                    <a:bodyPr/>
                    <a:lstStyle/>
                    <a:p>
                      <a:pPr>
                        <a:buNone/>
                      </a:pPr>
                      <a:r>
                        <a:rPr lang="en-US" sz="1600" dirty="0">
                          <a:solidFill>
                            <a:schemeClr val="tx2">
                              <a:lumMod val="75000"/>
                              <a:lumOff val="25000"/>
                            </a:schemeClr>
                          </a:solidFill>
                        </a:rPr>
                        <a:t>Description</a:t>
                      </a:r>
                    </a:p>
                  </a:txBody>
                  <a:tcPr anchor="ctr"/>
                </a:tc>
                <a:tc>
                  <a:txBody>
                    <a:bodyPr/>
                    <a:lstStyle/>
                    <a:p>
                      <a:pPr>
                        <a:buNone/>
                      </a:pPr>
                      <a:r>
                        <a:rPr lang="en-US" sz="1600" dirty="0">
                          <a:solidFill>
                            <a:schemeClr val="tx2">
                              <a:lumMod val="75000"/>
                              <a:lumOff val="25000"/>
                            </a:schemeClr>
                          </a:solidFill>
                        </a:rPr>
                        <a:t>When to Use</a:t>
                      </a:r>
                    </a:p>
                  </a:txBody>
                  <a:tcPr anchor="ctr"/>
                </a:tc>
                <a:extLst>
                  <a:ext uri="{0D108BD9-81ED-4DB2-BD59-A6C34878D82A}">
                    <a16:rowId xmlns:a16="http://schemas.microsoft.com/office/drawing/2014/main" val="2580023584"/>
                  </a:ext>
                </a:extLst>
              </a:tr>
              <a:tr h="0">
                <a:tc>
                  <a:txBody>
                    <a:bodyPr/>
                    <a:lstStyle/>
                    <a:p>
                      <a:pPr>
                        <a:buNone/>
                      </a:pPr>
                      <a:r>
                        <a:rPr lang="en-US" sz="1600" b="1" dirty="0"/>
                        <a:t>Bursting Throughput (Default)</a:t>
                      </a:r>
                      <a:endParaRPr lang="en-US" sz="1600" dirty="0"/>
                    </a:p>
                  </a:txBody>
                  <a:tcPr anchor="ctr"/>
                </a:tc>
                <a:tc>
                  <a:txBody>
                    <a:bodyPr/>
                    <a:lstStyle/>
                    <a:p>
                      <a:pPr>
                        <a:buNone/>
                      </a:pPr>
                      <a:r>
                        <a:rPr lang="en-US" sz="1600" dirty="0"/>
                        <a:t>Scales with storage size.</a:t>
                      </a:r>
                    </a:p>
                  </a:txBody>
                  <a:tcPr anchor="ctr"/>
                </a:tc>
                <a:tc>
                  <a:txBody>
                    <a:bodyPr/>
                    <a:lstStyle/>
                    <a:p>
                      <a:pPr>
                        <a:buNone/>
                      </a:pPr>
                      <a:r>
                        <a:rPr lang="en-US" sz="1600"/>
                        <a:t>Normal workloads.</a:t>
                      </a:r>
                    </a:p>
                  </a:txBody>
                  <a:tcPr anchor="ctr"/>
                </a:tc>
                <a:extLst>
                  <a:ext uri="{0D108BD9-81ED-4DB2-BD59-A6C34878D82A}">
                    <a16:rowId xmlns:a16="http://schemas.microsoft.com/office/drawing/2014/main" val="1153331838"/>
                  </a:ext>
                </a:extLst>
              </a:tr>
              <a:tr h="0">
                <a:tc>
                  <a:txBody>
                    <a:bodyPr/>
                    <a:lstStyle/>
                    <a:p>
                      <a:pPr>
                        <a:buNone/>
                      </a:pPr>
                      <a:r>
                        <a:rPr lang="en-US" sz="1600" b="1" dirty="0"/>
                        <a:t>Provisioned Throughput</a:t>
                      </a:r>
                      <a:endParaRPr lang="en-US" sz="1600" dirty="0"/>
                    </a:p>
                  </a:txBody>
                  <a:tcPr anchor="ctr"/>
                </a:tc>
                <a:tc>
                  <a:txBody>
                    <a:bodyPr/>
                    <a:lstStyle/>
                    <a:p>
                      <a:pPr>
                        <a:buNone/>
                      </a:pPr>
                      <a:r>
                        <a:rPr lang="en-US" sz="1600" dirty="0"/>
                        <a:t>You can set throughput independent of storage.</a:t>
                      </a:r>
                    </a:p>
                  </a:txBody>
                  <a:tcPr anchor="ctr"/>
                </a:tc>
                <a:tc>
                  <a:txBody>
                    <a:bodyPr/>
                    <a:lstStyle/>
                    <a:p>
                      <a:pPr>
                        <a:buNone/>
                      </a:pPr>
                      <a:r>
                        <a:rPr lang="en-US" sz="1600"/>
                        <a:t>High-performance workloads with small data sets.</a:t>
                      </a:r>
                    </a:p>
                  </a:txBody>
                  <a:tcPr anchor="ctr"/>
                </a:tc>
                <a:extLst>
                  <a:ext uri="{0D108BD9-81ED-4DB2-BD59-A6C34878D82A}">
                    <a16:rowId xmlns:a16="http://schemas.microsoft.com/office/drawing/2014/main" val="755150073"/>
                  </a:ext>
                </a:extLst>
              </a:tr>
              <a:tr h="0">
                <a:tc>
                  <a:txBody>
                    <a:bodyPr/>
                    <a:lstStyle/>
                    <a:p>
                      <a:pPr>
                        <a:buNone/>
                      </a:pPr>
                      <a:r>
                        <a:rPr lang="en-US" sz="1600" b="1"/>
                        <a:t>Elastic Throughput (New)</a:t>
                      </a:r>
                      <a:endParaRPr lang="en-US" sz="1600"/>
                    </a:p>
                  </a:txBody>
                  <a:tcPr anchor="ctr"/>
                </a:tc>
                <a:tc>
                  <a:txBody>
                    <a:bodyPr/>
                    <a:lstStyle/>
                    <a:p>
                      <a:pPr>
                        <a:buNone/>
                      </a:pPr>
                      <a:r>
                        <a:rPr lang="en-US" sz="1600" dirty="0"/>
                        <a:t>Automatically adjusts throughput up and down as needed.</a:t>
                      </a:r>
                    </a:p>
                  </a:txBody>
                  <a:tcPr anchor="ctr"/>
                </a:tc>
                <a:tc>
                  <a:txBody>
                    <a:bodyPr/>
                    <a:lstStyle/>
                    <a:p>
                      <a:pPr>
                        <a:buNone/>
                      </a:pPr>
                      <a:r>
                        <a:rPr lang="en-US" sz="1600" dirty="0"/>
                        <a:t>Variable workloads without manual tuning.</a:t>
                      </a:r>
                    </a:p>
                  </a:txBody>
                  <a:tcPr anchor="ctr"/>
                </a:tc>
                <a:extLst>
                  <a:ext uri="{0D108BD9-81ED-4DB2-BD59-A6C34878D82A}">
                    <a16:rowId xmlns:a16="http://schemas.microsoft.com/office/drawing/2014/main" val="1292525465"/>
                  </a:ext>
                </a:extLst>
              </a:tr>
            </a:tbl>
          </a:graphicData>
        </a:graphic>
      </p:graphicFrame>
      <p:sp>
        <p:nvSpPr>
          <p:cNvPr id="6" name="Rectangle 2">
            <a:extLst>
              <a:ext uri="{FF2B5EF4-FFF2-40B4-BE49-F238E27FC236}">
                <a16:creationId xmlns:a16="http://schemas.microsoft.com/office/drawing/2014/main" id="{C7478DFB-B8C8-FAC9-B92D-AF67F44B3DD3}"/>
              </a:ext>
            </a:extLst>
          </p:cNvPr>
          <p:cNvSpPr>
            <a:spLocks noChangeArrowheads="1"/>
          </p:cNvSpPr>
          <p:nvPr/>
        </p:nvSpPr>
        <p:spPr bwMode="auto">
          <a:xfrm>
            <a:off x="882266" y="3105273"/>
            <a:ext cx="31278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 EFS Throughput Modes</a:t>
            </a:r>
          </a:p>
        </p:txBody>
      </p:sp>
    </p:spTree>
    <p:extLst>
      <p:ext uri="{BB962C8B-B14F-4D97-AF65-F5344CB8AC3E}">
        <p14:creationId xmlns:p14="http://schemas.microsoft.com/office/powerpoint/2010/main" val="30473178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A9C011F-85E3-5CBF-4370-AF938009D71D}"/>
              </a:ext>
            </a:extLst>
          </p:cNvPr>
          <p:cNvGraphicFramePr>
            <a:graphicFrameLocks noGrp="1"/>
          </p:cNvGraphicFramePr>
          <p:nvPr>
            <p:extLst>
              <p:ext uri="{D42A27DB-BD31-4B8C-83A1-F6EECF244321}">
                <p14:modId xmlns:p14="http://schemas.microsoft.com/office/powerpoint/2010/main" val="4206799265"/>
              </p:ext>
            </p:extLst>
          </p:nvPr>
        </p:nvGraphicFramePr>
        <p:xfrm>
          <a:off x="838200" y="1719700"/>
          <a:ext cx="10515600" cy="3640582"/>
        </p:xfrm>
        <a:graphic>
          <a:graphicData uri="http://schemas.openxmlformats.org/drawingml/2006/table">
            <a:tbl>
              <a:tblPr>
                <a:tableStyleId>{93296810-A885-4BE3-A3E7-6D5BEEA58F35}</a:tableStyleId>
              </a:tblPr>
              <a:tblGrid>
                <a:gridCol w="1860932">
                  <a:extLst>
                    <a:ext uri="{9D8B030D-6E8A-4147-A177-3AD203B41FA5}">
                      <a16:colId xmlns:a16="http://schemas.microsoft.com/office/drawing/2014/main" val="338647672"/>
                    </a:ext>
                  </a:extLst>
                </a:gridCol>
                <a:gridCol w="3062689">
                  <a:extLst>
                    <a:ext uri="{9D8B030D-6E8A-4147-A177-3AD203B41FA5}">
                      <a16:colId xmlns:a16="http://schemas.microsoft.com/office/drawing/2014/main" val="2329214015"/>
                    </a:ext>
                  </a:extLst>
                </a:gridCol>
                <a:gridCol w="2533880">
                  <a:extLst>
                    <a:ext uri="{9D8B030D-6E8A-4147-A177-3AD203B41FA5}">
                      <a16:colId xmlns:a16="http://schemas.microsoft.com/office/drawing/2014/main" val="415241401"/>
                    </a:ext>
                  </a:extLst>
                </a:gridCol>
                <a:gridCol w="3058099">
                  <a:extLst>
                    <a:ext uri="{9D8B030D-6E8A-4147-A177-3AD203B41FA5}">
                      <a16:colId xmlns:a16="http://schemas.microsoft.com/office/drawing/2014/main" val="3157361134"/>
                    </a:ext>
                  </a:extLst>
                </a:gridCol>
              </a:tblGrid>
              <a:tr h="0">
                <a:tc>
                  <a:txBody>
                    <a:bodyPr/>
                    <a:lstStyle/>
                    <a:p>
                      <a:pPr>
                        <a:lnSpc>
                          <a:spcPct val="200000"/>
                        </a:lnSpc>
                        <a:buNone/>
                      </a:pPr>
                      <a:r>
                        <a:rPr lang="en-US" sz="1800">
                          <a:solidFill>
                            <a:schemeClr val="accent2">
                              <a:lumMod val="75000"/>
                            </a:schemeClr>
                          </a:solidFill>
                        </a:rPr>
                        <a:t>Feature</a:t>
                      </a:r>
                      <a:endParaRPr lang="en-US" sz="1800">
                        <a:solidFill>
                          <a:schemeClr val="accent2">
                            <a:lumMod val="75000"/>
                          </a:schemeClr>
                        </a:solidFill>
                        <a:latin typeface="Abadi" panose="020B0604020104020204" pitchFamily="34" charset="0"/>
                      </a:endParaRPr>
                    </a:p>
                  </a:txBody>
                  <a:tcPr anchor="ctr"/>
                </a:tc>
                <a:tc>
                  <a:txBody>
                    <a:bodyPr/>
                    <a:lstStyle/>
                    <a:p>
                      <a:pPr>
                        <a:lnSpc>
                          <a:spcPct val="200000"/>
                        </a:lnSpc>
                        <a:buNone/>
                      </a:pPr>
                      <a:r>
                        <a:rPr lang="en-US" sz="1800">
                          <a:solidFill>
                            <a:schemeClr val="accent2">
                              <a:lumMod val="75000"/>
                            </a:schemeClr>
                          </a:solidFill>
                        </a:rPr>
                        <a:t>EFS</a:t>
                      </a:r>
                      <a:endParaRPr lang="en-US" sz="1800">
                        <a:solidFill>
                          <a:schemeClr val="accent2">
                            <a:lumMod val="75000"/>
                          </a:schemeClr>
                        </a:solidFill>
                        <a:latin typeface="Abadi" panose="020B0604020104020204" pitchFamily="34" charset="0"/>
                      </a:endParaRPr>
                    </a:p>
                  </a:txBody>
                  <a:tcPr anchor="ctr"/>
                </a:tc>
                <a:tc>
                  <a:txBody>
                    <a:bodyPr/>
                    <a:lstStyle/>
                    <a:p>
                      <a:pPr>
                        <a:lnSpc>
                          <a:spcPct val="200000"/>
                        </a:lnSpc>
                        <a:buNone/>
                      </a:pPr>
                      <a:r>
                        <a:rPr lang="en-US" sz="1800">
                          <a:solidFill>
                            <a:schemeClr val="accent2">
                              <a:lumMod val="75000"/>
                            </a:schemeClr>
                          </a:solidFill>
                        </a:rPr>
                        <a:t>EBS</a:t>
                      </a:r>
                      <a:endParaRPr lang="en-US" sz="1800">
                        <a:solidFill>
                          <a:schemeClr val="accent2">
                            <a:lumMod val="75000"/>
                          </a:schemeClr>
                        </a:solidFill>
                        <a:latin typeface="Abadi" panose="020B0604020104020204" pitchFamily="34" charset="0"/>
                      </a:endParaRPr>
                    </a:p>
                  </a:txBody>
                  <a:tcPr anchor="ctr"/>
                </a:tc>
                <a:tc>
                  <a:txBody>
                    <a:bodyPr/>
                    <a:lstStyle/>
                    <a:p>
                      <a:pPr>
                        <a:lnSpc>
                          <a:spcPct val="200000"/>
                        </a:lnSpc>
                        <a:buNone/>
                      </a:pPr>
                      <a:r>
                        <a:rPr lang="en-US" sz="1800" dirty="0">
                          <a:solidFill>
                            <a:schemeClr val="accent2">
                              <a:lumMod val="75000"/>
                            </a:schemeClr>
                          </a:solidFill>
                        </a:rPr>
                        <a:t>S3</a:t>
                      </a:r>
                      <a:endParaRPr lang="en-US" sz="1800" dirty="0">
                        <a:solidFill>
                          <a:schemeClr val="accent2">
                            <a:lumMod val="75000"/>
                          </a:schemeClr>
                        </a:solidFill>
                        <a:latin typeface="Abadi" panose="020B0604020104020204" pitchFamily="34" charset="0"/>
                      </a:endParaRPr>
                    </a:p>
                  </a:txBody>
                  <a:tcPr anchor="ctr"/>
                </a:tc>
                <a:extLst>
                  <a:ext uri="{0D108BD9-81ED-4DB2-BD59-A6C34878D82A}">
                    <a16:rowId xmlns:a16="http://schemas.microsoft.com/office/drawing/2014/main" val="1592728088"/>
                  </a:ext>
                </a:extLst>
              </a:tr>
              <a:tr h="0">
                <a:tc>
                  <a:txBody>
                    <a:bodyPr/>
                    <a:lstStyle/>
                    <a:p>
                      <a:pPr>
                        <a:lnSpc>
                          <a:spcPct val="200000"/>
                        </a:lnSpc>
                        <a:buNone/>
                      </a:pPr>
                      <a:r>
                        <a:rPr lang="en-US" sz="1600" b="1" dirty="0"/>
                        <a:t>Type</a:t>
                      </a:r>
                      <a:endParaRPr lang="en-US" sz="1600" dirty="0">
                        <a:latin typeface="Abadi" panose="020B0604020104020204" pitchFamily="34" charset="0"/>
                      </a:endParaRPr>
                    </a:p>
                  </a:txBody>
                  <a:tcPr anchor="ctr"/>
                </a:tc>
                <a:tc>
                  <a:txBody>
                    <a:bodyPr/>
                    <a:lstStyle/>
                    <a:p>
                      <a:pPr>
                        <a:lnSpc>
                          <a:spcPct val="200000"/>
                        </a:lnSpc>
                        <a:buNone/>
                      </a:pPr>
                      <a:r>
                        <a:rPr lang="en-US" sz="1600"/>
                        <a:t>File Storage</a:t>
                      </a:r>
                      <a:endParaRPr lang="en-US" sz="1600">
                        <a:latin typeface="Abadi" panose="020B0604020104020204" pitchFamily="34" charset="0"/>
                      </a:endParaRPr>
                    </a:p>
                  </a:txBody>
                  <a:tcPr anchor="ctr"/>
                </a:tc>
                <a:tc>
                  <a:txBody>
                    <a:bodyPr/>
                    <a:lstStyle/>
                    <a:p>
                      <a:pPr>
                        <a:lnSpc>
                          <a:spcPct val="200000"/>
                        </a:lnSpc>
                        <a:buNone/>
                      </a:pPr>
                      <a:r>
                        <a:rPr lang="en-US" sz="1600"/>
                        <a:t>Block Storage</a:t>
                      </a:r>
                      <a:endParaRPr lang="en-US" sz="1600">
                        <a:latin typeface="Abadi" panose="020B0604020104020204" pitchFamily="34" charset="0"/>
                      </a:endParaRPr>
                    </a:p>
                  </a:txBody>
                  <a:tcPr anchor="ctr"/>
                </a:tc>
                <a:tc>
                  <a:txBody>
                    <a:bodyPr/>
                    <a:lstStyle/>
                    <a:p>
                      <a:pPr>
                        <a:lnSpc>
                          <a:spcPct val="200000"/>
                        </a:lnSpc>
                        <a:buNone/>
                      </a:pPr>
                      <a:r>
                        <a:rPr lang="en-US" sz="1600"/>
                        <a:t>Object Storage</a:t>
                      </a:r>
                      <a:endParaRPr lang="en-US" sz="1600">
                        <a:latin typeface="Abadi" panose="020B0604020104020204" pitchFamily="34" charset="0"/>
                      </a:endParaRPr>
                    </a:p>
                  </a:txBody>
                  <a:tcPr anchor="ctr"/>
                </a:tc>
                <a:extLst>
                  <a:ext uri="{0D108BD9-81ED-4DB2-BD59-A6C34878D82A}">
                    <a16:rowId xmlns:a16="http://schemas.microsoft.com/office/drawing/2014/main" val="1518033150"/>
                  </a:ext>
                </a:extLst>
              </a:tr>
              <a:tr h="0">
                <a:tc>
                  <a:txBody>
                    <a:bodyPr/>
                    <a:lstStyle/>
                    <a:p>
                      <a:pPr>
                        <a:lnSpc>
                          <a:spcPct val="200000"/>
                        </a:lnSpc>
                        <a:buNone/>
                      </a:pPr>
                      <a:r>
                        <a:rPr lang="en-US" sz="1600" b="1"/>
                        <a:t>Access</a:t>
                      </a:r>
                      <a:endParaRPr lang="en-US" sz="1600">
                        <a:latin typeface="Abadi" panose="020B0604020104020204" pitchFamily="34" charset="0"/>
                      </a:endParaRPr>
                    </a:p>
                  </a:txBody>
                  <a:tcPr anchor="ctr"/>
                </a:tc>
                <a:tc>
                  <a:txBody>
                    <a:bodyPr/>
                    <a:lstStyle/>
                    <a:p>
                      <a:pPr>
                        <a:lnSpc>
                          <a:spcPct val="200000"/>
                        </a:lnSpc>
                        <a:buNone/>
                      </a:pPr>
                      <a:r>
                        <a:rPr lang="en-US" sz="1600" dirty="0"/>
                        <a:t>Multiple EC2 instances (shared)</a:t>
                      </a:r>
                      <a:endParaRPr lang="en-US" sz="1600" dirty="0">
                        <a:latin typeface="Abadi" panose="020B0604020104020204" pitchFamily="34" charset="0"/>
                      </a:endParaRPr>
                    </a:p>
                  </a:txBody>
                  <a:tcPr anchor="ctr"/>
                </a:tc>
                <a:tc>
                  <a:txBody>
                    <a:bodyPr/>
                    <a:lstStyle/>
                    <a:p>
                      <a:pPr>
                        <a:lnSpc>
                          <a:spcPct val="200000"/>
                        </a:lnSpc>
                        <a:buNone/>
                      </a:pPr>
                      <a:r>
                        <a:rPr lang="en-US" sz="1600" dirty="0"/>
                        <a:t>Single EC2 instance</a:t>
                      </a:r>
                      <a:endParaRPr lang="en-US" sz="1600" dirty="0">
                        <a:latin typeface="Abadi" panose="020B0604020104020204" pitchFamily="34" charset="0"/>
                      </a:endParaRPr>
                    </a:p>
                  </a:txBody>
                  <a:tcPr anchor="ctr"/>
                </a:tc>
                <a:tc>
                  <a:txBody>
                    <a:bodyPr/>
                    <a:lstStyle/>
                    <a:p>
                      <a:pPr>
                        <a:lnSpc>
                          <a:spcPct val="200000"/>
                        </a:lnSpc>
                        <a:buNone/>
                      </a:pPr>
                      <a:r>
                        <a:rPr lang="en-US" sz="1600"/>
                        <a:t>Global (via API/HTTP)</a:t>
                      </a:r>
                      <a:endParaRPr lang="en-US" sz="1600">
                        <a:latin typeface="Abadi" panose="020B0604020104020204" pitchFamily="34" charset="0"/>
                      </a:endParaRPr>
                    </a:p>
                  </a:txBody>
                  <a:tcPr anchor="ctr"/>
                </a:tc>
                <a:extLst>
                  <a:ext uri="{0D108BD9-81ED-4DB2-BD59-A6C34878D82A}">
                    <a16:rowId xmlns:a16="http://schemas.microsoft.com/office/drawing/2014/main" val="838488742"/>
                  </a:ext>
                </a:extLst>
              </a:tr>
              <a:tr h="0">
                <a:tc>
                  <a:txBody>
                    <a:bodyPr/>
                    <a:lstStyle/>
                    <a:p>
                      <a:pPr>
                        <a:lnSpc>
                          <a:spcPct val="200000"/>
                        </a:lnSpc>
                        <a:buNone/>
                      </a:pPr>
                      <a:r>
                        <a:rPr lang="en-US" sz="1600" b="1"/>
                        <a:t>Protocol</a:t>
                      </a:r>
                      <a:endParaRPr lang="en-US" sz="1600">
                        <a:latin typeface="Abadi" panose="020B0604020104020204" pitchFamily="34" charset="0"/>
                      </a:endParaRPr>
                    </a:p>
                  </a:txBody>
                  <a:tcPr anchor="ctr"/>
                </a:tc>
                <a:tc>
                  <a:txBody>
                    <a:bodyPr/>
                    <a:lstStyle/>
                    <a:p>
                      <a:pPr>
                        <a:lnSpc>
                          <a:spcPct val="200000"/>
                        </a:lnSpc>
                        <a:buNone/>
                      </a:pPr>
                      <a:r>
                        <a:rPr lang="en-US" sz="1600"/>
                        <a:t>NFS</a:t>
                      </a:r>
                      <a:endParaRPr lang="en-US" sz="1600">
                        <a:latin typeface="Abadi" panose="020B0604020104020204" pitchFamily="34" charset="0"/>
                      </a:endParaRPr>
                    </a:p>
                  </a:txBody>
                  <a:tcPr anchor="ctr"/>
                </a:tc>
                <a:tc>
                  <a:txBody>
                    <a:bodyPr/>
                    <a:lstStyle/>
                    <a:p>
                      <a:pPr>
                        <a:lnSpc>
                          <a:spcPct val="200000"/>
                        </a:lnSpc>
                        <a:buNone/>
                      </a:pPr>
                      <a:r>
                        <a:rPr lang="en-US" sz="1600"/>
                        <a:t>Attached as disk</a:t>
                      </a:r>
                      <a:endParaRPr lang="en-US" sz="1600">
                        <a:latin typeface="Abadi" panose="020B0604020104020204" pitchFamily="34" charset="0"/>
                      </a:endParaRPr>
                    </a:p>
                  </a:txBody>
                  <a:tcPr anchor="ctr"/>
                </a:tc>
                <a:tc>
                  <a:txBody>
                    <a:bodyPr/>
                    <a:lstStyle/>
                    <a:p>
                      <a:pPr>
                        <a:lnSpc>
                          <a:spcPct val="200000"/>
                        </a:lnSpc>
                        <a:buNone/>
                      </a:pPr>
                      <a:r>
                        <a:rPr lang="en-US" sz="1600"/>
                        <a:t>REST API</a:t>
                      </a:r>
                      <a:endParaRPr lang="en-US" sz="1600">
                        <a:latin typeface="Abadi" panose="020B0604020104020204" pitchFamily="34" charset="0"/>
                      </a:endParaRPr>
                    </a:p>
                  </a:txBody>
                  <a:tcPr anchor="ctr"/>
                </a:tc>
                <a:extLst>
                  <a:ext uri="{0D108BD9-81ED-4DB2-BD59-A6C34878D82A}">
                    <a16:rowId xmlns:a16="http://schemas.microsoft.com/office/drawing/2014/main" val="3432358134"/>
                  </a:ext>
                </a:extLst>
              </a:tr>
              <a:tr h="0">
                <a:tc>
                  <a:txBody>
                    <a:bodyPr/>
                    <a:lstStyle/>
                    <a:p>
                      <a:pPr>
                        <a:lnSpc>
                          <a:spcPct val="200000"/>
                        </a:lnSpc>
                        <a:buNone/>
                      </a:pPr>
                      <a:r>
                        <a:rPr lang="en-US" sz="1600" b="1"/>
                        <a:t>Scalability</a:t>
                      </a:r>
                      <a:endParaRPr lang="en-US" sz="1600">
                        <a:latin typeface="Abadi" panose="020B0604020104020204" pitchFamily="34" charset="0"/>
                      </a:endParaRPr>
                    </a:p>
                  </a:txBody>
                  <a:tcPr anchor="ctr"/>
                </a:tc>
                <a:tc>
                  <a:txBody>
                    <a:bodyPr/>
                    <a:lstStyle/>
                    <a:p>
                      <a:pPr>
                        <a:lnSpc>
                          <a:spcPct val="200000"/>
                        </a:lnSpc>
                        <a:buNone/>
                      </a:pPr>
                      <a:r>
                        <a:rPr lang="en-US" sz="1600"/>
                        <a:t>Automatic</a:t>
                      </a:r>
                      <a:endParaRPr lang="en-US" sz="1600">
                        <a:latin typeface="Abadi" panose="020B0604020104020204" pitchFamily="34" charset="0"/>
                      </a:endParaRPr>
                    </a:p>
                  </a:txBody>
                  <a:tcPr anchor="ctr"/>
                </a:tc>
                <a:tc>
                  <a:txBody>
                    <a:bodyPr/>
                    <a:lstStyle/>
                    <a:p>
                      <a:pPr>
                        <a:lnSpc>
                          <a:spcPct val="200000"/>
                        </a:lnSpc>
                        <a:buNone/>
                      </a:pPr>
                      <a:r>
                        <a:rPr lang="en-US" sz="1600"/>
                        <a:t>Manual (resize volume)</a:t>
                      </a:r>
                      <a:endParaRPr lang="en-US" sz="1600">
                        <a:latin typeface="Abadi" panose="020B0604020104020204" pitchFamily="34" charset="0"/>
                      </a:endParaRPr>
                    </a:p>
                  </a:txBody>
                  <a:tcPr anchor="ctr"/>
                </a:tc>
                <a:tc>
                  <a:txBody>
                    <a:bodyPr/>
                    <a:lstStyle/>
                    <a:p>
                      <a:pPr>
                        <a:lnSpc>
                          <a:spcPct val="200000"/>
                        </a:lnSpc>
                        <a:buNone/>
                      </a:pPr>
                      <a:r>
                        <a:rPr lang="en-US" sz="1600"/>
                        <a:t>Virtually unlimited</a:t>
                      </a:r>
                      <a:endParaRPr lang="en-US" sz="1600">
                        <a:latin typeface="Abadi" panose="020B0604020104020204" pitchFamily="34" charset="0"/>
                      </a:endParaRPr>
                    </a:p>
                  </a:txBody>
                  <a:tcPr anchor="ctr"/>
                </a:tc>
                <a:extLst>
                  <a:ext uri="{0D108BD9-81ED-4DB2-BD59-A6C34878D82A}">
                    <a16:rowId xmlns:a16="http://schemas.microsoft.com/office/drawing/2014/main" val="2280077232"/>
                  </a:ext>
                </a:extLst>
              </a:tr>
              <a:tr h="0">
                <a:tc>
                  <a:txBody>
                    <a:bodyPr/>
                    <a:lstStyle/>
                    <a:p>
                      <a:pPr>
                        <a:lnSpc>
                          <a:spcPct val="200000"/>
                        </a:lnSpc>
                        <a:buNone/>
                      </a:pPr>
                      <a:r>
                        <a:rPr lang="en-US" sz="1600" b="1"/>
                        <a:t>Use Case</a:t>
                      </a:r>
                      <a:endParaRPr lang="en-US" sz="1600">
                        <a:latin typeface="Abadi" panose="020B0604020104020204" pitchFamily="34" charset="0"/>
                      </a:endParaRPr>
                    </a:p>
                  </a:txBody>
                  <a:tcPr anchor="ctr"/>
                </a:tc>
                <a:tc>
                  <a:txBody>
                    <a:bodyPr/>
                    <a:lstStyle/>
                    <a:p>
                      <a:pPr>
                        <a:lnSpc>
                          <a:spcPct val="200000"/>
                        </a:lnSpc>
                        <a:buNone/>
                      </a:pPr>
                      <a:r>
                        <a:rPr lang="en-US" sz="1600" dirty="0"/>
                        <a:t>Shared file system</a:t>
                      </a:r>
                      <a:endParaRPr lang="en-US" sz="1600" dirty="0">
                        <a:latin typeface="Abadi" panose="020B0604020104020204" pitchFamily="34" charset="0"/>
                      </a:endParaRPr>
                    </a:p>
                  </a:txBody>
                  <a:tcPr anchor="ctr"/>
                </a:tc>
                <a:tc>
                  <a:txBody>
                    <a:bodyPr/>
                    <a:lstStyle/>
                    <a:p>
                      <a:pPr>
                        <a:lnSpc>
                          <a:spcPct val="200000"/>
                        </a:lnSpc>
                        <a:buNone/>
                      </a:pPr>
                      <a:r>
                        <a:rPr lang="en-US" sz="1600"/>
                        <a:t>Databases, OS</a:t>
                      </a:r>
                      <a:endParaRPr lang="en-US" sz="1600">
                        <a:latin typeface="Abadi" panose="020B0604020104020204" pitchFamily="34" charset="0"/>
                      </a:endParaRPr>
                    </a:p>
                  </a:txBody>
                  <a:tcPr anchor="ctr"/>
                </a:tc>
                <a:tc>
                  <a:txBody>
                    <a:bodyPr/>
                    <a:lstStyle/>
                    <a:p>
                      <a:pPr>
                        <a:lnSpc>
                          <a:spcPct val="200000"/>
                        </a:lnSpc>
                        <a:buNone/>
                      </a:pPr>
                      <a:r>
                        <a:rPr lang="en-US" sz="1600"/>
                        <a:t>Backup, static website, big data</a:t>
                      </a:r>
                      <a:endParaRPr lang="en-US" sz="1600">
                        <a:latin typeface="Abadi" panose="020B0604020104020204" pitchFamily="34" charset="0"/>
                      </a:endParaRPr>
                    </a:p>
                  </a:txBody>
                  <a:tcPr anchor="ctr"/>
                </a:tc>
                <a:extLst>
                  <a:ext uri="{0D108BD9-81ED-4DB2-BD59-A6C34878D82A}">
                    <a16:rowId xmlns:a16="http://schemas.microsoft.com/office/drawing/2014/main" val="2747742987"/>
                  </a:ext>
                </a:extLst>
              </a:tr>
              <a:tr h="0">
                <a:tc>
                  <a:txBody>
                    <a:bodyPr/>
                    <a:lstStyle/>
                    <a:p>
                      <a:pPr>
                        <a:lnSpc>
                          <a:spcPct val="200000"/>
                        </a:lnSpc>
                        <a:buNone/>
                      </a:pPr>
                      <a:r>
                        <a:rPr lang="en-US" sz="1600" b="1"/>
                        <a:t>Performance</a:t>
                      </a:r>
                      <a:endParaRPr lang="en-US" sz="1600">
                        <a:latin typeface="Abadi" panose="020B0604020104020204" pitchFamily="34" charset="0"/>
                      </a:endParaRPr>
                    </a:p>
                  </a:txBody>
                  <a:tcPr anchor="ctr"/>
                </a:tc>
                <a:tc>
                  <a:txBody>
                    <a:bodyPr/>
                    <a:lstStyle/>
                    <a:p>
                      <a:pPr>
                        <a:lnSpc>
                          <a:spcPct val="200000"/>
                        </a:lnSpc>
                        <a:buNone/>
                      </a:pPr>
                      <a:r>
                        <a:rPr lang="en-US" sz="1600"/>
                        <a:t>Medium to High</a:t>
                      </a:r>
                      <a:endParaRPr lang="en-US" sz="1600">
                        <a:latin typeface="Abadi" panose="020B0604020104020204" pitchFamily="34" charset="0"/>
                      </a:endParaRPr>
                    </a:p>
                  </a:txBody>
                  <a:tcPr anchor="ctr"/>
                </a:tc>
                <a:tc>
                  <a:txBody>
                    <a:bodyPr/>
                    <a:lstStyle/>
                    <a:p>
                      <a:pPr>
                        <a:lnSpc>
                          <a:spcPct val="200000"/>
                        </a:lnSpc>
                        <a:buNone/>
                      </a:pPr>
                      <a:r>
                        <a:rPr lang="en-US" sz="1600" dirty="0"/>
                        <a:t>Highest</a:t>
                      </a:r>
                      <a:endParaRPr lang="en-US" sz="1600" dirty="0">
                        <a:latin typeface="Abadi" panose="020B0604020104020204" pitchFamily="34" charset="0"/>
                      </a:endParaRPr>
                    </a:p>
                  </a:txBody>
                  <a:tcPr anchor="ctr"/>
                </a:tc>
                <a:tc>
                  <a:txBody>
                    <a:bodyPr/>
                    <a:lstStyle/>
                    <a:p>
                      <a:pPr>
                        <a:lnSpc>
                          <a:spcPct val="200000"/>
                        </a:lnSpc>
                        <a:buNone/>
                      </a:pPr>
                      <a:r>
                        <a:rPr lang="en-US" sz="1600" dirty="0"/>
                        <a:t>Varies (based on tier)</a:t>
                      </a:r>
                      <a:endParaRPr lang="en-US" sz="1600" dirty="0">
                        <a:latin typeface="Abadi" panose="020B0604020104020204" pitchFamily="34" charset="0"/>
                      </a:endParaRPr>
                    </a:p>
                  </a:txBody>
                  <a:tcPr anchor="ctr"/>
                </a:tc>
                <a:extLst>
                  <a:ext uri="{0D108BD9-81ED-4DB2-BD59-A6C34878D82A}">
                    <a16:rowId xmlns:a16="http://schemas.microsoft.com/office/drawing/2014/main" val="2957830113"/>
                  </a:ext>
                </a:extLst>
              </a:tr>
            </a:tbl>
          </a:graphicData>
        </a:graphic>
      </p:graphicFrame>
      <p:sp>
        <p:nvSpPr>
          <p:cNvPr id="3" name="Rectangle 1">
            <a:extLst>
              <a:ext uri="{FF2B5EF4-FFF2-40B4-BE49-F238E27FC236}">
                <a16:creationId xmlns:a16="http://schemas.microsoft.com/office/drawing/2014/main" id="{14AD87ED-53B4-7A63-C12D-D4646370D836}"/>
              </a:ext>
            </a:extLst>
          </p:cNvPr>
          <p:cNvSpPr>
            <a:spLocks noChangeArrowheads="1"/>
          </p:cNvSpPr>
          <p:nvPr/>
        </p:nvSpPr>
        <p:spPr bwMode="auto">
          <a:xfrm>
            <a:off x="3750326" y="643488"/>
            <a:ext cx="54193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accent1">
                    <a:lumMod val="75000"/>
                  </a:schemeClr>
                </a:solidFill>
                <a:effectLst/>
                <a:latin typeface="Abadi" panose="020B0604020104020204" pitchFamily="34" charset="0"/>
              </a:rPr>
              <a:t>🧩 EFS vs EBS vs S3</a:t>
            </a:r>
          </a:p>
        </p:txBody>
      </p:sp>
    </p:spTree>
    <p:extLst>
      <p:ext uri="{BB962C8B-B14F-4D97-AF65-F5344CB8AC3E}">
        <p14:creationId xmlns:p14="http://schemas.microsoft.com/office/powerpoint/2010/main" val="8472421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09A390-FFB7-8981-043A-4D20229930CD}"/>
              </a:ext>
            </a:extLst>
          </p:cNvPr>
          <p:cNvSpPr txBox="1"/>
          <p:nvPr/>
        </p:nvSpPr>
        <p:spPr>
          <a:xfrm>
            <a:off x="755398" y="654533"/>
            <a:ext cx="10681203" cy="879408"/>
          </a:xfrm>
          <a:prstGeom prst="rect">
            <a:avLst/>
          </a:prstGeom>
          <a:noFill/>
        </p:spPr>
        <p:txBody>
          <a:bodyPr wrap="square">
            <a:spAutoFit/>
          </a:bodyPr>
          <a:lstStyle/>
          <a:p>
            <a:pPr>
              <a:lnSpc>
                <a:spcPct val="150000"/>
              </a:lnSpc>
              <a:buNone/>
            </a:pPr>
            <a:r>
              <a:rPr lang="en-US" b="1" dirty="0">
                <a:solidFill>
                  <a:schemeClr val="accent2">
                    <a:lumMod val="75000"/>
                  </a:schemeClr>
                </a:solidFill>
                <a:latin typeface="Abadi" panose="020B0604020104020204" pitchFamily="34" charset="0"/>
              </a:rPr>
              <a:t>AWS Lambda: </a:t>
            </a:r>
            <a:r>
              <a:rPr lang="en-US" dirty="0">
                <a:solidFill>
                  <a:schemeClr val="accent2">
                    <a:lumMod val="75000"/>
                  </a:schemeClr>
                </a:solidFill>
                <a:latin typeface="Abadi" panose="020B0604020104020204" pitchFamily="34" charset="0"/>
              </a:rPr>
              <a:t> </a:t>
            </a:r>
            <a:r>
              <a:rPr lang="en-US" dirty="0">
                <a:latin typeface="Abadi" panose="020B0604020104020204" pitchFamily="34" charset="0"/>
              </a:rPr>
              <a:t>is a </a:t>
            </a:r>
            <a:r>
              <a:rPr lang="en-US" b="1" dirty="0">
                <a:latin typeface="Abadi" panose="020B0604020104020204" pitchFamily="34" charset="0"/>
              </a:rPr>
              <a:t>serverless compute service</a:t>
            </a:r>
            <a:r>
              <a:rPr lang="en-US" dirty="0">
                <a:latin typeface="Abadi" panose="020B0604020104020204" pitchFamily="34" charset="0"/>
              </a:rPr>
              <a:t> provided by Amazon Web Services (AWS) that lets you run code </a:t>
            </a:r>
            <a:r>
              <a:rPr lang="en-US" b="1" dirty="0">
                <a:latin typeface="Abadi" panose="020B0604020104020204" pitchFamily="34" charset="0"/>
              </a:rPr>
              <a:t>without provisioning or managing servers</a:t>
            </a:r>
            <a:r>
              <a:rPr lang="en-US" dirty="0">
                <a:latin typeface="Abadi" panose="020B0604020104020204" pitchFamily="34" charset="0"/>
              </a:rPr>
              <a:t>.</a:t>
            </a:r>
          </a:p>
        </p:txBody>
      </p:sp>
      <p:pic>
        <p:nvPicPr>
          <p:cNvPr id="13314" name="Picture 2" descr="File:Amazon Lambda architecture logo ...">
            <a:extLst>
              <a:ext uri="{FF2B5EF4-FFF2-40B4-BE49-F238E27FC236}">
                <a16:creationId xmlns:a16="http://schemas.microsoft.com/office/drawing/2014/main" id="{A394C808-3A9F-7175-F7B4-7C526F7F0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0101" y="2275088"/>
            <a:ext cx="2981899" cy="29818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D3F284-E5CE-03A4-7DBC-F8929CFF9DB2}"/>
              </a:ext>
            </a:extLst>
          </p:cNvPr>
          <p:cNvSpPr txBox="1"/>
          <p:nvPr/>
        </p:nvSpPr>
        <p:spPr>
          <a:xfrm>
            <a:off x="755398" y="1868370"/>
            <a:ext cx="7386067" cy="4760021"/>
          </a:xfrm>
          <a:prstGeom prst="rect">
            <a:avLst/>
          </a:prstGeom>
          <a:noFill/>
        </p:spPr>
        <p:txBody>
          <a:bodyPr wrap="square">
            <a:spAutoFit/>
          </a:bodyPr>
          <a:lstStyle/>
          <a:p>
            <a:pPr>
              <a:lnSpc>
                <a:spcPct val="150000"/>
              </a:lnSpc>
              <a:buNone/>
            </a:pPr>
            <a:r>
              <a:rPr lang="en-US" sz="1700" b="1" dirty="0">
                <a:latin typeface="Abadi" panose="020B0604020104020204" pitchFamily="34" charset="0"/>
              </a:rPr>
              <a:t>⚙️ How AWS Lambda Works</a:t>
            </a:r>
          </a:p>
          <a:p>
            <a:pPr marL="342900" indent="-342900">
              <a:lnSpc>
                <a:spcPct val="150000"/>
              </a:lnSpc>
              <a:buFont typeface="+mj-lt"/>
              <a:buAutoNum type="arabicPeriod"/>
            </a:pPr>
            <a:r>
              <a:rPr lang="en-US" sz="1700" b="1" dirty="0">
                <a:latin typeface="Abadi" panose="020B0604020104020204" pitchFamily="34" charset="0"/>
              </a:rPr>
              <a:t>Write your function</a:t>
            </a:r>
            <a:r>
              <a:rPr lang="en-US" sz="1700" dirty="0">
                <a:latin typeface="Abadi" panose="020B0604020104020204" pitchFamily="34" charset="0"/>
              </a:rPr>
              <a:t> — in Python, Node.js, Java, Go, or C#.</a:t>
            </a:r>
          </a:p>
          <a:p>
            <a:pPr marL="342900" indent="-342900">
              <a:lnSpc>
                <a:spcPct val="150000"/>
              </a:lnSpc>
              <a:buFont typeface="+mj-lt"/>
              <a:buAutoNum type="arabicPeriod"/>
            </a:pPr>
            <a:r>
              <a:rPr lang="en-US" sz="1700" b="1" dirty="0">
                <a:latin typeface="Abadi" panose="020B0604020104020204" pitchFamily="34" charset="0"/>
              </a:rPr>
              <a:t>Upload to Lambda</a:t>
            </a:r>
            <a:r>
              <a:rPr lang="en-US" sz="1700" dirty="0">
                <a:latin typeface="Abadi" panose="020B0604020104020204" pitchFamily="34" charset="0"/>
              </a:rPr>
              <a:t> — through the AWS Management Console, AWS CLI, or an automated pipeline.</a:t>
            </a:r>
          </a:p>
          <a:p>
            <a:pPr marL="342900" indent="-342900">
              <a:lnSpc>
                <a:spcPct val="150000"/>
              </a:lnSpc>
              <a:buFont typeface="+mj-lt"/>
              <a:buAutoNum type="arabicPeriod"/>
            </a:pPr>
            <a:r>
              <a:rPr lang="en-US" sz="1700" b="1" dirty="0">
                <a:latin typeface="Abadi" panose="020B0604020104020204" pitchFamily="34" charset="0"/>
              </a:rPr>
              <a:t>Trigger it</a:t>
            </a:r>
            <a:r>
              <a:rPr lang="en-US" sz="1700" dirty="0">
                <a:latin typeface="Abadi" panose="020B0604020104020204" pitchFamily="34" charset="0"/>
              </a:rPr>
              <a:t> — Lambda runs in response to events (like an S3 upload, API request, or scheduled time).</a:t>
            </a:r>
          </a:p>
          <a:p>
            <a:pPr marL="342900" indent="-342900">
              <a:lnSpc>
                <a:spcPct val="150000"/>
              </a:lnSpc>
              <a:buFont typeface="+mj-lt"/>
              <a:buAutoNum type="arabicPeriod"/>
            </a:pPr>
            <a:r>
              <a:rPr lang="en-US" sz="1700" b="1" dirty="0">
                <a:latin typeface="Abadi" panose="020B0604020104020204" pitchFamily="34" charset="0"/>
              </a:rPr>
              <a:t>Execution environment</a:t>
            </a:r>
            <a:r>
              <a:rPr lang="en-US" sz="1700" dirty="0">
                <a:latin typeface="Abadi" panose="020B0604020104020204" pitchFamily="34" charset="0"/>
              </a:rPr>
              <a:t> — Lambda launches a secure container (runtime) and executes your code.</a:t>
            </a:r>
          </a:p>
          <a:p>
            <a:pPr marL="342900" indent="-342900">
              <a:lnSpc>
                <a:spcPct val="150000"/>
              </a:lnSpc>
              <a:buFont typeface="+mj-lt"/>
              <a:buAutoNum type="arabicPeriod"/>
            </a:pPr>
            <a:r>
              <a:rPr lang="en-US" sz="1700" b="1" dirty="0">
                <a:latin typeface="Abadi" panose="020B0604020104020204" pitchFamily="34" charset="0"/>
              </a:rPr>
              <a:t>Automatically scales</a:t>
            </a:r>
            <a:r>
              <a:rPr lang="en-US" sz="1700" dirty="0">
                <a:latin typeface="Abadi" panose="020B0604020104020204" pitchFamily="34" charset="0"/>
              </a:rPr>
              <a:t> — Lambda adds more instances as requests increase.</a:t>
            </a:r>
          </a:p>
          <a:p>
            <a:pPr marL="342900" indent="-342900">
              <a:lnSpc>
                <a:spcPct val="150000"/>
              </a:lnSpc>
              <a:buFont typeface="+mj-lt"/>
              <a:buAutoNum type="arabicPeriod"/>
            </a:pPr>
            <a:r>
              <a:rPr lang="en-US" sz="1700" b="1" dirty="0">
                <a:latin typeface="Abadi" panose="020B0604020104020204" pitchFamily="34" charset="0"/>
              </a:rPr>
              <a:t>Stops automatically</a:t>
            </a:r>
            <a:r>
              <a:rPr lang="en-US" sz="1700" dirty="0">
                <a:latin typeface="Abadi" panose="020B0604020104020204" pitchFamily="34" charset="0"/>
              </a:rPr>
              <a:t> — When there are no requests, Lambda stops running and you stop paying.</a:t>
            </a:r>
          </a:p>
        </p:txBody>
      </p:sp>
    </p:spTree>
    <p:extLst>
      <p:ext uri="{BB962C8B-B14F-4D97-AF65-F5344CB8AC3E}">
        <p14:creationId xmlns:p14="http://schemas.microsoft.com/office/powerpoint/2010/main" val="763449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6A0FA9-F289-6E34-DB9C-615CC5228DB8}"/>
              </a:ext>
            </a:extLst>
          </p:cNvPr>
          <p:cNvGraphicFramePr>
            <a:graphicFrameLocks noGrp="1"/>
          </p:cNvGraphicFramePr>
          <p:nvPr>
            <p:extLst>
              <p:ext uri="{D42A27DB-BD31-4B8C-83A1-F6EECF244321}">
                <p14:modId xmlns:p14="http://schemas.microsoft.com/office/powerpoint/2010/main" val="3996911077"/>
              </p:ext>
            </p:extLst>
          </p:nvPr>
        </p:nvGraphicFramePr>
        <p:xfrm>
          <a:off x="1077684" y="1134574"/>
          <a:ext cx="9509526" cy="5314562"/>
        </p:xfrm>
        <a:graphic>
          <a:graphicData uri="http://schemas.openxmlformats.org/drawingml/2006/table">
            <a:tbl>
              <a:tblPr>
                <a:tableStyleId>{93296810-A885-4BE3-A3E7-6D5BEEA58F35}</a:tableStyleId>
              </a:tblPr>
              <a:tblGrid>
                <a:gridCol w="2928622">
                  <a:extLst>
                    <a:ext uri="{9D8B030D-6E8A-4147-A177-3AD203B41FA5}">
                      <a16:colId xmlns:a16="http://schemas.microsoft.com/office/drawing/2014/main" val="2951739244"/>
                    </a:ext>
                  </a:extLst>
                </a:gridCol>
                <a:gridCol w="6580904">
                  <a:extLst>
                    <a:ext uri="{9D8B030D-6E8A-4147-A177-3AD203B41FA5}">
                      <a16:colId xmlns:a16="http://schemas.microsoft.com/office/drawing/2014/main" val="3479366649"/>
                    </a:ext>
                  </a:extLst>
                </a:gridCol>
              </a:tblGrid>
              <a:tr h="332931">
                <a:tc>
                  <a:txBody>
                    <a:bodyPr/>
                    <a:lstStyle/>
                    <a:p>
                      <a:pPr>
                        <a:lnSpc>
                          <a:spcPct val="200000"/>
                        </a:lnSpc>
                        <a:buNone/>
                      </a:pPr>
                      <a:r>
                        <a:rPr lang="en-US" sz="1600" dirty="0">
                          <a:solidFill>
                            <a:schemeClr val="tx2">
                              <a:lumMod val="75000"/>
                              <a:lumOff val="25000"/>
                            </a:schemeClr>
                          </a:solidFill>
                        </a:rPr>
                        <a:t>Component</a:t>
                      </a:r>
                      <a:endParaRPr lang="en-US" sz="1600" dirty="0">
                        <a:solidFill>
                          <a:schemeClr val="tx2">
                            <a:lumMod val="75000"/>
                            <a:lumOff val="25000"/>
                          </a:schemeClr>
                        </a:solidFill>
                        <a:latin typeface="Abadi" panose="020B0604020104020204" pitchFamily="34" charset="0"/>
                      </a:endParaRPr>
                    </a:p>
                  </a:txBody>
                  <a:tcPr marL="75023" marR="75023" marT="37512" marB="37512" anchor="ctr"/>
                </a:tc>
                <a:tc>
                  <a:txBody>
                    <a:bodyPr/>
                    <a:lstStyle/>
                    <a:p>
                      <a:pPr>
                        <a:lnSpc>
                          <a:spcPct val="200000"/>
                        </a:lnSpc>
                        <a:buNone/>
                      </a:pPr>
                      <a:r>
                        <a:rPr lang="en-US" sz="1600" dirty="0">
                          <a:solidFill>
                            <a:schemeClr val="tx2">
                              <a:lumMod val="75000"/>
                              <a:lumOff val="25000"/>
                            </a:schemeClr>
                          </a:solidFill>
                        </a:rPr>
                        <a:t>Description</a:t>
                      </a:r>
                      <a:endParaRPr lang="en-US" sz="1600" dirty="0">
                        <a:solidFill>
                          <a:schemeClr val="tx2">
                            <a:lumMod val="75000"/>
                            <a:lumOff val="25000"/>
                          </a:schemeClr>
                        </a:solidFill>
                        <a:latin typeface="Abadi" panose="020B0604020104020204" pitchFamily="34" charset="0"/>
                      </a:endParaRPr>
                    </a:p>
                  </a:txBody>
                  <a:tcPr marL="75023" marR="75023" marT="37512" marB="37512" anchor="ctr"/>
                </a:tc>
                <a:extLst>
                  <a:ext uri="{0D108BD9-81ED-4DB2-BD59-A6C34878D82A}">
                    <a16:rowId xmlns:a16="http://schemas.microsoft.com/office/drawing/2014/main" val="1863883592"/>
                  </a:ext>
                </a:extLst>
              </a:tr>
              <a:tr h="548329">
                <a:tc>
                  <a:txBody>
                    <a:bodyPr/>
                    <a:lstStyle/>
                    <a:p>
                      <a:pPr>
                        <a:lnSpc>
                          <a:spcPct val="200000"/>
                        </a:lnSpc>
                        <a:buNone/>
                      </a:pPr>
                      <a:r>
                        <a:rPr lang="en-US" sz="1600" b="1" dirty="0"/>
                        <a:t>Function</a:t>
                      </a:r>
                      <a:endParaRPr lang="en-US" sz="1600" dirty="0">
                        <a:latin typeface="Abadi" panose="020B0604020104020204" pitchFamily="34" charset="0"/>
                      </a:endParaRPr>
                    </a:p>
                  </a:txBody>
                  <a:tcPr marL="75023" marR="75023" marT="37512" marB="37512" anchor="ctr"/>
                </a:tc>
                <a:tc>
                  <a:txBody>
                    <a:bodyPr/>
                    <a:lstStyle/>
                    <a:p>
                      <a:pPr>
                        <a:lnSpc>
                          <a:spcPct val="200000"/>
                        </a:lnSpc>
                        <a:buNone/>
                      </a:pPr>
                      <a:r>
                        <a:rPr lang="en-US" sz="1600"/>
                        <a:t>The unit of deployment — your code + configuration.</a:t>
                      </a:r>
                      <a:endParaRPr lang="en-US" sz="1600">
                        <a:latin typeface="Abadi" panose="020B0604020104020204" pitchFamily="34" charset="0"/>
                      </a:endParaRPr>
                    </a:p>
                  </a:txBody>
                  <a:tcPr marL="75023" marR="75023" marT="37512" marB="37512" anchor="ctr"/>
                </a:tc>
                <a:extLst>
                  <a:ext uri="{0D108BD9-81ED-4DB2-BD59-A6C34878D82A}">
                    <a16:rowId xmlns:a16="http://schemas.microsoft.com/office/drawing/2014/main" val="3084058250"/>
                  </a:ext>
                </a:extLst>
              </a:tr>
              <a:tr h="548329">
                <a:tc>
                  <a:txBody>
                    <a:bodyPr/>
                    <a:lstStyle/>
                    <a:p>
                      <a:pPr>
                        <a:lnSpc>
                          <a:spcPct val="200000"/>
                        </a:lnSpc>
                        <a:buNone/>
                      </a:pPr>
                      <a:r>
                        <a:rPr lang="en-US" sz="1600" b="1"/>
                        <a:t>Handler</a:t>
                      </a:r>
                      <a:endParaRPr lang="en-US" sz="1600">
                        <a:latin typeface="Abadi" panose="020B0604020104020204" pitchFamily="34" charset="0"/>
                      </a:endParaRPr>
                    </a:p>
                  </a:txBody>
                  <a:tcPr marL="75023" marR="75023" marT="37512" marB="37512" anchor="ctr"/>
                </a:tc>
                <a:tc>
                  <a:txBody>
                    <a:bodyPr/>
                    <a:lstStyle/>
                    <a:p>
                      <a:pPr>
                        <a:lnSpc>
                          <a:spcPct val="200000"/>
                        </a:lnSpc>
                        <a:buNone/>
                      </a:pPr>
                      <a:r>
                        <a:rPr lang="en-US" sz="1600" dirty="0"/>
                        <a:t>The method Lambda calls to start executing your function.</a:t>
                      </a:r>
                      <a:endParaRPr lang="en-US" sz="1600" dirty="0">
                        <a:latin typeface="Abadi" panose="020B0604020104020204" pitchFamily="34" charset="0"/>
                      </a:endParaRPr>
                    </a:p>
                  </a:txBody>
                  <a:tcPr marL="75023" marR="75023" marT="37512" marB="37512" anchor="ctr"/>
                </a:tc>
                <a:extLst>
                  <a:ext uri="{0D108BD9-81ED-4DB2-BD59-A6C34878D82A}">
                    <a16:rowId xmlns:a16="http://schemas.microsoft.com/office/drawing/2014/main" val="2077019018"/>
                  </a:ext>
                </a:extLst>
              </a:tr>
              <a:tr h="548329">
                <a:tc>
                  <a:txBody>
                    <a:bodyPr/>
                    <a:lstStyle/>
                    <a:p>
                      <a:pPr>
                        <a:lnSpc>
                          <a:spcPct val="200000"/>
                        </a:lnSpc>
                        <a:buNone/>
                      </a:pPr>
                      <a:r>
                        <a:rPr lang="en-US" sz="1600" b="1"/>
                        <a:t>Runtime</a:t>
                      </a:r>
                      <a:endParaRPr lang="en-US" sz="1600">
                        <a:latin typeface="Abadi" panose="020B0604020104020204" pitchFamily="34" charset="0"/>
                      </a:endParaRPr>
                    </a:p>
                  </a:txBody>
                  <a:tcPr marL="75023" marR="75023" marT="37512" marB="37512" anchor="ctr"/>
                </a:tc>
                <a:tc>
                  <a:txBody>
                    <a:bodyPr/>
                    <a:lstStyle/>
                    <a:p>
                      <a:pPr>
                        <a:lnSpc>
                          <a:spcPct val="200000"/>
                        </a:lnSpc>
                        <a:buNone/>
                      </a:pPr>
                      <a:r>
                        <a:rPr lang="en-US" sz="1600"/>
                        <a:t>The programming language environment (Python, Node.js, etc.).</a:t>
                      </a:r>
                      <a:endParaRPr lang="en-US" sz="1600">
                        <a:latin typeface="Abadi" panose="020B0604020104020204" pitchFamily="34" charset="0"/>
                      </a:endParaRPr>
                    </a:p>
                  </a:txBody>
                  <a:tcPr marL="75023" marR="75023" marT="37512" marB="37512" anchor="ctr"/>
                </a:tc>
                <a:extLst>
                  <a:ext uri="{0D108BD9-81ED-4DB2-BD59-A6C34878D82A}">
                    <a16:rowId xmlns:a16="http://schemas.microsoft.com/office/drawing/2014/main" val="3107503621"/>
                  </a:ext>
                </a:extLst>
              </a:tr>
              <a:tr h="587529">
                <a:tc>
                  <a:txBody>
                    <a:bodyPr/>
                    <a:lstStyle/>
                    <a:p>
                      <a:pPr>
                        <a:lnSpc>
                          <a:spcPct val="200000"/>
                        </a:lnSpc>
                        <a:buNone/>
                      </a:pPr>
                      <a:r>
                        <a:rPr lang="en-US" sz="1600" b="1"/>
                        <a:t>Event Source</a:t>
                      </a:r>
                      <a:endParaRPr lang="en-US" sz="1600">
                        <a:latin typeface="Abadi" panose="020B0604020104020204" pitchFamily="34" charset="0"/>
                      </a:endParaRPr>
                    </a:p>
                  </a:txBody>
                  <a:tcPr marL="75023" marR="75023" marT="37512" marB="37512" anchor="ctr"/>
                </a:tc>
                <a:tc>
                  <a:txBody>
                    <a:bodyPr/>
                    <a:lstStyle/>
                    <a:p>
                      <a:pPr>
                        <a:lnSpc>
                          <a:spcPct val="200000"/>
                        </a:lnSpc>
                        <a:buNone/>
                      </a:pPr>
                      <a:r>
                        <a:rPr lang="en-US" sz="1600"/>
                        <a:t>The trigger that invokes your Lambda (e.g., API Gateway, S3, DynamoDB).</a:t>
                      </a:r>
                      <a:endParaRPr lang="en-US" sz="1600">
                        <a:latin typeface="Abadi" panose="020B0604020104020204" pitchFamily="34" charset="0"/>
                      </a:endParaRPr>
                    </a:p>
                  </a:txBody>
                  <a:tcPr marL="75023" marR="75023" marT="37512" marB="37512" anchor="ctr"/>
                </a:tc>
                <a:extLst>
                  <a:ext uri="{0D108BD9-81ED-4DB2-BD59-A6C34878D82A}">
                    <a16:rowId xmlns:a16="http://schemas.microsoft.com/office/drawing/2014/main" val="849941917"/>
                  </a:ext>
                </a:extLst>
              </a:tr>
              <a:tr h="548329">
                <a:tc>
                  <a:txBody>
                    <a:bodyPr/>
                    <a:lstStyle/>
                    <a:p>
                      <a:pPr>
                        <a:lnSpc>
                          <a:spcPct val="200000"/>
                        </a:lnSpc>
                        <a:buNone/>
                      </a:pPr>
                      <a:r>
                        <a:rPr lang="en-US" sz="1600" b="1"/>
                        <a:t>Execution Role (IAM Role)</a:t>
                      </a:r>
                      <a:endParaRPr lang="en-US" sz="1600">
                        <a:latin typeface="Abadi" panose="020B0604020104020204" pitchFamily="34" charset="0"/>
                      </a:endParaRPr>
                    </a:p>
                  </a:txBody>
                  <a:tcPr marL="75023" marR="75023" marT="37512" marB="37512" anchor="ctr"/>
                </a:tc>
                <a:tc>
                  <a:txBody>
                    <a:bodyPr/>
                    <a:lstStyle/>
                    <a:p>
                      <a:pPr>
                        <a:lnSpc>
                          <a:spcPct val="200000"/>
                        </a:lnSpc>
                        <a:buNone/>
                      </a:pPr>
                      <a:r>
                        <a:rPr lang="en-US" sz="1600" dirty="0"/>
                        <a:t>Defines permissions for your Lambda to access AWS resources.</a:t>
                      </a:r>
                      <a:endParaRPr lang="en-US" sz="1600" dirty="0">
                        <a:latin typeface="Abadi" panose="020B0604020104020204" pitchFamily="34" charset="0"/>
                      </a:endParaRPr>
                    </a:p>
                  </a:txBody>
                  <a:tcPr marL="75023" marR="75023" marT="37512" marB="37512" anchor="ctr"/>
                </a:tc>
                <a:extLst>
                  <a:ext uri="{0D108BD9-81ED-4DB2-BD59-A6C34878D82A}">
                    <a16:rowId xmlns:a16="http://schemas.microsoft.com/office/drawing/2014/main" val="910421249"/>
                  </a:ext>
                </a:extLst>
              </a:tr>
              <a:tr h="332931">
                <a:tc>
                  <a:txBody>
                    <a:bodyPr/>
                    <a:lstStyle/>
                    <a:p>
                      <a:pPr>
                        <a:lnSpc>
                          <a:spcPct val="200000"/>
                        </a:lnSpc>
                        <a:buNone/>
                      </a:pPr>
                      <a:r>
                        <a:rPr lang="en-US" sz="1600" b="1"/>
                        <a:t>Environment Variables</a:t>
                      </a:r>
                      <a:endParaRPr lang="en-US" sz="1600">
                        <a:latin typeface="Abadi" panose="020B0604020104020204" pitchFamily="34" charset="0"/>
                      </a:endParaRPr>
                    </a:p>
                  </a:txBody>
                  <a:tcPr marL="75023" marR="75023" marT="37512" marB="37512" anchor="ctr"/>
                </a:tc>
                <a:tc>
                  <a:txBody>
                    <a:bodyPr/>
                    <a:lstStyle/>
                    <a:p>
                      <a:pPr>
                        <a:lnSpc>
                          <a:spcPct val="200000"/>
                        </a:lnSpc>
                        <a:buNone/>
                      </a:pPr>
                      <a:r>
                        <a:rPr lang="en-US" sz="1600"/>
                        <a:t>Store settings or secrets like DB credentials.</a:t>
                      </a:r>
                      <a:endParaRPr lang="en-US" sz="1600">
                        <a:latin typeface="Abadi" panose="020B0604020104020204" pitchFamily="34" charset="0"/>
                      </a:endParaRPr>
                    </a:p>
                  </a:txBody>
                  <a:tcPr marL="75023" marR="75023" marT="37512" marB="37512" anchor="ctr"/>
                </a:tc>
                <a:extLst>
                  <a:ext uri="{0D108BD9-81ED-4DB2-BD59-A6C34878D82A}">
                    <a16:rowId xmlns:a16="http://schemas.microsoft.com/office/drawing/2014/main" val="2245242184"/>
                  </a:ext>
                </a:extLst>
              </a:tr>
              <a:tr h="332931">
                <a:tc>
                  <a:txBody>
                    <a:bodyPr/>
                    <a:lstStyle/>
                    <a:p>
                      <a:pPr>
                        <a:lnSpc>
                          <a:spcPct val="200000"/>
                        </a:lnSpc>
                        <a:buNone/>
                      </a:pPr>
                      <a:r>
                        <a:rPr lang="en-US" sz="1600" b="1"/>
                        <a:t>Layers</a:t>
                      </a:r>
                      <a:endParaRPr lang="en-US" sz="1600">
                        <a:latin typeface="Abadi" panose="020B0604020104020204" pitchFamily="34" charset="0"/>
                      </a:endParaRPr>
                    </a:p>
                  </a:txBody>
                  <a:tcPr marL="75023" marR="75023" marT="37512" marB="37512" anchor="ctr"/>
                </a:tc>
                <a:tc>
                  <a:txBody>
                    <a:bodyPr/>
                    <a:lstStyle/>
                    <a:p>
                      <a:pPr>
                        <a:lnSpc>
                          <a:spcPct val="200000"/>
                        </a:lnSpc>
                        <a:buNone/>
                      </a:pPr>
                      <a:r>
                        <a:rPr lang="en-US" sz="1600"/>
                        <a:t>Reusable shared libraries for multiple functions.</a:t>
                      </a:r>
                      <a:endParaRPr lang="en-US" sz="1600">
                        <a:latin typeface="Abadi" panose="020B0604020104020204" pitchFamily="34" charset="0"/>
                      </a:endParaRPr>
                    </a:p>
                  </a:txBody>
                  <a:tcPr marL="75023" marR="75023" marT="37512" marB="37512" anchor="ctr"/>
                </a:tc>
                <a:extLst>
                  <a:ext uri="{0D108BD9-81ED-4DB2-BD59-A6C34878D82A}">
                    <a16:rowId xmlns:a16="http://schemas.microsoft.com/office/drawing/2014/main" val="1413659520"/>
                  </a:ext>
                </a:extLst>
              </a:tr>
              <a:tr h="332931">
                <a:tc>
                  <a:txBody>
                    <a:bodyPr/>
                    <a:lstStyle/>
                    <a:p>
                      <a:pPr>
                        <a:lnSpc>
                          <a:spcPct val="200000"/>
                        </a:lnSpc>
                        <a:buNone/>
                      </a:pPr>
                      <a:r>
                        <a:rPr lang="en-US" sz="1600" b="1"/>
                        <a:t>Concurrency</a:t>
                      </a:r>
                      <a:endParaRPr lang="en-US" sz="1600">
                        <a:latin typeface="Abadi" panose="020B0604020104020204" pitchFamily="34" charset="0"/>
                      </a:endParaRPr>
                    </a:p>
                  </a:txBody>
                  <a:tcPr marL="75023" marR="75023" marT="37512" marB="37512" anchor="ctr"/>
                </a:tc>
                <a:tc>
                  <a:txBody>
                    <a:bodyPr/>
                    <a:lstStyle/>
                    <a:p>
                      <a:pPr>
                        <a:lnSpc>
                          <a:spcPct val="200000"/>
                        </a:lnSpc>
                        <a:buNone/>
                      </a:pPr>
                      <a:r>
                        <a:rPr lang="en-US" sz="1600"/>
                        <a:t>How many executions can run simultaneously.</a:t>
                      </a:r>
                      <a:endParaRPr lang="en-US" sz="1600">
                        <a:latin typeface="Abadi" panose="020B0604020104020204" pitchFamily="34" charset="0"/>
                      </a:endParaRPr>
                    </a:p>
                  </a:txBody>
                  <a:tcPr marL="75023" marR="75023" marT="37512" marB="37512" anchor="ctr"/>
                </a:tc>
                <a:extLst>
                  <a:ext uri="{0D108BD9-81ED-4DB2-BD59-A6C34878D82A}">
                    <a16:rowId xmlns:a16="http://schemas.microsoft.com/office/drawing/2014/main" val="509309207"/>
                  </a:ext>
                </a:extLst>
              </a:tr>
              <a:tr h="548329">
                <a:tc>
                  <a:txBody>
                    <a:bodyPr/>
                    <a:lstStyle/>
                    <a:p>
                      <a:pPr>
                        <a:lnSpc>
                          <a:spcPct val="200000"/>
                        </a:lnSpc>
                        <a:buNone/>
                      </a:pPr>
                      <a:r>
                        <a:rPr lang="en-US" sz="1600" b="1"/>
                        <a:t>/tmp Storage</a:t>
                      </a:r>
                      <a:endParaRPr lang="en-US" sz="1600">
                        <a:latin typeface="Abadi" panose="020B0604020104020204" pitchFamily="34" charset="0"/>
                      </a:endParaRPr>
                    </a:p>
                  </a:txBody>
                  <a:tcPr marL="75023" marR="75023" marT="37512" marB="37512" anchor="ctr"/>
                </a:tc>
                <a:tc>
                  <a:txBody>
                    <a:bodyPr/>
                    <a:lstStyle/>
                    <a:p>
                      <a:pPr>
                        <a:lnSpc>
                          <a:spcPct val="200000"/>
                        </a:lnSpc>
                        <a:buNone/>
                      </a:pPr>
                      <a:r>
                        <a:rPr lang="en-US" sz="1600" dirty="0"/>
                        <a:t>Temporary 512 MB–10 GB disk for runtime processing.</a:t>
                      </a:r>
                      <a:endParaRPr lang="en-US" sz="1600" dirty="0">
                        <a:latin typeface="Abadi" panose="020B0604020104020204" pitchFamily="34" charset="0"/>
                      </a:endParaRPr>
                    </a:p>
                  </a:txBody>
                  <a:tcPr marL="75023" marR="75023" marT="37512" marB="37512" anchor="ctr"/>
                </a:tc>
                <a:extLst>
                  <a:ext uri="{0D108BD9-81ED-4DB2-BD59-A6C34878D82A}">
                    <a16:rowId xmlns:a16="http://schemas.microsoft.com/office/drawing/2014/main" val="3604459083"/>
                  </a:ext>
                </a:extLst>
              </a:tr>
            </a:tbl>
          </a:graphicData>
        </a:graphic>
      </p:graphicFrame>
      <p:sp>
        <p:nvSpPr>
          <p:cNvPr id="3" name="Rectangle 1">
            <a:extLst>
              <a:ext uri="{FF2B5EF4-FFF2-40B4-BE49-F238E27FC236}">
                <a16:creationId xmlns:a16="http://schemas.microsoft.com/office/drawing/2014/main" id="{07C198B7-2D52-7AF0-440B-38C7E7F6A39E}"/>
              </a:ext>
            </a:extLst>
          </p:cNvPr>
          <p:cNvSpPr>
            <a:spLocks noChangeArrowheads="1"/>
          </p:cNvSpPr>
          <p:nvPr/>
        </p:nvSpPr>
        <p:spPr bwMode="auto">
          <a:xfrm>
            <a:off x="1077684" y="408864"/>
            <a:ext cx="65484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badi" panose="020B0604020104020204" pitchFamily="34" charset="0"/>
              </a:rPr>
              <a:t>🧩 AWS Lambda Architecture</a:t>
            </a:r>
          </a:p>
        </p:txBody>
      </p:sp>
    </p:spTree>
    <p:extLst>
      <p:ext uri="{BB962C8B-B14F-4D97-AF65-F5344CB8AC3E}">
        <p14:creationId xmlns:p14="http://schemas.microsoft.com/office/powerpoint/2010/main" val="18094798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B1D62BA-B79C-097F-6191-5D747B939B4C}"/>
              </a:ext>
            </a:extLst>
          </p:cNvPr>
          <p:cNvGraphicFramePr>
            <a:graphicFrameLocks noGrp="1"/>
          </p:cNvGraphicFramePr>
          <p:nvPr>
            <p:extLst>
              <p:ext uri="{D42A27DB-BD31-4B8C-83A1-F6EECF244321}">
                <p14:modId xmlns:p14="http://schemas.microsoft.com/office/powerpoint/2010/main" val="1451075289"/>
              </p:ext>
            </p:extLst>
          </p:nvPr>
        </p:nvGraphicFramePr>
        <p:xfrm>
          <a:off x="838200" y="1645369"/>
          <a:ext cx="10515600" cy="2723896"/>
        </p:xfrm>
        <a:graphic>
          <a:graphicData uri="http://schemas.openxmlformats.org/drawingml/2006/table">
            <a:tbl>
              <a:tblPr>
                <a:tableStyleId>{93296810-A885-4BE3-A3E7-6D5BEEA58F35}</a:tableStyleId>
              </a:tblPr>
              <a:tblGrid>
                <a:gridCol w="3954137">
                  <a:extLst>
                    <a:ext uri="{9D8B030D-6E8A-4147-A177-3AD203B41FA5}">
                      <a16:colId xmlns:a16="http://schemas.microsoft.com/office/drawing/2014/main" val="1314997666"/>
                    </a:ext>
                  </a:extLst>
                </a:gridCol>
                <a:gridCol w="6561463">
                  <a:extLst>
                    <a:ext uri="{9D8B030D-6E8A-4147-A177-3AD203B41FA5}">
                      <a16:colId xmlns:a16="http://schemas.microsoft.com/office/drawing/2014/main" val="2146120360"/>
                    </a:ext>
                  </a:extLst>
                </a:gridCol>
              </a:tblGrid>
              <a:tr h="0">
                <a:tc>
                  <a:txBody>
                    <a:bodyPr/>
                    <a:lstStyle/>
                    <a:p>
                      <a:pPr>
                        <a:lnSpc>
                          <a:spcPct val="150000"/>
                        </a:lnSpc>
                        <a:buNone/>
                      </a:pPr>
                      <a:r>
                        <a:rPr lang="en-US" sz="1800" b="1" dirty="0">
                          <a:solidFill>
                            <a:schemeClr val="tx2">
                              <a:lumMod val="75000"/>
                              <a:lumOff val="25000"/>
                            </a:schemeClr>
                          </a:solidFill>
                        </a:rPr>
                        <a:t>Factor</a:t>
                      </a:r>
                      <a:endParaRPr lang="en-US" sz="1800" b="1" dirty="0">
                        <a:solidFill>
                          <a:schemeClr val="tx2">
                            <a:lumMod val="75000"/>
                            <a:lumOff val="25000"/>
                          </a:schemeClr>
                        </a:solidFill>
                        <a:latin typeface="Abadi" panose="020B0604020104020204" pitchFamily="34" charset="0"/>
                      </a:endParaRPr>
                    </a:p>
                  </a:txBody>
                  <a:tcPr anchor="ctr"/>
                </a:tc>
                <a:tc>
                  <a:txBody>
                    <a:bodyPr/>
                    <a:lstStyle/>
                    <a:p>
                      <a:pPr>
                        <a:lnSpc>
                          <a:spcPct val="150000"/>
                        </a:lnSpc>
                        <a:buNone/>
                      </a:pPr>
                      <a:r>
                        <a:rPr lang="en-US" sz="1800" b="1" dirty="0">
                          <a:solidFill>
                            <a:schemeClr val="tx2">
                              <a:lumMod val="75000"/>
                              <a:lumOff val="25000"/>
                            </a:schemeClr>
                          </a:solidFill>
                        </a:rPr>
                        <a:t>Description</a:t>
                      </a:r>
                      <a:endParaRPr lang="en-US" sz="1800" b="1" dirty="0">
                        <a:solidFill>
                          <a:schemeClr val="tx2">
                            <a:lumMod val="75000"/>
                            <a:lumOff val="25000"/>
                          </a:schemeClr>
                        </a:solidFill>
                        <a:latin typeface="Abadi" panose="020B0604020104020204" pitchFamily="34" charset="0"/>
                      </a:endParaRPr>
                    </a:p>
                  </a:txBody>
                  <a:tcPr anchor="ctr"/>
                </a:tc>
                <a:extLst>
                  <a:ext uri="{0D108BD9-81ED-4DB2-BD59-A6C34878D82A}">
                    <a16:rowId xmlns:a16="http://schemas.microsoft.com/office/drawing/2014/main" val="974112107"/>
                  </a:ext>
                </a:extLst>
              </a:tr>
              <a:tr h="0">
                <a:tc>
                  <a:txBody>
                    <a:bodyPr/>
                    <a:lstStyle/>
                    <a:p>
                      <a:pPr>
                        <a:lnSpc>
                          <a:spcPct val="150000"/>
                        </a:lnSpc>
                        <a:buNone/>
                      </a:pPr>
                      <a:r>
                        <a:rPr lang="en-US" sz="1800" b="1" dirty="0"/>
                        <a:t>Requests</a:t>
                      </a:r>
                      <a:endParaRPr lang="en-US" sz="1800" dirty="0">
                        <a:latin typeface="Abadi" panose="020B0604020104020204" pitchFamily="34" charset="0"/>
                      </a:endParaRPr>
                    </a:p>
                  </a:txBody>
                  <a:tcPr anchor="ctr"/>
                </a:tc>
                <a:tc>
                  <a:txBody>
                    <a:bodyPr/>
                    <a:lstStyle/>
                    <a:p>
                      <a:pPr>
                        <a:lnSpc>
                          <a:spcPct val="150000"/>
                        </a:lnSpc>
                        <a:buNone/>
                      </a:pPr>
                      <a:r>
                        <a:rPr lang="en-US" sz="1800" dirty="0"/>
                        <a:t>First 1 million per month → </a:t>
                      </a:r>
                      <a:r>
                        <a:rPr lang="en-US" sz="1800" b="1" dirty="0"/>
                        <a:t>Free</a:t>
                      </a:r>
                      <a:r>
                        <a:rPr lang="en-US" sz="1800" dirty="0"/>
                        <a:t>, then $0.20 per 1M requests</a:t>
                      </a:r>
                      <a:endParaRPr lang="en-US" sz="1800" dirty="0">
                        <a:latin typeface="Abadi" panose="020B0604020104020204" pitchFamily="34" charset="0"/>
                      </a:endParaRPr>
                    </a:p>
                  </a:txBody>
                  <a:tcPr anchor="ctr"/>
                </a:tc>
                <a:extLst>
                  <a:ext uri="{0D108BD9-81ED-4DB2-BD59-A6C34878D82A}">
                    <a16:rowId xmlns:a16="http://schemas.microsoft.com/office/drawing/2014/main" val="3082023856"/>
                  </a:ext>
                </a:extLst>
              </a:tr>
              <a:tr h="0">
                <a:tc>
                  <a:txBody>
                    <a:bodyPr/>
                    <a:lstStyle/>
                    <a:p>
                      <a:pPr>
                        <a:lnSpc>
                          <a:spcPct val="150000"/>
                        </a:lnSpc>
                        <a:buNone/>
                      </a:pPr>
                      <a:r>
                        <a:rPr lang="en-US" sz="1800" b="1"/>
                        <a:t>Duration</a:t>
                      </a:r>
                      <a:endParaRPr lang="en-US" sz="1800">
                        <a:latin typeface="Abadi" panose="020B0604020104020204" pitchFamily="34" charset="0"/>
                      </a:endParaRPr>
                    </a:p>
                  </a:txBody>
                  <a:tcPr anchor="ctr"/>
                </a:tc>
                <a:tc>
                  <a:txBody>
                    <a:bodyPr/>
                    <a:lstStyle/>
                    <a:p>
                      <a:pPr>
                        <a:lnSpc>
                          <a:spcPct val="150000"/>
                        </a:lnSpc>
                        <a:buNone/>
                      </a:pPr>
                      <a:r>
                        <a:rPr lang="en-US" sz="1800" dirty="0"/>
                        <a:t>Based on GB-second (memory x execution time)</a:t>
                      </a:r>
                      <a:endParaRPr lang="en-US" sz="1800" dirty="0">
                        <a:latin typeface="Abadi" panose="020B0604020104020204" pitchFamily="34" charset="0"/>
                      </a:endParaRPr>
                    </a:p>
                  </a:txBody>
                  <a:tcPr anchor="ctr"/>
                </a:tc>
                <a:extLst>
                  <a:ext uri="{0D108BD9-81ED-4DB2-BD59-A6C34878D82A}">
                    <a16:rowId xmlns:a16="http://schemas.microsoft.com/office/drawing/2014/main" val="1652004629"/>
                  </a:ext>
                </a:extLst>
              </a:tr>
              <a:tr h="0">
                <a:tc>
                  <a:txBody>
                    <a:bodyPr/>
                    <a:lstStyle/>
                    <a:p>
                      <a:pPr>
                        <a:lnSpc>
                          <a:spcPct val="150000"/>
                        </a:lnSpc>
                        <a:buNone/>
                      </a:pPr>
                      <a:r>
                        <a:rPr lang="en-US" sz="1800" b="1" dirty="0"/>
                        <a:t>Memory Allocation</a:t>
                      </a:r>
                      <a:endParaRPr lang="en-US" sz="1800" dirty="0">
                        <a:latin typeface="Abadi" panose="020B0604020104020204" pitchFamily="34" charset="0"/>
                      </a:endParaRPr>
                    </a:p>
                  </a:txBody>
                  <a:tcPr anchor="ctr"/>
                </a:tc>
                <a:tc>
                  <a:txBody>
                    <a:bodyPr/>
                    <a:lstStyle/>
                    <a:p>
                      <a:pPr>
                        <a:lnSpc>
                          <a:spcPct val="150000"/>
                        </a:lnSpc>
                        <a:buNone/>
                      </a:pPr>
                      <a:r>
                        <a:rPr lang="en-US" sz="1800"/>
                        <a:t>128 MB – 10 GB; higher memory → faster performance but more cost</a:t>
                      </a:r>
                      <a:endParaRPr lang="en-US" sz="1800">
                        <a:latin typeface="Abadi" panose="020B0604020104020204" pitchFamily="34" charset="0"/>
                      </a:endParaRPr>
                    </a:p>
                  </a:txBody>
                  <a:tcPr anchor="ctr"/>
                </a:tc>
                <a:extLst>
                  <a:ext uri="{0D108BD9-81ED-4DB2-BD59-A6C34878D82A}">
                    <a16:rowId xmlns:a16="http://schemas.microsoft.com/office/drawing/2014/main" val="2953066118"/>
                  </a:ext>
                </a:extLst>
              </a:tr>
              <a:tr h="0">
                <a:tc>
                  <a:txBody>
                    <a:bodyPr/>
                    <a:lstStyle/>
                    <a:p>
                      <a:pPr>
                        <a:lnSpc>
                          <a:spcPct val="150000"/>
                        </a:lnSpc>
                        <a:buNone/>
                      </a:pPr>
                      <a:r>
                        <a:rPr lang="en-US" sz="1800" b="1" dirty="0"/>
                        <a:t>Provisioned Concurrency (optional)</a:t>
                      </a:r>
                      <a:endParaRPr lang="en-US" sz="1800" dirty="0">
                        <a:latin typeface="Abadi" panose="020B0604020104020204" pitchFamily="34" charset="0"/>
                      </a:endParaRPr>
                    </a:p>
                  </a:txBody>
                  <a:tcPr anchor="ctr"/>
                </a:tc>
                <a:tc>
                  <a:txBody>
                    <a:bodyPr/>
                    <a:lstStyle/>
                    <a:p>
                      <a:pPr>
                        <a:lnSpc>
                          <a:spcPct val="150000"/>
                        </a:lnSpc>
                        <a:buNone/>
                      </a:pPr>
                      <a:r>
                        <a:rPr lang="en-US" sz="1800" dirty="0"/>
                        <a:t>Extra cost for keeping functions warm</a:t>
                      </a:r>
                      <a:endParaRPr lang="en-US" sz="1800" dirty="0">
                        <a:latin typeface="Abadi" panose="020B0604020104020204" pitchFamily="34" charset="0"/>
                      </a:endParaRPr>
                    </a:p>
                  </a:txBody>
                  <a:tcPr anchor="ctr"/>
                </a:tc>
                <a:extLst>
                  <a:ext uri="{0D108BD9-81ED-4DB2-BD59-A6C34878D82A}">
                    <a16:rowId xmlns:a16="http://schemas.microsoft.com/office/drawing/2014/main" val="662614233"/>
                  </a:ext>
                </a:extLst>
              </a:tr>
            </a:tbl>
          </a:graphicData>
        </a:graphic>
      </p:graphicFrame>
      <p:sp>
        <p:nvSpPr>
          <p:cNvPr id="5" name="Rectangle 3">
            <a:extLst>
              <a:ext uri="{FF2B5EF4-FFF2-40B4-BE49-F238E27FC236}">
                <a16:creationId xmlns:a16="http://schemas.microsoft.com/office/drawing/2014/main" id="{C4C76D3E-F4A5-8E90-4E71-6293B5E753F8}"/>
              </a:ext>
            </a:extLst>
          </p:cNvPr>
          <p:cNvSpPr>
            <a:spLocks noChangeArrowheads="1"/>
          </p:cNvSpPr>
          <p:nvPr/>
        </p:nvSpPr>
        <p:spPr bwMode="auto">
          <a:xfrm>
            <a:off x="838200" y="4866899"/>
            <a:ext cx="7843091" cy="1293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badi" panose="020B0604020104020204" pitchFamily="34" charset="0"/>
              </a:rPr>
              <a:t>Example:</a:t>
            </a:r>
            <a:endParaRPr kumimoji="0" lang="en-US" altLang="en-US" sz="1800" b="0" i="0" u="none" strike="noStrike" cap="none" normalizeH="0" baseline="0" dirty="0">
              <a:ln>
                <a:noFill/>
              </a:ln>
              <a:solidFill>
                <a:schemeClr val="tx1"/>
              </a:solidFill>
              <a:effectLst/>
              <a:latin typeface="Abadi" panose="020B0604020104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badi" panose="020B0604020104020204" pitchFamily="34" charset="0"/>
              </a:rPr>
              <a:t>Function runs 200 </a:t>
            </a:r>
            <a:r>
              <a:rPr kumimoji="0" lang="en-US" altLang="en-US" sz="1800" b="0" i="0" u="none" strike="noStrike" cap="none" normalizeH="0" baseline="0" dirty="0" err="1">
                <a:ln>
                  <a:noFill/>
                </a:ln>
                <a:solidFill>
                  <a:schemeClr val="tx1"/>
                </a:solidFill>
                <a:effectLst/>
                <a:latin typeface="Abadi" panose="020B0604020104020204" pitchFamily="34" charset="0"/>
              </a:rPr>
              <a:t>ms</a:t>
            </a:r>
            <a:r>
              <a:rPr kumimoji="0" lang="en-US" altLang="en-US" sz="1800" b="0" i="0" u="none" strike="noStrike" cap="none" normalizeH="0" baseline="0" dirty="0">
                <a:ln>
                  <a:noFill/>
                </a:ln>
                <a:solidFill>
                  <a:schemeClr val="tx1"/>
                </a:solidFill>
                <a:effectLst/>
                <a:latin typeface="Abadi" panose="020B0604020104020204" pitchFamily="34" charset="0"/>
              </a:rPr>
              <a:t>, 512 MB memory, 1M times/month</a:t>
            </a:r>
            <a:br>
              <a:rPr kumimoji="0" lang="en-US" altLang="en-US" sz="1800" b="0" i="0" u="none" strike="noStrike" cap="none" normalizeH="0" baseline="0" dirty="0">
                <a:ln>
                  <a:noFill/>
                </a:ln>
                <a:solidFill>
                  <a:schemeClr val="tx1"/>
                </a:solidFill>
                <a:effectLst/>
                <a:latin typeface="Abadi" panose="020B0604020104020204" pitchFamily="34" charset="0"/>
              </a:rPr>
            </a:br>
            <a:r>
              <a:rPr kumimoji="0" lang="en-US" altLang="en-US" sz="1800" b="0" i="0" u="none" strike="noStrike" cap="none" normalizeH="0" baseline="0" dirty="0">
                <a:ln>
                  <a:noFill/>
                </a:ln>
                <a:solidFill>
                  <a:schemeClr val="tx1"/>
                </a:solidFill>
                <a:effectLst/>
                <a:latin typeface="Abadi" panose="020B0604020104020204" pitchFamily="34" charset="0"/>
              </a:rPr>
              <a:t>→ Cost ≈ </a:t>
            </a:r>
            <a:r>
              <a:rPr kumimoji="0" lang="en-US" altLang="en-US" sz="1800" b="1" i="0" u="none" strike="noStrike" cap="none" normalizeH="0" baseline="0" dirty="0">
                <a:ln>
                  <a:noFill/>
                </a:ln>
                <a:solidFill>
                  <a:schemeClr val="tx1"/>
                </a:solidFill>
                <a:effectLst/>
                <a:latin typeface="Abadi" panose="020B0604020104020204" pitchFamily="34" charset="0"/>
              </a:rPr>
              <a:t>$0.80/month</a:t>
            </a:r>
            <a:endParaRPr kumimoji="0" lang="en-US" altLang="en-US" sz="1800" b="0" i="0" u="none" strike="noStrike" cap="none" normalizeH="0" baseline="0" dirty="0">
              <a:ln>
                <a:noFill/>
              </a:ln>
              <a:solidFill>
                <a:schemeClr val="tx1"/>
              </a:solidFill>
              <a:effectLst/>
              <a:latin typeface="Abadi" panose="020B0604020104020204" pitchFamily="34" charset="0"/>
            </a:endParaRPr>
          </a:p>
        </p:txBody>
      </p:sp>
      <p:sp>
        <p:nvSpPr>
          <p:cNvPr id="7" name="TextBox 6">
            <a:extLst>
              <a:ext uri="{FF2B5EF4-FFF2-40B4-BE49-F238E27FC236}">
                <a16:creationId xmlns:a16="http://schemas.microsoft.com/office/drawing/2014/main" id="{788399DF-E454-D5FE-977B-282E3F127A0D}"/>
              </a:ext>
            </a:extLst>
          </p:cNvPr>
          <p:cNvSpPr txBox="1"/>
          <p:nvPr/>
        </p:nvSpPr>
        <p:spPr>
          <a:xfrm>
            <a:off x="838200" y="763014"/>
            <a:ext cx="7071910" cy="3847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badi" panose="020B0604020104020204" pitchFamily="34" charset="0"/>
              </a:rPr>
              <a:t>💰 Pricing (Pay-As-You-Go):</a:t>
            </a:r>
          </a:p>
        </p:txBody>
      </p:sp>
    </p:spTree>
    <p:extLst>
      <p:ext uri="{BB962C8B-B14F-4D97-AF65-F5344CB8AC3E}">
        <p14:creationId xmlns:p14="http://schemas.microsoft.com/office/powerpoint/2010/main" val="15899124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A2B0A2-532A-A900-6628-49143D44A0FE}"/>
              </a:ext>
            </a:extLst>
          </p:cNvPr>
          <p:cNvGraphicFramePr>
            <a:graphicFrameLocks noGrp="1"/>
          </p:cNvGraphicFramePr>
          <p:nvPr>
            <p:extLst>
              <p:ext uri="{D42A27DB-BD31-4B8C-83A1-F6EECF244321}">
                <p14:modId xmlns:p14="http://schemas.microsoft.com/office/powerpoint/2010/main" val="2902025849"/>
              </p:ext>
            </p:extLst>
          </p:nvPr>
        </p:nvGraphicFramePr>
        <p:xfrm>
          <a:off x="1276579" y="1688597"/>
          <a:ext cx="9638841" cy="3936492"/>
        </p:xfrm>
        <a:graphic>
          <a:graphicData uri="http://schemas.openxmlformats.org/drawingml/2006/table">
            <a:tbl>
              <a:tblPr/>
              <a:tblGrid>
                <a:gridCol w="3119538">
                  <a:extLst>
                    <a:ext uri="{9D8B030D-6E8A-4147-A177-3AD203B41FA5}">
                      <a16:colId xmlns:a16="http://schemas.microsoft.com/office/drawing/2014/main" val="607194951"/>
                    </a:ext>
                  </a:extLst>
                </a:gridCol>
                <a:gridCol w="6519303">
                  <a:extLst>
                    <a:ext uri="{9D8B030D-6E8A-4147-A177-3AD203B41FA5}">
                      <a16:colId xmlns:a16="http://schemas.microsoft.com/office/drawing/2014/main" val="3849942291"/>
                    </a:ext>
                  </a:extLst>
                </a:gridCol>
              </a:tblGrid>
              <a:tr h="421167">
                <a:tc>
                  <a:txBody>
                    <a:bodyPr/>
                    <a:lstStyle/>
                    <a:p>
                      <a:pPr>
                        <a:lnSpc>
                          <a:spcPct val="200000"/>
                        </a:lnSpc>
                        <a:buNone/>
                      </a:pPr>
                      <a:r>
                        <a:rPr lang="en-US" b="1">
                          <a:solidFill>
                            <a:schemeClr val="tx2">
                              <a:lumMod val="75000"/>
                              <a:lumOff val="25000"/>
                            </a:schemeClr>
                          </a:solidFill>
                          <a:latin typeface="Abadi" panose="020B0604020104020204" pitchFamily="34" charset="0"/>
                        </a:rPr>
                        <a:t>Advantage</a:t>
                      </a:r>
                    </a:p>
                  </a:txBody>
                  <a:tcPr anchor="ctr">
                    <a:lnL>
                      <a:noFill/>
                    </a:lnL>
                    <a:lnR>
                      <a:noFill/>
                    </a:lnR>
                    <a:lnT>
                      <a:noFill/>
                    </a:lnT>
                    <a:lnB>
                      <a:noFill/>
                    </a:lnB>
                    <a:noFill/>
                  </a:tcPr>
                </a:tc>
                <a:tc>
                  <a:txBody>
                    <a:bodyPr/>
                    <a:lstStyle/>
                    <a:p>
                      <a:pPr>
                        <a:lnSpc>
                          <a:spcPct val="200000"/>
                        </a:lnSpc>
                        <a:buNone/>
                      </a:pPr>
                      <a:r>
                        <a:rPr lang="en-US" b="1" dirty="0">
                          <a:solidFill>
                            <a:schemeClr val="tx2">
                              <a:lumMod val="75000"/>
                              <a:lumOff val="25000"/>
                            </a:schemeClr>
                          </a:solidFill>
                          <a:latin typeface="Abadi" panose="020B0604020104020204" pitchFamily="34" charset="0"/>
                        </a:rPr>
                        <a:t>Description</a:t>
                      </a:r>
                    </a:p>
                  </a:txBody>
                  <a:tcPr anchor="ctr">
                    <a:lnL>
                      <a:noFill/>
                    </a:lnL>
                    <a:lnR>
                      <a:noFill/>
                    </a:lnR>
                    <a:lnT>
                      <a:noFill/>
                    </a:lnT>
                    <a:lnB>
                      <a:noFill/>
                    </a:lnB>
                    <a:noFill/>
                  </a:tcPr>
                </a:tc>
                <a:extLst>
                  <a:ext uri="{0D108BD9-81ED-4DB2-BD59-A6C34878D82A}">
                    <a16:rowId xmlns:a16="http://schemas.microsoft.com/office/drawing/2014/main" val="1267240732"/>
                  </a:ext>
                </a:extLst>
              </a:tr>
              <a:tr h="421983">
                <a:tc>
                  <a:txBody>
                    <a:bodyPr/>
                    <a:lstStyle/>
                    <a:p>
                      <a:pPr>
                        <a:lnSpc>
                          <a:spcPct val="200000"/>
                        </a:lnSpc>
                        <a:buNone/>
                      </a:pPr>
                      <a:r>
                        <a:rPr lang="en-US" b="1" dirty="0">
                          <a:latin typeface="Abadi" panose="020B0604020104020204" pitchFamily="34" charset="0"/>
                        </a:rPr>
                        <a:t>No server management</a:t>
                      </a:r>
                      <a:endParaRPr lang="en-US" dirty="0">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AWS handles provisioning, scaling, and maintenance.</a:t>
                      </a:r>
                    </a:p>
                  </a:txBody>
                  <a:tcPr anchor="ctr">
                    <a:lnL>
                      <a:noFill/>
                    </a:lnL>
                    <a:lnR>
                      <a:noFill/>
                    </a:lnR>
                    <a:lnT>
                      <a:noFill/>
                    </a:lnT>
                    <a:lnB>
                      <a:noFill/>
                    </a:lnB>
                    <a:noFill/>
                  </a:tcPr>
                </a:tc>
                <a:extLst>
                  <a:ext uri="{0D108BD9-81ED-4DB2-BD59-A6C34878D82A}">
                    <a16:rowId xmlns:a16="http://schemas.microsoft.com/office/drawing/2014/main" val="527183755"/>
                  </a:ext>
                </a:extLst>
              </a:tr>
              <a:tr h="421983">
                <a:tc>
                  <a:txBody>
                    <a:bodyPr/>
                    <a:lstStyle/>
                    <a:p>
                      <a:pPr>
                        <a:lnSpc>
                          <a:spcPct val="200000"/>
                        </a:lnSpc>
                        <a:buNone/>
                      </a:pPr>
                      <a:r>
                        <a:rPr lang="en-US" b="1">
                          <a:latin typeface="Abadi" panose="020B0604020104020204" pitchFamily="34" charset="0"/>
                        </a:rPr>
                        <a:t>Automatic scaling</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Handles 1 to thousands of requests per second.</a:t>
                      </a:r>
                    </a:p>
                  </a:txBody>
                  <a:tcPr anchor="ctr">
                    <a:lnL>
                      <a:noFill/>
                    </a:lnL>
                    <a:lnR>
                      <a:noFill/>
                    </a:lnR>
                    <a:lnT>
                      <a:noFill/>
                    </a:lnT>
                    <a:lnB>
                      <a:noFill/>
                    </a:lnB>
                    <a:noFill/>
                  </a:tcPr>
                </a:tc>
                <a:extLst>
                  <a:ext uri="{0D108BD9-81ED-4DB2-BD59-A6C34878D82A}">
                    <a16:rowId xmlns:a16="http://schemas.microsoft.com/office/drawing/2014/main" val="1727606761"/>
                  </a:ext>
                </a:extLst>
              </a:tr>
              <a:tr h="421983">
                <a:tc>
                  <a:txBody>
                    <a:bodyPr/>
                    <a:lstStyle/>
                    <a:p>
                      <a:pPr>
                        <a:lnSpc>
                          <a:spcPct val="200000"/>
                        </a:lnSpc>
                        <a:buNone/>
                      </a:pPr>
                      <a:r>
                        <a:rPr lang="en-US" b="1">
                          <a:latin typeface="Abadi" panose="020B0604020104020204" pitchFamily="34" charset="0"/>
                        </a:rPr>
                        <a:t>Cost-efficient</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Pay only for usage, not idle time.</a:t>
                      </a:r>
                    </a:p>
                  </a:txBody>
                  <a:tcPr anchor="ctr">
                    <a:lnL>
                      <a:noFill/>
                    </a:lnL>
                    <a:lnR>
                      <a:noFill/>
                    </a:lnR>
                    <a:lnT>
                      <a:noFill/>
                    </a:lnT>
                    <a:lnB>
                      <a:noFill/>
                    </a:lnB>
                    <a:noFill/>
                  </a:tcPr>
                </a:tc>
                <a:extLst>
                  <a:ext uri="{0D108BD9-81ED-4DB2-BD59-A6C34878D82A}">
                    <a16:rowId xmlns:a16="http://schemas.microsoft.com/office/drawing/2014/main" val="4245313467"/>
                  </a:ext>
                </a:extLst>
              </a:tr>
              <a:tr h="421983">
                <a:tc>
                  <a:txBody>
                    <a:bodyPr/>
                    <a:lstStyle/>
                    <a:p>
                      <a:pPr>
                        <a:lnSpc>
                          <a:spcPct val="200000"/>
                        </a:lnSpc>
                        <a:buNone/>
                      </a:pPr>
                      <a:r>
                        <a:rPr lang="en-US" b="1" dirty="0">
                          <a:latin typeface="Abadi" panose="020B0604020104020204" pitchFamily="34" charset="0"/>
                        </a:rPr>
                        <a:t>Event-driven</a:t>
                      </a:r>
                      <a:endParaRPr lang="en-US" dirty="0">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Works perfectly with AWS events like S3 uploads or API calls.</a:t>
                      </a:r>
                    </a:p>
                  </a:txBody>
                  <a:tcPr anchor="ctr">
                    <a:lnL>
                      <a:noFill/>
                    </a:lnL>
                    <a:lnR>
                      <a:noFill/>
                    </a:lnR>
                    <a:lnT>
                      <a:noFill/>
                    </a:lnT>
                    <a:lnB>
                      <a:noFill/>
                    </a:lnB>
                    <a:noFill/>
                  </a:tcPr>
                </a:tc>
                <a:extLst>
                  <a:ext uri="{0D108BD9-81ED-4DB2-BD59-A6C34878D82A}">
                    <a16:rowId xmlns:a16="http://schemas.microsoft.com/office/drawing/2014/main" val="254733911"/>
                  </a:ext>
                </a:extLst>
              </a:tr>
              <a:tr h="421983">
                <a:tc>
                  <a:txBody>
                    <a:bodyPr/>
                    <a:lstStyle/>
                    <a:p>
                      <a:pPr>
                        <a:lnSpc>
                          <a:spcPct val="200000"/>
                        </a:lnSpc>
                        <a:buNone/>
                      </a:pPr>
                      <a:r>
                        <a:rPr lang="en-US" b="1" dirty="0">
                          <a:latin typeface="Abadi" panose="020B0604020104020204" pitchFamily="34" charset="0"/>
                        </a:rPr>
                        <a:t>Highly available</a:t>
                      </a:r>
                      <a:endParaRPr lang="en-US" dirty="0">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Multi-AZ design ensures fault tolerance.</a:t>
                      </a:r>
                    </a:p>
                  </a:txBody>
                  <a:tcPr anchor="ctr">
                    <a:lnL>
                      <a:noFill/>
                    </a:lnL>
                    <a:lnR>
                      <a:noFill/>
                    </a:lnR>
                    <a:lnT>
                      <a:noFill/>
                    </a:lnT>
                    <a:lnB>
                      <a:noFill/>
                    </a:lnB>
                    <a:noFill/>
                  </a:tcPr>
                </a:tc>
                <a:extLst>
                  <a:ext uri="{0D108BD9-81ED-4DB2-BD59-A6C34878D82A}">
                    <a16:rowId xmlns:a16="http://schemas.microsoft.com/office/drawing/2014/main" val="525889519"/>
                  </a:ext>
                </a:extLst>
              </a:tr>
              <a:tr h="421983">
                <a:tc>
                  <a:txBody>
                    <a:bodyPr/>
                    <a:lstStyle/>
                    <a:p>
                      <a:pPr>
                        <a:lnSpc>
                          <a:spcPct val="200000"/>
                        </a:lnSpc>
                        <a:buNone/>
                      </a:pPr>
                      <a:r>
                        <a:rPr lang="en-US" b="1" dirty="0">
                          <a:latin typeface="Abadi" panose="020B0604020104020204" pitchFamily="34" charset="0"/>
                        </a:rPr>
                        <a:t>Easy integration</a:t>
                      </a:r>
                      <a:endParaRPr lang="en-US" dirty="0">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dirty="0">
                          <a:latin typeface="Abadi" panose="020B0604020104020204" pitchFamily="34" charset="0"/>
                        </a:rPr>
                        <a:t>Works with over 200 AWS services.</a:t>
                      </a:r>
                    </a:p>
                  </a:txBody>
                  <a:tcPr anchor="ctr">
                    <a:lnL>
                      <a:noFill/>
                    </a:lnL>
                    <a:lnR>
                      <a:noFill/>
                    </a:lnR>
                    <a:lnT>
                      <a:noFill/>
                    </a:lnT>
                    <a:lnB>
                      <a:noFill/>
                    </a:lnB>
                    <a:noFill/>
                  </a:tcPr>
                </a:tc>
                <a:extLst>
                  <a:ext uri="{0D108BD9-81ED-4DB2-BD59-A6C34878D82A}">
                    <a16:rowId xmlns:a16="http://schemas.microsoft.com/office/drawing/2014/main" val="1634810618"/>
                  </a:ext>
                </a:extLst>
              </a:tr>
            </a:tbl>
          </a:graphicData>
        </a:graphic>
      </p:graphicFrame>
      <p:sp>
        <p:nvSpPr>
          <p:cNvPr id="3" name="Rectangle 1">
            <a:extLst>
              <a:ext uri="{FF2B5EF4-FFF2-40B4-BE49-F238E27FC236}">
                <a16:creationId xmlns:a16="http://schemas.microsoft.com/office/drawing/2014/main" id="{459EBE3A-4929-22A4-00B9-74C9D27F7D1B}"/>
              </a:ext>
            </a:extLst>
          </p:cNvPr>
          <p:cNvSpPr>
            <a:spLocks noChangeArrowheads="1"/>
          </p:cNvSpPr>
          <p:nvPr/>
        </p:nvSpPr>
        <p:spPr bwMode="auto">
          <a:xfrm>
            <a:off x="1276579" y="1017467"/>
            <a:ext cx="5257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accent2">
                    <a:lumMod val="75000"/>
                  </a:schemeClr>
                </a:solidFill>
                <a:effectLst/>
                <a:latin typeface="Abadi" panose="020B0604020104020204" pitchFamily="34" charset="0"/>
              </a:rPr>
              <a:t>💡 Advantages of AWS Lambda</a:t>
            </a:r>
          </a:p>
        </p:txBody>
      </p:sp>
    </p:spTree>
    <p:extLst>
      <p:ext uri="{BB962C8B-B14F-4D97-AF65-F5344CB8AC3E}">
        <p14:creationId xmlns:p14="http://schemas.microsoft.com/office/powerpoint/2010/main" val="25360060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6946EF-7857-C913-5C77-11F473F57272}"/>
              </a:ext>
            </a:extLst>
          </p:cNvPr>
          <p:cNvGraphicFramePr>
            <a:graphicFrameLocks noGrp="1"/>
          </p:cNvGraphicFramePr>
          <p:nvPr>
            <p:extLst>
              <p:ext uri="{D42A27DB-BD31-4B8C-83A1-F6EECF244321}">
                <p14:modId xmlns:p14="http://schemas.microsoft.com/office/powerpoint/2010/main" val="1707349464"/>
              </p:ext>
            </p:extLst>
          </p:nvPr>
        </p:nvGraphicFramePr>
        <p:xfrm>
          <a:off x="1102605" y="1422796"/>
          <a:ext cx="10515600" cy="3374009"/>
        </p:xfrm>
        <a:graphic>
          <a:graphicData uri="http://schemas.openxmlformats.org/drawingml/2006/table">
            <a:tbl>
              <a:tblPr/>
              <a:tblGrid>
                <a:gridCol w="3711765">
                  <a:extLst>
                    <a:ext uri="{9D8B030D-6E8A-4147-A177-3AD203B41FA5}">
                      <a16:colId xmlns:a16="http://schemas.microsoft.com/office/drawing/2014/main" val="1317740022"/>
                    </a:ext>
                  </a:extLst>
                </a:gridCol>
                <a:gridCol w="6803835">
                  <a:extLst>
                    <a:ext uri="{9D8B030D-6E8A-4147-A177-3AD203B41FA5}">
                      <a16:colId xmlns:a16="http://schemas.microsoft.com/office/drawing/2014/main" val="1725450726"/>
                    </a:ext>
                  </a:extLst>
                </a:gridCol>
              </a:tblGrid>
              <a:tr h="0">
                <a:tc>
                  <a:txBody>
                    <a:bodyPr/>
                    <a:lstStyle/>
                    <a:p>
                      <a:pPr>
                        <a:lnSpc>
                          <a:spcPct val="200000"/>
                        </a:lnSpc>
                        <a:buNone/>
                      </a:pPr>
                      <a:r>
                        <a:rPr lang="en-US" b="1" dirty="0">
                          <a:solidFill>
                            <a:schemeClr val="accent1">
                              <a:lumMod val="75000"/>
                            </a:schemeClr>
                          </a:solidFill>
                          <a:latin typeface="Abadi" panose="020B0604020104020204" pitchFamily="34" charset="0"/>
                        </a:rPr>
                        <a:t>Limitation</a:t>
                      </a:r>
                    </a:p>
                  </a:txBody>
                  <a:tcPr anchor="ctr">
                    <a:lnL>
                      <a:noFill/>
                    </a:lnL>
                    <a:lnR>
                      <a:noFill/>
                    </a:lnR>
                    <a:lnT>
                      <a:noFill/>
                    </a:lnT>
                    <a:lnB>
                      <a:noFill/>
                    </a:lnB>
                    <a:noFill/>
                  </a:tcPr>
                </a:tc>
                <a:tc>
                  <a:txBody>
                    <a:bodyPr/>
                    <a:lstStyle/>
                    <a:p>
                      <a:pPr>
                        <a:lnSpc>
                          <a:spcPct val="200000"/>
                        </a:lnSpc>
                        <a:buNone/>
                      </a:pPr>
                      <a:r>
                        <a:rPr lang="en-US" b="1" dirty="0">
                          <a:solidFill>
                            <a:schemeClr val="accent1">
                              <a:lumMod val="75000"/>
                            </a:schemeClr>
                          </a:solidFill>
                          <a:latin typeface="Abadi" panose="020B0604020104020204" pitchFamily="34" charset="0"/>
                        </a:rPr>
                        <a:t>Description</a:t>
                      </a:r>
                    </a:p>
                  </a:txBody>
                  <a:tcPr anchor="ctr">
                    <a:lnL>
                      <a:noFill/>
                    </a:lnL>
                    <a:lnR>
                      <a:noFill/>
                    </a:lnR>
                    <a:lnT>
                      <a:noFill/>
                    </a:lnT>
                    <a:lnB>
                      <a:noFill/>
                    </a:lnB>
                    <a:noFill/>
                  </a:tcPr>
                </a:tc>
                <a:extLst>
                  <a:ext uri="{0D108BD9-81ED-4DB2-BD59-A6C34878D82A}">
                    <a16:rowId xmlns:a16="http://schemas.microsoft.com/office/drawing/2014/main" val="3833194965"/>
                  </a:ext>
                </a:extLst>
              </a:tr>
              <a:tr h="0">
                <a:tc>
                  <a:txBody>
                    <a:bodyPr/>
                    <a:lstStyle/>
                    <a:p>
                      <a:pPr>
                        <a:lnSpc>
                          <a:spcPct val="200000"/>
                        </a:lnSpc>
                        <a:buNone/>
                      </a:pPr>
                      <a:r>
                        <a:rPr lang="en-US" b="1">
                          <a:latin typeface="Abadi" panose="020B0604020104020204" pitchFamily="34" charset="0"/>
                        </a:rPr>
                        <a:t>Max Execution Time</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15 minutes per invocation</a:t>
                      </a:r>
                    </a:p>
                  </a:txBody>
                  <a:tcPr anchor="ctr">
                    <a:lnL>
                      <a:noFill/>
                    </a:lnL>
                    <a:lnR>
                      <a:noFill/>
                    </a:lnR>
                    <a:lnT>
                      <a:noFill/>
                    </a:lnT>
                    <a:lnB>
                      <a:noFill/>
                    </a:lnB>
                    <a:noFill/>
                  </a:tcPr>
                </a:tc>
                <a:extLst>
                  <a:ext uri="{0D108BD9-81ED-4DB2-BD59-A6C34878D82A}">
                    <a16:rowId xmlns:a16="http://schemas.microsoft.com/office/drawing/2014/main" val="2991534475"/>
                  </a:ext>
                </a:extLst>
              </a:tr>
              <a:tr h="0">
                <a:tc>
                  <a:txBody>
                    <a:bodyPr/>
                    <a:lstStyle/>
                    <a:p>
                      <a:pPr>
                        <a:lnSpc>
                          <a:spcPct val="200000"/>
                        </a:lnSpc>
                        <a:buNone/>
                      </a:pPr>
                      <a:r>
                        <a:rPr lang="en-US" b="1" dirty="0">
                          <a:latin typeface="Abadi" panose="020B0604020104020204" pitchFamily="34" charset="0"/>
                        </a:rPr>
                        <a:t>Ephemeral Storage</a:t>
                      </a:r>
                      <a:endParaRPr lang="en-US" dirty="0">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/tmp directory limited to 512 MB–10 GB</a:t>
                      </a:r>
                    </a:p>
                  </a:txBody>
                  <a:tcPr anchor="ctr">
                    <a:lnL>
                      <a:noFill/>
                    </a:lnL>
                    <a:lnR>
                      <a:noFill/>
                    </a:lnR>
                    <a:lnT>
                      <a:noFill/>
                    </a:lnT>
                    <a:lnB>
                      <a:noFill/>
                    </a:lnB>
                    <a:noFill/>
                  </a:tcPr>
                </a:tc>
                <a:extLst>
                  <a:ext uri="{0D108BD9-81ED-4DB2-BD59-A6C34878D82A}">
                    <a16:rowId xmlns:a16="http://schemas.microsoft.com/office/drawing/2014/main" val="1870895893"/>
                  </a:ext>
                </a:extLst>
              </a:tr>
              <a:tr h="0">
                <a:tc>
                  <a:txBody>
                    <a:bodyPr/>
                    <a:lstStyle/>
                    <a:p>
                      <a:pPr>
                        <a:lnSpc>
                          <a:spcPct val="200000"/>
                        </a:lnSpc>
                        <a:buNone/>
                      </a:pPr>
                      <a:r>
                        <a:rPr lang="en-US" b="1">
                          <a:latin typeface="Abadi" panose="020B0604020104020204" pitchFamily="34" charset="0"/>
                        </a:rPr>
                        <a:t>Cold Start</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Slight delay for infrequent invocations</a:t>
                      </a:r>
                    </a:p>
                  </a:txBody>
                  <a:tcPr anchor="ctr">
                    <a:lnL>
                      <a:noFill/>
                    </a:lnL>
                    <a:lnR>
                      <a:noFill/>
                    </a:lnR>
                    <a:lnT>
                      <a:noFill/>
                    </a:lnT>
                    <a:lnB>
                      <a:noFill/>
                    </a:lnB>
                    <a:noFill/>
                  </a:tcPr>
                </a:tc>
                <a:extLst>
                  <a:ext uri="{0D108BD9-81ED-4DB2-BD59-A6C34878D82A}">
                    <a16:rowId xmlns:a16="http://schemas.microsoft.com/office/drawing/2014/main" val="4093244795"/>
                  </a:ext>
                </a:extLst>
              </a:tr>
              <a:tr h="0">
                <a:tc>
                  <a:txBody>
                    <a:bodyPr/>
                    <a:lstStyle/>
                    <a:p>
                      <a:pPr>
                        <a:lnSpc>
                          <a:spcPct val="200000"/>
                        </a:lnSpc>
                        <a:buNone/>
                      </a:pPr>
                      <a:r>
                        <a:rPr lang="en-US" b="1">
                          <a:latin typeface="Abadi" panose="020B0604020104020204" pitchFamily="34" charset="0"/>
                        </a:rPr>
                        <a:t>Limited Customization</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No control over OS or hardware</a:t>
                      </a:r>
                    </a:p>
                  </a:txBody>
                  <a:tcPr anchor="ctr">
                    <a:lnL>
                      <a:noFill/>
                    </a:lnL>
                    <a:lnR>
                      <a:noFill/>
                    </a:lnR>
                    <a:lnT>
                      <a:noFill/>
                    </a:lnT>
                    <a:lnB>
                      <a:noFill/>
                    </a:lnB>
                    <a:noFill/>
                  </a:tcPr>
                </a:tc>
                <a:extLst>
                  <a:ext uri="{0D108BD9-81ED-4DB2-BD59-A6C34878D82A}">
                    <a16:rowId xmlns:a16="http://schemas.microsoft.com/office/drawing/2014/main" val="1404196548"/>
                  </a:ext>
                </a:extLst>
              </a:tr>
              <a:tr h="0">
                <a:tc>
                  <a:txBody>
                    <a:bodyPr/>
                    <a:lstStyle/>
                    <a:p>
                      <a:pPr>
                        <a:lnSpc>
                          <a:spcPct val="200000"/>
                        </a:lnSpc>
                        <a:buNone/>
                      </a:pPr>
                      <a:r>
                        <a:rPr lang="en-US" b="1" dirty="0">
                          <a:latin typeface="Abadi" panose="020B0604020104020204" pitchFamily="34" charset="0"/>
                        </a:rPr>
                        <a:t>State Management</a:t>
                      </a:r>
                      <a:endParaRPr lang="en-US" dirty="0">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dirty="0">
                          <a:latin typeface="Abadi" panose="020B0604020104020204" pitchFamily="34" charset="0"/>
                        </a:rPr>
                        <a:t>Stateless by default (must use DynamoDB/S3 for persistence)</a:t>
                      </a:r>
                    </a:p>
                  </a:txBody>
                  <a:tcPr anchor="ctr">
                    <a:lnL>
                      <a:noFill/>
                    </a:lnL>
                    <a:lnR>
                      <a:noFill/>
                    </a:lnR>
                    <a:lnT>
                      <a:noFill/>
                    </a:lnT>
                    <a:lnB>
                      <a:noFill/>
                    </a:lnB>
                    <a:noFill/>
                  </a:tcPr>
                </a:tc>
                <a:extLst>
                  <a:ext uri="{0D108BD9-81ED-4DB2-BD59-A6C34878D82A}">
                    <a16:rowId xmlns:a16="http://schemas.microsoft.com/office/drawing/2014/main" val="1555893897"/>
                  </a:ext>
                </a:extLst>
              </a:tr>
            </a:tbl>
          </a:graphicData>
        </a:graphic>
      </p:graphicFrame>
      <p:sp>
        <p:nvSpPr>
          <p:cNvPr id="3" name="Rectangle 1">
            <a:extLst>
              <a:ext uri="{FF2B5EF4-FFF2-40B4-BE49-F238E27FC236}">
                <a16:creationId xmlns:a16="http://schemas.microsoft.com/office/drawing/2014/main" id="{4EE7DD56-AF05-8882-9481-A3C8EA6DF576}"/>
              </a:ext>
            </a:extLst>
          </p:cNvPr>
          <p:cNvSpPr>
            <a:spLocks noChangeArrowheads="1"/>
          </p:cNvSpPr>
          <p:nvPr/>
        </p:nvSpPr>
        <p:spPr bwMode="auto">
          <a:xfrm>
            <a:off x="661931" y="720016"/>
            <a:ext cx="44498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accent2">
                    <a:lumMod val="75000"/>
                  </a:schemeClr>
                </a:solidFill>
                <a:effectLst/>
                <a:latin typeface="Abadi" panose="020B0604020104020204" pitchFamily="34" charset="0"/>
              </a:rPr>
              <a:t>⚠️ Limitations of Lambda</a:t>
            </a:r>
          </a:p>
        </p:txBody>
      </p:sp>
    </p:spTree>
    <p:extLst>
      <p:ext uri="{BB962C8B-B14F-4D97-AF65-F5344CB8AC3E}">
        <p14:creationId xmlns:p14="http://schemas.microsoft.com/office/powerpoint/2010/main" val="4446339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10AFEB-7FD2-506F-E6BA-D2510569CDB8}"/>
              </a:ext>
            </a:extLst>
          </p:cNvPr>
          <p:cNvSpPr txBox="1"/>
          <p:nvPr/>
        </p:nvSpPr>
        <p:spPr>
          <a:xfrm>
            <a:off x="1098931" y="288461"/>
            <a:ext cx="9323025" cy="6281078"/>
          </a:xfrm>
          <a:prstGeom prst="rect">
            <a:avLst/>
          </a:prstGeom>
          <a:noFill/>
        </p:spPr>
        <p:txBody>
          <a:bodyPr wrap="square">
            <a:spAutoFit/>
          </a:bodyPr>
          <a:lstStyle/>
          <a:p>
            <a:pPr>
              <a:lnSpc>
                <a:spcPct val="150000"/>
              </a:lnSpc>
            </a:pPr>
            <a:r>
              <a:rPr lang="en-US" b="1" dirty="0">
                <a:latin typeface="Abadi" panose="020B0604020104020204" pitchFamily="34" charset="0"/>
              </a:rPr>
              <a:t>🔁 </a:t>
            </a:r>
            <a:r>
              <a:rPr lang="en-US" b="1" dirty="0">
                <a:solidFill>
                  <a:schemeClr val="accent1">
                    <a:lumMod val="75000"/>
                  </a:schemeClr>
                </a:solidFill>
                <a:latin typeface="Abadi" panose="020B0604020104020204" pitchFamily="34" charset="0"/>
              </a:rPr>
              <a:t>When to Use AWS Lambda</a:t>
            </a:r>
          </a:p>
          <a:p>
            <a:pPr>
              <a:lnSpc>
                <a:spcPct val="150000"/>
              </a:lnSpc>
            </a:pPr>
            <a:endParaRPr lang="en-US" b="1" dirty="0">
              <a:latin typeface="Abadi" panose="020B0604020104020204" pitchFamily="34" charset="0"/>
            </a:endParaRPr>
          </a:p>
          <a:p>
            <a:pPr>
              <a:lnSpc>
                <a:spcPct val="150000"/>
              </a:lnSpc>
            </a:pPr>
            <a:r>
              <a:rPr lang="en-US" dirty="0">
                <a:latin typeface="Abadi" panose="020B0604020104020204" pitchFamily="34" charset="0"/>
              </a:rPr>
              <a:t>✅ </a:t>
            </a:r>
            <a:r>
              <a:rPr lang="en-US" b="1" dirty="0">
                <a:latin typeface="Abadi" panose="020B0604020104020204" pitchFamily="34" charset="0"/>
              </a:rPr>
              <a:t>Best For</a:t>
            </a:r>
            <a:endParaRPr lang="en-US" dirty="0">
              <a:latin typeface="Abadi" panose="020B0604020104020204" pitchFamily="34" charset="0"/>
            </a:endParaRPr>
          </a:p>
          <a:p>
            <a:pPr marL="285750" indent="-285750">
              <a:lnSpc>
                <a:spcPct val="150000"/>
              </a:lnSpc>
              <a:buFont typeface="Arial" panose="020B0604020202020204" pitchFamily="34" charset="0"/>
              <a:buChar char="•"/>
            </a:pPr>
            <a:r>
              <a:rPr lang="en-US" dirty="0">
                <a:latin typeface="Abadi" panose="020B0604020104020204" pitchFamily="34" charset="0"/>
              </a:rPr>
              <a:t>Image/file processing (via S3 triggers)</a:t>
            </a:r>
          </a:p>
          <a:p>
            <a:pPr marL="285750" indent="-285750">
              <a:lnSpc>
                <a:spcPct val="150000"/>
              </a:lnSpc>
              <a:buFont typeface="Arial" panose="020B0604020202020204" pitchFamily="34" charset="0"/>
              <a:buChar char="•"/>
            </a:pPr>
            <a:r>
              <a:rPr lang="en-US" dirty="0">
                <a:latin typeface="Abadi" panose="020B0604020104020204" pitchFamily="34" charset="0"/>
              </a:rPr>
              <a:t>REST APIs (via API Gateway)</a:t>
            </a:r>
          </a:p>
          <a:p>
            <a:pPr marL="285750" indent="-285750">
              <a:lnSpc>
                <a:spcPct val="150000"/>
              </a:lnSpc>
              <a:buFont typeface="Arial" panose="020B0604020202020204" pitchFamily="34" charset="0"/>
              <a:buChar char="•"/>
            </a:pPr>
            <a:r>
              <a:rPr lang="en-US" dirty="0">
                <a:latin typeface="Abadi" panose="020B0604020104020204" pitchFamily="34" charset="0"/>
              </a:rPr>
              <a:t>Scheduled jobs (using CloudWatch)</a:t>
            </a:r>
          </a:p>
          <a:p>
            <a:pPr marL="285750" indent="-285750">
              <a:lnSpc>
                <a:spcPct val="150000"/>
              </a:lnSpc>
              <a:buFont typeface="Arial" panose="020B0604020202020204" pitchFamily="34" charset="0"/>
              <a:buChar char="•"/>
            </a:pPr>
            <a:r>
              <a:rPr lang="en-US" dirty="0">
                <a:latin typeface="Abadi" panose="020B0604020104020204" pitchFamily="34" charset="0"/>
              </a:rPr>
              <a:t>Stream processing (Kinesis, DynamoDB)</a:t>
            </a:r>
          </a:p>
          <a:p>
            <a:pPr marL="285750" indent="-285750">
              <a:lnSpc>
                <a:spcPct val="150000"/>
              </a:lnSpc>
              <a:buFont typeface="Arial" panose="020B0604020202020204" pitchFamily="34" charset="0"/>
              <a:buChar char="•"/>
            </a:pPr>
            <a:r>
              <a:rPr lang="en-US" dirty="0">
                <a:latin typeface="Abadi" panose="020B0604020104020204" pitchFamily="34" charset="0"/>
              </a:rPr>
              <a:t>Chatbots, automation, notifications</a:t>
            </a:r>
          </a:p>
          <a:p>
            <a:pPr marL="285750" indent="-285750">
              <a:lnSpc>
                <a:spcPct val="150000"/>
              </a:lnSpc>
              <a:buFont typeface="Arial" panose="020B0604020202020204" pitchFamily="34" charset="0"/>
              <a:buChar char="•"/>
            </a:pPr>
            <a:r>
              <a:rPr lang="en-US" dirty="0">
                <a:latin typeface="Abadi" panose="020B0604020104020204" pitchFamily="34" charset="0"/>
              </a:rPr>
              <a:t>IoT event handling</a:t>
            </a:r>
          </a:p>
          <a:p>
            <a:pPr>
              <a:lnSpc>
                <a:spcPct val="150000"/>
              </a:lnSpc>
            </a:pPr>
            <a:endParaRPr lang="en-US" dirty="0">
              <a:latin typeface="Abadi" panose="020B0604020104020204" pitchFamily="34" charset="0"/>
            </a:endParaRPr>
          </a:p>
          <a:p>
            <a:pPr>
              <a:lnSpc>
                <a:spcPct val="150000"/>
              </a:lnSpc>
            </a:pPr>
            <a:r>
              <a:rPr lang="en-US" dirty="0">
                <a:latin typeface="Abadi" panose="020B0604020104020204" pitchFamily="34" charset="0"/>
              </a:rPr>
              <a:t>❌ </a:t>
            </a:r>
            <a:r>
              <a:rPr lang="en-US" b="1" dirty="0">
                <a:latin typeface="Abadi" panose="020B0604020104020204" pitchFamily="34" charset="0"/>
              </a:rPr>
              <a:t>Avoid Lambda For</a:t>
            </a:r>
            <a:endParaRPr lang="en-US" dirty="0">
              <a:latin typeface="Abadi" panose="020B0604020104020204" pitchFamily="34" charset="0"/>
            </a:endParaRPr>
          </a:p>
          <a:p>
            <a:pPr marL="285750" indent="-285750">
              <a:lnSpc>
                <a:spcPct val="150000"/>
              </a:lnSpc>
              <a:buFont typeface="Arial" panose="020B0604020202020204" pitchFamily="34" charset="0"/>
              <a:buChar char="•"/>
            </a:pPr>
            <a:r>
              <a:rPr lang="en-US" dirty="0">
                <a:latin typeface="Abadi" panose="020B0604020104020204" pitchFamily="34" charset="0"/>
              </a:rPr>
              <a:t>Long-running workloads (&gt;15 min)</a:t>
            </a:r>
          </a:p>
          <a:p>
            <a:pPr marL="285750" indent="-285750">
              <a:lnSpc>
                <a:spcPct val="150000"/>
              </a:lnSpc>
              <a:buFont typeface="Arial" panose="020B0604020202020204" pitchFamily="34" charset="0"/>
              <a:buChar char="•"/>
            </a:pPr>
            <a:r>
              <a:rPr lang="en-US" dirty="0">
                <a:latin typeface="Abadi" panose="020B0604020104020204" pitchFamily="34" charset="0"/>
              </a:rPr>
              <a:t>Heavy background processing</a:t>
            </a:r>
          </a:p>
          <a:p>
            <a:pPr marL="285750" indent="-285750">
              <a:lnSpc>
                <a:spcPct val="150000"/>
              </a:lnSpc>
              <a:buFont typeface="Arial" panose="020B0604020202020204" pitchFamily="34" charset="0"/>
              <a:buChar char="•"/>
            </a:pPr>
            <a:r>
              <a:rPr lang="en-US" dirty="0">
                <a:latin typeface="Abadi" panose="020B0604020104020204" pitchFamily="34" charset="0"/>
              </a:rPr>
              <a:t>Real-time video transcoding</a:t>
            </a:r>
          </a:p>
          <a:p>
            <a:pPr marL="285750" indent="-285750">
              <a:lnSpc>
                <a:spcPct val="150000"/>
              </a:lnSpc>
              <a:buFont typeface="Arial" panose="020B0604020202020204" pitchFamily="34" charset="0"/>
              <a:buChar char="•"/>
            </a:pPr>
            <a:r>
              <a:rPr lang="en-US" dirty="0">
                <a:latin typeface="Abadi" panose="020B0604020104020204" pitchFamily="34" charset="0"/>
              </a:rPr>
              <a:t>Applications needing local storage/state</a:t>
            </a:r>
          </a:p>
        </p:txBody>
      </p:sp>
    </p:spTree>
    <p:extLst>
      <p:ext uri="{BB962C8B-B14F-4D97-AF65-F5344CB8AC3E}">
        <p14:creationId xmlns:p14="http://schemas.microsoft.com/office/powerpoint/2010/main" val="26255581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AAE194-1583-60D8-C47A-EA85B592E589}"/>
              </a:ext>
            </a:extLst>
          </p:cNvPr>
          <p:cNvSpPr txBox="1"/>
          <p:nvPr/>
        </p:nvSpPr>
        <p:spPr>
          <a:xfrm>
            <a:off x="757409" y="716843"/>
            <a:ext cx="8505940" cy="4249753"/>
          </a:xfrm>
          <a:prstGeom prst="rect">
            <a:avLst/>
          </a:prstGeom>
          <a:noFill/>
        </p:spPr>
        <p:txBody>
          <a:bodyPr wrap="square">
            <a:spAutoFit/>
          </a:bodyPr>
          <a:lstStyle/>
          <a:p>
            <a:pPr>
              <a:lnSpc>
                <a:spcPct val="150000"/>
              </a:lnSpc>
              <a:buNone/>
            </a:pPr>
            <a:r>
              <a:rPr lang="en-US" sz="2000" b="1" dirty="0">
                <a:solidFill>
                  <a:schemeClr val="accent2">
                    <a:lumMod val="75000"/>
                  </a:schemeClr>
                </a:solidFill>
                <a:latin typeface="Abadi" panose="020B0604020104020204" pitchFamily="34" charset="0"/>
              </a:rPr>
              <a:t>CloudWatch:</a:t>
            </a:r>
          </a:p>
          <a:p>
            <a:pPr>
              <a:lnSpc>
                <a:spcPct val="150000"/>
              </a:lnSpc>
              <a:buNone/>
            </a:pPr>
            <a:r>
              <a:rPr lang="en-US" b="1" dirty="0">
                <a:latin typeface="Abadi" panose="020B0604020104020204" pitchFamily="34" charset="0"/>
              </a:rPr>
              <a:t>Amazon CloudWatch</a:t>
            </a:r>
            <a:r>
              <a:rPr lang="en-US" dirty="0">
                <a:latin typeface="Abadi" panose="020B0604020104020204" pitchFamily="34" charset="0"/>
              </a:rPr>
              <a:t> is a </a:t>
            </a:r>
            <a:r>
              <a:rPr lang="en-US" b="1" dirty="0">
                <a:latin typeface="Abadi" panose="020B0604020104020204" pitchFamily="34" charset="0"/>
              </a:rPr>
              <a:t>monitoring, observability, and alerting service</a:t>
            </a:r>
            <a:r>
              <a:rPr lang="en-US" dirty="0">
                <a:latin typeface="Abadi" panose="020B0604020104020204" pitchFamily="34" charset="0"/>
              </a:rPr>
              <a:t> by AWS.</a:t>
            </a:r>
            <a:br>
              <a:rPr lang="en-US" dirty="0">
                <a:latin typeface="Abadi" panose="020B0604020104020204" pitchFamily="34" charset="0"/>
              </a:rPr>
            </a:br>
            <a:r>
              <a:rPr lang="en-US" dirty="0">
                <a:latin typeface="Abadi" panose="020B0604020104020204" pitchFamily="34" charset="0"/>
              </a:rPr>
              <a:t>It helps you </a:t>
            </a:r>
            <a:r>
              <a:rPr lang="en-US" b="1" dirty="0">
                <a:latin typeface="Abadi" panose="020B0604020104020204" pitchFamily="34" charset="0"/>
              </a:rPr>
              <a:t>collect, analyze, and act</a:t>
            </a:r>
            <a:r>
              <a:rPr lang="en-US" dirty="0">
                <a:latin typeface="Abadi" panose="020B0604020104020204" pitchFamily="34" charset="0"/>
              </a:rPr>
              <a:t> on data from your AWS resources, applications, and services.</a:t>
            </a:r>
          </a:p>
          <a:p>
            <a:pPr>
              <a:lnSpc>
                <a:spcPct val="150000"/>
              </a:lnSpc>
              <a:buNone/>
            </a:pPr>
            <a:endParaRPr lang="en-US" dirty="0">
              <a:latin typeface="Abadi" panose="020B0604020104020204" pitchFamily="34" charset="0"/>
            </a:endParaRPr>
          </a:p>
          <a:p>
            <a:pPr>
              <a:lnSpc>
                <a:spcPct val="150000"/>
              </a:lnSpc>
              <a:buNone/>
            </a:pPr>
            <a:endParaRPr lang="en-US" dirty="0">
              <a:latin typeface="Abadi" panose="020B0604020104020204" pitchFamily="34" charset="0"/>
            </a:endParaRPr>
          </a:p>
          <a:p>
            <a:pPr>
              <a:lnSpc>
                <a:spcPct val="150000"/>
              </a:lnSpc>
              <a:buNone/>
            </a:pPr>
            <a:r>
              <a:rPr lang="en-US" dirty="0">
                <a:latin typeface="Abadi" panose="020B0604020104020204" pitchFamily="34" charset="0"/>
              </a:rPr>
              <a:t>🧩 In simple words — CloudWatch is like the </a:t>
            </a:r>
            <a:r>
              <a:rPr lang="en-US" i="1" dirty="0">
                <a:latin typeface="Abadi" panose="020B0604020104020204" pitchFamily="34" charset="0"/>
              </a:rPr>
              <a:t>eyes and ears</a:t>
            </a:r>
            <a:r>
              <a:rPr lang="en-US" dirty="0">
                <a:latin typeface="Abadi" panose="020B0604020104020204" pitchFamily="34" charset="0"/>
              </a:rPr>
              <a:t> of your AWS environment.</a:t>
            </a:r>
            <a:br>
              <a:rPr lang="en-US" dirty="0">
                <a:latin typeface="Abadi" panose="020B0604020104020204" pitchFamily="34" charset="0"/>
              </a:rPr>
            </a:br>
            <a:r>
              <a:rPr lang="en-US" dirty="0">
                <a:latin typeface="Abadi" panose="020B0604020104020204" pitchFamily="34" charset="0"/>
              </a:rPr>
              <a:t>It monitors performance, sends alerts, and even triggers automated actions when something goes wrong.</a:t>
            </a:r>
          </a:p>
        </p:txBody>
      </p:sp>
      <p:pic>
        <p:nvPicPr>
          <p:cNvPr id="18434" name="Picture 2" descr="AWS CloudWatch | AWS Management Tools">
            <a:extLst>
              <a:ext uri="{FF2B5EF4-FFF2-40B4-BE49-F238E27FC236}">
                <a16:creationId xmlns:a16="http://schemas.microsoft.com/office/drawing/2014/main" id="{BD836F15-7B60-62AA-C178-0DF679711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3808" y="1961003"/>
            <a:ext cx="2240894" cy="2571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0388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B7908-C15D-60D3-EA39-84269178C6FA}"/>
              </a:ext>
            </a:extLst>
          </p:cNvPr>
          <p:cNvSpPr txBox="1"/>
          <p:nvPr/>
        </p:nvSpPr>
        <p:spPr>
          <a:xfrm>
            <a:off x="624290" y="238247"/>
            <a:ext cx="11567710" cy="6746847"/>
          </a:xfrm>
          <a:prstGeom prst="rect">
            <a:avLst/>
          </a:prstGeom>
          <a:noFill/>
        </p:spPr>
        <p:txBody>
          <a:bodyPr wrap="square">
            <a:spAutoFit/>
          </a:bodyPr>
          <a:lstStyle/>
          <a:p>
            <a:pPr>
              <a:lnSpc>
                <a:spcPct val="150000"/>
              </a:lnSpc>
              <a:buNone/>
            </a:pPr>
            <a:r>
              <a:rPr lang="en-US" b="1" dirty="0">
                <a:solidFill>
                  <a:schemeClr val="accent1">
                    <a:lumMod val="60000"/>
                    <a:lumOff val="40000"/>
                  </a:schemeClr>
                </a:solidFill>
                <a:latin typeface="Abadi" panose="020B0604020104020204" pitchFamily="34" charset="0"/>
              </a:rPr>
              <a:t>⚙️ Feature of CloudWatch</a:t>
            </a:r>
          </a:p>
          <a:p>
            <a:pPr>
              <a:lnSpc>
                <a:spcPct val="150000"/>
              </a:lnSpc>
              <a:buNone/>
            </a:pPr>
            <a:r>
              <a:rPr lang="en-US" sz="1600" b="1" dirty="0">
                <a:solidFill>
                  <a:srgbClr val="FF0000"/>
                </a:solidFill>
                <a:latin typeface="Abadi" panose="020B0604020104020204" pitchFamily="34" charset="0"/>
              </a:rPr>
              <a:t>1. Metrics</a:t>
            </a:r>
          </a:p>
          <a:p>
            <a:pPr>
              <a:lnSpc>
                <a:spcPct val="150000"/>
              </a:lnSpc>
              <a:buFont typeface="Arial" panose="020B0604020202020204" pitchFamily="34" charset="0"/>
              <a:buChar char="•"/>
            </a:pPr>
            <a:r>
              <a:rPr lang="en-US" sz="1600" dirty="0">
                <a:latin typeface="Abadi" panose="020B0604020104020204" pitchFamily="34" charset="0"/>
              </a:rPr>
              <a:t>Metrics are </a:t>
            </a:r>
            <a:r>
              <a:rPr lang="en-US" sz="1600" b="1" dirty="0">
                <a:latin typeface="Abadi" panose="020B0604020104020204" pitchFamily="34" charset="0"/>
              </a:rPr>
              <a:t>time-ordered data points</a:t>
            </a:r>
            <a:r>
              <a:rPr lang="en-US" sz="1600" dirty="0">
                <a:latin typeface="Abadi" panose="020B0604020104020204" pitchFamily="34" charset="0"/>
              </a:rPr>
              <a:t> representing resource performance.</a:t>
            </a:r>
          </a:p>
          <a:p>
            <a:pPr>
              <a:lnSpc>
                <a:spcPct val="150000"/>
              </a:lnSpc>
              <a:buFont typeface="Arial" panose="020B0604020202020204" pitchFamily="34" charset="0"/>
              <a:buChar char="•"/>
            </a:pPr>
            <a:r>
              <a:rPr lang="en-US" sz="1600" dirty="0">
                <a:latin typeface="Abadi" panose="020B0604020104020204" pitchFamily="34" charset="0"/>
              </a:rPr>
              <a:t>Examples:</a:t>
            </a:r>
          </a:p>
          <a:p>
            <a:pPr marL="742950" lvl="1" indent="-285750">
              <a:lnSpc>
                <a:spcPct val="150000"/>
              </a:lnSpc>
              <a:buFont typeface="Arial" panose="020B0604020202020204" pitchFamily="34" charset="0"/>
              <a:buChar char="•"/>
            </a:pPr>
            <a:r>
              <a:rPr lang="en-US" sz="1600" b="1" dirty="0">
                <a:latin typeface="Abadi" panose="020B0604020104020204" pitchFamily="34" charset="0"/>
              </a:rPr>
              <a:t>EC2:</a:t>
            </a:r>
            <a:r>
              <a:rPr lang="en-US" sz="1600" dirty="0">
                <a:latin typeface="Abadi" panose="020B0604020104020204" pitchFamily="34" charset="0"/>
              </a:rPr>
              <a:t> </a:t>
            </a:r>
            <a:r>
              <a:rPr lang="en-US" sz="1600" dirty="0" err="1">
                <a:latin typeface="Abadi" panose="020B0604020104020204" pitchFamily="34" charset="0"/>
              </a:rPr>
              <a:t>CPUUtilization</a:t>
            </a:r>
            <a:r>
              <a:rPr lang="en-US" sz="1600" dirty="0">
                <a:latin typeface="Abadi" panose="020B0604020104020204" pitchFamily="34" charset="0"/>
              </a:rPr>
              <a:t>, </a:t>
            </a:r>
            <a:r>
              <a:rPr lang="en-US" sz="1600" dirty="0" err="1">
                <a:latin typeface="Abadi" panose="020B0604020104020204" pitchFamily="34" charset="0"/>
              </a:rPr>
              <a:t>NetworkIn</a:t>
            </a:r>
            <a:r>
              <a:rPr lang="en-US" sz="1600" dirty="0">
                <a:latin typeface="Abadi" panose="020B0604020104020204" pitchFamily="34" charset="0"/>
              </a:rPr>
              <a:t>, </a:t>
            </a:r>
            <a:r>
              <a:rPr lang="en-US" sz="1600" dirty="0" err="1">
                <a:latin typeface="Abadi" panose="020B0604020104020204" pitchFamily="34" charset="0"/>
              </a:rPr>
              <a:t>NetworkOut</a:t>
            </a:r>
            <a:endParaRPr lang="en-US" sz="1600" dirty="0">
              <a:latin typeface="Abadi" panose="020B0604020104020204" pitchFamily="34" charset="0"/>
            </a:endParaRPr>
          </a:p>
          <a:p>
            <a:pPr marL="742950" lvl="1" indent="-285750">
              <a:lnSpc>
                <a:spcPct val="150000"/>
              </a:lnSpc>
              <a:buFont typeface="Arial" panose="020B0604020202020204" pitchFamily="34" charset="0"/>
              <a:buChar char="•"/>
            </a:pPr>
            <a:r>
              <a:rPr lang="en-US" sz="1600" b="1" dirty="0">
                <a:latin typeface="Abadi" panose="020B0604020104020204" pitchFamily="34" charset="0"/>
              </a:rPr>
              <a:t>EBS:</a:t>
            </a:r>
            <a:r>
              <a:rPr lang="en-US" sz="1600" dirty="0">
                <a:latin typeface="Abadi" panose="020B0604020104020204" pitchFamily="34" charset="0"/>
              </a:rPr>
              <a:t> </a:t>
            </a:r>
            <a:r>
              <a:rPr lang="en-US" sz="1600" dirty="0" err="1">
                <a:latin typeface="Abadi" panose="020B0604020104020204" pitchFamily="34" charset="0"/>
              </a:rPr>
              <a:t>VolumeReadOps</a:t>
            </a:r>
            <a:r>
              <a:rPr lang="en-US" sz="1600" dirty="0">
                <a:latin typeface="Abadi" panose="020B0604020104020204" pitchFamily="34" charset="0"/>
              </a:rPr>
              <a:t>, </a:t>
            </a:r>
            <a:r>
              <a:rPr lang="en-US" sz="1600" dirty="0" err="1">
                <a:latin typeface="Abadi" panose="020B0604020104020204" pitchFamily="34" charset="0"/>
              </a:rPr>
              <a:t>VolumeWriteOps</a:t>
            </a:r>
            <a:endParaRPr lang="en-US" sz="1600" dirty="0">
              <a:latin typeface="Abadi" panose="020B0604020104020204" pitchFamily="34" charset="0"/>
            </a:endParaRPr>
          </a:p>
          <a:p>
            <a:pPr marL="742950" lvl="1" indent="-285750">
              <a:lnSpc>
                <a:spcPct val="150000"/>
              </a:lnSpc>
              <a:buFont typeface="Arial" panose="020B0604020202020204" pitchFamily="34" charset="0"/>
              <a:buChar char="•"/>
            </a:pPr>
            <a:r>
              <a:rPr lang="en-US" sz="1600" b="1" dirty="0">
                <a:latin typeface="Abadi" panose="020B0604020104020204" pitchFamily="34" charset="0"/>
              </a:rPr>
              <a:t>Lambda:</a:t>
            </a:r>
            <a:r>
              <a:rPr lang="en-US" sz="1600" dirty="0">
                <a:latin typeface="Abadi" panose="020B0604020104020204" pitchFamily="34" charset="0"/>
              </a:rPr>
              <a:t> Invocations, Errors, Duration</a:t>
            </a:r>
          </a:p>
          <a:p>
            <a:pPr>
              <a:lnSpc>
                <a:spcPct val="150000"/>
              </a:lnSpc>
              <a:buFont typeface="Arial" panose="020B0604020202020204" pitchFamily="34" charset="0"/>
              <a:buChar char="•"/>
            </a:pPr>
            <a:r>
              <a:rPr lang="en-US" sz="1600" dirty="0">
                <a:latin typeface="Abadi" panose="020B0604020104020204" pitchFamily="34" charset="0"/>
              </a:rPr>
              <a:t>CloudWatch stores these metrics for </a:t>
            </a:r>
            <a:r>
              <a:rPr lang="en-US" sz="1600" b="1" dirty="0">
                <a:latin typeface="Abadi" panose="020B0604020104020204" pitchFamily="34" charset="0"/>
              </a:rPr>
              <a:t>15 months</a:t>
            </a:r>
            <a:r>
              <a:rPr lang="en-US" sz="1600" dirty="0">
                <a:latin typeface="Abadi" panose="020B0604020104020204" pitchFamily="34" charset="0"/>
              </a:rPr>
              <a:t>, allowing you to view historical performance trends.</a:t>
            </a:r>
          </a:p>
          <a:p>
            <a:pPr>
              <a:lnSpc>
                <a:spcPct val="150000"/>
              </a:lnSpc>
              <a:buNone/>
            </a:pPr>
            <a:endParaRPr lang="en-US" sz="1600" dirty="0">
              <a:latin typeface="Abadi" panose="020B0604020104020204" pitchFamily="34" charset="0"/>
            </a:endParaRPr>
          </a:p>
          <a:p>
            <a:pPr>
              <a:lnSpc>
                <a:spcPct val="150000"/>
              </a:lnSpc>
              <a:buNone/>
            </a:pPr>
            <a:r>
              <a:rPr lang="en-US" sz="1600" b="1" dirty="0">
                <a:solidFill>
                  <a:srgbClr val="FF0000"/>
                </a:solidFill>
                <a:latin typeface="Abadi" panose="020B0604020104020204" pitchFamily="34" charset="0"/>
              </a:rPr>
              <a:t>2. Alarms</a:t>
            </a:r>
          </a:p>
          <a:p>
            <a:pPr>
              <a:lnSpc>
                <a:spcPct val="150000"/>
              </a:lnSpc>
              <a:buFont typeface="Arial" panose="020B0604020202020204" pitchFamily="34" charset="0"/>
              <a:buChar char="•"/>
            </a:pPr>
            <a:r>
              <a:rPr lang="en-US" sz="1600" dirty="0">
                <a:latin typeface="Abadi" panose="020B0604020104020204" pitchFamily="34" charset="0"/>
              </a:rPr>
              <a:t>Used to </a:t>
            </a:r>
            <a:r>
              <a:rPr lang="en-US" sz="1600" b="1" dirty="0">
                <a:latin typeface="Abadi" panose="020B0604020104020204" pitchFamily="34" charset="0"/>
              </a:rPr>
              <a:t>trigger notifications or actions</a:t>
            </a:r>
            <a:r>
              <a:rPr lang="en-US" sz="1600" dirty="0">
                <a:latin typeface="Abadi" panose="020B0604020104020204" pitchFamily="34" charset="0"/>
              </a:rPr>
              <a:t> when a metric crosses a defined threshold.</a:t>
            </a:r>
          </a:p>
          <a:p>
            <a:pPr>
              <a:lnSpc>
                <a:spcPct val="150000"/>
              </a:lnSpc>
              <a:buFont typeface="Arial" panose="020B0604020202020204" pitchFamily="34" charset="0"/>
              <a:buChar char="•"/>
            </a:pPr>
            <a:r>
              <a:rPr lang="en-US" sz="1600" dirty="0">
                <a:latin typeface="Abadi" panose="020B0604020104020204" pitchFamily="34" charset="0"/>
              </a:rPr>
              <a:t>Example:</a:t>
            </a:r>
          </a:p>
          <a:p>
            <a:pPr marL="742950" lvl="1" indent="-285750">
              <a:lnSpc>
                <a:spcPct val="150000"/>
              </a:lnSpc>
              <a:buFont typeface="Arial" panose="020B0604020202020204" pitchFamily="34" charset="0"/>
              <a:buChar char="•"/>
            </a:pPr>
            <a:r>
              <a:rPr lang="en-US" sz="1600" dirty="0">
                <a:latin typeface="Abadi" panose="020B0604020104020204" pitchFamily="34" charset="0"/>
              </a:rPr>
              <a:t>If EC2 instance </a:t>
            </a:r>
            <a:r>
              <a:rPr lang="en-US" sz="1600" b="1" dirty="0">
                <a:latin typeface="Abadi" panose="020B0604020104020204" pitchFamily="34" charset="0"/>
              </a:rPr>
              <a:t>CPU utilization &gt; 80% for 5 minutes</a:t>
            </a:r>
            <a:r>
              <a:rPr lang="en-US" sz="1600" dirty="0">
                <a:latin typeface="Abadi" panose="020B0604020104020204" pitchFamily="34" charset="0"/>
              </a:rPr>
              <a:t>, send an </a:t>
            </a:r>
            <a:r>
              <a:rPr lang="en-US" sz="1600" b="1" dirty="0">
                <a:latin typeface="Abadi" panose="020B0604020104020204" pitchFamily="34" charset="0"/>
              </a:rPr>
              <a:t>SNS alert</a:t>
            </a:r>
            <a:r>
              <a:rPr lang="en-US" sz="1600" dirty="0">
                <a:latin typeface="Abadi" panose="020B0604020104020204" pitchFamily="34" charset="0"/>
              </a:rPr>
              <a:t> or </a:t>
            </a:r>
            <a:r>
              <a:rPr lang="en-US" sz="1600" b="1" dirty="0">
                <a:latin typeface="Abadi" panose="020B0604020104020204" pitchFamily="34" charset="0"/>
              </a:rPr>
              <a:t>auto scale</a:t>
            </a:r>
            <a:r>
              <a:rPr lang="en-US" sz="1600" dirty="0">
                <a:latin typeface="Abadi" panose="020B0604020104020204" pitchFamily="34" charset="0"/>
              </a:rPr>
              <a:t> the instance.</a:t>
            </a:r>
          </a:p>
          <a:p>
            <a:pPr>
              <a:lnSpc>
                <a:spcPct val="150000"/>
              </a:lnSpc>
              <a:buFont typeface="Arial" panose="020B0604020202020204" pitchFamily="34" charset="0"/>
              <a:buChar char="•"/>
            </a:pPr>
            <a:r>
              <a:rPr lang="en-US" sz="1600" b="1" dirty="0">
                <a:latin typeface="Abadi" panose="020B0604020104020204" pitchFamily="34" charset="0"/>
              </a:rPr>
              <a:t>Alarm States:</a:t>
            </a:r>
            <a:endParaRPr lang="en-US" sz="1600" dirty="0">
              <a:latin typeface="Abadi" panose="020B0604020104020204" pitchFamily="34" charset="0"/>
            </a:endParaRPr>
          </a:p>
          <a:p>
            <a:pPr marL="742950" lvl="1" indent="-285750">
              <a:lnSpc>
                <a:spcPct val="150000"/>
              </a:lnSpc>
              <a:buFont typeface="Arial" panose="020B0604020202020204" pitchFamily="34" charset="0"/>
              <a:buChar char="•"/>
            </a:pPr>
            <a:r>
              <a:rPr lang="en-US" sz="1600" b="1" dirty="0">
                <a:latin typeface="Abadi" panose="020B0604020104020204" pitchFamily="34" charset="0"/>
              </a:rPr>
              <a:t>OK</a:t>
            </a:r>
            <a:r>
              <a:rPr lang="en-US" sz="1600" dirty="0">
                <a:latin typeface="Abadi" panose="020B0604020104020204" pitchFamily="34" charset="0"/>
              </a:rPr>
              <a:t> – Metric within threshold</a:t>
            </a:r>
          </a:p>
          <a:p>
            <a:pPr marL="742950" lvl="1" indent="-285750">
              <a:lnSpc>
                <a:spcPct val="150000"/>
              </a:lnSpc>
              <a:buFont typeface="Arial" panose="020B0604020202020204" pitchFamily="34" charset="0"/>
              <a:buChar char="•"/>
            </a:pPr>
            <a:r>
              <a:rPr lang="en-US" sz="1600" b="1" dirty="0">
                <a:latin typeface="Abadi" panose="020B0604020104020204" pitchFamily="34" charset="0"/>
              </a:rPr>
              <a:t>ALARM</a:t>
            </a:r>
            <a:r>
              <a:rPr lang="en-US" sz="1600" dirty="0">
                <a:latin typeface="Abadi" panose="020B0604020104020204" pitchFamily="34" charset="0"/>
              </a:rPr>
              <a:t> – Metric exceeds threshold</a:t>
            </a:r>
          </a:p>
          <a:p>
            <a:pPr marL="742950" lvl="1" indent="-285750">
              <a:lnSpc>
                <a:spcPct val="150000"/>
              </a:lnSpc>
              <a:buFont typeface="Arial" panose="020B0604020202020204" pitchFamily="34" charset="0"/>
              <a:buChar char="•"/>
            </a:pPr>
            <a:r>
              <a:rPr lang="en-US" sz="1600" b="1" dirty="0">
                <a:latin typeface="Abadi" panose="020B0604020104020204" pitchFamily="34" charset="0"/>
              </a:rPr>
              <a:t>INSUFFICIENT_DATA</a:t>
            </a:r>
            <a:r>
              <a:rPr lang="en-US" sz="1600" dirty="0">
                <a:latin typeface="Abadi" panose="020B0604020104020204" pitchFamily="34" charset="0"/>
              </a:rPr>
              <a:t> – Not enough data</a:t>
            </a:r>
          </a:p>
          <a:p>
            <a:pPr>
              <a:lnSpc>
                <a:spcPct val="150000"/>
              </a:lnSpc>
              <a:buNone/>
            </a:pPr>
            <a:endParaRPr lang="en-US" sz="1600" dirty="0">
              <a:latin typeface="Abadi" panose="020B0604020104020204" pitchFamily="34" charset="0"/>
            </a:endParaRPr>
          </a:p>
        </p:txBody>
      </p:sp>
    </p:spTree>
    <p:extLst>
      <p:ext uri="{BB962C8B-B14F-4D97-AF65-F5344CB8AC3E}">
        <p14:creationId xmlns:p14="http://schemas.microsoft.com/office/powerpoint/2010/main" val="315242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6682E4-A60D-85E5-6FE5-C05F698C8C00}"/>
            </a:ext>
          </a:extLst>
        </p:cNvPr>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What is Hybrid Cloud? - javatpoint">
            <a:extLst>
              <a:ext uri="{FF2B5EF4-FFF2-40B4-BE49-F238E27FC236}">
                <a16:creationId xmlns:a16="http://schemas.microsoft.com/office/drawing/2014/main" id="{67712F3C-779F-4D83-909B-20C84A9F88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3308" y="1850824"/>
            <a:ext cx="3876165" cy="25236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BBDBE579-6972-FE70-F45F-0752AEF58271}"/>
              </a:ext>
            </a:extLst>
          </p:cNvPr>
          <p:cNvSpPr>
            <a:spLocks noGrp="1" noChangeArrowheads="1"/>
          </p:cNvSpPr>
          <p:nvPr>
            <p:ph idx="1"/>
          </p:nvPr>
        </p:nvSpPr>
        <p:spPr bwMode="auto">
          <a:xfrm>
            <a:off x="5285433" y="1059415"/>
            <a:ext cx="6360607" cy="31974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Hybrid Cloud</a:t>
            </a:r>
            <a:r>
              <a:rPr kumimoji="0" lang="en-US" altLang="en-US" sz="1800" b="0" i="0" u="none" strike="noStrike" cap="none" normalizeH="0" baseline="0" dirty="0">
                <a:ln>
                  <a:noFill/>
                </a:ln>
                <a:effectLst/>
              </a:rPr>
              <a:t>: A combination of public and private clouds, allowing data and applications to be shared between them.</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Key Features</a:t>
            </a:r>
            <a:r>
              <a:rPr kumimoji="0" lang="en-US" altLang="en-US" sz="1800" b="0" i="0" u="none" strike="noStrike" cap="none" normalizeH="0" baseline="0" dirty="0">
                <a:ln>
                  <a:noFill/>
                </a:ln>
                <a:effectLst/>
              </a:rPr>
              <a:t>:</a:t>
            </a:r>
          </a:p>
          <a:p>
            <a:pPr lvl="1" eaLnBrk="0" fontAlgn="base" hangingPunct="0">
              <a:spcBef>
                <a:spcPct val="0"/>
              </a:spcBef>
              <a:spcAft>
                <a:spcPts val="600"/>
              </a:spcAft>
            </a:pPr>
            <a:r>
              <a:rPr kumimoji="0" lang="en-US" altLang="en-US" sz="1800" i="0" u="none" strike="noStrike" cap="none" normalizeH="0" baseline="0" dirty="0">
                <a:ln>
                  <a:noFill/>
                </a:ln>
                <a:effectLst/>
              </a:rPr>
              <a:t>Flexibility: Balances scalability and control; workloads can be moved between public and private clouds based on demand 📈.</a:t>
            </a:r>
          </a:p>
          <a:p>
            <a:pPr lvl="1" eaLnBrk="0" fontAlgn="base" hangingPunct="0">
              <a:spcBef>
                <a:spcPct val="0"/>
              </a:spcBef>
              <a:spcAft>
                <a:spcPts val="600"/>
              </a:spcAft>
            </a:pPr>
            <a:r>
              <a:rPr kumimoji="0" lang="en-US" altLang="en-US" sz="1800" i="0" u="none" strike="noStrike" cap="none" normalizeH="0" baseline="0" dirty="0">
                <a:ln>
                  <a:noFill/>
                </a:ln>
                <a:effectLst/>
              </a:rPr>
              <a:t>Integration: Allows existing on-premises IT resources to integrate with public cloud resources 🔗.</a:t>
            </a:r>
          </a:p>
          <a:p>
            <a:pPr lvl="1" eaLnBrk="0" fontAlgn="base" hangingPunct="0">
              <a:spcBef>
                <a:spcPct val="0"/>
              </a:spcBef>
              <a:spcAft>
                <a:spcPts val="600"/>
              </a:spcAft>
            </a:pPr>
            <a:r>
              <a:rPr kumimoji="0" lang="en-US" altLang="en-US" sz="1800" i="0" u="none" strike="noStrike" cap="none" normalizeH="0" baseline="0" dirty="0">
                <a:ln>
                  <a:noFill/>
                </a:ln>
                <a:effectLst/>
              </a:rPr>
              <a:t>Data Management: Useful for companies with specific data residency requirements 📍.</a:t>
            </a:r>
          </a:p>
          <a:p>
            <a:pPr marL="457200" marR="0" lvl="1" indent="0" defTabSz="914400" rtl="0" eaLnBrk="0" fontAlgn="base" latinLnBrk="0" hangingPunct="0">
              <a:spcBef>
                <a:spcPct val="0"/>
              </a:spcBef>
              <a:spcAft>
                <a:spcPts val="600"/>
              </a:spcAft>
              <a:buClrTx/>
              <a:buSzTx/>
              <a:buFontTx/>
              <a:buChar char="•"/>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 </a:t>
            </a:r>
            <a:r>
              <a:rPr kumimoji="0" lang="en-US" altLang="en-US" sz="1800" b="0" i="0" u="none" strike="noStrike" cap="none" normalizeH="0" baseline="0" dirty="0">
                <a:ln>
                  <a:noFill/>
                </a:ln>
                <a:effectLst/>
              </a:rPr>
              <a:t>Combining AWS with on-premises IT infrastructure.</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effectLst/>
            </a:endParaRPr>
          </a:p>
        </p:txBody>
      </p:sp>
      <p:sp>
        <p:nvSpPr>
          <p:cNvPr id="14345" name="Rectangle 1434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16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4521F5-32F7-8518-CC72-DFDC4DB51F7D}"/>
              </a:ext>
            </a:extLst>
          </p:cNvPr>
          <p:cNvSpPr txBox="1"/>
          <p:nvPr/>
        </p:nvSpPr>
        <p:spPr>
          <a:xfrm>
            <a:off x="672027" y="659667"/>
            <a:ext cx="11005852" cy="5592685"/>
          </a:xfrm>
          <a:prstGeom prst="rect">
            <a:avLst/>
          </a:prstGeom>
          <a:noFill/>
        </p:spPr>
        <p:txBody>
          <a:bodyPr wrap="square">
            <a:spAutoFit/>
          </a:bodyPr>
          <a:lstStyle/>
          <a:p>
            <a:pPr>
              <a:lnSpc>
                <a:spcPct val="150000"/>
              </a:lnSpc>
              <a:buNone/>
            </a:pPr>
            <a:r>
              <a:rPr lang="en-US" sz="1600" b="1" dirty="0">
                <a:solidFill>
                  <a:srgbClr val="FF0000"/>
                </a:solidFill>
                <a:latin typeface="Abadi" panose="020B0604020104020204" pitchFamily="34" charset="0"/>
              </a:rPr>
              <a:t>3. Logs</a:t>
            </a:r>
          </a:p>
          <a:p>
            <a:pPr>
              <a:lnSpc>
                <a:spcPct val="150000"/>
              </a:lnSpc>
              <a:buFont typeface="Arial" panose="020B0604020202020204" pitchFamily="34" charset="0"/>
              <a:buChar char="•"/>
            </a:pPr>
            <a:r>
              <a:rPr lang="en-US" sz="1600" b="1" dirty="0">
                <a:latin typeface="Abadi" panose="020B0604020104020204" pitchFamily="34" charset="0"/>
              </a:rPr>
              <a:t>CloudWatch Logs</a:t>
            </a:r>
            <a:r>
              <a:rPr lang="en-US" sz="1600" dirty="0">
                <a:latin typeface="Abadi" panose="020B0604020104020204" pitchFamily="34" charset="0"/>
              </a:rPr>
              <a:t> helps you collect, monitor, and analyze </a:t>
            </a:r>
            <a:r>
              <a:rPr lang="en-US" sz="1600" b="1" dirty="0">
                <a:latin typeface="Abadi" panose="020B0604020104020204" pitchFamily="34" charset="0"/>
              </a:rPr>
              <a:t>log files</a:t>
            </a:r>
            <a:r>
              <a:rPr lang="en-US" sz="1600" dirty="0">
                <a:latin typeface="Abadi" panose="020B0604020104020204" pitchFamily="34" charset="0"/>
              </a:rPr>
              <a:t> from:</a:t>
            </a:r>
          </a:p>
          <a:p>
            <a:pPr marL="742950" lvl="1" indent="-285750">
              <a:lnSpc>
                <a:spcPct val="150000"/>
              </a:lnSpc>
              <a:buFont typeface="Arial" panose="020B0604020202020204" pitchFamily="34" charset="0"/>
              <a:buChar char="•"/>
            </a:pPr>
            <a:r>
              <a:rPr lang="en-US" sz="1600" dirty="0">
                <a:latin typeface="Abadi" panose="020B0604020104020204" pitchFamily="34" charset="0"/>
              </a:rPr>
              <a:t>AWS services (e.g., Lambda, ECS, CloudTrail, etc.)</a:t>
            </a:r>
          </a:p>
          <a:p>
            <a:pPr marL="742950" lvl="1" indent="-285750">
              <a:lnSpc>
                <a:spcPct val="150000"/>
              </a:lnSpc>
              <a:buFont typeface="Arial" panose="020B0604020202020204" pitchFamily="34" charset="0"/>
              <a:buChar char="•"/>
            </a:pPr>
            <a:r>
              <a:rPr lang="en-US" sz="1600" dirty="0">
                <a:latin typeface="Abadi" panose="020B0604020104020204" pitchFamily="34" charset="0"/>
              </a:rPr>
              <a:t>On-premises servers (via the CloudWatch Agent)</a:t>
            </a:r>
          </a:p>
          <a:p>
            <a:pPr>
              <a:lnSpc>
                <a:spcPct val="150000"/>
              </a:lnSpc>
              <a:buFont typeface="Arial" panose="020B0604020202020204" pitchFamily="34" charset="0"/>
              <a:buChar char="•"/>
            </a:pPr>
            <a:r>
              <a:rPr lang="en-US" sz="1600" dirty="0">
                <a:latin typeface="Abadi" panose="020B0604020104020204" pitchFamily="34" charset="0"/>
              </a:rPr>
              <a:t>You can create </a:t>
            </a:r>
            <a:r>
              <a:rPr lang="en-US" sz="1600" b="1" dirty="0">
                <a:latin typeface="Abadi" panose="020B0604020104020204" pitchFamily="34" charset="0"/>
              </a:rPr>
              <a:t>Log Groups</a:t>
            </a:r>
            <a:r>
              <a:rPr lang="en-US" sz="1600" dirty="0">
                <a:latin typeface="Abadi" panose="020B0604020104020204" pitchFamily="34" charset="0"/>
              </a:rPr>
              <a:t> (containers) and </a:t>
            </a:r>
            <a:r>
              <a:rPr lang="en-US" sz="1600" b="1" dirty="0">
                <a:latin typeface="Abadi" panose="020B0604020104020204" pitchFamily="34" charset="0"/>
              </a:rPr>
              <a:t>Log Streams</a:t>
            </a:r>
            <a:r>
              <a:rPr lang="en-US" sz="1600" dirty="0">
                <a:latin typeface="Abadi" panose="020B0604020104020204" pitchFamily="34" charset="0"/>
              </a:rPr>
              <a:t> (sequences of log events).</a:t>
            </a:r>
          </a:p>
          <a:p>
            <a:pPr>
              <a:lnSpc>
                <a:spcPct val="150000"/>
              </a:lnSpc>
              <a:buNone/>
            </a:pPr>
            <a:r>
              <a:rPr lang="en-US" sz="1600" dirty="0">
                <a:latin typeface="Abadi" panose="020B0604020104020204" pitchFamily="34" charset="0"/>
              </a:rPr>
              <a:t>✅ You can use </a:t>
            </a:r>
            <a:r>
              <a:rPr lang="en-US" sz="1600" b="1" dirty="0">
                <a:latin typeface="Abadi" panose="020B0604020104020204" pitchFamily="34" charset="0"/>
              </a:rPr>
              <a:t>CloudWatch Logs Insights</a:t>
            </a:r>
            <a:r>
              <a:rPr lang="en-US" sz="1600" dirty="0">
                <a:latin typeface="Abadi" panose="020B0604020104020204" pitchFamily="34" charset="0"/>
              </a:rPr>
              <a:t> to run </a:t>
            </a:r>
            <a:r>
              <a:rPr lang="en-US" sz="1600" b="1" dirty="0">
                <a:latin typeface="Abadi" panose="020B0604020104020204" pitchFamily="34" charset="0"/>
              </a:rPr>
              <a:t>queries</a:t>
            </a:r>
            <a:r>
              <a:rPr lang="en-US" sz="1600" dirty="0">
                <a:latin typeface="Abadi" panose="020B0604020104020204" pitchFamily="34" charset="0"/>
              </a:rPr>
              <a:t> on log data for troubleshooting and analysis.</a:t>
            </a:r>
          </a:p>
          <a:p>
            <a:pPr>
              <a:lnSpc>
                <a:spcPct val="150000"/>
              </a:lnSpc>
              <a:buNone/>
            </a:pPr>
            <a:endParaRPr lang="en-US" sz="1600" dirty="0">
              <a:latin typeface="Abadi" panose="020B0604020104020204" pitchFamily="34" charset="0"/>
            </a:endParaRPr>
          </a:p>
          <a:p>
            <a:pPr>
              <a:lnSpc>
                <a:spcPct val="150000"/>
              </a:lnSpc>
              <a:buNone/>
            </a:pPr>
            <a:endParaRPr lang="en-US" sz="1600" dirty="0">
              <a:latin typeface="Abadi" panose="020B0604020104020204" pitchFamily="34" charset="0"/>
            </a:endParaRPr>
          </a:p>
          <a:p>
            <a:pPr>
              <a:lnSpc>
                <a:spcPct val="150000"/>
              </a:lnSpc>
              <a:buNone/>
            </a:pPr>
            <a:r>
              <a:rPr lang="en-US" sz="1600" b="1" dirty="0">
                <a:solidFill>
                  <a:srgbClr val="FF0000"/>
                </a:solidFill>
                <a:latin typeface="Abadi" panose="020B0604020104020204" pitchFamily="34" charset="0"/>
              </a:rPr>
              <a:t>4. Events (CloudWatch Events / </a:t>
            </a:r>
            <a:r>
              <a:rPr lang="en-US" sz="1600" b="1" dirty="0" err="1">
                <a:solidFill>
                  <a:srgbClr val="FF0000"/>
                </a:solidFill>
                <a:latin typeface="Abadi" panose="020B0604020104020204" pitchFamily="34" charset="0"/>
              </a:rPr>
              <a:t>EventBridge</a:t>
            </a:r>
            <a:r>
              <a:rPr lang="en-US" sz="1600" b="1" dirty="0">
                <a:solidFill>
                  <a:srgbClr val="FF0000"/>
                </a:solidFill>
                <a:latin typeface="Abadi" panose="020B0604020104020204" pitchFamily="34" charset="0"/>
              </a:rPr>
              <a:t>)</a:t>
            </a:r>
          </a:p>
          <a:p>
            <a:pPr>
              <a:lnSpc>
                <a:spcPct val="150000"/>
              </a:lnSpc>
              <a:buFont typeface="Arial" panose="020B0604020202020204" pitchFamily="34" charset="0"/>
              <a:buChar char="•"/>
            </a:pPr>
            <a:r>
              <a:rPr lang="en-US" sz="1600" dirty="0">
                <a:latin typeface="Abadi" panose="020B0604020104020204" pitchFamily="34" charset="0"/>
              </a:rPr>
              <a:t>Detects </a:t>
            </a:r>
            <a:r>
              <a:rPr lang="en-US" sz="1600" b="1" dirty="0">
                <a:latin typeface="Abadi" panose="020B0604020104020204" pitchFamily="34" charset="0"/>
              </a:rPr>
              <a:t>changes in AWS resources</a:t>
            </a:r>
            <a:r>
              <a:rPr lang="en-US" sz="1600" dirty="0">
                <a:latin typeface="Abadi" panose="020B0604020104020204" pitchFamily="34" charset="0"/>
              </a:rPr>
              <a:t> and responds automatically.</a:t>
            </a:r>
          </a:p>
          <a:p>
            <a:pPr>
              <a:lnSpc>
                <a:spcPct val="150000"/>
              </a:lnSpc>
              <a:buFont typeface="Arial" panose="020B0604020202020204" pitchFamily="34" charset="0"/>
              <a:buChar char="•"/>
            </a:pPr>
            <a:r>
              <a:rPr lang="en-US" sz="1600" dirty="0">
                <a:latin typeface="Abadi" panose="020B0604020104020204" pitchFamily="34" charset="0"/>
              </a:rPr>
              <a:t>Example: If an EC2 instance stops, trigger a </a:t>
            </a:r>
            <a:r>
              <a:rPr lang="en-US" sz="1600" b="1" dirty="0">
                <a:latin typeface="Abadi" panose="020B0604020104020204" pitchFamily="34" charset="0"/>
              </a:rPr>
              <a:t>Lambda function</a:t>
            </a:r>
            <a:r>
              <a:rPr lang="en-US" sz="1600" dirty="0">
                <a:latin typeface="Abadi" panose="020B0604020104020204" pitchFamily="34" charset="0"/>
              </a:rPr>
              <a:t> to restart it.</a:t>
            </a:r>
          </a:p>
          <a:p>
            <a:pPr>
              <a:lnSpc>
                <a:spcPct val="150000"/>
              </a:lnSpc>
              <a:buFont typeface="Arial" panose="020B0604020202020204" pitchFamily="34" charset="0"/>
              <a:buChar char="•"/>
            </a:pPr>
            <a:r>
              <a:rPr lang="en-US" sz="1600" dirty="0">
                <a:latin typeface="Abadi" panose="020B0604020104020204" pitchFamily="34" charset="0"/>
              </a:rPr>
              <a:t>Event sources:</a:t>
            </a:r>
          </a:p>
          <a:p>
            <a:pPr marL="742950" lvl="1" indent="-285750">
              <a:lnSpc>
                <a:spcPct val="150000"/>
              </a:lnSpc>
              <a:buFont typeface="Arial" panose="020B0604020202020204" pitchFamily="34" charset="0"/>
              <a:buChar char="•"/>
            </a:pPr>
            <a:r>
              <a:rPr lang="en-US" sz="1600" dirty="0">
                <a:latin typeface="Abadi" panose="020B0604020104020204" pitchFamily="34" charset="0"/>
              </a:rPr>
              <a:t>AWS services (e.g., EC2, S3, RDS)</a:t>
            </a:r>
          </a:p>
          <a:p>
            <a:pPr marL="742950" lvl="1" indent="-285750">
              <a:lnSpc>
                <a:spcPct val="150000"/>
              </a:lnSpc>
              <a:buFont typeface="Arial" panose="020B0604020202020204" pitchFamily="34" charset="0"/>
              <a:buChar char="•"/>
            </a:pPr>
            <a:r>
              <a:rPr lang="en-US" sz="1600" dirty="0">
                <a:latin typeface="Abadi" panose="020B0604020104020204" pitchFamily="34" charset="0"/>
              </a:rPr>
              <a:t>Custom applications</a:t>
            </a:r>
          </a:p>
          <a:p>
            <a:pPr marL="742950" lvl="1" indent="-285750">
              <a:lnSpc>
                <a:spcPct val="150000"/>
              </a:lnSpc>
              <a:buFont typeface="Arial" panose="020B0604020202020204" pitchFamily="34" charset="0"/>
              <a:buChar char="•"/>
            </a:pPr>
            <a:r>
              <a:rPr lang="en-US" sz="1600" dirty="0">
                <a:latin typeface="Abadi" panose="020B0604020104020204" pitchFamily="34" charset="0"/>
              </a:rPr>
              <a:t>SaaS apps (through </a:t>
            </a:r>
            <a:r>
              <a:rPr lang="en-US" sz="1600" dirty="0" err="1">
                <a:latin typeface="Abadi" panose="020B0604020104020204" pitchFamily="34" charset="0"/>
              </a:rPr>
              <a:t>EventBridge</a:t>
            </a:r>
            <a:r>
              <a:rPr lang="en-US" sz="1600" dirty="0">
                <a:latin typeface="Abadi" panose="020B0604020104020204" pitchFamily="34" charset="0"/>
              </a:rPr>
              <a:t>)</a:t>
            </a:r>
          </a:p>
        </p:txBody>
      </p:sp>
    </p:spTree>
    <p:extLst>
      <p:ext uri="{BB962C8B-B14F-4D97-AF65-F5344CB8AC3E}">
        <p14:creationId xmlns:p14="http://schemas.microsoft.com/office/powerpoint/2010/main" val="25774577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D25E62-9D43-D403-C17B-D73A566A1EE6}"/>
              </a:ext>
            </a:extLst>
          </p:cNvPr>
          <p:cNvSpPr txBox="1"/>
          <p:nvPr/>
        </p:nvSpPr>
        <p:spPr>
          <a:xfrm>
            <a:off x="804232" y="524321"/>
            <a:ext cx="9992298" cy="5223353"/>
          </a:xfrm>
          <a:prstGeom prst="rect">
            <a:avLst/>
          </a:prstGeom>
          <a:noFill/>
        </p:spPr>
        <p:txBody>
          <a:bodyPr wrap="square">
            <a:spAutoFit/>
          </a:bodyPr>
          <a:lstStyle/>
          <a:p>
            <a:pPr>
              <a:lnSpc>
                <a:spcPct val="150000"/>
              </a:lnSpc>
              <a:buNone/>
            </a:pPr>
            <a:r>
              <a:rPr lang="en-US" sz="1600" b="1" dirty="0">
                <a:solidFill>
                  <a:srgbClr val="FF0000"/>
                </a:solidFill>
                <a:latin typeface="Abadi" panose="020B0604020104020204" pitchFamily="34" charset="0"/>
              </a:rPr>
              <a:t>5. Dashboards</a:t>
            </a:r>
          </a:p>
          <a:p>
            <a:pPr>
              <a:lnSpc>
                <a:spcPct val="150000"/>
              </a:lnSpc>
              <a:buFont typeface="Arial" panose="020B0604020202020204" pitchFamily="34" charset="0"/>
              <a:buChar char="•"/>
            </a:pPr>
            <a:r>
              <a:rPr lang="en-US" sz="1600" dirty="0">
                <a:latin typeface="Abadi" panose="020B0604020104020204" pitchFamily="34" charset="0"/>
              </a:rPr>
              <a:t>Visualize your data with </a:t>
            </a:r>
            <a:r>
              <a:rPr lang="en-US" sz="1600" b="1" dirty="0">
                <a:latin typeface="Abadi" panose="020B0604020104020204" pitchFamily="34" charset="0"/>
              </a:rPr>
              <a:t>custom dashboards</a:t>
            </a:r>
            <a:r>
              <a:rPr lang="en-US" sz="1600" dirty="0">
                <a:latin typeface="Abadi" panose="020B0604020104020204" pitchFamily="34" charset="0"/>
              </a:rPr>
              <a:t>.</a:t>
            </a:r>
          </a:p>
          <a:p>
            <a:pPr>
              <a:lnSpc>
                <a:spcPct val="150000"/>
              </a:lnSpc>
              <a:buFont typeface="Arial" panose="020B0604020202020204" pitchFamily="34" charset="0"/>
              <a:buChar char="•"/>
            </a:pPr>
            <a:r>
              <a:rPr lang="en-US" sz="1600" dirty="0">
                <a:latin typeface="Abadi" panose="020B0604020104020204" pitchFamily="34" charset="0"/>
              </a:rPr>
              <a:t>Combine metrics and alarms from multiple services (e.g., EC2 + RDS + Lambda) into one real-time view.</a:t>
            </a:r>
          </a:p>
          <a:p>
            <a:pPr>
              <a:lnSpc>
                <a:spcPct val="150000"/>
              </a:lnSpc>
              <a:buFont typeface="Arial" panose="020B0604020202020204" pitchFamily="34" charset="0"/>
              <a:buChar char="•"/>
            </a:pPr>
            <a:r>
              <a:rPr lang="en-US" sz="1600" dirty="0">
                <a:latin typeface="Abadi" panose="020B0604020104020204" pitchFamily="34" charset="0"/>
              </a:rPr>
              <a:t>Widgets available: line graphs, numbers, gauges, text, etc.</a:t>
            </a:r>
          </a:p>
          <a:p>
            <a:pPr>
              <a:lnSpc>
                <a:spcPct val="150000"/>
              </a:lnSpc>
              <a:buNone/>
            </a:pPr>
            <a:br>
              <a:rPr lang="en-US" sz="1600" dirty="0">
                <a:latin typeface="Abadi" panose="020B0604020104020204" pitchFamily="34" charset="0"/>
              </a:rPr>
            </a:br>
            <a:endParaRPr lang="en-US" sz="1600" dirty="0">
              <a:latin typeface="Abadi" panose="020B0604020104020204" pitchFamily="34" charset="0"/>
            </a:endParaRPr>
          </a:p>
          <a:p>
            <a:pPr>
              <a:lnSpc>
                <a:spcPct val="150000"/>
              </a:lnSpc>
              <a:buNone/>
            </a:pPr>
            <a:r>
              <a:rPr lang="en-US" sz="1600" b="1" dirty="0">
                <a:solidFill>
                  <a:srgbClr val="FF0000"/>
                </a:solidFill>
                <a:latin typeface="Abadi" panose="020B0604020104020204" pitchFamily="34" charset="0"/>
              </a:rPr>
              <a:t>6. Contributor Insights</a:t>
            </a:r>
          </a:p>
          <a:p>
            <a:pPr>
              <a:lnSpc>
                <a:spcPct val="150000"/>
              </a:lnSpc>
              <a:buFont typeface="Arial" panose="020B0604020202020204" pitchFamily="34" charset="0"/>
              <a:buChar char="•"/>
            </a:pPr>
            <a:r>
              <a:rPr lang="en-US" sz="1600" dirty="0">
                <a:latin typeface="Abadi" panose="020B0604020104020204" pitchFamily="34" charset="0"/>
              </a:rPr>
              <a:t>Helps identify </a:t>
            </a:r>
            <a:r>
              <a:rPr lang="en-US" sz="1600" b="1" dirty="0">
                <a:latin typeface="Abadi" panose="020B0604020104020204" pitchFamily="34" charset="0"/>
              </a:rPr>
              <a:t>top contributors</a:t>
            </a:r>
            <a:r>
              <a:rPr lang="en-US" sz="1600" dirty="0">
                <a:latin typeface="Abadi" panose="020B0604020104020204" pitchFamily="34" charset="0"/>
              </a:rPr>
              <a:t> to a metric.</a:t>
            </a:r>
          </a:p>
          <a:p>
            <a:pPr>
              <a:lnSpc>
                <a:spcPct val="150000"/>
              </a:lnSpc>
              <a:buFont typeface="Arial" panose="020B0604020202020204" pitchFamily="34" charset="0"/>
              <a:buChar char="•"/>
            </a:pPr>
            <a:r>
              <a:rPr lang="en-US" sz="1600" dirty="0">
                <a:latin typeface="Abadi" panose="020B0604020104020204" pitchFamily="34" charset="0"/>
              </a:rPr>
              <a:t>Example: Top IPs causing high API Gateway latency.</a:t>
            </a:r>
          </a:p>
          <a:p>
            <a:pPr>
              <a:lnSpc>
                <a:spcPct val="150000"/>
              </a:lnSpc>
              <a:buNone/>
            </a:pPr>
            <a:br>
              <a:rPr lang="en-US" sz="1600" dirty="0">
                <a:latin typeface="Abadi" panose="020B0604020104020204" pitchFamily="34" charset="0"/>
              </a:rPr>
            </a:br>
            <a:endParaRPr lang="en-US" sz="1600" dirty="0">
              <a:latin typeface="Abadi" panose="020B0604020104020204" pitchFamily="34" charset="0"/>
            </a:endParaRPr>
          </a:p>
          <a:p>
            <a:pPr>
              <a:lnSpc>
                <a:spcPct val="150000"/>
              </a:lnSpc>
              <a:buNone/>
            </a:pPr>
            <a:r>
              <a:rPr lang="en-US" sz="1600" b="1" dirty="0">
                <a:solidFill>
                  <a:srgbClr val="FF0000"/>
                </a:solidFill>
                <a:latin typeface="Abadi" panose="020B0604020104020204" pitchFamily="34" charset="0"/>
              </a:rPr>
              <a:t>7. Anomaly Detection</a:t>
            </a:r>
          </a:p>
          <a:p>
            <a:pPr>
              <a:lnSpc>
                <a:spcPct val="150000"/>
              </a:lnSpc>
              <a:buFont typeface="Arial" panose="020B0604020202020204" pitchFamily="34" charset="0"/>
              <a:buChar char="•"/>
            </a:pPr>
            <a:r>
              <a:rPr lang="en-US" sz="1600" dirty="0">
                <a:latin typeface="Abadi" panose="020B0604020104020204" pitchFamily="34" charset="0"/>
              </a:rPr>
              <a:t>Uses </a:t>
            </a:r>
            <a:r>
              <a:rPr lang="en-US" sz="1600" b="1" dirty="0">
                <a:latin typeface="Abadi" panose="020B0604020104020204" pitchFamily="34" charset="0"/>
              </a:rPr>
              <a:t>machine learning</a:t>
            </a:r>
            <a:r>
              <a:rPr lang="en-US" sz="1600" dirty="0">
                <a:latin typeface="Abadi" panose="020B0604020104020204" pitchFamily="34" charset="0"/>
              </a:rPr>
              <a:t> to automatically learn normal metric behavior and detect anomalies.</a:t>
            </a:r>
          </a:p>
          <a:p>
            <a:pPr>
              <a:lnSpc>
                <a:spcPct val="150000"/>
              </a:lnSpc>
              <a:buFont typeface="Arial" panose="020B0604020202020204" pitchFamily="34" charset="0"/>
              <a:buChar char="•"/>
            </a:pPr>
            <a:r>
              <a:rPr lang="en-US" sz="1600" dirty="0">
                <a:latin typeface="Abadi" panose="020B0604020104020204" pitchFamily="34" charset="0"/>
              </a:rPr>
              <a:t>Example: Detect abnormal CPU usage even when thresholds are not explicitly set.</a:t>
            </a:r>
          </a:p>
        </p:txBody>
      </p:sp>
    </p:spTree>
    <p:extLst>
      <p:ext uri="{BB962C8B-B14F-4D97-AF65-F5344CB8AC3E}">
        <p14:creationId xmlns:p14="http://schemas.microsoft.com/office/powerpoint/2010/main" val="4599780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00FB4B-CB86-7E7E-9C97-1AE333B4D89C}"/>
              </a:ext>
            </a:extLst>
          </p:cNvPr>
          <p:cNvSpPr txBox="1"/>
          <p:nvPr/>
        </p:nvSpPr>
        <p:spPr>
          <a:xfrm>
            <a:off x="779443" y="702180"/>
            <a:ext cx="8166254" cy="3889591"/>
          </a:xfrm>
          <a:prstGeom prst="rect">
            <a:avLst/>
          </a:prstGeom>
          <a:noFill/>
        </p:spPr>
        <p:txBody>
          <a:bodyPr wrap="square">
            <a:spAutoFit/>
          </a:bodyPr>
          <a:lstStyle/>
          <a:p>
            <a:pPr>
              <a:lnSpc>
                <a:spcPct val="200000"/>
              </a:lnSpc>
              <a:buNone/>
            </a:pPr>
            <a:r>
              <a:rPr lang="en-US" b="1" dirty="0">
                <a:solidFill>
                  <a:schemeClr val="tx2">
                    <a:lumMod val="75000"/>
                    <a:lumOff val="25000"/>
                  </a:schemeClr>
                </a:solidFill>
                <a:latin typeface="Abadi" panose="020B0604020104020204" pitchFamily="34" charset="0"/>
              </a:rPr>
              <a:t>🧰 Example: Creating an Alarm for EC2 CPU Usage</a:t>
            </a:r>
          </a:p>
          <a:p>
            <a:pPr>
              <a:lnSpc>
                <a:spcPct val="200000"/>
              </a:lnSpc>
              <a:buFont typeface="+mj-lt"/>
              <a:buAutoNum type="arabicPeriod"/>
            </a:pPr>
            <a:r>
              <a:rPr lang="en-US" dirty="0">
                <a:latin typeface="Abadi" panose="020B0604020104020204" pitchFamily="34" charset="0"/>
              </a:rPr>
              <a:t>Open </a:t>
            </a:r>
            <a:r>
              <a:rPr lang="en-US" b="1" dirty="0">
                <a:latin typeface="Abadi" panose="020B0604020104020204" pitchFamily="34" charset="0"/>
              </a:rPr>
              <a:t>CloudWatch Console</a:t>
            </a:r>
            <a:r>
              <a:rPr lang="en-US" dirty="0">
                <a:latin typeface="Abadi" panose="020B0604020104020204" pitchFamily="34" charset="0"/>
              </a:rPr>
              <a:t>.</a:t>
            </a:r>
          </a:p>
          <a:p>
            <a:pPr>
              <a:lnSpc>
                <a:spcPct val="200000"/>
              </a:lnSpc>
              <a:buFont typeface="+mj-lt"/>
              <a:buAutoNum type="arabicPeriod"/>
            </a:pPr>
            <a:r>
              <a:rPr lang="en-US" dirty="0">
                <a:latin typeface="Abadi" panose="020B0604020104020204" pitchFamily="34" charset="0"/>
              </a:rPr>
              <a:t>Go to </a:t>
            </a:r>
            <a:r>
              <a:rPr lang="en-US" b="1" dirty="0">
                <a:latin typeface="Abadi" panose="020B0604020104020204" pitchFamily="34" charset="0"/>
              </a:rPr>
              <a:t>Alarms → Create Alarm</a:t>
            </a:r>
            <a:r>
              <a:rPr lang="en-US" dirty="0">
                <a:latin typeface="Abadi" panose="020B0604020104020204" pitchFamily="34" charset="0"/>
              </a:rPr>
              <a:t>.</a:t>
            </a:r>
          </a:p>
          <a:p>
            <a:pPr>
              <a:lnSpc>
                <a:spcPct val="200000"/>
              </a:lnSpc>
              <a:buFont typeface="+mj-lt"/>
              <a:buAutoNum type="arabicPeriod"/>
            </a:pPr>
            <a:r>
              <a:rPr lang="en-US" dirty="0">
                <a:latin typeface="Abadi" panose="020B0604020104020204" pitchFamily="34" charset="0"/>
              </a:rPr>
              <a:t>Select Metric → EC2 → Per-Instance Metrics → </a:t>
            </a:r>
            <a:r>
              <a:rPr lang="en-US" dirty="0" err="1">
                <a:latin typeface="Abadi" panose="020B0604020104020204" pitchFamily="34" charset="0"/>
              </a:rPr>
              <a:t>CPUUtilization</a:t>
            </a:r>
            <a:r>
              <a:rPr lang="en-US" dirty="0">
                <a:latin typeface="Abadi" panose="020B0604020104020204" pitchFamily="34" charset="0"/>
              </a:rPr>
              <a:t>.</a:t>
            </a:r>
          </a:p>
          <a:p>
            <a:pPr>
              <a:lnSpc>
                <a:spcPct val="200000"/>
              </a:lnSpc>
              <a:buFont typeface="+mj-lt"/>
              <a:buAutoNum type="arabicPeriod"/>
            </a:pPr>
            <a:r>
              <a:rPr lang="en-US" dirty="0">
                <a:latin typeface="Abadi" panose="020B0604020104020204" pitchFamily="34" charset="0"/>
              </a:rPr>
              <a:t>Define threshold (e.g., &gt;80% for 5 minutes).</a:t>
            </a:r>
          </a:p>
          <a:p>
            <a:pPr>
              <a:lnSpc>
                <a:spcPct val="200000"/>
              </a:lnSpc>
              <a:buFont typeface="+mj-lt"/>
              <a:buAutoNum type="arabicPeriod"/>
            </a:pPr>
            <a:r>
              <a:rPr lang="en-US" dirty="0">
                <a:latin typeface="Abadi" panose="020B0604020104020204" pitchFamily="34" charset="0"/>
              </a:rPr>
              <a:t>Set action → Notify via SNS topic.</a:t>
            </a:r>
          </a:p>
          <a:p>
            <a:pPr>
              <a:lnSpc>
                <a:spcPct val="200000"/>
              </a:lnSpc>
              <a:buFont typeface="+mj-lt"/>
              <a:buAutoNum type="arabicPeriod"/>
            </a:pPr>
            <a:r>
              <a:rPr lang="en-US" dirty="0">
                <a:latin typeface="Abadi" panose="020B0604020104020204" pitchFamily="34" charset="0"/>
              </a:rPr>
              <a:t>Create Alarm. ✅</a:t>
            </a:r>
          </a:p>
        </p:txBody>
      </p:sp>
    </p:spTree>
    <p:extLst>
      <p:ext uri="{BB962C8B-B14F-4D97-AF65-F5344CB8AC3E}">
        <p14:creationId xmlns:p14="http://schemas.microsoft.com/office/powerpoint/2010/main" val="8627565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1EC40-189D-E7D8-6C94-2D74D07CCB20}"/>
              </a:ext>
            </a:extLst>
          </p:cNvPr>
          <p:cNvSpPr txBox="1"/>
          <p:nvPr/>
        </p:nvSpPr>
        <p:spPr>
          <a:xfrm>
            <a:off x="749147" y="705324"/>
            <a:ext cx="10432974" cy="4999061"/>
          </a:xfrm>
          <a:prstGeom prst="rect">
            <a:avLst/>
          </a:prstGeom>
          <a:noFill/>
        </p:spPr>
        <p:txBody>
          <a:bodyPr wrap="square">
            <a:spAutoFit/>
          </a:bodyPr>
          <a:lstStyle/>
          <a:p>
            <a:pPr>
              <a:lnSpc>
                <a:spcPct val="200000"/>
              </a:lnSpc>
              <a:buNone/>
            </a:pPr>
            <a:r>
              <a:rPr lang="en-US" b="1" dirty="0">
                <a:solidFill>
                  <a:schemeClr val="tx2">
                    <a:lumMod val="50000"/>
                    <a:lumOff val="50000"/>
                  </a:schemeClr>
                </a:solidFill>
                <a:latin typeface="Abadi" panose="020B0604020104020204" pitchFamily="34" charset="0"/>
              </a:rPr>
              <a:t>AWS CloudTrail</a:t>
            </a:r>
            <a:r>
              <a:rPr lang="en-US" dirty="0">
                <a:solidFill>
                  <a:schemeClr val="tx2">
                    <a:lumMod val="50000"/>
                    <a:lumOff val="50000"/>
                  </a:schemeClr>
                </a:solidFill>
                <a:latin typeface="Abadi" panose="020B0604020104020204" pitchFamily="34" charset="0"/>
              </a:rPr>
              <a:t> </a:t>
            </a:r>
            <a:r>
              <a:rPr lang="en-US" dirty="0">
                <a:latin typeface="Abadi" panose="020B0604020104020204" pitchFamily="34" charset="0"/>
              </a:rPr>
              <a:t>is a </a:t>
            </a:r>
            <a:r>
              <a:rPr lang="en-US" b="1" dirty="0">
                <a:latin typeface="Abadi" panose="020B0604020104020204" pitchFamily="34" charset="0"/>
              </a:rPr>
              <a:t>logging and auditing service</a:t>
            </a:r>
            <a:r>
              <a:rPr lang="en-US" dirty="0">
                <a:latin typeface="Abadi" panose="020B0604020104020204" pitchFamily="34" charset="0"/>
              </a:rPr>
              <a:t> that records </a:t>
            </a:r>
            <a:r>
              <a:rPr lang="en-US" b="1" dirty="0">
                <a:latin typeface="Abadi" panose="020B0604020104020204" pitchFamily="34" charset="0"/>
              </a:rPr>
              <a:t>all API calls and account activity</a:t>
            </a:r>
            <a:r>
              <a:rPr lang="en-US" dirty="0">
                <a:latin typeface="Abadi" panose="020B0604020104020204" pitchFamily="34" charset="0"/>
              </a:rPr>
              <a:t> across your AWS environment.</a:t>
            </a:r>
          </a:p>
          <a:p>
            <a:pPr>
              <a:lnSpc>
                <a:spcPct val="200000"/>
              </a:lnSpc>
              <a:buNone/>
            </a:pPr>
            <a:endParaRPr lang="en-US" dirty="0">
              <a:latin typeface="Abadi" panose="020B0604020104020204" pitchFamily="34" charset="0"/>
            </a:endParaRPr>
          </a:p>
          <a:p>
            <a:pPr>
              <a:lnSpc>
                <a:spcPct val="200000"/>
              </a:lnSpc>
              <a:buNone/>
            </a:pPr>
            <a:r>
              <a:rPr lang="en-US" dirty="0">
                <a:latin typeface="Abadi" panose="020B0604020104020204" pitchFamily="34" charset="0"/>
              </a:rPr>
              <a:t>It helps you:</a:t>
            </a:r>
          </a:p>
          <a:p>
            <a:pPr>
              <a:lnSpc>
                <a:spcPct val="200000"/>
              </a:lnSpc>
              <a:buFont typeface="Arial" panose="020B0604020202020204" pitchFamily="34" charset="0"/>
              <a:buChar char="•"/>
            </a:pPr>
            <a:r>
              <a:rPr lang="en-US" dirty="0">
                <a:latin typeface="Abadi" panose="020B0604020104020204" pitchFamily="34" charset="0"/>
              </a:rPr>
              <a:t>Track </a:t>
            </a:r>
            <a:r>
              <a:rPr lang="en-US" b="1" dirty="0">
                <a:latin typeface="Abadi" panose="020B0604020104020204" pitchFamily="34" charset="0"/>
              </a:rPr>
              <a:t>who did what, when, and from where</a:t>
            </a:r>
            <a:r>
              <a:rPr lang="en-US" dirty="0">
                <a:latin typeface="Abadi" panose="020B0604020104020204" pitchFamily="34" charset="0"/>
              </a:rPr>
              <a:t> in your AWS account.</a:t>
            </a:r>
          </a:p>
          <a:p>
            <a:pPr>
              <a:lnSpc>
                <a:spcPct val="200000"/>
              </a:lnSpc>
              <a:buFont typeface="Arial" panose="020B0604020202020204" pitchFamily="34" charset="0"/>
              <a:buChar char="•"/>
            </a:pPr>
            <a:r>
              <a:rPr lang="en-US" dirty="0">
                <a:latin typeface="Abadi" panose="020B0604020104020204" pitchFamily="34" charset="0"/>
              </a:rPr>
              <a:t>Maintain </a:t>
            </a:r>
            <a:r>
              <a:rPr lang="en-US" b="1" dirty="0">
                <a:latin typeface="Abadi" panose="020B0604020104020204" pitchFamily="34" charset="0"/>
              </a:rPr>
              <a:t>security, compliance, and operational audits</a:t>
            </a:r>
            <a:r>
              <a:rPr lang="en-US" dirty="0">
                <a:latin typeface="Abadi" panose="020B0604020104020204" pitchFamily="34" charset="0"/>
              </a:rPr>
              <a:t>.</a:t>
            </a:r>
          </a:p>
          <a:p>
            <a:pPr>
              <a:lnSpc>
                <a:spcPct val="200000"/>
              </a:lnSpc>
              <a:buFont typeface="Arial" panose="020B0604020202020204" pitchFamily="34" charset="0"/>
              <a:buChar char="•"/>
            </a:pPr>
            <a:r>
              <a:rPr lang="en-US" dirty="0">
                <a:latin typeface="Abadi" panose="020B0604020104020204" pitchFamily="34" charset="0"/>
              </a:rPr>
              <a:t>Detect </a:t>
            </a:r>
            <a:r>
              <a:rPr lang="en-US" b="1" dirty="0">
                <a:latin typeface="Abadi" panose="020B0604020104020204" pitchFamily="34" charset="0"/>
              </a:rPr>
              <a:t>unauthorized or suspicious activities</a:t>
            </a:r>
            <a:r>
              <a:rPr lang="en-US" dirty="0">
                <a:latin typeface="Abadi" panose="020B0604020104020204" pitchFamily="34" charset="0"/>
              </a:rPr>
              <a:t>.</a:t>
            </a:r>
          </a:p>
          <a:p>
            <a:pPr>
              <a:lnSpc>
                <a:spcPct val="200000"/>
              </a:lnSpc>
              <a:buNone/>
            </a:pPr>
            <a:r>
              <a:rPr lang="en-US" dirty="0">
                <a:latin typeface="Abadi" panose="020B0604020104020204" pitchFamily="34" charset="0"/>
              </a:rPr>
              <a:t>In short — </a:t>
            </a:r>
            <a:r>
              <a:rPr lang="en-US" b="1" dirty="0">
                <a:latin typeface="Abadi" panose="020B0604020104020204" pitchFamily="34" charset="0"/>
              </a:rPr>
              <a:t>CloudWatch monitors “what’s happening”</a:t>
            </a:r>
            <a:r>
              <a:rPr lang="en-US" dirty="0">
                <a:latin typeface="Abadi" panose="020B0604020104020204" pitchFamily="34" charset="0"/>
              </a:rPr>
              <a:t>,</a:t>
            </a:r>
            <a:br>
              <a:rPr lang="en-US" dirty="0">
                <a:latin typeface="Abadi" panose="020B0604020104020204" pitchFamily="34" charset="0"/>
              </a:rPr>
            </a:br>
            <a:r>
              <a:rPr lang="en-US" dirty="0">
                <a:latin typeface="Abadi" panose="020B0604020104020204" pitchFamily="34" charset="0"/>
              </a:rPr>
              <a:t>while </a:t>
            </a:r>
            <a:r>
              <a:rPr lang="en-US" b="1" dirty="0">
                <a:latin typeface="Abadi" panose="020B0604020104020204" pitchFamily="34" charset="0"/>
              </a:rPr>
              <a:t>CloudTrail tracks “who did it.”</a:t>
            </a:r>
            <a:endParaRPr lang="en-US" dirty="0">
              <a:latin typeface="Abadi" panose="020B0604020104020204" pitchFamily="34" charset="0"/>
            </a:endParaRPr>
          </a:p>
        </p:txBody>
      </p:sp>
      <p:pic>
        <p:nvPicPr>
          <p:cNvPr id="1026" name="Picture 2" descr="AWS CloudTrail | AWS Management Tools">
            <a:extLst>
              <a:ext uri="{FF2B5EF4-FFF2-40B4-BE49-F238E27FC236}">
                <a16:creationId xmlns:a16="http://schemas.microsoft.com/office/drawing/2014/main" id="{703D9E9F-D4FC-EE9B-D1BD-140A9F0C1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895" y="1942703"/>
            <a:ext cx="2590226" cy="297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5234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B3D6C9A-3A42-F328-C575-C4186239E85D}"/>
              </a:ext>
            </a:extLst>
          </p:cNvPr>
          <p:cNvSpPr txBox="1"/>
          <p:nvPr/>
        </p:nvSpPr>
        <p:spPr>
          <a:xfrm>
            <a:off x="760165" y="598296"/>
            <a:ext cx="10146534" cy="5864682"/>
          </a:xfrm>
          <a:prstGeom prst="rect">
            <a:avLst/>
          </a:prstGeom>
          <a:noFill/>
        </p:spPr>
        <p:txBody>
          <a:bodyPr wrap="square">
            <a:spAutoFit/>
          </a:bodyPr>
          <a:lstStyle/>
          <a:p>
            <a:pPr>
              <a:lnSpc>
                <a:spcPct val="150000"/>
              </a:lnSpc>
              <a:buNone/>
            </a:pPr>
            <a:r>
              <a:rPr lang="en-US" b="1" dirty="0">
                <a:latin typeface="Abadi" panose="020B0604020104020204" pitchFamily="34" charset="0"/>
              </a:rPr>
              <a:t>🧩 </a:t>
            </a:r>
            <a:r>
              <a:rPr lang="en-US" b="1" dirty="0">
                <a:solidFill>
                  <a:schemeClr val="accent5">
                    <a:lumMod val="50000"/>
                  </a:schemeClr>
                </a:solidFill>
                <a:latin typeface="Abadi" panose="020B0604020104020204" pitchFamily="34" charset="0"/>
              </a:rPr>
              <a:t>Key Components of CloudTrail</a:t>
            </a:r>
          </a:p>
          <a:p>
            <a:pPr>
              <a:lnSpc>
                <a:spcPct val="150000"/>
              </a:lnSpc>
              <a:buNone/>
            </a:pPr>
            <a:r>
              <a:rPr lang="en-US" b="1" dirty="0">
                <a:solidFill>
                  <a:schemeClr val="accent5">
                    <a:lumMod val="60000"/>
                    <a:lumOff val="40000"/>
                  </a:schemeClr>
                </a:solidFill>
                <a:latin typeface="Abadi" panose="020B0604020104020204" pitchFamily="34" charset="0"/>
              </a:rPr>
              <a:t>1. Event</a:t>
            </a:r>
          </a:p>
          <a:p>
            <a:pPr>
              <a:lnSpc>
                <a:spcPct val="150000"/>
              </a:lnSpc>
              <a:buNone/>
            </a:pPr>
            <a:r>
              <a:rPr lang="en-US" dirty="0">
                <a:latin typeface="Abadi" panose="020B0604020104020204" pitchFamily="34" charset="0"/>
              </a:rPr>
              <a:t>Each activity in AWS is an </a:t>
            </a:r>
            <a:r>
              <a:rPr lang="en-US" b="1" dirty="0">
                <a:latin typeface="Abadi" panose="020B0604020104020204" pitchFamily="34" charset="0"/>
              </a:rPr>
              <a:t>event</a:t>
            </a:r>
            <a:r>
              <a:rPr lang="en-US" dirty="0">
                <a:latin typeface="Abadi" panose="020B0604020104020204" pitchFamily="34" charset="0"/>
              </a:rPr>
              <a:t>.</a:t>
            </a:r>
            <a:br>
              <a:rPr lang="en-US" dirty="0">
                <a:latin typeface="Abadi" panose="020B0604020104020204" pitchFamily="34" charset="0"/>
              </a:rPr>
            </a:br>
            <a:r>
              <a:rPr lang="en-US" dirty="0">
                <a:latin typeface="Abadi" panose="020B0604020104020204" pitchFamily="34" charset="0"/>
              </a:rPr>
              <a:t>Example:</a:t>
            </a:r>
            <a:br>
              <a:rPr lang="en-US" dirty="0">
                <a:latin typeface="Abadi" panose="020B0604020104020204" pitchFamily="34" charset="0"/>
              </a:rPr>
            </a:br>
            <a:r>
              <a:rPr lang="en-US" dirty="0">
                <a:latin typeface="Abadi" panose="020B0604020104020204" pitchFamily="34" charset="0"/>
              </a:rPr>
              <a:t>Creating an EC2 instance = </a:t>
            </a:r>
            <a:r>
              <a:rPr lang="en-US" dirty="0" err="1">
                <a:latin typeface="Abadi" panose="020B0604020104020204" pitchFamily="34" charset="0"/>
              </a:rPr>
              <a:t>RunInstances</a:t>
            </a:r>
            <a:r>
              <a:rPr lang="en-US" dirty="0">
                <a:latin typeface="Abadi" panose="020B0604020104020204" pitchFamily="34" charset="0"/>
              </a:rPr>
              <a:t> API call</a:t>
            </a:r>
            <a:br>
              <a:rPr lang="en-US" dirty="0">
                <a:latin typeface="Abadi" panose="020B0604020104020204" pitchFamily="34" charset="0"/>
              </a:rPr>
            </a:br>
            <a:r>
              <a:rPr lang="en-US" dirty="0">
                <a:latin typeface="Abadi" panose="020B0604020104020204" pitchFamily="34" charset="0"/>
              </a:rPr>
              <a:t>Deleting an S3 bucket = </a:t>
            </a:r>
            <a:r>
              <a:rPr lang="en-US" dirty="0" err="1">
                <a:latin typeface="Abadi" panose="020B0604020104020204" pitchFamily="34" charset="0"/>
              </a:rPr>
              <a:t>DeleteBucket</a:t>
            </a:r>
            <a:r>
              <a:rPr lang="en-US" dirty="0">
                <a:latin typeface="Abadi" panose="020B0604020104020204" pitchFamily="34" charset="0"/>
              </a:rPr>
              <a:t> API call</a:t>
            </a:r>
          </a:p>
          <a:p>
            <a:pPr>
              <a:lnSpc>
                <a:spcPct val="150000"/>
              </a:lnSpc>
              <a:buNone/>
            </a:pPr>
            <a:endParaRPr lang="en-US" dirty="0">
              <a:latin typeface="Abadi" panose="020B0604020104020204" pitchFamily="34" charset="0"/>
            </a:endParaRPr>
          </a:p>
          <a:p>
            <a:pPr>
              <a:lnSpc>
                <a:spcPct val="150000"/>
              </a:lnSpc>
            </a:pPr>
            <a:r>
              <a:rPr lang="en-US" b="1" dirty="0">
                <a:solidFill>
                  <a:schemeClr val="accent5">
                    <a:lumMod val="60000"/>
                    <a:lumOff val="40000"/>
                  </a:schemeClr>
                </a:solidFill>
                <a:latin typeface="Abadi" panose="020B0604020104020204" pitchFamily="34" charset="0"/>
              </a:rPr>
              <a:t>2. Trail</a:t>
            </a:r>
          </a:p>
          <a:p>
            <a:pPr>
              <a:lnSpc>
                <a:spcPct val="150000"/>
              </a:lnSpc>
            </a:pPr>
            <a:r>
              <a:rPr lang="en-US" dirty="0">
                <a:latin typeface="Abadi" panose="020B0604020104020204" pitchFamily="34" charset="0"/>
              </a:rPr>
              <a:t>A </a:t>
            </a:r>
            <a:r>
              <a:rPr lang="en-US" b="1" dirty="0">
                <a:latin typeface="Abadi" panose="020B0604020104020204" pitchFamily="34" charset="0"/>
              </a:rPr>
              <a:t>Trail</a:t>
            </a:r>
            <a:r>
              <a:rPr lang="en-US" dirty="0">
                <a:latin typeface="Abadi" panose="020B0604020104020204" pitchFamily="34" charset="0"/>
              </a:rPr>
              <a:t> is a configuration that </a:t>
            </a:r>
            <a:r>
              <a:rPr lang="en-US" b="1" dirty="0">
                <a:latin typeface="Abadi" panose="020B0604020104020204" pitchFamily="34" charset="0"/>
              </a:rPr>
              <a:t>defines where your events are recorded and stored</a:t>
            </a:r>
            <a:r>
              <a:rPr lang="en-US" dirty="0">
                <a:latin typeface="Abadi" panose="020B0604020104020204" pitchFamily="34" charset="0"/>
              </a:rPr>
              <a:t>.</a:t>
            </a:r>
          </a:p>
          <a:p>
            <a:pPr>
              <a:lnSpc>
                <a:spcPct val="150000"/>
              </a:lnSpc>
              <a:buNone/>
            </a:pPr>
            <a:endParaRPr lang="en-US" dirty="0">
              <a:latin typeface="Abadi" panose="020B0604020104020204" pitchFamily="34" charset="0"/>
            </a:endParaRPr>
          </a:p>
          <a:p>
            <a:pPr>
              <a:lnSpc>
                <a:spcPct val="150000"/>
              </a:lnSpc>
            </a:pPr>
            <a:r>
              <a:rPr lang="en-US" b="1" dirty="0">
                <a:solidFill>
                  <a:schemeClr val="accent5">
                    <a:lumMod val="60000"/>
                    <a:lumOff val="40000"/>
                  </a:schemeClr>
                </a:solidFill>
                <a:latin typeface="Abadi" panose="020B0604020104020204" pitchFamily="34" charset="0"/>
              </a:rPr>
              <a:t>3. Event History</a:t>
            </a:r>
          </a:p>
          <a:p>
            <a:pPr>
              <a:lnSpc>
                <a:spcPct val="150000"/>
              </a:lnSpc>
            </a:pPr>
            <a:r>
              <a:rPr lang="en-US" dirty="0">
                <a:latin typeface="Abadi" panose="020B0604020104020204" pitchFamily="34" charset="0"/>
              </a:rPr>
              <a:t>CloudTrail keeps </a:t>
            </a:r>
            <a:r>
              <a:rPr lang="en-US" b="1" dirty="0">
                <a:latin typeface="Abadi" panose="020B0604020104020204" pitchFamily="34" charset="0"/>
              </a:rPr>
              <a:t>the last 90 days</a:t>
            </a:r>
            <a:r>
              <a:rPr lang="en-US" dirty="0">
                <a:latin typeface="Abadi" panose="020B0604020104020204" pitchFamily="34" charset="0"/>
              </a:rPr>
              <a:t> of recent activity in </a:t>
            </a:r>
            <a:r>
              <a:rPr lang="en-US" b="1" dirty="0">
                <a:latin typeface="Abadi" panose="020B0604020104020204" pitchFamily="34" charset="0"/>
              </a:rPr>
              <a:t>Event History</a:t>
            </a:r>
            <a:r>
              <a:rPr lang="en-US" dirty="0">
                <a:latin typeface="Abadi" panose="020B0604020104020204" pitchFamily="34" charset="0"/>
              </a:rPr>
              <a:t> (in the console).</a:t>
            </a:r>
          </a:p>
          <a:p>
            <a:pPr>
              <a:lnSpc>
                <a:spcPct val="150000"/>
              </a:lnSpc>
            </a:pPr>
            <a:r>
              <a:rPr lang="en-US" dirty="0">
                <a:latin typeface="Abadi" panose="020B0604020104020204" pitchFamily="34" charset="0"/>
              </a:rPr>
              <a:t>You can </a:t>
            </a:r>
            <a:r>
              <a:rPr lang="en-US" b="1" dirty="0">
                <a:latin typeface="Abadi" panose="020B0604020104020204" pitchFamily="34" charset="0"/>
              </a:rPr>
              <a:t>filter</a:t>
            </a:r>
            <a:r>
              <a:rPr lang="en-US" dirty="0">
                <a:latin typeface="Abadi" panose="020B0604020104020204" pitchFamily="34" charset="0"/>
              </a:rPr>
              <a:t> by time, user, service, or event name.</a:t>
            </a:r>
          </a:p>
          <a:p>
            <a:pPr>
              <a:lnSpc>
                <a:spcPct val="150000"/>
              </a:lnSpc>
            </a:pPr>
            <a:r>
              <a:rPr lang="en-US" dirty="0">
                <a:latin typeface="Abadi" panose="020B0604020104020204" pitchFamily="34" charset="0"/>
              </a:rPr>
              <a:t>Ideal for </a:t>
            </a:r>
            <a:r>
              <a:rPr lang="en-US" b="1" dirty="0">
                <a:latin typeface="Abadi" panose="020B0604020104020204" pitchFamily="34" charset="0"/>
              </a:rPr>
              <a:t>quick lookups</a:t>
            </a:r>
            <a:r>
              <a:rPr lang="en-US" dirty="0">
                <a:latin typeface="Abadi" panose="020B0604020104020204" pitchFamily="34" charset="0"/>
              </a:rPr>
              <a:t> without setting up a full trail</a:t>
            </a:r>
          </a:p>
        </p:txBody>
      </p:sp>
    </p:spTree>
    <p:extLst>
      <p:ext uri="{BB962C8B-B14F-4D97-AF65-F5344CB8AC3E}">
        <p14:creationId xmlns:p14="http://schemas.microsoft.com/office/powerpoint/2010/main" val="36822571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ws Sqs icon - Free Download PNG &amp; SVG ...">
            <a:extLst>
              <a:ext uri="{FF2B5EF4-FFF2-40B4-BE49-F238E27FC236}">
                <a16:creationId xmlns:a16="http://schemas.microsoft.com/office/drawing/2014/main" id="{AA78CC0C-562B-009C-4A92-A2E736114E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1275070"/>
            <a:ext cx="3876165" cy="38761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943066-4988-D7C2-6BB8-2AA1046863D7}"/>
              </a:ext>
            </a:extLst>
          </p:cNvPr>
          <p:cNvSpPr txBox="1"/>
          <p:nvPr/>
        </p:nvSpPr>
        <p:spPr>
          <a:xfrm>
            <a:off x="5497349" y="859477"/>
            <a:ext cx="5999753" cy="4328288"/>
          </a:xfrm>
          <a:prstGeom prst="rect">
            <a:avLst/>
          </a:prstGeom>
        </p:spPr>
        <p:txBody>
          <a:bodyPr vert="horz" lIns="91440" tIns="45720" rIns="91440" bIns="45720" rtlCol="0" anchor="t">
            <a:normAutofit lnSpcReduction="10000"/>
          </a:bodyPr>
          <a:lstStyle/>
          <a:p>
            <a:pPr>
              <a:lnSpc>
                <a:spcPct val="150000"/>
              </a:lnSpc>
              <a:spcAft>
                <a:spcPts val="600"/>
              </a:spcAft>
            </a:pPr>
            <a:r>
              <a:rPr lang="en-US" sz="2100" b="1" dirty="0">
                <a:solidFill>
                  <a:schemeClr val="accent2">
                    <a:lumMod val="75000"/>
                  </a:schemeClr>
                </a:solidFill>
                <a:latin typeface="Abadi" panose="020B0604020104020204" pitchFamily="34" charset="0"/>
              </a:rPr>
              <a:t>Simple Queue Service (SQS):</a:t>
            </a:r>
          </a:p>
          <a:p>
            <a:pPr>
              <a:lnSpc>
                <a:spcPct val="150000"/>
              </a:lnSpc>
              <a:spcAft>
                <a:spcPts val="600"/>
              </a:spcAft>
            </a:pPr>
            <a:r>
              <a:rPr lang="en-US" sz="2100" dirty="0">
                <a:latin typeface="Abadi" panose="020B0604020104020204" pitchFamily="34" charset="0"/>
              </a:rPr>
              <a:t>It is a fully managed message queuing service that allows you to decouple and scale microservices, distributed systems, and serverless applications.</a:t>
            </a:r>
          </a:p>
          <a:p>
            <a:pPr>
              <a:lnSpc>
                <a:spcPct val="150000"/>
              </a:lnSpc>
              <a:spcAft>
                <a:spcPts val="600"/>
              </a:spcAft>
            </a:pPr>
            <a:endParaRPr lang="en-US" sz="2100" dirty="0">
              <a:latin typeface="Abadi" panose="020B0604020104020204" pitchFamily="34" charset="0"/>
            </a:endParaRPr>
          </a:p>
          <a:p>
            <a:pPr>
              <a:lnSpc>
                <a:spcPct val="150000"/>
              </a:lnSpc>
              <a:spcAft>
                <a:spcPts val="600"/>
              </a:spcAft>
            </a:pPr>
            <a:r>
              <a:rPr lang="en-US" sz="2100" dirty="0">
                <a:latin typeface="Abadi" panose="020B0604020104020204" pitchFamily="34" charset="0"/>
              </a:rPr>
              <a:t>It helps components in your application communicate asynchronously by sending and receiving messages through a queue — without requiring direct connectivity.</a:t>
            </a:r>
          </a:p>
        </p:txBody>
      </p:sp>
      <p:sp>
        <p:nvSpPr>
          <p:cNvPr id="1033" name="Rectangle 103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2881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09B346-3AF5-3C64-D8F9-F76A7CCB3932}"/>
              </a:ext>
            </a:extLst>
          </p:cNvPr>
          <p:cNvGraphicFramePr>
            <a:graphicFrameLocks noGrp="1"/>
          </p:cNvGraphicFramePr>
          <p:nvPr>
            <p:extLst>
              <p:ext uri="{D42A27DB-BD31-4B8C-83A1-F6EECF244321}">
                <p14:modId xmlns:p14="http://schemas.microsoft.com/office/powerpoint/2010/main" val="2580031695"/>
              </p:ext>
            </p:extLst>
          </p:nvPr>
        </p:nvGraphicFramePr>
        <p:xfrm>
          <a:off x="1063743" y="1557885"/>
          <a:ext cx="10360750" cy="3994615"/>
        </p:xfrm>
        <a:graphic>
          <a:graphicData uri="http://schemas.openxmlformats.org/drawingml/2006/table">
            <a:tbl>
              <a:tblPr/>
              <a:tblGrid>
                <a:gridCol w="3122456">
                  <a:extLst>
                    <a:ext uri="{9D8B030D-6E8A-4147-A177-3AD203B41FA5}">
                      <a16:colId xmlns:a16="http://schemas.microsoft.com/office/drawing/2014/main" val="2222417221"/>
                    </a:ext>
                  </a:extLst>
                </a:gridCol>
                <a:gridCol w="7238294">
                  <a:extLst>
                    <a:ext uri="{9D8B030D-6E8A-4147-A177-3AD203B41FA5}">
                      <a16:colId xmlns:a16="http://schemas.microsoft.com/office/drawing/2014/main" val="2694669338"/>
                    </a:ext>
                  </a:extLst>
                </a:gridCol>
              </a:tblGrid>
              <a:tr h="757130">
                <a:tc>
                  <a:txBody>
                    <a:bodyPr/>
                    <a:lstStyle/>
                    <a:p>
                      <a:pPr marL="285750" indent="-285750">
                        <a:lnSpc>
                          <a:spcPct val="150000"/>
                        </a:lnSpc>
                        <a:buFont typeface="Arial" panose="020B0604020202020204" pitchFamily="34" charset="0"/>
                        <a:buChar char="•"/>
                      </a:pPr>
                      <a:r>
                        <a:rPr lang="en-US" sz="1700" b="1" dirty="0">
                          <a:latin typeface="Abadi" panose="020B0604020104020204" pitchFamily="34" charset="0"/>
                        </a:rPr>
                        <a:t>Queue</a:t>
                      </a:r>
                      <a:endParaRPr lang="en-US" sz="1700" dirty="0">
                        <a:latin typeface="Abadi" panose="020B0604020104020204" pitchFamily="34" charset="0"/>
                      </a:endParaRPr>
                    </a:p>
                  </a:txBody>
                  <a:tcPr marL="77702" marR="77702" marT="38851" marB="38851" anchor="ctr">
                    <a:lnL>
                      <a:noFill/>
                    </a:lnL>
                    <a:lnR>
                      <a:noFill/>
                    </a:lnR>
                    <a:lnT>
                      <a:noFill/>
                    </a:lnT>
                    <a:lnB>
                      <a:noFill/>
                    </a:lnB>
                    <a:solidFill>
                      <a:schemeClr val="tx2">
                        <a:lumMod val="25000"/>
                        <a:lumOff val="75000"/>
                      </a:schemeClr>
                    </a:solidFill>
                  </a:tcPr>
                </a:tc>
                <a:tc>
                  <a:txBody>
                    <a:bodyPr/>
                    <a:lstStyle/>
                    <a:p>
                      <a:pPr>
                        <a:lnSpc>
                          <a:spcPct val="150000"/>
                        </a:lnSpc>
                        <a:buNone/>
                      </a:pPr>
                      <a:r>
                        <a:rPr lang="en-US" sz="1700" dirty="0">
                          <a:latin typeface="Abadi" panose="020B0604020104020204" pitchFamily="34" charset="0"/>
                        </a:rPr>
                        <a:t>A temporary storage location for messages waiting to be processed.</a:t>
                      </a:r>
                    </a:p>
                  </a:txBody>
                  <a:tcPr marL="77702" marR="77702" marT="38851" marB="38851" anchor="ctr">
                    <a:lnL>
                      <a:noFill/>
                    </a:lnL>
                    <a:lnR>
                      <a:noFill/>
                    </a:lnR>
                    <a:lnT>
                      <a:noFill/>
                    </a:lnT>
                    <a:lnB>
                      <a:noFill/>
                    </a:lnB>
                    <a:solidFill>
                      <a:schemeClr val="tx2">
                        <a:lumMod val="25000"/>
                        <a:lumOff val="75000"/>
                      </a:schemeClr>
                    </a:solidFill>
                  </a:tcPr>
                </a:tc>
                <a:extLst>
                  <a:ext uri="{0D108BD9-81ED-4DB2-BD59-A6C34878D82A}">
                    <a16:rowId xmlns:a16="http://schemas.microsoft.com/office/drawing/2014/main" val="1697539209"/>
                  </a:ext>
                </a:extLst>
              </a:tr>
              <a:tr h="1132091">
                <a:tc>
                  <a:txBody>
                    <a:bodyPr/>
                    <a:lstStyle/>
                    <a:p>
                      <a:pPr marL="285750" indent="-285750">
                        <a:lnSpc>
                          <a:spcPct val="150000"/>
                        </a:lnSpc>
                        <a:buFont typeface="Arial" panose="020B0604020202020204" pitchFamily="34" charset="0"/>
                        <a:buChar char="•"/>
                      </a:pPr>
                      <a:r>
                        <a:rPr lang="en-US" sz="1700" b="1" dirty="0">
                          <a:latin typeface="Abadi" panose="020B0604020104020204" pitchFamily="34" charset="0"/>
                        </a:rPr>
                        <a:t>Message</a:t>
                      </a:r>
                      <a:endParaRPr lang="en-US" sz="1700" dirty="0">
                        <a:latin typeface="Abadi" panose="020B0604020104020204" pitchFamily="34" charset="0"/>
                      </a:endParaRPr>
                    </a:p>
                  </a:txBody>
                  <a:tcPr marL="77702" marR="77702" marT="38851" marB="38851" anchor="ctr">
                    <a:lnL>
                      <a:noFill/>
                    </a:lnL>
                    <a:lnR>
                      <a:noFill/>
                    </a:lnR>
                    <a:lnT>
                      <a:noFill/>
                    </a:lnT>
                    <a:lnB>
                      <a:noFill/>
                    </a:lnB>
                    <a:solidFill>
                      <a:schemeClr val="accent1">
                        <a:lumMod val="20000"/>
                        <a:lumOff val="80000"/>
                      </a:schemeClr>
                    </a:solidFill>
                  </a:tcPr>
                </a:tc>
                <a:tc>
                  <a:txBody>
                    <a:bodyPr/>
                    <a:lstStyle/>
                    <a:p>
                      <a:pPr>
                        <a:lnSpc>
                          <a:spcPct val="150000"/>
                        </a:lnSpc>
                        <a:buNone/>
                      </a:pPr>
                      <a:r>
                        <a:rPr lang="en-US" sz="1700" dirty="0">
                          <a:latin typeface="Abadi" panose="020B0604020104020204" pitchFamily="34" charset="0"/>
                        </a:rPr>
                        <a:t>The data or task sent by the producer to be processed by the consumer (up to 256 KB per message).</a:t>
                      </a:r>
                    </a:p>
                  </a:txBody>
                  <a:tcPr marL="77702" marR="77702" marT="38851" marB="38851"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4150975816"/>
                  </a:ext>
                </a:extLst>
              </a:tr>
              <a:tr h="591134">
                <a:tc>
                  <a:txBody>
                    <a:bodyPr/>
                    <a:lstStyle/>
                    <a:p>
                      <a:pPr marL="285750" indent="-285750">
                        <a:lnSpc>
                          <a:spcPct val="150000"/>
                        </a:lnSpc>
                        <a:buFont typeface="Arial" panose="020B0604020202020204" pitchFamily="34" charset="0"/>
                        <a:buChar char="•"/>
                      </a:pPr>
                      <a:r>
                        <a:rPr lang="en-US" sz="1700" b="1">
                          <a:latin typeface="Abadi" panose="020B0604020104020204" pitchFamily="34" charset="0"/>
                        </a:rPr>
                        <a:t>Producer (Sender)</a:t>
                      </a:r>
                      <a:endParaRPr lang="en-US" sz="1700">
                        <a:latin typeface="Abadi" panose="020B0604020104020204" pitchFamily="34" charset="0"/>
                      </a:endParaRPr>
                    </a:p>
                  </a:txBody>
                  <a:tcPr marL="77702" marR="77702" marT="38851" marB="38851" anchor="ctr">
                    <a:lnL>
                      <a:noFill/>
                    </a:lnL>
                    <a:lnR>
                      <a:noFill/>
                    </a:lnR>
                    <a:lnT>
                      <a:noFill/>
                    </a:lnT>
                    <a:lnB>
                      <a:noFill/>
                    </a:lnB>
                    <a:solidFill>
                      <a:schemeClr val="accent1">
                        <a:lumMod val="40000"/>
                        <a:lumOff val="60000"/>
                      </a:schemeClr>
                    </a:solidFill>
                  </a:tcPr>
                </a:tc>
                <a:tc>
                  <a:txBody>
                    <a:bodyPr/>
                    <a:lstStyle/>
                    <a:p>
                      <a:pPr>
                        <a:lnSpc>
                          <a:spcPct val="150000"/>
                        </a:lnSpc>
                        <a:buNone/>
                      </a:pPr>
                      <a:r>
                        <a:rPr lang="en-US" sz="1700" dirty="0">
                          <a:latin typeface="Abadi" panose="020B0604020104020204" pitchFamily="34" charset="0"/>
                        </a:rPr>
                        <a:t>The component that sends messages to the queue.</a:t>
                      </a:r>
                    </a:p>
                  </a:txBody>
                  <a:tcPr marL="77702" marR="77702" marT="38851" marB="38851"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818747551"/>
                  </a:ext>
                </a:extLst>
              </a:tr>
              <a:tr h="757130">
                <a:tc>
                  <a:txBody>
                    <a:bodyPr/>
                    <a:lstStyle/>
                    <a:p>
                      <a:pPr marL="285750" indent="-285750">
                        <a:lnSpc>
                          <a:spcPct val="150000"/>
                        </a:lnSpc>
                        <a:buFont typeface="Arial" panose="020B0604020202020204" pitchFamily="34" charset="0"/>
                        <a:buChar char="•"/>
                      </a:pPr>
                      <a:r>
                        <a:rPr lang="en-US" sz="1700" b="1">
                          <a:latin typeface="Abadi" panose="020B0604020104020204" pitchFamily="34" charset="0"/>
                        </a:rPr>
                        <a:t>Consumer (Receiver)</a:t>
                      </a:r>
                      <a:endParaRPr lang="en-US" sz="1700">
                        <a:latin typeface="Abadi" panose="020B0604020104020204" pitchFamily="34" charset="0"/>
                      </a:endParaRPr>
                    </a:p>
                  </a:txBody>
                  <a:tcPr marL="77702" marR="77702" marT="38851" marB="38851" anchor="ctr">
                    <a:lnL>
                      <a:noFill/>
                    </a:lnL>
                    <a:lnR>
                      <a:noFill/>
                    </a:lnR>
                    <a:lnT>
                      <a:noFill/>
                    </a:lnT>
                    <a:lnB>
                      <a:noFill/>
                    </a:lnB>
                    <a:solidFill>
                      <a:schemeClr val="accent2">
                        <a:lumMod val="20000"/>
                        <a:lumOff val="80000"/>
                      </a:schemeClr>
                    </a:solidFill>
                  </a:tcPr>
                </a:tc>
                <a:tc>
                  <a:txBody>
                    <a:bodyPr/>
                    <a:lstStyle/>
                    <a:p>
                      <a:pPr>
                        <a:lnSpc>
                          <a:spcPct val="150000"/>
                        </a:lnSpc>
                        <a:buNone/>
                      </a:pPr>
                      <a:r>
                        <a:rPr lang="en-US" sz="1700" dirty="0">
                          <a:latin typeface="Abadi" panose="020B0604020104020204" pitchFamily="34" charset="0"/>
                        </a:rPr>
                        <a:t>The component that retrieves and processes messages from the queue.</a:t>
                      </a:r>
                    </a:p>
                  </a:txBody>
                  <a:tcPr marL="77702" marR="77702" marT="38851" marB="38851"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4233236616"/>
                  </a:ext>
                </a:extLst>
              </a:tr>
              <a:tr h="757130">
                <a:tc>
                  <a:txBody>
                    <a:bodyPr/>
                    <a:lstStyle/>
                    <a:p>
                      <a:pPr marL="285750" indent="-285750">
                        <a:lnSpc>
                          <a:spcPct val="150000"/>
                        </a:lnSpc>
                        <a:buFont typeface="Arial" panose="020B0604020202020204" pitchFamily="34" charset="0"/>
                        <a:buChar char="•"/>
                      </a:pPr>
                      <a:r>
                        <a:rPr lang="en-US" sz="1700" b="1" dirty="0">
                          <a:latin typeface="Abadi" panose="020B0604020104020204" pitchFamily="34" charset="0"/>
                        </a:rPr>
                        <a:t>Polling</a:t>
                      </a:r>
                      <a:endParaRPr lang="en-US" sz="1700" dirty="0">
                        <a:latin typeface="Abadi" panose="020B0604020104020204" pitchFamily="34" charset="0"/>
                      </a:endParaRPr>
                    </a:p>
                  </a:txBody>
                  <a:tcPr marL="77702" marR="77702" marT="38851" marB="38851" anchor="ctr">
                    <a:lnL>
                      <a:noFill/>
                    </a:lnL>
                    <a:lnR>
                      <a:noFill/>
                    </a:lnR>
                    <a:lnT>
                      <a:noFill/>
                    </a:lnT>
                    <a:lnB>
                      <a:noFill/>
                    </a:lnB>
                    <a:solidFill>
                      <a:schemeClr val="bg2">
                        <a:lumMod val="75000"/>
                      </a:schemeClr>
                    </a:solidFill>
                  </a:tcPr>
                </a:tc>
                <a:tc>
                  <a:txBody>
                    <a:bodyPr/>
                    <a:lstStyle/>
                    <a:p>
                      <a:pPr>
                        <a:lnSpc>
                          <a:spcPct val="150000"/>
                        </a:lnSpc>
                        <a:buNone/>
                      </a:pPr>
                      <a:r>
                        <a:rPr lang="en-US" sz="1700" dirty="0">
                          <a:latin typeface="Abadi" panose="020B0604020104020204" pitchFamily="34" charset="0"/>
                        </a:rPr>
                        <a:t>The process by which consumers retrieve messages from the queue.</a:t>
                      </a:r>
                    </a:p>
                  </a:txBody>
                  <a:tcPr marL="77702" marR="77702" marT="38851" marB="38851" anchor="ctr">
                    <a:lnL>
                      <a:noFill/>
                    </a:lnL>
                    <a:lnR>
                      <a:noFill/>
                    </a:lnR>
                    <a:lnT>
                      <a:noFill/>
                    </a:lnT>
                    <a:lnB>
                      <a:noFill/>
                    </a:lnB>
                    <a:solidFill>
                      <a:schemeClr val="bg2">
                        <a:lumMod val="75000"/>
                      </a:schemeClr>
                    </a:solidFill>
                  </a:tcPr>
                </a:tc>
                <a:extLst>
                  <a:ext uri="{0D108BD9-81ED-4DB2-BD59-A6C34878D82A}">
                    <a16:rowId xmlns:a16="http://schemas.microsoft.com/office/drawing/2014/main" val="805751991"/>
                  </a:ext>
                </a:extLst>
              </a:tr>
            </a:tbl>
          </a:graphicData>
        </a:graphic>
      </p:graphicFrame>
      <p:sp>
        <p:nvSpPr>
          <p:cNvPr id="3" name="Rectangle 1">
            <a:extLst>
              <a:ext uri="{FF2B5EF4-FFF2-40B4-BE49-F238E27FC236}">
                <a16:creationId xmlns:a16="http://schemas.microsoft.com/office/drawing/2014/main" id="{AB7EACE8-AF5B-7160-E29A-3EC7E32BECBC}"/>
              </a:ext>
            </a:extLst>
          </p:cNvPr>
          <p:cNvSpPr>
            <a:spLocks noChangeArrowheads="1"/>
          </p:cNvSpPr>
          <p:nvPr/>
        </p:nvSpPr>
        <p:spPr bwMode="auto">
          <a:xfrm>
            <a:off x="1063743" y="597614"/>
            <a:ext cx="33980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75000"/>
                  </a:schemeClr>
                </a:solidFill>
                <a:effectLst/>
                <a:latin typeface="Abadi" panose="020B0604020104020204" pitchFamily="34" charset="0"/>
              </a:rPr>
              <a:t>Key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75000"/>
                </a:schemeClr>
              </a:solidFill>
              <a:effectLst/>
              <a:latin typeface="Abadi" panose="020B0604020104020204" pitchFamily="34" charset="0"/>
            </a:endParaRPr>
          </a:p>
        </p:txBody>
      </p:sp>
    </p:spTree>
    <p:extLst>
      <p:ext uri="{BB962C8B-B14F-4D97-AF65-F5344CB8AC3E}">
        <p14:creationId xmlns:p14="http://schemas.microsoft.com/office/powerpoint/2010/main" val="1643173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BB5B1-F48F-74B6-14FB-5C0E047BFA2E}"/>
              </a:ext>
            </a:extLst>
          </p:cNvPr>
          <p:cNvSpPr txBox="1"/>
          <p:nvPr/>
        </p:nvSpPr>
        <p:spPr>
          <a:xfrm>
            <a:off x="867577" y="554229"/>
            <a:ext cx="10623015" cy="5449184"/>
          </a:xfrm>
          <a:prstGeom prst="rect">
            <a:avLst/>
          </a:prstGeom>
          <a:noFill/>
        </p:spPr>
        <p:txBody>
          <a:bodyPr wrap="square">
            <a:spAutoFit/>
          </a:bodyPr>
          <a:lstStyle/>
          <a:p>
            <a:pPr>
              <a:lnSpc>
                <a:spcPct val="150000"/>
              </a:lnSpc>
              <a:buNone/>
            </a:pPr>
            <a:r>
              <a:rPr lang="en-US" dirty="0">
                <a:solidFill>
                  <a:schemeClr val="accent3">
                    <a:lumMod val="75000"/>
                  </a:schemeClr>
                </a:solidFill>
                <a:latin typeface="Abadi" panose="020B0604020104020204" pitchFamily="34" charset="0"/>
              </a:rPr>
              <a:t>🧱 </a:t>
            </a:r>
            <a:r>
              <a:rPr lang="en-US" b="1" dirty="0">
                <a:solidFill>
                  <a:schemeClr val="accent3">
                    <a:lumMod val="75000"/>
                  </a:schemeClr>
                </a:solidFill>
                <a:latin typeface="Abadi" panose="020B0604020104020204" pitchFamily="34" charset="0"/>
              </a:rPr>
              <a:t>Types of SQS Queues</a:t>
            </a:r>
          </a:p>
          <a:p>
            <a:pPr>
              <a:lnSpc>
                <a:spcPct val="150000"/>
              </a:lnSpc>
              <a:buNone/>
            </a:pPr>
            <a:endParaRPr lang="en-US" dirty="0">
              <a:latin typeface="Abadi" panose="020B0604020104020204" pitchFamily="34" charset="0"/>
            </a:endParaRPr>
          </a:p>
          <a:p>
            <a:pPr>
              <a:lnSpc>
                <a:spcPct val="150000"/>
              </a:lnSpc>
              <a:buNone/>
            </a:pPr>
            <a:r>
              <a:rPr lang="en-US" b="1" dirty="0">
                <a:latin typeface="Abadi" panose="020B0604020104020204" pitchFamily="34" charset="0"/>
              </a:rPr>
              <a:t>1. Standard Queue (Default)</a:t>
            </a:r>
          </a:p>
          <a:p>
            <a:pPr marL="285750" indent="-285750">
              <a:lnSpc>
                <a:spcPct val="150000"/>
              </a:lnSpc>
              <a:buFont typeface="Arial" panose="020B0604020202020204" pitchFamily="34" charset="0"/>
              <a:buChar char="•"/>
            </a:pPr>
            <a:r>
              <a:rPr lang="en-US" dirty="0">
                <a:latin typeface="Abadi" panose="020B0604020104020204" pitchFamily="34" charset="0"/>
              </a:rPr>
              <a:t>Unlimited throughput</a:t>
            </a:r>
          </a:p>
          <a:p>
            <a:pPr marL="285750" indent="-285750">
              <a:lnSpc>
                <a:spcPct val="150000"/>
              </a:lnSpc>
              <a:buFont typeface="Arial" panose="020B0604020202020204" pitchFamily="34" charset="0"/>
              <a:buChar char="•"/>
            </a:pPr>
            <a:r>
              <a:rPr lang="en-US" dirty="0">
                <a:latin typeface="Abadi" panose="020B0604020104020204" pitchFamily="34" charset="0"/>
              </a:rPr>
              <a:t>At-least-once delivery</a:t>
            </a:r>
          </a:p>
          <a:p>
            <a:pPr marL="285750" indent="-285750">
              <a:lnSpc>
                <a:spcPct val="150000"/>
              </a:lnSpc>
              <a:buFont typeface="Arial" panose="020B0604020202020204" pitchFamily="34" charset="0"/>
              <a:buChar char="•"/>
            </a:pPr>
            <a:r>
              <a:rPr lang="en-US" dirty="0">
                <a:latin typeface="Abadi" panose="020B0604020104020204" pitchFamily="34" charset="0"/>
              </a:rPr>
              <a:t>Best-effort ordering (message order isn’t guaranteed)</a:t>
            </a:r>
          </a:p>
          <a:p>
            <a:pPr marL="285750" indent="-285750">
              <a:lnSpc>
                <a:spcPct val="150000"/>
              </a:lnSpc>
              <a:buFont typeface="Arial" panose="020B0604020202020204" pitchFamily="34" charset="0"/>
              <a:buChar char="•"/>
            </a:pPr>
            <a:r>
              <a:rPr lang="en-US" dirty="0">
                <a:latin typeface="Abadi" panose="020B0604020104020204" pitchFamily="34" charset="0"/>
              </a:rPr>
              <a:t>Ideal for high-throughput applications like log processing, background tasks, etc.</a:t>
            </a:r>
          </a:p>
          <a:p>
            <a:pPr>
              <a:lnSpc>
                <a:spcPct val="150000"/>
              </a:lnSpc>
              <a:buFont typeface="Arial" panose="020B0604020202020204" pitchFamily="34" charset="0"/>
              <a:buChar char="•"/>
            </a:pPr>
            <a:endParaRPr lang="en-US" dirty="0">
              <a:latin typeface="Abadi" panose="020B0604020104020204" pitchFamily="34" charset="0"/>
            </a:endParaRPr>
          </a:p>
          <a:p>
            <a:pPr>
              <a:lnSpc>
                <a:spcPct val="150000"/>
              </a:lnSpc>
              <a:buNone/>
            </a:pPr>
            <a:r>
              <a:rPr lang="en-US" b="1" dirty="0">
                <a:latin typeface="Abadi" panose="020B0604020104020204" pitchFamily="34" charset="0"/>
              </a:rPr>
              <a:t>2. FIFO Queue (First-In-First-Out)</a:t>
            </a:r>
          </a:p>
          <a:p>
            <a:pPr marL="285750" indent="-285750">
              <a:lnSpc>
                <a:spcPct val="150000"/>
              </a:lnSpc>
              <a:buFont typeface="Arial" panose="020B0604020202020204" pitchFamily="34" charset="0"/>
              <a:buChar char="•"/>
            </a:pPr>
            <a:r>
              <a:rPr lang="en-US" dirty="0">
                <a:latin typeface="Abadi" panose="020B0604020104020204" pitchFamily="34" charset="0"/>
              </a:rPr>
              <a:t>Strict message ordering</a:t>
            </a:r>
          </a:p>
          <a:p>
            <a:pPr marL="285750" indent="-285750">
              <a:lnSpc>
                <a:spcPct val="150000"/>
              </a:lnSpc>
              <a:buFont typeface="Arial" panose="020B0604020202020204" pitchFamily="34" charset="0"/>
              <a:buChar char="•"/>
            </a:pPr>
            <a:r>
              <a:rPr lang="en-US" dirty="0">
                <a:latin typeface="Abadi" panose="020B0604020104020204" pitchFamily="34" charset="0"/>
              </a:rPr>
              <a:t>Exactly-once processing</a:t>
            </a:r>
          </a:p>
          <a:p>
            <a:pPr marL="285750" indent="-285750">
              <a:lnSpc>
                <a:spcPct val="150000"/>
              </a:lnSpc>
              <a:buFont typeface="Arial" panose="020B0604020202020204" pitchFamily="34" charset="0"/>
              <a:buChar char="•"/>
            </a:pPr>
            <a:r>
              <a:rPr lang="en-US" dirty="0">
                <a:latin typeface="Abadi" panose="020B0604020104020204" pitchFamily="34" charset="0"/>
              </a:rPr>
              <a:t>Limited throughput: up to 3000 messages per second with batching.</a:t>
            </a:r>
          </a:p>
          <a:p>
            <a:pPr marL="285750" indent="-285750">
              <a:lnSpc>
                <a:spcPct val="150000"/>
              </a:lnSpc>
              <a:buFont typeface="Arial" panose="020B0604020202020204" pitchFamily="34" charset="0"/>
              <a:buChar char="•"/>
            </a:pPr>
            <a:r>
              <a:rPr lang="en-US" dirty="0">
                <a:latin typeface="Abadi" panose="020B0604020104020204" pitchFamily="34" charset="0"/>
              </a:rPr>
              <a:t>Ideal for financial transactions, inventory updates, or workflow systems where order matters.</a:t>
            </a:r>
          </a:p>
        </p:txBody>
      </p:sp>
    </p:spTree>
    <p:extLst>
      <p:ext uri="{BB962C8B-B14F-4D97-AF65-F5344CB8AC3E}">
        <p14:creationId xmlns:p14="http://schemas.microsoft.com/office/powerpoint/2010/main" val="27303437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00BD1-7C32-F511-0EF2-1C04590E05AB}"/>
              </a:ext>
            </a:extLst>
          </p:cNvPr>
          <p:cNvSpPr txBox="1"/>
          <p:nvPr/>
        </p:nvSpPr>
        <p:spPr>
          <a:xfrm>
            <a:off x="339687" y="198303"/>
            <a:ext cx="6072130" cy="6168612"/>
          </a:xfrm>
          <a:prstGeom prst="rect">
            <a:avLst/>
          </a:prstGeom>
          <a:noFill/>
        </p:spPr>
        <p:txBody>
          <a:bodyPr wrap="square">
            <a:spAutoFit/>
          </a:bodyPr>
          <a:lstStyle/>
          <a:p>
            <a:pPr>
              <a:lnSpc>
                <a:spcPct val="200000"/>
              </a:lnSpc>
              <a:buNone/>
            </a:pPr>
            <a:r>
              <a:rPr lang="en-US" sz="2000" b="1" dirty="0">
                <a:solidFill>
                  <a:schemeClr val="tx2">
                    <a:lumMod val="90000"/>
                    <a:lumOff val="10000"/>
                  </a:schemeClr>
                </a:solidFill>
                <a:latin typeface="Abadi" panose="020B0604020104020204" pitchFamily="34" charset="0"/>
              </a:rPr>
              <a:t>⚙️ How SQS Works (Architecture Flow)</a:t>
            </a:r>
          </a:p>
          <a:p>
            <a:pPr marL="342900" indent="-342900">
              <a:lnSpc>
                <a:spcPct val="200000"/>
              </a:lnSpc>
              <a:buFont typeface="+mj-lt"/>
              <a:buAutoNum type="arabicPeriod"/>
            </a:pPr>
            <a:r>
              <a:rPr lang="en-US" b="1" dirty="0">
                <a:solidFill>
                  <a:schemeClr val="accent2">
                    <a:lumMod val="75000"/>
                  </a:schemeClr>
                </a:solidFill>
                <a:latin typeface="Abadi" panose="020B0604020104020204" pitchFamily="34" charset="0"/>
              </a:rPr>
              <a:t>Producer</a:t>
            </a:r>
            <a:r>
              <a:rPr lang="en-US" dirty="0">
                <a:latin typeface="Abadi" panose="020B0604020104020204" pitchFamily="34" charset="0"/>
              </a:rPr>
              <a:t> sends a message → queue.</a:t>
            </a:r>
          </a:p>
          <a:p>
            <a:pPr marL="342900" indent="-342900">
              <a:lnSpc>
                <a:spcPct val="200000"/>
              </a:lnSpc>
              <a:buFont typeface="+mj-lt"/>
              <a:buAutoNum type="arabicPeriod"/>
            </a:pPr>
            <a:r>
              <a:rPr lang="en-US" b="1" dirty="0">
                <a:solidFill>
                  <a:schemeClr val="accent2">
                    <a:lumMod val="75000"/>
                  </a:schemeClr>
                </a:solidFill>
                <a:latin typeface="Abadi" panose="020B0604020104020204" pitchFamily="34" charset="0"/>
              </a:rPr>
              <a:t>SQS stores</a:t>
            </a:r>
            <a:r>
              <a:rPr lang="en-US" dirty="0">
                <a:solidFill>
                  <a:schemeClr val="accent2">
                    <a:lumMod val="75000"/>
                  </a:schemeClr>
                </a:solidFill>
                <a:latin typeface="Abadi" panose="020B0604020104020204" pitchFamily="34" charset="0"/>
              </a:rPr>
              <a:t> </a:t>
            </a:r>
            <a:r>
              <a:rPr lang="en-US" dirty="0">
                <a:latin typeface="Abadi" panose="020B0604020104020204" pitchFamily="34" charset="0"/>
              </a:rPr>
              <a:t>the message redundantly across multiple servers and Availability Zones.</a:t>
            </a:r>
          </a:p>
          <a:p>
            <a:pPr marL="342900" indent="-342900">
              <a:lnSpc>
                <a:spcPct val="200000"/>
              </a:lnSpc>
              <a:buFont typeface="+mj-lt"/>
              <a:buAutoNum type="arabicPeriod"/>
            </a:pPr>
            <a:r>
              <a:rPr lang="en-US" b="1" dirty="0">
                <a:solidFill>
                  <a:schemeClr val="accent2">
                    <a:lumMod val="75000"/>
                  </a:schemeClr>
                </a:solidFill>
                <a:latin typeface="Abadi" panose="020B0604020104020204" pitchFamily="34" charset="0"/>
              </a:rPr>
              <a:t>Consumer</a:t>
            </a:r>
            <a:r>
              <a:rPr lang="en-US" dirty="0">
                <a:latin typeface="Abadi" panose="020B0604020104020204" pitchFamily="34" charset="0"/>
              </a:rPr>
              <a:t> polls the queue and retrieves messages.</a:t>
            </a:r>
          </a:p>
          <a:p>
            <a:pPr marL="342900" indent="-342900">
              <a:lnSpc>
                <a:spcPct val="200000"/>
              </a:lnSpc>
              <a:buFont typeface="+mj-lt"/>
              <a:buAutoNum type="arabicPeriod"/>
            </a:pPr>
            <a:r>
              <a:rPr lang="en-US" dirty="0">
                <a:latin typeface="Abadi" panose="020B0604020104020204" pitchFamily="34" charset="0"/>
              </a:rPr>
              <a:t>Message becomes </a:t>
            </a:r>
            <a:r>
              <a:rPr lang="en-US" b="1" dirty="0">
                <a:latin typeface="Abadi" panose="020B0604020104020204" pitchFamily="34" charset="0"/>
              </a:rPr>
              <a:t>invisible</a:t>
            </a:r>
            <a:r>
              <a:rPr lang="en-US" dirty="0">
                <a:latin typeface="Abadi" panose="020B0604020104020204" pitchFamily="34" charset="0"/>
              </a:rPr>
              <a:t> for the </a:t>
            </a:r>
            <a:r>
              <a:rPr lang="en-US" i="1" dirty="0">
                <a:latin typeface="Abadi" panose="020B0604020104020204" pitchFamily="34" charset="0"/>
              </a:rPr>
              <a:t>visibility timeout</a:t>
            </a:r>
            <a:r>
              <a:rPr lang="en-US" dirty="0">
                <a:latin typeface="Abadi" panose="020B0604020104020204" pitchFamily="34" charset="0"/>
              </a:rPr>
              <a:t> period.</a:t>
            </a:r>
          </a:p>
          <a:p>
            <a:pPr marL="342900" indent="-342900">
              <a:lnSpc>
                <a:spcPct val="200000"/>
              </a:lnSpc>
              <a:buFont typeface="+mj-lt"/>
              <a:buAutoNum type="arabicPeriod"/>
            </a:pPr>
            <a:r>
              <a:rPr lang="en-US" dirty="0">
                <a:latin typeface="Abadi" panose="020B0604020104020204" pitchFamily="34" charset="0"/>
              </a:rPr>
              <a:t>If processing succeeds → consumer </a:t>
            </a:r>
            <a:r>
              <a:rPr lang="en-US" b="1" dirty="0">
                <a:latin typeface="Abadi" panose="020B0604020104020204" pitchFamily="34" charset="0"/>
              </a:rPr>
              <a:t>deletes</a:t>
            </a:r>
            <a:r>
              <a:rPr lang="en-US" dirty="0">
                <a:latin typeface="Abadi" panose="020B0604020104020204" pitchFamily="34" charset="0"/>
              </a:rPr>
              <a:t> the message.</a:t>
            </a:r>
          </a:p>
          <a:p>
            <a:pPr marL="342900" indent="-342900">
              <a:lnSpc>
                <a:spcPct val="200000"/>
              </a:lnSpc>
              <a:buFont typeface="+mj-lt"/>
              <a:buAutoNum type="arabicPeriod"/>
            </a:pPr>
            <a:r>
              <a:rPr lang="en-US" dirty="0">
                <a:latin typeface="Abadi" panose="020B0604020104020204" pitchFamily="34" charset="0"/>
              </a:rPr>
              <a:t>If processing fails → message </a:t>
            </a:r>
            <a:r>
              <a:rPr lang="en-US" b="1" dirty="0">
                <a:latin typeface="Abadi" panose="020B0604020104020204" pitchFamily="34" charset="0"/>
              </a:rPr>
              <a:t>reappears</a:t>
            </a:r>
            <a:r>
              <a:rPr lang="en-US" dirty="0">
                <a:latin typeface="Abadi" panose="020B0604020104020204" pitchFamily="34" charset="0"/>
              </a:rPr>
              <a:t> for another consumer to retry or goes to </a:t>
            </a:r>
            <a:r>
              <a:rPr lang="en-US" b="1" dirty="0">
                <a:latin typeface="Abadi" panose="020B0604020104020204" pitchFamily="34" charset="0"/>
              </a:rPr>
              <a:t>DLQ</a:t>
            </a:r>
            <a:r>
              <a:rPr lang="en-US" dirty="0">
                <a:latin typeface="Abadi" panose="020B0604020104020204" pitchFamily="34" charset="0"/>
              </a:rPr>
              <a:t>.</a:t>
            </a:r>
          </a:p>
        </p:txBody>
      </p:sp>
      <p:pic>
        <p:nvPicPr>
          <p:cNvPr id="3074" name="Picture 2" descr="Amazon Simple Queue Service (SQS) | AWS ...">
            <a:extLst>
              <a:ext uri="{FF2B5EF4-FFF2-40B4-BE49-F238E27FC236}">
                <a16:creationId xmlns:a16="http://schemas.microsoft.com/office/drawing/2014/main" id="{F2DD8C4C-2F08-2768-DFF4-68EE515C0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356" y="1562893"/>
            <a:ext cx="5332644" cy="2511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7861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9FAE3FA-6CEE-440B-9CF6-EF4C08E51F78}"/>
              </a:ext>
            </a:extLst>
          </p:cNvPr>
          <p:cNvGraphicFramePr>
            <a:graphicFrameLocks noGrp="1"/>
          </p:cNvGraphicFramePr>
          <p:nvPr>
            <p:extLst>
              <p:ext uri="{D42A27DB-BD31-4B8C-83A1-F6EECF244321}">
                <p14:modId xmlns:p14="http://schemas.microsoft.com/office/powerpoint/2010/main" val="3322321268"/>
              </p:ext>
            </p:extLst>
          </p:nvPr>
        </p:nvGraphicFramePr>
        <p:xfrm>
          <a:off x="926334" y="1503611"/>
          <a:ext cx="10515600" cy="4014600"/>
        </p:xfrm>
        <a:graphic>
          <a:graphicData uri="http://schemas.openxmlformats.org/drawingml/2006/table">
            <a:tbl>
              <a:tblPr>
                <a:tableStyleId>{5C22544A-7EE6-4342-B048-85BDC9FD1C3A}</a:tableStyleId>
              </a:tblPr>
              <a:tblGrid>
                <a:gridCol w="2059236">
                  <a:extLst>
                    <a:ext uri="{9D8B030D-6E8A-4147-A177-3AD203B41FA5}">
                      <a16:colId xmlns:a16="http://schemas.microsoft.com/office/drawing/2014/main" val="309709568"/>
                    </a:ext>
                  </a:extLst>
                </a:gridCol>
                <a:gridCol w="2148289">
                  <a:extLst>
                    <a:ext uri="{9D8B030D-6E8A-4147-A177-3AD203B41FA5}">
                      <a16:colId xmlns:a16="http://schemas.microsoft.com/office/drawing/2014/main" val="3597822124"/>
                    </a:ext>
                  </a:extLst>
                </a:gridCol>
                <a:gridCol w="1597446">
                  <a:extLst>
                    <a:ext uri="{9D8B030D-6E8A-4147-A177-3AD203B41FA5}">
                      <a16:colId xmlns:a16="http://schemas.microsoft.com/office/drawing/2014/main" val="3902972372"/>
                    </a:ext>
                  </a:extLst>
                </a:gridCol>
                <a:gridCol w="4710629">
                  <a:extLst>
                    <a:ext uri="{9D8B030D-6E8A-4147-A177-3AD203B41FA5}">
                      <a16:colId xmlns:a16="http://schemas.microsoft.com/office/drawing/2014/main" val="3730711696"/>
                    </a:ext>
                  </a:extLst>
                </a:gridCol>
              </a:tblGrid>
              <a:tr h="0">
                <a:tc>
                  <a:txBody>
                    <a:bodyPr/>
                    <a:lstStyle/>
                    <a:p>
                      <a:pPr>
                        <a:lnSpc>
                          <a:spcPct val="250000"/>
                        </a:lnSpc>
                        <a:buNone/>
                      </a:pPr>
                      <a:r>
                        <a:rPr lang="en-US" b="1"/>
                        <a:t>Parameter</a:t>
                      </a:r>
                    </a:p>
                  </a:txBody>
                  <a:tcPr anchor="ctr"/>
                </a:tc>
                <a:tc>
                  <a:txBody>
                    <a:bodyPr/>
                    <a:lstStyle/>
                    <a:p>
                      <a:pPr>
                        <a:lnSpc>
                          <a:spcPct val="250000"/>
                        </a:lnSpc>
                        <a:buNone/>
                      </a:pPr>
                      <a:r>
                        <a:rPr lang="en-US" b="1"/>
                        <a:t>Default</a:t>
                      </a:r>
                    </a:p>
                  </a:txBody>
                  <a:tcPr anchor="ctr"/>
                </a:tc>
                <a:tc>
                  <a:txBody>
                    <a:bodyPr/>
                    <a:lstStyle/>
                    <a:p>
                      <a:pPr>
                        <a:lnSpc>
                          <a:spcPct val="250000"/>
                        </a:lnSpc>
                        <a:buNone/>
                      </a:pPr>
                      <a:r>
                        <a:rPr lang="en-US" b="1" dirty="0"/>
                        <a:t>Max</a:t>
                      </a:r>
                    </a:p>
                  </a:txBody>
                  <a:tcPr anchor="ctr"/>
                </a:tc>
                <a:tc>
                  <a:txBody>
                    <a:bodyPr/>
                    <a:lstStyle/>
                    <a:p>
                      <a:pPr>
                        <a:lnSpc>
                          <a:spcPct val="250000"/>
                        </a:lnSpc>
                        <a:buNone/>
                      </a:pPr>
                      <a:r>
                        <a:rPr lang="en-US" b="1" dirty="0"/>
                        <a:t>Purpose</a:t>
                      </a:r>
                    </a:p>
                  </a:txBody>
                  <a:tcPr anchor="ctr"/>
                </a:tc>
                <a:extLst>
                  <a:ext uri="{0D108BD9-81ED-4DB2-BD59-A6C34878D82A}">
                    <a16:rowId xmlns:a16="http://schemas.microsoft.com/office/drawing/2014/main" val="2859592516"/>
                  </a:ext>
                </a:extLst>
              </a:tr>
              <a:tr h="0">
                <a:tc>
                  <a:txBody>
                    <a:bodyPr/>
                    <a:lstStyle/>
                    <a:p>
                      <a:pPr>
                        <a:lnSpc>
                          <a:spcPct val="250000"/>
                        </a:lnSpc>
                        <a:buNone/>
                      </a:pPr>
                      <a:r>
                        <a:rPr lang="en-US" dirty="0"/>
                        <a:t>Message size</a:t>
                      </a:r>
                    </a:p>
                  </a:txBody>
                  <a:tcPr anchor="ctr"/>
                </a:tc>
                <a:tc>
                  <a:txBody>
                    <a:bodyPr/>
                    <a:lstStyle/>
                    <a:p>
                      <a:pPr>
                        <a:lnSpc>
                          <a:spcPct val="250000"/>
                        </a:lnSpc>
                        <a:buNone/>
                      </a:pPr>
                      <a:r>
                        <a:rPr lang="en-US"/>
                        <a:t>–</a:t>
                      </a:r>
                    </a:p>
                  </a:txBody>
                  <a:tcPr anchor="ctr"/>
                </a:tc>
                <a:tc>
                  <a:txBody>
                    <a:bodyPr/>
                    <a:lstStyle/>
                    <a:p>
                      <a:pPr>
                        <a:lnSpc>
                          <a:spcPct val="250000"/>
                        </a:lnSpc>
                        <a:buNone/>
                      </a:pPr>
                      <a:r>
                        <a:rPr lang="en-US"/>
                        <a:t>256 KB</a:t>
                      </a:r>
                    </a:p>
                  </a:txBody>
                  <a:tcPr anchor="ctr"/>
                </a:tc>
                <a:tc>
                  <a:txBody>
                    <a:bodyPr/>
                    <a:lstStyle/>
                    <a:p>
                      <a:pPr>
                        <a:lnSpc>
                          <a:spcPct val="250000"/>
                        </a:lnSpc>
                        <a:buNone/>
                      </a:pPr>
                      <a:r>
                        <a:rPr lang="en-US"/>
                        <a:t>Size of a single message</a:t>
                      </a:r>
                    </a:p>
                  </a:txBody>
                  <a:tcPr anchor="ctr"/>
                </a:tc>
                <a:extLst>
                  <a:ext uri="{0D108BD9-81ED-4DB2-BD59-A6C34878D82A}">
                    <a16:rowId xmlns:a16="http://schemas.microsoft.com/office/drawing/2014/main" val="2272906242"/>
                  </a:ext>
                </a:extLst>
              </a:tr>
              <a:tr h="0">
                <a:tc>
                  <a:txBody>
                    <a:bodyPr/>
                    <a:lstStyle/>
                    <a:p>
                      <a:pPr>
                        <a:lnSpc>
                          <a:spcPct val="250000"/>
                        </a:lnSpc>
                        <a:buNone/>
                      </a:pPr>
                      <a:r>
                        <a:rPr lang="en-US"/>
                        <a:t>Message retention</a:t>
                      </a:r>
                    </a:p>
                  </a:txBody>
                  <a:tcPr anchor="ctr"/>
                </a:tc>
                <a:tc>
                  <a:txBody>
                    <a:bodyPr/>
                    <a:lstStyle/>
                    <a:p>
                      <a:pPr>
                        <a:lnSpc>
                          <a:spcPct val="250000"/>
                        </a:lnSpc>
                        <a:buNone/>
                      </a:pPr>
                      <a:r>
                        <a:rPr lang="en-US" dirty="0"/>
                        <a:t>4 days</a:t>
                      </a:r>
                    </a:p>
                  </a:txBody>
                  <a:tcPr anchor="ctr"/>
                </a:tc>
                <a:tc>
                  <a:txBody>
                    <a:bodyPr/>
                    <a:lstStyle/>
                    <a:p>
                      <a:pPr>
                        <a:lnSpc>
                          <a:spcPct val="250000"/>
                        </a:lnSpc>
                        <a:buNone/>
                      </a:pPr>
                      <a:r>
                        <a:rPr lang="en-US"/>
                        <a:t>14 days</a:t>
                      </a:r>
                    </a:p>
                  </a:txBody>
                  <a:tcPr anchor="ctr"/>
                </a:tc>
                <a:tc>
                  <a:txBody>
                    <a:bodyPr/>
                    <a:lstStyle/>
                    <a:p>
                      <a:pPr>
                        <a:lnSpc>
                          <a:spcPct val="250000"/>
                        </a:lnSpc>
                        <a:buNone/>
                      </a:pPr>
                      <a:r>
                        <a:rPr lang="en-US"/>
                        <a:t>Duration a message remains in the queue</a:t>
                      </a:r>
                    </a:p>
                  </a:txBody>
                  <a:tcPr anchor="ctr"/>
                </a:tc>
                <a:extLst>
                  <a:ext uri="{0D108BD9-81ED-4DB2-BD59-A6C34878D82A}">
                    <a16:rowId xmlns:a16="http://schemas.microsoft.com/office/drawing/2014/main" val="3335264746"/>
                  </a:ext>
                </a:extLst>
              </a:tr>
              <a:tr h="0">
                <a:tc>
                  <a:txBody>
                    <a:bodyPr/>
                    <a:lstStyle/>
                    <a:p>
                      <a:pPr>
                        <a:lnSpc>
                          <a:spcPct val="250000"/>
                        </a:lnSpc>
                        <a:buNone/>
                      </a:pPr>
                      <a:r>
                        <a:rPr lang="en-US"/>
                        <a:t>Visibility timeout</a:t>
                      </a:r>
                    </a:p>
                  </a:txBody>
                  <a:tcPr anchor="ctr"/>
                </a:tc>
                <a:tc>
                  <a:txBody>
                    <a:bodyPr/>
                    <a:lstStyle/>
                    <a:p>
                      <a:pPr>
                        <a:lnSpc>
                          <a:spcPct val="250000"/>
                        </a:lnSpc>
                        <a:buNone/>
                      </a:pPr>
                      <a:r>
                        <a:rPr lang="en-US"/>
                        <a:t>30 sec</a:t>
                      </a:r>
                    </a:p>
                  </a:txBody>
                  <a:tcPr anchor="ctr"/>
                </a:tc>
                <a:tc>
                  <a:txBody>
                    <a:bodyPr/>
                    <a:lstStyle/>
                    <a:p>
                      <a:pPr>
                        <a:lnSpc>
                          <a:spcPct val="250000"/>
                        </a:lnSpc>
                        <a:buNone/>
                      </a:pPr>
                      <a:r>
                        <a:rPr lang="en-US"/>
                        <a:t>12 hours</a:t>
                      </a:r>
                    </a:p>
                  </a:txBody>
                  <a:tcPr anchor="ctr"/>
                </a:tc>
                <a:tc>
                  <a:txBody>
                    <a:bodyPr/>
                    <a:lstStyle/>
                    <a:p>
                      <a:pPr>
                        <a:lnSpc>
                          <a:spcPct val="250000"/>
                        </a:lnSpc>
                        <a:buNone/>
                      </a:pPr>
                      <a:r>
                        <a:rPr lang="en-US"/>
                        <a:t>Prevents reprocessing of in-flight messages</a:t>
                      </a:r>
                    </a:p>
                  </a:txBody>
                  <a:tcPr anchor="ctr"/>
                </a:tc>
                <a:extLst>
                  <a:ext uri="{0D108BD9-81ED-4DB2-BD59-A6C34878D82A}">
                    <a16:rowId xmlns:a16="http://schemas.microsoft.com/office/drawing/2014/main" val="3316929631"/>
                  </a:ext>
                </a:extLst>
              </a:tr>
              <a:tr h="0">
                <a:tc>
                  <a:txBody>
                    <a:bodyPr/>
                    <a:lstStyle/>
                    <a:p>
                      <a:pPr>
                        <a:lnSpc>
                          <a:spcPct val="250000"/>
                        </a:lnSpc>
                        <a:buNone/>
                      </a:pPr>
                      <a:r>
                        <a:rPr lang="en-US"/>
                        <a:t>Delay seconds</a:t>
                      </a:r>
                    </a:p>
                  </a:txBody>
                  <a:tcPr anchor="ctr"/>
                </a:tc>
                <a:tc>
                  <a:txBody>
                    <a:bodyPr/>
                    <a:lstStyle/>
                    <a:p>
                      <a:pPr>
                        <a:lnSpc>
                          <a:spcPct val="250000"/>
                        </a:lnSpc>
                        <a:buNone/>
                      </a:pPr>
                      <a:r>
                        <a:rPr lang="en-US" dirty="0"/>
                        <a:t>0</a:t>
                      </a:r>
                    </a:p>
                  </a:txBody>
                  <a:tcPr anchor="ctr"/>
                </a:tc>
                <a:tc>
                  <a:txBody>
                    <a:bodyPr/>
                    <a:lstStyle/>
                    <a:p>
                      <a:pPr>
                        <a:lnSpc>
                          <a:spcPct val="250000"/>
                        </a:lnSpc>
                        <a:buNone/>
                      </a:pPr>
                      <a:r>
                        <a:rPr lang="en-US"/>
                        <a:t>900 (15 mins)</a:t>
                      </a:r>
                    </a:p>
                  </a:txBody>
                  <a:tcPr anchor="ctr"/>
                </a:tc>
                <a:tc>
                  <a:txBody>
                    <a:bodyPr/>
                    <a:lstStyle/>
                    <a:p>
                      <a:pPr>
                        <a:lnSpc>
                          <a:spcPct val="250000"/>
                        </a:lnSpc>
                        <a:buNone/>
                      </a:pPr>
                      <a:r>
                        <a:rPr lang="en-US" dirty="0"/>
                        <a:t>Time to delay message delivery</a:t>
                      </a:r>
                    </a:p>
                  </a:txBody>
                  <a:tcPr anchor="ctr"/>
                </a:tc>
                <a:extLst>
                  <a:ext uri="{0D108BD9-81ED-4DB2-BD59-A6C34878D82A}">
                    <a16:rowId xmlns:a16="http://schemas.microsoft.com/office/drawing/2014/main" val="2437380282"/>
                  </a:ext>
                </a:extLst>
              </a:tr>
              <a:tr h="0">
                <a:tc>
                  <a:txBody>
                    <a:bodyPr/>
                    <a:lstStyle/>
                    <a:p>
                      <a:pPr>
                        <a:lnSpc>
                          <a:spcPct val="250000"/>
                        </a:lnSpc>
                        <a:buNone/>
                      </a:pPr>
                      <a:r>
                        <a:rPr lang="en-US"/>
                        <a:t>Max message size</a:t>
                      </a:r>
                    </a:p>
                  </a:txBody>
                  <a:tcPr anchor="ctr"/>
                </a:tc>
                <a:tc>
                  <a:txBody>
                    <a:bodyPr/>
                    <a:lstStyle/>
                    <a:p>
                      <a:pPr>
                        <a:lnSpc>
                          <a:spcPct val="250000"/>
                        </a:lnSpc>
                        <a:buNone/>
                      </a:pPr>
                      <a:r>
                        <a:rPr lang="en-US" dirty="0"/>
                        <a:t>262,144 bytes</a:t>
                      </a:r>
                    </a:p>
                  </a:txBody>
                  <a:tcPr anchor="ctr"/>
                </a:tc>
                <a:tc>
                  <a:txBody>
                    <a:bodyPr/>
                    <a:lstStyle/>
                    <a:p>
                      <a:pPr>
                        <a:lnSpc>
                          <a:spcPct val="250000"/>
                        </a:lnSpc>
                        <a:buNone/>
                      </a:pPr>
                      <a:r>
                        <a:rPr lang="en-US"/>
                        <a:t>—</a:t>
                      </a:r>
                    </a:p>
                  </a:txBody>
                  <a:tcPr anchor="ctr"/>
                </a:tc>
                <a:tc>
                  <a:txBody>
                    <a:bodyPr/>
                    <a:lstStyle/>
                    <a:p>
                      <a:pPr>
                        <a:lnSpc>
                          <a:spcPct val="250000"/>
                        </a:lnSpc>
                        <a:buNone/>
                      </a:pPr>
                      <a:r>
                        <a:rPr lang="en-US" dirty="0"/>
                        <a:t>256 KB limit</a:t>
                      </a:r>
                    </a:p>
                  </a:txBody>
                  <a:tcPr anchor="ctr"/>
                </a:tc>
                <a:extLst>
                  <a:ext uri="{0D108BD9-81ED-4DB2-BD59-A6C34878D82A}">
                    <a16:rowId xmlns:a16="http://schemas.microsoft.com/office/drawing/2014/main" val="1772876727"/>
                  </a:ext>
                </a:extLst>
              </a:tr>
            </a:tbl>
          </a:graphicData>
        </a:graphic>
      </p:graphicFrame>
      <p:sp>
        <p:nvSpPr>
          <p:cNvPr id="3" name="Rectangle 1">
            <a:extLst>
              <a:ext uri="{FF2B5EF4-FFF2-40B4-BE49-F238E27FC236}">
                <a16:creationId xmlns:a16="http://schemas.microsoft.com/office/drawing/2014/main" id="{F8578837-38F7-F41A-63FF-9BB451320456}"/>
              </a:ext>
            </a:extLst>
          </p:cNvPr>
          <p:cNvSpPr>
            <a:spLocks noChangeArrowheads="1"/>
          </p:cNvSpPr>
          <p:nvPr/>
        </p:nvSpPr>
        <p:spPr bwMode="auto">
          <a:xfrm>
            <a:off x="838200" y="770818"/>
            <a:ext cx="40092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50000"/>
                  </a:schemeClr>
                </a:solidFill>
                <a:effectLst/>
                <a:latin typeface="Arial" panose="020B0604020202020204" pitchFamily="34" charset="0"/>
              </a:rPr>
              <a:t>🧮 Core Parameters</a:t>
            </a:r>
          </a:p>
        </p:txBody>
      </p:sp>
    </p:spTree>
    <p:extLst>
      <p:ext uri="{BB962C8B-B14F-4D97-AF65-F5344CB8AC3E}">
        <p14:creationId xmlns:p14="http://schemas.microsoft.com/office/powerpoint/2010/main" val="3754126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D906D-B4D1-0897-6532-7FF69B5F30C0}"/>
              </a:ext>
            </a:extLst>
          </p:cNvPr>
          <p:cNvSpPr>
            <a:spLocks noGrp="1"/>
          </p:cNvSpPr>
          <p:nvPr>
            <p:ph idx="1"/>
          </p:nvPr>
        </p:nvSpPr>
        <p:spPr>
          <a:xfrm>
            <a:off x="484807" y="1705084"/>
            <a:ext cx="4720239" cy="3447832"/>
          </a:xfrm>
        </p:spPr>
        <p:txBody>
          <a:bodyPr anchor="t">
            <a:noAutofit/>
          </a:bodyPr>
          <a:lstStyle/>
          <a:p>
            <a:pPr marL="0" indent="0">
              <a:buNone/>
            </a:pPr>
            <a:r>
              <a:rPr lang="en-US" sz="1800" b="1" dirty="0"/>
              <a:t>Community Cloud</a:t>
            </a:r>
            <a:r>
              <a:rPr lang="en-US" sz="1800" dirty="0"/>
              <a:t>: Shared by several organizations with similar requirements (e.g., same industry standards).</a:t>
            </a:r>
          </a:p>
          <a:p>
            <a:pPr marL="0" indent="0">
              <a:buNone/>
            </a:pPr>
            <a:r>
              <a:rPr lang="en-US" sz="1800" b="1" dirty="0"/>
              <a:t>Key Features</a:t>
            </a:r>
            <a:r>
              <a:rPr lang="en-US" sz="1800" dirty="0"/>
              <a:t>:</a:t>
            </a:r>
          </a:p>
          <a:p>
            <a:pPr lvl="1"/>
            <a:r>
              <a:rPr lang="en-US" sz="1800" b="1" dirty="0"/>
              <a:t>Shared Goals</a:t>
            </a:r>
            <a:r>
              <a:rPr lang="en-US" sz="1800" dirty="0"/>
              <a:t>: Cost-effective shared infrastructure for specific community use 🌐.</a:t>
            </a:r>
          </a:p>
          <a:p>
            <a:pPr lvl="1"/>
            <a:r>
              <a:rPr lang="en-US" sz="1800" b="1" dirty="0"/>
              <a:t>Security</a:t>
            </a:r>
            <a:r>
              <a:rPr lang="en-US" sz="1800" dirty="0"/>
              <a:t>: Similar to private cloud in terms of security but shared among a group 🔒.</a:t>
            </a:r>
          </a:p>
          <a:p>
            <a:pPr lvl="1"/>
            <a:r>
              <a:rPr lang="en-US" sz="1800" b="1" dirty="0"/>
              <a:t>Compliance</a:t>
            </a:r>
            <a:r>
              <a:rPr lang="en-US" sz="1800" dirty="0"/>
              <a:t>: Meets specific regulatory requirements for the community 📜.</a:t>
            </a:r>
          </a:p>
          <a:p>
            <a:pPr marL="0" indent="0">
              <a:buNone/>
            </a:pPr>
            <a:r>
              <a:rPr lang="en-US" sz="1800" b="1" dirty="0"/>
              <a:t>Examples</a:t>
            </a:r>
            <a:r>
              <a:rPr lang="en-US" sz="1800" dirty="0"/>
              <a:t>: A community cloud for government agencies or non-profits.</a:t>
            </a:r>
          </a:p>
        </p:txBody>
      </p:sp>
      <p:pic>
        <p:nvPicPr>
          <p:cNvPr id="15362" name="Picture 2" descr="What are the Four Cloud Computing Service Delivery Models in 2024?">
            <a:extLst>
              <a:ext uri="{FF2B5EF4-FFF2-40B4-BE49-F238E27FC236}">
                <a16:creationId xmlns:a16="http://schemas.microsoft.com/office/drawing/2014/main" id="{4BE8935A-0CA6-98D2-DB0B-EE96808090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36" y="1919236"/>
            <a:ext cx="6079282" cy="3191622"/>
          </a:xfrm>
          <a:prstGeom prst="rect">
            <a:avLst/>
          </a:prstGeom>
          <a:noFill/>
          <a:extLst>
            <a:ext uri="{909E8E84-426E-40DD-AFC4-6F175D3DCCD1}">
              <a14:hiddenFill xmlns:a14="http://schemas.microsoft.com/office/drawing/2010/main">
                <a:solidFill>
                  <a:srgbClr val="FFFFFF"/>
                </a:solidFill>
              </a14:hiddenFill>
            </a:ext>
          </a:extLst>
        </p:spPr>
      </p:pic>
      <p:grpSp>
        <p:nvGrpSpPr>
          <p:cNvPr id="15374" name="Group 1537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5375" name="Rectangle 15374">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6" name="Rectangle 15375">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219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E2864-928F-FD9E-8362-37E6205C3571}"/>
              </a:ext>
            </a:extLst>
          </p:cNvPr>
          <p:cNvSpPr txBox="1"/>
          <p:nvPr/>
        </p:nvSpPr>
        <p:spPr>
          <a:xfrm>
            <a:off x="505197" y="583894"/>
            <a:ext cx="5091372" cy="5033686"/>
          </a:xfrm>
          <a:prstGeom prst="rect">
            <a:avLst/>
          </a:prstGeom>
          <a:noFill/>
        </p:spPr>
        <p:txBody>
          <a:bodyPr wrap="square">
            <a:spAutoFit/>
          </a:bodyPr>
          <a:lstStyle/>
          <a:p>
            <a:pPr>
              <a:lnSpc>
                <a:spcPct val="150000"/>
              </a:lnSpc>
            </a:pPr>
            <a:r>
              <a:rPr lang="en-US" b="1" dirty="0">
                <a:solidFill>
                  <a:schemeClr val="accent2">
                    <a:lumMod val="75000"/>
                  </a:schemeClr>
                </a:solidFill>
                <a:latin typeface="Abadi" panose="020B0604020104020204" pitchFamily="34" charset="0"/>
              </a:rPr>
              <a:t>💬 Integration with Other AWS Services</a:t>
            </a:r>
          </a:p>
          <a:p>
            <a:pPr>
              <a:lnSpc>
                <a:spcPct val="150000"/>
              </a:lnSpc>
            </a:pPr>
            <a:endParaRPr lang="en-US" b="1" dirty="0">
              <a:latin typeface="Abadi" panose="020B0604020104020204" pitchFamily="34" charset="0"/>
            </a:endParaRPr>
          </a:p>
          <a:p>
            <a:pPr marL="285750" indent="-285750">
              <a:lnSpc>
                <a:spcPct val="150000"/>
              </a:lnSpc>
              <a:buFont typeface="Arial" panose="020B0604020202020204" pitchFamily="34" charset="0"/>
              <a:buChar char="•"/>
            </a:pPr>
            <a:r>
              <a:rPr lang="en-US" b="1" dirty="0">
                <a:latin typeface="Abadi" panose="020B0604020104020204" pitchFamily="34" charset="0"/>
              </a:rPr>
              <a:t>AWS Lambda</a:t>
            </a:r>
            <a:r>
              <a:rPr lang="en-US" dirty="0">
                <a:latin typeface="Abadi" panose="020B0604020104020204" pitchFamily="34" charset="0"/>
              </a:rPr>
              <a:t> – Automatically trigger Lambda on new messages.</a:t>
            </a:r>
          </a:p>
          <a:p>
            <a:pPr marL="285750" indent="-285750">
              <a:lnSpc>
                <a:spcPct val="150000"/>
              </a:lnSpc>
              <a:buFont typeface="Arial" panose="020B0604020202020204" pitchFamily="34" charset="0"/>
              <a:buChar char="•"/>
            </a:pPr>
            <a:r>
              <a:rPr lang="en-US" b="1" dirty="0">
                <a:latin typeface="Abadi" panose="020B0604020104020204" pitchFamily="34" charset="0"/>
              </a:rPr>
              <a:t>Amazon EC2 / ECS / EKS</a:t>
            </a:r>
            <a:r>
              <a:rPr lang="en-US" dirty="0">
                <a:latin typeface="Abadi" panose="020B0604020104020204" pitchFamily="34" charset="0"/>
              </a:rPr>
              <a:t> – For background job processing.</a:t>
            </a:r>
          </a:p>
          <a:p>
            <a:pPr marL="285750" indent="-285750">
              <a:lnSpc>
                <a:spcPct val="150000"/>
              </a:lnSpc>
              <a:buFont typeface="Arial" panose="020B0604020202020204" pitchFamily="34" charset="0"/>
              <a:buChar char="•"/>
            </a:pPr>
            <a:r>
              <a:rPr lang="en-US" b="1" dirty="0">
                <a:latin typeface="Abadi" panose="020B0604020104020204" pitchFamily="34" charset="0"/>
              </a:rPr>
              <a:t>SNS (Simple Notification Service)</a:t>
            </a:r>
            <a:r>
              <a:rPr lang="en-US" dirty="0">
                <a:latin typeface="Abadi" panose="020B0604020104020204" pitchFamily="34" charset="0"/>
              </a:rPr>
              <a:t> – Combine for pub/sub pattern (SNS → SQS fan-out).</a:t>
            </a:r>
          </a:p>
          <a:p>
            <a:pPr marL="285750" indent="-285750">
              <a:lnSpc>
                <a:spcPct val="150000"/>
              </a:lnSpc>
              <a:buFont typeface="Arial" panose="020B0604020202020204" pitchFamily="34" charset="0"/>
              <a:buChar char="•"/>
            </a:pPr>
            <a:r>
              <a:rPr lang="en-US" b="1" dirty="0">
                <a:latin typeface="Abadi" panose="020B0604020104020204" pitchFamily="34" charset="0"/>
              </a:rPr>
              <a:t>CloudWatch</a:t>
            </a:r>
            <a:r>
              <a:rPr lang="en-US" dirty="0">
                <a:latin typeface="Abadi" panose="020B0604020104020204" pitchFamily="34" charset="0"/>
              </a:rPr>
              <a:t> – Monitor queue metrics and alerts.</a:t>
            </a:r>
          </a:p>
          <a:p>
            <a:pPr marL="285750" indent="-285750">
              <a:lnSpc>
                <a:spcPct val="150000"/>
              </a:lnSpc>
              <a:buFont typeface="Arial" panose="020B0604020202020204" pitchFamily="34" charset="0"/>
              <a:buChar char="•"/>
            </a:pPr>
            <a:r>
              <a:rPr lang="en-US" b="1" dirty="0">
                <a:latin typeface="Abadi" panose="020B0604020104020204" pitchFamily="34" charset="0"/>
              </a:rPr>
              <a:t>Step Functions</a:t>
            </a:r>
            <a:r>
              <a:rPr lang="en-US" dirty="0">
                <a:latin typeface="Abadi" panose="020B0604020104020204" pitchFamily="34" charset="0"/>
              </a:rPr>
              <a:t> – Coordinate workflow between distributed systems.</a:t>
            </a:r>
          </a:p>
        </p:txBody>
      </p:sp>
      <p:sp>
        <p:nvSpPr>
          <p:cNvPr id="4" name="AutoShape 2" descr="AWS SQS: What, How, Why and Industrial + Individual Use Case | by Simran  Kumari | Medium">
            <a:extLst>
              <a:ext uri="{FF2B5EF4-FFF2-40B4-BE49-F238E27FC236}">
                <a16:creationId xmlns:a16="http://schemas.microsoft.com/office/drawing/2014/main" id="{32752E03-F1A6-07D0-A7F2-796CC11CC0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Integrating IBM MQ with Amazon SQS and Amazon SNS using Apache Camel | AWS  Compute Blog">
            <a:extLst>
              <a:ext uri="{FF2B5EF4-FFF2-40B4-BE49-F238E27FC236}">
                <a16:creationId xmlns:a16="http://schemas.microsoft.com/office/drawing/2014/main" id="{717942CB-6071-03A1-DE60-566537B0F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222" y="1654175"/>
            <a:ext cx="6394778" cy="324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9431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8DE1CA3-A11D-70DC-974F-4D867AF6764A}"/>
              </a:ext>
            </a:extLst>
          </p:cNvPr>
          <p:cNvGraphicFramePr>
            <a:graphicFrameLocks noGrp="1"/>
          </p:cNvGraphicFramePr>
          <p:nvPr>
            <p:extLst>
              <p:ext uri="{D42A27DB-BD31-4B8C-83A1-F6EECF244321}">
                <p14:modId xmlns:p14="http://schemas.microsoft.com/office/powerpoint/2010/main" val="2308610668"/>
              </p:ext>
            </p:extLst>
          </p:nvPr>
        </p:nvGraphicFramePr>
        <p:xfrm>
          <a:off x="838200" y="891752"/>
          <a:ext cx="10515600" cy="2192020"/>
        </p:xfrm>
        <a:graphic>
          <a:graphicData uri="http://schemas.openxmlformats.org/drawingml/2006/table">
            <a:tbl>
              <a:tblPr/>
              <a:tblGrid>
                <a:gridCol w="3193973">
                  <a:extLst>
                    <a:ext uri="{9D8B030D-6E8A-4147-A177-3AD203B41FA5}">
                      <a16:colId xmlns:a16="http://schemas.microsoft.com/office/drawing/2014/main" val="3615707442"/>
                    </a:ext>
                  </a:extLst>
                </a:gridCol>
                <a:gridCol w="7321627">
                  <a:extLst>
                    <a:ext uri="{9D8B030D-6E8A-4147-A177-3AD203B41FA5}">
                      <a16:colId xmlns:a16="http://schemas.microsoft.com/office/drawing/2014/main" val="39076475"/>
                    </a:ext>
                  </a:extLst>
                </a:gridCol>
              </a:tblGrid>
              <a:tr h="0">
                <a:tc>
                  <a:txBody>
                    <a:bodyPr/>
                    <a:lstStyle/>
                    <a:p>
                      <a:pPr marL="285750" indent="-285750">
                        <a:lnSpc>
                          <a:spcPct val="150000"/>
                        </a:lnSpc>
                        <a:buFont typeface="Arial" panose="020B0604020202020204" pitchFamily="34" charset="0"/>
                        <a:buChar char="•"/>
                      </a:pPr>
                      <a:r>
                        <a:rPr lang="en-US" sz="1700" b="1" dirty="0">
                          <a:latin typeface="Abadi" panose="020B0604020104020204" pitchFamily="34" charset="0"/>
                        </a:rPr>
                        <a:t>Decoupling Microservices</a:t>
                      </a:r>
                      <a:endParaRPr lang="en-US" sz="1700" dirty="0">
                        <a:latin typeface="Abadi" panose="020B0604020104020204" pitchFamily="34" charset="0"/>
                      </a:endParaRPr>
                    </a:p>
                  </a:txBody>
                  <a:tcPr anchor="ctr">
                    <a:lnL>
                      <a:noFill/>
                    </a:lnL>
                    <a:lnR>
                      <a:noFill/>
                    </a:lnR>
                    <a:lnT>
                      <a:noFill/>
                    </a:lnT>
                    <a:lnB>
                      <a:noFill/>
                    </a:lnB>
                    <a:noFill/>
                  </a:tcPr>
                </a:tc>
                <a:tc>
                  <a:txBody>
                    <a:bodyPr/>
                    <a:lstStyle/>
                    <a:p>
                      <a:pPr>
                        <a:lnSpc>
                          <a:spcPct val="150000"/>
                        </a:lnSpc>
                        <a:buNone/>
                      </a:pPr>
                      <a:r>
                        <a:rPr lang="en-US" sz="1700" dirty="0">
                          <a:latin typeface="Abadi" panose="020B0604020104020204" pitchFamily="34" charset="0"/>
                        </a:rPr>
                        <a:t>Prevents direct dependency between services.</a:t>
                      </a:r>
                    </a:p>
                  </a:txBody>
                  <a:tcPr anchor="ctr">
                    <a:lnL>
                      <a:noFill/>
                    </a:lnL>
                    <a:lnR>
                      <a:noFill/>
                    </a:lnR>
                    <a:lnT>
                      <a:noFill/>
                    </a:lnT>
                    <a:lnB>
                      <a:noFill/>
                    </a:lnB>
                    <a:noFill/>
                  </a:tcPr>
                </a:tc>
                <a:extLst>
                  <a:ext uri="{0D108BD9-81ED-4DB2-BD59-A6C34878D82A}">
                    <a16:rowId xmlns:a16="http://schemas.microsoft.com/office/drawing/2014/main" val="8037232"/>
                  </a:ext>
                </a:extLst>
              </a:tr>
              <a:tr h="0">
                <a:tc>
                  <a:txBody>
                    <a:bodyPr/>
                    <a:lstStyle/>
                    <a:p>
                      <a:pPr marL="285750" indent="-285750">
                        <a:lnSpc>
                          <a:spcPct val="150000"/>
                        </a:lnSpc>
                        <a:buFont typeface="Arial" panose="020B0604020202020204" pitchFamily="34" charset="0"/>
                        <a:buChar char="•"/>
                      </a:pPr>
                      <a:r>
                        <a:rPr lang="en-US" sz="1700" b="1">
                          <a:latin typeface="Abadi" panose="020B0604020104020204" pitchFamily="34" charset="0"/>
                        </a:rPr>
                        <a:t>Asynchronous Processing</a:t>
                      </a:r>
                      <a:endParaRPr lang="en-US" sz="1700">
                        <a:latin typeface="Abadi" panose="020B0604020104020204" pitchFamily="34" charset="0"/>
                      </a:endParaRPr>
                    </a:p>
                  </a:txBody>
                  <a:tcPr anchor="ctr">
                    <a:lnL>
                      <a:noFill/>
                    </a:lnL>
                    <a:lnR>
                      <a:noFill/>
                    </a:lnR>
                    <a:lnT>
                      <a:noFill/>
                    </a:lnT>
                    <a:lnB>
                      <a:noFill/>
                    </a:lnB>
                    <a:noFill/>
                  </a:tcPr>
                </a:tc>
                <a:tc>
                  <a:txBody>
                    <a:bodyPr/>
                    <a:lstStyle/>
                    <a:p>
                      <a:pPr>
                        <a:lnSpc>
                          <a:spcPct val="150000"/>
                        </a:lnSpc>
                        <a:buNone/>
                      </a:pPr>
                      <a:r>
                        <a:rPr lang="en-US" sz="1700">
                          <a:latin typeface="Abadi" panose="020B0604020104020204" pitchFamily="34" charset="0"/>
                        </a:rPr>
                        <a:t>For background tasks like image resizing, email sending, etc.</a:t>
                      </a:r>
                    </a:p>
                  </a:txBody>
                  <a:tcPr anchor="ctr">
                    <a:lnL>
                      <a:noFill/>
                    </a:lnL>
                    <a:lnR>
                      <a:noFill/>
                    </a:lnR>
                    <a:lnT>
                      <a:noFill/>
                    </a:lnT>
                    <a:lnB>
                      <a:noFill/>
                    </a:lnB>
                    <a:noFill/>
                  </a:tcPr>
                </a:tc>
                <a:extLst>
                  <a:ext uri="{0D108BD9-81ED-4DB2-BD59-A6C34878D82A}">
                    <a16:rowId xmlns:a16="http://schemas.microsoft.com/office/drawing/2014/main" val="1767279631"/>
                  </a:ext>
                </a:extLst>
              </a:tr>
              <a:tr h="0">
                <a:tc>
                  <a:txBody>
                    <a:bodyPr/>
                    <a:lstStyle/>
                    <a:p>
                      <a:pPr marL="285750" indent="-285750">
                        <a:lnSpc>
                          <a:spcPct val="150000"/>
                        </a:lnSpc>
                        <a:buFont typeface="Arial" panose="020B0604020202020204" pitchFamily="34" charset="0"/>
                        <a:buChar char="•"/>
                      </a:pPr>
                      <a:r>
                        <a:rPr lang="en-US" sz="1700" b="1" dirty="0">
                          <a:latin typeface="Abadi" panose="020B0604020104020204" pitchFamily="34" charset="0"/>
                        </a:rPr>
                        <a:t>Load Leveling</a:t>
                      </a:r>
                      <a:endParaRPr lang="en-US" sz="1700" dirty="0">
                        <a:latin typeface="Abadi" panose="020B0604020104020204" pitchFamily="34" charset="0"/>
                      </a:endParaRPr>
                    </a:p>
                  </a:txBody>
                  <a:tcPr anchor="ctr">
                    <a:lnL>
                      <a:noFill/>
                    </a:lnL>
                    <a:lnR>
                      <a:noFill/>
                    </a:lnR>
                    <a:lnT>
                      <a:noFill/>
                    </a:lnT>
                    <a:lnB>
                      <a:noFill/>
                    </a:lnB>
                    <a:noFill/>
                  </a:tcPr>
                </a:tc>
                <a:tc>
                  <a:txBody>
                    <a:bodyPr/>
                    <a:lstStyle/>
                    <a:p>
                      <a:pPr>
                        <a:lnSpc>
                          <a:spcPct val="150000"/>
                        </a:lnSpc>
                        <a:buNone/>
                      </a:pPr>
                      <a:r>
                        <a:rPr lang="en-US" sz="1700">
                          <a:latin typeface="Abadi" panose="020B0604020104020204" pitchFamily="34" charset="0"/>
                        </a:rPr>
                        <a:t>Smooths traffic spikes by queuing tasks for later processing.</a:t>
                      </a:r>
                    </a:p>
                  </a:txBody>
                  <a:tcPr anchor="ctr">
                    <a:lnL>
                      <a:noFill/>
                    </a:lnL>
                    <a:lnR>
                      <a:noFill/>
                    </a:lnR>
                    <a:lnT>
                      <a:noFill/>
                    </a:lnT>
                    <a:lnB>
                      <a:noFill/>
                    </a:lnB>
                    <a:noFill/>
                  </a:tcPr>
                </a:tc>
                <a:extLst>
                  <a:ext uri="{0D108BD9-81ED-4DB2-BD59-A6C34878D82A}">
                    <a16:rowId xmlns:a16="http://schemas.microsoft.com/office/drawing/2014/main" val="3271001517"/>
                  </a:ext>
                </a:extLst>
              </a:tr>
              <a:tr h="0">
                <a:tc>
                  <a:txBody>
                    <a:bodyPr/>
                    <a:lstStyle/>
                    <a:p>
                      <a:pPr marL="285750" indent="-285750">
                        <a:lnSpc>
                          <a:spcPct val="150000"/>
                        </a:lnSpc>
                        <a:buFont typeface="Arial" panose="020B0604020202020204" pitchFamily="34" charset="0"/>
                        <a:buChar char="•"/>
                      </a:pPr>
                      <a:r>
                        <a:rPr lang="en-US" sz="1700" b="1" dirty="0">
                          <a:latin typeface="Abadi" panose="020B0604020104020204" pitchFamily="34" charset="0"/>
                        </a:rPr>
                        <a:t>Reliable Communication</a:t>
                      </a:r>
                      <a:endParaRPr lang="en-US" sz="1700" dirty="0">
                        <a:latin typeface="Abadi" panose="020B0604020104020204" pitchFamily="34" charset="0"/>
                      </a:endParaRPr>
                    </a:p>
                  </a:txBody>
                  <a:tcPr anchor="ctr">
                    <a:lnL>
                      <a:noFill/>
                    </a:lnL>
                    <a:lnR>
                      <a:noFill/>
                    </a:lnR>
                    <a:lnT>
                      <a:noFill/>
                    </a:lnT>
                    <a:lnB>
                      <a:noFill/>
                    </a:lnB>
                    <a:noFill/>
                  </a:tcPr>
                </a:tc>
                <a:tc>
                  <a:txBody>
                    <a:bodyPr/>
                    <a:lstStyle/>
                    <a:p>
                      <a:pPr>
                        <a:lnSpc>
                          <a:spcPct val="150000"/>
                        </a:lnSpc>
                        <a:buNone/>
                      </a:pPr>
                      <a:r>
                        <a:rPr lang="en-US" sz="1700">
                          <a:latin typeface="Abadi" panose="020B0604020104020204" pitchFamily="34" charset="0"/>
                        </a:rPr>
                        <a:t>Ensures message delivery even if some services fail temporarily.</a:t>
                      </a:r>
                    </a:p>
                  </a:txBody>
                  <a:tcPr anchor="ctr">
                    <a:lnL>
                      <a:noFill/>
                    </a:lnL>
                    <a:lnR>
                      <a:noFill/>
                    </a:lnR>
                    <a:lnT>
                      <a:noFill/>
                    </a:lnT>
                    <a:lnB>
                      <a:noFill/>
                    </a:lnB>
                    <a:noFill/>
                  </a:tcPr>
                </a:tc>
                <a:extLst>
                  <a:ext uri="{0D108BD9-81ED-4DB2-BD59-A6C34878D82A}">
                    <a16:rowId xmlns:a16="http://schemas.microsoft.com/office/drawing/2014/main" val="4269886597"/>
                  </a:ext>
                </a:extLst>
              </a:tr>
              <a:tr h="0">
                <a:tc>
                  <a:txBody>
                    <a:bodyPr/>
                    <a:lstStyle/>
                    <a:p>
                      <a:pPr marL="285750" indent="-285750">
                        <a:lnSpc>
                          <a:spcPct val="150000"/>
                        </a:lnSpc>
                        <a:buFont typeface="Arial" panose="020B0604020202020204" pitchFamily="34" charset="0"/>
                        <a:buChar char="•"/>
                      </a:pPr>
                      <a:r>
                        <a:rPr lang="en-US" sz="1700" b="1" dirty="0">
                          <a:latin typeface="Abadi" panose="020B0604020104020204" pitchFamily="34" charset="0"/>
                        </a:rPr>
                        <a:t>Message Buffering</a:t>
                      </a:r>
                      <a:endParaRPr lang="en-US" sz="1700" dirty="0">
                        <a:latin typeface="Abadi" panose="020B0604020104020204" pitchFamily="34" charset="0"/>
                      </a:endParaRPr>
                    </a:p>
                  </a:txBody>
                  <a:tcPr anchor="ctr">
                    <a:lnL>
                      <a:noFill/>
                    </a:lnL>
                    <a:lnR>
                      <a:noFill/>
                    </a:lnR>
                    <a:lnT>
                      <a:noFill/>
                    </a:lnT>
                    <a:lnB>
                      <a:noFill/>
                    </a:lnB>
                    <a:noFill/>
                  </a:tcPr>
                </a:tc>
                <a:tc>
                  <a:txBody>
                    <a:bodyPr/>
                    <a:lstStyle/>
                    <a:p>
                      <a:pPr>
                        <a:lnSpc>
                          <a:spcPct val="150000"/>
                        </a:lnSpc>
                        <a:buNone/>
                      </a:pPr>
                      <a:r>
                        <a:rPr lang="en-US" sz="1700" dirty="0">
                          <a:latin typeface="Abadi" panose="020B0604020104020204" pitchFamily="34" charset="0"/>
                        </a:rPr>
                        <a:t>Between web servers and database writes.</a:t>
                      </a:r>
                    </a:p>
                  </a:txBody>
                  <a:tcPr anchor="ctr">
                    <a:lnL>
                      <a:noFill/>
                    </a:lnL>
                    <a:lnR>
                      <a:noFill/>
                    </a:lnR>
                    <a:lnT>
                      <a:noFill/>
                    </a:lnT>
                    <a:lnB>
                      <a:noFill/>
                    </a:lnB>
                    <a:noFill/>
                  </a:tcPr>
                </a:tc>
                <a:extLst>
                  <a:ext uri="{0D108BD9-81ED-4DB2-BD59-A6C34878D82A}">
                    <a16:rowId xmlns:a16="http://schemas.microsoft.com/office/drawing/2014/main" val="261339319"/>
                  </a:ext>
                </a:extLst>
              </a:tr>
            </a:tbl>
          </a:graphicData>
        </a:graphic>
      </p:graphicFrame>
      <p:sp>
        <p:nvSpPr>
          <p:cNvPr id="3" name="Rectangle 1">
            <a:extLst>
              <a:ext uri="{FF2B5EF4-FFF2-40B4-BE49-F238E27FC236}">
                <a16:creationId xmlns:a16="http://schemas.microsoft.com/office/drawing/2014/main" id="{A1C88B86-F3DE-9FE9-0849-4B3F361FD6BE}"/>
              </a:ext>
            </a:extLst>
          </p:cNvPr>
          <p:cNvSpPr>
            <a:spLocks noChangeArrowheads="1"/>
          </p:cNvSpPr>
          <p:nvPr/>
        </p:nvSpPr>
        <p:spPr bwMode="auto">
          <a:xfrm>
            <a:off x="838200" y="361356"/>
            <a:ext cx="234567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C3300"/>
                </a:solidFill>
                <a:effectLst/>
                <a:latin typeface="Arial" panose="020B0604020202020204" pitchFamily="34" charset="0"/>
              </a:rPr>
              <a:t>🧠 Use Cases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1A61CF7-E714-2733-7092-38DA8691A49E}"/>
              </a:ext>
            </a:extLst>
          </p:cNvPr>
          <p:cNvSpPr txBox="1"/>
          <p:nvPr/>
        </p:nvSpPr>
        <p:spPr>
          <a:xfrm>
            <a:off x="838200" y="3429000"/>
            <a:ext cx="8795132" cy="2797176"/>
          </a:xfrm>
          <a:prstGeom prst="rect">
            <a:avLst/>
          </a:prstGeom>
          <a:noFill/>
        </p:spPr>
        <p:txBody>
          <a:bodyPr wrap="square">
            <a:spAutoFit/>
          </a:bodyPr>
          <a:lstStyle/>
          <a:p>
            <a:pPr>
              <a:lnSpc>
                <a:spcPct val="150000"/>
              </a:lnSpc>
              <a:buNone/>
            </a:pPr>
            <a:r>
              <a:rPr lang="en-US" sz="1700" b="1" dirty="0">
                <a:solidFill>
                  <a:schemeClr val="accent2">
                    <a:lumMod val="75000"/>
                  </a:schemeClr>
                </a:solidFill>
                <a:latin typeface="Abadi" panose="020B0604020104020204" pitchFamily="34" charset="0"/>
              </a:rPr>
              <a:t>💵 Pricing Overview</a:t>
            </a:r>
          </a:p>
          <a:p>
            <a:pPr>
              <a:lnSpc>
                <a:spcPct val="150000"/>
              </a:lnSpc>
              <a:buNone/>
            </a:pPr>
            <a:endParaRPr lang="en-US" sz="1700" b="1" dirty="0">
              <a:latin typeface="Abadi" panose="020B0604020104020204" pitchFamily="34" charset="0"/>
            </a:endParaRPr>
          </a:p>
          <a:p>
            <a:pPr marL="285750" indent="-285750">
              <a:lnSpc>
                <a:spcPct val="150000"/>
              </a:lnSpc>
              <a:buFont typeface="Arial" panose="020B0604020202020204" pitchFamily="34" charset="0"/>
              <a:buChar char="•"/>
            </a:pPr>
            <a:r>
              <a:rPr lang="en-US" sz="1700" b="1" dirty="0">
                <a:latin typeface="Abadi" panose="020B0604020104020204" pitchFamily="34" charset="0"/>
              </a:rPr>
              <a:t>Number of requests</a:t>
            </a:r>
            <a:r>
              <a:rPr lang="en-US" sz="1700" dirty="0">
                <a:latin typeface="Abadi" panose="020B0604020104020204" pitchFamily="34" charset="0"/>
              </a:rPr>
              <a:t> (first 1 million per month are free)</a:t>
            </a:r>
          </a:p>
          <a:p>
            <a:pPr marL="285750" indent="-285750">
              <a:lnSpc>
                <a:spcPct val="150000"/>
              </a:lnSpc>
              <a:buFont typeface="Arial" panose="020B0604020202020204" pitchFamily="34" charset="0"/>
              <a:buChar char="•"/>
            </a:pPr>
            <a:r>
              <a:rPr lang="en-US" sz="1700" b="1" dirty="0">
                <a:latin typeface="Abadi" panose="020B0604020104020204" pitchFamily="34" charset="0"/>
              </a:rPr>
              <a:t>Data transfer</a:t>
            </a:r>
            <a:r>
              <a:rPr lang="en-US" sz="1700" dirty="0">
                <a:latin typeface="Abadi" panose="020B0604020104020204" pitchFamily="34" charset="0"/>
              </a:rPr>
              <a:t> (standard AWS data transfer costs)</a:t>
            </a:r>
          </a:p>
          <a:p>
            <a:pPr marL="285750" indent="-285750">
              <a:lnSpc>
                <a:spcPct val="150000"/>
              </a:lnSpc>
              <a:buFont typeface="Arial" panose="020B0604020202020204" pitchFamily="34" charset="0"/>
              <a:buChar char="•"/>
            </a:pPr>
            <a:r>
              <a:rPr lang="en-US" sz="1700" b="1" dirty="0">
                <a:latin typeface="Abadi" panose="020B0604020104020204" pitchFamily="34" charset="0"/>
              </a:rPr>
              <a:t>Long polling</a:t>
            </a:r>
            <a:r>
              <a:rPr lang="en-US" sz="1700" dirty="0">
                <a:latin typeface="Abadi" panose="020B0604020104020204" pitchFamily="34" charset="0"/>
              </a:rPr>
              <a:t> (charged per receive message request)</a:t>
            </a:r>
          </a:p>
          <a:p>
            <a:pPr>
              <a:lnSpc>
                <a:spcPct val="150000"/>
              </a:lnSpc>
              <a:buNone/>
            </a:pPr>
            <a:r>
              <a:rPr lang="en-US" sz="1700" dirty="0">
                <a:latin typeface="Abadi" panose="020B0604020104020204" pitchFamily="34" charset="0"/>
              </a:rPr>
              <a:t>🔹 Example:</a:t>
            </a:r>
            <a:br>
              <a:rPr lang="en-US" sz="1700" dirty="0">
                <a:latin typeface="Abadi" panose="020B0604020104020204" pitchFamily="34" charset="0"/>
              </a:rPr>
            </a:br>
            <a:r>
              <a:rPr lang="en-US" sz="1700" dirty="0">
                <a:latin typeface="Abadi" panose="020B0604020104020204" pitchFamily="34" charset="0"/>
              </a:rPr>
              <a:t>$0.40 per million requests after the free tier.</a:t>
            </a:r>
          </a:p>
        </p:txBody>
      </p:sp>
    </p:spTree>
    <p:extLst>
      <p:ext uri="{BB962C8B-B14F-4D97-AF65-F5344CB8AC3E}">
        <p14:creationId xmlns:p14="http://schemas.microsoft.com/office/powerpoint/2010/main" val="31435364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F1DF97-23ED-E070-03A5-AADA8BACA057}"/>
              </a:ext>
            </a:extLst>
          </p:cNvPr>
          <p:cNvSpPr txBox="1"/>
          <p:nvPr/>
        </p:nvSpPr>
        <p:spPr>
          <a:xfrm>
            <a:off x="878595" y="533772"/>
            <a:ext cx="9554378" cy="4999061"/>
          </a:xfrm>
          <a:prstGeom prst="rect">
            <a:avLst/>
          </a:prstGeom>
          <a:noFill/>
        </p:spPr>
        <p:txBody>
          <a:bodyPr wrap="square">
            <a:spAutoFit/>
          </a:bodyPr>
          <a:lstStyle/>
          <a:p>
            <a:pPr>
              <a:lnSpc>
                <a:spcPct val="200000"/>
              </a:lnSpc>
              <a:buNone/>
            </a:pPr>
            <a:r>
              <a:rPr lang="en-US" b="1" dirty="0">
                <a:solidFill>
                  <a:schemeClr val="accent4">
                    <a:lumMod val="50000"/>
                  </a:schemeClr>
                </a:solidFill>
                <a:latin typeface="Abadi" panose="020B0604020104020204" pitchFamily="34" charset="0"/>
              </a:rPr>
              <a:t>RDS (Relational Database Service)</a:t>
            </a:r>
            <a:r>
              <a:rPr lang="en-US" dirty="0">
                <a:solidFill>
                  <a:schemeClr val="accent4">
                    <a:lumMod val="50000"/>
                  </a:schemeClr>
                </a:solidFill>
                <a:latin typeface="Abadi" panose="020B0604020104020204" pitchFamily="34" charset="0"/>
              </a:rPr>
              <a:t> </a:t>
            </a:r>
            <a:r>
              <a:rPr lang="en-US" dirty="0">
                <a:latin typeface="Abadi" panose="020B0604020104020204" pitchFamily="34" charset="0"/>
              </a:rPr>
              <a:t>is a fully managed database service provided by AWS.</a:t>
            </a:r>
            <a:br>
              <a:rPr lang="en-US" dirty="0">
                <a:latin typeface="Abadi" panose="020B0604020104020204" pitchFamily="34" charset="0"/>
              </a:rPr>
            </a:br>
            <a:r>
              <a:rPr lang="en-US" dirty="0">
                <a:latin typeface="Abadi" panose="020B0604020104020204" pitchFamily="34" charset="0"/>
              </a:rPr>
              <a:t>It makes it easy to </a:t>
            </a:r>
            <a:r>
              <a:rPr lang="en-US" b="1" dirty="0">
                <a:latin typeface="Abadi" panose="020B0604020104020204" pitchFamily="34" charset="0"/>
              </a:rPr>
              <a:t>set up, operate, and scale</a:t>
            </a:r>
            <a:r>
              <a:rPr lang="en-US" dirty="0">
                <a:latin typeface="Abadi" panose="020B0604020104020204" pitchFamily="34" charset="0"/>
              </a:rPr>
              <a:t> a </a:t>
            </a:r>
            <a:r>
              <a:rPr lang="en-US" b="1" dirty="0">
                <a:latin typeface="Abadi" panose="020B0604020104020204" pitchFamily="34" charset="0"/>
              </a:rPr>
              <a:t>relational database</a:t>
            </a:r>
            <a:r>
              <a:rPr lang="en-US" dirty="0">
                <a:latin typeface="Abadi" panose="020B0604020104020204" pitchFamily="34" charset="0"/>
              </a:rPr>
              <a:t> in the cloud.</a:t>
            </a:r>
          </a:p>
          <a:p>
            <a:pPr>
              <a:lnSpc>
                <a:spcPct val="200000"/>
              </a:lnSpc>
              <a:buNone/>
            </a:pPr>
            <a:r>
              <a:rPr lang="en-US" dirty="0">
                <a:latin typeface="Abadi" panose="020B0604020104020204" pitchFamily="34" charset="0"/>
              </a:rPr>
              <a:t>AWS handles the </a:t>
            </a:r>
            <a:r>
              <a:rPr lang="en-US" b="1" dirty="0">
                <a:latin typeface="Abadi" panose="020B0604020104020204" pitchFamily="34" charset="0"/>
              </a:rPr>
              <a:t>infrastructure tasks</a:t>
            </a:r>
            <a:r>
              <a:rPr lang="en-US" dirty="0">
                <a:latin typeface="Abadi" panose="020B0604020104020204" pitchFamily="34" charset="0"/>
              </a:rPr>
              <a:t> like:</a:t>
            </a:r>
          </a:p>
          <a:p>
            <a:pPr marL="285750" indent="-285750">
              <a:lnSpc>
                <a:spcPct val="200000"/>
              </a:lnSpc>
              <a:buFont typeface="Arial" panose="020B0604020202020204" pitchFamily="34" charset="0"/>
              <a:buChar char="•"/>
            </a:pPr>
            <a:r>
              <a:rPr lang="en-US" dirty="0">
                <a:latin typeface="Abadi" panose="020B0604020104020204" pitchFamily="34" charset="0"/>
              </a:rPr>
              <a:t>Hardware provisioning</a:t>
            </a:r>
          </a:p>
          <a:p>
            <a:pPr marL="285750" indent="-285750">
              <a:lnSpc>
                <a:spcPct val="200000"/>
              </a:lnSpc>
              <a:buFont typeface="Arial" panose="020B0604020202020204" pitchFamily="34" charset="0"/>
              <a:buChar char="•"/>
            </a:pPr>
            <a:r>
              <a:rPr lang="en-US" dirty="0">
                <a:latin typeface="Abadi" panose="020B0604020104020204" pitchFamily="34" charset="0"/>
              </a:rPr>
              <a:t>Database setup</a:t>
            </a:r>
          </a:p>
          <a:p>
            <a:pPr marL="285750" indent="-285750">
              <a:lnSpc>
                <a:spcPct val="200000"/>
              </a:lnSpc>
              <a:buFont typeface="Arial" panose="020B0604020202020204" pitchFamily="34" charset="0"/>
              <a:buChar char="•"/>
            </a:pPr>
            <a:r>
              <a:rPr lang="en-US" dirty="0">
                <a:latin typeface="Abadi" panose="020B0604020104020204" pitchFamily="34" charset="0"/>
              </a:rPr>
              <a:t>Patching</a:t>
            </a:r>
          </a:p>
          <a:p>
            <a:pPr marL="285750" indent="-285750">
              <a:lnSpc>
                <a:spcPct val="200000"/>
              </a:lnSpc>
              <a:buFont typeface="Arial" panose="020B0604020202020204" pitchFamily="34" charset="0"/>
              <a:buChar char="•"/>
            </a:pPr>
            <a:r>
              <a:rPr lang="en-US" dirty="0">
                <a:latin typeface="Abadi" panose="020B0604020104020204" pitchFamily="34" charset="0"/>
              </a:rPr>
              <a:t>Backups</a:t>
            </a:r>
          </a:p>
          <a:p>
            <a:pPr marL="285750" indent="-285750">
              <a:lnSpc>
                <a:spcPct val="200000"/>
              </a:lnSpc>
              <a:buFont typeface="Arial" panose="020B0604020202020204" pitchFamily="34" charset="0"/>
              <a:buChar char="•"/>
            </a:pPr>
            <a:r>
              <a:rPr lang="en-US" dirty="0">
                <a:latin typeface="Abadi" panose="020B0604020104020204" pitchFamily="34" charset="0"/>
              </a:rPr>
              <a:t>Scaling</a:t>
            </a:r>
          </a:p>
          <a:p>
            <a:pPr>
              <a:lnSpc>
                <a:spcPct val="200000"/>
              </a:lnSpc>
              <a:buNone/>
            </a:pPr>
            <a:r>
              <a:rPr lang="en-US" dirty="0">
                <a:latin typeface="Abadi" panose="020B0604020104020204" pitchFamily="34" charset="0"/>
              </a:rPr>
              <a:t>So you can focus on </a:t>
            </a:r>
            <a:r>
              <a:rPr lang="en-US" b="1" dirty="0">
                <a:latin typeface="Abadi" panose="020B0604020104020204" pitchFamily="34" charset="0"/>
              </a:rPr>
              <a:t>application development</a:t>
            </a:r>
            <a:r>
              <a:rPr lang="en-US" dirty="0">
                <a:latin typeface="Abadi" panose="020B0604020104020204" pitchFamily="34" charset="0"/>
              </a:rPr>
              <a:t> rather than database maintenance.</a:t>
            </a:r>
          </a:p>
        </p:txBody>
      </p:sp>
      <p:pic>
        <p:nvPicPr>
          <p:cNvPr id="7170" name="Picture 2" descr="Copy, database, rds icon - Free ...">
            <a:extLst>
              <a:ext uri="{FF2B5EF4-FFF2-40B4-BE49-F238E27FC236}">
                <a16:creationId xmlns:a16="http://schemas.microsoft.com/office/drawing/2014/main" id="{EF841AC1-19A4-3DEB-35DC-202798DA4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6743" y="1945395"/>
            <a:ext cx="2621269" cy="262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3580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EC1C5F-7D56-DDEA-1BEE-D482AE2F10D3}"/>
              </a:ext>
            </a:extLst>
          </p:cNvPr>
          <p:cNvGraphicFramePr>
            <a:graphicFrameLocks noGrp="1"/>
          </p:cNvGraphicFramePr>
          <p:nvPr>
            <p:extLst>
              <p:ext uri="{D42A27DB-BD31-4B8C-83A1-F6EECF244321}">
                <p14:modId xmlns:p14="http://schemas.microsoft.com/office/powerpoint/2010/main" val="300991065"/>
              </p:ext>
            </p:extLst>
          </p:nvPr>
        </p:nvGraphicFramePr>
        <p:xfrm>
          <a:off x="1014470" y="1070807"/>
          <a:ext cx="10515600" cy="4479798"/>
        </p:xfrm>
        <a:graphic>
          <a:graphicData uri="http://schemas.openxmlformats.org/drawingml/2006/table">
            <a:tbl>
              <a:tblPr/>
              <a:tblGrid>
                <a:gridCol w="2191439">
                  <a:extLst>
                    <a:ext uri="{9D8B030D-6E8A-4147-A177-3AD203B41FA5}">
                      <a16:colId xmlns:a16="http://schemas.microsoft.com/office/drawing/2014/main" val="3958375957"/>
                    </a:ext>
                  </a:extLst>
                </a:gridCol>
                <a:gridCol w="8324161">
                  <a:extLst>
                    <a:ext uri="{9D8B030D-6E8A-4147-A177-3AD203B41FA5}">
                      <a16:colId xmlns:a16="http://schemas.microsoft.com/office/drawing/2014/main" val="962958983"/>
                    </a:ext>
                  </a:extLst>
                </a:gridCol>
              </a:tblGrid>
              <a:tr h="0">
                <a:tc>
                  <a:txBody>
                    <a:bodyPr/>
                    <a:lstStyle/>
                    <a:p>
                      <a:pPr>
                        <a:lnSpc>
                          <a:spcPct val="200000"/>
                        </a:lnSpc>
                        <a:buNone/>
                      </a:pPr>
                      <a:r>
                        <a:rPr lang="en-US" b="1" dirty="0">
                          <a:solidFill>
                            <a:schemeClr val="tx2">
                              <a:lumMod val="75000"/>
                              <a:lumOff val="25000"/>
                            </a:schemeClr>
                          </a:solidFill>
                          <a:latin typeface="Abadi" panose="020B0604020104020204" pitchFamily="34" charset="0"/>
                        </a:rPr>
                        <a:t>Database Engine</a:t>
                      </a:r>
                    </a:p>
                  </a:txBody>
                  <a:tcPr anchor="ctr">
                    <a:lnL>
                      <a:noFill/>
                    </a:lnL>
                    <a:lnR>
                      <a:noFill/>
                    </a:lnR>
                    <a:lnT>
                      <a:noFill/>
                    </a:lnT>
                    <a:lnB>
                      <a:noFill/>
                    </a:lnB>
                    <a:noFill/>
                  </a:tcPr>
                </a:tc>
                <a:tc>
                  <a:txBody>
                    <a:bodyPr/>
                    <a:lstStyle/>
                    <a:p>
                      <a:pPr>
                        <a:lnSpc>
                          <a:spcPct val="200000"/>
                        </a:lnSpc>
                        <a:buNone/>
                      </a:pPr>
                      <a:r>
                        <a:rPr lang="en-US" b="1" dirty="0">
                          <a:solidFill>
                            <a:schemeClr val="tx2">
                              <a:lumMod val="75000"/>
                              <a:lumOff val="25000"/>
                            </a:schemeClr>
                          </a:solidFill>
                          <a:latin typeface="Abadi" panose="020B0604020104020204" pitchFamily="34" charset="0"/>
                        </a:rPr>
                        <a:t>Description</a:t>
                      </a:r>
                    </a:p>
                  </a:txBody>
                  <a:tcPr anchor="ctr">
                    <a:lnL>
                      <a:noFill/>
                    </a:lnL>
                    <a:lnR>
                      <a:noFill/>
                    </a:lnR>
                    <a:lnT>
                      <a:noFill/>
                    </a:lnT>
                    <a:lnB>
                      <a:noFill/>
                    </a:lnB>
                    <a:noFill/>
                  </a:tcPr>
                </a:tc>
                <a:extLst>
                  <a:ext uri="{0D108BD9-81ED-4DB2-BD59-A6C34878D82A}">
                    <a16:rowId xmlns:a16="http://schemas.microsoft.com/office/drawing/2014/main" val="1606915645"/>
                  </a:ext>
                </a:extLst>
              </a:tr>
              <a:tr h="0">
                <a:tc>
                  <a:txBody>
                    <a:bodyPr/>
                    <a:lstStyle/>
                    <a:p>
                      <a:pPr>
                        <a:lnSpc>
                          <a:spcPct val="200000"/>
                        </a:lnSpc>
                        <a:buNone/>
                      </a:pPr>
                      <a:r>
                        <a:rPr lang="en-US" b="1">
                          <a:latin typeface="Abadi" panose="020B0604020104020204" pitchFamily="34" charset="0"/>
                        </a:rPr>
                        <a:t>Amazon Aurora</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Cloud-optimized version of MySQL/PostgreSQL (high performance, high availability).</a:t>
                      </a:r>
                    </a:p>
                  </a:txBody>
                  <a:tcPr anchor="ctr">
                    <a:lnL>
                      <a:noFill/>
                    </a:lnL>
                    <a:lnR>
                      <a:noFill/>
                    </a:lnR>
                    <a:lnT>
                      <a:noFill/>
                    </a:lnT>
                    <a:lnB>
                      <a:noFill/>
                    </a:lnB>
                    <a:noFill/>
                  </a:tcPr>
                </a:tc>
                <a:extLst>
                  <a:ext uri="{0D108BD9-81ED-4DB2-BD59-A6C34878D82A}">
                    <a16:rowId xmlns:a16="http://schemas.microsoft.com/office/drawing/2014/main" val="315392630"/>
                  </a:ext>
                </a:extLst>
              </a:tr>
              <a:tr h="0">
                <a:tc>
                  <a:txBody>
                    <a:bodyPr/>
                    <a:lstStyle/>
                    <a:p>
                      <a:pPr>
                        <a:lnSpc>
                          <a:spcPct val="200000"/>
                        </a:lnSpc>
                        <a:buNone/>
                      </a:pPr>
                      <a:r>
                        <a:rPr lang="en-US" b="1">
                          <a:latin typeface="Abadi" panose="020B0604020104020204" pitchFamily="34" charset="0"/>
                        </a:rPr>
                        <a:t>MySQL</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Open-source and widely used relational DB.</a:t>
                      </a:r>
                    </a:p>
                  </a:txBody>
                  <a:tcPr anchor="ctr">
                    <a:lnL>
                      <a:noFill/>
                    </a:lnL>
                    <a:lnR>
                      <a:noFill/>
                    </a:lnR>
                    <a:lnT>
                      <a:noFill/>
                    </a:lnT>
                    <a:lnB>
                      <a:noFill/>
                    </a:lnB>
                    <a:noFill/>
                  </a:tcPr>
                </a:tc>
                <a:extLst>
                  <a:ext uri="{0D108BD9-81ED-4DB2-BD59-A6C34878D82A}">
                    <a16:rowId xmlns:a16="http://schemas.microsoft.com/office/drawing/2014/main" val="1464396747"/>
                  </a:ext>
                </a:extLst>
              </a:tr>
              <a:tr h="0">
                <a:tc>
                  <a:txBody>
                    <a:bodyPr/>
                    <a:lstStyle/>
                    <a:p>
                      <a:pPr>
                        <a:lnSpc>
                          <a:spcPct val="200000"/>
                        </a:lnSpc>
                        <a:buNone/>
                      </a:pPr>
                      <a:r>
                        <a:rPr lang="en-US" b="1">
                          <a:latin typeface="Abadi" panose="020B0604020104020204" pitchFamily="34" charset="0"/>
                        </a:rPr>
                        <a:t>PostgreSQL</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Advanced open-source DB with complex query and JSON support.</a:t>
                      </a:r>
                    </a:p>
                  </a:txBody>
                  <a:tcPr anchor="ctr">
                    <a:lnL>
                      <a:noFill/>
                    </a:lnL>
                    <a:lnR>
                      <a:noFill/>
                    </a:lnR>
                    <a:lnT>
                      <a:noFill/>
                    </a:lnT>
                    <a:lnB>
                      <a:noFill/>
                    </a:lnB>
                    <a:noFill/>
                  </a:tcPr>
                </a:tc>
                <a:extLst>
                  <a:ext uri="{0D108BD9-81ED-4DB2-BD59-A6C34878D82A}">
                    <a16:rowId xmlns:a16="http://schemas.microsoft.com/office/drawing/2014/main" val="3900913933"/>
                  </a:ext>
                </a:extLst>
              </a:tr>
              <a:tr h="0">
                <a:tc>
                  <a:txBody>
                    <a:bodyPr/>
                    <a:lstStyle/>
                    <a:p>
                      <a:pPr>
                        <a:lnSpc>
                          <a:spcPct val="200000"/>
                        </a:lnSpc>
                        <a:buNone/>
                      </a:pPr>
                      <a:r>
                        <a:rPr lang="en-US" b="1">
                          <a:latin typeface="Abadi" panose="020B0604020104020204" pitchFamily="34" charset="0"/>
                        </a:rPr>
                        <a:t>MariaDB</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Fork of MySQL with better performance and security features.</a:t>
                      </a:r>
                    </a:p>
                  </a:txBody>
                  <a:tcPr anchor="ctr">
                    <a:lnL>
                      <a:noFill/>
                    </a:lnL>
                    <a:lnR>
                      <a:noFill/>
                    </a:lnR>
                    <a:lnT>
                      <a:noFill/>
                    </a:lnT>
                    <a:lnB>
                      <a:noFill/>
                    </a:lnB>
                    <a:noFill/>
                  </a:tcPr>
                </a:tc>
                <a:extLst>
                  <a:ext uri="{0D108BD9-81ED-4DB2-BD59-A6C34878D82A}">
                    <a16:rowId xmlns:a16="http://schemas.microsoft.com/office/drawing/2014/main" val="1459556398"/>
                  </a:ext>
                </a:extLst>
              </a:tr>
              <a:tr h="0">
                <a:tc>
                  <a:txBody>
                    <a:bodyPr/>
                    <a:lstStyle/>
                    <a:p>
                      <a:pPr>
                        <a:lnSpc>
                          <a:spcPct val="200000"/>
                        </a:lnSpc>
                        <a:buNone/>
                      </a:pPr>
                      <a:r>
                        <a:rPr lang="en-US" b="1">
                          <a:latin typeface="Abadi" panose="020B0604020104020204" pitchFamily="34" charset="0"/>
                        </a:rPr>
                        <a:t>Oracle</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a:latin typeface="Abadi" panose="020B0604020104020204" pitchFamily="34" charset="0"/>
                        </a:rPr>
                        <a:t>Enterprise-grade commercial database.</a:t>
                      </a:r>
                    </a:p>
                  </a:txBody>
                  <a:tcPr anchor="ctr">
                    <a:lnL>
                      <a:noFill/>
                    </a:lnL>
                    <a:lnR>
                      <a:noFill/>
                    </a:lnR>
                    <a:lnT>
                      <a:noFill/>
                    </a:lnT>
                    <a:lnB>
                      <a:noFill/>
                    </a:lnB>
                    <a:noFill/>
                  </a:tcPr>
                </a:tc>
                <a:extLst>
                  <a:ext uri="{0D108BD9-81ED-4DB2-BD59-A6C34878D82A}">
                    <a16:rowId xmlns:a16="http://schemas.microsoft.com/office/drawing/2014/main" val="1689179483"/>
                  </a:ext>
                </a:extLst>
              </a:tr>
              <a:tr h="0">
                <a:tc>
                  <a:txBody>
                    <a:bodyPr/>
                    <a:lstStyle/>
                    <a:p>
                      <a:pPr>
                        <a:lnSpc>
                          <a:spcPct val="200000"/>
                        </a:lnSpc>
                        <a:buNone/>
                      </a:pPr>
                      <a:r>
                        <a:rPr lang="en-US" b="1">
                          <a:latin typeface="Abadi" panose="020B0604020104020204" pitchFamily="34" charset="0"/>
                        </a:rPr>
                        <a:t>SQL Server</a:t>
                      </a:r>
                      <a:endParaRPr lang="en-US">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dirty="0">
                          <a:latin typeface="Abadi" panose="020B0604020104020204" pitchFamily="34" charset="0"/>
                        </a:rPr>
                        <a:t>Microsoft’s relational database for .NET-based applications.</a:t>
                      </a:r>
                    </a:p>
                  </a:txBody>
                  <a:tcPr anchor="ctr">
                    <a:lnL>
                      <a:noFill/>
                    </a:lnL>
                    <a:lnR>
                      <a:noFill/>
                    </a:lnR>
                    <a:lnT>
                      <a:noFill/>
                    </a:lnT>
                    <a:lnB>
                      <a:noFill/>
                    </a:lnB>
                    <a:noFill/>
                  </a:tcPr>
                </a:tc>
                <a:extLst>
                  <a:ext uri="{0D108BD9-81ED-4DB2-BD59-A6C34878D82A}">
                    <a16:rowId xmlns:a16="http://schemas.microsoft.com/office/drawing/2014/main" val="157034872"/>
                  </a:ext>
                </a:extLst>
              </a:tr>
            </a:tbl>
          </a:graphicData>
        </a:graphic>
      </p:graphicFrame>
      <p:sp>
        <p:nvSpPr>
          <p:cNvPr id="3" name="Rectangle 1">
            <a:extLst>
              <a:ext uri="{FF2B5EF4-FFF2-40B4-BE49-F238E27FC236}">
                <a16:creationId xmlns:a16="http://schemas.microsoft.com/office/drawing/2014/main" id="{F7DB5AE3-3C43-E441-BB6C-E9D42215B116}"/>
              </a:ext>
            </a:extLst>
          </p:cNvPr>
          <p:cNvSpPr>
            <a:spLocks noChangeArrowheads="1"/>
          </p:cNvSpPr>
          <p:nvPr/>
        </p:nvSpPr>
        <p:spPr bwMode="auto">
          <a:xfrm>
            <a:off x="838201" y="497707"/>
            <a:ext cx="525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lumMod val="50000"/>
                  </a:schemeClr>
                </a:solidFill>
                <a:effectLst/>
                <a:latin typeface="Abadi" panose="020B0604020104020204" pitchFamily="34" charset="0"/>
              </a:rPr>
              <a:t>🧩 Supported Database Engines</a:t>
            </a:r>
          </a:p>
        </p:txBody>
      </p:sp>
    </p:spTree>
    <p:extLst>
      <p:ext uri="{BB962C8B-B14F-4D97-AF65-F5344CB8AC3E}">
        <p14:creationId xmlns:p14="http://schemas.microsoft.com/office/powerpoint/2010/main" val="7735228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135992-9A8C-D273-B683-3568641CD877}"/>
              </a:ext>
            </a:extLst>
          </p:cNvPr>
          <p:cNvSpPr txBox="1"/>
          <p:nvPr/>
        </p:nvSpPr>
        <p:spPr>
          <a:xfrm>
            <a:off x="790459" y="793214"/>
            <a:ext cx="10094206" cy="4133439"/>
          </a:xfrm>
          <a:prstGeom prst="rect">
            <a:avLst/>
          </a:prstGeom>
          <a:noFill/>
        </p:spPr>
        <p:txBody>
          <a:bodyPr wrap="square">
            <a:spAutoFit/>
          </a:bodyPr>
          <a:lstStyle/>
          <a:p>
            <a:pPr>
              <a:lnSpc>
                <a:spcPct val="250000"/>
              </a:lnSpc>
              <a:buNone/>
            </a:pPr>
            <a:r>
              <a:rPr lang="en-US" b="1" dirty="0">
                <a:solidFill>
                  <a:schemeClr val="tx2">
                    <a:lumMod val="75000"/>
                    <a:lumOff val="25000"/>
                  </a:schemeClr>
                </a:solidFill>
                <a:latin typeface="Abadi" panose="020B0604020104020204" pitchFamily="34" charset="0"/>
              </a:rPr>
              <a:t>🧱 How RDS Works (Architecture)</a:t>
            </a:r>
          </a:p>
          <a:p>
            <a:pPr marL="342900" indent="-342900">
              <a:lnSpc>
                <a:spcPct val="250000"/>
              </a:lnSpc>
              <a:buFont typeface="+mj-lt"/>
              <a:buAutoNum type="arabicPeriod"/>
            </a:pPr>
            <a:r>
              <a:rPr lang="en-US" b="1" dirty="0">
                <a:latin typeface="Abadi" panose="020B0604020104020204" pitchFamily="34" charset="0"/>
              </a:rPr>
              <a:t>You choose a DB engine</a:t>
            </a:r>
            <a:r>
              <a:rPr lang="en-US" dirty="0">
                <a:latin typeface="Abadi" panose="020B0604020104020204" pitchFamily="34" charset="0"/>
              </a:rPr>
              <a:t> (e.g., MySQL).</a:t>
            </a:r>
          </a:p>
          <a:p>
            <a:pPr marL="342900" indent="-342900">
              <a:lnSpc>
                <a:spcPct val="250000"/>
              </a:lnSpc>
              <a:buFont typeface="+mj-lt"/>
              <a:buAutoNum type="arabicPeriod"/>
            </a:pPr>
            <a:r>
              <a:rPr lang="en-US" b="1" dirty="0">
                <a:latin typeface="Abadi" panose="020B0604020104020204" pitchFamily="34" charset="0"/>
              </a:rPr>
              <a:t>AWS provisions</a:t>
            </a:r>
            <a:r>
              <a:rPr lang="en-US" dirty="0">
                <a:latin typeface="Abadi" panose="020B0604020104020204" pitchFamily="34" charset="0"/>
              </a:rPr>
              <a:t> an EC2 instance in the background and installs the DB engine.</a:t>
            </a:r>
          </a:p>
          <a:p>
            <a:pPr marL="342900" indent="-342900">
              <a:lnSpc>
                <a:spcPct val="250000"/>
              </a:lnSpc>
              <a:buFont typeface="+mj-lt"/>
              <a:buAutoNum type="arabicPeriod"/>
            </a:pPr>
            <a:r>
              <a:rPr lang="en-US" b="1" dirty="0">
                <a:latin typeface="Abadi" panose="020B0604020104020204" pitchFamily="34" charset="0"/>
              </a:rPr>
              <a:t>You connect</a:t>
            </a:r>
            <a:r>
              <a:rPr lang="en-US" dirty="0">
                <a:latin typeface="Abadi" panose="020B0604020104020204" pitchFamily="34" charset="0"/>
              </a:rPr>
              <a:t> to the database endpoint using standard SQL clients (e.g., MySQL Workbench).</a:t>
            </a:r>
          </a:p>
          <a:p>
            <a:pPr marL="342900" indent="-342900">
              <a:lnSpc>
                <a:spcPct val="250000"/>
              </a:lnSpc>
              <a:buFont typeface="+mj-lt"/>
              <a:buAutoNum type="arabicPeriod"/>
            </a:pPr>
            <a:r>
              <a:rPr lang="en-US" dirty="0">
                <a:latin typeface="Abadi" panose="020B0604020104020204" pitchFamily="34" charset="0"/>
              </a:rPr>
              <a:t>AWS manages backups, patching, monitoring, and scaling automatically.</a:t>
            </a:r>
          </a:p>
          <a:p>
            <a:pPr marL="342900" indent="-342900">
              <a:lnSpc>
                <a:spcPct val="250000"/>
              </a:lnSpc>
              <a:buFont typeface="+mj-lt"/>
              <a:buAutoNum type="arabicPeriod"/>
            </a:pPr>
            <a:r>
              <a:rPr lang="en-US" b="1" dirty="0">
                <a:latin typeface="Abadi" panose="020B0604020104020204" pitchFamily="34" charset="0"/>
              </a:rPr>
              <a:t>You only manage your data and schema.</a:t>
            </a:r>
            <a:endParaRPr lang="en-US" dirty="0">
              <a:latin typeface="Abadi" panose="020B0604020104020204" pitchFamily="34" charset="0"/>
            </a:endParaRPr>
          </a:p>
        </p:txBody>
      </p:sp>
    </p:spTree>
    <p:extLst>
      <p:ext uri="{BB962C8B-B14F-4D97-AF65-F5344CB8AC3E}">
        <p14:creationId xmlns:p14="http://schemas.microsoft.com/office/powerpoint/2010/main" val="306145811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00AE36FE-5235-33F9-3710-BF1698D82EBB}"/>
              </a:ext>
            </a:extLst>
          </p:cNvPr>
          <p:cNvSpPr>
            <a:spLocks noChangeArrowheads="1"/>
          </p:cNvSpPr>
          <p:nvPr/>
        </p:nvSpPr>
        <p:spPr bwMode="auto">
          <a:xfrm>
            <a:off x="1596418" y="227493"/>
            <a:ext cx="7063721" cy="1159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en-US" sz="3000" b="1" i="0" u="none" strike="noStrike" kern="1200" cap="none" normalizeH="0" baseline="0" dirty="0">
                <a:ln>
                  <a:noFill/>
                </a:ln>
                <a:solidFill>
                  <a:srgbClr val="FFFFFF"/>
                </a:solidFill>
                <a:effectLst/>
                <a:latin typeface="+mj-lt"/>
                <a:ea typeface="+mj-ea"/>
                <a:cs typeface="+mj-cs"/>
              </a:rPr>
              <a:t>⚙️ Core Components</a:t>
            </a:r>
          </a:p>
        </p:txBody>
      </p:sp>
      <p:graphicFrame>
        <p:nvGraphicFramePr>
          <p:cNvPr id="2" name="Table 1">
            <a:extLst>
              <a:ext uri="{FF2B5EF4-FFF2-40B4-BE49-F238E27FC236}">
                <a16:creationId xmlns:a16="http://schemas.microsoft.com/office/drawing/2014/main" id="{9B0617B9-DDB7-A61D-6B39-C9CB80B246DF}"/>
              </a:ext>
            </a:extLst>
          </p:cNvPr>
          <p:cNvGraphicFramePr>
            <a:graphicFrameLocks noGrp="1"/>
          </p:cNvGraphicFramePr>
          <p:nvPr>
            <p:extLst>
              <p:ext uri="{D42A27DB-BD31-4B8C-83A1-F6EECF244321}">
                <p14:modId xmlns:p14="http://schemas.microsoft.com/office/powerpoint/2010/main" val="740475351"/>
              </p:ext>
            </p:extLst>
          </p:nvPr>
        </p:nvGraphicFramePr>
        <p:xfrm>
          <a:off x="1211855" y="1966293"/>
          <a:ext cx="10124502" cy="4050738"/>
        </p:xfrm>
        <a:graphic>
          <a:graphicData uri="http://schemas.openxmlformats.org/drawingml/2006/table">
            <a:tbl>
              <a:tblPr/>
              <a:tblGrid>
                <a:gridCol w="2668156">
                  <a:extLst>
                    <a:ext uri="{9D8B030D-6E8A-4147-A177-3AD203B41FA5}">
                      <a16:colId xmlns:a16="http://schemas.microsoft.com/office/drawing/2014/main" val="3498966694"/>
                    </a:ext>
                  </a:extLst>
                </a:gridCol>
                <a:gridCol w="7456346">
                  <a:extLst>
                    <a:ext uri="{9D8B030D-6E8A-4147-A177-3AD203B41FA5}">
                      <a16:colId xmlns:a16="http://schemas.microsoft.com/office/drawing/2014/main" val="715950872"/>
                    </a:ext>
                  </a:extLst>
                </a:gridCol>
              </a:tblGrid>
              <a:tr h="675123">
                <a:tc>
                  <a:txBody>
                    <a:bodyPr/>
                    <a:lstStyle/>
                    <a:p>
                      <a:pPr marL="285750" indent="-285750">
                        <a:buFont typeface="Arial" panose="020B0604020202020204" pitchFamily="34" charset="0"/>
                        <a:buChar char="•"/>
                      </a:pPr>
                      <a:r>
                        <a:rPr lang="en-US" sz="1800" b="1"/>
                        <a:t>DB Instance</a:t>
                      </a:r>
                      <a:endParaRPr lang="en-US" sz="1800"/>
                    </a:p>
                  </a:txBody>
                  <a:tcPr marL="91233" marR="91233" marT="45616" marB="45616" anchor="ctr">
                    <a:lnL>
                      <a:noFill/>
                    </a:lnL>
                    <a:lnR>
                      <a:noFill/>
                    </a:lnR>
                    <a:lnT>
                      <a:noFill/>
                    </a:lnT>
                    <a:lnB>
                      <a:noFill/>
                    </a:lnB>
                    <a:noFill/>
                  </a:tcPr>
                </a:tc>
                <a:tc>
                  <a:txBody>
                    <a:bodyPr/>
                    <a:lstStyle/>
                    <a:p>
                      <a:pPr>
                        <a:buNone/>
                      </a:pPr>
                      <a:r>
                        <a:rPr lang="en-US" sz="1800" dirty="0"/>
                        <a:t>The basic building block of RDS — it’s a virtual database environment.</a:t>
                      </a:r>
                    </a:p>
                  </a:txBody>
                  <a:tcPr marL="91233" marR="91233" marT="45616" marB="45616" anchor="ctr">
                    <a:lnL>
                      <a:noFill/>
                    </a:lnL>
                    <a:lnR>
                      <a:noFill/>
                    </a:lnR>
                    <a:lnT>
                      <a:noFill/>
                    </a:lnT>
                    <a:lnB>
                      <a:noFill/>
                    </a:lnB>
                    <a:noFill/>
                  </a:tcPr>
                </a:tc>
                <a:extLst>
                  <a:ext uri="{0D108BD9-81ED-4DB2-BD59-A6C34878D82A}">
                    <a16:rowId xmlns:a16="http://schemas.microsoft.com/office/drawing/2014/main" val="191279936"/>
                  </a:ext>
                </a:extLst>
              </a:tr>
              <a:tr h="675123">
                <a:tc>
                  <a:txBody>
                    <a:bodyPr/>
                    <a:lstStyle/>
                    <a:p>
                      <a:pPr marL="285750" indent="-285750">
                        <a:buFont typeface="Arial" panose="020B0604020202020204" pitchFamily="34" charset="0"/>
                        <a:buChar char="•"/>
                      </a:pPr>
                      <a:r>
                        <a:rPr lang="en-US" sz="1800" b="1"/>
                        <a:t>DB Parameter Group</a:t>
                      </a:r>
                      <a:endParaRPr lang="en-US" sz="1800"/>
                    </a:p>
                  </a:txBody>
                  <a:tcPr marL="91233" marR="91233" marT="45616" marB="45616" anchor="ctr">
                    <a:lnL>
                      <a:noFill/>
                    </a:lnL>
                    <a:lnR>
                      <a:noFill/>
                    </a:lnR>
                    <a:lnT>
                      <a:noFill/>
                    </a:lnT>
                    <a:lnB>
                      <a:noFill/>
                    </a:lnB>
                    <a:noFill/>
                  </a:tcPr>
                </a:tc>
                <a:tc>
                  <a:txBody>
                    <a:bodyPr/>
                    <a:lstStyle/>
                    <a:p>
                      <a:pPr>
                        <a:buNone/>
                      </a:pPr>
                      <a:r>
                        <a:rPr lang="en-US" sz="1800"/>
                        <a:t>Defines configuration values for the database engine.</a:t>
                      </a:r>
                    </a:p>
                  </a:txBody>
                  <a:tcPr marL="91233" marR="91233" marT="45616" marB="45616" anchor="ctr">
                    <a:lnL>
                      <a:noFill/>
                    </a:lnL>
                    <a:lnR>
                      <a:noFill/>
                    </a:lnR>
                    <a:lnT>
                      <a:noFill/>
                    </a:lnT>
                    <a:lnB>
                      <a:noFill/>
                    </a:lnB>
                    <a:noFill/>
                  </a:tcPr>
                </a:tc>
                <a:extLst>
                  <a:ext uri="{0D108BD9-81ED-4DB2-BD59-A6C34878D82A}">
                    <a16:rowId xmlns:a16="http://schemas.microsoft.com/office/drawing/2014/main" val="1554775593"/>
                  </a:ext>
                </a:extLst>
              </a:tr>
              <a:tr h="675123">
                <a:tc>
                  <a:txBody>
                    <a:bodyPr/>
                    <a:lstStyle/>
                    <a:p>
                      <a:pPr marL="285750" indent="-285750">
                        <a:buFont typeface="Arial" panose="020B0604020202020204" pitchFamily="34" charset="0"/>
                        <a:buChar char="•"/>
                      </a:pPr>
                      <a:r>
                        <a:rPr lang="en-US" sz="1800" b="1"/>
                        <a:t>DB Snapshot</a:t>
                      </a:r>
                      <a:endParaRPr lang="en-US" sz="1800"/>
                    </a:p>
                  </a:txBody>
                  <a:tcPr marL="91233" marR="91233" marT="45616" marB="45616" anchor="ctr">
                    <a:lnL>
                      <a:noFill/>
                    </a:lnL>
                    <a:lnR>
                      <a:noFill/>
                    </a:lnR>
                    <a:lnT>
                      <a:noFill/>
                    </a:lnT>
                    <a:lnB>
                      <a:noFill/>
                    </a:lnB>
                    <a:noFill/>
                  </a:tcPr>
                </a:tc>
                <a:tc>
                  <a:txBody>
                    <a:bodyPr/>
                    <a:lstStyle/>
                    <a:p>
                      <a:pPr>
                        <a:buNone/>
                      </a:pPr>
                      <a:r>
                        <a:rPr lang="en-US" sz="1800"/>
                        <a:t>A backup of the entire DB instance (manual or automatic).</a:t>
                      </a:r>
                    </a:p>
                  </a:txBody>
                  <a:tcPr marL="91233" marR="91233" marT="45616" marB="45616" anchor="ctr">
                    <a:lnL>
                      <a:noFill/>
                    </a:lnL>
                    <a:lnR>
                      <a:noFill/>
                    </a:lnR>
                    <a:lnT>
                      <a:noFill/>
                    </a:lnT>
                    <a:lnB>
                      <a:noFill/>
                    </a:lnB>
                    <a:noFill/>
                  </a:tcPr>
                </a:tc>
                <a:extLst>
                  <a:ext uri="{0D108BD9-81ED-4DB2-BD59-A6C34878D82A}">
                    <a16:rowId xmlns:a16="http://schemas.microsoft.com/office/drawing/2014/main" val="2249854621"/>
                  </a:ext>
                </a:extLst>
              </a:tr>
              <a:tr h="675123">
                <a:tc>
                  <a:txBody>
                    <a:bodyPr/>
                    <a:lstStyle/>
                    <a:p>
                      <a:pPr marL="285750" indent="-285750">
                        <a:buFont typeface="Arial" panose="020B0604020202020204" pitchFamily="34" charset="0"/>
                        <a:buChar char="•"/>
                      </a:pPr>
                      <a:r>
                        <a:rPr lang="en-US" sz="1800" b="1"/>
                        <a:t>Subnet Group</a:t>
                      </a:r>
                      <a:endParaRPr lang="en-US" sz="1800"/>
                    </a:p>
                  </a:txBody>
                  <a:tcPr marL="91233" marR="91233" marT="45616" marB="45616" anchor="ctr">
                    <a:lnL>
                      <a:noFill/>
                    </a:lnL>
                    <a:lnR>
                      <a:noFill/>
                    </a:lnR>
                    <a:lnT>
                      <a:noFill/>
                    </a:lnT>
                    <a:lnB>
                      <a:noFill/>
                    </a:lnB>
                    <a:noFill/>
                  </a:tcPr>
                </a:tc>
                <a:tc>
                  <a:txBody>
                    <a:bodyPr/>
                    <a:lstStyle/>
                    <a:p>
                      <a:pPr>
                        <a:buNone/>
                      </a:pPr>
                      <a:r>
                        <a:rPr lang="en-US" sz="1800"/>
                        <a:t>Defines the VPC subnets where your RDS instance will reside.</a:t>
                      </a:r>
                    </a:p>
                  </a:txBody>
                  <a:tcPr marL="91233" marR="91233" marT="45616" marB="45616" anchor="ctr">
                    <a:lnL>
                      <a:noFill/>
                    </a:lnL>
                    <a:lnR>
                      <a:noFill/>
                    </a:lnR>
                    <a:lnT>
                      <a:noFill/>
                    </a:lnT>
                    <a:lnB>
                      <a:noFill/>
                    </a:lnB>
                    <a:noFill/>
                  </a:tcPr>
                </a:tc>
                <a:extLst>
                  <a:ext uri="{0D108BD9-81ED-4DB2-BD59-A6C34878D82A}">
                    <a16:rowId xmlns:a16="http://schemas.microsoft.com/office/drawing/2014/main" val="848842768"/>
                  </a:ext>
                </a:extLst>
              </a:tr>
              <a:tr h="675123">
                <a:tc>
                  <a:txBody>
                    <a:bodyPr/>
                    <a:lstStyle/>
                    <a:p>
                      <a:pPr marL="285750" indent="-285750">
                        <a:buFont typeface="Arial" panose="020B0604020202020204" pitchFamily="34" charset="0"/>
                        <a:buChar char="•"/>
                      </a:pPr>
                      <a:r>
                        <a:rPr lang="en-US" sz="1800" b="1"/>
                        <a:t>Security Group</a:t>
                      </a:r>
                      <a:endParaRPr lang="en-US" sz="1800"/>
                    </a:p>
                  </a:txBody>
                  <a:tcPr marL="91233" marR="91233" marT="45616" marB="45616" anchor="ctr">
                    <a:lnL>
                      <a:noFill/>
                    </a:lnL>
                    <a:lnR>
                      <a:noFill/>
                    </a:lnR>
                    <a:lnT>
                      <a:noFill/>
                    </a:lnT>
                    <a:lnB>
                      <a:noFill/>
                    </a:lnB>
                    <a:noFill/>
                  </a:tcPr>
                </a:tc>
                <a:tc>
                  <a:txBody>
                    <a:bodyPr/>
                    <a:lstStyle/>
                    <a:p>
                      <a:pPr>
                        <a:buNone/>
                      </a:pPr>
                      <a:r>
                        <a:rPr lang="en-US" sz="1800"/>
                        <a:t>Controls inbound/outbound traffic to the DB instance.</a:t>
                      </a:r>
                    </a:p>
                  </a:txBody>
                  <a:tcPr marL="91233" marR="91233" marT="45616" marB="45616" anchor="ctr">
                    <a:lnL>
                      <a:noFill/>
                    </a:lnL>
                    <a:lnR>
                      <a:noFill/>
                    </a:lnR>
                    <a:lnT>
                      <a:noFill/>
                    </a:lnT>
                    <a:lnB>
                      <a:noFill/>
                    </a:lnB>
                    <a:noFill/>
                  </a:tcPr>
                </a:tc>
                <a:extLst>
                  <a:ext uri="{0D108BD9-81ED-4DB2-BD59-A6C34878D82A}">
                    <a16:rowId xmlns:a16="http://schemas.microsoft.com/office/drawing/2014/main" val="2962141495"/>
                  </a:ext>
                </a:extLst>
              </a:tr>
              <a:tr h="675123">
                <a:tc>
                  <a:txBody>
                    <a:bodyPr/>
                    <a:lstStyle/>
                    <a:p>
                      <a:pPr marL="285750" indent="-285750">
                        <a:buFont typeface="Arial" panose="020B0604020202020204" pitchFamily="34" charset="0"/>
                        <a:buChar char="•"/>
                      </a:pPr>
                      <a:r>
                        <a:rPr lang="en-US" sz="1800" b="1" dirty="0"/>
                        <a:t>Endpoint</a:t>
                      </a:r>
                      <a:endParaRPr lang="en-US" sz="1800" dirty="0"/>
                    </a:p>
                  </a:txBody>
                  <a:tcPr marL="91233" marR="91233" marT="45616" marB="45616" anchor="ctr">
                    <a:lnL>
                      <a:noFill/>
                    </a:lnL>
                    <a:lnR>
                      <a:noFill/>
                    </a:lnR>
                    <a:lnT>
                      <a:noFill/>
                    </a:lnT>
                    <a:lnB>
                      <a:noFill/>
                    </a:lnB>
                    <a:noFill/>
                  </a:tcPr>
                </a:tc>
                <a:tc>
                  <a:txBody>
                    <a:bodyPr/>
                    <a:lstStyle/>
                    <a:p>
                      <a:pPr>
                        <a:buNone/>
                      </a:pPr>
                      <a:r>
                        <a:rPr lang="en-US" sz="1800" dirty="0"/>
                        <a:t>The connection string (DNS name) for your database.</a:t>
                      </a:r>
                    </a:p>
                  </a:txBody>
                  <a:tcPr marL="91233" marR="91233" marT="45616" marB="45616" anchor="ctr">
                    <a:lnL>
                      <a:noFill/>
                    </a:lnL>
                    <a:lnR>
                      <a:noFill/>
                    </a:lnR>
                    <a:lnT>
                      <a:noFill/>
                    </a:lnT>
                    <a:lnB>
                      <a:noFill/>
                    </a:lnB>
                    <a:noFill/>
                  </a:tcPr>
                </a:tc>
                <a:extLst>
                  <a:ext uri="{0D108BD9-81ED-4DB2-BD59-A6C34878D82A}">
                    <a16:rowId xmlns:a16="http://schemas.microsoft.com/office/drawing/2014/main" val="1561757227"/>
                  </a:ext>
                </a:extLst>
              </a:tr>
            </a:tbl>
          </a:graphicData>
        </a:graphic>
      </p:graphicFrame>
    </p:spTree>
    <p:extLst>
      <p:ext uri="{BB962C8B-B14F-4D97-AF65-F5344CB8AC3E}">
        <p14:creationId xmlns:p14="http://schemas.microsoft.com/office/powerpoint/2010/main" val="30791757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CDBC17-7219-C624-1C23-10703E18943D}"/>
              </a:ext>
            </a:extLst>
          </p:cNvPr>
          <p:cNvSpPr txBox="1"/>
          <p:nvPr/>
        </p:nvSpPr>
        <p:spPr>
          <a:xfrm>
            <a:off x="626126" y="550844"/>
            <a:ext cx="11411638" cy="5592685"/>
          </a:xfrm>
          <a:prstGeom prst="rect">
            <a:avLst/>
          </a:prstGeom>
          <a:noFill/>
        </p:spPr>
        <p:txBody>
          <a:bodyPr wrap="square">
            <a:spAutoFit/>
          </a:bodyPr>
          <a:lstStyle/>
          <a:p>
            <a:pPr>
              <a:lnSpc>
                <a:spcPct val="150000"/>
              </a:lnSpc>
              <a:buNone/>
            </a:pPr>
            <a:r>
              <a:rPr lang="en-US" b="1" dirty="0">
                <a:solidFill>
                  <a:schemeClr val="tx2">
                    <a:lumMod val="75000"/>
                    <a:lumOff val="25000"/>
                  </a:schemeClr>
                </a:solidFill>
                <a:latin typeface="Abadi" panose="020B0604020104020204" pitchFamily="34" charset="0"/>
              </a:rPr>
              <a:t>🔄 High Availability &amp; Failover</a:t>
            </a:r>
          </a:p>
          <a:p>
            <a:pPr>
              <a:lnSpc>
                <a:spcPct val="150000"/>
              </a:lnSpc>
              <a:buNone/>
            </a:pPr>
            <a:endParaRPr lang="en-US" sz="1600" b="1" dirty="0">
              <a:solidFill>
                <a:schemeClr val="accent2">
                  <a:lumMod val="75000"/>
                </a:schemeClr>
              </a:solidFill>
              <a:latin typeface="Abadi" panose="020B0604020104020204" pitchFamily="34" charset="0"/>
            </a:endParaRPr>
          </a:p>
          <a:p>
            <a:pPr>
              <a:lnSpc>
                <a:spcPct val="150000"/>
              </a:lnSpc>
              <a:buNone/>
            </a:pPr>
            <a:r>
              <a:rPr lang="en-US" sz="1600" b="1" dirty="0">
                <a:solidFill>
                  <a:schemeClr val="accent2">
                    <a:lumMod val="75000"/>
                  </a:schemeClr>
                </a:solidFill>
                <a:latin typeface="Abadi" panose="020B0604020104020204" pitchFamily="34" charset="0"/>
              </a:rPr>
              <a:t>✅ Multi-AZ Deployment</a:t>
            </a:r>
          </a:p>
          <a:p>
            <a:pPr marL="285750" indent="-285750">
              <a:lnSpc>
                <a:spcPct val="150000"/>
              </a:lnSpc>
              <a:buFont typeface="Arial" panose="020B0604020202020204" pitchFamily="34" charset="0"/>
              <a:buChar char="•"/>
            </a:pPr>
            <a:r>
              <a:rPr lang="en-US" sz="1600" dirty="0">
                <a:latin typeface="Abadi" panose="020B0604020104020204" pitchFamily="34" charset="0"/>
              </a:rPr>
              <a:t>RDS automatically creates a </a:t>
            </a:r>
            <a:r>
              <a:rPr lang="en-US" sz="1600" b="1" dirty="0">
                <a:latin typeface="Abadi" panose="020B0604020104020204" pitchFamily="34" charset="0"/>
              </a:rPr>
              <a:t>primary DB instance</a:t>
            </a:r>
            <a:r>
              <a:rPr lang="en-US" sz="1600" dirty="0">
                <a:latin typeface="Abadi" panose="020B0604020104020204" pitchFamily="34" charset="0"/>
              </a:rPr>
              <a:t> and a </a:t>
            </a:r>
            <a:r>
              <a:rPr lang="en-US" sz="1600" b="1" dirty="0">
                <a:latin typeface="Abadi" panose="020B0604020104020204" pitchFamily="34" charset="0"/>
              </a:rPr>
              <a:t>standby replica</a:t>
            </a:r>
            <a:r>
              <a:rPr lang="en-US" sz="1600" dirty="0">
                <a:latin typeface="Abadi" panose="020B0604020104020204" pitchFamily="34" charset="0"/>
              </a:rPr>
              <a:t> in a different Availability Zone (AZ).</a:t>
            </a:r>
          </a:p>
          <a:p>
            <a:pPr marL="285750" indent="-285750">
              <a:lnSpc>
                <a:spcPct val="150000"/>
              </a:lnSpc>
              <a:buFont typeface="Arial" panose="020B0604020202020204" pitchFamily="34" charset="0"/>
              <a:buChar char="•"/>
            </a:pPr>
            <a:r>
              <a:rPr lang="en-US" sz="1600" dirty="0">
                <a:latin typeface="Abadi" panose="020B0604020104020204" pitchFamily="34" charset="0"/>
              </a:rPr>
              <a:t>AWS automatically </a:t>
            </a:r>
            <a:r>
              <a:rPr lang="en-US" sz="1600" b="1" dirty="0">
                <a:latin typeface="Abadi" panose="020B0604020104020204" pitchFamily="34" charset="0"/>
              </a:rPr>
              <a:t>fails over</a:t>
            </a:r>
            <a:r>
              <a:rPr lang="en-US" sz="1600" dirty="0">
                <a:latin typeface="Abadi" panose="020B0604020104020204" pitchFamily="34" charset="0"/>
              </a:rPr>
              <a:t> to the standby in case of outage.</a:t>
            </a:r>
          </a:p>
          <a:p>
            <a:pPr marL="285750" indent="-285750">
              <a:lnSpc>
                <a:spcPct val="150000"/>
              </a:lnSpc>
              <a:buFont typeface="Arial" panose="020B0604020202020204" pitchFamily="34" charset="0"/>
              <a:buChar char="•"/>
            </a:pPr>
            <a:r>
              <a:rPr lang="en-US" sz="1600" dirty="0">
                <a:latin typeface="Abadi" panose="020B0604020104020204" pitchFamily="34" charset="0"/>
              </a:rPr>
              <a:t>Provides </a:t>
            </a:r>
            <a:r>
              <a:rPr lang="en-US" sz="1600" b="1" dirty="0">
                <a:latin typeface="Abadi" panose="020B0604020104020204" pitchFamily="34" charset="0"/>
              </a:rPr>
              <a:t>99.95% availability</a:t>
            </a:r>
            <a:r>
              <a:rPr lang="en-US" sz="1600" dirty="0">
                <a:latin typeface="Abadi" panose="020B0604020104020204" pitchFamily="34" charset="0"/>
              </a:rPr>
              <a:t>.</a:t>
            </a:r>
          </a:p>
          <a:p>
            <a:pPr>
              <a:lnSpc>
                <a:spcPct val="150000"/>
              </a:lnSpc>
              <a:buNone/>
            </a:pPr>
            <a:r>
              <a:rPr lang="en-US" sz="1600" dirty="0">
                <a:latin typeface="Abadi" panose="020B0604020104020204" pitchFamily="34" charset="0"/>
              </a:rPr>
              <a:t>🧩 Example:</a:t>
            </a:r>
            <a:br>
              <a:rPr lang="en-US" sz="1600" dirty="0">
                <a:latin typeface="Abadi" panose="020B0604020104020204" pitchFamily="34" charset="0"/>
              </a:rPr>
            </a:br>
            <a:r>
              <a:rPr lang="en-US" sz="1600" dirty="0">
                <a:latin typeface="Abadi" panose="020B0604020104020204" pitchFamily="34" charset="0"/>
              </a:rPr>
              <a:t>Your app connects to the same endpoint, and even if the primary instance fails, AWS redirects it automatically to the standby.</a:t>
            </a:r>
          </a:p>
          <a:p>
            <a:pPr>
              <a:lnSpc>
                <a:spcPct val="150000"/>
              </a:lnSpc>
              <a:buNone/>
            </a:pPr>
            <a:endParaRPr lang="en-US" sz="1600" dirty="0">
              <a:latin typeface="Abadi" panose="020B0604020104020204" pitchFamily="34" charset="0"/>
            </a:endParaRPr>
          </a:p>
          <a:p>
            <a:pPr>
              <a:lnSpc>
                <a:spcPct val="150000"/>
              </a:lnSpc>
              <a:buNone/>
            </a:pPr>
            <a:r>
              <a:rPr lang="en-US" sz="1600" b="1" dirty="0">
                <a:solidFill>
                  <a:schemeClr val="accent2">
                    <a:lumMod val="75000"/>
                  </a:schemeClr>
                </a:solidFill>
                <a:latin typeface="Abadi" panose="020B0604020104020204" pitchFamily="34" charset="0"/>
              </a:rPr>
              <a:t>✅ Read Replicas</a:t>
            </a:r>
          </a:p>
          <a:p>
            <a:pPr marL="285750" indent="-285750">
              <a:lnSpc>
                <a:spcPct val="150000"/>
              </a:lnSpc>
              <a:buFont typeface="Arial" panose="020B0604020202020204" pitchFamily="34" charset="0"/>
              <a:buChar char="•"/>
            </a:pPr>
            <a:r>
              <a:rPr lang="en-US" sz="1600" dirty="0">
                <a:latin typeface="Abadi" panose="020B0604020104020204" pitchFamily="34" charset="0"/>
              </a:rPr>
              <a:t>Used for </a:t>
            </a:r>
            <a:r>
              <a:rPr lang="en-US" sz="1600" b="1" dirty="0">
                <a:latin typeface="Abadi" panose="020B0604020104020204" pitchFamily="34" charset="0"/>
              </a:rPr>
              <a:t>scaling read-heavy workloads</a:t>
            </a:r>
            <a:r>
              <a:rPr lang="en-US" sz="1600" dirty="0">
                <a:latin typeface="Abadi" panose="020B0604020104020204" pitchFamily="34" charset="0"/>
              </a:rPr>
              <a:t>.</a:t>
            </a:r>
          </a:p>
          <a:p>
            <a:pPr marL="285750" indent="-285750">
              <a:lnSpc>
                <a:spcPct val="150000"/>
              </a:lnSpc>
              <a:buFont typeface="Arial" panose="020B0604020202020204" pitchFamily="34" charset="0"/>
              <a:buChar char="•"/>
            </a:pPr>
            <a:r>
              <a:rPr lang="en-US" sz="1600" dirty="0">
                <a:latin typeface="Abadi" panose="020B0604020104020204" pitchFamily="34" charset="0"/>
              </a:rPr>
              <a:t>You can create </a:t>
            </a:r>
            <a:r>
              <a:rPr lang="en-US" sz="1600" b="1" dirty="0">
                <a:latin typeface="Abadi" panose="020B0604020104020204" pitchFamily="34" charset="0"/>
              </a:rPr>
              <a:t>up to 5 read replicas</a:t>
            </a:r>
            <a:r>
              <a:rPr lang="en-US" sz="1600" dirty="0">
                <a:latin typeface="Abadi" panose="020B0604020104020204" pitchFamily="34" charset="0"/>
              </a:rPr>
              <a:t> for MySQL, PostgreSQL, or Aurora.</a:t>
            </a:r>
          </a:p>
          <a:p>
            <a:pPr marL="285750" indent="-285750">
              <a:lnSpc>
                <a:spcPct val="150000"/>
              </a:lnSpc>
              <a:buFont typeface="Arial" panose="020B0604020202020204" pitchFamily="34" charset="0"/>
              <a:buChar char="•"/>
            </a:pPr>
            <a:r>
              <a:rPr lang="en-US" sz="1600" dirty="0">
                <a:latin typeface="Abadi" panose="020B0604020104020204" pitchFamily="34" charset="0"/>
              </a:rPr>
              <a:t>Replicas are asynchronous copies of the primary database.</a:t>
            </a:r>
          </a:p>
          <a:p>
            <a:pPr>
              <a:lnSpc>
                <a:spcPct val="150000"/>
              </a:lnSpc>
              <a:buNone/>
            </a:pPr>
            <a:r>
              <a:rPr lang="en-US" sz="1600" dirty="0">
                <a:latin typeface="Abadi" panose="020B0604020104020204" pitchFamily="34" charset="0"/>
              </a:rPr>
              <a:t>🧩 Example:</a:t>
            </a:r>
            <a:br>
              <a:rPr lang="en-US" sz="1600" dirty="0">
                <a:latin typeface="Abadi" panose="020B0604020104020204" pitchFamily="34" charset="0"/>
              </a:rPr>
            </a:br>
            <a:r>
              <a:rPr lang="en-US" sz="1600" dirty="0">
                <a:latin typeface="Abadi" panose="020B0604020104020204" pitchFamily="34" charset="0"/>
              </a:rPr>
              <a:t>Use one database for writes (primary) and multiple replicas for reads (reporting, analytics).</a:t>
            </a:r>
          </a:p>
        </p:txBody>
      </p:sp>
    </p:spTree>
    <p:extLst>
      <p:ext uri="{BB962C8B-B14F-4D97-AF65-F5344CB8AC3E}">
        <p14:creationId xmlns:p14="http://schemas.microsoft.com/office/powerpoint/2010/main" val="34195651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64D46CB-D183-196A-750F-0534B4B72A85}"/>
              </a:ext>
            </a:extLst>
          </p:cNvPr>
          <p:cNvGraphicFramePr>
            <a:graphicFrameLocks noGrp="1"/>
          </p:cNvGraphicFramePr>
          <p:nvPr>
            <p:extLst>
              <p:ext uri="{D42A27DB-BD31-4B8C-83A1-F6EECF244321}">
                <p14:modId xmlns:p14="http://schemas.microsoft.com/office/powerpoint/2010/main" val="192540055"/>
              </p:ext>
            </p:extLst>
          </p:nvPr>
        </p:nvGraphicFramePr>
        <p:xfrm>
          <a:off x="1080571" y="1608462"/>
          <a:ext cx="9473588" cy="4088912"/>
        </p:xfrm>
        <a:graphic>
          <a:graphicData uri="http://schemas.openxmlformats.org/drawingml/2006/table">
            <a:tbl>
              <a:tblPr/>
              <a:tblGrid>
                <a:gridCol w="2532962">
                  <a:extLst>
                    <a:ext uri="{9D8B030D-6E8A-4147-A177-3AD203B41FA5}">
                      <a16:colId xmlns:a16="http://schemas.microsoft.com/office/drawing/2014/main" val="160255013"/>
                    </a:ext>
                  </a:extLst>
                </a:gridCol>
                <a:gridCol w="6940626">
                  <a:extLst>
                    <a:ext uri="{9D8B030D-6E8A-4147-A177-3AD203B41FA5}">
                      <a16:colId xmlns:a16="http://schemas.microsoft.com/office/drawing/2014/main" val="400060651"/>
                    </a:ext>
                  </a:extLst>
                </a:gridCol>
              </a:tblGrid>
              <a:tr h="711115">
                <a:tc>
                  <a:txBody>
                    <a:bodyPr/>
                    <a:lstStyle/>
                    <a:p>
                      <a:pPr marL="285750" indent="-285750">
                        <a:buFont typeface="Arial" panose="020B0604020202020204" pitchFamily="34" charset="0"/>
                        <a:buChar char="•"/>
                      </a:pPr>
                      <a:r>
                        <a:rPr lang="en-US" b="1">
                          <a:latin typeface="Abadi" panose="020B0604020104020204" pitchFamily="34" charset="0"/>
                        </a:rPr>
                        <a:t>VPC</a:t>
                      </a:r>
                      <a:endParaRPr lang="en-US">
                        <a:latin typeface="Abadi" panose="020B0604020104020204" pitchFamily="34" charset="0"/>
                      </a:endParaRPr>
                    </a:p>
                  </a:txBody>
                  <a:tcPr anchor="ctr">
                    <a:lnL>
                      <a:noFill/>
                    </a:lnL>
                    <a:lnR>
                      <a:noFill/>
                    </a:lnR>
                    <a:lnT>
                      <a:noFill/>
                    </a:lnT>
                    <a:lnB>
                      <a:noFill/>
                    </a:lnB>
                    <a:noFill/>
                  </a:tcPr>
                </a:tc>
                <a:tc>
                  <a:txBody>
                    <a:bodyPr/>
                    <a:lstStyle/>
                    <a:p>
                      <a:pPr>
                        <a:buNone/>
                      </a:pPr>
                      <a:r>
                        <a:rPr lang="en-US" dirty="0">
                          <a:latin typeface="Abadi" panose="020B0604020104020204" pitchFamily="34" charset="0"/>
                        </a:rPr>
                        <a:t>Launch RDS inside your own private cloud.</a:t>
                      </a:r>
                    </a:p>
                  </a:txBody>
                  <a:tcPr anchor="ctr">
                    <a:lnL>
                      <a:noFill/>
                    </a:lnL>
                    <a:lnR>
                      <a:noFill/>
                    </a:lnR>
                    <a:lnT>
                      <a:noFill/>
                    </a:lnT>
                    <a:lnB>
                      <a:noFill/>
                    </a:lnB>
                    <a:noFill/>
                  </a:tcPr>
                </a:tc>
                <a:extLst>
                  <a:ext uri="{0D108BD9-81ED-4DB2-BD59-A6C34878D82A}">
                    <a16:rowId xmlns:a16="http://schemas.microsoft.com/office/drawing/2014/main" val="3555860492"/>
                  </a:ext>
                </a:extLst>
              </a:tr>
              <a:tr h="711115">
                <a:tc>
                  <a:txBody>
                    <a:bodyPr/>
                    <a:lstStyle/>
                    <a:p>
                      <a:pPr marL="285750" indent="-285750">
                        <a:buFont typeface="Arial" panose="020B0604020202020204" pitchFamily="34" charset="0"/>
                        <a:buChar char="•"/>
                      </a:pPr>
                      <a:r>
                        <a:rPr lang="en-US" b="1" dirty="0">
                          <a:latin typeface="Abadi" panose="020B0604020104020204" pitchFamily="34" charset="0"/>
                        </a:rPr>
                        <a:t>Encryption</a:t>
                      </a:r>
                      <a:endParaRPr lang="en-US" dirty="0">
                        <a:latin typeface="Abadi" panose="020B0604020104020204" pitchFamily="34" charset="0"/>
                      </a:endParaRPr>
                    </a:p>
                  </a:txBody>
                  <a:tcPr anchor="ctr">
                    <a:lnL>
                      <a:noFill/>
                    </a:lnL>
                    <a:lnR>
                      <a:noFill/>
                    </a:lnR>
                    <a:lnT>
                      <a:noFill/>
                    </a:lnT>
                    <a:lnB>
                      <a:noFill/>
                    </a:lnB>
                    <a:noFill/>
                  </a:tcPr>
                </a:tc>
                <a:tc>
                  <a:txBody>
                    <a:bodyPr/>
                    <a:lstStyle/>
                    <a:p>
                      <a:pPr>
                        <a:buNone/>
                      </a:pPr>
                      <a:r>
                        <a:rPr lang="en-US">
                          <a:latin typeface="Abadi" panose="020B0604020104020204" pitchFamily="34" charset="0"/>
                        </a:rPr>
                        <a:t>Supports encryption at rest (AWS KMS) and in transit (SSL/TLS).</a:t>
                      </a:r>
                    </a:p>
                  </a:txBody>
                  <a:tcPr anchor="ctr">
                    <a:lnL>
                      <a:noFill/>
                    </a:lnL>
                    <a:lnR>
                      <a:noFill/>
                    </a:lnR>
                    <a:lnT>
                      <a:noFill/>
                    </a:lnT>
                    <a:lnB>
                      <a:noFill/>
                    </a:lnB>
                    <a:noFill/>
                  </a:tcPr>
                </a:tc>
                <a:extLst>
                  <a:ext uri="{0D108BD9-81ED-4DB2-BD59-A6C34878D82A}">
                    <a16:rowId xmlns:a16="http://schemas.microsoft.com/office/drawing/2014/main" val="1815628911"/>
                  </a:ext>
                </a:extLst>
              </a:tr>
              <a:tr h="711115">
                <a:tc>
                  <a:txBody>
                    <a:bodyPr/>
                    <a:lstStyle/>
                    <a:p>
                      <a:pPr marL="285750" indent="-285750">
                        <a:buFont typeface="Arial" panose="020B0604020202020204" pitchFamily="34" charset="0"/>
                        <a:buChar char="•"/>
                      </a:pPr>
                      <a:r>
                        <a:rPr lang="en-US" b="1">
                          <a:latin typeface="Abadi" panose="020B0604020104020204" pitchFamily="34" charset="0"/>
                        </a:rPr>
                        <a:t>IAM Authentication</a:t>
                      </a:r>
                      <a:endParaRPr lang="en-US">
                        <a:latin typeface="Abadi" panose="020B0604020104020204" pitchFamily="34" charset="0"/>
                      </a:endParaRPr>
                    </a:p>
                  </a:txBody>
                  <a:tcPr anchor="ctr">
                    <a:lnL>
                      <a:noFill/>
                    </a:lnL>
                    <a:lnR>
                      <a:noFill/>
                    </a:lnR>
                    <a:lnT>
                      <a:noFill/>
                    </a:lnT>
                    <a:lnB>
                      <a:noFill/>
                    </a:lnB>
                    <a:noFill/>
                  </a:tcPr>
                </a:tc>
                <a:tc>
                  <a:txBody>
                    <a:bodyPr/>
                    <a:lstStyle/>
                    <a:p>
                      <a:pPr>
                        <a:buNone/>
                      </a:pPr>
                      <a:r>
                        <a:rPr lang="en-US">
                          <a:latin typeface="Abadi" panose="020B0604020104020204" pitchFamily="34" charset="0"/>
                        </a:rPr>
                        <a:t>Control database access using IAM users/roles.</a:t>
                      </a:r>
                    </a:p>
                  </a:txBody>
                  <a:tcPr anchor="ctr">
                    <a:lnL>
                      <a:noFill/>
                    </a:lnL>
                    <a:lnR>
                      <a:noFill/>
                    </a:lnR>
                    <a:lnT>
                      <a:noFill/>
                    </a:lnT>
                    <a:lnB>
                      <a:noFill/>
                    </a:lnB>
                    <a:noFill/>
                  </a:tcPr>
                </a:tc>
                <a:extLst>
                  <a:ext uri="{0D108BD9-81ED-4DB2-BD59-A6C34878D82A}">
                    <a16:rowId xmlns:a16="http://schemas.microsoft.com/office/drawing/2014/main" val="1314970622"/>
                  </a:ext>
                </a:extLst>
              </a:tr>
              <a:tr h="711115">
                <a:tc>
                  <a:txBody>
                    <a:bodyPr/>
                    <a:lstStyle/>
                    <a:p>
                      <a:pPr marL="285750" indent="-285750">
                        <a:buFont typeface="Arial" panose="020B0604020202020204" pitchFamily="34" charset="0"/>
                        <a:buChar char="•"/>
                      </a:pPr>
                      <a:r>
                        <a:rPr lang="en-US" b="1" dirty="0">
                          <a:latin typeface="Abadi" panose="020B0604020104020204" pitchFamily="34" charset="0"/>
                        </a:rPr>
                        <a:t>Security Groups</a:t>
                      </a:r>
                      <a:endParaRPr lang="en-US" dirty="0">
                        <a:latin typeface="Abadi" panose="020B0604020104020204" pitchFamily="34" charset="0"/>
                      </a:endParaRPr>
                    </a:p>
                  </a:txBody>
                  <a:tcPr anchor="ctr">
                    <a:lnL>
                      <a:noFill/>
                    </a:lnL>
                    <a:lnR>
                      <a:noFill/>
                    </a:lnR>
                    <a:lnT>
                      <a:noFill/>
                    </a:lnT>
                    <a:lnB>
                      <a:noFill/>
                    </a:lnB>
                    <a:noFill/>
                  </a:tcPr>
                </a:tc>
                <a:tc>
                  <a:txBody>
                    <a:bodyPr/>
                    <a:lstStyle/>
                    <a:p>
                      <a:pPr>
                        <a:buNone/>
                      </a:pPr>
                      <a:r>
                        <a:rPr lang="en-US">
                          <a:latin typeface="Abadi" panose="020B0604020104020204" pitchFamily="34" charset="0"/>
                        </a:rPr>
                        <a:t>Network-level firewall rules.</a:t>
                      </a:r>
                    </a:p>
                  </a:txBody>
                  <a:tcPr anchor="ctr">
                    <a:lnL>
                      <a:noFill/>
                    </a:lnL>
                    <a:lnR>
                      <a:noFill/>
                    </a:lnR>
                    <a:lnT>
                      <a:noFill/>
                    </a:lnT>
                    <a:lnB>
                      <a:noFill/>
                    </a:lnB>
                    <a:noFill/>
                  </a:tcPr>
                </a:tc>
                <a:extLst>
                  <a:ext uri="{0D108BD9-81ED-4DB2-BD59-A6C34878D82A}">
                    <a16:rowId xmlns:a16="http://schemas.microsoft.com/office/drawing/2014/main" val="1354401339"/>
                  </a:ext>
                </a:extLst>
              </a:tr>
              <a:tr h="1244452">
                <a:tc>
                  <a:txBody>
                    <a:bodyPr/>
                    <a:lstStyle/>
                    <a:p>
                      <a:pPr marL="285750" indent="-285750">
                        <a:buFont typeface="Arial" panose="020B0604020202020204" pitchFamily="34" charset="0"/>
                        <a:buChar char="•"/>
                      </a:pPr>
                      <a:r>
                        <a:rPr lang="en-US" b="1" dirty="0">
                          <a:latin typeface="Abadi" panose="020B0604020104020204" pitchFamily="34" charset="0"/>
                        </a:rPr>
                        <a:t>Automatic Patching</a:t>
                      </a:r>
                      <a:endParaRPr lang="en-US" dirty="0">
                        <a:latin typeface="Abadi" panose="020B0604020104020204" pitchFamily="34" charset="0"/>
                      </a:endParaRPr>
                    </a:p>
                  </a:txBody>
                  <a:tcPr anchor="ctr">
                    <a:lnL>
                      <a:noFill/>
                    </a:lnL>
                    <a:lnR>
                      <a:noFill/>
                    </a:lnR>
                    <a:lnT>
                      <a:noFill/>
                    </a:lnT>
                    <a:lnB>
                      <a:noFill/>
                    </a:lnB>
                    <a:noFill/>
                  </a:tcPr>
                </a:tc>
                <a:tc>
                  <a:txBody>
                    <a:bodyPr/>
                    <a:lstStyle/>
                    <a:p>
                      <a:pPr>
                        <a:buNone/>
                      </a:pPr>
                      <a:r>
                        <a:rPr lang="en-US" dirty="0">
                          <a:latin typeface="Abadi" panose="020B0604020104020204" pitchFamily="34" charset="0"/>
                        </a:rPr>
                        <a:t>Keeps your DB engine updated and secure.</a:t>
                      </a:r>
                    </a:p>
                  </a:txBody>
                  <a:tcPr anchor="ctr">
                    <a:lnL>
                      <a:noFill/>
                    </a:lnL>
                    <a:lnR>
                      <a:noFill/>
                    </a:lnR>
                    <a:lnT>
                      <a:noFill/>
                    </a:lnT>
                    <a:lnB>
                      <a:noFill/>
                    </a:lnB>
                    <a:noFill/>
                  </a:tcPr>
                </a:tc>
                <a:extLst>
                  <a:ext uri="{0D108BD9-81ED-4DB2-BD59-A6C34878D82A}">
                    <a16:rowId xmlns:a16="http://schemas.microsoft.com/office/drawing/2014/main" val="2248842543"/>
                  </a:ext>
                </a:extLst>
              </a:tr>
            </a:tbl>
          </a:graphicData>
        </a:graphic>
      </p:graphicFrame>
      <p:sp>
        <p:nvSpPr>
          <p:cNvPr id="3" name="Rectangle 1">
            <a:extLst>
              <a:ext uri="{FF2B5EF4-FFF2-40B4-BE49-F238E27FC236}">
                <a16:creationId xmlns:a16="http://schemas.microsoft.com/office/drawing/2014/main" id="{82B2FECE-88DF-713F-A7B3-E33D240B3F2C}"/>
              </a:ext>
            </a:extLst>
          </p:cNvPr>
          <p:cNvSpPr>
            <a:spLocks noChangeArrowheads="1"/>
          </p:cNvSpPr>
          <p:nvPr/>
        </p:nvSpPr>
        <p:spPr bwMode="auto">
          <a:xfrm>
            <a:off x="1003453" y="760516"/>
            <a:ext cx="38990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2">
                    <a:lumMod val="90000"/>
                    <a:lumOff val="10000"/>
                  </a:schemeClr>
                </a:solidFill>
                <a:effectLst/>
                <a:latin typeface="Abadi" panose="020B0604020104020204" pitchFamily="34" charset="0"/>
              </a:rPr>
              <a:t>🔒 Security Features</a:t>
            </a:r>
          </a:p>
        </p:txBody>
      </p:sp>
    </p:spTree>
    <p:extLst>
      <p:ext uri="{BB962C8B-B14F-4D97-AF65-F5344CB8AC3E}">
        <p14:creationId xmlns:p14="http://schemas.microsoft.com/office/powerpoint/2010/main" val="34797725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2E0B7-8069-3C54-EAE9-014D93782105}"/>
              </a:ext>
            </a:extLst>
          </p:cNvPr>
          <p:cNvSpPr txBox="1"/>
          <p:nvPr/>
        </p:nvSpPr>
        <p:spPr>
          <a:xfrm>
            <a:off x="1002535" y="627962"/>
            <a:ext cx="9397387" cy="4999061"/>
          </a:xfrm>
          <a:prstGeom prst="rect">
            <a:avLst/>
          </a:prstGeom>
          <a:noFill/>
        </p:spPr>
        <p:txBody>
          <a:bodyPr wrap="square">
            <a:spAutoFit/>
          </a:bodyPr>
          <a:lstStyle/>
          <a:p>
            <a:pPr>
              <a:lnSpc>
                <a:spcPct val="200000"/>
              </a:lnSpc>
              <a:buNone/>
            </a:pPr>
            <a:r>
              <a:rPr lang="en-US" b="1" dirty="0">
                <a:latin typeface="Abadi" panose="020B0604020104020204" pitchFamily="34" charset="0"/>
              </a:rPr>
              <a:t>💾 </a:t>
            </a:r>
            <a:r>
              <a:rPr lang="en-US" b="1" dirty="0">
                <a:solidFill>
                  <a:schemeClr val="tx2">
                    <a:lumMod val="90000"/>
                    <a:lumOff val="10000"/>
                  </a:schemeClr>
                </a:solidFill>
                <a:latin typeface="Abadi" panose="020B0604020104020204" pitchFamily="34" charset="0"/>
              </a:rPr>
              <a:t>Backup and Recovery</a:t>
            </a:r>
          </a:p>
          <a:p>
            <a:pPr>
              <a:lnSpc>
                <a:spcPct val="200000"/>
              </a:lnSpc>
              <a:buNone/>
            </a:pPr>
            <a:r>
              <a:rPr lang="en-US" b="1" dirty="0">
                <a:latin typeface="Abadi" panose="020B0604020104020204" pitchFamily="34" charset="0"/>
              </a:rPr>
              <a:t>🔹 Automated Backups</a:t>
            </a:r>
          </a:p>
          <a:p>
            <a:pPr marL="285750" indent="-285750">
              <a:lnSpc>
                <a:spcPct val="200000"/>
              </a:lnSpc>
              <a:buFont typeface="Arial" panose="020B0604020202020204" pitchFamily="34" charset="0"/>
              <a:buChar char="•"/>
            </a:pPr>
            <a:r>
              <a:rPr lang="en-US" dirty="0">
                <a:latin typeface="Abadi" panose="020B0604020104020204" pitchFamily="34" charset="0"/>
              </a:rPr>
              <a:t>Enabled by default.</a:t>
            </a:r>
          </a:p>
          <a:p>
            <a:pPr marL="285750" indent="-285750">
              <a:lnSpc>
                <a:spcPct val="200000"/>
              </a:lnSpc>
              <a:buFont typeface="Arial" panose="020B0604020202020204" pitchFamily="34" charset="0"/>
              <a:buChar char="•"/>
            </a:pPr>
            <a:r>
              <a:rPr lang="en-US" dirty="0">
                <a:latin typeface="Abadi" panose="020B0604020104020204" pitchFamily="34" charset="0"/>
              </a:rPr>
              <a:t>You can restore your DB to any </a:t>
            </a:r>
            <a:r>
              <a:rPr lang="en-US" b="1" dirty="0">
                <a:latin typeface="Abadi" panose="020B0604020104020204" pitchFamily="34" charset="0"/>
              </a:rPr>
              <a:t>point in time</a:t>
            </a:r>
            <a:r>
              <a:rPr lang="en-US" dirty="0">
                <a:latin typeface="Abadi" panose="020B0604020104020204" pitchFamily="34" charset="0"/>
              </a:rPr>
              <a:t> within your retention period (1–35 days).</a:t>
            </a:r>
          </a:p>
          <a:p>
            <a:pPr>
              <a:lnSpc>
                <a:spcPct val="200000"/>
              </a:lnSpc>
              <a:buNone/>
            </a:pPr>
            <a:r>
              <a:rPr lang="en-US" b="1" dirty="0">
                <a:latin typeface="Abadi" panose="020B0604020104020204" pitchFamily="34" charset="0"/>
              </a:rPr>
              <a:t>🔹 Manual Snapshots</a:t>
            </a:r>
          </a:p>
          <a:p>
            <a:pPr marL="285750" indent="-285750">
              <a:lnSpc>
                <a:spcPct val="200000"/>
              </a:lnSpc>
              <a:buFont typeface="Arial" panose="020B0604020202020204" pitchFamily="34" charset="0"/>
              <a:buChar char="•"/>
            </a:pPr>
            <a:r>
              <a:rPr lang="en-US" dirty="0">
                <a:latin typeface="Abadi" panose="020B0604020104020204" pitchFamily="34" charset="0"/>
              </a:rPr>
              <a:t>Created manually and retained until deleted.</a:t>
            </a:r>
          </a:p>
          <a:p>
            <a:pPr marL="285750" indent="-285750">
              <a:lnSpc>
                <a:spcPct val="200000"/>
              </a:lnSpc>
              <a:buFont typeface="Arial" panose="020B0604020202020204" pitchFamily="34" charset="0"/>
              <a:buChar char="•"/>
            </a:pPr>
            <a:r>
              <a:rPr lang="en-US" dirty="0">
                <a:latin typeface="Abadi" panose="020B0604020104020204" pitchFamily="34" charset="0"/>
              </a:rPr>
              <a:t>Used for long-term backups or migrations.</a:t>
            </a:r>
          </a:p>
          <a:p>
            <a:pPr>
              <a:lnSpc>
                <a:spcPct val="200000"/>
              </a:lnSpc>
              <a:buNone/>
            </a:pPr>
            <a:r>
              <a:rPr lang="en-US" b="1" dirty="0">
                <a:latin typeface="Abadi" panose="020B0604020104020204" pitchFamily="34" charset="0"/>
              </a:rPr>
              <a:t>🔹 Point-in-Time Recovery</a:t>
            </a:r>
          </a:p>
          <a:p>
            <a:pPr marL="285750" indent="-285750">
              <a:lnSpc>
                <a:spcPct val="200000"/>
              </a:lnSpc>
              <a:buFont typeface="Arial" panose="020B0604020202020204" pitchFamily="34" charset="0"/>
              <a:buChar char="•"/>
            </a:pPr>
            <a:r>
              <a:rPr lang="en-US" dirty="0">
                <a:latin typeface="Abadi" panose="020B0604020104020204" pitchFamily="34" charset="0"/>
              </a:rPr>
              <a:t>Restores database to a specific timestamp (e.g., just before an issue occurred).</a:t>
            </a:r>
          </a:p>
        </p:txBody>
      </p:sp>
    </p:spTree>
    <p:extLst>
      <p:ext uri="{BB962C8B-B14F-4D97-AF65-F5344CB8AC3E}">
        <p14:creationId xmlns:p14="http://schemas.microsoft.com/office/powerpoint/2010/main" val="25723157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C83FC2-1A68-8B5C-2AC2-2AE769B43E5B}"/>
              </a:ext>
            </a:extLst>
          </p:cNvPr>
          <p:cNvSpPr txBox="1"/>
          <p:nvPr/>
        </p:nvSpPr>
        <p:spPr>
          <a:xfrm>
            <a:off x="550844" y="1011871"/>
            <a:ext cx="8934679" cy="4248855"/>
          </a:xfrm>
          <a:prstGeom prst="rect">
            <a:avLst/>
          </a:prstGeom>
          <a:noFill/>
        </p:spPr>
        <p:txBody>
          <a:bodyPr wrap="square">
            <a:spAutoFit/>
          </a:bodyPr>
          <a:lstStyle/>
          <a:p>
            <a:pPr>
              <a:lnSpc>
                <a:spcPct val="150000"/>
              </a:lnSpc>
              <a:buNone/>
            </a:pPr>
            <a:r>
              <a:rPr lang="en-US" b="1" dirty="0">
                <a:latin typeface="Abadi" panose="020B0604020104020204" pitchFamily="34" charset="0"/>
              </a:rPr>
              <a:t>🌐 </a:t>
            </a:r>
            <a:r>
              <a:rPr lang="en-US" sz="2000" b="1" dirty="0">
                <a:solidFill>
                  <a:srgbClr val="FF0066"/>
                </a:solidFill>
                <a:latin typeface="Abadi" panose="020B0604020104020204" pitchFamily="34" charset="0"/>
              </a:rPr>
              <a:t>What is Amazon Route 53?</a:t>
            </a:r>
          </a:p>
          <a:p>
            <a:pPr>
              <a:lnSpc>
                <a:spcPct val="150000"/>
              </a:lnSpc>
              <a:buNone/>
            </a:pPr>
            <a:r>
              <a:rPr lang="en-US" b="1" dirty="0">
                <a:latin typeface="Abadi" panose="020B0604020104020204" pitchFamily="34" charset="0"/>
              </a:rPr>
              <a:t>Amazon Route 53</a:t>
            </a:r>
            <a:r>
              <a:rPr lang="en-US" dirty="0">
                <a:latin typeface="Abadi" panose="020B0604020104020204" pitchFamily="34" charset="0"/>
              </a:rPr>
              <a:t> is a </a:t>
            </a:r>
            <a:r>
              <a:rPr lang="en-US" b="1" dirty="0">
                <a:latin typeface="Abadi" panose="020B0604020104020204" pitchFamily="34" charset="0"/>
              </a:rPr>
              <a:t>highly available and scalable Domain Name System (DNS) web service</a:t>
            </a:r>
            <a:r>
              <a:rPr lang="en-US" dirty="0">
                <a:latin typeface="Abadi" panose="020B0604020104020204" pitchFamily="34" charset="0"/>
              </a:rPr>
              <a:t> provided by </a:t>
            </a:r>
            <a:r>
              <a:rPr lang="en-US" b="1" dirty="0">
                <a:latin typeface="Abadi" panose="020B0604020104020204" pitchFamily="34" charset="0"/>
              </a:rPr>
              <a:t>AWS</a:t>
            </a:r>
            <a:r>
              <a:rPr lang="en-US" dirty="0">
                <a:latin typeface="Abadi" panose="020B0604020104020204" pitchFamily="34" charset="0"/>
              </a:rPr>
              <a:t>.</a:t>
            </a:r>
          </a:p>
          <a:p>
            <a:pPr>
              <a:lnSpc>
                <a:spcPct val="150000"/>
              </a:lnSpc>
              <a:buNone/>
            </a:pPr>
            <a:endParaRPr lang="en-US" dirty="0">
              <a:latin typeface="Abadi" panose="020B0604020104020204" pitchFamily="34" charset="0"/>
            </a:endParaRPr>
          </a:p>
          <a:p>
            <a:pPr>
              <a:lnSpc>
                <a:spcPct val="150000"/>
              </a:lnSpc>
              <a:buNone/>
            </a:pPr>
            <a:br>
              <a:rPr lang="en-US" dirty="0">
                <a:latin typeface="Abadi" panose="020B0604020104020204" pitchFamily="34" charset="0"/>
              </a:rPr>
            </a:br>
            <a:r>
              <a:rPr lang="en-US" dirty="0">
                <a:latin typeface="Abadi" panose="020B0604020104020204" pitchFamily="34" charset="0"/>
              </a:rPr>
              <a:t>It is designed to:</a:t>
            </a:r>
          </a:p>
          <a:p>
            <a:pPr marL="285750" indent="-285750">
              <a:lnSpc>
                <a:spcPct val="150000"/>
              </a:lnSpc>
              <a:buFont typeface="Arial" panose="020B0604020202020204" pitchFamily="34" charset="0"/>
              <a:buChar char="•"/>
            </a:pPr>
            <a:r>
              <a:rPr lang="en-US" dirty="0">
                <a:latin typeface="Abadi" panose="020B0604020104020204" pitchFamily="34" charset="0"/>
              </a:rPr>
              <a:t>Route </a:t>
            </a:r>
            <a:r>
              <a:rPr lang="en-US" b="1" dirty="0">
                <a:latin typeface="Abadi" panose="020B0604020104020204" pitchFamily="34" charset="0"/>
              </a:rPr>
              <a:t>end-user requests</a:t>
            </a:r>
            <a:r>
              <a:rPr lang="en-US" dirty="0">
                <a:latin typeface="Abadi" panose="020B0604020104020204" pitchFamily="34" charset="0"/>
              </a:rPr>
              <a:t> to Internet applications,</a:t>
            </a:r>
          </a:p>
          <a:p>
            <a:pPr marL="285750" indent="-285750">
              <a:lnSpc>
                <a:spcPct val="150000"/>
              </a:lnSpc>
              <a:buFont typeface="Arial" panose="020B0604020202020204" pitchFamily="34" charset="0"/>
              <a:buChar char="•"/>
            </a:pPr>
            <a:r>
              <a:rPr lang="en-US" dirty="0">
                <a:latin typeface="Abadi" panose="020B0604020104020204" pitchFamily="34" charset="0"/>
              </a:rPr>
              <a:t>Translate </a:t>
            </a:r>
            <a:r>
              <a:rPr lang="en-US" b="1" dirty="0">
                <a:latin typeface="Abadi" panose="020B0604020104020204" pitchFamily="34" charset="0"/>
              </a:rPr>
              <a:t>domain names (like www.example.com)</a:t>
            </a:r>
            <a:r>
              <a:rPr lang="en-US" dirty="0">
                <a:latin typeface="Abadi" panose="020B0604020104020204" pitchFamily="34" charset="0"/>
              </a:rPr>
              <a:t> into </a:t>
            </a:r>
            <a:r>
              <a:rPr lang="en-US" b="1" dirty="0">
                <a:latin typeface="Abadi" panose="020B0604020104020204" pitchFamily="34" charset="0"/>
              </a:rPr>
              <a:t>IP addresses</a:t>
            </a:r>
            <a:r>
              <a:rPr lang="en-US" dirty="0">
                <a:latin typeface="Abadi" panose="020B0604020104020204" pitchFamily="34" charset="0"/>
              </a:rPr>
              <a:t> (like 192.0.2.1),</a:t>
            </a:r>
          </a:p>
          <a:p>
            <a:pPr marL="285750" indent="-285750">
              <a:lnSpc>
                <a:spcPct val="150000"/>
              </a:lnSpc>
              <a:buFont typeface="Arial" panose="020B0604020202020204" pitchFamily="34" charset="0"/>
              <a:buChar char="•"/>
            </a:pPr>
            <a:r>
              <a:rPr lang="en-US" b="1" dirty="0">
                <a:latin typeface="Abadi" panose="020B0604020104020204" pitchFamily="34" charset="0"/>
              </a:rPr>
              <a:t>Monitor</a:t>
            </a:r>
            <a:r>
              <a:rPr lang="en-US" dirty="0">
                <a:latin typeface="Abadi" panose="020B0604020104020204" pitchFamily="34" charset="0"/>
              </a:rPr>
              <a:t> health of applications,</a:t>
            </a:r>
          </a:p>
          <a:p>
            <a:pPr marL="285750" indent="-285750">
              <a:lnSpc>
                <a:spcPct val="150000"/>
              </a:lnSpc>
              <a:buFont typeface="Arial" panose="020B0604020202020204" pitchFamily="34" charset="0"/>
              <a:buChar char="•"/>
            </a:pPr>
            <a:r>
              <a:rPr lang="en-US" dirty="0">
                <a:latin typeface="Abadi" panose="020B0604020104020204" pitchFamily="34" charset="0"/>
              </a:rPr>
              <a:t>And </a:t>
            </a:r>
            <a:r>
              <a:rPr lang="en-US" b="1" dirty="0">
                <a:latin typeface="Abadi" panose="020B0604020104020204" pitchFamily="34" charset="0"/>
              </a:rPr>
              <a:t>register/manage</a:t>
            </a:r>
            <a:r>
              <a:rPr lang="en-US" dirty="0">
                <a:latin typeface="Abadi" panose="020B0604020104020204" pitchFamily="34" charset="0"/>
              </a:rPr>
              <a:t> domain names.</a:t>
            </a:r>
          </a:p>
        </p:txBody>
      </p:sp>
      <p:pic>
        <p:nvPicPr>
          <p:cNvPr id="1026" name="Picture 2" descr="AWS Route 53">
            <a:extLst>
              <a:ext uri="{FF2B5EF4-FFF2-40B4-BE49-F238E27FC236}">
                <a16:creationId xmlns:a16="http://schemas.microsoft.com/office/drawing/2014/main" id="{F882F2C9-A74B-D211-8E83-91C33A9B0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326" y="147791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62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2" name="Picture 4" descr="SaaS vs. PaaS vs. IaaS: What's the Difference and How to Choose – BMC Software | Blogs">
            <a:extLst>
              <a:ext uri="{FF2B5EF4-FFF2-40B4-BE49-F238E27FC236}">
                <a16:creationId xmlns:a16="http://schemas.microsoft.com/office/drawing/2014/main" id="{15489D01-2372-3A76-7489-D644273DDC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7233" y="643466"/>
            <a:ext cx="5990394"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BFD42EA-A89C-DCFE-50EB-694693E9EF26}"/>
              </a:ext>
            </a:extLst>
          </p:cNvPr>
          <p:cNvSpPr/>
          <p:nvPr/>
        </p:nvSpPr>
        <p:spPr>
          <a:xfrm>
            <a:off x="356503" y="1616739"/>
            <a:ext cx="2815737" cy="84534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600" b="1" dirty="0">
                <a:latin typeface="Abadi" panose="020B0604020104020204" pitchFamily="34" charset="0"/>
              </a:rPr>
              <a:t>Service Models</a:t>
            </a:r>
          </a:p>
        </p:txBody>
      </p:sp>
      <p:sp>
        <p:nvSpPr>
          <p:cNvPr id="5" name="Rectangle: Top Corners Rounded 4">
            <a:extLst>
              <a:ext uri="{FF2B5EF4-FFF2-40B4-BE49-F238E27FC236}">
                <a16:creationId xmlns:a16="http://schemas.microsoft.com/office/drawing/2014/main" id="{07AD706A-CD4F-CE7F-8C81-961386591B24}"/>
              </a:ext>
            </a:extLst>
          </p:cNvPr>
          <p:cNvSpPr/>
          <p:nvPr/>
        </p:nvSpPr>
        <p:spPr>
          <a:xfrm>
            <a:off x="867597" y="2880841"/>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IAAS</a:t>
            </a:r>
            <a:endParaRPr lang="en-IN" sz="2200" b="1" dirty="0">
              <a:solidFill>
                <a:schemeClr val="bg2"/>
              </a:solidFill>
              <a:latin typeface="Abadi" panose="020B0604020104020204" pitchFamily="34" charset="0"/>
            </a:endParaRPr>
          </a:p>
        </p:txBody>
      </p:sp>
      <p:sp>
        <p:nvSpPr>
          <p:cNvPr id="8" name="Rectangle: Top Corners Rounded 7">
            <a:extLst>
              <a:ext uri="{FF2B5EF4-FFF2-40B4-BE49-F238E27FC236}">
                <a16:creationId xmlns:a16="http://schemas.microsoft.com/office/drawing/2014/main" id="{5C8D0F9B-B7B3-CB25-9AFE-1C6613134769}"/>
              </a:ext>
            </a:extLst>
          </p:cNvPr>
          <p:cNvSpPr/>
          <p:nvPr/>
        </p:nvSpPr>
        <p:spPr>
          <a:xfrm>
            <a:off x="867597" y="4892963"/>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SAAS</a:t>
            </a:r>
            <a:endParaRPr lang="en-IN" sz="2200" b="1" dirty="0">
              <a:solidFill>
                <a:schemeClr val="bg2"/>
              </a:solidFill>
              <a:latin typeface="Abadi" panose="020B0604020104020204" pitchFamily="34" charset="0"/>
            </a:endParaRPr>
          </a:p>
        </p:txBody>
      </p:sp>
      <p:sp>
        <p:nvSpPr>
          <p:cNvPr id="9" name="Rectangle: Top Corners Rounded 8">
            <a:extLst>
              <a:ext uri="{FF2B5EF4-FFF2-40B4-BE49-F238E27FC236}">
                <a16:creationId xmlns:a16="http://schemas.microsoft.com/office/drawing/2014/main" id="{893BE0E1-FA8D-9DC2-74F0-9097F90D7B4B}"/>
              </a:ext>
            </a:extLst>
          </p:cNvPr>
          <p:cNvSpPr/>
          <p:nvPr/>
        </p:nvSpPr>
        <p:spPr>
          <a:xfrm>
            <a:off x="858864" y="3875800"/>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PAAS</a:t>
            </a:r>
            <a:endParaRPr lang="en-IN" sz="2200" b="1" dirty="0">
              <a:solidFill>
                <a:schemeClr val="bg2"/>
              </a:solidFill>
              <a:latin typeface="Abadi" panose="020B0604020104020204" pitchFamily="34" charset="0"/>
            </a:endParaRPr>
          </a:p>
        </p:txBody>
      </p:sp>
    </p:spTree>
    <p:extLst>
      <p:ext uri="{BB962C8B-B14F-4D97-AF65-F5344CB8AC3E}">
        <p14:creationId xmlns:p14="http://schemas.microsoft.com/office/powerpoint/2010/main" val="2165584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5CEDB98-FDE6-12B4-5CF1-AE9C53CDD272}"/>
              </a:ext>
            </a:extLst>
          </p:cNvPr>
          <p:cNvGraphicFramePr>
            <a:graphicFrameLocks noGrp="1"/>
          </p:cNvGraphicFramePr>
          <p:nvPr>
            <p:extLst>
              <p:ext uri="{D42A27DB-BD31-4B8C-83A1-F6EECF244321}">
                <p14:modId xmlns:p14="http://schemas.microsoft.com/office/powerpoint/2010/main" val="654013062"/>
              </p:ext>
            </p:extLst>
          </p:nvPr>
        </p:nvGraphicFramePr>
        <p:xfrm>
          <a:off x="738130" y="1448929"/>
          <a:ext cx="10505501" cy="3962720"/>
        </p:xfrm>
        <a:graphic>
          <a:graphicData uri="http://schemas.openxmlformats.org/drawingml/2006/table">
            <a:tbl>
              <a:tblPr>
                <a:tableStyleId>{7DF18680-E054-41AD-8BC1-D1AEF772440D}</a:tableStyleId>
              </a:tblPr>
              <a:tblGrid>
                <a:gridCol w="3404212">
                  <a:extLst>
                    <a:ext uri="{9D8B030D-6E8A-4147-A177-3AD203B41FA5}">
                      <a16:colId xmlns:a16="http://schemas.microsoft.com/office/drawing/2014/main" val="1817646562"/>
                    </a:ext>
                  </a:extLst>
                </a:gridCol>
                <a:gridCol w="7101289">
                  <a:extLst>
                    <a:ext uri="{9D8B030D-6E8A-4147-A177-3AD203B41FA5}">
                      <a16:colId xmlns:a16="http://schemas.microsoft.com/office/drawing/2014/main" val="2676764330"/>
                    </a:ext>
                  </a:extLst>
                </a:gridCol>
              </a:tblGrid>
              <a:tr h="0">
                <a:tc>
                  <a:txBody>
                    <a:bodyPr/>
                    <a:lstStyle/>
                    <a:p>
                      <a:pPr>
                        <a:lnSpc>
                          <a:spcPct val="150000"/>
                        </a:lnSpc>
                        <a:buNone/>
                      </a:pPr>
                      <a:r>
                        <a:rPr lang="en-US" b="1">
                          <a:solidFill>
                            <a:schemeClr val="accent2">
                              <a:lumMod val="75000"/>
                            </a:schemeClr>
                          </a:solidFill>
                        </a:rPr>
                        <a:t>Function</a:t>
                      </a:r>
                    </a:p>
                  </a:txBody>
                  <a:tcPr anchor="ctr"/>
                </a:tc>
                <a:tc>
                  <a:txBody>
                    <a:bodyPr/>
                    <a:lstStyle/>
                    <a:p>
                      <a:pPr>
                        <a:lnSpc>
                          <a:spcPct val="150000"/>
                        </a:lnSpc>
                        <a:buNone/>
                      </a:pPr>
                      <a:r>
                        <a:rPr lang="en-US" b="1" dirty="0">
                          <a:solidFill>
                            <a:schemeClr val="accent2">
                              <a:lumMod val="75000"/>
                            </a:schemeClr>
                          </a:solidFill>
                        </a:rPr>
                        <a:t>Description</a:t>
                      </a:r>
                    </a:p>
                  </a:txBody>
                  <a:tcPr anchor="ctr"/>
                </a:tc>
                <a:extLst>
                  <a:ext uri="{0D108BD9-81ED-4DB2-BD59-A6C34878D82A}">
                    <a16:rowId xmlns:a16="http://schemas.microsoft.com/office/drawing/2014/main" val="4351228"/>
                  </a:ext>
                </a:extLst>
              </a:tr>
              <a:tr h="0">
                <a:tc>
                  <a:txBody>
                    <a:bodyPr/>
                    <a:lstStyle/>
                    <a:p>
                      <a:pPr>
                        <a:lnSpc>
                          <a:spcPct val="150000"/>
                        </a:lnSpc>
                        <a:buNone/>
                      </a:pPr>
                      <a:r>
                        <a:rPr lang="en-US" b="1" dirty="0"/>
                        <a:t>Domain Registration</a:t>
                      </a:r>
                      <a:endParaRPr lang="en-US" dirty="0"/>
                    </a:p>
                  </a:txBody>
                  <a:tcPr anchor="ctr"/>
                </a:tc>
                <a:tc>
                  <a:txBody>
                    <a:bodyPr/>
                    <a:lstStyle/>
                    <a:p>
                      <a:pPr>
                        <a:lnSpc>
                          <a:spcPct val="150000"/>
                        </a:lnSpc>
                        <a:buNone/>
                      </a:pPr>
                      <a:r>
                        <a:rPr lang="en-US" dirty="0"/>
                        <a:t>You can buy and manage domain names directly from Route 53 (like example.com).</a:t>
                      </a:r>
                    </a:p>
                  </a:txBody>
                  <a:tcPr anchor="ctr"/>
                </a:tc>
                <a:extLst>
                  <a:ext uri="{0D108BD9-81ED-4DB2-BD59-A6C34878D82A}">
                    <a16:rowId xmlns:a16="http://schemas.microsoft.com/office/drawing/2014/main" val="2846411356"/>
                  </a:ext>
                </a:extLst>
              </a:tr>
              <a:tr h="0">
                <a:tc>
                  <a:txBody>
                    <a:bodyPr/>
                    <a:lstStyle/>
                    <a:p>
                      <a:pPr>
                        <a:lnSpc>
                          <a:spcPct val="150000"/>
                        </a:lnSpc>
                        <a:buNone/>
                      </a:pPr>
                      <a:r>
                        <a:rPr lang="en-US" b="1"/>
                        <a:t>DNS Routing</a:t>
                      </a:r>
                      <a:endParaRPr lang="en-US"/>
                    </a:p>
                  </a:txBody>
                  <a:tcPr anchor="ctr"/>
                </a:tc>
                <a:tc>
                  <a:txBody>
                    <a:bodyPr/>
                    <a:lstStyle/>
                    <a:p>
                      <a:pPr>
                        <a:lnSpc>
                          <a:spcPct val="150000"/>
                        </a:lnSpc>
                        <a:buNone/>
                      </a:pPr>
                      <a:r>
                        <a:rPr lang="en-US"/>
                        <a:t>Translates human-readable domain names into IP addresses of servers or AWS resources (like EC2, S3, ELB).</a:t>
                      </a:r>
                    </a:p>
                  </a:txBody>
                  <a:tcPr anchor="ctr"/>
                </a:tc>
                <a:extLst>
                  <a:ext uri="{0D108BD9-81ED-4DB2-BD59-A6C34878D82A}">
                    <a16:rowId xmlns:a16="http://schemas.microsoft.com/office/drawing/2014/main" val="4264592148"/>
                  </a:ext>
                </a:extLst>
              </a:tr>
              <a:tr h="0">
                <a:tc>
                  <a:txBody>
                    <a:bodyPr/>
                    <a:lstStyle/>
                    <a:p>
                      <a:pPr>
                        <a:lnSpc>
                          <a:spcPct val="150000"/>
                        </a:lnSpc>
                        <a:buNone/>
                      </a:pPr>
                      <a:r>
                        <a:rPr lang="en-US" b="1"/>
                        <a:t>Health Checking &amp; Monitoring</a:t>
                      </a:r>
                      <a:endParaRPr lang="en-US"/>
                    </a:p>
                  </a:txBody>
                  <a:tcPr anchor="ctr"/>
                </a:tc>
                <a:tc>
                  <a:txBody>
                    <a:bodyPr/>
                    <a:lstStyle/>
                    <a:p>
                      <a:pPr>
                        <a:lnSpc>
                          <a:spcPct val="150000"/>
                        </a:lnSpc>
                        <a:buNone/>
                      </a:pPr>
                      <a:r>
                        <a:rPr lang="en-US"/>
                        <a:t>Continuously checks the health of endpoints and routes traffic only to healthy ones.</a:t>
                      </a:r>
                    </a:p>
                  </a:txBody>
                  <a:tcPr anchor="ctr"/>
                </a:tc>
                <a:extLst>
                  <a:ext uri="{0D108BD9-81ED-4DB2-BD59-A6C34878D82A}">
                    <a16:rowId xmlns:a16="http://schemas.microsoft.com/office/drawing/2014/main" val="1309734712"/>
                  </a:ext>
                </a:extLst>
              </a:tr>
              <a:tr h="0">
                <a:tc>
                  <a:txBody>
                    <a:bodyPr/>
                    <a:lstStyle/>
                    <a:p>
                      <a:pPr>
                        <a:lnSpc>
                          <a:spcPct val="150000"/>
                        </a:lnSpc>
                        <a:buNone/>
                      </a:pPr>
                      <a:r>
                        <a:rPr lang="en-US" b="1"/>
                        <a:t>Traffic Management</a:t>
                      </a:r>
                      <a:endParaRPr lang="en-US"/>
                    </a:p>
                  </a:txBody>
                  <a:tcPr anchor="ctr"/>
                </a:tc>
                <a:tc>
                  <a:txBody>
                    <a:bodyPr/>
                    <a:lstStyle/>
                    <a:p>
                      <a:pPr>
                        <a:lnSpc>
                          <a:spcPct val="150000"/>
                        </a:lnSpc>
                        <a:buNone/>
                      </a:pPr>
                      <a:r>
                        <a:rPr lang="en-US" dirty="0"/>
                        <a:t>Distributes traffic using different routing policies for performance, failover, or latency optimization.</a:t>
                      </a:r>
                    </a:p>
                  </a:txBody>
                  <a:tcPr anchor="ctr"/>
                </a:tc>
                <a:extLst>
                  <a:ext uri="{0D108BD9-81ED-4DB2-BD59-A6C34878D82A}">
                    <a16:rowId xmlns:a16="http://schemas.microsoft.com/office/drawing/2014/main" val="337885941"/>
                  </a:ext>
                </a:extLst>
              </a:tr>
            </a:tbl>
          </a:graphicData>
        </a:graphic>
      </p:graphicFrame>
      <p:sp>
        <p:nvSpPr>
          <p:cNvPr id="3" name="Rectangle 1">
            <a:extLst>
              <a:ext uri="{FF2B5EF4-FFF2-40B4-BE49-F238E27FC236}">
                <a16:creationId xmlns:a16="http://schemas.microsoft.com/office/drawing/2014/main" id="{48E3971F-C524-C904-0541-3A6F3C98CCB2}"/>
              </a:ext>
            </a:extLst>
          </p:cNvPr>
          <p:cNvSpPr>
            <a:spLocks noChangeArrowheads="1"/>
          </p:cNvSpPr>
          <p:nvPr/>
        </p:nvSpPr>
        <p:spPr bwMode="auto">
          <a:xfrm>
            <a:off x="728031" y="598457"/>
            <a:ext cx="4615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lumMod val="75000"/>
                  </a:schemeClr>
                </a:solidFill>
                <a:effectLst/>
                <a:latin typeface="Abadi" panose="020B0604020104020204" pitchFamily="34" charset="0"/>
              </a:rPr>
              <a:t>Functions of Route 53</a:t>
            </a:r>
          </a:p>
        </p:txBody>
      </p:sp>
    </p:spTree>
    <p:extLst>
      <p:ext uri="{BB962C8B-B14F-4D97-AF65-F5344CB8AC3E}">
        <p14:creationId xmlns:p14="http://schemas.microsoft.com/office/powerpoint/2010/main" val="370191643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8192C3-4D65-D480-5EC7-87CBBBB960D8}"/>
              </a:ext>
            </a:extLst>
          </p:cNvPr>
          <p:cNvSpPr txBox="1"/>
          <p:nvPr/>
        </p:nvSpPr>
        <p:spPr>
          <a:xfrm>
            <a:off x="1101687" y="754098"/>
            <a:ext cx="9981281" cy="5244000"/>
          </a:xfrm>
          <a:prstGeom prst="rect">
            <a:avLst/>
          </a:prstGeom>
          <a:noFill/>
        </p:spPr>
        <p:txBody>
          <a:bodyPr wrap="square">
            <a:spAutoFit/>
          </a:bodyPr>
          <a:lstStyle/>
          <a:p>
            <a:pPr>
              <a:lnSpc>
                <a:spcPct val="150000"/>
              </a:lnSpc>
              <a:buNone/>
            </a:pPr>
            <a:r>
              <a:rPr lang="en-US" b="1" dirty="0">
                <a:solidFill>
                  <a:schemeClr val="accent2">
                    <a:lumMod val="50000"/>
                  </a:schemeClr>
                </a:solidFill>
                <a:latin typeface="Abadi" panose="020B0604020104020204" pitchFamily="34" charset="0"/>
              </a:rPr>
              <a:t>🧩 How Route 53 Works</a:t>
            </a:r>
          </a:p>
          <a:p>
            <a:pPr>
              <a:lnSpc>
                <a:spcPct val="150000"/>
              </a:lnSpc>
              <a:buFont typeface="+mj-lt"/>
              <a:buAutoNum type="arabicPeriod"/>
            </a:pPr>
            <a:r>
              <a:rPr lang="en-US" sz="1700" b="1" dirty="0">
                <a:latin typeface="Abadi" panose="020B0604020104020204" pitchFamily="34" charset="0"/>
              </a:rPr>
              <a:t> User enters a domain name</a:t>
            </a:r>
            <a:r>
              <a:rPr lang="en-US" sz="1700" dirty="0">
                <a:latin typeface="Abadi" panose="020B0604020104020204" pitchFamily="34" charset="0"/>
              </a:rPr>
              <a:t> (like www.ashacloud.com) in a browser.</a:t>
            </a:r>
          </a:p>
          <a:p>
            <a:pPr>
              <a:lnSpc>
                <a:spcPct val="150000"/>
              </a:lnSpc>
              <a:buFont typeface="+mj-lt"/>
              <a:buAutoNum type="arabicPeriod"/>
            </a:pPr>
            <a:r>
              <a:rPr lang="en-US" sz="1700" b="1" dirty="0">
                <a:latin typeface="Abadi" panose="020B0604020104020204" pitchFamily="34" charset="0"/>
              </a:rPr>
              <a:t> DNS Resolver</a:t>
            </a:r>
            <a:r>
              <a:rPr lang="en-US" sz="1700" dirty="0">
                <a:latin typeface="Abadi" panose="020B0604020104020204" pitchFamily="34" charset="0"/>
              </a:rPr>
              <a:t> (like your ISP) sends a query to Route 53 to find the IP address.</a:t>
            </a:r>
          </a:p>
          <a:p>
            <a:pPr>
              <a:lnSpc>
                <a:spcPct val="150000"/>
              </a:lnSpc>
              <a:buFont typeface="+mj-lt"/>
              <a:buAutoNum type="arabicPeriod"/>
            </a:pPr>
            <a:r>
              <a:rPr lang="en-US" sz="1700" b="1" dirty="0">
                <a:latin typeface="Abadi" panose="020B0604020104020204" pitchFamily="34" charset="0"/>
              </a:rPr>
              <a:t> Route 53</a:t>
            </a:r>
            <a:r>
              <a:rPr lang="en-US" sz="1700" dirty="0">
                <a:latin typeface="Abadi" panose="020B0604020104020204" pitchFamily="34" charset="0"/>
              </a:rPr>
              <a:t> checks the hosted zone for that domain and returns the corresponding IP (for an EC2, ELB, CloudFront, etc.).</a:t>
            </a:r>
          </a:p>
          <a:p>
            <a:pPr>
              <a:lnSpc>
                <a:spcPct val="150000"/>
              </a:lnSpc>
              <a:buFont typeface="+mj-lt"/>
              <a:buAutoNum type="arabicPeriod"/>
            </a:pPr>
            <a:r>
              <a:rPr lang="en-US" sz="1700" b="1" dirty="0">
                <a:latin typeface="Abadi" panose="020B0604020104020204" pitchFamily="34" charset="0"/>
              </a:rPr>
              <a:t> User’s browser</a:t>
            </a:r>
            <a:r>
              <a:rPr lang="en-US" sz="1700" dirty="0">
                <a:latin typeface="Abadi" panose="020B0604020104020204" pitchFamily="34" charset="0"/>
              </a:rPr>
              <a:t> then connects directly to that IP address.</a:t>
            </a:r>
          </a:p>
          <a:p>
            <a:pPr>
              <a:lnSpc>
                <a:spcPct val="150000"/>
              </a:lnSpc>
              <a:buNone/>
            </a:pPr>
            <a:br>
              <a:rPr lang="en-US" dirty="0">
                <a:latin typeface="Abadi" panose="020B0604020104020204" pitchFamily="34" charset="0"/>
              </a:rPr>
            </a:br>
            <a:endParaRPr lang="en-US" dirty="0">
              <a:latin typeface="Abadi" panose="020B0604020104020204" pitchFamily="34" charset="0"/>
            </a:endParaRPr>
          </a:p>
          <a:p>
            <a:pPr>
              <a:lnSpc>
                <a:spcPct val="150000"/>
              </a:lnSpc>
              <a:buNone/>
            </a:pPr>
            <a:r>
              <a:rPr lang="en-US" b="1" dirty="0">
                <a:solidFill>
                  <a:schemeClr val="accent2">
                    <a:lumMod val="50000"/>
                  </a:schemeClr>
                </a:solidFill>
                <a:latin typeface="Abadi" panose="020B0604020104020204" pitchFamily="34" charset="0"/>
              </a:rPr>
              <a:t>📁 Core Components of Route 53</a:t>
            </a:r>
          </a:p>
          <a:p>
            <a:pPr>
              <a:lnSpc>
                <a:spcPct val="150000"/>
              </a:lnSpc>
              <a:buNone/>
            </a:pPr>
            <a:r>
              <a:rPr lang="en-US" sz="1700" b="1" dirty="0">
                <a:latin typeface="Abadi" panose="020B0604020104020204" pitchFamily="34" charset="0"/>
              </a:rPr>
              <a:t>1. Hosted Zones: </a:t>
            </a:r>
            <a:r>
              <a:rPr lang="en-US" sz="1700" dirty="0">
                <a:latin typeface="Abadi" panose="020B0604020104020204" pitchFamily="34" charset="0"/>
              </a:rPr>
              <a:t>A Hosted Zone is like a container for DNS records.</a:t>
            </a:r>
          </a:p>
          <a:p>
            <a:pPr marL="285750" indent="-285750">
              <a:lnSpc>
                <a:spcPct val="150000"/>
              </a:lnSpc>
              <a:buFont typeface="Arial" panose="020B0604020202020204" pitchFamily="34" charset="0"/>
              <a:buChar char="•"/>
            </a:pPr>
            <a:r>
              <a:rPr lang="en-US" sz="1700" b="1" dirty="0">
                <a:latin typeface="Abadi" panose="020B0604020104020204" pitchFamily="34" charset="0"/>
              </a:rPr>
              <a:t>Public Hosted Zone:</a:t>
            </a:r>
            <a:r>
              <a:rPr lang="en-US" sz="1700" dirty="0">
                <a:latin typeface="Abadi" panose="020B0604020104020204" pitchFamily="34" charset="0"/>
              </a:rPr>
              <a:t> Used for public domains accessible over the internet.</a:t>
            </a:r>
            <a:br>
              <a:rPr lang="en-US" sz="1700" dirty="0">
                <a:latin typeface="Abadi" panose="020B0604020104020204" pitchFamily="34" charset="0"/>
              </a:rPr>
            </a:br>
            <a:r>
              <a:rPr lang="en-US" sz="1700" dirty="0">
                <a:latin typeface="Abadi" panose="020B0604020104020204" pitchFamily="34" charset="0"/>
              </a:rPr>
              <a:t>Example: ashacloud.com</a:t>
            </a:r>
          </a:p>
          <a:p>
            <a:pPr marL="285750" indent="-285750">
              <a:lnSpc>
                <a:spcPct val="150000"/>
              </a:lnSpc>
              <a:buFont typeface="Arial" panose="020B0604020202020204" pitchFamily="34" charset="0"/>
              <a:buChar char="•"/>
            </a:pPr>
            <a:r>
              <a:rPr lang="en-US" sz="1700" b="1" dirty="0">
                <a:latin typeface="Abadi" panose="020B0604020104020204" pitchFamily="34" charset="0"/>
              </a:rPr>
              <a:t>Private Hosted Zone:</a:t>
            </a:r>
            <a:r>
              <a:rPr lang="en-US" sz="1700" dirty="0">
                <a:latin typeface="Abadi" panose="020B0604020104020204" pitchFamily="34" charset="0"/>
              </a:rPr>
              <a:t> Used within a VPC (Virtual Private Cloud) for internal DNS resolution.</a:t>
            </a:r>
          </a:p>
        </p:txBody>
      </p:sp>
    </p:spTree>
    <p:extLst>
      <p:ext uri="{BB962C8B-B14F-4D97-AF65-F5344CB8AC3E}">
        <p14:creationId xmlns:p14="http://schemas.microsoft.com/office/powerpoint/2010/main" val="35068175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A267FAD-D141-BDF4-BDBA-17732A0F2034}"/>
              </a:ext>
            </a:extLst>
          </p:cNvPr>
          <p:cNvGraphicFramePr>
            <a:graphicFrameLocks noGrp="1"/>
          </p:cNvGraphicFramePr>
          <p:nvPr>
            <p:extLst>
              <p:ext uri="{D42A27DB-BD31-4B8C-83A1-F6EECF244321}">
                <p14:modId xmlns:p14="http://schemas.microsoft.com/office/powerpoint/2010/main" val="4201472013"/>
              </p:ext>
            </p:extLst>
          </p:nvPr>
        </p:nvGraphicFramePr>
        <p:xfrm>
          <a:off x="925689" y="1177549"/>
          <a:ext cx="10701867" cy="4681760"/>
        </p:xfrm>
        <a:graphic>
          <a:graphicData uri="http://schemas.openxmlformats.org/drawingml/2006/table">
            <a:tbl>
              <a:tblPr>
                <a:tableStyleId>{93296810-A885-4BE3-A3E7-6D5BEEA58F35}</a:tableStyleId>
              </a:tblPr>
              <a:tblGrid>
                <a:gridCol w="1569155">
                  <a:extLst>
                    <a:ext uri="{9D8B030D-6E8A-4147-A177-3AD203B41FA5}">
                      <a16:colId xmlns:a16="http://schemas.microsoft.com/office/drawing/2014/main" val="4114339361"/>
                    </a:ext>
                  </a:extLst>
                </a:gridCol>
                <a:gridCol w="5091289">
                  <a:extLst>
                    <a:ext uri="{9D8B030D-6E8A-4147-A177-3AD203B41FA5}">
                      <a16:colId xmlns:a16="http://schemas.microsoft.com/office/drawing/2014/main" val="2239731508"/>
                    </a:ext>
                  </a:extLst>
                </a:gridCol>
                <a:gridCol w="4041423">
                  <a:extLst>
                    <a:ext uri="{9D8B030D-6E8A-4147-A177-3AD203B41FA5}">
                      <a16:colId xmlns:a16="http://schemas.microsoft.com/office/drawing/2014/main" val="2984100599"/>
                    </a:ext>
                  </a:extLst>
                </a:gridCol>
              </a:tblGrid>
              <a:tr h="273185">
                <a:tc>
                  <a:txBody>
                    <a:bodyPr/>
                    <a:lstStyle/>
                    <a:p>
                      <a:pPr>
                        <a:lnSpc>
                          <a:spcPct val="150000"/>
                        </a:lnSpc>
                        <a:buNone/>
                      </a:pPr>
                      <a:r>
                        <a:rPr lang="en-US" sz="1700" b="1">
                          <a:solidFill>
                            <a:schemeClr val="accent1">
                              <a:lumMod val="50000"/>
                            </a:schemeClr>
                          </a:solidFill>
                        </a:rPr>
                        <a:t>Record Type</a:t>
                      </a:r>
                      <a:endParaRPr lang="en-US" sz="1700" b="1">
                        <a:solidFill>
                          <a:schemeClr val="accent1">
                            <a:lumMod val="50000"/>
                          </a:schemeClr>
                        </a:solidFill>
                        <a:latin typeface="Abadi" panose="020B0604020104020204" pitchFamily="34" charset="0"/>
                      </a:endParaRPr>
                    </a:p>
                  </a:txBody>
                  <a:tcPr marL="65929" marR="65929" marT="32965" marB="32965" anchor="ctr"/>
                </a:tc>
                <a:tc>
                  <a:txBody>
                    <a:bodyPr/>
                    <a:lstStyle/>
                    <a:p>
                      <a:pPr>
                        <a:lnSpc>
                          <a:spcPct val="150000"/>
                        </a:lnSpc>
                        <a:buNone/>
                      </a:pPr>
                      <a:r>
                        <a:rPr lang="en-US" sz="1700" b="1" dirty="0">
                          <a:solidFill>
                            <a:schemeClr val="accent1">
                              <a:lumMod val="50000"/>
                            </a:schemeClr>
                          </a:solidFill>
                        </a:rPr>
                        <a:t>Description</a:t>
                      </a:r>
                      <a:endParaRPr lang="en-US" sz="1700" b="1" dirty="0">
                        <a:solidFill>
                          <a:schemeClr val="accent1">
                            <a:lumMod val="50000"/>
                          </a:schemeClr>
                        </a:solidFill>
                        <a:latin typeface="Abadi" panose="020B0604020104020204" pitchFamily="34" charset="0"/>
                      </a:endParaRPr>
                    </a:p>
                  </a:txBody>
                  <a:tcPr marL="65929" marR="65929" marT="32965" marB="32965" anchor="ctr"/>
                </a:tc>
                <a:tc>
                  <a:txBody>
                    <a:bodyPr/>
                    <a:lstStyle/>
                    <a:p>
                      <a:pPr>
                        <a:lnSpc>
                          <a:spcPct val="150000"/>
                        </a:lnSpc>
                        <a:buNone/>
                      </a:pPr>
                      <a:r>
                        <a:rPr lang="en-US" sz="1700" b="1" dirty="0">
                          <a:solidFill>
                            <a:schemeClr val="accent1">
                              <a:lumMod val="50000"/>
                            </a:schemeClr>
                          </a:solidFill>
                        </a:rPr>
                        <a:t>Example</a:t>
                      </a:r>
                      <a:endParaRPr lang="en-US" sz="1700" b="1" dirty="0">
                        <a:solidFill>
                          <a:schemeClr val="accent1">
                            <a:lumMod val="50000"/>
                          </a:schemeClr>
                        </a:solidFill>
                        <a:latin typeface="Abadi" panose="020B0604020104020204" pitchFamily="34" charset="0"/>
                      </a:endParaRPr>
                    </a:p>
                  </a:txBody>
                  <a:tcPr marL="65929" marR="65929" marT="32965" marB="32965" anchor="ctr"/>
                </a:tc>
                <a:extLst>
                  <a:ext uri="{0D108BD9-81ED-4DB2-BD59-A6C34878D82A}">
                    <a16:rowId xmlns:a16="http://schemas.microsoft.com/office/drawing/2014/main" val="3338170661"/>
                  </a:ext>
                </a:extLst>
              </a:tr>
              <a:tr h="477471">
                <a:tc>
                  <a:txBody>
                    <a:bodyPr/>
                    <a:lstStyle/>
                    <a:p>
                      <a:pPr>
                        <a:lnSpc>
                          <a:spcPct val="150000"/>
                        </a:lnSpc>
                        <a:buNone/>
                      </a:pPr>
                      <a:r>
                        <a:rPr lang="en-US" sz="1500" b="1" dirty="0"/>
                        <a:t>A Record</a:t>
                      </a:r>
                      <a:endParaRPr lang="en-US" sz="1500" dirty="0">
                        <a:latin typeface="Abadi" panose="020B0604020104020204" pitchFamily="34" charset="0"/>
                      </a:endParaRPr>
                    </a:p>
                  </a:txBody>
                  <a:tcPr marL="65929" marR="65929" marT="32965" marB="32965" anchor="ctr"/>
                </a:tc>
                <a:tc>
                  <a:txBody>
                    <a:bodyPr/>
                    <a:lstStyle/>
                    <a:p>
                      <a:pPr>
                        <a:lnSpc>
                          <a:spcPct val="150000"/>
                        </a:lnSpc>
                        <a:buNone/>
                      </a:pPr>
                      <a:r>
                        <a:rPr lang="en-US" sz="1500"/>
                        <a:t>Maps a domain to an IPv4 address.</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a:t>app.ashacloud.com → 192.0.2.44</a:t>
                      </a:r>
                      <a:endParaRPr lang="en-US" sz="1500">
                        <a:latin typeface="Abadi" panose="020B0604020104020204" pitchFamily="34" charset="0"/>
                      </a:endParaRPr>
                    </a:p>
                  </a:txBody>
                  <a:tcPr marL="65929" marR="65929" marT="32965" marB="32965" anchor="ctr"/>
                </a:tc>
                <a:extLst>
                  <a:ext uri="{0D108BD9-81ED-4DB2-BD59-A6C34878D82A}">
                    <a16:rowId xmlns:a16="http://schemas.microsoft.com/office/drawing/2014/main" val="429144947"/>
                  </a:ext>
                </a:extLst>
              </a:tr>
              <a:tr h="477471">
                <a:tc>
                  <a:txBody>
                    <a:bodyPr/>
                    <a:lstStyle/>
                    <a:p>
                      <a:pPr>
                        <a:lnSpc>
                          <a:spcPct val="150000"/>
                        </a:lnSpc>
                        <a:buNone/>
                      </a:pPr>
                      <a:r>
                        <a:rPr lang="en-US" sz="1500" b="1" dirty="0"/>
                        <a:t>AAAA Record</a:t>
                      </a:r>
                      <a:endParaRPr lang="en-US" sz="1500" dirty="0">
                        <a:latin typeface="Abadi" panose="020B0604020104020204" pitchFamily="34" charset="0"/>
                      </a:endParaRPr>
                    </a:p>
                  </a:txBody>
                  <a:tcPr marL="65929" marR="65929" marT="32965" marB="32965" anchor="ctr"/>
                </a:tc>
                <a:tc>
                  <a:txBody>
                    <a:bodyPr/>
                    <a:lstStyle/>
                    <a:p>
                      <a:pPr>
                        <a:lnSpc>
                          <a:spcPct val="150000"/>
                        </a:lnSpc>
                        <a:buNone/>
                      </a:pPr>
                      <a:r>
                        <a:rPr lang="en-US" sz="1500" dirty="0"/>
                        <a:t>Maps to an IPv6 address.</a:t>
                      </a:r>
                      <a:endParaRPr lang="en-US" sz="1500" dirty="0">
                        <a:latin typeface="Abadi" panose="020B0604020104020204" pitchFamily="34" charset="0"/>
                      </a:endParaRPr>
                    </a:p>
                  </a:txBody>
                  <a:tcPr marL="65929" marR="65929" marT="32965" marB="32965" anchor="ctr"/>
                </a:tc>
                <a:tc>
                  <a:txBody>
                    <a:bodyPr/>
                    <a:lstStyle/>
                    <a:p>
                      <a:pPr>
                        <a:lnSpc>
                          <a:spcPct val="150000"/>
                        </a:lnSpc>
                        <a:buNone/>
                      </a:pPr>
                      <a:r>
                        <a:rPr lang="en-US" sz="1500"/>
                        <a:t>app.ashacloud.com → 2001:db8::1234</a:t>
                      </a:r>
                      <a:endParaRPr lang="en-US" sz="1500">
                        <a:latin typeface="Abadi" panose="020B0604020104020204" pitchFamily="34" charset="0"/>
                      </a:endParaRPr>
                    </a:p>
                  </a:txBody>
                  <a:tcPr marL="65929" marR="65929" marT="32965" marB="32965" anchor="ctr"/>
                </a:tc>
                <a:extLst>
                  <a:ext uri="{0D108BD9-81ED-4DB2-BD59-A6C34878D82A}">
                    <a16:rowId xmlns:a16="http://schemas.microsoft.com/office/drawing/2014/main" val="3129049394"/>
                  </a:ext>
                </a:extLst>
              </a:tr>
              <a:tr h="477471">
                <a:tc>
                  <a:txBody>
                    <a:bodyPr/>
                    <a:lstStyle/>
                    <a:p>
                      <a:pPr>
                        <a:lnSpc>
                          <a:spcPct val="150000"/>
                        </a:lnSpc>
                        <a:buNone/>
                      </a:pPr>
                      <a:r>
                        <a:rPr lang="en-US" sz="1500" b="1"/>
                        <a:t>CNAME</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a:t>Alias one domain to another.</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a:t>www.ashacloud.com → ashacloud.com</a:t>
                      </a:r>
                      <a:endParaRPr lang="en-US" sz="1500">
                        <a:latin typeface="Abadi" panose="020B0604020104020204" pitchFamily="34" charset="0"/>
                      </a:endParaRPr>
                    </a:p>
                  </a:txBody>
                  <a:tcPr marL="65929" marR="65929" marT="32965" marB="32965" anchor="ctr"/>
                </a:tc>
                <a:extLst>
                  <a:ext uri="{0D108BD9-81ED-4DB2-BD59-A6C34878D82A}">
                    <a16:rowId xmlns:a16="http://schemas.microsoft.com/office/drawing/2014/main" val="2525730359"/>
                  </a:ext>
                </a:extLst>
              </a:tr>
              <a:tr h="477471">
                <a:tc>
                  <a:txBody>
                    <a:bodyPr/>
                    <a:lstStyle/>
                    <a:p>
                      <a:pPr>
                        <a:lnSpc>
                          <a:spcPct val="150000"/>
                        </a:lnSpc>
                        <a:buNone/>
                      </a:pPr>
                      <a:r>
                        <a:rPr lang="en-US" sz="1500" b="1"/>
                        <a:t>MX</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dirty="0"/>
                        <a:t>Mail server records for email routing.</a:t>
                      </a:r>
                      <a:endParaRPr lang="en-US" sz="1500" dirty="0">
                        <a:latin typeface="Abadi" panose="020B0604020104020204" pitchFamily="34" charset="0"/>
                      </a:endParaRPr>
                    </a:p>
                  </a:txBody>
                  <a:tcPr marL="65929" marR="65929" marT="32965" marB="32965" anchor="ctr"/>
                </a:tc>
                <a:tc>
                  <a:txBody>
                    <a:bodyPr/>
                    <a:lstStyle/>
                    <a:p>
                      <a:pPr>
                        <a:lnSpc>
                          <a:spcPct val="150000"/>
                        </a:lnSpc>
                        <a:buNone/>
                      </a:pPr>
                      <a:r>
                        <a:rPr lang="en-US" sz="1500"/>
                        <a:t>ashacloud.com → mail.ashacloud.com</a:t>
                      </a:r>
                      <a:endParaRPr lang="en-US" sz="1500">
                        <a:latin typeface="Abadi" panose="020B0604020104020204" pitchFamily="34" charset="0"/>
                      </a:endParaRPr>
                    </a:p>
                  </a:txBody>
                  <a:tcPr marL="65929" marR="65929" marT="32965" marB="32965" anchor="ctr"/>
                </a:tc>
                <a:extLst>
                  <a:ext uri="{0D108BD9-81ED-4DB2-BD59-A6C34878D82A}">
                    <a16:rowId xmlns:a16="http://schemas.microsoft.com/office/drawing/2014/main" val="2533537714"/>
                  </a:ext>
                </a:extLst>
              </a:tr>
              <a:tr h="478158">
                <a:tc>
                  <a:txBody>
                    <a:bodyPr/>
                    <a:lstStyle/>
                    <a:p>
                      <a:pPr>
                        <a:lnSpc>
                          <a:spcPct val="150000"/>
                        </a:lnSpc>
                        <a:buNone/>
                      </a:pPr>
                      <a:r>
                        <a:rPr lang="en-US" sz="1500" b="1"/>
                        <a:t>NS</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dirty="0"/>
                        <a:t>Identifies the authoritative name servers for the zone.</a:t>
                      </a:r>
                      <a:endParaRPr lang="en-US" sz="1500" dirty="0">
                        <a:latin typeface="Abadi" panose="020B0604020104020204" pitchFamily="34" charset="0"/>
                      </a:endParaRPr>
                    </a:p>
                  </a:txBody>
                  <a:tcPr marL="65929" marR="65929" marT="32965" marB="32965" anchor="ctr"/>
                </a:tc>
                <a:tc>
                  <a:txBody>
                    <a:bodyPr/>
                    <a:lstStyle/>
                    <a:p>
                      <a:pPr>
                        <a:lnSpc>
                          <a:spcPct val="150000"/>
                        </a:lnSpc>
                        <a:buNone/>
                      </a:pPr>
                      <a:r>
                        <a:rPr lang="en-US" sz="1500"/>
                        <a:t>Provided by Route 53.</a:t>
                      </a:r>
                      <a:endParaRPr lang="en-US" sz="1500">
                        <a:latin typeface="Abadi" panose="020B0604020104020204" pitchFamily="34" charset="0"/>
                      </a:endParaRPr>
                    </a:p>
                  </a:txBody>
                  <a:tcPr marL="65929" marR="65929" marT="32965" marB="32965" anchor="ctr"/>
                </a:tc>
                <a:extLst>
                  <a:ext uri="{0D108BD9-81ED-4DB2-BD59-A6C34878D82A}">
                    <a16:rowId xmlns:a16="http://schemas.microsoft.com/office/drawing/2014/main" val="2322530089"/>
                  </a:ext>
                </a:extLst>
              </a:tr>
              <a:tr h="477471">
                <a:tc>
                  <a:txBody>
                    <a:bodyPr/>
                    <a:lstStyle/>
                    <a:p>
                      <a:pPr>
                        <a:lnSpc>
                          <a:spcPct val="150000"/>
                        </a:lnSpc>
                        <a:buNone/>
                      </a:pPr>
                      <a:r>
                        <a:rPr lang="en-US" sz="1500" b="1"/>
                        <a:t>SOA</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a:t>Start of Authority — contains zone information.</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a:t>TTL, serial number, etc.</a:t>
                      </a:r>
                      <a:endParaRPr lang="en-US" sz="1500">
                        <a:latin typeface="Abadi" panose="020B0604020104020204" pitchFamily="34" charset="0"/>
                      </a:endParaRPr>
                    </a:p>
                  </a:txBody>
                  <a:tcPr marL="65929" marR="65929" marT="32965" marB="32965" anchor="ctr"/>
                </a:tc>
                <a:extLst>
                  <a:ext uri="{0D108BD9-81ED-4DB2-BD59-A6C34878D82A}">
                    <a16:rowId xmlns:a16="http://schemas.microsoft.com/office/drawing/2014/main" val="3875134401"/>
                  </a:ext>
                </a:extLst>
              </a:tr>
              <a:tr h="682102">
                <a:tc>
                  <a:txBody>
                    <a:bodyPr/>
                    <a:lstStyle/>
                    <a:p>
                      <a:pPr>
                        <a:lnSpc>
                          <a:spcPct val="150000"/>
                        </a:lnSpc>
                        <a:buNone/>
                      </a:pPr>
                      <a:r>
                        <a:rPr lang="en-US" sz="1500" b="1"/>
                        <a:t>TXT</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a:t>Stores text data (used for verification, SPF, DKIM).</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a:t>"v=spf1 include:_spf.google.com ~all"</a:t>
                      </a:r>
                      <a:endParaRPr lang="en-US" sz="1500">
                        <a:latin typeface="Abadi" panose="020B0604020104020204" pitchFamily="34" charset="0"/>
                      </a:endParaRPr>
                    </a:p>
                  </a:txBody>
                  <a:tcPr marL="65929" marR="65929" marT="32965" marB="32965" anchor="ctr"/>
                </a:tc>
                <a:extLst>
                  <a:ext uri="{0D108BD9-81ED-4DB2-BD59-A6C34878D82A}">
                    <a16:rowId xmlns:a16="http://schemas.microsoft.com/office/drawing/2014/main" val="1917500371"/>
                  </a:ext>
                </a:extLst>
              </a:tr>
              <a:tr h="682102">
                <a:tc>
                  <a:txBody>
                    <a:bodyPr/>
                    <a:lstStyle/>
                    <a:p>
                      <a:pPr>
                        <a:lnSpc>
                          <a:spcPct val="150000"/>
                        </a:lnSpc>
                        <a:buNone/>
                      </a:pPr>
                      <a:r>
                        <a:rPr lang="en-US" sz="1500" b="1"/>
                        <a:t>Alias Record (AWS specific)</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a:t>AWS extension to point to AWS resources (like ELB, CloudFront, S3) </a:t>
                      </a:r>
                      <a:r>
                        <a:rPr lang="en-US" sz="1500" b="1"/>
                        <a:t>without extra cost</a:t>
                      </a:r>
                      <a:r>
                        <a:rPr lang="en-US" sz="1500"/>
                        <a:t>.</a:t>
                      </a:r>
                      <a:endParaRPr lang="en-US" sz="1500">
                        <a:latin typeface="Abadi" panose="020B0604020104020204" pitchFamily="34" charset="0"/>
                      </a:endParaRPr>
                    </a:p>
                  </a:txBody>
                  <a:tcPr marL="65929" marR="65929" marT="32965" marB="32965" anchor="ctr"/>
                </a:tc>
                <a:tc>
                  <a:txBody>
                    <a:bodyPr/>
                    <a:lstStyle/>
                    <a:p>
                      <a:pPr>
                        <a:lnSpc>
                          <a:spcPct val="150000"/>
                        </a:lnSpc>
                        <a:buNone/>
                      </a:pPr>
                      <a:r>
                        <a:rPr lang="en-US" sz="1500" dirty="0"/>
                        <a:t>ashacloud.com → </a:t>
                      </a:r>
                      <a:endParaRPr lang="en-US" sz="1500" dirty="0">
                        <a:latin typeface="Abadi" panose="020B0604020104020204" pitchFamily="34" charset="0"/>
                      </a:endParaRPr>
                    </a:p>
                  </a:txBody>
                  <a:tcPr marL="65929" marR="65929" marT="32965" marB="32965" anchor="ctr"/>
                </a:tc>
                <a:extLst>
                  <a:ext uri="{0D108BD9-81ED-4DB2-BD59-A6C34878D82A}">
                    <a16:rowId xmlns:a16="http://schemas.microsoft.com/office/drawing/2014/main" val="1560479357"/>
                  </a:ext>
                </a:extLst>
              </a:tr>
            </a:tbl>
          </a:graphicData>
        </a:graphic>
      </p:graphicFrame>
      <p:sp>
        <p:nvSpPr>
          <p:cNvPr id="3" name="Rectangle 1">
            <a:extLst>
              <a:ext uri="{FF2B5EF4-FFF2-40B4-BE49-F238E27FC236}">
                <a16:creationId xmlns:a16="http://schemas.microsoft.com/office/drawing/2014/main" id="{6D514ED3-269C-DAA8-BE5E-2C6614176C66}"/>
              </a:ext>
            </a:extLst>
          </p:cNvPr>
          <p:cNvSpPr>
            <a:spLocks noChangeArrowheads="1"/>
          </p:cNvSpPr>
          <p:nvPr/>
        </p:nvSpPr>
        <p:spPr bwMode="auto">
          <a:xfrm>
            <a:off x="925689" y="540732"/>
            <a:ext cx="37006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lumMod val="50000"/>
                  </a:schemeClr>
                </a:solidFill>
                <a:effectLst/>
                <a:latin typeface="Abadi" panose="020B0604020104020204" pitchFamily="34" charset="0"/>
              </a:rPr>
              <a:t>2. DNS Record Types</a:t>
            </a:r>
          </a:p>
        </p:txBody>
      </p:sp>
    </p:spTree>
    <p:extLst>
      <p:ext uri="{BB962C8B-B14F-4D97-AF65-F5344CB8AC3E}">
        <p14:creationId xmlns:p14="http://schemas.microsoft.com/office/powerpoint/2010/main" val="31382769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F39EAC0-DFEA-D1D1-59A0-784770CF1F9E}"/>
              </a:ext>
            </a:extLst>
          </p:cNvPr>
          <p:cNvGraphicFramePr>
            <a:graphicFrameLocks noGrp="1"/>
          </p:cNvGraphicFramePr>
          <p:nvPr>
            <p:extLst>
              <p:ext uri="{D42A27DB-BD31-4B8C-83A1-F6EECF244321}">
                <p14:modId xmlns:p14="http://schemas.microsoft.com/office/powerpoint/2010/main" val="2249336618"/>
              </p:ext>
            </p:extLst>
          </p:nvPr>
        </p:nvGraphicFramePr>
        <p:xfrm>
          <a:off x="928307" y="1145754"/>
          <a:ext cx="10595337" cy="5397810"/>
        </p:xfrm>
        <a:graphic>
          <a:graphicData uri="http://schemas.openxmlformats.org/drawingml/2006/table">
            <a:tbl>
              <a:tblPr>
                <a:tableStyleId>{5C22544A-7EE6-4342-B048-85BDC9FD1C3A}</a:tableStyleId>
              </a:tblPr>
              <a:tblGrid>
                <a:gridCol w="2837885">
                  <a:extLst>
                    <a:ext uri="{9D8B030D-6E8A-4147-A177-3AD203B41FA5}">
                      <a16:colId xmlns:a16="http://schemas.microsoft.com/office/drawing/2014/main" val="1777835579"/>
                    </a:ext>
                  </a:extLst>
                </a:gridCol>
                <a:gridCol w="4694762">
                  <a:extLst>
                    <a:ext uri="{9D8B030D-6E8A-4147-A177-3AD203B41FA5}">
                      <a16:colId xmlns:a16="http://schemas.microsoft.com/office/drawing/2014/main" val="809817364"/>
                    </a:ext>
                  </a:extLst>
                </a:gridCol>
                <a:gridCol w="3062690">
                  <a:extLst>
                    <a:ext uri="{9D8B030D-6E8A-4147-A177-3AD203B41FA5}">
                      <a16:colId xmlns:a16="http://schemas.microsoft.com/office/drawing/2014/main" val="681549892"/>
                    </a:ext>
                  </a:extLst>
                </a:gridCol>
              </a:tblGrid>
              <a:tr h="315126">
                <a:tc>
                  <a:txBody>
                    <a:bodyPr/>
                    <a:lstStyle/>
                    <a:p>
                      <a:pPr>
                        <a:buNone/>
                      </a:pPr>
                      <a:r>
                        <a:rPr lang="en-US" sz="1700" b="1">
                          <a:solidFill>
                            <a:schemeClr val="accent5">
                              <a:lumMod val="75000"/>
                            </a:schemeClr>
                          </a:solidFill>
                        </a:rPr>
                        <a:t>Policy Type</a:t>
                      </a:r>
                    </a:p>
                  </a:txBody>
                  <a:tcPr marL="73751" marR="73751" marT="36876" marB="36876" anchor="ctr"/>
                </a:tc>
                <a:tc>
                  <a:txBody>
                    <a:bodyPr/>
                    <a:lstStyle/>
                    <a:p>
                      <a:pPr>
                        <a:buNone/>
                      </a:pPr>
                      <a:r>
                        <a:rPr lang="en-US" sz="1700" b="1" dirty="0">
                          <a:solidFill>
                            <a:schemeClr val="accent5">
                              <a:lumMod val="75000"/>
                            </a:schemeClr>
                          </a:solidFill>
                        </a:rPr>
                        <a:t>Description</a:t>
                      </a:r>
                    </a:p>
                  </a:txBody>
                  <a:tcPr marL="73751" marR="73751" marT="36876" marB="36876" anchor="ctr"/>
                </a:tc>
                <a:tc>
                  <a:txBody>
                    <a:bodyPr/>
                    <a:lstStyle/>
                    <a:p>
                      <a:pPr>
                        <a:buNone/>
                      </a:pPr>
                      <a:r>
                        <a:rPr lang="en-US" sz="1700" b="1" dirty="0">
                          <a:solidFill>
                            <a:schemeClr val="accent5">
                              <a:lumMod val="75000"/>
                            </a:schemeClr>
                          </a:solidFill>
                        </a:rPr>
                        <a:t>Example Use Case</a:t>
                      </a:r>
                    </a:p>
                  </a:txBody>
                  <a:tcPr marL="73751" marR="73751" marT="36876" marB="36876" anchor="ctr"/>
                </a:tc>
                <a:extLst>
                  <a:ext uri="{0D108BD9-81ED-4DB2-BD59-A6C34878D82A}">
                    <a16:rowId xmlns:a16="http://schemas.microsoft.com/office/drawing/2014/main" val="3978184535"/>
                  </a:ext>
                </a:extLst>
              </a:tr>
              <a:tr h="553384">
                <a:tc>
                  <a:txBody>
                    <a:bodyPr/>
                    <a:lstStyle/>
                    <a:p>
                      <a:pPr>
                        <a:buNone/>
                      </a:pPr>
                      <a:r>
                        <a:rPr lang="en-US" sz="1500" b="1"/>
                        <a:t>Simple Routing</a:t>
                      </a:r>
                      <a:endParaRPr lang="en-US" sz="1500"/>
                    </a:p>
                  </a:txBody>
                  <a:tcPr marL="73751" marR="73751" marT="36876" marB="36876" anchor="ctr"/>
                </a:tc>
                <a:tc>
                  <a:txBody>
                    <a:bodyPr/>
                    <a:lstStyle/>
                    <a:p>
                      <a:pPr>
                        <a:buNone/>
                      </a:pPr>
                      <a:r>
                        <a:rPr lang="en-US" sz="1500"/>
                        <a:t>Returns one record (IP). No health checks.</a:t>
                      </a:r>
                    </a:p>
                  </a:txBody>
                  <a:tcPr marL="73751" marR="73751" marT="36876" marB="36876" anchor="ctr"/>
                </a:tc>
                <a:tc>
                  <a:txBody>
                    <a:bodyPr/>
                    <a:lstStyle/>
                    <a:p>
                      <a:pPr>
                        <a:buNone/>
                      </a:pPr>
                      <a:r>
                        <a:rPr lang="en-US" sz="1500" dirty="0"/>
                        <a:t>Single web server or app.</a:t>
                      </a:r>
                    </a:p>
                  </a:txBody>
                  <a:tcPr marL="73751" marR="73751" marT="36876" marB="36876" anchor="ctr"/>
                </a:tc>
                <a:extLst>
                  <a:ext uri="{0D108BD9-81ED-4DB2-BD59-A6C34878D82A}">
                    <a16:rowId xmlns:a16="http://schemas.microsoft.com/office/drawing/2014/main" val="3295262107"/>
                  </a:ext>
                </a:extLst>
              </a:tr>
              <a:tr h="553384">
                <a:tc>
                  <a:txBody>
                    <a:bodyPr/>
                    <a:lstStyle/>
                    <a:p>
                      <a:pPr>
                        <a:buNone/>
                      </a:pPr>
                      <a:r>
                        <a:rPr lang="en-US" sz="1500" b="1" dirty="0"/>
                        <a:t>Weighted Routing</a:t>
                      </a:r>
                      <a:endParaRPr lang="en-US" sz="1500" dirty="0"/>
                    </a:p>
                  </a:txBody>
                  <a:tcPr marL="73751" marR="73751" marT="36876" marB="36876" anchor="ctr"/>
                </a:tc>
                <a:tc>
                  <a:txBody>
                    <a:bodyPr/>
                    <a:lstStyle/>
                    <a:p>
                      <a:pPr>
                        <a:buNone/>
                      </a:pPr>
                      <a:r>
                        <a:rPr lang="en-US" sz="1500" dirty="0"/>
                        <a:t>Distributes traffic by percentage (weights).</a:t>
                      </a:r>
                    </a:p>
                  </a:txBody>
                  <a:tcPr marL="73751" marR="73751" marT="36876" marB="36876" anchor="ctr"/>
                </a:tc>
                <a:tc>
                  <a:txBody>
                    <a:bodyPr/>
                    <a:lstStyle/>
                    <a:p>
                      <a:pPr>
                        <a:buNone/>
                      </a:pPr>
                      <a:r>
                        <a:rPr lang="en-US" sz="1500"/>
                        <a:t>70% to primary, 30% to beta version.</a:t>
                      </a:r>
                    </a:p>
                  </a:txBody>
                  <a:tcPr marL="73751" marR="73751" marT="36876" marB="36876" anchor="ctr"/>
                </a:tc>
                <a:extLst>
                  <a:ext uri="{0D108BD9-81ED-4DB2-BD59-A6C34878D82A}">
                    <a16:rowId xmlns:a16="http://schemas.microsoft.com/office/drawing/2014/main" val="1020928071"/>
                  </a:ext>
                </a:extLst>
              </a:tr>
              <a:tr h="791642">
                <a:tc>
                  <a:txBody>
                    <a:bodyPr/>
                    <a:lstStyle/>
                    <a:p>
                      <a:pPr>
                        <a:buNone/>
                      </a:pPr>
                      <a:r>
                        <a:rPr lang="en-US" sz="1500" b="1"/>
                        <a:t>Latency-based Routing</a:t>
                      </a:r>
                      <a:endParaRPr lang="en-US" sz="1500"/>
                    </a:p>
                  </a:txBody>
                  <a:tcPr marL="73751" marR="73751" marT="36876" marB="36876" anchor="ctr"/>
                </a:tc>
                <a:tc>
                  <a:txBody>
                    <a:bodyPr/>
                    <a:lstStyle/>
                    <a:p>
                      <a:pPr>
                        <a:buNone/>
                      </a:pPr>
                      <a:r>
                        <a:rPr lang="en-US" sz="1500"/>
                        <a:t>Sends users to the region with </a:t>
                      </a:r>
                      <a:r>
                        <a:rPr lang="en-US" sz="1500" b="1"/>
                        <a:t>lowest latency</a:t>
                      </a:r>
                      <a:r>
                        <a:rPr lang="en-US" sz="1500"/>
                        <a:t>.</a:t>
                      </a:r>
                    </a:p>
                  </a:txBody>
                  <a:tcPr marL="73751" marR="73751" marT="36876" marB="36876" anchor="ctr"/>
                </a:tc>
                <a:tc>
                  <a:txBody>
                    <a:bodyPr/>
                    <a:lstStyle/>
                    <a:p>
                      <a:pPr>
                        <a:buNone/>
                      </a:pPr>
                      <a:r>
                        <a:rPr lang="en-US" sz="1500"/>
                        <a:t>Route users from India to Mumbai region, US users to Virginia.</a:t>
                      </a:r>
                    </a:p>
                  </a:txBody>
                  <a:tcPr marL="73751" marR="73751" marT="36876" marB="36876" anchor="ctr"/>
                </a:tc>
                <a:extLst>
                  <a:ext uri="{0D108BD9-81ED-4DB2-BD59-A6C34878D82A}">
                    <a16:rowId xmlns:a16="http://schemas.microsoft.com/office/drawing/2014/main" val="3715817685"/>
                  </a:ext>
                </a:extLst>
              </a:tr>
              <a:tr h="1029900">
                <a:tc>
                  <a:txBody>
                    <a:bodyPr/>
                    <a:lstStyle/>
                    <a:p>
                      <a:pPr>
                        <a:buNone/>
                      </a:pPr>
                      <a:r>
                        <a:rPr lang="en-US" sz="1500" b="1"/>
                        <a:t>Failover Routing</a:t>
                      </a:r>
                      <a:endParaRPr lang="en-US" sz="1500"/>
                    </a:p>
                  </a:txBody>
                  <a:tcPr marL="73751" marR="73751" marT="36876" marB="36876" anchor="ctr"/>
                </a:tc>
                <a:tc>
                  <a:txBody>
                    <a:bodyPr/>
                    <a:lstStyle/>
                    <a:p>
                      <a:pPr>
                        <a:buNone/>
                      </a:pPr>
                      <a:r>
                        <a:rPr lang="en-US" sz="1500"/>
                        <a:t>Routes traffic to </a:t>
                      </a:r>
                      <a:r>
                        <a:rPr lang="en-US" sz="1500" b="1"/>
                        <a:t>primary</a:t>
                      </a:r>
                      <a:r>
                        <a:rPr lang="en-US" sz="1500"/>
                        <a:t>, switches to </a:t>
                      </a:r>
                      <a:r>
                        <a:rPr lang="en-US" sz="1500" b="1"/>
                        <a:t>secondary</a:t>
                      </a:r>
                      <a:r>
                        <a:rPr lang="en-US" sz="1500"/>
                        <a:t> if primary fails (based on health checks).</a:t>
                      </a:r>
                    </a:p>
                  </a:txBody>
                  <a:tcPr marL="73751" marR="73751" marT="36876" marB="36876" anchor="ctr"/>
                </a:tc>
                <a:tc>
                  <a:txBody>
                    <a:bodyPr/>
                    <a:lstStyle/>
                    <a:p>
                      <a:pPr>
                        <a:buNone/>
                      </a:pPr>
                      <a:r>
                        <a:rPr lang="en-US" sz="1500"/>
                        <a:t>Disaster recovery.</a:t>
                      </a:r>
                    </a:p>
                  </a:txBody>
                  <a:tcPr marL="73751" marR="73751" marT="36876" marB="36876" anchor="ctr"/>
                </a:tc>
                <a:extLst>
                  <a:ext uri="{0D108BD9-81ED-4DB2-BD59-A6C34878D82A}">
                    <a16:rowId xmlns:a16="http://schemas.microsoft.com/office/drawing/2014/main" val="3854628188"/>
                  </a:ext>
                </a:extLst>
              </a:tr>
              <a:tr h="553384">
                <a:tc>
                  <a:txBody>
                    <a:bodyPr/>
                    <a:lstStyle/>
                    <a:p>
                      <a:pPr>
                        <a:buNone/>
                      </a:pPr>
                      <a:r>
                        <a:rPr lang="en-US" sz="1500" b="1"/>
                        <a:t>Geolocation Routing</a:t>
                      </a:r>
                      <a:endParaRPr lang="en-US" sz="1500"/>
                    </a:p>
                  </a:txBody>
                  <a:tcPr marL="73751" marR="73751" marT="36876" marB="36876" anchor="ctr"/>
                </a:tc>
                <a:tc>
                  <a:txBody>
                    <a:bodyPr/>
                    <a:lstStyle/>
                    <a:p>
                      <a:pPr>
                        <a:buNone/>
                      </a:pPr>
                      <a:r>
                        <a:rPr lang="en-US" sz="1500"/>
                        <a:t>Routes based on </a:t>
                      </a:r>
                      <a:r>
                        <a:rPr lang="en-US" sz="1500" b="1"/>
                        <a:t>user’s geographic location</a:t>
                      </a:r>
                      <a:r>
                        <a:rPr lang="en-US" sz="1500"/>
                        <a:t>.</a:t>
                      </a:r>
                    </a:p>
                  </a:txBody>
                  <a:tcPr marL="73751" marR="73751" marT="36876" marB="36876" anchor="ctr"/>
                </a:tc>
                <a:tc>
                  <a:txBody>
                    <a:bodyPr/>
                    <a:lstStyle/>
                    <a:p>
                      <a:pPr>
                        <a:buNone/>
                      </a:pPr>
                      <a:r>
                        <a:rPr lang="en-US" sz="1500"/>
                        <a:t>Users in Europe → EU servers, Asia → Singapore servers.</a:t>
                      </a:r>
                    </a:p>
                  </a:txBody>
                  <a:tcPr marL="73751" marR="73751" marT="36876" marB="36876" anchor="ctr"/>
                </a:tc>
                <a:extLst>
                  <a:ext uri="{0D108BD9-81ED-4DB2-BD59-A6C34878D82A}">
                    <a16:rowId xmlns:a16="http://schemas.microsoft.com/office/drawing/2014/main" val="3914009417"/>
                  </a:ext>
                </a:extLst>
              </a:tr>
              <a:tr h="1029900">
                <a:tc>
                  <a:txBody>
                    <a:bodyPr/>
                    <a:lstStyle/>
                    <a:p>
                      <a:pPr>
                        <a:buNone/>
                      </a:pPr>
                      <a:r>
                        <a:rPr lang="en-US" sz="1500" b="1"/>
                        <a:t>Geo-proximity Routing</a:t>
                      </a:r>
                      <a:endParaRPr lang="en-US" sz="1500"/>
                    </a:p>
                  </a:txBody>
                  <a:tcPr marL="73751" marR="73751" marT="36876" marB="36876" anchor="ctr"/>
                </a:tc>
                <a:tc>
                  <a:txBody>
                    <a:bodyPr/>
                    <a:lstStyle/>
                    <a:p>
                      <a:pPr>
                        <a:buNone/>
                      </a:pPr>
                      <a:r>
                        <a:rPr lang="en-US" sz="1500"/>
                        <a:t>Routes based on </a:t>
                      </a:r>
                      <a:r>
                        <a:rPr lang="en-US" sz="1500" b="1"/>
                        <a:t>location bias</a:t>
                      </a:r>
                      <a:r>
                        <a:rPr lang="en-US" sz="1500"/>
                        <a:t> and </a:t>
                      </a:r>
                      <a:r>
                        <a:rPr lang="en-US" sz="1500" b="1"/>
                        <a:t>proximity</a:t>
                      </a:r>
                      <a:r>
                        <a:rPr lang="en-US" sz="1500"/>
                        <a:t> of users/resources (requires Traffic Flow).</a:t>
                      </a:r>
                    </a:p>
                  </a:txBody>
                  <a:tcPr marL="73751" marR="73751" marT="36876" marB="36876" anchor="ctr"/>
                </a:tc>
                <a:tc>
                  <a:txBody>
                    <a:bodyPr/>
                    <a:lstStyle/>
                    <a:p>
                      <a:pPr>
                        <a:buNone/>
                      </a:pPr>
                      <a:r>
                        <a:rPr lang="en-US" sz="1500"/>
                        <a:t>Advanced global apps.</a:t>
                      </a:r>
                    </a:p>
                  </a:txBody>
                  <a:tcPr marL="73751" marR="73751" marT="36876" marB="36876" anchor="ctr"/>
                </a:tc>
                <a:extLst>
                  <a:ext uri="{0D108BD9-81ED-4DB2-BD59-A6C34878D82A}">
                    <a16:rowId xmlns:a16="http://schemas.microsoft.com/office/drawing/2014/main" val="3727237741"/>
                  </a:ext>
                </a:extLst>
              </a:tr>
              <a:tr h="553384">
                <a:tc>
                  <a:txBody>
                    <a:bodyPr/>
                    <a:lstStyle/>
                    <a:p>
                      <a:pPr>
                        <a:buNone/>
                      </a:pPr>
                      <a:r>
                        <a:rPr lang="en-US" sz="1500" b="1"/>
                        <a:t>Multi-Value Answer Routing</a:t>
                      </a:r>
                      <a:endParaRPr lang="en-US" sz="1500"/>
                    </a:p>
                  </a:txBody>
                  <a:tcPr marL="73751" marR="73751" marT="36876" marB="36876" anchor="ctr"/>
                </a:tc>
                <a:tc>
                  <a:txBody>
                    <a:bodyPr/>
                    <a:lstStyle/>
                    <a:p>
                      <a:pPr>
                        <a:buNone/>
                      </a:pPr>
                      <a:r>
                        <a:rPr lang="en-US" sz="1500"/>
                        <a:t>Returns multiple healthy records to improve availability.</a:t>
                      </a:r>
                    </a:p>
                  </a:txBody>
                  <a:tcPr marL="73751" marR="73751" marT="36876" marB="36876" anchor="ctr"/>
                </a:tc>
                <a:tc>
                  <a:txBody>
                    <a:bodyPr/>
                    <a:lstStyle/>
                    <a:p>
                      <a:pPr>
                        <a:buNone/>
                      </a:pPr>
                      <a:r>
                        <a:rPr lang="en-US" sz="1500" dirty="0"/>
                        <a:t>Load balancing among EC2 instances.</a:t>
                      </a:r>
                    </a:p>
                  </a:txBody>
                  <a:tcPr marL="73751" marR="73751" marT="36876" marB="36876" anchor="ctr"/>
                </a:tc>
                <a:extLst>
                  <a:ext uri="{0D108BD9-81ED-4DB2-BD59-A6C34878D82A}">
                    <a16:rowId xmlns:a16="http://schemas.microsoft.com/office/drawing/2014/main" val="1429397455"/>
                  </a:ext>
                </a:extLst>
              </a:tr>
            </a:tbl>
          </a:graphicData>
        </a:graphic>
      </p:graphicFrame>
      <p:sp>
        <p:nvSpPr>
          <p:cNvPr id="3" name="Rectangle 1">
            <a:extLst>
              <a:ext uri="{FF2B5EF4-FFF2-40B4-BE49-F238E27FC236}">
                <a16:creationId xmlns:a16="http://schemas.microsoft.com/office/drawing/2014/main" id="{8E0C42AB-C3A5-6878-AEA1-ACD3F2DE3EB2}"/>
              </a:ext>
            </a:extLst>
          </p:cNvPr>
          <p:cNvSpPr>
            <a:spLocks noChangeArrowheads="1"/>
          </p:cNvSpPr>
          <p:nvPr/>
        </p:nvSpPr>
        <p:spPr bwMode="auto">
          <a:xfrm>
            <a:off x="928307" y="439193"/>
            <a:ext cx="94084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badi" panose="020B0604020104020204" pitchFamily="34" charset="0"/>
              </a:rPr>
              <a:t>🧭 </a:t>
            </a:r>
            <a:r>
              <a:rPr kumimoji="0" lang="en-US" altLang="en-US" b="1" i="0" u="none" strike="noStrike" cap="none" normalizeH="0" baseline="0" dirty="0">
                <a:ln>
                  <a:noFill/>
                </a:ln>
                <a:solidFill>
                  <a:srgbClr val="C00000"/>
                </a:solidFill>
                <a:effectLst/>
                <a:latin typeface="Abadi" panose="020B0604020104020204" pitchFamily="34" charset="0"/>
              </a:rPr>
              <a:t>Routing Policies </a:t>
            </a:r>
            <a:r>
              <a:rPr kumimoji="0" lang="en-US" altLang="en-US" b="1" i="0" u="none" strike="noStrike" cap="none" normalizeH="0" baseline="0" dirty="0">
                <a:ln>
                  <a:noFill/>
                </a:ln>
                <a:solidFill>
                  <a:schemeClr val="tx1"/>
                </a:solidFill>
                <a:effectLst/>
                <a:latin typeface="Abadi" panose="020B0604020104020204" pitchFamily="34" charset="0"/>
              </a:rPr>
              <a:t>:- </a:t>
            </a:r>
            <a:r>
              <a:rPr kumimoji="0" lang="en-US" altLang="en-US" b="0" i="0" u="none" strike="noStrike" cap="none" normalizeH="0" baseline="0" dirty="0">
                <a:ln>
                  <a:noFill/>
                </a:ln>
                <a:solidFill>
                  <a:schemeClr val="tx1"/>
                </a:solidFill>
                <a:effectLst/>
                <a:latin typeface="Abadi" panose="020B0604020104020204" pitchFamily="34" charset="0"/>
              </a:rPr>
              <a:t>routing policies decide </a:t>
            </a:r>
            <a:r>
              <a:rPr kumimoji="0" lang="en-US" altLang="en-US" i="0" u="none" strike="noStrike" cap="none" normalizeH="0" baseline="0" dirty="0">
                <a:ln>
                  <a:noFill/>
                </a:ln>
                <a:solidFill>
                  <a:schemeClr val="tx1"/>
                </a:solidFill>
                <a:effectLst/>
                <a:latin typeface="Abadi" panose="020B0604020104020204" pitchFamily="34" charset="0"/>
              </a:rPr>
              <a:t>how Route 53 responds </a:t>
            </a:r>
            <a:r>
              <a:rPr kumimoji="0" lang="en-US" altLang="en-US" b="0" i="0" u="none" strike="noStrike" cap="none" normalizeH="0" baseline="0" dirty="0">
                <a:ln>
                  <a:noFill/>
                </a:ln>
                <a:solidFill>
                  <a:schemeClr val="tx1"/>
                </a:solidFill>
                <a:effectLst/>
                <a:latin typeface="Abadi" panose="020B0604020104020204" pitchFamily="34" charset="0"/>
              </a:rPr>
              <a:t>to DNS queries.</a:t>
            </a:r>
          </a:p>
        </p:txBody>
      </p:sp>
    </p:spTree>
    <p:extLst>
      <p:ext uri="{BB962C8B-B14F-4D97-AF65-F5344CB8AC3E}">
        <p14:creationId xmlns:p14="http://schemas.microsoft.com/office/powerpoint/2010/main" val="6677258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44F7925-9345-7342-AF87-E6A5F9BF849A}"/>
              </a:ext>
            </a:extLst>
          </p:cNvPr>
          <p:cNvGraphicFramePr>
            <a:graphicFrameLocks noGrp="1"/>
          </p:cNvGraphicFramePr>
          <p:nvPr>
            <p:extLst>
              <p:ext uri="{D42A27DB-BD31-4B8C-83A1-F6EECF244321}">
                <p14:modId xmlns:p14="http://schemas.microsoft.com/office/powerpoint/2010/main" val="3034157866"/>
              </p:ext>
            </p:extLst>
          </p:nvPr>
        </p:nvGraphicFramePr>
        <p:xfrm>
          <a:off x="1234807" y="1648074"/>
          <a:ext cx="9330369" cy="2677795"/>
        </p:xfrm>
        <a:graphic>
          <a:graphicData uri="http://schemas.openxmlformats.org/drawingml/2006/table">
            <a:tbl>
              <a:tblPr/>
              <a:tblGrid>
                <a:gridCol w="2267018">
                  <a:extLst>
                    <a:ext uri="{9D8B030D-6E8A-4147-A177-3AD203B41FA5}">
                      <a16:colId xmlns:a16="http://schemas.microsoft.com/office/drawing/2014/main" val="3140998819"/>
                    </a:ext>
                  </a:extLst>
                </a:gridCol>
                <a:gridCol w="7063351">
                  <a:extLst>
                    <a:ext uri="{9D8B030D-6E8A-4147-A177-3AD203B41FA5}">
                      <a16:colId xmlns:a16="http://schemas.microsoft.com/office/drawing/2014/main" val="2816741636"/>
                    </a:ext>
                  </a:extLst>
                </a:gridCol>
              </a:tblGrid>
              <a:tr h="0">
                <a:tc>
                  <a:txBody>
                    <a:bodyPr/>
                    <a:lstStyle/>
                    <a:p>
                      <a:pPr>
                        <a:lnSpc>
                          <a:spcPct val="200000"/>
                        </a:lnSpc>
                        <a:buNone/>
                      </a:pPr>
                      <a:r>
                        <a:rPr lang="en-US" sz="1700" b="1">
                          <a:solidFill>
                            <a:srgbClr val="002060"/>
                          </a:solidFill>
                          <a:latin typeface="Abadi" panose="020B0604020104020204" pitchFamily="34" charset="0"/>
                        </a:rPr>
                        <a:t>Feature</a:t>
                      </a:r>
                    </a:p>
                  </a:txBody>
                  <a:tcPr anchor="ctr">
                    <a:lnL>
                      <a:noFill/>
                    </a:lnL>
                    <a:lnR>
                      <a:noFill/>
                    </a:lnR>
                    <a:lnT>
                      <a:noFill/>
                    </a:lnT>
                    <a:lnB>
                      <a:noFill/>
                    </a:lnB>
                    <a:noFill/>
                  </a:tcPr>
                </a:tc>
                <a:tc>
                  <a:txBody>
                    <a:bodyPr/>
                    <a:lstStyle/>
                    <a:p>
                      <a:pPr>
                        <a:lnSpc>
                          <a:spcPct val="200000"/>
                        </a:lnSpc>
                        <a:buNone/>
                      </a:pPr>
                      <a:r>
                        <a:rPr lang="en-US" sz="1700" b="1" dirty="0">
                          <a:solidFill>
                            <a:srgbClr val="002060"/>
                          </a:solidFill>
                          <a:latin typeface="Abadi" panose="020B0604020104020204" pitchFamily="34" charset="0"/>
                        </a:rPr>
                        <a:t>Pricing</a:t>
                      </a:r>
                    </a:p>
                  </a:txBody>
                  <a:tcPr anchor="ctr">
                    <a:lnL>
                      <a:noFill/>
                    </a:lnL>
                    <a:lnR>
                      <a:noFill/>
                    </a:lnR>
                    <a:lnT>
                      <a:noFill/>
                    </a:lnT>
                    <a:lnB>
                      <a:noFill/>
                    </a:lnB>
                    <a:noFill/>
                  </a:tcPr>
                </a:tc>
                <a:extLst>
                  <a:ext uri="{0D108BD9-81ED-4DB2-BD59-A6C34878D82A}">
                    <a16:rowId xmlns:a16="http://schemas.microsoft.com/office/drawing/2014/main" val="1069010404"/>
                  </a:ext>
                </a:extLst>
              </a:tr>
              <a:tr h="0">
                <a:tc>
                  <a:txBody>
                    <a:bodyPr/>
                    <a:lstStyle/>
                    <a:p>
                      <a:pPr>
                        <a:lnSpc>
                          <a:spcPct val="200000"/>
                        </a:lnSpc>
                        <a:buNone/>
                      </a:pPr>
                      <a:r>
                        <a:rPr lang="en-US" sz="1700" b="1" dirty="0">
                          <a:latin typeface="Abadi" panose="020B0604020104020204" pitchFamily="34" charset="0"/>
                        </a:rPr>
                        <a:t>Hosted Zone</a:t>
                      </a:r>
                      <a:endParaRPr lang="en-US" sz="1700" dirty="0">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sz="1700" dirty="0">
                          <a:latin typeface="Abadi" panose="020B0604020104020204" pitchFamily="34" charset="0"/>
                        </a:rPr>
                        <a:t>$0.50 per hosted zone / month</a:t>
                      </a:r>
                    </a:p>
                  </a:txBody>
                  <a:tcPr anchor="ctr">
                    <a:lnL>
                      <a:noFill/>
                    </a:lnL>
                    <a:lnR>
                      <a:noFill/>
                    </a:lnR>
                    <a:lnT>
                      <a:noFill/>
                    </a:lnT>
                    <a:lnB>
                      <a:noFill/>
                    </a:lnB>
                    <a:noFill/>
                  </a:tcPr>
                </a:tc>
                <a:extLst>
                  <a:ext uri="{0D108BD9-81ED-4DB2-BD59-A6C34878D82A}">
                    <a16:rowId xmlns:a16="http://schemas.microsoft.com/office/drawing/2014/main" val="4050924766"/>
                  </a:ext>
                </a:extLst>
              </a:tr>
              <a:tr h="0">
                <a:tc>
                  <a:txBody>
                    <a:bodyPr/>
                    <a:lstStyle/>
                    <a:p>
                      <a:pPr>
                        <a:lnSpc>
                          <a:spcPct val="200000"/>
                        </a:lnSpc>
                        <a:buNone/>
                      </a:pPr>
                      <a:r>
                        <a:rPr lang="en-US" sz="1700" b="1" dirty="0">
                          <a:latin typeface="Abadi" panose="020B0604020104020204" pitchFamily="34" charset="0"/>
                        </a:rPr>
                        <a:t>DNS Queries</a:t>
                      </a:r>
                      <a:endParaRPr lang="en-US" sz="1700" dirty="0">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sz="1700">
                          <a:latin typeface="Abadi" panose="020B0604020104020204" pitchFamily="34" charset="0"/>
                        </a:rPr>
                        <a:t>Based on volume (e.g., $0.40 per million queries for first billion)</a:t>
                      </a:r>
                    </a:p>
                  </a:txBody>
                  <a:tcPr anchor="ctr">
                    <a:lnL>
                      <a:noFill/>
                    </a:lnL>
                    <a:lnR>
                      <a:noFill/>
                    </a:lnR>
                    <a:lnT>
                      <a:noFill/>
                    </a:lnT>
                    <a:lnB>
                      <a:noFill/>
                    </a:lnB>
                    <a:noFill/>
                  </a:tcPr>
                </a:tc>
                <a:extLst>
                  <a:ext uri="{0D108BD9-81ED-4DB2-BD59-A6C34878D82A}">
                    <a16:rowId xmlns:a16="http://schemas.microsoft.com/office/drawing/2014/main" val="3484165296"/>
                  </a:ext>
                </a:extLst>
              </a:tr>
              <a:tr h="0">
                <a:tc>
                  <a:txBody>
                    <a:bodyPr/>
                    <a:lstStyle/>
                    <a:p>
                      <a:pPr>
                        <a:lnSpc>
                          <a:spcPct val="200000"/>
                        </a:lnSpc>
                        <a:buNone/>
                      </a:pPr>
                      <a:r>
                        <a:rPr lang="en-US" sz="1700" b="1">
                          <a:latin typeface="Abadi" panose="020B0604020104020204" pitchFamily="34" charset="0"/>
                        </a:rPr>
                        <a:t>Health Checks</a:t>
                      </a:r>
                      <a:endParaRPr lang="en-US" sz="1700">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sz="1700" dirty="0">
                          <a:latin typeface="Abadi" panose="020B0604020104020204" pitchFamily="34" charset="0"/>
                        </a:rPr>
                        <a:t>$0.50 per health check / month</a:t>
                      </a:r>
                    </a:p>
                  </a:txBody>
                  <a:tcPr anchor="ctr">
                    <a:lnL>
                      <a:noFill/>
                    </a:lnL>
                    <a:lnR>
                      <a:noFill/>
                    </a:lnR>
                    <a:lnT>
                      <a:noFill/>
                    </a:lnT>
                    <a:lnB>
                      <a:noFill/>
                    </a:lnB>
                    <a:noFill/>
                  </a:tcPr>
                </a:tc>
                <a:extLst>
                  <a:ext uri="{0D108BD9-81ED-4DB2-BD59-A6C34878D82A}">
                    <a16:rowId xmlns:a16="http://schemas.microsoft.com/office/drawing/2014/main" val="1036933971"/>
                  </a:ext>
                </a:extLst>
              </a:tr>
              <a:tr h="0">
                <a:tc>
                  <a:txBody>
                    <a:bodyPr/>
                    <a:lstStyle/>
                    <a:p>
                      <a:pPr>
                        <a:lnSpc>
                          <a:spcPct val="200000"/>
                        </a:lnSpc>
                        <a:buNone/>
                      </a:pPr>
                      <a:r>
                        <a:rPr lang="en-US" sz="1700" b="1">
                          <a:latin typeface="Abadi" panose="020B0604020104020204" pitchFamily="34" charset="0"/>
                        </a:rPr>
                        <a:t>Domain Registration</a:t>
                      </a:r>
                      <a:endParaRPr lang="en-US" sz="1700">
                        <a:latin typeface="Abadi" panose="020B0604020104020204" pitchFamily="34" charset="0"/>
                      </a:endParaRPr>
                    </a:p>
                  </a:txBody>
                  <a:tcPr anchor="ctr">
                    <a:lnL>
                      <a:noFill/>
                    </a:lnL>
                    <a:lnR>
                      <a:noFill/>
                    </a:lnR>
                    <a:lnT>
                      <a:noFill/>
                    </a:lnT>
                    <a:lnB>
                      <a:noFill/>
                    </a:lnB>
                    <a:noFill/>
                  </a:tcPr>
                </a:tc>
                <a:tc>
                  <a:txBody>
                    <a:bodyPr/>
                    <a:lstStyle/>
                    <a:p>
                      <a:pPr>
                        <a:lnSpc>
                          <a:spcPct val="200000"/>
                        </a:lnSpc>
                        <a:buNone/>
                      </a:pPr>
                      <a:r>
                        <a:rPr lang="en-US" sz="1700" dirty="0">
                          <a:latin typeface="Abadi" panose="020B0604020104020204" pitchFamily="34" charset="0"/>
                        </a:rPr>
                        <a:t>Varies by TLD (like .com, .in, etc.)</a:t>
                      </a:r>
                    </a:p>
                  </a:txBody>
                  <a:tcPr anchor="ctr">
                    <a:lnL>
                      <a:noFill/>
                    </a:lnL>
                    <a:lnR>
                      <a:noFill/>
                    </a:lnR>
                    <a:lnT>
                      <a:noFill/>
                    </a:lnT>
                    <a:lnB>
                      <a:noFill/>
                    </a:lnB>
                    <a:noFill/>
                  </a:tcPr>
                </a:tc>
                <a:extLst>
                  <a:ext uri="{0D108BD9-81ED-4DB2-BD59-A6C34878D82A}">
                    <a16:rowId xmlns:a16="http://schemas.microsoft.com/office/drawing/2014/main" val="1189826888"/>
                  </a:ext>
                </a:extLst>
              </a:tr>
            </a:tbl>
          </a:graphicData>
        </a:graphic>
      </p:graphicFrame>
      <p:sp>
        <p:nvSpPr>
          <p:cNvPr id="3" name="Rectangle 1">
            <a:extLst>
              <a:ext uri="{FF2B5EF4-FFF2-40B4-BE49-F238E27FC236}">
                <a16:creationId xmlns:a16="http://schemas.microsoft.com/office/drawing/2014/main" id="{0B1BB4F1-91A1-BFAE-3BFB-B572BC994E4C}"/>
              </a:ext>
            </a:extLst>
          </p:cNvPr>
          <p:cNvSpPr>
            <a:spLocks noChangeArrowheads="1"/>
          </p:cNvSpPr>
          <p:nvPr/>
        </p:nvSpPr>
        <p:spPr bwMode="auto">
          <a:xfrm>
            <a:off x="838200" y="967782"/>
            <a:ext cx="3456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75000"/>
                    <a:lumOff val="25000"/>
                  </a:schemeClr>
                </a:solidFill>
                <a:effectLst/>
                <a:latin typeface="Abadi" panose="020B0604020104020204" pitchFamily="34" charset="0"/>
              </a:rPr>
              <a:t>💸 Pricing Overview</a:t>
            </a:r>
          </a:p>
        </p:txBody>
      </p:sp>
    </p:spTree>
    <p:extLst>
      <p:ext uri="{BB962C8B-B14F-4D97-AF65-F5344CB8AC3E}">
        <p14:creationId xmlns:p14="http://schemas.microsoft.com/office/powerpoint/2010/main" val="2468034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4" name="Rectangle 1946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F32AC96-4B25-D819-C444-C19C00622158}"/>
              </a:ext>
            </a:extLst>
          </p:cNvPr>
          <p:cNvSpPr>
            <a:spLocks noGrp="1" noChangeArrowheads="1"/>
          </p:cNvSpPr>
          <p:nvPr>
            <p:ph idx="1"/>
          </p:nvPr>
        </p:nvSpPr>
        <p:spPr bwMode="auto">
          <a:xfrm>
            <a:off x="695411" y="1012067"/>
            <a:ext cx="4959603" cy="352256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Infrastructure as a Service (IaaS): </a:t>
            </a:r>
            <a:r>
              <a:rPr kumimoji="0" lang="en-US" altLang="en-US" sz="1800" i="0" u="none" strike="noStrike" cap="none" normalizeH="0" baseline="0" dirty="0">
                <a:ln>
                  <a:noFill/>
                </a:ln>
                <a:effectLst/>
              </a:rPr>
              <a:t>Provides virtualized computing resources over the internet. Users can rent virtual machines (VMs), storage, and networking infrastructure on an as-needed basis.</a:t>
            </a:r>
          </a:p>
          <a:p>
            <a:pPr marL="0" marR="0" lvl="0"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Customization: </a:t>
            </a:r>
            <a:r>
              <a:rPr kumimoji="0" lang="en-US" altLang="en-US" sz="1800" i="0" u="none" strike="noStrike" cap="none" normalizeH="0" baseline="0" dirty="0">
                <a:ln>
                  <a:noFill/>
                </a:ln>
                <a:effectLst/>
              </a:rPr>
              <a:t>Users have control over the operating system, network configuration, and storage 🛠️.</a:t>
            </a: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Cost Efficiency: </a:t>
            </a:r>
            <a:r>
              <a:rPr kumimoji="0" lang="en-US" altLang="en-US" sz="1800" i="0" u="none" strike="noStrike" cap="none" normalizeH="0" baseline="0" dirty="0">
                <a:ln>
                  <a:noFill/>
                </a:ln>
                <a:effectLst/>
              </a:rPr>
              <a:t>Pay only for the resources used 💸.</a:t>
            </a: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Scalability: </a:t>
            </a:r>
            <a:r>
              <a:rPr kumimoji="0" lang="en-US" altLang="en-US" sz="1800" i="0" u="none" strike="noStrike" cap="none" normalizeH="0" baseline="0" dirty="0">
                <a:ln>
                  <a:noFill/>
                </a:ln>
                <a:effectLst/>
              </a:rPr>
              <a:t>Easily scale computing power up or down 📈.</a:t>
            </a:r>
          </a:p>
          <a:p>
            <a:pPr marL="457200" marR="0" lvl="1"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 AWS EC2, Microsoft Azure Virtual Machines, Google Compute Engine.</a:t>
            </a:r>
          </a:p>
          <a:p>
            <a:pPr marL="0" indent="0" eaLnBrk="0" fontAlgn="base" hangingPunct="0">
              <a:spcBef>
                <a:spcPct val="0"/>
              </a:spcBef>
              <a:spcAft>
                <a:spcPts val="600"/>
              </a:spcAft>
              <a:buNone/>
            </a:pPr>
            <a:endParaRPr kumimoji="0" lang="en-US" altLang="en-US" sz="1800" i="0" u="none" strike="noStrike" cap="none" normalizeH="0" baseline="0" dirty="0">
              <a:ln>
                <a:noFill/>
              </a:ln>
              <a:effectLst/>
            </a:endParaRPr>
          </a:p>
        </p:txBody>
      </p:sp>
      <p:pic>
        <p:nvPicPr>
          <p:cNvPr id="19459" name="Picture 3" descr="What about IaaS? - Dazzpers">
            <a:extLst>
              <a:ext uri="{FF2B5EF4-FFF2-40B4-BE49-F238E27FC236}">
                <a16:creationId xmlns:a16="http://schemas.microsoft.com/office/drawing/2014/main" id="{9C183839-098B-A7BE-783B-5C77812431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6988" y="1236816"/>
            <a:ext cx="3993430" cy="3073069"/>
          </a:xfrm>
          <a:prstGeom prst="rect">
            <a:avLst/>
          </a:prstGeom>
          <a:noFill/>
          <a:extLst>
            <a:ext uri="{909E8E84-426E-40DD-AFC4-6F175D3DCCD1}">
              <a14:hiddenFill xmlns:a14="http://schemas.microsoft.com/office/drawing/2010/main">
                <a:solidFill>
                  <a:srgbClr val="FFFFFF"/>
                </a:solidFill>
              </a14:hiddenFill>
            </a:ext>
          </a:extLst>
        </p:spPr>
      </p:pic>
      <p:sp>
        <p:nvSpPr>
          <p:cNvPr id="19466" name="Rectangle 1946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8" name="Rectangle 1946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BA66AF8-5475-66CA-00E1-CC279325BA2C}"/>
              </a:ext>
            </a:extLst>
          </p:cNvPr>
          <p:cNvSpPr txBox="1"/>
          <p:nvPr/>
        </p:nvSpPr>
        <p:spPr>
          <a:xfrm>
            <a:off x="6536988" y="4543966"/>
            <a:ext cx="5256179" cy="1077218"/>
          </a:xfrm>
          <a:prstGeom prst="rect">
            <a:avLst/>
          </a:prstGeom>
          <a:noFill/>
        </p:spPr>
        <p:txBody>
          <a:bodyPr wrap="square">
            <a:spAutoFit/>
          </a:bodyPr>
          <a:lstStyle/>
          <a:p>
            <a:r>
              <a:rPr lang="en-US" sz="1600" dirty="0"/>
              <a:t>Imagine you want to build a new website. Instead of buying physical servers, installing operating systems, and configuring network infrastructure, you can rent these resources from a cloud provider.</a:t>
            </a:r>
            <a:endParaRPr lang="en-IN" sz="1600" dirty="0"/>
          </a:p>
        </p:txBody>
      </p:sp>
    </p:spTree>
    <p:extLst>
      <p:ext uri="{BB962C8B-B14F-4D97-AF65-F5344CB8AC3E}">
        <p14:creationId xmlns:p14="http://schemas.microsoft.com/office/powerpoint/2010/main" val="2990410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0898C8-4C36-E18C-9FFE-81906D83AF1C}"/>
              </a:ext>
            </a:extLst>
          </p:cNvPr>
          <p:cNvSpPr>
            <a:spLocks noGrp="1"/>
          </p:cNvSpPr>
          <p:nvPr>
            <p:ph idx="1"/>
          </p:nvPr>
        </p:nvSpPr>
        <p:spPr>
          <a:xfrm>
            <a:off x="776420" y="665331"/>
            <a:ext cx="4959603" cy="3522569"/>
          </a:xfrm>
        </p:spPr>
        <p:txBody>
          <a:bodyPr anchor="t">
            <a:noAutofit/>
          </a:bodyPr>
          <a:lstStyle/>
          <a:p>
            <a:pPr marL="0" indent="0">
              <a:buNone/>
            </a:pPr>
            <a:r>
              <a:rPr lang="en-US" sz="1800" b="1" dirty="0"/>
              <a:t>Platform as a Service (PaaS): </a:t>
            </a:r>
            <a:r>
              <a:rPr lang="en-US" sz="1800" dirty="0"/>
              <a:t>Provides a computing platform and solution stack as a service. Users can build, run, and manage applications without dealing with the underlying infrastructure.</a:t>
            </a:r>
          </a:p>
          <a:p>
            <a:pPr marL="0" indent="0">
              <a:buNone/>
            </a:pPr>
            <a:endParaRPr lang="en-US" sz="1800" dirty="0"/>
          </a:p>
          <a:p>
            <a:pPr marL="457200" lvl="1" indent="0">
              <a:buNone/>
            </a:pPr>
            <a:r>
              <a:rPr lang="en-US" sz="1800" b="1" dirty="0"/>
              <a:t>Development Tools: </a:t>
            </a:r>
            <a:r>
              <a:rPr lang="en-US" sz="1800" dirty="0"/>
              <a:t>Includes development, database, and business analytics tools 🛠️.</a:t>
            </a:r>
          </a:p>
          <a:p>
            <a:pPr marL="457200" lvl="1" indent="0">
              <a:buNone/>
            </a:pPr>
            <a:r>
              <a:rPr lang="en-US" sz="1800" b="1" dirty="0"/>
              <a:t>Simplified Management: </a:t>
            </a:r>
            <a:r>
              <a:rPr lang="en-US" sz="1800" dirty="0"/>
              <a:t>Managed environments for building applications 💼.</a:t>
            </a:r>
          </a:p>
          <a:p>
            <a:pPr marL="457200" lvl="1" indent="0">
              <a:buNone/>
            </a:pPr>
            <a:r>
              <a:rPr lang="en-US" sz="1800" b="1" dirty="0"/>
              <a:t>Scalability: </a:t>
            </a:r>
            <a:r>
              <a:rPr lang="en-US" sz="1800" dirty="0"/>
              <a:t>Automatically scales applications 📈.</a:t>
            </a:r>
          </a:p>
          <a:p>
            <a:pPr marL="457200" lvl="1" indent="0">
              <a:buNone/>
            </a:pPr>
            <a:endParaRPr lang="en-US" sz="1800" dirty="0"/>
          </a:p>
          <a:p>
            <a:pPr marL="0" indent="0">
              <a:buNone/>
            </a:pPr>
            <a:r>
              <a:rPr lang="en-US" sz="1800" dirty="0"/>
              <a:t>Examples: AWS Elastic Beanstalk, Microsoft Azure App Service, Google App Engine.</a:t>
            </a:r>
          </a:p>
          <a:p>
            <a:pPr marL="0" indent="0">
              <a:buNone/>
            </a:pPr>
            <a:endParaRPr lang="en-IN" sz="1800" dirty="0"/>
          </a:p>
        </p:txBody>
      </p:sp>
      <p:pic>
        <p:nvPicPr>
          <p:cNvPr id="20482" name="Picture 2" descr="PaaS Development as a cloud computing service model">
            <a:extLst>
              <a:ext uri="{FF2B5EF4-FFF2-40B4-BE49-F238E27FC236}">
                <a16:creationId xmlns:a16="http://schemas.microsoft.com/office/drawing/2014/main" id="{4650CBDC-26AD-BB0C-E427-F2354B63E1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5979" y="534172"/>
            <a:ext cx="4560842" cy="3990737"/>
          </a:xfrm>
          <a:prstGeom prst="rect">
            <a:avLst/>
          </a:prstGeom>
          <a:noFill/>
          <a:extLst>
            <a:ext uri="{909E8E84-426E-40DD-AFC4-6F175D3DCCD1}">
              <a14:hiddenFill xmlns:a14="http://schemas.microsoft.com/office/drawing/2010/main">
                <a:solidFill>
                  <a:srgbClr val="FFFFFF"/>
                </a:solidFill>
              </a14:hiddenFill>
            </a:ext>
          </a:extLst>
        </p:spPr>
      </p:pic>
      <p:sp>
        <p:nvSpPr>
          <p:cNvPr id="20489" name="Rectangle 2048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1" name="Rectangle 2049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DD4B96-4B0A-AFA0-85DE-3410D00E44D6}"/>
              </a:ext>
            </a:extLst>
          </p:cNvPr>
          <p:cNvSpPr txBox="1"/>
          <p:nvPr/>
        </p:nvSpPr>
        <p:spPr>
          <a:xfrm>
            <a:off x="6232187" y="4755741"/>
            <a:ext cx="5613589" cy="1077218"/>
          </a:xfrm>
          <a:prstGeom prst="rect">
            <a:avLst/>
          </a:prstGeom>
          <a:noFill/>
        </p:spPr>
        <p:txBody>
          <a:bodyPr wrap="square">
            <a:spAutoFit/>
          </a:bodyPr>
          <a:lstStyle/>
          <a:p>
            <a:r>
              <a:rPr lang="en-US" sz="1600" dirty="0"/>
              <a:t>Imagine you're a developer wanting to build a web application. Instead of setting up servers, databases, and other infrastructure, you can use a PaaS platform to focus solely on coding your application.</a:t>
            </a:r>
            <a:endParaRPr lang="en-IN" sz="1600" dirty="0"/>
          </a:p>
        </p:txBody>
      </p:sp>
    </p:spTree>
    <p:extLst>
      <p:ext uri="{BB962C8B-B14F-4D97-AF65-F5344CB8AC3E}">
        <p14:creationId xmlns:p14="http://schemas.microsoft.com/office/powerpoint/2010/main" val="3453436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40" name="Rectangle 2253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descr="Best Practices For Mastering SaaS Testing Tools">
            <a:extLst>
              <a:ext uri="{FF2B5EF4-FFF2-40B4-BE49-F238E27FC236}">
                <a16:creationId xmlns:a16="http://schemas.microsoft.com/office/drawing/2014/main" id="{ABF9AFD6-A926-87D6-5C29-1078B36557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7276" y="1206230"/>
            <a:ext cx="3956002" cy="22227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201B42-E2BB-D7EF-EFA7-85B876D6F624}"/>
              </a:ext>
            </a:extLst>
          </p:cNvPr>
          <p:cNvSpPr>
            <a:spLocks noGrp="1"/>
          </p:cNvSpPr>
          <p:nvPr>
            <p:ph idx="1"/>
          </p:nvPr>
        </p:nvSpPr>
        <p:spPr>
          <a:xfrm>
            <a:off x="6096000" y="741312"/>
            <a:ext cx="5754896" cy="3197464"/>
          </a:xfrm>
        </p:spPr>
        <p:txBody>
          <a:bodyPr anchor="t">
            <a:noAutofit/>
          </a:bodyPr>
          <a:lstStyle/>
          <a:p>
            <a:pPr marL="0" indent="0">
              <a:buNone/>
            </a:pPr>
            <a:r>
              <a:rPr lang="en-IN" sz="1800" b="1" dirty="0"/>
              <a:t>Software as a Service (SaaS): </a:t>
            </a:r>
            <a:r>
              <a:rPr lang="en-IN" sz="1800" dirty="0"/>
              <a:t>Provides software applications over the internet. The provider manages everything from infrastructure to application maintenance.</a:t>
            </a:r>
          </a:p>
          <a:p>
            <a:pPr marL="0" indent="0">
              <a:buNone/>
            </a:pPr>
            <a:endParaRPr lang="en-IN" sz="1800" dirty="0"/>
          </a:p>
          <a:p>
            <a:pPr marL="457200" lvl="1" indent="0">
              <a:buNone/>
            </a:pPr>
            <a:r>
              <a:rPr lang="en-IN" sz="1800" b="1" dirty="0"/>
              <a:t>Accessibility: </a:t>
            </a:r>
            <a:r>
              <a:rPr lang="en-IN" sz="1800" dirty="0"/>
              <a:t>Accessible from any device with a web browser 🌐.</a:t>
            </a:r>
          </a:p>
          <a:p>
            <a:pPr marL="457200" lvl="1" indent="0">
              <a:buNone/>
            </a:pPr>
            <a:r>
              <a:rPr lang="en-IN" sz="1800" b="1" dirty="0"/>
              <a:t>Cost-Effective: </a:t>
            </a:r>
            <a:r>
              <a:rPr lang="en-IN" sz="1800" dirty="0"/>
              <a:t>No upfront costs for software installation; subscription-based pricing 💸.</a:t>
            </a:r>
          </a:p>
          <a:p>
            <a:pPr marL="457200" lvl="1" indent="0">
              <a:buNone/>
            </a:pPr>
            <a:r>
              <a:rPr lang="en-IN" sz="1800" b="1" dirty="0"/>
              <a:t>Automatic Updates: </a:t>
            </a:r>
            <a:r>
              <a:rPr lang="en-IN" sz="1800" dirty="0"/>
              <a:t>The provider handles software updates and maintenance 🔄.</a:t>
            </a:r>
          </a:p>
          <a:p>
            <a:pPr marL="457200" lvl="1" indent="0">
              <a:buNone/>
            </a:pPr>
            <a:endParaRPr lang="en-IN" sz="1800" dirty="0"/>
          </a:p>
          <a:p>
            <a:pPr marL="0" indent="0">
              <a:buNone/>
            </a:pPr>
            <a:r>
              <a:rPr lang="en-IN" sz="1800" dirty="0"/>
              <a:t>Examples: Google Workspace, Microsoft 365, Salesforce.</a:t>
            </a:r>
          </a:p>
          <a:p>
            <a:pPr marL="0" indent="0">
              <a:buNone/>
            </a:pPr>
            <a:endParaRPr lang="en-IN" sz="1800" dirty="0"/>
          </a:p>
        </p:txBody>
      </p:sp>
      <p:sp>
        <p:nvSpPr>
          <p:cNvPr id="22541" name="Rectangle 2254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9" name="Rectangle 2253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6F5E1B5-3F26-9A47-7C0D-237FB2739D9F}"/>
              </a:ext>
            </a:extLst>
          </p:cNvPr>
          <p:cNvSpPr txBox="1"/>
          <p:nvPr/>
        </p:nvSpPr>
        <p:spPr>
          <a:xfrm>
            <a:off x="344101" y="4508068"/>
            <a:ext cx="5424401" cy="1323439"/>
          </a:xfrm>
          <a:prstGeom prst="rect">
            <a:avLst/>
          </a:prstGeom>
          <a:noFill/>
        </p:spPr>
        <p:txBody>
          <a:bodyPr wrap="square">
            <a:spAutoFit/>
          </a:bodyPr>
          <a:lstStyle/>
          <a:p>
            <a:r>
              <a:rPr lang="en-US" sz="1600" dirty="0"/>
              <a:t>Imagine you're a small business owner and you need a tool to manage your customer relationships, track sales, and automate marketing tasks. Instead of buying and installing software on your own computers, you can use a SaaS solution.</a:t>
            </a:r>
            <a:endParaRPr lang="en-IN" sz="1600" dirty="0"/>
          </a:p>
        </p:txBody>
      </p:sp>
    </p:spTree>
    <p:extLst>
      <p:ext uri="{BB962C8B-B14F-4D97-AF65-F5344CB8AC3E}">
        <p14:creationId xmlns:p14="http://schemas.microsoft.com/office/powerpoint/2010/main" val="677160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 shot of a computer&#10;&#10;Description automatically generated">
            <a:extLst>
              <a:ext uri="{FF2B5EF4-FFF2-40B4-BE49-F238E27FC236}">
                <a16:creationId xmlns:a16="http://schemas.microsoft.com/office/drawing/2014/main" id="{34F91A4F-2E29-B6E5-1253-CE484704A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1524000"/>
            <a:ext cx="8572500" cy="3810000"/>
          </a:xfrm>
          <a:prstGeom prst="rect">
            <a:avLst/>
          </a:prstGeom>
        </p:spPr>
      </p:pic>
      <p:sp>
        <p:nvSpPr>
          <p:cNvPr id="11" name="TextBox 10">
            <a:extLst>
              <a:ext uri="{FF2B5EF4-FFF2-40B4-BE49-F238E27FC236}">
                <a16:creationId xmlns:a16="http://schemas.microsoft.com/office/drawing/2014/main" id="{C79DBB1B-377B-5A09-602D-B718BADBDEB2}"/>
              </a:ext>
            </a:extLst>
          </p:cNvPr>
          <p:cNvSpPr txBox="1"/>
          <p:nvPr/>
        </p:nvSpPr>
        <p:spPr>
          <a:xfrm>
            <a:off x="2735903" y="491406"/>
            <a:ext cx="7108487" cy="553998"/>
          </a:xfrm>
          <a:prstGeom prst="rect">
            <a:avLst/>
          </a:prstGeom>
          <a:noFill/>
        </p:spPr>
        <p:txBody>
          <a:bodyPr wrap="square">
            <a:spAutoFit/>
          </a:bodyPr>
          <a:lstStyle/>
          <a:p>
            <a:r>
              <a:rPr lang="en-US" sz="3000" dirty="0">
                <a:latin typeface="Abadi" panose="020B0604020104020204" pitchFamily="34" charset="0"/>
              </a:rPr>
              <a:t>Difference between IAAS PASS SAAS</a:t>
            </a:r>
            <a:endParaRPr lang="en-IN" sz="3000" dirty="0">
              <a:latin typeface="Abadi" panose="020B0604020104020204" pitchFamily="34" charset="0"/>
            </a:endParaRPr>
          </a:p>
        </p:txBody>
      </p:sp>
    </p:spTree>
    <p:extLst>
      <p:ext uri="{BB962C8B-B14F-4D97-AF65-F5344CB8AC3E}">
        <p14:creationId xmlns:p14="http://schemas.microsoft.com/office/powerpoint/2010/main" val="3286943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94075A2-A7B9-3C43-E2D6-3EDA0EBE6269}"/>
              </a:ext>
            </a:extLst>
          </p:cNvPr>
          <p:cNvGraphicFramePr>
            <a:graphicFrameLocks noGrp="1"/>
          </p:cNvGraphicFramePr>
          <p:nvPr>
            <p:ph idx="1"/>
            <p:extLst>
              <p:ext uri="{D42A27DB-BD31-4B8C-83A1-F6EECF244321}">
                <p14:modId xmlns:p14="http://schemas.microsoft.com/office/powerpoint/2010/main" val="1471195684"/>
              </p:ext>
            </p:extLst>
          </p:nvPr>
        </p:nvGraphicFramePr>
        <p:xfrm>
          <a:off x="716140" y="344184"/>
          <a:ext cx="10076434" cy="6169632"/>
        </p:xfrm>
        <a:graphic>
          <a:graphicData uri="http://schemas.openxmlformats.org/drawingml/2006/table">
            <a:tbl>
              <a:tblPr>
                <a:tableStyleId>{85BE263C-DBD7-4A20-BB59-AAB30ACAA65A}</a:tableStyleId>
              </a:tblPr>
              <a:tblGrid>
                <a:gridCol w="1583226">
                  <a:extLst>
                    <a:ext uri="{9D8B030D-6E8A-4147-A177-3AD203B41FA5}">
                      <a16:colId xmlns:a16="http://schemas.microsoft.com/office/drawing/2014/main" val="469953617"/>
                    </a:ext>
                  </a:extLst>
                </a:gridCol>
                <a:gridCol w="2834810">
                  <a:extLst>
                    <a:ext uri="{9D8B030D-6E8A-4147-A177-3AD203B41FA5}">
                      <a16:colId xmlns:a16="http://schemas.microsoft.com/office/drawing/2014/main" val="1939424595"/>
                    </a:ext>
                  </a:extLst>
                </a:gridCol>
                <a:gridCol w="2834810">
                  <a:extLst>
                    <a:ext uri="{9D8B030D-6E8A-4147-A177-3AD203B41FA5}">
                      <a16:colId xmlns:a16="http://schemas.microsoft.com/office/drawing/2014/main" val="1040194244"/>
                    </a:ext>
                  </a:extLst>
                </a:gridCol>
                <a:gridCol w="2823588">
                  <a:extLst>
                    <a:ext uri="{9D8B030D-6E8A-4147-A177-3AD203B41FA5}">
                      <a16:colId xmlns:a16="http://schemas.microsoft.com/office/drawing/2014/main" val="196612541"/>
                    </a:ext>
                  </a:extLst>
                </a:gridCol>
              </a:tblGrid>
              <a:tr h="368997">
                <a:tc>
                  <a:txBody>
                    <a:bodyPr/>
                    <a:lstStyle/>
                    <a:p>
                      <a:r>
                        <a:rPr lang="en-IN" sz="1600" b="1">
                          <a:solidFill>
                            <a:schemeClr val="tx1">
                              <a:lumMod val="75000"/>
                              <a:lumOff val="25000"/>
                            </a:schemeClr>
                          </a:solidFill>
                        </a:rPr>
                        <a:t>Feature</a:t>
                      </a:r>
                    </a:p>
                  </a:txBody>
                  <a:tcPr marL="161604" marR="121203" marT="80802" marB="80802" anchor="ctr"/>
                </a:tc>
                <a:tc>
                  <a:txBody>
                    <a:bodyPr/>
                    <a:lstStyle/>
                    <a:p>
                      <a:r>
                        <a:rPr lang="en-IN" sz="1600" b="1">
                          <a:solidFill>
                            <a:schemeClr val="tx1">
                              <a:lumMod val="75000"/>
                              <a:lumOff val="25000"/>
                            </a:schemeClr>
                          </a:solidFill>
                        </a:rPr>
                        <a:t>IaaS</a:t>
                      </a:r>
                      <a:r>
                        <a:rPr lang="en-IN" sz="1600">
                          <a:solidFill>
                            <a:schemeClr val="tx1">
                              <a:lumMod val="75000"/>
                              <a:lumOff val="25000"/>
                            </a:schemeClr>
                          </a:solidFill>
                        </a:rPr>
                        <a:t> 🛠️</a:t>
                      </a:r>
                    </a:p>
                  </a:txBody>
                  <a:tcPr marL="161604" marR="121203" marT="80802" marB="80802" anchor="ctr"/>
                </a:tc>
                <a:tc>
                  <a:txBody>
                    <a:bodyPr/>
                    <a:lstStyle/>
                    <a:p>
                      <a:r>
                        <a:rPr lang="en-IN" sz="1600" b="1">
                          <a:solidFill>
                            <a:schemeClr val="tx1">
                              <a:lumMod val="75000"/>
                              <a:lumOff val="25000"/>
                            </a:schemeClr>
                          </a:solidFill>
                        </a:rPr>
                        <a:t>PaaS</a:t>
                      </a:r>
                      <a:r>
                        <a:rPr lang="en-IN" sz="1600">
                          <a:solidFill>
                            <a:schemeClr val="tx1">
                              <a:lumMod val="75000"/>
                              <a:lumOff val="25000"/>
                            </a:schemeClr>
                          </a:solidFill>
                        </a:rPr>
                        <a:t> 🚀</a:t>
                      </a:r>
                    </a:p>
                  </a:txBody>
                  <a:tcPr marL="161604" marR="121203" marT="80802" marB="80802" anchor="ctr"/>
                </a:tc>
                <a:tc>
                  <a:txBody>
                    <a:bodyPr/>
                    <a:lstStyle/>
                    <a:p>
                      <a:r>
                        <a:rPr lang="en-IN" sz="1600" b="1">
                          <a:solidFill>
                            <a:schemeClr val="tx1">
                              <a:lumMod val="75000"/>
                              <a:lumOff val="25000"/>
                            </a:schemeClr>
                          </a:solidFill>
                        </a:rPr>
                        <a:t>SaaS</a:t>
                      </a:r>
                      <a:r>
                        <a:rPr lang="en-IN" sz="1600">
                          <a:solidFill>
                            <a:schemeClr val="tx1">
                              <a:lumMod val="75000"/>
                              <a:lumOff val="25000"/>
                            </a:schemeClr>
                          </a:solidFill>
                        </a:rPr>
                        <a:t> 🌐</a:t>
                      </a:r>
                    </a:p>
                  </a:txBody>
                  <a:tcPr marL="161604" marR="121203" marT="80802" marB="80802" anchor="ctr"/>
                </a:tc>
                <a:extLst>
                  <a:ext uri="{0D108BD9-81ED-4DB2-BD59-A6C34878D82A}">
                    <a16:rowId xmlns:a16="http://schemas.microsoft.com/office/drawing/2014/main" val="2764798540"/>
                  </a:ext>
                </a:extLst>
              </a:tr>
              <a:tr h="719140">
                <a:tc>
                  <a:txBody>
                    <a:bodyPr/>
                    <a:lstStyle/>
                    <a:p>
                      <a:r>
                        <a:rPr lang="en-IN" sz="1600" b="1">
                          <a:solidFill>
                            <a:schemeClr val="tx1">
                              <a:lumMod val="75000"/>
                              <a:lumOff val="25000"/>
                            </a:schemeClr>
                          </a:solidFill>
                        </a:rPr>
                        <a:t>Description</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Infrastructure as a Service: Rent virtualized resources like servers, storage, and networks.</a:t>
                      </a:r>
                    </a:p>
                  </a:txBody>
                  <a:tcPr marL="161604" marR="121203" marT="80802" marB="80802" anchor="ctr"/>
                </a:tc>
                <a:tc>
                  <a:txBody>
                    <a:bodyPr/>
                    <a:lstStyle/>
                    <a:p>
                      <a:r>
                        <a:rPr lang="en-US" sz="1600">
                          <a:solidFill>
                            <a:schemeClr val="tx1">
                              <a:lumMod val="75000"/>
                              <a:lumOff val="25000"/>
                            </a:schemeClr>
                          </a:solidFill>
                        </a:rPr>
                        <a:t>Platform as a Service: Use tools to build, test, and deploy apps without managing infrastructure.</a:t>
                      </a:r>
                    </a:p>
                  </a:txBody>
                  <a:tcPr marL="161604" marR="121203" marT="80802" marB="80802" anchor="ctr"/>
                </a:tc>
                <a:tc>
                  <a:txBody>
                    <a:bodyPr/>
                    <a:lstStyle/>
                    <a:p>
                      <a:r>
                        <a:rPr lang="en-US" sz="1600">
                          <a:solidFill>
                            <a:schemeClr val="tx1">
                              <a:lumMod val="75000"/>
                              <a:lumOff val="25000"/>
                            </a:schemeClr>
                          </a:solidFill>
                        </a:rPr>
                        <a:t>Software as a Service: Access ready-to-use applications over the internet.</a:t>
                      </a:r>
                    </a:p>
                  </a:txBody>
                  <a:tcPr marL="161604" marR="121203" marT="80802" marB="80802" anchor="ctr"/>
                </a:tc>
                <a:extLst>
                  <a:ext uri="{0D108BD9-81ED-4DB2-BD59-A6C34878D82A}">
                    <a16:rowId xmlns:a16="http://schemas.microsoft.com/office/drawing/2014/main" val="2977513859"/>
                  </a:ext>
                </a:extLst>
              </a:tr>
              <a:tr h="544068">
                <a:tc>
                  <a:txBody>
                    <a:bodyPr/>
                    <a:lstStyle/>
                    <a:p>
                      <a:r>
                        <a:rPr lang="en-IN" sz="1600" b="1">
                          <a:solidFill>
                            <a:schemeClr val="tx1">
                              <a:lumMod val="75000"/>
                              <a:lumOff val="25000"/>
                            </a:schemeClr>
                          </a:solidFill>
                        </a:rPr>
                        <a:t>Control Level</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High: Full control over servers, OS, and storage.</a:t>
                      </a:r>
                    </a:p>
                  </a:txBody>
                  <a:tcPr marL="161604" marR="121203" marT="80802" marB="80802" anchor="ctr"/>
                </a:tc>
                <a:tc>
                  <a:txBody>
                    <a:bodyPr/>
                    <a:lstStyle/>
                    <a:p>
                      <a:r>
                        <a:rPr lang="en-IN" sz="1600" dirty="0">
                          <a:solidFill>
                            <a:schemeClr val="tx1">
                              <a:lumMod val="75000"/>
                              <a:lumOff val="25000"/>
                            </a:schemeClr>
                          </a:solidFill>
                        </a:rPr>
                        <a:t>Medium: Focus on application development, not infrastructure.</a:t>
                      </a:r>
                    </a:p>
                  </a:txBody>
                  <a:tcPr marL="161604" marR="121203" marT="80802" marB="80802" anchor="ctr"/>
                </a:tc>
                <a:tc>
                  <a:txBody>
                    <a:bodyPr/>
                    <a:lstStyle/>
                    <a:p>
                      <a:r>
                        <a:rPr lang="en-US" sz="1600">
                          <a:solidFill>
                            <a:schemeClr val="tx1">
                              <a:lumMod val="75000"/>
                              <a:lumOff val="25000"/>
                            </a:schemeClr>
                          </a:solidFill>
                        </a:rPr>
                        <a:t>Low: Just use the application; everything else is managed.</a:t>
                      </a:r>
                    </a:p>
                  </a:txBody>
                  <a:tcPr marL="161604" marR="121203" marT="80802" marB="80802" anchor="ctr"/>
                </a:tc>
                <a:extLst>
                  <a:ext uri="{0D108BD9-81ED-4DB2-BD59-A6C34878D82A}">
                    <a16:rowId xmlns:a16="http://schemas.microsoft.com/office/drawing/2014/main" val="1035742588"/>
                  </a:ext>
                </a:extLst>
              </a:tr>
              <a:tr h="544068">
                <a:tc>
                  <a:txBody>
                    <a:bodyPr/>
                    <a:lstStyle/>
                    <a:p>
                      <a:r>
                        <a:rPr lang="en-IN" sz="1600" b="1">
                          <a:solidFill>
                            <a:schemeClr val="tx1">
                              <a:lumMod val="75000"/>
                              <a:lumOff val="25000"/>
                            </a:schemeClr>
                          </a:solidFill>
                        </a:rPr>
                        <a:t>Management</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User manages OS, middleware, and runtime.</a:t>
                      </a:r>
                    </a:p>
                  </a:txBody>
                  <a:tcPr marL="161604" marR="121203" marT="80802" marB="80802" anchor="ctr"/>
                </a:tc>
                <a:tc>
                  <a:txBody>
                    <a:bodyPr/>
                    <a:lstStyle/>
                    <a:p>
                      <a:r>
                        <a:rPr lang="fr-FR" sz="1600">
                          <a:solidFill>
                            <a:schemeClr val="tx1">
                              <a:lumMod val="75000"/>
                              <a:lumOff val="25000"/>
                            </a:schemeClr>
                          </a:solidFill>
                        </a:rPr>
                        <a:t>Provider manages infrastructure; user manages apps.</a:t>
                      </a:r>
                    </a:p>
                  </a:txBody>
                  <a:tcPr marL="161604" marR="121203" marT="80802" marB="80802" anchor="ctr"/>
                </a:tc>
                <a:tc>
                  <a:txBody>
                    <a:bodyPr/>
                    <a:lstStyle/>
                    <a:p>
                      <a:r>
                        <a:rPr lang="en-US" sz="1600">
                          <a:solidFill>
                            <a:schemeClr val="tx1">
                              <a:lumMod val="75000"/>
                              <a:lumOff val="25000"/>
                            </a:schemeClr>
                          </a:solidFill>
                        </a:rPr>
                        <a:t>Provider manages everything, including maintenance and updates.</a:t>
                      </a:r>
                    </a:p>
                  </a:txBody>
                  <a:tcPr marL="161604" marR="121203" marT="80802" marB="80802" anchor="ctr"/>
                </a:tc>
                <a:extLst>
                  <a:ext uri="{0D108BD9-81ED-4DB2-BD59-A6C34878D82A}">
                    <a16:rowId xmlns:a16="http://schemas.microsoft.com/office/drawing/2014/main" val="2474039147"/>
                  </a:ext>
                </a:extLst>
              </a:tr>
              <a:tr h="544068">
                <a:tc>
                  <a:txBody>
                    <a:bodyPr/>
                    <a:lstStyle/>
                    <a:p>
                      <a:r>
                        <a:rPr lang="en-IN" sz="1600" b="1">
                          <a:solidFill>
                            <a:schemeClr val="tx1">
                              <a:lumMod val="75000"/>
                              <a:lumOff val="25000"/>
                            </a:schemeClr>
                          </a:solidFill>
                        </a:rPr>
                        <a:t>Target Users</a:t>
                      </a:r>
                      <a:endParaRPr lang="en-IN" sz="1600">
                        <a:solidFill>
                          <a:schemeClr val="tx1">
                            <a:lumMod val="75000"/>
                            <a:lumOff val="25000"/>
                          </a:schemeClr>
                        </a:solidFill>
                      </a:endParaRPr>
                    </a:p>
                  </a:txBody>
                  <a:tcPr marL="161604" marR="121203" marT="80802" marB="80802" anchor="ctr"/>
                </a:tc>
                <a:tc>
                  <a:txBody>
                    <a:bodyPr/>
                    <a:lstStyle/>
                    <a:p>
                      <a:r>
                        <a:rPr lang="en-US" sz="1600" dirty="0">
                          <a:solidFill>
                            <a:schemeClr val="tx1">
                              <a:lumMod val="75000"/>
                              <a:lumOff val="25000"/>
                            </a:schemeClr>
                          </a:solidFill>
                        </a:rPr>
                        <a:t>IT administrators, developers needing flexibility.</a:t>
                      </a:r>
                    </a:p>
                  </a:txBody>
                  <a:tcPr marL="161604" marR="121203" marT="80802" marB="80802" anchor="ctr"/>
                </a:tc>
                <a:tc>
                  <a:txBody>
                    <a:bodyPr/>
                    <a:lstStyle/>
                    <a:p>
                      <a:r>
                        <a:rPr lang="en-US" sz="1600">
                          <a:solidFill>
                            <a:schemeClr val="tx1">
                              <a:lumMod val="75000"/>
                              <a:lumOff val="25000"/>
                            </a:schemeClr>
                          </a:solidFill>
                        </a:rPr>
                        <a:t>Developers focusing on app building and testing.</a:t>
                      </a:r>
                    </a:p>
                  </a:txBody>
                  <a:tcPr marL="161604" marR="121203" marT="80802" marB="80802" anchor="ctr"/>
                </a:tc>
                <a:tc>
                  <a:txBody>
                    <a:bodyPr/>
                    <a:lstStyle/>
                    <a:p>
                      <a:r>
                        <a:rPr lang="en-IN" sz="1600">
                          <a:solidFill>
                            <a:schemeClr val="tx1">
                              <a:lumMod val="75000"/>
                              <a:lumOff val="25000"/>
                            </a:schemeClr>
                          </a:solidFill>
                        </a:rPr>
                        <a:t>End-users needing easy-to-use apps.</a:t>
                      </a:r>
                    </a:p>
                  </a:txBody>
                  <a:tcPr marL="161604" marR="121203" marT="80802" marB="80802" anchor="ctr"/>
                </a:tc>
                <a:extLst>
                  <a:ext uri="{0D108BD9-81ED-4DB2-BD59-A6C34878D82A}">
                    <a16:rowId xmlns:a16="http://schemas.microsoft.com/office/drawing/2014/main" val="714708805"/>
                  </a:ext>
                </a:extLst>
              </a:tr>
              <a:tr h="719140">
                <a:tc>
                  <a:txBody>
                    <a:bodyPr/>
                    <a:lstStyle/>
                    <a:p>
                      <a:r>
                        <a:rPr lang="en-IN" sz="1600" b="1">
                          <a:solidFill>
                            <a:schemeClr val="tx1">
                              <a:lumMod val="75000"/>
                              <a:lumOff val="25000"/>
                            </a:schemeClr>
                          </a:solidFill>
                        </a:rPr>
                        <a:t>Examples</a:t>
                      </a:r>
                      <a:endParaRPr lang="en-IN" sz="1600">
                        <a:solidFill>
                          <a:schemeClr val="tx1">
                            <a:lumMod val="75000"/>
                            <a:lumOff val="25000"/>
                          </a:schemeClr>
                        </a:solidFill>
                      </a:endParaRPr>
                    </a:p>
                  </a:txBody>
                  <a:tcPr marL="161604" marR="121203" marT="80802" marB="80802" anchor="ctr"/>
                </a:tc>
                <a:tc>
                  <a:txBody>
                    <a:bodyPr/>
                    <a:lstStyle/>
                    <a:p>
                      <a:r>
                        <a:rPr lang="en-IN" sz="1600">
                          <a:solidFill>
                            <a:schemeClr val="tx1">
                              <a:lumMod val="75000"/>
                              <a:lumOff val="25000"/>
                            </a:schemeClr>
                          </a:solidFill>
                        </a:rPr>
                        <a:t>AWS EC2, Microsoft Azure VMs, Google Compute Engine.</a:t>
                      </a:r>
                    </a:p>
                  </a:txBody>
                  <a:tcPr marL="161604" marR="121203" marT="80802" marB="80802" anchor="ctr"/>
                </a:tc>
                <a:tc>
                  <a:txBody>
                    <a:bodyPr/>
                    <a:lstStyle/>
                    <a:p>
                      <a:r>
                        <a:rPr lang="en-US" sz="1600">
                          <a:solidFill>
                            <a:schemeClr val="tx1">
                              <a:lumMod val="75000"/>
                              <a:lumOff val="25000"/>
                            </a:schemeClr>
                          </a:solidFill>
                        </a:rPr>
                        <a:t>AWS Elastic Beanstalk, Microsoft Azure App Service, Google App Engine.</a:t>
                      </a:r>
                    </a:p>
                  </a:txBody>
                  <a:tcPr marL="161604" marR="121203" marT="80802" marB="80802" anchor="ctr"/>
                </a:tc>
                <a:tc>
                  <a:txBody>
                    <a:bodyPr/>
                    <a:lstStyle/>
                    <a:p>
                      <a:r>
                        <a:rPr lang="en-US" sz="1600">
                          <a:solidFill>
                            <a:schemeClr val="tx1">
                              <a:lumMod val="75000"/>
                              <a:lumOff val="25000"/>
                            </a:schemeClr>
                          </a:solidFill>
                        </a:rPr>
                        <a:t>Google Workspace, Microsoft 365, Salesforce.</a:t>
                      </a:r>
                    </a:p>
                  </a:txBody>
                  <a:tcPr marL="161604" marR="121203" marT="80802" marB="80802" anchor="ctr"/>
                </a:tc>
                <a:extLst>
                  <a:ext uri="{0D108BD9-81ED-4DB2-BD59-A6C34878D82A}">
                    <a16:rowId xmlns:a16="http://schemas.microsoft.com/office/drawing/2014/main" val="2113539406"/>
                  </a:ext>
                </a:extLst>
              </a:tr>
              <a:tr h="544068">
                <a:tc>
                  <a:txBody>
                    <a:bodyPr/>
                    <a:lstStyle/>
                    <a:p>
                      <a:r>
                        <a:rPr lang="en-IN" sz="1600" b="1">
                          <a:solidFill>
                            <a:schemeClr val="tx1">
                              <a:lumMod val="75000"/>
                              <a:lumOff val="25000"/>
                            </a:schemeClr>
                          </a:solidFill>
                        </a:rPr>
                        <a:t>Use Case</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Hosting websites, data storage, disaster recovery.</a:t>
                      </a:r>
                    </a:p>
                  </a:txBody>
                  <a:tcPr marL="161604" marR="121203" marT="80802" marB="80802" anchor="ctr"/>
                </a:tc>
                <a:tc>
                  <a:txBody>
                    <a:bodyPr/>
                    <a:lstStyle/>
                    <a:p>
                      <a:r>
                        <a:rPr lang="en-US" sz="1600">
                          <a:solidFill>
                            <a:schemeClr val="tx1">
                              <a:lumMod val="75000"/>
                              <a:lumOff val="25000"/>
                            </a:schemeClr>
                          </a:solidFill>
                        </a:rPr>
                        <a:t>Building and deploying custom apps.</a:t>
                      </a:r>
                    </a:p>
                  </a:txBody>
                  <a:tcPr marL="161604" marR="121203" marT="80802" marB="80802" anchor="ctr"/>
                </a:tc>
                <a:tc>
                  <a:txBody>
                    <a:bodyPr/>
                    <a:lstStyle/>
                    <a:p>
                      <a:r>
                        <a:rPr lang="en-IN" sz="1600">
                          <a:solidFill>
                            <a:schemeClr val="tx1">
                              <a:lumMod val="75000"/>
                              <a:lumOff val="25000"/>
                            </a:schemeClr>
                          </a:solidFill>
                        </a:rPr>
                        <a:t>Email, CRM, collaborative tools.</a:t>
                      </a:r>
                    </a:p>
                  </a:txBody>
                  <a:tcPr marL="161604" marR="121203" marT="80802" marB="80802" anchor="ctr"/>
                </a:tc>
                <a:extLst>
                  <a:ext uri="{0D108BD9-81ED-4DB2-BD59-A6C34878D82A}">
                    <a16:rowId xmlns:a16="http://schemas.microsoft.com/office/drawing/2014/main" val="1064778182"/>
                  </a:ext>
                </a:extLst>
              </a:tr>
              <a:tr h="368997">
                <a:tc>
                  <a:txBody>
                    <a:bodyPr/>
                    <a:lstStyle/>
                    <a:p>
                      <a:r>
                        <a:rPr lang="en-IN" sz="1600" b="1">
                          <a:solidFill>
                            <a:schemeClr val="tx1">
                              <a:lumMod val="75000"/>
                              <a:lumOff val="25000"/>
                            </a:schemeClr>
                          </a:solidFill>
                        </a:rPr>
                        <a:t>Setup Complexity</a:t>
                      </a:r>
                      <a:endParaRPr lang="en-IN" sz="1600">
                        <a:solidFill>
                          <a:schemeClr val="tx1">
                            <a:lumMod val="75000"/>
                            <a:lumOff val="25000"/>
                          </a:schemeClr>
                        </a:solidFill>
                      </a:endParaRPr>
                    </a:p>
                  </a:txBody>
                  <a:tcPr marL="161604" marR="121203" marT="80802" marB="80802" anchor="ctr"/>
                </a:tc>
                <a:tc>
                  <a:txBody>
                    <a:bodyPr/>
                    <a:lstStyle/>
                    <a:p>
                      <a:r>
                        <a:rPr lang="en-IN" sz="1600">
                          <a:solidFill>
                            <a:schemeClr val="tx1">
                              <a:lumMod val="75000"/>
                              <a:lumOff val="25000"/>
                            </a:schemeClr>
                          </a:solidFill>
                        </a:rPr>
                        <a:t>High 🛠️</a:t>
                      </a:r>
                    </a:p>
                  </a:txBody>
                  <a:tcPr marL="161604" marR="121203" marT="80802" marB="80802" anchor="ctr"/>
                </a:tc>
                <a:tc>
                  <a:txBody>
                    <a:bodyPr/>
                    <a:lstStyle/>
                    <a:p>
                      <a:r>
                        <a:rPr lang="en-IN" sz="1600">
                          <a:solidFill>
                            <a:schemeClr val="tx1">
                              <a:lumMod val="75000"/>
                              <a:lumOff val="25000"/>
                            </a:schemeClr>
                          </a:solidFill>
                        </a:rPr>
                        <a:t>Medium ⚙️</a:t>
                      </a:r>
                    </a:p>
                  </a:txBody>
                  <a:tcPr marL="161604" marR="121203" marT="80802" marB="80802" anchor="ctr"/>
                </a:tc>
                <a:tc>
                  <a:txBody>
                    <a:bodyPr/>
                    <a:lstStyle/>
                    <a:p>
                      <a:r>
                        <a:rPr lang="en-IN" sz="1600" dirty="0">
                          <a:solidFill>
                            <a:schemeClr val="tx1">
                              <a:lumMod val="75000"/>
                              <a:lumOff val="25000"/>
                            </a:schemeClr>
                          </a:solidFill>
                        </a:rPr>
                        <a:t>Low ✅</a:t>
                      </a:r>
                    </a:p>
                  </a:txBody>
                  <a:tcPr marL="161604" marR="121203" marT="80802" marB="80802" anchor="ctr"/>
                </a:tc>
                <a:extLst>
                  <a:ext uri="{0D108BD9-81ED-4DB2-BD59-A6C34878D82A}">
                    <a16:rowId xmlns:a16="http://schemas.microsoft.com/office/drawing/2014/main" val="1946728181"/>
                  </a:ext>
                </a:extLst>
              </a:tr>
            </a:tbl>
          </a:graphicData>
        </a:graphic>
      </p:graphicFrame>
    </p:spTree>
    <p:extLst>
      <p:ext uri="{BB962C8B-B14F-4D97-AF65-F5344CB8AC3E}">
        <p14:creationId xmlns:p14="http://schemas.microsoft.com/office/powerpoint/2010/main" val="4078653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Amazon Web Services (AWS) Logo in SVG Vector or PNG File Format - Logo.wine">
            <a:extLst>
              <a:ext uri="{FF2B5EF4-FFF2-40B4-BE49-F238E27FC236}">
                <a16:creationId xmlns:a16="http://schemas.microsoft.com/office/drawing/2014/main" id="{ACE2E97C-F89A-E903-D1F8-4DED6AB3A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321" y="191637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ownload Microsoft Azure (Windows Azure) Logo in SVG Vector or PNG File Format - Logo.wine">
            <a:extLst>
              <a:ext uri="{FF2B5EF4-FFF2-40B4-BE49-F238E27FC236}">
                <a16:creationId xmlns:a16="http://schemas.microsoft.com/office/drawing/2014/main" id="{C5BE1C03-E9D3-958C-E406-63F238DE5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233" y="1413128"/>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loud Platform (GCP) – IT Ignite">
            <a:extLst>
              <a:ext uri="{FF2B5EF4-FFF2-40B4-BE49-F238E27FC236}">
                <a16:creationId xmlns:a16="http://schemas.microsoft.com/office/drawing/2014/main" id="{F63C1A03-88F7-0796-9754-23B423281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2840" y="24412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BM Cloud logo · Issue #98 · cncf/filterable-landscape · GitHub">
            <a:extLst>
              <a:ext uri="{FF2B5EF4-FFF2-40B4-BE49-F238E27FC236}">
                <a16:creationId xmlns:a16="http://schemas.microsoft.com/office/drawing/2014/main" id="{9660507C-5491-FC3D-DBF8-BDA95E2EFC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724" y="501015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racle Cloud Logo and symbol, meaning, history, PNG, brand">
            <a:extLst>
              <a:ext uri="{FF2B5EF4-FFF2-40B4-BE49-F238E27FC236}">
                <a16:creationId xmlns:a16="http://schemas.microsoft.com/office/drawing/2014/main" id="{E70EF09E-5EEB-395D-E334-B9D50CFC79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3902" y="3389684"/>
            <a:ext cx="2133444" cy="11947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libaba Cloud Logo PNG vector in SVG, PDF, AI, CDR format">
            <a:extLst>
              <a:ext uri="{FF2B5EF4-FFF2-40B4-BE49-F238E27FC236}">
                <a16:creationId xmlns:a16="http://schemas.microsoft.com/office/drawing/2014/main" id="{060EECFA-A9F7-F67F-B8E8-095D907817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81" y="5010150"/>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alesforce Logo PNG Transparent – ​​Brands Logos">
            <a:extLst>
              <a:ext uri="{FF2B5EF4-FFF2-40B4-BE49-F238E27FC236}">
                <a16:creationId xmlns:a16="http://schemas.microsoft.com/office/drawing/2014/main" id="{32DFE8E4-E210-FF3C-C049-572FDC071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5109" y="4712049"/>
            <a:ext cx="2219154" cy="155672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88BF0892-D925-298E-2327-FD25D47D0A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901" y="3045330"/>
            <a:ext cx="2019300" cy="226695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AB94E0A5-BACD-442F-D34C-7A8A30BB99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9531" y="1946466"/>
            <a:ext cx="25908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8BBE5ACA-6D5B-C85C-F304-E15820D156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1811" y="471487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CB7F2D-7253-9D0E-DCBB-ECA447365418}"/>
              </a:ext>
            </a:extLst>
          </p:cNvPr>
          <p:cNvSpPr txBox="1"/>
          <p:nvPr/>
        </p:nvSpPr>
        <p:spPr>
          <a:xfrm>
            <a:off x="1246203" y="457831"/>
            <a:ext cx="9939610" cy="707886"/>
          </a:xfrm>
          <a:prstGeom prst="rect">
            <a:avLst/>
          </a:prstGeom>
          <a:noFill/>
        </p:spPr>
        <p:txBody>
          <a:bodyPr wrap="square">
            <a:spAutoFit/>
          </a:bodyPr>
          <a:lstStyle/>
          <a:p>
            <a:r>
              <a:rPr lang="en-US" sz="4000" dirty="0">
                <a:latin typeface="Aharoni" panose="02010803020104030203" pitchFamily="2" charset="-79"/>
                <a:cs typeface="Aharoni" panose="02010803020104030203" pitchFamily="2" charset="-79"/>
              </a:rPr>
              <a:t>Popular cloud service providers globally</a:t>
            </a:r>
            <a:endParaRPr lang="en-IN"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75280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1"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80"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082" name="Rectangle 208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931BC-66BC-3115-A70B-2AE17CB37BD6}"/>
              </a:ext>
            </a:extLst>
          </p:cNvPr>
          <p:cNvSpPr>
            <a:spLocks noGrp="1"/>
          </p:cNvSpPr>
          <p:nvPr>
            <p:ph type="title"/>
          </p:nvPr>
        </p:nvSpPr>
        <p:spPr>
          <a:xfrm>
            <a:off x="1038403" y="501107"/>
            <a:ext cx="5999959" cy="1708243"/>
          </a:xfrm>
        </p:spPr>
        <p:txBody>
          <a:bodyPr anchor="ctr">
            <a:normAutofit/>
          </a:bodyPr>
          <a:lstStyle/>
          <a:p>
            <a:r>
              <a:rPr lang="en-US" sz="4000" b="1" dirty="0">
                <a:latin typeface="Abadi" panose="020B0604020104020204" pitchFamily="34" charset="0"/>
              </a:rPr>
              <a:t>What is cloud computing…?</a:t>
            </a:r>
            <a:endParaRPr lang="en-IN" sz="4000" b="1" dirty="0">
              <a:latin typeface="Abadi" panose="020B0604020104020204" pitchFamily="34" charset="0"/>
            </a:endParaRPr>
          </a:p>
        </p:txBody>
      </p:sp>
      <p:pic>
        <p:nvPicPr>
          <p:cNvPr id="2058" name="Picture 10" descr="23,311 Cloud Computing Illustrations - Free Download in SVG, PNG, EPS | IconScout">
            <a:extLst>
              <a:ext uri="{FF2B5EF4-FFF2-40B4-BE49-F238E27FC236}">
                <a16:creationId xmlns:a16="http://schemas.microsoft.com/office/drawing/2014/main" id="{91E49ACE-8D34-074F-B00F-32553E39CD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476" y="2593725"/>
            <a:ext cx="4541003" cy="32853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6ACA658-C362-E52F-3236-A3B92C1D2E99}"/>
              </a:ext>
            </a:extLst>
          </p:cNvPr>
          <p:cNvSpPr>
            <a:spLocks noGrp="1"/>
          </p:cNvSpPr>
          <p:nvPr>
            <p:ph idx="1"/>
          </p:nvPr>
        </p:nvSpPr>
        <p:spPr>
          <a:xfrm>
            <a:off x="6425522" y="466928"/>
            <a:ext cx="4945590" cy="5773151"/>
          </a:xfrm>
        </p:spPr>
        <p:txBody>
          <a:bodyPr anchor="ctr">
            <a:normAutofit/>
          </a:bodyPr>
          <a:lstStyle/>
          <a:p>
            <a:pPr marL="0" indent="0">
              <a:buNone/>
            </a:pPr>
            <a:r>
              <a:rPr lang="en-US" sz="2000" dirty="0"/>
              <a:t>Think of it as renting what you need instead of owning it.</a:t>
            </a:r>
          </a:p>
          <a:p>
            <a:pPr marL="0" indent="0">
              <a:buNone/>
            </a:pPr>
            <a:r>
              <a:rPr lang="en-US" sz="2000" dirty="0"/>
              <a:t>Example: Instead of buying your own storage device, you use services like Google Drive or Dropbox to store your files online and access them from anywhere.</a:t>
            </a:r>
          </a:p>
          <a:p>
            <a:pPr marL="0" indent="0">
              <a:buNone/>
            </a:pPr>
            <a:r>
              <a:rPr lang="en-IN" sz="2000" kern="100" dirty="0">
                <a:effectLst/>
                <a:ea typeface="Calibri" panose="020F0502020204030204" pitchFamily="34" charset="0"/>
                <a:cs typeface="Tunga" panose="020B0502040204020203" pitchFamily="34" charset="0"/>
              </a:rPr>
              <a:t>Cloud computing works similarly but with computers, storage, and software. Instead of owning physical hardware and managing everything yourself, you rent computing power, storage, and services from companies like </a:t>
            </a:r>
            <a:r>
              <a:rPr lang="en-IN" sz="2000" b="1" kern="100" dirty="0">
                <a:effectLst/>
                <a:ea typeface="Calibri" panose="020F0502020204030204" pitchFamily="34" charset="0"/>
                <a:cs typeface="Tunga" panose="020B0502040204020203" pitchFamily="34" charset="0"/>
              </a:rPr>
              <a:t>Amazon Web Services (AWS), Microsoft Azure, or Google Cloud.</a:t>
            </a:r>
          </a:p>
        </p:txBody>
      </p:sp>
    </p:spTree>
    <p:extLst>
      <p:ext uri="{BB962C8B-B14F-4D97-AF65-F5344CB8AC3E}">
        <p14:creationId xmlns:p14="http://schemas.microsoft.com/office/powerpoint/2010/main" val="3430911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WS Cloud Architecture Services - Signity Solutions">
            <a:extLst>
              <a:ext uri="{FF2B5EF4-FFF2-40B4-BE49-F238E27FC236}">
                <a16:creationId xmlns:a16="http://schemas.microsoft.com/office/drawing/2014/main" id="{1248DF55-FAAA-3B46-052F-B59ED651BD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7743" y="1750828"/>
            <a:ext cx="3876165" cy="2000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E06185-9CFD-D322-DCAC-3BBE3960B6CB}"/>
              </a:ext>
            </a:extLst>
          </p:cNvPr>
          <p:cNvSpPr txBox="1"/>
          <p:nvPr/>
        </p:nvSpPr>
        <p:spPr>
          <a:xfrm>
            <a:off x="5496448" y="938820"/>
            <a:ext cx="6156401" cy="4980360"/>
          </a:xfrm>
          <a:prstGeom prst="rect">
            <a:avLst/>
          </a:prstGeom>
        </p:spPr>
        <p:txBody>
          <a:bodyPr vert="horz" lIns="91440" tIns="45720" rIns="91440" bIns="45720" rtlCol="0" anchor="t">
            <a:normAutofit/>
          </a:bodyPr>
          <a:lstStyle/>
          <a:p>
            <a:pPr>
              <a:lnSpc>
                <a:spcPct val="90000"/>
              </a:lnSpc>
              <a:spcAft>
                <a:spcPts val="600"/>
              </a:spcAft>
            </a:pPr>
            <a:r>
              <a:rPr lang="en-US" sz="3000" b="1" dirty="0">
                <a:latin typeface="Amasis MT Pro" panose="02040504050005020304" pitchFamily="18" charset="0"/>
              </a:rPr>
              <a:t>How Cloud Computing Works…?</a:t>
            </a:r>
          </a:p>
          <a:p>
            <a:pPr indent="-228600">
              <a:lnSpc>
                <a:spcPct val="90000"/>
              </a:lnSpc>
              <a:spcAft>
                <a:spcPts val="600"/>
              </a:spcAft>
              <a:buFont typeface="Arial" panose="020B0604020202020204" pitchFamily="34" charset="0"/>
              <a:buChar char="•"/>
            </a:pPr>
            <a:endParaRPr lang="en-US" sz="2000" b="1"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Front End</a:t>
            </a:r>
            <a:r>
              <a:rPr lang="en-US" sz="2000" dirty="0">
                <a:latin typeface="Amasis MT Pro" panose="02040504050005020304" pitchFamily="18" charset="0"/>
              </a:rPr>
              <a:t>: Users interact with the cloud using web browsers, mobile apps, or other interfaces.</a:t>
            </a:r>
          </a:p>
          <a:p>
            <a:pPr indent="-228600">
              <a:lnSpc>
                <a:spcPct val="90000"/>
              </a:lnSpc>
              <a:spcAft>
                <a:spcPts val="600"/>
              </a:spcAft>
              <a:buFont typeface="Arial" panose="020B0604020202020204" pitchFamily="34" charset="0"/>
              <a:buChar char="•"/>
            </a:pPr>
            <a:endParaRPr lang="en-US" sz="2000"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Back End</a:t>
            </a:r>
            <a:r>
              <a:rPr lang="en-US" sz="2000" dirty="0">
                <a:latin typeface="Amasis MT Pro" panose="02040504050005020304" pitchFamily="18" charset="0"/>
              </a:rPr>
              <a:t>: Data and applications are stored and processed on powerful servers located in data centers around the world.</a:t>
            </a:r>
          </a:p>
          <a:p>
            <a:pPr indent="-228600">
              <a:lnSpc>
                <a:spcPct val="90000"/>
              </a:lnSpc>
              <a:spcAft>
                <a:spcPts val="600"/>
              </a:spcAft>
              <a:buFont typeface="Arial" panose="020B0604020202020204" pitchFamily="34" charset="0"/>
              <a:buChar char="•"/>
            </a:pPr>
            <a:endParaRPr lang="en-US" sz="2000"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Internet</a:t>
            </a:r>
            <a:r>
              <a:rPr lang="en-US" sz="2000" dirty="0">
                <a:latin typeface="Amasis MT Pro" panose="02040504050005020304" pitchFamily="18" charset="0"/>
              </a:rPr>
              <a:t>: Acts as the bridge that connects the front end to the back end.</a:t>
            </a:r>
          </a:p>
        </p:txBody>
      </p:sp>
      <p:sp>
        <p:nvSpPr>
          <p:cNvPr id="4105" name="Rectangle 410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144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6EA317-DF65-8B3C-A420-3A21E4719748}"/>
              </a:ext>
            </a:extLst>
          </p:cNvPr>
          <p:cNvSpPr txBox="1"/>
          <p:nvPr/>
        </p:nvSpPr>
        <p:spPr>
          <a:xfrm>
            <a:off x="691866" y="1621662"/>
            <a:ext cx="4941303" cy="326420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Autofit/>
          </a:bodyPr>
          <a:lstStyle/>
          <a:p>
            <a:pPr marR="0">
              <a:lnSpc>
                <a:spcPct val="90000"/>
              </a:lnSpc>
              <a:spcAft>
                <a:spcPts val="1000"/>
              </a:spcAft>
            </a:pPr>
            <a:r>
              <a:rPr lang="en-US" sz="7000" b="1" dirty="0">
                <a:solidFill>
                  <a:schemeClr val="accent2"/>
                </a:solidFill>
                <a:latin typeface="Abadi" panose="020B0604020104020204" pitchFamily="34" charset="0"/>
              </a:rPr>
              <a:t>Let’s see few AWS Services ….</a:t>
            </a:r>
            <a:endParaRPr lang="en-US" sz="7000" b="1" dirty="0">
              <a:solidFill>
                <a:schemeClr val="accent2"/>
              </a:solidFill>
              <a:effectLst/>
              <a:latin typeface="Abadi" panose="020B0604020104020204" pitchFamily="34" charset="0"/>
            </a:endParaRPr>
          </a:p>
        </p:txBody>
      </p:sp>
      <p:pic>
        <p:nvPicPr>
          <p:cNvPr id="1028" name="Picture 4" descr="Download Amazon Web Services (AWS) Logo in SVG Vector or PNG File Format - Logo.wine">
            <a:extLst>
              <a:ext uri="{FF2B5EF4-FFF2-40B4-BE49-F238E27FC236}">
                <a16:creationId xmlns:a16="http://schemas.microsoft.com/office/drawing/2014/main" id="{1D08D587-BC31-FD64-0957-B980305480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621662"/>
            <a:ext cx="5319062" cy="3539593"/>
          </a:xfrm>
          <a:prstGeom prst="rect">
            <a:avLst/>
          </a:prstGeom>
          <a:noFill/>
          <a:extLst>
            <a:ext uri="{909E8E84-426E-40DD-AFC4-6F175D3DCCD1}">
              <a14:hiddenFill xmlns:a14="http://schemas.microsoft.com/office/drawing/2010/main">
                <a:solidFill>
                  <a:srgbClr val="FFFFFF"/>
                </a:solidFill>
              </a14:hiddenFill>
            </a:ext>
          </a:extLst>
        </p:spPr>
      </p:pic>
      <p:grpSp>
        <p:nvGrpSpPr>
          <p:cNvPr id="1038" name="Group 1037">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39" name="Rectangle 1038">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1483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WS Compute Services | AWS Cheat Sheet">
            <a:extLst>
              <a:ext uri="{FF2B5EF4-FFF2-40B4-BE49-F238E27FC236}">
                <a16:creationId xmlns:a16="http://schemas.microsoft.com/office/drawing/2014/main" id="{9B9A27CB-2FB5-5BB3-A675-84CB173DCB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4551" y="2130250"/>
            <a:ext cx="3748751" cy="1874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8F642F-9C61-00D4-8E24-E8EDCD84E18C}"/>
              </a:ext>
            </a:extLst>
          </p:cNvPr>
          <p:cNvSpPr txBox="1"/>
          <p:nvPr/>
        </p:nvSpPr>
        <p:spPr>
          <a:xfrm>
            <a:off x="4814200" y="777882"/>
            <a:ext cx="7070528" cy="5302236"/>
          </a:xfrm>
          <a:prstGeom prst="rect">
            <a:avLst/>
          </a:prstGeom>
        </p:spPr>
        <p:txBody>
          <a:bodyPr vert="horz" lIns="91440" tIns="45720" rIns="91440" bIns="45720" rtlCol="0" anchor="t">
            <a:noAutofit/>
          </a:bodyPr>
          <a:lstStyle/>
          <a:p>
            <a:pPr marR="0">
              <a:lnSpc>
                <a:spcPct val="90000"/>
              </a:lnSpc>
              <a:spcAft>
                <a:spcPts val="1000"/>
              </a:spcAft>
            </a:pPr>
            <a:r>
              <a:rPr lang="en-US" sz="3000" b="1" dirty="0">
                <a:latin typeface="Abadi" panose="020B0604020104020204" pitchFamily="34" charset="0"/>
              </a:rPr>
              <a:t>Let’s see few AWS Services ….</a:t>
            </a:r>
            <a:endParaRPr lang="en-US" sz="3000" b="1" dirty="0">
              <a:effectLst/>
              <a:latin typeface="Abadi" panose="020B0604020104020204" pitchFamily="34" charset="0"/>
            </a:endParaRPr>
          </a:p>
          <a:p>
            <a:pPr marR="0">
              <a:lnSpc>
                <a:spcPct val="90000"/>
              </a:lnSpc>
              <a:spcAft>
                <a:spcPts val="1000"/>
              </a:spcAft>
            </a:pPr>
            <a:endParaRPr lang="en-US" sz="2000" b="1" dirty="0">
              <a:latin typeface="Abadi" panose="020B0604020104020204" pitchFamily="34" charset="0"/>
            </a:endParaRPr>
          </a:p>
          <a:p>
            <a:pPr marR="0">
              <a:lnSpc>
                <a:spcPct val="90000"/>
              </a:lnSpc>
              <a:spcAft>
                <a:spcPts val="1000"/>
              </a:spcAft>
            </a:pPr>
            <a:r>
              <a:rPr lang="en-US" sz="2000" b="1" dirty="0">
                <a:effectLst/>
                <a:latin typeface="Abadi" panose="020B0604020104020204" pitchFamily="34" charset="0"/>
              </a:rPr>
              <a:t>1. Compute Services: </a:t>
            </a:r>
            <a:endParaRPr lang="en-US" sz="2000" dirty="0">
              <a:effectLst/>
              <a:latin typeface="Abadi" panose="020B0604020104020204" pitchFamily="34" charset="0"/>
            </a:endParaRPr>
          </a:p>
          <a:p>
            <a:pPr marR="0">
              <a:lnSpc>
                <a:spcPct val="90000"/>
              </a:lnSpc>
              <a:spcAft>
                <a:spcPts val="1000"/>
              </a:spcAft>
            </a:pPr>
            <a:r>
              <a:rPr lang="en-US" dirty="0">
                <a:effectLst/>
                <a:latin typeface="Abadi" panose="020B0604020104020204" pitchFamily="34" charset="0"/>
              </a:rPr>
              <a:t>  AWS provides scalable and flexible compute power.</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EC2</a:t>
            </a:r>
            <a:r>
              <a:rPr lang="en-US" dirty="0">
                <a:effectLst/>
                <a:latin typeface="Abadi" panose="020B0604020104020204" pitchFamily="34" charset="0"/>
              </a:rPr>
              <a:t>: Virtual servers in the cloud for running applications.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AWS Lambda</a:t>
            </a:r>
            <a:r>
              <a:rPr lang="en-US" dirty="0">
                <a:effectLst/>
                <a:latin typeface="Abadi" panose="020B0604020104020204" pitchFamily="34" charset="0"/>
              </a:rPr>
              <a:t>: Serverless computing to run code in response to events.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Elastic Beanstalk</a:t>
            </a:r>
            <a:r>
              <a:rPr lang="en-US" dirty="0">
                <a:effectLst/>
                <a:latin typeface="Abadi" panose="020B0604020104020204" pitchFamily="34" charset="0"/>
              </a:rPr>
              <a:t>: Simplified application deployment and management.</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ECS/EKS</a:t>
            </a:r>
            <a:r>
              <a:rPr lang="en-US" dirty="0">
                <a:effectLst/>
                <a:latin typeface="Abadi" panose="020B0604020104020204" pitchFamily="34" charset="0"/>
              </a:rPr>
              <a:t>: Managed container services for running Docker and Kubernetes workloads.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AWS Batch</a:t>
            </a:r>
            <a:r>
              <a:rPr lang="en-US" dirty="0">
                <a:effectLst/>
                <a:latin typeface="Abadi" panose="020B0604020104020204" pitchFamily="34" charset="0"/>
              </a:rPr>
              <a:t>: Batch processing of large-scale jobs.</a:t>
            </a:r>
          </a:p>
        </p:txBody>
      </p:sp>
      <p:sp>
        <p:nvSpPr>
          <p:cNvPr id="2057" name="Rectangle 205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689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WS Storage Services | AWS Cheat Sheet">
            <a:extLst>
              <a:ext uri="{FF2B5EF4-FFF2-40B4-BE49-F238E27FC236}">
                <a16:creationId xmlns:a16="http://schemas.microsoft.com/office/drawing/2014/main" id="{212FAD30-C199-7F19-E7DB-95E4C45A82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4745" y="2143627"/>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71E6121-EFEC-6540-26F2-469F0F852ED2}"/>
              </a:ext>
            </a:extLst>
          </p:cNvPr>
          <p:cNvSpPr txBox="1"/>
          <p:nvPr/>
        </p:nvSpPr>
        <p:spPr>
          <a:xfrm>
            <a:off x="4713717" y="1037149"/>
            <a:ext cx="6803164" cy="4326501"/>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2. Storage Services</a:t>
            </a:r>
          </a:p>
          <a:p>
            <a:pPr>
              <a:lnSpc>
                <a:spcPct val="150000"/>
              </a:lnSpc>
              <a:spcAft>
                <a:spcPts val="600"/>
              </a:spcAft>
            </a:pPr>
            <a:r>
              <a:rPr lang="en-US" dirty="0">
                <a:latin typeface="Abadi" panose="020B0604020104020204" pitchFamily="34" charset="0"/>
              </a:rPr>
              <a:t>AWS offers a variety of storage solutions for different use cases.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S3</a:t>
            </a:r>
            <a:r>
              <a:rPr lang="en-US" dirty="0">
                <a:latin typeface="Abadi" panose="020B0604020104020204" pitchFamily="34" charset="0"/>
              </a:rPr>
              <a:t>: Scalable object storage for data backup and archival.</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EBS</a:t>
            </a:r>
            <a:r>
              <a:rPr lang="en-US" dirty="0">
                <a:latin typeface="Abadi" panose="020B0604020104020204" pitchFamily="34" charset="0"/>
              </a:rPr>
              <a:t>: Block storage volumes for EC2 instances.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t>
            </a:r>
            <a:r>
              <a:rPr lang="en-US" b="1" dirty="0" err="1">
                <a:latin typeface="Abadi" panose="020B0604020104020204" pitchFamily="34" charset="0"/>
              </a:rPr>
              <a:t>FSx</a:t>
            </a:r>
            <a:r>
              <a:rPr lang="en-US" dirty="0">
                <a:latin typeface="Abadi" panose="020B0604020104020204" pitchFamily="34" charset="0"/>
              </a:rPr>
              <a:t>: Managed file storage for Windows and </a:t>
            </a:r>
            <a:r>
              <a:rPr lang="en-US" dirty="0" err="1">
                <a:latin typeface="Abadi" panose="020B0604020104020204" pitchFamily="34" charset="0"/>
              </a:rPr>
              <a:t>Lustre</a:t>
            </a:r>
            <a:r>
              <a:rPr lang="en-US" dirty="0">
                <a:latin typeface="Abadi" panose="020B0604020104020204" pitchFamily="34" charset="0"/>
              </a:rPr>
              <a:t>.</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Glacier</a:t>
            </a:r>
            <a:r>
              <a:rPr lang="en-US" dirty="0">
                <a:latin typeface="Abadi" panose="020B0604020104020204" pitchFamily="34" charset="0"/>
              </a:rPr>
              <a:t>: Low-cost storage for long-term archiving.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Storage Gateway</a:t>
            </a:r>
            <a:r>
              <a:rPr lang="en-US" dirty="0">
                <a:latin typeface="Abadi" panose="020B0604020104020204" pitchFamily="34" charset="0"/>
              </a:rPr>
              <a:t>: Hybrid storage integration between on-premises and cloud.</a:t>
            </a:r>
          </a:p>
        </p:txBody>
      </p:sp>
      <p:sp>
        <p:nvSpPr>
          <p:cNvPr id="3081" name="Rectangle 308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294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AWS Content Delivery and DNS Services | AWS Cheat Sheet">
            <a:extLst>
              <a:ext uri="{FF2B5EF4-FFF2-40B4-BE49-F238E27FC236}">
                <a16:creationId xmlns:a16="http://schemas.microsoft.com/office/drawing/2014/main" id="{05594B44-6497-74ED-B5BD-6E4C3D0565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6486" y="2405894"/>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1AD9F3-E141-F961-FDEE-047F7622BD8C}"/>
              </a:ext>
            </a:extLst>
          </p:cNvPr>
          <p:cNvSpPr txBox="1"/>
          <p:nvPr/>
        </p:nvSpPr>
        <p:spPr>
          <a:xfrm>
            <a:off x="5237850" y="1146511"/>
            <a:ext cx="6227663" cy="4550903"/>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3. Networking and Content Delivery</a:t>
            </a:r>
          </a:p>
          <a:p>
            <a:pPr>
              <a:lnSpc>
                <a:spcPct val="150000"/>
              </a:lnSpc>
              <a:spcAft>
                <a:spcPts val="600"/>
              </a:spcAft>
            </a:pPr>
            <a:r>
              <a:rPr lang="en-US" dirty="0">
                <a:latin typeface="Abadi" panose="020B0604020104020204" pitchFamily="34" charset="0"/>
              </a:rPr>
              <a:t>Networking tools enable secure and fast data transfer.</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VPC</a:t>
            </a:r>
            <a:r>
              <a:rPr lang="en-US" dirty="0">
                <a:latin typeface="Abadi" panose="020B0604020104020204" pitchFamily="34" charset="0"/>
              </a:rPr>
              <a:t>: Virtual Private Cloud for isolated networking.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Direct Connect</a:t>
            </a:r>
            <a:r>
              <a:rPr lang="en-US" dirty="0">
                <a:latin typeface="Abadi" panose="020B0604020104020204" pitchFamily="34" charset="0"/>
              </a:rPr>
              <a:t>: Dedicated network connection to AWS.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CloudFront</a:t>
            </a:r>
            <a:r>
              <a:rPr lang="en-US" dirty="0">
                <a:latin typeface="Abadi" panose="020B0604020104020204" pitchFamily="34" charset="0"/>
              </a:rPr>
              <a:t>: Content Delivery Network (CDN) for faster content delivery.</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Elastic Load Balancing</a:t>
            </a:r>
            <a:r>
              <a:rPr lang="en-US" dirty="0">
                <a:latin typeface="Abadi" panose="020B0604020104020204" pitchFamily="34" charset="0"/>
              </a:rPr>
              <a:t>: Distributes traffic across multiple instances.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Route 53</a:t>
            </a:r>
            <a:r>
              <a:rPr lang="en-US" dirty="0">
                <a:latin typeface="Abadi" panose="020B0604020104020204" pitchFamily="34" charset="0"/>
              </a:rPr>
              <a:t>: Scalable Domain Name System (DNS).</a:t>
            </a:r>
          </a:p>
        </p:txBody>
      </p:sp>
      <p:sp>
        <p:nvSpPr>
          <p:cNvPr id="4107" name="Rectangle 410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065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WS Database Services: Types and Use Cases">
            <a:extLst>
              <a:ext uri="{FF2B5EF4-FFF2-40B4-BE49-F238E27FC236}">
                <a16:creationId xmlns:a16="http://schemas.microsoft.com/office/drawing/2014/main" id="{DC7A71CE-D826-E740-7A1E-A05B7954FD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0072" y="2231359"/>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A793C-D26B-FA26-3FDB-5DD76D058C77}"/>
              </a:ext>
            </a:extLst>
          </p:cNvPr>
          <p:cNvSpPr txBox="1"/>
          <p:nvPr/>
        </p:nvSpPr>
        <p:spPr>
          <a:xfrm>
            <a:off x="5167201" y="669192"/>
            <a:ext cx="6300747" cy="5361957"/>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4. Database Services</a:t>
            </a:r>
          </a:p>
          <a:p>
            <a:pPr>
              <a:lnSpc>
                <a:spcPct val="150000"/>
              </a:lnSpc>
              <a:spcAft>
                <a:spcPts val="600"/>
              </a:spcAft>
            </a:pPr>
            <a:r>
              <a:rPr lang="en-US" dirty="0">
                <a:latin typeface="Abadi" panose="020B0604020104020204" pitchFamily="34" charset="0"/>
              </a:rPr>
              <a:t>AWS provides managed databases for relational, non-relational, and analytics workloads.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RDS</a:t>
            </a:r>
            <a:r>
              <a:rPr lang="en-US" dirty="0">
                <a:latin typeface="Abadi" panose="020B0604020104020204" pitchFamily="34" charset="0"/>
              </a:rPr>
              <a:t>: Managed relational database (MySQL, PostgreSQL, etc.).</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Aurora</a:t>
            </a:r>
            <a:r>
              <a:rPr lang="en-US" dirty="0">
                <a:latin typeface="Abadi" panose="020B0604020104020204" pitchFamily="34" charset="0"/>
              </a:rPr>
              <a:t>: High-performance relational database engine.</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DynamoDB</a:t>
            </a:r>
            <a:r>
              <a:rPr lang="en-US" dirty="0">
                <a:latin typeface="Abadi" panose="020B0604020104020204" pitchFamily="34" charset="0"/>
              </a:rPr>
              <a:t>: NoSQL database for key-value and document data.</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Redshift</a:t>
            </a:r>
            <a:r>
              <a:rPr lang="en-US" dirty="0">
                <a:latin typeface="Abadi" panose="020B0604020104020204" pitchFamily="34" charset="0"/>
              </a:rPr>
              <a:t>: Data warehouse for analytics.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t>
            </a:r>
            <a:r>
              <a:rPr lang="en-US" b="1" dirty="0" err="1">
                <a:latin typeface="Abadi" panose="020B0604020104020204" pitchFamily="34" charset="0"/>
              </a:rPr>
              <a:t>ElastiCache</a:t>
            </a:r>
            <a:r>
              <a:rPr lang="en-US" dirty="0">
                <a:latin typeface="Abadi" panose="020B0604020104020204" pitchFamily="34" charset="0"/>
              </a:rPr>
              <a:t>: In-memory caching for Redis and Memcached.</a:t>
            </a:r>
          </a:p>
        </p:txBody>
      </p:sp>
      <p:sp>
        <p:nvSpPr>
          <p:cNvPr id="5129" name="Rectangle 512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79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Machine Learning on AWS: Unleashing the Power of AI Services - Learner at life">
            <a:extLst>
              <a:ext uri="{FF2B5EF4-FFF2-40B4-BE49-F238E27FC236}">
                <a16:creationId xmlns:a16="http://schemas.microsoft.com/office/drawing/2014/main" id="{383FF912-1571-A17E-DB2B-D01C23614F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664621-9119-DDC3-E812-4674BC07846D}"/>
              </a:ext>
            </a:extLst>
          </p:cNvPr>
          <p:cNvSpPr txBox="1"/>
          <p:nvPr/>
        </p:nvSpPr>
        <p:spPr>
          <a:xfrm>
            <a:off x="5596502" y="2405894"/>
            <a:ext cx="5754896" cy="3197464"/>
          </a:xfrm>
          <a:prstGeom prst="rect">
            <a:avLst/>
          </a:prstGeom>
        </p:spPr>
        <p:txBody>
          <a:bodyPr vert="horz" lIns="91440" tIns="45720" rIns="91440" bIns="45720" rtlCol="0" anchor="t">
            <a:noAutofit/>
          </a:bodyPr>
          <a:lstStyle/>
          <a:p>
            <a:pPr>
              <a:lnSpc>
                <a:spcPct val="90000"/>
              </a:lnSpc>
              <a:spcAft>
                <a:spcPts val="600"/>
              </a:spcAft>
            </a:pPr>
            <a:endParaRPr lang="en-US" sz="2000" dirty="0">
              <a:latin typeface="Abadi" panose="020B0604020104020204" pitchFamily="34" charset="0"/>
            </a:endParaRPr>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44A466-CA47-ACE5-D22D-AC1A8EFD0ED3}"/>
              </a:ext>
            </a:extLst>
          </p:cNvPr>
          <p:cNvSpPr txBox="1"/>
          <p:nvPr/>
        </p:nvSpPr>
        <p:spPr>
          <a:xfrm>
            <a:off x="5291968" y="1116169"/>
            <a:ext cx="6552359" cy="3726533"/>
          </a:xfrm>
          <a:prstGeom prst="rect">
            <a:avLst/>
          </a:prstGeom>
          <a:noFill/>
        </p:spPr>
        <p:txBody>
          <a:bodyPr wrap="square">
            <a:spAutoFit/>
          </a:bodyPr>
          <a:lstStyle/>
          <a:p>
            <a:pPr>
              <a:spcAft>
                <a:spcPts val="600"/>
              </a:spcAft>
            </a:pPr>
            <a:r>
              <a:rPr lang="en-US" sz="2000" b="1" dirty="0">
                <a:latin typeface="Abadi" panose="020B0604020104020204" pitchFamily="34" charset="0"/>
              </a:rPr>
              <a:t>5. Machine Learning and AI</a:t>
            </a:r>
          </a:p>
          <a:p>
            <a:pPr>
              <a:lnSpc>
                <a:spcPct val="150000"/>
              </a:lnSpc>
              <a:spcAft>
                <a:spcPts val="600"/>
              </a:spcAft>
            </a:pPr>
            <a:r>
              <a:rPr lang="en-US" sz="1800" dirty="0">
                <a:latin typeface="Abadi" panose="020B0604020104020204" pitchFamily="34" charset="0"/>
              </a:rPr>
              <a:t>AWS offers pre-built and custom ML and AI tools.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a:t>
            </a:r>
            <a:r>
              <a:rPr lang="en-US" sz="1800" b="1" dirty="0" err="1">
                <a:latin typeface="Abadi" panose="020B0604020104020204" pitchFamily="34" charset="0"/>
              </a:rPr>
              <a:t>SageMaker</a:t>
            </a:r>
            <a:r>
              <a:rPr lang="en-US" sz="1800" dirty="0">
                <a:latin typeface="Abadi" panose="020B0604020104020204" pitchFamily="34" charset="0"/>
              </a:rPr>
              <a:t>: Build, train, and deploy ML models.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AWS </a:t>
            </a:r>
            <a:r>
              <a:rPr lang="en-US" sz="1800" b="1" dirty="0" err="1">
                <a:latin typeface="Abadi" panose="020B0604020104020204" pitchFamily="34" charset="0"/>
              </a:rPr>
              <a:t>Rekognition</a:t>
            </a:r>
            <a:r>
              <a:rPr lang="en-US" sz="1800" dirty="0">
                <a:latin typeface="Abadi" panose="020B0604020104020204" pitchFamily="34" charset="0"/>
              </a:rPr>
              <a:t>: Image and video analysis (e.g., object and face recognition).</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Polly</a:t>
            </a:r>
            <a:r>
              <a:rPr lang="en-US" sz="1800" dirty="0">
                <a:latin typeface="Abadi" panose="020B0604020104020204" pitchFamily="34" charset="0"/>
              </a:rPr>
              <a:t>: Converts text into lifelike speech.</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Lex</a:t>
            </a:r>
            <a:r>
              <a:rPr lang="en-US" sz="1800" dirty="0">
                <a:latin typeface="Abadi" panose="020B0604020104020204" pitchFamily="34" charset="0"/>
              </a:rPr>
              <a:t>: Build conversational chatbots.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Forecast</a:t>
            </a:r>
            <a:r>
              <a:rPr lang="en-US" sz="1800" dirty="0">
                <a:latin typeface="Abadi" panose="020B0604020104020204" pitchFamily="34" charset="0"/>
              </a:rPr>
              <a:t>: Time-series forecasting.</a:t>
            </a:r>
          </a:p>
        </p:txBody>
      </p:sp>
    </p:spTree>
    <p:extLst>
      <p:ext uri="{BB962C8B-B14F-4D97-AF65-F5344CB8AC3E}">
        <p14:creationId xmlns:p14="http://schemas.microsoft.com/office/powerpoint/2010/main" val="3672018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WS Analytics Services | AWS Cheat Sheets">
            <a:extLst>
              <a:ext uri="{FF2B5EF4-FFF2-40B4-BE49-F238E27FC236}">
                <a16:creationId xmlns:a16="http://schemas.microsoft.com/office/drawing/2014/main" id="{3E5F2FBA-9845-16F7-A874-F11B7B2A90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A892331-3140-6E6E-1932-79220AC612A7}"/>
              </a:ext>
            </a:extLst>
          </p:cNvPr>
          <p:cNvSpPr txBox="1"/>
          <p:nvPr/>
        </p:nvSpPr>
        <p:spPr>
          <a:xfrm>
            <a:off x="5508209" y="765340"/>
            <a:ext cx="6119876" cy="4895624"/>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6. Analytics</a:t>
            </a:r>
          </a:p>
          <a:p>
            <a:pPr>
              <a:lnSpc>
                <a:spcPct val="90000"/>
              </a:lnSpc>
              <a:spcAft>
                <a:spcPts val="600"/>
              </a:spcAft>
            </a:pPr>
            <a:r>
              <a:rPr lang="en-US" sz="2000" dirty="0">
                <a:latin typeface="Abadi" panose="020B0604020104020204" pitchFamily="34" charset="0"/>
              </a:rPr>
              <a:t>Services for big data processing and analytics.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EMR</a:t>
            </a:r>
            <a:r>
              <a:rPr lang="en-US" sz="2000" dirty="0">
                <a:latin typeface="Abadi" panose="020B0604020104020204" pitchFamily="34" charset="0"/>
              </a:rPr>
              <a:t>: Big data processing using Hadoop and Spark.</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Athena</a:t>
            </a:r>
            <a:r>
              <a:rPr lang="en-US" sz="2000" dirty="0">
                <a:latin typeface="Abadi" panose="020B0604020104020204" pitchFamily="34" charset="0"/>
              </a:rPr>
              <a:t>: Query data in S3 using SQL.</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Glue</a:t>
            </a:r>
            <a:r>
              <a:rPr lang="en-US" sz="2000" dirty="0">
                <a:latin typeface="Abadi" panose="020B0604020104020204" pitchFamily="34" charset="0"/>
              </a:rPr>
              <a:t>: Data integration and ETL service.</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Kinesis</a:t>
            </a:r>
            <a:r>
              <a:rPr lang="en-US" sz="2000" dirty="0">
                <a:latin typeface="Abadi" panose="020B0604020104020204" pitchFamily="34" charset="0"/>
              </a:rPr>
              <a:t>: Real-time data streaming and analytics.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QuickSight</a:t>
            </a:r>
            <a:r>
              <a:rPr lang="en-US" sz="2000" dirty="0">
                <a:latin typeface="Abadi" panose="020B0604020104020204" pitchFamily="34" charset="0"/>
              </a:rPr>
              <a:t>: Business intelligence and data visualization.</a:t>
            </a:r>
          </a:p>
        </p:txBody>
      </p:sp>
      <p:sp>
        <p:nvSpPr>
          <p:cNvPr id="7177" name="Rectangle 717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834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WS Security Services: Explore Identity, Compliance &amp; More | Ultimate Cheat Sheet | Medium">
            <a:extLst>
              <a:ext uri="{FF2B5EF4-FFF2-40B4-BE49-F238E27FC236}">
                <a16:creationId xmlns:a16="http://schemas.microsoft.com/office/drawing/2014/main" id="{2145748C-D305-617E-C942-729DDF1852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843" y="2146834"/>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26F02E-E6A3-2D02-E9BC-9B1FD7569FD8}"/>
              </a:ext>
            </a:extLst>
          </p:cNvPr>
          <p:cNvSpPr txBox="1"/>
          <p:nvPr/>
        </p:nvSpPr>
        <p:spPr>
          <a:xfrm>
            <a:off x="5024708" y="1211421"/>
            <a:ext cx="6699591" cy="4125535"/>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7. Security and Identity</a:t>
            </a:r>
          </a:p>
          <a:p>
            <a:pPr>
              <a:lnSpc>
                <a:spcPct val="150000"/>
              </a:lnSpc>
              <a:spcAft>
                <a:spcPts val="600"/>
              </a:spcAft>
            </a:pPr>
            <a:r>
              <a:rPr lang="en-US" sz="2000" dirty="0">
                <a:latin typeface="Abadi" panose="020B0604020104020204" pitchFamily="34" charset="0"/>
              </a:rPr>
              <a:t>AWS provides tools for securing data and managing access.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IAM</a:t>
            </a:r>
            <a:r>
              <a:rPr lang="en-US" sz="2000" dirty="0">
                <a:latin typeface="Abadi" panose="020B0604020104020204" pitchFamily="34" charset="0"/>
              </a:rPr>
              <a:t>: Manage access and permissions for AWS services.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WAF</a:t>
            </a:r>
            <a:r>
              <a:rPr lang="en-US" sz="2000" dirty="0">
                <a:latin typeface="Abadi" panose="020B0604020104020204" pitchFamily="34" charset="0"/>
              </a:rPr>
              <a:t>: Web application firewall to protect web apps.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GuardDuty</a:t>
            </a:r>
            <a:r>
              <a:rPr lang="en-US" sz="2000" dirty="0">
                <a:latin typeface="Abadi" panose="020B0604020104020204" pitchFamily="34" charset="0"/>
              </a:rPr>
              <a:t>: Threat detection for AWS accounts.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Shield</a:t>
            </a:r>
            <a:r>
              <a:rPr lang="en-US" sz="2000" dirty="0">
                <a:latin typeface="Abadi" panose="020B0604020104020204" pitchFamily="34" charset="0"/>
              </a:rPr>
              <a:t>: Protection against DDoS attacks.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KMS</a:t>
            </a:r>
            <a:r>
              <a:rPr lang="en-US" sz="2000" dirty="0">
                <a:latin typeface="Abadi" panose="020B0604020104020204" pitchFamily="34" charset="0"/>
              </a:rPr>
              <a:t>: Managed encryption key storage.</a:t>
            </a:r>
          </a:p>
        </p:txBody>
      </p:sp>
      <p:sp>
        <p:nvSpPr>
          <p:cNvPr id="8201" name="Rectangle 820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355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AWS Developer Tools Overview | AWS Cheat Sheet">
            <a:extLst>
              <a:ext uri="{FF2B5EF4-FFF2-40B4-BE49-F238E27FC236}">
                <a16:creationId xmlns:a16="http://schemas.microsoft.com/office/drawing/2014/main" id="{5B0A17B5-C8E9-04B7-B398-2295AC5602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D1EBA6-6E3E-5009-70A0-4224B32AA462}"/>
              </a:ext>
            </a:extLst>
          </p:cNvPr>
          <p:cNvSpPr txBox="1"/>
          <p:nvPr/>
        </p:nvSpPr>
        <p:spPr>
          <a:xfrm>
            <a:off x="5372766" y="1199664"/>
            <a:ext cx="6465796" cy="4636932"/>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8. Developer Tools</a:t>
            </a:r>
          </a:p>
          <a:p>
            <a:pPr>
              <a:lnSpc>
                <a:spcPct val="160000"/>
              </a:lnSpc>
              <a:spcAft>
                <a:spcPts val="600"/>
              </a:spcAft>
            </a:pPr>
            <a:r>
              <a:rPr lang="en-US" sz="2000" dirty="0">
                <a:latin typeface="Abadi" panose="020B0604020104020204" pitchFamily="34" charset="0"/>
              </a:rPr>
              <a:t>AWS supports DevOps practices with developer tools.</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CodePipeline</a:t>
            </a:r>
            <a:r>
              <a:rPr lang="en-US" sz="2000" dirty="0">
                <a:latin typeface="Abadi" panose="020B0604020104020204" pitchFamily="34" charset="0"/>
              </a:rPr>
              <a:t>: Continuous integration and deployment (CI/CD).</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CodeCommit</a:t>
            </a:r>
            <a:r>
              <a:rPr lang="en-US" sz="2000" dirty="0">
                <a:latin typeface="Abadi" panose="020B0604020104020204" pitchFamily="34" charset="0"/>
              </a:rPr>
              <a:t>: Secure Git-based repositories.</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CodeBuild</a:t>
            </a:r>
            <a:r>
              <a:rPr lang="en-US" sz="2000" dirty="0">
                <a:latin typeface="Abadi" panose="020B0604020104020204" pitchFamily="34" charset="0"/>
              </a:rPr>
              <a:t>: Build and test code in the cloud.</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Cloud9</a:t>
            </a:r>
            <a:r>
              <a:rPr lang="en-US" sz="2000" dirty="0">
                <a:latin typeface="Abadi" panose="020B0604020104020204" pitchFamily="34" charset="0"/>
              </a:rPr>
              <a:t>: Cloud-based integrated development environment (IDE).</a:t>
            </a:r>
          </a:p>
        </p:txBody>
      </p:sp>
      <p:sp>
        <p:nvSpPr>
          <p:cNvPr id="9225" name="Rectangle 922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357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FC533-8008-56F0-C8B7-96653E70ADC4}"/>
              </a:ext>
            </a:extLst>
          </p:cNvPr>
          <p:cNvSpPr>
            <a:spLocks noGrp="1"/>
          </p:cNvSpPr>
          <p:nvPr>
            <p:ph type="title"/>
          </p:nvPr>
        </p:nvSpPr>
        <p:spPr>
          <a:xfrm>
            <a:off x="778408" y="683489"/>
            <a:ext cx="10477600" cy="1157242"/>
          </a:xfrm>
        </p:spPr>
        <p:txBody>
          <a:bodyPr>
            <a:normAutofit/>
          </a:bodyPr>
          <a:lstStyle/>
          <a:p>
            <a:r>
              <a:rPr lang="en-US" sz="4000" dirty="0">
                <a:latin typeface="Abadi" panose="020F0502020204030204" pitchFamily="34" charset="0"/>
              </a:rPr>
              <a:t>Comparing traditional IT to Cloud computing </a:t>
            </a:r>
            <a:endParaRPr lang="en-IN" sz="4000" dirty="0">
              <a:latin typeface="Abadi" panose="020F0502020204030204" pitchFamily="34" charset="0"/>
            </a:endParaRPr>
          </a:p>
        </p:txBody>
      </p:sp>
      <p:graphicFrame>
        <p:nvGraphicFramePr>
          <p:cNvPr id="8" name="Content Placeholder 7">
            <a:extLst>
              <a:ext uri="{FF2B5EF4-FFF2-40B4-BE49-F238E27FC236}">
                <a16:creationId xmlns:a16="http://schemas.microsoft.com/office/drawing/2014/main" id="{2CD39109-6400-6E30-2847-FAAC281482AB}"/>
              </a:ext>
            </a:extLst>
          </p:cNvPr>
          <p:cNvGraphicFramePr>
            <a:graphicFrameLocks noGrp="1"/>
          </p:cNvGraphicFramePr>
          <p:nvPr>
            <p:ph idx="1"/>
            <p:extLst>
              <p:ext uri="{D42A27DB-BD31-4B8C-83A1-F6EECF244321}">
                <p14:modId xmlns:p14="http://schemas.microsoft.com/office/powerpoint/2010/main" val="246030152"/>
              </p:ext>
            </p:extLst>
          </p:nvPr>
        </p:nvGraphicFramePr>
        <p:xfrm>
          <a:off x="1250830" y="2206250"/>
          <a:ext cx="9690342" cy="3707610"/>
        </p:xfrm>
        <a:graphic>
          <a:graphicData uri="http://schemas.openxmlformats.org/drawingml/2006/table">
            <a:tbl>
              <a:tblPr/>
              <a:tblGrid>
                <a:gridCol w="3230114">
                  <a:extLst>
                    <a:ext uri="{9D8B030D-6E8A-4147-A177-3AD203B41FA5}">
                      <a16:colId xmlns:a16="http://schemas.microsoft.com/office/drawing/2014/main" val="3647465886"/>
                    </a:ext>
                  </a:extLst>
                </a:gridCol>
                <a:gridCol w="3230114">
                  <a:extLst>
                    <a:ext uri="{9D8B030D-6E8A-4147-A177-3AD203B41FA5}">
                      <a16:colId xmlns:a16="http://schemas.microsoft.com/office/drawing/2014/main" val="3364950243"/>
                    </a:ext>
                  </a:extLst>
                </a:gridCol>
                <a:gridCol w="3230114">
                  <a:extLst>
                    <a:ext uri="{9D8B030D-6E8A-4147-A177-3AD203B41FA5}">
                      <a16:colId xmlns:a16="http://schemas.microsoft.com/office/drawing/2014/main" val="1840267974"/>
                    </a:ext>
                  </a:extLst>
                </a:gridCol>
              </a:tblGrid>
              <a:tr h="370761">
                <a:tc>
                  <a:txBody>
                    <a:bodyPr/>
                    <a:lstStyle/>
                    <a:p>
                      <a:r>
                        <a:rPr lang="en-IN" sz="1700" b="1">
                          <a:latin typeface="Abadi" panose="020B0604020104020204" pitchFamily="34" charset="0"/>
                        </a:rPr>
                        <a:t>Aspect</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b="1">
                          <a:latin typeface="Abadi" panose="020B0604020104020204" pitchFamily="34" charset="0"/>
                        </a:rPr>
                        <a:t>Traditional IT 🖥️</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b="1">
                          <a:latin typeface="Abadi" panose="020B0604020104020204" pitchFamily="34" charset="0"/>
                        </a:rPr>
                        <a:t>Cloud Computing ☁️</a:t>
                      </a:r>
                      <a:endParaRPr lang="en-IN" sz="1700">
                        <a:latin typeface="Abadi" panose="020B0604020104020204" pitchFamily="34" charset="0"/>
                      </a:endParaRPr>
                    </a:p>
                  </a:txBody>
                  <a:tcPr marL="84264" marR="84264" marT="42132" marB="42132" anchor="ctr">
                    <a:lnL>
                      <a:noFill/>
                    </a:lnL>
                    <a:lnR>
                      <a:noFill/>
                    </a:lnR>
                    <a:lnT>
                      <a:noFill/>
                    </a:lnT>
                    <a:lnB>
                      <a:noFill/>
                    </a:lnB>
                    <a:noFill/>
                  </a:tcPr>
                </a:tc>
                <a:extLst>
                  <a:ext uri="{0D108BD9-81ED-4DB2-BD59-A6C34878D82A}">
                    <a16:rowId xmlns:a16="http://schemas.microsoft.com/office/drawing/2014/main" val="264153688"/>
                  </a:ext>
                </a:extLst>
              </a:tr>
              <a:tr h="370761">
                <a:tc>
                  <a:txBody>
                    <a:bodyPr/>
                    <a:lstStyle/>
                    <a:p>
                      <a:r>
                        <a:rPr lang="en-IN" sz="1700" b="1" dirty="0">
                          <a:latin typeface="Abadi" panose="020B0604020104020204" pitchFamily="34" charset="0"/>
                        </a:rPr>
                        <a:t>Infrastructure</a:t>
                      </a:r>
                      <a:endParaRPr lang="en-IN" sz="1700" dirty="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Own servers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Shared resources 🌎</a:t>
                      </a:r>
                    </a:p>
                  </a:txBody>
                  <a:tcPr marL="84264" marR="84264" marT="42132" marB="42132" anchor="ctr">
                    <a:lnL>
                      <a:noFill/>
                    </a:lnL>
                    <a:lnR>
                      <a:noFill/>
                    </a:lnR>
                    <a:lnT>
                      <a:noFill/>
                    </a:lnT>
                    <a:lnB>
                      <a:noFill/>
                    </a:lnB>
                    <a:noFill/>
                  </a:tcPr>
                </a:tc>
                <a:extLst>
                  <a:ext uri="{0D108BD9-81ED-4DB2-BD59-A6C34878D82A}">
                    <a16:rowId xmlns:a16="http://schemas.microsoft.com/office/drawing/2014/main" val="1870923470"/>
                  </a:ext>
                </a:extLst>
              </a:tr>
              <a:tr h="370761">
                <a:tc>
                  <a:txBody>
                    <a:bodyPr/>
                    <a:lstStyle/>
                    <a:p>
                      <a:r>
                        <a:rPr lang="en-IN" sz="1700" b="1">
                          <a:latin typeface="Abadi" panose="020B0604020104020204" pitchFamily="34" charset="0"/>
                        </a:rPr>
                        <a:t>Setup Time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Long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Quick ⚡</a:t>
                      </a:r>
                    </a:p>
                  </a:txBody>
                  <a:tcPr marL="84264" marR="84264" marT="42132" marB="42132" anchor="ctr">
                    <a:lnL>
                      <a:noFill/>
                    </a:lnL>
                    <a:lnR>
                      <a:noFill/>
                    </a:lnR>
                    <a:lnT>
                      <a:noFill/>
                    </a:lnT>
                    <a:lnB>
                      <a:noFill/>
                    </a:lnB>
                    <a:noFill/>
                  </a:tcPr>
                </a:tc>
                <a:extLst>
                  <a:ext uri="{0D108BD9-81ED-4DB2-BD59-A6C34878D82A}">
                    <a16:rowId xmlns:a16="http://schemas.microsoft.com/office/drawing/2014/main" val="2396835742"/>
                  </a:ext>
                </a:extLst>
              </a:tr>
              <a:tr h="370761">
                <a:tc>
                  <a:txBody>
                    <a:bodyPr/>
                    <a:lstStyle/>
                    <a:p>
                      <a:r>
                        <a:rPr lang="en-IN" sz="1700" b="1">
                          <a:latin typeface="Abadi" panose="020B0604020104020204" pitchFamily="34" charset="0"/>
                        </a:rPr>
                        <a:t>Cost</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High upfront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Pay-as-you-go 💳</a:t>
                      </a:r>
                    </a:p>
                  </a:txBody>
                  <a:tcPr marL="84264" marR="84264" marT="42132" marB="42132" anchor="ctr">
                    <a:lnL>
                      <a:noFill/>
                    </a:lnL>
                    <a:lnR>
                      <a:noFill/>
                    </a:lnR>
                    <a:lnT>
                      <a:noFill/>
                    </a:lnT>
                    <a:lnB>
                      <a:noFill/>
                    </a:lnB>
                    <a:noFill/>
                  </a:tcPr>
                </a:tc>
                <a:extLst>
                  <a:ext uri="{0D108BD9-81ED-4DB2-BD59-A6C34878D82A}">
                    <a16:rowId xmlns:a16="http://schemas.microsoft.com/office/drawing/2014/main" val="927776828"/>
                  </a:ext>
                </a:extLst>
              </a:tr>
              <a:tr h="370761">
                <a:tc>
                  <a:txBody>
                    <a:bodyPr/>
                    <a:lstStyle/>
                    <a:p>
                      <a:r>
                        <a:rPr lang="en-IN" sz="1700" b="1">
                          <a:latin typeface="Abadi" panose="020B0604020104020204" pitchFamily="34" charset="0"/>
                        </a:rPr>
                        <a:t>Scalability</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Limited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Flexible 📈</a:t>
                      </a:r>
                    </a:p>
                  </a:txBody>
                  <a:tcPr marL="84264" marR="84264" marT="42132" marB="42132" anchor="ctr">
                    <a:lnL>
                      <a:noFill/>
                    </a:lnL>
                    <a:lnR>
                      <a:noFill/>
                    </a:lnR>
                    <a:lnT>
                      <a:noFill/>
                    </a:lnT>
                    <a:lnB>
                      <a:noFill/>
                    </a:lnB>
                    <a:noFill/>
                  </a:tcPr>
                </a:tc>
                <a:extLst>
                  <a:ext uri="{0D108BD9-81ED-4DB2-BD59-A6C34878D82A}">
                    <a16:rowId xmlns:a16="http://schemas.microsoft.com/office/drawing/2014/main" val="2051789131"/>
                  </a:ext>
                </a:extLst>
              </a:tr>
              <a:tr h="370761">
                <a:tc>
                  <a:txBody>
                    <a:bodyPr/>
                    <a:lstStyle/>
                    <a:p>
                      <a:r>
                        <a:rPr lang="en-IN" sz="1700" b="1">
                          <a:latin typeface="Abadi" panose="020B0604020104020204" pitchFamily="34" charset="0"/>
                        </a:rPr>
                        <a:t>Maintenance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Manual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Handled by provider 🤝</a:t>
                      </a:r>
                    </a:p>
                  </a:txBody>
                  <a:tcPr marL="84264" marR="84264" marT="42132" marB="42132" anchor="ctr">
                    <a:lnL>
                      <a:noFill/>
                    </a:lnL>
                    <a:lnR>
                      <a:noFill/>
                    </a:lnR>
                    <a:lnT>
                      <a:noFill/>
                    </a:lnT>
                    <a:lnB>
                      <a:noFill/>
                    </a:lnB>
                    <a:noFill/>
                  </a:tcPr>
                </a:tc>
                <a:extLst>
                  <a:ext uri="{0D108BD9-81ED-4DB2-BD59-A6C34878D82A}">
                    <a16:rowId xmlns:a16="http://schemas.microsoft.com/office/drawing/2014/main" val="1683624451"/>
                  </a:ext>
                </a:extLst>
              </a:tr>
              <a:tr h="370761">
                <a:tc>
                  <a:txBody>
                    <a:bodyPr/>
                    <a:lstStyle/>
                    <a:p>
                      <a:r>
                        <a:rPr lang="en-IN" sz="1700" b="1">
                          <a:latin typeface="Abadi" panose="020B0604020104020204" pitchFamily="34" charset="0"/>
                        </a:rPr>
                        <a:t>Access</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On-premise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Anywhere with internet 🌐</a:t>
                      </a:r>
                    </a:p>
                  </a:txBody>
                  <a:tcPr marL="84264" marR="84264" marT="42132" marB="42132" anchor="ctr">
                    <a:lnL>
                      <a:noFill/>
                    </a:lnL>
                    <a:lnR>
                      <a:noFill/>
                    </a:lnR>
                    <a:lnT>
                      <a:noFill/>
                    </a:lnT>
                    <a:lnB>
                      <a:noFill/>
                    </a:lnB>
                    <a:noFill/>
                  </a:tcPr>
                </a:tc>
                <a:extLst>
                  <a:ext uri="{0D108BD9-81ED-4DB2-BD59-A6C34878D82A}">
                    <a16:rowId xmlns:a16="http://schemas.microsoft.com/office/drawing/2014/main" val="3955849837"/>
                  </a:ext>
                </a:extLst>
              </a:tr>
              <a:tr h="370761">
                <a:tc>
                  <a:txBody>
                    <a:bodyPr/>
                    <a:lstStyle/>
                    <a:p>
                      <a:r>
                        <a:rPr lang="en-IN" sz="1700" b="1">
                          <a:latin typeface="Abadi" panose="020B0604020104020204" pitchFamily="34" charset="0"/>
                        </a:rPr>
                        <a:t>Disaster Recovery</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Risk of data loss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Built-in backup 🛠️</a:t>
                      </a:r>
                    </a:p>
                  </a:txBody>
                  <a:tcPr marL="84264" marR="84264" marT="42132" marB="42132" anchor="ctr">
                    <a:lnL>
                      <a:noFill/>
                    </a:lnL>
                    <a:lnR>
                      <a:noFill/>
                    </a:lnR>
                    <a:lnT>
                      <a:noFill/>
                    </a:lnT>
                    <a:lnB>
                      <a:noFill/>
                    </a:lnB>
                    <a:noFill/>
                  </a:tcPr>
                </a:tc>
                <a:extLst>
                  <a:ext uri="{0D108BD9-81ED-4DB2-BD59-A6C34878D82A}">
                    <a16:rowId xmlns:a16="http://schemas.microsoft.com/office/drawing/2014/main" val="1473606317"/>
                  </a:ext>
                </a:extLst>
              </a:tr>
              <a:tr h="370761">
                <a:tc>
                  <a:txBody>
                    <a:bodyPr/>
                    <a:lstStyle/>
                    <a:p>
                      <a:r>
                        <a:rPr lang="en-IN" sz="1700" b="1">
                          <a:latin typeface="Abadi" panose="020B0604020104020204" pitchFamily="34" charset="0"/>
                        </a:rPr>
                        <a:t>Software Updates</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Manual installation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Automatic updates 🔄</a:t>
                      </a:r>
                    </a:p>
                  </a:txBody>
                  <a:tcPr marL="84264" marR="84264" marT="42132" marB="42132" anchor="ctr">
                    <a:lnL>
                      <a:noFill/>
                    </a:lnL>
                    <a:lnR>
                      <a:noFill/>
                    </a:lnR>
                    <a:lnT>
                      <a:noFill/>
                    </a:lnT>
                    <a:lnB>
                      <a:noFill/>
                    </a:lnB>
                    <a:noFill/>
                  </a:tcPr>
                </a:tc>
                <a:extLst>
                  <a:ext uri="{0D108BD9-81ED-4DB2-BD59-A6C34878D82A}">
                    <a16:rowId xmlns:a16="http://schemas.microsoft.com/office/drawing/2014/main" val="3625281166"/>
                  </a:ext>
                </a:extLst>
              </a:tr>
              <a:tr h="370761">
                <a:tc>
                  <a:txBody>
                    <a:bodyPr/>
                    <a:lstStyle/>
                    <a:p>
                      <a:r>
                        <a:rPr lang="en-IN" sz="1700" b="1">
                          <a:latin typeface="Abadi" panose="020B0604020104020204" pitchFamily="34" charset="0"/>
                        </a:rPr>
                        <a:t>Energy Use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High power consumption 🔋</a:t>
                      </a:r>
                    </a:p>
                  </a:txBody>
                  <a:tcPr marL="84264" marR="84264" marT="42132" marB="42132" anchor="ctr">
                    <a:lnL>
                      <a:noFill/>
                    </a:lnL>
                    <a:lnR>
                      <a:noFill/>
                    </a:lnR>
                    <a:lnT>
                      <a:noFill/>
                    </a:lnT>
                    <a:lnB>
                      <a:noFill/>
                    </a:lnB>
                    <a:noFill/>
                  </a:tcPr>
                </a:tc>
                <a:tc>
                  <a:txBody>
                    <a:bodyPr/>
                    <a:lstStyle/>
                    <a:p>
                      <a:r>
                        <a:rPr lang="en-IN" sz="1700" dirty="0">
                          <a:latin typeface="Abadi" panose="020B0604020104020204" pitchFamily="34" charset="0"/>
                        </a:rPr>
                        <a:t>Optimized by provider 🔌</a:t>
                      </a:r>
                    </a:p>
                  </a:txBody>
                  <a:tcPr marL="84264" marR="84264" marT="42132" marB="42132" anchor="ctr">
                    <a:lnL>
                      <a:noFill/>
                    </a:lnL>
                    <a:lnR>
                      <a:noFill/>
                    </a:lnR>
                    <a:lnT>
                      <a:noFill/>
                    </a:lnT>
                    <a:lnB>
                      <a:noFill/>
                    </a:lnB>
                    <a:noFill/>
                  </a:tcPr>
                </a:tc>
                <a:extLst>
                  <a:ext uri="{0D108BD9-81ED-4DB2-BD59-A6C34878D82A}">
                    <a16:rowId xmlns:a16="http://schemas.microsoft.com/office/drawing/2014/main" val="1474168291"/>
                  </a:ext>
                </a:extLst>
              </a:tr>
            </a:tbl>
          </a:graphicData>
        </a:graphic>
      </p:graphicFrame>
    </p:spTree>
    <p:extLst>
      <p:ext uri="{BB962C8B-B14F-4D97-AF65-F5344CB8AC3E}">
        <p14:creationId xmlns:p14="http://schemas.microsoft.com/office/powerpoint/2010/main" val="3392903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1024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Internet Of Things AWS IoT&quot; Icon - Download for free – Iconduck">
            <a:extLst>
              <a:ext uri="{FF2B5EF4-FFF2-40B4-BE49-F238E27FC236}">
                <a16:creationId xmlns:a16="http://schemas.microsoft.com/office/drawing/2014/main" id="{133F9D8E-7E69-9205-0EFB-78A9C57EB8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446" y="1470401"/>
            <a:ext cx="3347974" cy="4037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DDEA2B-D473-20AF-9B34-F88789EE68E2}"/>
              </a:ext>
            </a:extLst>
          </p:cNvPr>
          <p:cNvSpPr txBox="1"/>
          <p:nvPr/>
        </p:nvSpPr>
        <p:spPr>
          <a:xfrm>
            <a:off x="5425680" y="1470401"/>
            <a:ext cx="6228056"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9. Internet of Things (IoT)</a:t>
            </a:r>
          </a:p>
          <a:p>
            <a:pPr>
              <a:lnSpc>
                <a:spcPct val="150000"/>
              </a:lnSpc>
              <a:spcAft>
                <a:spcPts val="600"/>
              </a:spcAft>
            </a:pPr>
            <a:r>
              <a:rPr lang="en-US" dirty="0">
                <a:latin typeface="Abadi" panose="020B0604020104020204" pitchFamily="34" charset="0"/>
              </a:rPr>
              <a:t>AWS offers IoT services for managing connected devices.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IoT Core</a:t>
            </a:r>
            <a:r>
              <a:rPr lang="en-US" dirty="0">
                <a:latin typeface="Abadi" panose="020B0604020104020204" pitchFamily="34" charset="0"/>
              </a:rPr>
              <a:t>: Connect and manage IoT devices securely.</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Greengrass</a:t>
            </a:r>
            <a:r>
              <a:rPr lang="en-US" dirty="0">
                <a:latin typeface="Abadi" panose="020B0604020104020204" pitchFamily="34" charset="0"/>
              </a:rPr>
              <a:t>: Local computing and data management for IoT devices.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IoT Analytics</a:t>
            </a:r>
            <a:r>
              <a:rPr lang="en-US" dirty="0">
                <a:latin typeface="Abadi" panose="020B0604020104020204" pitchFamily="34" charset="0"/>
              </a:rPr>
              <a:t>: Analyze IoT data at scale.</a:t>
            </a:r>
          </a:p>
        </p:txBody>
      </p:sp>
      <p:sp>
        <p:nvSpPr>
          <p:cNvPr id="10251" name="Rectangle 1025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95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and white logo&#10;&#10;Description automatically generated">
            <a:extLst>
              <a:ext uri="{FF2B5EF4-FFF2-40B4-BE49-F238E27FC236}">
                <a16:creationId xmlns:a16="http://schemas.microsoft.com/office/drawing/2014/main" id="{742A28A8-162C-A73F-46F4-E0CA0BC4C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16" y="2111820"/>
            <a:ext cx="3876165" cy="1938082"/>
          </a:xfrm>
          <a:prstGeom prst="rect">
            <a:avLst/>
          </a:prstGeom>
        </p:spPr>
      </p:pic>
      <p:sp>
        <p:nvSpPr>
          <p:cNvPr id="3" name="TextBox 2">
            <a:extLst>
              <a:ext uri="{FF2B5EF4-FFF2-40B4-BE49-F238E27FC236}">
                <a16:creationId xmlns:a16="http://schemas.microsoft.com/office/drawing/2014/main" id="{8C1C12E9-A1AD-3238-3DC1-DE15841471AF}"/>
              </a:ext>
            </a:extLst>
          </p:cNvPr>
          <p:cNvSpPr txBox="1"/>
          <p:nvPr/>
        </p:nvSpPr>
        <p:spPr>
          <a:xfrm>
            <a:off x="5181797" y="1601668"/>
            <a:ext cx="6595498" cy="3197464"/>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2000" b="1" dirty="0">
                <a:latin typeface="Abadi" panose="020B0604020104020204" pitchFamily="34" charset="0"/>
              </a:rPr>
              <a:t>10. Migration and Transfer</a:t>
            </a:r>
          </a:p>
          <a:p>
            <a:pPr>
              <a:lnSpc>
                <a:spcPct val="160000"/>
              </a:lnSpc>
              <a:spcAft>
                <a:spcPts val="600"/>
              </a:spcAft>
            </a:pPr>
            <a:r>
              <a:rPr lang="en-US" sz="1900" dirty="0">
                <a:latin typeface="Abadi" panose="020B0604020104020204" pitchFamily="34" charset="0"/>
              </a:rPr>
              <a:t>AWS supports migration of applications and data to the cloud.</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Migration Hub</a:t>
            </a:r>
            <a:r>
              <a:rPr lang="en-US" sz="1900" dirty="0">
                <a:latin typeface="Abadi" panose="020B0604020104020204" pitchFamily="34" charset="0"/>
              </a:rPr>
              <a:t>: Centralized tracking for migrations.</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Snowball/Snowmobile</a:t>
            </a:r>
            <a:r>
              <a:rPr lang="en-US" sz="1900" dirty="0">
                <a:latin typeface="Abadi" panose="020B0604020104020204" pitchFamily="34" charset="0"/>
              </a:rPr>
              <a:t>: Physical devices for transferring large datasets.</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Database Migration Service</a:t>
            </a:r>
            <a:r>
              <a:rPr lang="en-US" sz="1900" dirty="0">
                <a:latin typeface="Abadi" panose="020B0604020104020204" pitchFamily="34" charset="0"/>
              </a:rPr>
              <a:t>: Migrate databases to AWS.</a:t>
            </a:r>
          </a:p>
        </p:txBody>
      </p:sp>
      <p:sp>
        <p:nvSpPr>
          <p:cNvPr id="14" name="Rectangle 1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AWS Migration Services | AWS Cheat Sheet">
            <a:extLst>
              <a:ext uri="{FF2B5EF4-FFF2-40B4-BE49-F238E27FC236}">
                <a16:creationId xmlns:a16="http://schemas.microsoft.com/office/drawing/2014/main" id="{54C48F71-84E4-A69A-2301-15190F438A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87923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AWS Management and Governance Services: A Comprehensive Guide">
            <a:extLst>
              <a:ext uri="{FF2B5EF4-FFF2-40B4-BE49-F238E27FC236}">
                <a16:creationId xmlns:a16="http://schemas.microsoft.com/office/drawing/2014/main" id="{78E5B8A9-8BEE-21CF-139F-3F3EDD1756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62" y="2356934"/>
            <a:ext cx="3484415" cy="19512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C2B2A2-502C-5B57-1B29-9542A51A2022}"/>
              </a:ext>
            </a:extLst>
          </p:cNvPr>
          <p:cNvSpPr txBox="1"/>
          <p:nvPr/>
        </p:nvSpPr>
        <p:spPr>
          <a:xfrm>
            <a:off x="4685490" y="1494663"/>
            <a:ext cx="7033097" cy="3197464"/>
          </a:xfrm>
          <a:prstGeom prst="rect">
            <a:avLst/>
          </a:prstGeom>
        </p:spPr>
        <p:txBody>
          <a:bodyPr vert="horz" lIns="91440" tIns="45720" rIns="91440" bIns="45720" rtlCol="0" anchor="t">
            <a:noAutofit/>
          </a:bodyPr>
          <a:lstStyle/>
          <a:p>
            <a:pPr>
              <a:lnSpc>
                <a:spcPct val="150000"/>
              </a:lnSpc>
              <a:spcAft>
                <a:spcPts val="600"/>
              </a:spcAft>
            </a:pPr>
            <a:r>
              <a:rPr lang="en-US" sz="2000" b="1" dirty="0">
                <a:latin typeface="Abadi" panose="020B0604020104020204" pitchFamily="34" charset="0"/>
              </a:rPr>
              <a:t>11. Management and Governance</a:t>
            </a:r>
          </a:p>
          <a:p>
            <a:pPr>
              <a:lnSpc>
                <a:spcPct val="150000"/>
              </a:lnSpc>
              <a:spcAft>
                <a:spcPts val="600"/>
              </a:spcAft>
            </a:pPr>
            <a:r>
              <a:rPr lang="en-US" dirty="0">
                <a:latin typeface="Abadi" panose="020B0604020104020204" pitchFamily="34" charset="0"/>
              </a:rPr>
              <a:t>Services to monitor, manage, and optimize AWS usage.</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CloudWatch</a:t>
            </a:r>
            <a:r>
              <a:rPr lang="en-US" dirty="0">
                <a:latin typeface="Abadi" panose="020B0604020104020204" pitchFamily="34" charset="0"/>
              </a:rPr>
              <a:t>: Monitoring for AWS resources and applications.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CloudTrail</a:t>
            </a:r>
            <a:r>
              <a:rPr lang="en-US" dirty="0">
                <a:latin typeface="Abadi" panose="020B0604020104020204" pitchFamily="34" charset="0"/>
              </a:rPr>
              <a:t>: Logs and tracks user activity and API calls.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Config</a:t>
            </a:r>
            <a:r>
              <a:rPr lang="en-US" dirty="0">
                <a:latin typeface="Abadi" panose="020B0604020104020204" pitchFamily="34" charset="0"/>
              </a:rPr>
              <a:t>: Resource inventory and compliance auditing.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Auto Scaling</a:t>
            </a:r>
            <a:r>
              <a:rPr lang="en-US" dirty="0">
                <a:latin typeface="Abadi" panose="020B0604020104020204" pitchFamily="34" charset="0"/>
              </a:rPr>
              <a:t>: Automatically adjust resources to demand.</a:t>
            </a:r>
          </a:p>
        </p:txBody>
      </p:sp>
      <p:sp>
        <p:nvSpPr>
          <p:cNvPr id="12297" name="Rectangle 1229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487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video camera">
            <a:extLst>
              <a:ext uri="{FF2B5EF4-FFF2-40B4-BE49-F238E27FC236}">
                <a16:creationId xmlns:a16="http://schemas.microsoft.com/office/drawing/2014/main" id="{87FF18BD-1E57-77D4-6920-21EE2DE8E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70" y="2231359"/>
            <a:ext cx="3876165" cy="1938082"/>
          </a:xfrm>
          <a:prstGeom prst="rect">
            <a:avLst/>
          </a:prstGeom>
        </p:spPr>
      </p:pic>
      <p:sp>
        <p:nvSpPr>
          <p:cNvPr id="3" name="TextBox 2">
            <a:extLst>
              <a:ext uri="{FF2B5EF4-FFF2-40B4-BE49-F238E27FC236}">
                <a16:creationId xmlns:a16="http://schemas.microsoft.com/office/drawing/2014/main" id="{C94CD651-CB02-2E22-22B7-70280750B069}"/>
              </a:ext>
            </a:extLst>
          </p:cNvPr>
          <p:cNvSpPr txBox="1"/>
          <p:nvPr/>
        </p:nvSpPr>
        <p:spPr>
          <a:xfrm>
            <a:off x="5030227" y="1368317"/>
            <a:ext cx="6541481" cy="4121365"/>
          </a:xfrm>
          <a:prstGeom prst="rect">
            <a:avLst/>
          </a:prstGeom>
        </p:spPr>
        <p:txBody>
          <a:bodyPr vert="horz" lIns="91440" tIns="45720" rIns="91440" bIns="45720" rtlCol="0" anchor="t">
            <a:noAutofit/>
          </a:bodyPr>
          <a:lstStyle/>
          <a:p>
            <a:pPr>
              <a:lnSpc>
                <a:spcPct val="160000"/>
              </a:lnSpc>
              <a:spcAft>
                <a:spcPts val="600"/>
              </a:spcAft>
            </a:pPr>
            <a:r>
              <a:rPr lang="en-US" b="1" dirty="0">
                <a:latin typeface="Abadi" panose="020B0604020104020204" pitchFamily="34" charset="0"/>
              </a:rPr>
              <a:t>12. Media Services</a:t>
            </a:r>
          </a:p>
          <a:p>
            <a:pPr>
              <a:lnSpc>
                <a:spcPct val="160000"/>
              </a:lnSpc>
              <a:spcAft>
                <a:spcPts val="600"/>
              </a:spcAft>
            </a:pPr>
            <a:r>
              <a:rPr lang="en-US" dirty="0">
                <a:latin typeface="Abadi" panose="020B0604020104020204" pitchFamily="34" charset="0"/>
              </a:rPr>
              <a:t>AWS provides tools for creating, processing, and distributing media content.</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AWS Elemental </a:t>
            </a:r>
            <a:r>
              <a:rPr lang="en-US" b="1" dirty="0" err="1">
                <a:latin typeface="Abadi" panose="020B0604020104020204" pitchFamily="34" charset="0"/>
              </a:rPr>
              <a:t>MediaLive</a:t>
            </a:r>
            <a:r>
              <a:rPr lang="en-US" dirty="0">
                <a:latin typeface="Abadi" panose="020B0604020104020204" pitchFamily="34" charset="0"/>
              </a:rPr>
              <a:t>: Live video processing and delivery.</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AWS Elemental </a:t>
            </a:r>
            <a:r>
              <a:rPr lang="en-US" b="1" dirty="0" err="1">
                <a:latin typeface="Abadi" panose="020B0604020104020204" pitchFamily="34" charset="0"/>
              </a:rPr>
              <a:t>MediaConvert</a:t>
            </a:r>
            <a:r>
              <a:rPr lang="en-US" dirty="0">
                <a:latin typeface="Abadi" panose="020B0604020104020204" pitchFamily="34" charset="0"/>
              </a:rPr>
              <a:t>: File-based video transcoding.</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Amazon IVS</a:t>
            </a:r>
            <a:r>
              <a:rPr lang="en-US" dirty="0">
                <a:latin typeface="Abadi" panose="020B0604020104020204" pitchFamily="34" charset="0"/>
              </a:rPr>
              <a:t>: Interactive video streaming.</a:t>
            </a:r>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62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70" name="Rectangle 1436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65" name="Picture 29" descr="AWS Outposts adds support for managed cloud database services - SiliconANGLE">
            <a:extLst>
              <a:ext uri="{FF2B5EF4-FFF2-40B4-BE49-F238E27FC236}">
                <a16:creationId xmlns:a16="http://schemas.microsoft.com/office/drawing/2014/main" id="{B4B6B087-DD8E-AC33-22DE-90C21A5579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727" y="2115074"/>
            <a:ext cx="3876165" cy="217065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292FDB4-B429-4332-3208-9CB6B319554A}"/>
              </a:ext>
            </a:extLst>
          </p:cNvPr>
          <p:cNvSpPr txBox="1"/>
          <p:nvPr/>
        </p:nvSpPr>
        <p:spPr>
          <a:xfrm>
            <a:off x="5262502" y="1762174"/>
            <a:ext cx="6471568" cy="3197464"/>
          </a:xfrm>
          <a:prstGeom prst="rect">
            <a:avLst/>
          </a:prstGeom>
        </p:spPr>
        <p:txBody>
          <a:bodyPr vert="horz" lIns="91440" tIns="45720" rIns="91440" bIns="45720" rtlCol="0" anchor="t">
            <a:normAutofit fontScale="92500"/>
          </a:bodyPr>
          <a:lstStyle/>
          <a:p>
            <a:pPr>
              <a:lnSpc>
                <a:spcPct val="90000"/>
              </a:lnSpc>
              <a:spcAft>
                <a:spcPts val="600"/>
              </a:spcAft>
            </a:pPr>
            <a:r>
              <a:rPr lang="en-US" sz="2000" b="1" dirty="0">
                <a:latin typeface="Abadi" panose="020B0604020104020204" pitchFamily="34" charset="0"/>
              </a:rPr>
              <a:t>13. Hybrid Cloud</a:t>
            </a:r>
          </a:p>
          <a:p>
            <a:pPr>
              <a:lnSpc>
                <a:spcPct val="90000"/>
              </a:lnSpc>
              <a:spcAft>
                <a:spcPts val="600"/>
              </a:spcAft>
            </a:pPr>
            <a:r>
              <a:rPr lang="en-US" sz="2000" dirty="0">
                <a:latin typeface="Abadi" panose="020B0604020104020204" pitchFamily="34" charset="0"/>
              </a:rPr>
              <a:t>AWS enables integration with on-premises environments.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Outposts</a:t>
            </a:r>
            <a:r>
              <a:rPr lang="en-US" sz="2000" dirty="0">
                <a:latin typeface="Abadi" panose="020B0604020104020204" pitchFamily="34" charset="0"/>
              </a:rPr>
              <a:t>: AWS services in on-premises data centers.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ECS Anywhere</a:t>
            </a:r>
            <a:r>
              <a:rPr lang="en-US" sz="2000" dirty="0">
                <a:latin typeface="Abadi" panose="020B0604020104020204" pitchFamily="34" charset="0"/>
              </a:rPr>
              <a:t>: Run containers on local hardware.</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Backup</a:t>
            </a:r>
            <a:r>
              <a:rPr lang="en-US" sz="2000" dirty="0">
                <a:latin typeface="Abadi" panose="020B0604020104020204" pitchFamily="34" charset="0"/>
              </a:rPr>
              <a:t>: Unified backup management for hybrid environments.</a:t>
            </a:r>
          </a:p>
        </p:txBody>
      </p:sp>
      <p:sp>
        <p:nvSpPr>
          <p:cNvPr id="14372" name="Rectangle 1437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4" name="Rectangle 1437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039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Demystifying AWS Managed Blockchain">
            <a:extLst>
              <a:ext uri="{FF2B5EF4-FFF2-40B4-BE49-F238E27FC236}">
                <a16:creationId xmlns:a16="http://schemas.microsoft.com/office/drawing/2014/main" id="{2E0DEBC4-93DA-2F6F-C28C-353B3FA0EB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5713" y="2181344"/>
            <a:ext cx="3876165" cy="2038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57A087-C6C6-2218-A3D5-8A34D279EE90}"/>
              </a:ext>
            </a:extLst>
          </p:cNvPr>
          <p:cNvSpPr txBox="1"/>
          <p:nvPr/>
        </p:nvSpPr>
        <p:spPr>
          <a:xfrm>
            <a:off x="5007591" y="1830268"/>
            <a:ext cx="6612246"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14. Blockchain</a:t>
            </a:r>
          </a:p>
          <a:p>
            <a:pPr>
              <a:lnSpc>
                <a:spcPct val="150000"/>
              </a:lnSpc>
              <a:spcAft>
                <a:spcPts val="600"/>
              </a:spcAft>
            </a:pPr>
            <a:r>
              <a:rPr lang="en-US" dirty="0">
                <a:latin typeface="Abadi" panose="020B0604020104020204" pitchFamily="34" charset="0"/>
              </a:rPr>
              <a:t>AWS supports blockchain development and management.</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Managed Blockchain</a:t>
            </a:r>
            <a:r>
              <a:rPr lang="en-US" dirty="0">
                <a:latin typeface="Abadi" panose="020B0604020104020204" pitchFamily="34" charset="0"/>
              </a:rPr>
              <a:t>: Build and manage blockchain networks.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Quantum Ledger Database (QLDB)</a:t>
            </a:r>
            <a:r>
              <a:rPr lang="en-US" dirty="0">
                <a:latin typeface="Abadi" panose="020B0604020104020204" pitchFamily="34" charset="0"/>
              </a:rPr>
              <a:t>: Immutable, transparent, and cryptographically verifiable ledger database.</a:t>
            </a:r>
          </a:p>
        </p:txBody>
      </p:sp>
      <p:sp>
        <p:nvSpPr>
          <p:cNvPr id="15369" name="Rectangle 1536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1" name="Rectangle 1537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875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7" name="Rectangle 1639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AWS Game Development">
            <a:extLst>
              <a:ext uri="{FF2B5EF4-FFF2-40B4-BE49-F238E27FC236}">
                <a16:creationId xmlns:a16="http://schemas.microsoft.com/office/drawing/2014/main" id="{4F0673CC-C6C5-D077-68A1-D3A4EACBE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477"/>
          <a:stretch/>
        </p:blipFill>
        <p:spPr bwMode="auto">
          <a:xfrm>
            <a:off x="965346" y="1122297"/>
            <a:ext cx="3416321" cy="38235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6A163B-6F4C-3B30-A063-F319DED3FD8A}"/>
              </a:ext>
            </a:extLst>
          </p:cNvPr>
          <p:cNvSpPr txBox="1"/>
          <p:nvPr/>
        </p:nvSpPr>
        <p:spPr>
          <a:xfrm>
            <a:off x="5113106" y="1526672"/>
            <a:ext cx="6004385" cy="3014765"/>
          </a:xfrm>
          <a:prstGeom prst="rect">
            <a:avLst/>
          </a:prstGeom>
        </p:spPr>
        <p:txBody>
          <a:bodyPr vert="horz" lIns="91440" tIns="45720" rIns="91440" bIns="45720" rtlCol="0" anchor="t">
            <a:normAutofit/>
          </a:bodyPr>
          <a:lstStyle/>
          <a:p>
            <a:pPr>
              <a:lnSpc>
                <a:spcPct val="150000"/>
              </a:lnSpc>
              <a:spcAft>
                <a:spcPts val="600"/>
              </a:spcAft>
            </a:pPr>
            <a:r>
              <a:rPr lang="en-US" sz="2000" b="1" dirty="0">
                <a:latin typeface="Abadi" panose="020B0604020104020204" pitchFamily="34" charset="0"/>
              </a:rPr>
              <a:t>15. Game Development</a:t>
            </a:r>
          </a:p>
          <a:p>
            <a:pPr>
              <a:lnSpc>
                <a:spcPct val="150000"/>
              </a:lnSpc>
              <a:spcAft>
                <a:spcPts val="600"/>
              </a:spcAft>
            </a:pPr>
            <a:r>
              <a:rPr lang="en-US" sz="2000" dirty="0">
                <a:latin typeface="Abadi" panose="020B0604020104020204" pitchFamily="34" charset="0"/>
              </a:rPr>
              <a:t>AWS offers solutions for building and hosting games.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GameLift</a:t>
            </a:r>
            <a:r>
              <a:rPr lang="en-US" sz="2000" dirty="0">
                <a:latin typeface="Abadi" panose="020B0604020104020204" pitchFamily="34" charset="0"/>
              </a:rPr>
              <a:t>: Scalable game server hosting.</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Lumberyard</a:t>
            </a:r>
            <a:r>
              <a:rPr lang="en-US" sz="2000" dirty="0">
                <a:latin typeface="Abadi" panose="020B0604020104020204" pitchFamily="34" charset="0"/>
              </a:rPr>
              <a:t>: Free game engine integrated with AWS.</a:t>
            </a:r>
          </a:p>
        </p:txBody>
      </p:sp>
      <p:sp>
        <p:nvSpPr>
          <p:cNvPr id="16398" name="Rectangle 16397">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9" name="Rectangle 1639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738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F5394E-68CC-AF60-467A-37ECF5D38F0A}"/>
              </a:ext>
            </a:extLst>
          </p:cNvPr>
          <p:cNvSpPr txBox="1"/>
          <p:nvPr/>
        </p:nvSpPr>
        <p:spPr>
          <a:xfrm>
            <a:off x="643647" y="493745"/>
            <a:ext cx="10904706" cy="5625386"/>
          </a:xfrm>
          <a:prstGeom prst="rect">
            <a:avLst/>
          </a:prstGeom>
          <a:noFill/>
        </p:spPr>
        <p:txBody>
          <a:bodyPr wrap="square">
            <a:spAutoFit/>
          </a:bodyPr>
          <a:lstStyle/>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6. Provide Personal Information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Enter your full name, contact number, country, and address.</a:t>
            </a: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Click "Continue."</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7. Enter Billing Information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Enter your credit card or debit card details. </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Important:</a:t>
            </a:r>
            <a:r>
              <a:rPr lang="en-IN" kern="100" dirty="0">
                <a:effectLst/>
                <a:latin typeface="Calibri" panose="020F0502020204030204" pitchFamily="34" charset="0"/>
                <a:ea typeface="Calibri" panose="020F0502020204030204" pitchFamily="34" charset="0"/>
                <a:cs typeface="Times New Roman" panose="02020603050405020304" pitchFamily="18" charset="0"/>
              </a:rPr>
              <a:t> The AWS Free Tier does not require you to pay for most services within the first 12 months, but you will need to provide valid payment information.</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8. Verify and Continue</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Review the information you've entered and click "Verify and Continue."</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9. Select Support Plan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Choose "Basic Support - Free."</a:t>
            </a:r>
          </a:p>
          <a:p>
            <a:pPr marL="0" marR="0">
              <a:lnSpc>
                <a:spcPct val="115000"/>
              </a:lnSpc>
              <a:spcAft>
                <a:spcPts val="1000"/>
              </a:spcAft>
            </a:pPr>
            <a:r>
              <a:rPr lang="en-IN" b="1" kern="100" dirty="0">
                <a:effectLst/>
                <a:latin typeface="Calibri" panose="020F0502020204030204" pitchFamily="34" charset="0"/>
                <a:ea typeface="Calibri" panose="020F0502020204030204" pitchFamily="34" charset="0"/>
                <a:cs typeface="Tunga" panose="020B0502040204020203" pitchFamily="34" charset="0"/>
              </a:rPr>
              <a:t>10. Confirm Account Creation</a:t>
            </a:r>
            <a:endParaRPr lang="en-IN" kern="100" dirty="0">
              <a:effectLst/>
              <a:latin typeface="Calibri" panose="020F0502020204030204" pitchFamily="34" charset="0"/>
              <a:ea typeface="Calibri" panose="020F0502020204030204" pitchFamily="34" charset="0"/>
              <a:cs typeface="Tunga" panose="020B0502040204020203"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unga" panose="020B0502040204020203" pitchFamily="34" charset="0"/>
              </a:rPr>
              <a:t>Click "Continue" to complete the account creation process.</a:t>
            </a:r>
          </a:p>
        </p:txBody>
      </p:sp>
    </p:spTree>
    <p:extLst>
      <p:ext uri="{BB962C8B-B14F-4D97-AF65-F5344CB8AC3E}">
        <p14:creationId xmlns:p14="http://schemas.microsoft.com/office/powerpoint/2010/main" val="2427666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388D0-43EF-F5BE-4A66-DE2B2C0B2F0E}"/>
              </a:ext>
            </a:extLst>
          </p:cNvPr>
          <p:cNvSpPr txBox="1"/>
          <p:nvPr/>
        </p:nvSpPr>
        <p:spPr>
          <a:xfrm>
            <a:off x="1761909" y="1660573"/>
            <a:ext cx="8199215" cy="326420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t">
            <a:noAutofit/>
          </a:bodyPr>
          <a:lstStyle/>
          <a:p>
            <a:pPr marR="0">
              <a:lnSpc>
                <a:spcPct val="90000"/>
              </a:lnSpc>
              <a:spcAft>
                <a:spcPts val="1000"/>
              </a:spcAft>
            </a:pPr>
            <a:r>
              <a:rPr lang="en-US" sz="8000" spc="300" dirty="0">
                <a:ln>
                  <a:solidFill>
                    <a:schemeClr val="accent5">
                      <a:lumMod val="40000"/>
                      <a:lumOff val="60000"/>
                    </a:schemeClr>
                  </a:solidFill>
                </a:ln>
                <a:solidFill>
                  <a:schemeClr val="accent6">
                    <a:lumMod val="50000"/>
                  </a:schemeClr>
                </a:solidFill>
                <a:effectLst>
                  <a:innerShdw blurRad="63500" dist="50800" dir="13500000">
                    <a:prstClr val="black">
                      <a:alpha val="50000"/>
                    </a:prstClr>
                  </a:innerShdw>
                </a:effectLst>
                <a:latin typeface="Berlin Sans FB Demi" panose="020E0802020502020306" pitchFamily="34" charset="0"/>
              </a:rPr>
              <a:t>Let’s get started with AWS Services ….</a:t>
            </a:r>
          </a:p>
        </p:txBody>
      </p:sp>
    </p:spTree>
    <p:extLst>
      <p:ext uri="{BB962C8B-B14F-4D97-AF65-F5344CB8AC3E}">
        <p14:creationId xmlns:p14="http://schemas.microsoft.com/office/powerpoint/2010/main" val="17782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2">
                                            <p:txEl>
                                              <p:pRg st="0" end="0"/>
                                            </p:txEl>
                                          </p:spTgt>
                                        </p:tgtEl>
                                        <p:attrNameLst>
                                          <p:attrName>style.color</p:attrName>
                                        </p:attrNameLst>
                                      </p:cBhvr>
                                      <p:by>
                                        <p:hsl h="0" s="12549" l="25098"/>
                                      </p:by>
                                    </p:animClr>
                                    <p:animClr clrSpc="hsl" dir="cw">
                                      <p:cBhvr>
                                        <p:cTn id="7" dur="500" fill="hold"/>
                                        <p:tgtEl>
                                          <p:spTgt spid="2">
                                            <p:txEl>
                                              <p:pRg st="0" end="0"/>
                                            </p:txEl>
                                          </p:spTgt>
                                        </p:tgtEl>
                                        <p:attrNameLst>
                                          <p:attrName>fillcolor</p:attrName>
                                        </p:attrNameLst>
                                      </p:cBhvr>
                                      <p:by>
                                        <p:hsl h="0" s="12549" l="25098"/>
                                      </p:by>
                                    </p:animClr>
                                    <p:animClr clrSpc="hsl" dir="cw">
                                      <p:cBhvr>
                                        <p:cTn id="8" dur="500" fill="hold"/>
                                        <p:tgtEl>
                                          <p:spTgt spid="2">
                                            <p:txEl>
                                              <p:pRg st="0" end="0"/>
                                            </p:txEl>
                                          </p:spTgt>
                                        </p:tgtEl>
                                        <p:attrNameLst>
                                          <p:attrName>stroke.color</p:attrName>
                                        </p:attrNameLst>
                                      </p:cBhvr>
                                      <p:by>
                                        <p:hsl h="0" s="12549" l="25098"/>
                                      </p:by>
                                    </p:animClr>
                                    <p:set>
                                      <p:cBhvr>
                                        <p:cTn id="9" dur="500" fill="hold"/>
                                        <p:tgtEl>
                                          <p:spTgt spid="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24DD0-7D2F-111B-CA96-C32DC51777C4}"/>
              </a:ext>
            </a:extLst>
          </p:cNvPr>
          <p:cNvSpPr txBox="1"/>
          <p:nvPr/>
        </p:nvSpPr>
        <p:spPr>
          <a:xfrm>
            <a:off x="599894" y="1705084"/>
            <a:ext cx="5674105" cy="3447832"/>
          </a:xfrm>
          <a:prstGeom prst="rect">
            <a:avLst/>
          </a:prstGeom>
        </p:spPr>
        <p:txBody>
          <a:bodyPr vert="horz" lIns="91440" tIns="45720" rIns="91440" bIns="45720" rtlCol="0" anchor="t">
            <a:normAutofit/>
          </a:bodyPr>
          <a:lstStyle/>
          <a:p>
            <a:pPr>
              <a:lnSpc>
                <a:spcPct val="90000"/>
              </a:lnSpc>
              <a:spcAft>
                <a:spcPts val="600"/>
              </a:spcAft>
            </a:pPr>
            <a:r>
              <a:rPr lang="en-US" sz="2400" b="1" dirty="0">
                <a:latin typeface="Abadi" panose="020B0604020104020204" pitchFamily="34" charset="0"/>
              </a:rPr>
              <a:t>What is Data-center..?</a:t>
            </a:r>
          </a:p>
          <a:p>
            <a:pPr>
              <a:lnSpc>
                <a:spcPct val="90000"/>
              </a:lnSpc>
              <a:spcAft>
                <a:spcPts val="600"/>
              </a:spcAft>
            </a:pPr>
            <a:endParaRPr lang="en-US" sz="1900" dirty="0">
              <a:latin typeface="Abadi" panose="020B0604020104020204" pitchFamily="34" charset="0"/>
            </a:endParaRPr>
          </a:p>
          <a:p>
            <a:pPr>
              <a:lnSpc>
                <a:spcPct val="90000"/>
              </a:lnSpc>
              <a:spcAft>
                <a:spcPts val="600"/>
              </a:spcAft>
            </a:pPr>
            <a:r>
              <a:rPr lang="en-US" sz="1900" dirty="0">
                <a:latin typeface="Abadi" panose="020B0604020104020204" pitchFamily="34" charset="0"/>
              </a:rPr>
              <a:t>A </a:t>
            </a:r>
            <a:r>
              <a:rPr lang="en-US" sz="1900" b="1" dirty="0">
                <a:latin typeface="Abadi" panose="020B0604020104020204" pitchFamily="34" charset="0"/>
              </a:rPr>
              <a:t>data center</a:t>
            </a:r>
            <a:r>
              <a:rPr lang="en-US" sz="1900" dirty="0">
                <a:latin typeface="Abadi" panose="020B0604020104020204" pitchFamily="34" charset="0"/>
              </a:rPr>
              <a:t> is a facility that houses an organization's IT infrastructure, including servers, storage systems, networking equipment, and other computing resources. It is designed to store, manage, and distribute data while ensuring security, reliability, and performance. Data centers are critical for running applications, hosting websites, managing databases, and enabling cloud computing services.</a:t>
            </a:r>
          </a:p>
        </p:txBody>
      </p:sp>
      <p:pic>
        <p:nvPicPr>
          <p:cNvPr id="4098" name="Picture 2" descr="58,100+ Datacenter Stock Photos ...">
            <a:extLst>
              <a:ext uri="{FF2B5EF4-FFF2-40B4-BE49-F238E27FC236}">
                <a16:creationId xmlns:a16="http://schemas.microsoft.com/office/drawing/2014/main" id="{F57EC979-5076-4C57-650F-30CD755FBA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7316" y="1766485"/>
            <a:ext cx="5104099" cy="2858295"/>
          </a:xfrm>
          <a:prstGeom prst="rect">
            <a:avLst/>
          </a:prstGeom>
          <a:noFill/>
          <a:extLst>
            <a:ext uri="{909E8E84-426E-40DD-AFC4-6F175D3DCCD1}">
              <a14:hiddenFill xmlns:a14="http://schemas.microsoft.com/office/drawing/2010/main">
                <a:solidFill>
                  <a:srgbClr val="FFFFFF"/>
                </a:solidFill>
              </a14:hiddenFill>
            </a:ext>
          </a:extLst>
        </p:spPr>
      </p:pic>
      <p:grpSp>
        <p:nvGrpSpPr>
          <p:cNvPr id="4107" name="Group 410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108" name="Rectangle 410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350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8B3675-DD87-B595-794E-AF61234B5237}"/>
            </a:ext>
          </a:extLst>
        </p:cNvPr>
        <p:cNvGrpSpPr/>
        <p:nvPr/>
      </p:nvGrpSpPr>
      <p:grpSpPr>
        <a:xfrm>
          <a:off x="0" y="0"/>
          <a:ext cx="0" cy="0"/>
          <a:chOff x="0" y="0"/>
          <a:chExt cx="0" cy="0"/>
        </a:xfrm>
      </p:grpSpPr>
      <p:sp>
        <p:nvSpPr>
          <p:cNvPr id="9" name="Slide Background">
            <a:extLst>
              <a:ext uri="{FF2B5EF4-FFF2-40B4-BE49-F238E27FC236}">
                <a16:creationId xmlns:a16="http://schemas.microsoft.com/office/drawing/2014/main" id="{B50D074C-5457-4294-A181-6B67F4146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29836"/>
            <a:ext cx="12192000" cy="172019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230C4BD7-6A04-88C6-92B0-EA5340FFA36B}"/>
              </a:ext>
            </a:extLst>
          </p:cNvPr>
          <p:cNvGraphicFramePr>
            <a:graphicFrameLocks noGrp="1"/>
          </p:cNvGraphicFramePr>
          <p:nvPr>
            <p:ph idx="1"/>
            <p:extLst>
              <p:ext uri="{D42A27DB-BD31-4B8C-83A1-F6EECF244321}">
                <p14:modId xmlns:p14="http://schemas.microsoft.com/office/powerpoint/2010/main" val="2517621600"/>
              </p:ext>
            </p:extLst>
          </p:nvPr>
        </p:nvGraphicFramePr>
        <p:xfrm>
          <a:off x="898713" y="399996"/>
          <a:ext cx="10698480" cy="5760720"/>
        </p:xfrm>
        <a:graphic>
          <a:graphicData uri="http://schemas.openxmlformats.org/drawingml/2006/table">
            <a:tbl>
              <a:tblPr>
                <a:tableStyleId>{0505E3EF-67EA-436B-97B2-0124C06EBD24}</a:tableStyleId>
              </a:tblPr>
              <a:tblGrid>
                <a:gridCol w="2003359">
                  <a:extLst>
                    <a:ext uri="{9D8B030D-6E8A-4147-A177-3AD203B41FA5}">
                      <a16:colId xmlns:a16="http://schemas.microsoft.com/office/drawing/2014/main" val="2360768328"/>
                    </a:ext>
                  </a:extLst>
                </a:gridCol>
                <a:gridCol w="4281392">
                  <a:extLst>
                    <a:ext uri="{9D8B030D-6E8A-4147-A177-3AD203B41FA5}">
                      <a16:colId xmlns:a16="http://schemas.microsoft.com/office/drawing/2014/main" val="391560505"/>
                    </a:ext>
                  </a:extLst>
                </a:gridCol>
                <a:gridCol w="4413729">
                  <a:extLst>
                    <a:ext uri="{9D8B030D-6E8A-4147-A177-3AD203B41FA5}">
                      <a16:colId xmlns:a16="http://schemas.microsoft.com/office/drawing/2014/main" val="2495259988"/>
                    </a:ext>
                  </a:extLst>
                </a:gridCol>
              </a:tblGrid>
              <a:tr h="360619">
                <a:tc>
                  <a:txBody>
                    <a:bodyPr/>
                    <a:lstStyle/>
                    <a:p>
                      <a:r>
                        <a:rPr lang="en-IN" sz="1400" b="1" dirty="0">
                          <a:solidFill>
                            <a:schemeClr val="tx1"/>
                          </a:solidFill>
                        </a:rPr>
                        <a:t>Aspect</a:t>
                      </a:r>
                    </a:p>
                  </a:txBody>
                  <a:tcPr marL="44523" marR="44523" marT="22261" marB="22261" anchor="ctr">
                    <a:lnL>
                      <a:noFill/>
                    </a:lnL>
                    <a:lnR>
                      <a:noFill/>
                    </a:lnR>
                    <a:lnT>
                      <a:noFill/>
                    </a:lnT>
                    <a:lnB w="19050">
                      <a:solidFill>
                        <a:schemeClr val="accent1"/>
                      </a:solidFill>
                    </a:lnB>
                    <a:noFill/>
                  </a:tcPr>
                </a:tc>
                <a:tc>
                  <a:txBody>
                    <a:bodyPr/>
                    <a:lstStyle/>
                    <a:p>
                      <a:r>
                        <a:rPr lang="en-IN" sz="1400" b="1">
                          <a:solidFill>
                            <a:schemeClr val="tx1"/>
                          </a:solidFill>
                        </a:rPr>
                        <a:t>Traditional IT</a:t>
                      </a:r>
                    </a:p>
                  </a:txBody>
                  <a:tcPr marL="44523" marR="44523" marT="22261" marB="22261" anchor="ctr">
                    <a:lnL>
                      <a:noFill/>
                    </a:lnL>
                    <a:lnR>
                      <a:noFill/>
                    </a:lnR>
                    <a:lnT>
                      <a:noFill/>
                    </a:lnT>
                    <a:lnB w="19050">
                      <a:solidFill>
                        <a:schemeClr val="accent1"/>
                      </a:solidFill>
                    </a:lnB>
                    <a:noFill/>
                  </a:tcPr>
                </a:tc>
                <a:tc>
                  <a:txBody>
                    <a:bodyPr/>
                    <a:lstStyle/>
                    <a:p>
                      <a:r>
                        <a:rPr lang="en-IN" sz="1400" b="1">
                          <a:solidFill>
                            <a:schemeClr val="tx1"/>
                          </a:solidFill>
                        </a:rPr>
                        <a:t>Cloud Computing</a:t>
                      </a:r>
                    </a:p>
                  </a:txBody>
                  <a:tcPr marL="44523" marR="44523" marT="22261" marB="22261" anchor="ctr">
                    <a:lnL>
                      <a:noFill/>
                    </a:lnL>
                    <a:lnR>
                      <a:noFill/>
                    </a:lnR>
                    <a:lnT>
                      <a:noFill/>
                    </a:lnT>
                    <a:lnB w="19050">
                      <a:solidFill>
                        <a:schemeClr val="accent1"/>
                      </a:solidFill>
                    </a:lnB>
                    <a:noFill/>
                  </a:tcPr>
                </a:tc>
                <a:extLst>
                  <a:ext uri="{0D108BD9-81ED-4DB2-BD59-A6C34878D82A}">
                    <a16:rowId xmlns:a16="http://schemas.microsoft.com/office/drawing/2014/main" val="1903524587"/>
                  </a:ext>
                </a:extLst>
              </a:tr>
              <a:tr h="616892">
                <a:tc>
                  <a:txBody>
                    <a:bodyPr/>
                    <a:lstStyle/>
                    <a:p>
                      <a:r>
                        <a:rPr lang="en-IN" sz="1400" b="1">
                          <a:solidFill>
                            <a:schemeClr val="tx1"/>
                          </a:solidFill>
                        </a:rPr>
                        <a:t>Infrastructure</a:t>
                      </a:r>
                      <a:endParaRPr lang="en-IN" sz="1400">
                        <a:solidFill>
                          <a:schemeClr val="tx1"/>
                        </a:solidFill>
                      </a:endParaRPr>
                    </a:p>
                  </a:txBody>
                  <a:tcPr marL="44523" marR="44523" marT="22261" marB="22261" anchor="ctr">
                    <a:lnL>
                      <a:noFill/>
                    </a:lnL>
                    <a:lnR>
                      <a:noFill/>
                    </a:lnR>
                    <a:lnT w="19050">
                      <a:solidFill>
                        <a:schemeClr val="accent1"/>
                      </a:solidFill>
                    </a:lnT>
                    <a:lnB w="3175">
                      <a:solidFill>
                        <a:schemeClr val="tx1"/>
                      </a:solidFill>
                    </a:lnB>
                    <a:noFill/>
                  </a:tcPr>
                </a:tc>
                <a:tc>
                  <a:txBody>
                    <a:bodyPr/>
                    <a:lstStyle/>
                    <a:p>
                      <a:r>
                        <a:rPr lang="en-US" sz="1400">
                          <a:solidFill>
                            <a:schemeClr val="tx1"/>
                          </a:solidFill>
                        </a:rPr>
                        <a:t>Requires physical servers, data centers, and hardware.</a:t>
                      </a:r>
                    </a:p>
                  </a:txBody>
                  <a:tcPr marL="44523" marR="44523" marT="22261" marB="22261" anchor="ctr">
                    <a:lnL>
                      <a:noFill/>
                    </a:lnL>
                    <a:lnR>
                      <a:noFill/>
                    </a:lnR>
                    <a:lnT w="19050">
                      <a:solidFill>
                        <a:schemeClr val="accent1"/>
                      </a:solidFill>
                    </a:lnT>
                    <a:lnB w="3175">
                      <a:solidFill>
                        <a:schemeClr val="tx1"/>
                      </a:solidFill>
                    </a:lnB>
                    <a:noFill/>
                  </a:tcPr>
                </a:tc>
                <a:tc>
                  <a:txBody>
                    <a:bodyPr/>
                    <a:lstStyle/>
                    <a:p>
                      <a:r>
                        <a:rPr lang="en-US" sz="1400">
                          <a:solidFill>
                            <a:schemeClr val="tx1"/>
                          </a:solidFill>
                        </a:rPr>
                        <a:t>Uses virtual servers and shared resources over the internet.</a:t>
                      </a:r>
                    </a:p>
                  </a:txBody>
                  <a:tcPr marL="44523" marR="44523" marT="22261" marB="22261"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57149023"/>
                  </a:ext>
                </a:extLst>
              </a:tr>
              <a:tr h="616892">
                <a:tc>
                  <a:txBody>
                    <a:bodyPr/>
                    <a:lstStyle/>
                    <a:p>
                      <a:r>
                        <a:rPr lang="en-IN" sz="1400" b="1">
                          <a:solidFill>
                            <a:schemeClr val="tx1"/>
                          </a:solidFill>
                        </a:rPr>
                        <a:t>Upfront Cost</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High upfront investment for hardware, software, and setup.</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Pay-as-you-go pricing with little to no upfront cost.</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92371872"/>
                  </a:ext>
                </a:extLst>
              </a:tr>
              <a:tr h="360619">
                <a:tc>
                  <a:txBody>
                    <a:bodyPr/>
                    <a:lstStyle/>
                    <a:p>
                      <a:r>
                        <a:rPr lang="en-IN" sz="1400" b="1">
                          <a:solidFill>
                            <a:schemeClr val="tx1"/>
                          </a:solidFill>
                        </a:rPr>
                        <a:t>Scalability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Scaling requires buying and installing new hardware.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Instantly scalable up or down as needed.</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326252687"/>
                  </a:ext>
                </a:extLst>
              </a:tr>
              <a:tr h="616892">
                <a:tc>
                  <a:txBody>
                    <a:bodyPr/>
                    <a:lstStyle/>
                    <a:p>
                      <a:r>
                        <a:rPr lang="en-IN" sz="1400" b="1">
                          <a:solidFill>
                            <a:schemeClr val="tx1"/>
                          </a:solidFill>
                        </a:rPr>
                        <a:t>Maintenance</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Businesses handle hardware updates, repairs, and software.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Maintenance is handled by the cloud provider.</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58696163"/>
                  </a:ext>
                </a:extLst>
              </a:tr>
              <a:tr h="360619">
                <a:tc>
                  <a:txBody>
                    <a:bodyPr/>
                    <a:lstStyle/>
                    <a:p>
                      <a:r>
                        <a:rPr lang="en-IN" sz="1400" b="1">
                          <a:solidFill>
                            <a:schemeClr val="tx1"/>
                          </a:solidFill>
                        </a:rPr>
                        <a:t>Accessibility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Limited to on-site access or complex VPN setups.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Accessible anywhere with an internet connection.</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438865622"/>
                  </a:ext>
                </a:extLst>
              </a:tr>
              <a:tr h="360619">
                <a:tc>
                  <a:txBody>
                    <a:bodyPr/>
                    <a:lstStyle/>
                    <a:p>
                      <a:r>
                        <a:rPr lang="en-IN" sz="1400" b="1">
                          <a:solidFill>
                            <a:schemeClr val="tx1"/>
                          </a:solidFill>
                        </a:rPr>
                        <a:t>Deployment Time</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Can take weeks or months to deploy new systems.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Services can be deployed in minutes.</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055029476"/>
                  </a:ext>
                </a:extLst>
              </a:tr>
              <a:tr h="616892">
                <a:tc>
                  <a:txBody>
                    <a:bodyPr/>
                    <a:lstStyle/>
                    <a:p>
                      <a:r>
                        <a:rPr lang="en-IN" sz="1400" b="1">
                          <a:solidFill>
                            <a:schemeClr val="tx1"/>
                          </a:solidFill>
                        </a:rPr>
                        <a:t>Flexibility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Less flexible, tied to purchased hardware and software.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Highly flexible with a variety of services and configurations.</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4107003168"/>
                  </a:ext>
                </a:extLst>
              </a:tr>
              <a:tr h="616892">
                <a:tc>
                  <a:txBody>
                    <a:bodyPr/>
                    <a:lstStyle/>
                    <a:p>
                      <a:r>
                        <a:rPr lang="en-IN" sz="1400" b="1">
                          <a:solidFill>
                            <a:schemeClr val="tx1"/>
                          </a:solidFill>
                        </a:rPr>
                        <a:t>Disaster Recovery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Requires dedicated resources for backups and recovery plans.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Built-in disaster recovery options are often available.</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371438896"/>
                  </a:ext>
                </a:extLst>
              </a:tr>
              <a:tr h="616892">
                <a:tc>
                  <a:txBody>
                    <a:bodyPr/>
                    <a:lstStyle/>
                    <a:p>
                      <a:r>
                        <a:rPr lang="en-IN" sz="1400" b="1">
                          <a:solidFill>
                            <a:schemeClr val="tx1"/>
                          </a:solidFill>
                        </a:rPr>
                        <a:t>Energy Efficiency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Requires energy to run and cool physical servers.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Providers optimize energy usage across shared infrastructure.</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11641221"/>
                  </a:ext>
                </a:extLst>
              </a:tr>
              <a:tr h="616892">
                <a:tc>
                  <a:txBody>
                    <a:bodyPr/>
                    <a:lstStyle/>
                    <a:p>
                      <a:r>
                        <a:rPr lang="en-IN" sz="1400" b="1">
                          <a:solidFill>
                            <a:schemeClr val="tx1"/>
                          </a:solidFill>
                        </a:rPr>
                        <a:t>Skill Requirements</a:t>
                      </a:r>
                      <a:endParaRPr lang="en-IN" sz="1400">
                        <a:solidFill>
                          <a:schemeClr val="tx1"/>
                        </a:solidFill>
                      </a:endParaRPr>
                    </a:p>
                  </a:txBody>
                  <a:tcPr marL="44523" marR="44523" marT="22261" marB="22261" anchor="ctr">
                    <a:lnL>
                      <a:noFill/>
                    </a:lnL>
                    <a:lnR>
                      <a:noFill/>
                    </a:lnR>
                    <a:lnT w="3175">
                      <a:solidFill>
                        <a:schemeClr val="tx1"/>
                      </a:solidFill>
                    </a:lnT>
                    <a:lnB w="12700">
                      <a:solidFill>
                        <a:schemeClr val="accent1"/>
                      </a:solidFill>
                    </a:lnB>
                    <a:noFill/>
                  </a:tcPr>
                </a:tc>
                <a:tc>
                  <a:txBody>
                    <a:bodyPr/>
                    <a:lstStyle/>
                    <a:p>
                      <a:r>
                        <a:rPr lang="en-US" sz="1400">
                          <a:solidFill>
                            <a:schemeClr val="tx1"/>
                          </a:solidFill>
                        </a:rPr>
                        <a:t>Needs in-house IT staff for maintenance and troubleshooting.</a:t>
                      </a:r>
                    </a:p>
                  </a:txBody>
                  <a:tcPr marL="44523" marR="44523" marT="22261" marB="22261" anchor="ctr">
                    <a:lnL>
                      <a:noFill/>
                    </a:lnL>
                    <a:lnR>
                      <a:noFill/>
                    </a:lnR>
                    <a:lnT w="3175">
                      <a:solidFill>
                        <a:schemeClr val="tx1"/>
                      </a:solidFill>
                    </a:lnT>
                    <a:lnB w="12700">
                      <a:solidFill>
                        <a:schemeClr val="accent1"/>
                      </a:solidFill>
                    </a:lnB>
                    <a:noFill/>
                  </a:tcPr>
                </a:tc>
                <a:tc>
                  <a:txBody>
                    <a:bodyPr/>
                    <a:lstStyle/>
                    <a:p>
                      <a:r>
                        <a:rPr lang="en-US" sz="1400" dirty="0">
                          <a:solidFill>
                            <a:schemeClr val="tx1"/>
                          </a:solidFill>
                        </a:rPr>
                        <a:t>Limited in-house IT skills needed; provider manages most tasks.</a:t>
                      </a:r>
                    </a:p>
                  </a:txBody>
                  <a:tcPr marL="44523" marR="44523" marT="22261" marB="22261"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1362685664"/>
                  </a:ext>
                </a:extLst>
              </a:tr>
            </a:tbl>
          </a:graphicData>
        </a:graphic>
      </p:graphicFrame>
    </p:spTree>
    <p:extLst>
      <p:ext uri="{BB962C8B-B14F-4D97-AF65-F5344CB8AC3E}">
        <p14:creationId xmlns:p14="http://schemas.microsoft.com/office/powerpoint/2010/main" val="43801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542A3F-DFF8-2C91-CBEE-3998AF0DE3D5}"/>
              </a:ext>
            </a:extLst>
          </p:cNvPr>
          <p:cNvSpPr>
            <a:spLocks noChangeArrowheads="1"/>
          </p:cNvSpPr>
          <p:nvPr/>
        </p:nvSpPr>
        <p:spPr bwMode="auto">
          <a:xfrm rot="10800000" flipV="1">
            <a:off x="425726" y="842551"/>
            <a:ext cx="1130907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IN" b="1" dirty="0"/>
              <a:t>Region:</a:t>
            </a:r>
            <a:r>
              <a:rPr lang="en-US" b="1" dirty="0">
                <a:latin typeface="Abadi" panose="020B0604020104020204" pitchFamily="34" charset="0"/>
              </a:rPr>
              <a:t> </a:t>
            </a:r>
            <a:r>
              <a:rPr kumimoji="0" lang="en-US" altLang="en-US" i="0" u="none" strike="noStrike" cap="none" normalizeH="0" baseline="0" dirty="0">
                <a:ln>
                  <a:noFill/>
                </a:ln>
                <a:solidFill>
                  <a:schemeClr val="tx1"/>
                </a:solidFill>
                <a:effectLst/>
                <a:latin typeface="Abadi" panose="020B0604020104020204" pitchFamily="34" charset="0"/>
              </a:rPr>
              <a:t>A Region </a:t>
            </a:r>
            <a:r>
              <a:rPr kumimoji="0" lang="en-US" altLang="en-US" b="0" i="0" u="none" strike="noStrike" cap="none" normalizeH="0" baseline="0" dirty="0">
                <a:ln>
                  <a:noFill/>
                </a:ln>
                <a:solidFill>
                  <a:schemeClr val="tx1"/>
                </a:solidFill>
                <a:effectLst/>
                <a:latin typeface="Abadi" panose="020B0604020104020204" pitchFamily="34" charset="0"/>
              </a:rPr>
              <a:t>is a geographical area where AWS has multiple data centers. Each region is designed to operate independently and contains multiple isolated locations called </a:t>
            </a:r>
            <a:r>
              <a:rPr kumimoji="0" lang="en-US" altLang="en-US" b="1" i="0" u="none" strike="noStrike" cap="none" normalizeH="0" baseline="0" dirty="0">
                <a:ln>
                  <a:noFill/>
                </a:ln>
                <a:solidFill>
                  <a:schemeClr val="tx1"/>
                </a:solidFill>
                <a:effectLst/>
                <a:latin typeface="Abadi" panose="020B0604020104020204" pitchFamily="34" charset="0"/>
              </a:rPr>
              <a:t>Availability Zones</a:t>
            </a:r>
            <a:r>
              <a:rPr kumimoji="0" lang="en-US" altLang="en-US" b="0" i="0" u="none" strike="noStrike" cap="none" normalizeH="0" baseline="0" dirty="0">
                <a:ln>
                  <a:noFill/>
                </a:ln>
                <a:solidFill>
                  <a:schemeClr val="tx1"/>
                </a:solidFill>
                <a:effectLst/>
                <a:latin typeface="Abadi" panose="020B0604020104020204" pitchFamily="34" charset="0"/>
              </a:rPr>
              <a:t>.</a:t>
            </a: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Global Coverage</a:t>
            </a:r>
            <a:r>
              <a:rPr kumimoji="0" lang="en-US" altLang="en-US" b="0" i="0" u="none" strike="noStrike" cap="none" normalizeH="0" baseline="0" dirty="0">
                <a:ln>
                  <a:noFill/>
                </a:ln>
                <a:solidFill>
                  <a:schemeClr val="tx1"/>
                </a:solidFill>
                <a:effectLst/>
                <a:latin typeface="Abadi" panose="020B0604020104020204" pitchFamily="34" charset="0"/>
              </a:rPr>
              <a:t>: AWS has multiple regions around the world (e.g., us-east-1 in Virginia, USA, and eu-west-1 in Ireland).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Isolation</a:t>
            </a:r>
            <a:r>
              <a:rPr kumimoji="0" lang="en-US" altLang="en-US" b="0" i="0" u="none" strike="noStrike" cap="none" normalizeH="0" baseline="0" dirty="0">
                <a:ln>
                  <a:noFill/>
                </a:ln>
                <a:solidFill>
                  <a:schemeClr val="tx1"/>
                </a:solidFill>
                <a:effectLst/>
                <a:latin typeface="Abadi" panose="020B0604020104020204" pitchFamily="34" charset="0"/>
              </a:rPr>
              <a:t>: Each region is isolated to ensure fault tolerance and stability, so issues in one region don't affect others.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Data Residency</a:t>
            </a:r>
            <a:r>
              <a:rPr kumimoji="0" lang="en-US" altLang="en-US" b="0" i="0" u="none" strike="noStrike" cap="none" normalizeH="0" baseline="0" dirty="0">
                <a:ln>
                  <a:noFill/>
                </a:ln>
                <a:solidFill>
                  <a:schemeClr val="tx1"/>
                </a:solidFill>
                <a:effectLst/>
                <a:latin typeface="Abadi" panose="020B0604020104020204" pitchFamily="34" charset="0"/>
              </a:rPr>
              <a:t>: Allows customers to store data close to their users for better performance and to meet regulatory or compliance requirements.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Service Availability</a:t>
            </a:r>
            <a:r>
              <a:rPr kumimoji="0" lang="en-US" altLang="en-US" b="0" i="0" u="none" strike="noStrike" cap="none" normalizeH="0" baseline="0" dirty="0">
                <a:ln>
                  <a:noFill/>
                </a:ln>
                <a:solidFill>
                  <a:schemeClr val="tx1"/>
                </a:solidFill>
                <a:effectLst/>
                <a:latin typeface="Abadi" panose="020B0604020104020204" pitchFamily="34" charset="0"/>
              </a:rPr>
              <a:t>: Not all AWS services are available in every region, so you must choose a region that supports the services you need.</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badi" panose="020B0604020104020204" pitchFamily="34" charset="0"/>
              </a:rPr>
              <a:t>Example: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Region Name</a:t>
            </a:r>
            <a:r>
              <a:rPr kumimoji="0" lang="en-US" altLang="en-US" b="0" i="0" u="none" strike="noStrike" cap="none" normalizeH="0" baseline="0" dirty="0">
                <a:ln>
                  <a:noFill/>
                </a:ln>
                <a:solidFill>
                  <a:schemeClr val="tx1"/>
                </a:solidFill>
                <a:effectLst/>
                <a:latin typeface="Abadi" panose="020B0604020104020204" pitchFamily="34" charset="0"/>
              </a:rPr>
              <a:t>: us-east-1</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Location</a:t>
            </a:r>
            <a:r>
              <a:rPr kumimoji="0" lang="en-US" altLang="en-US" b="0" i="0" u="none" strike="noStrike" cap="none" normalizeH="0" baseline="0" dirty="0">
                <a:ln>
                  <a:noFill/>
                </a:ln>
                <a:solidFill>
                  <a:schemeClr val="tx1"/>
                </a:solidFill>
                <a:effectLst/>
                <a:latin typeface="Abadi" panose="020B0604020104020204" pitchFamily="34" charset="0"/>
              </a:rPr>
              <a:t>: Northern Virginia, USA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badi" panose="020B0604020104020204" pitchFamily="34" charset="0"/>
            </a:endParaRPr>
          </a:p>
        </p:txBody>
      </p:sp>
      <p:pic>
        <p:nvPicPr>
          <p:cNvPr id="3" name="Picture 2" descr="AWS's Global Infrastructure- How Regions, Zones, and Edge Locations Shape  Our Cloud Experience">
            <a:extLst>
              <a:ext uri="{FF2B5EF4-FFF2-40B4-BE49-F238E27FC236}">
                <a16:creationId xmlns:a16="http://schemas.microsoft.com/office/drawing/2014/main" id="{1CA52D18-852B-4CCE-6EE3-C8D9453F6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143" y="4185444"/>
            <a:ext cx="39433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97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WS's Global Infrastructure- How Regions, Zones, and Edge Locations Shape  Our Cloud Experience">
            <a:extLst>
              <a:ext uri="{FF2B5EF4-FFF2-40B4-BE49-F238E27FC236}">
                <a16:creationId xmlns:a16="http://schemas.microsoft.com/office/drawing/2014/main" id="{84BB2F7C-F004-DAFC-316A-8CF869605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248" y="3934342"/>
            <a:ext cx="3943350" cy="2390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C7C18B1-0673-128C-AF1E-5A2DD4B6E46D}"/>
              </a:ext>
            </a:extLst>
          </p:cNvPr>
          <p:cNvSpPr>
            <a:spLocks noChangeArrowheads="1"/>
          </p:cNvSpPr>
          <p:nvPr/>
        </p:nvSpPr>
        <p:spPr bwMode="auto">
          <a:xfrm>
            <a:off x="354384" y="405769"/>
            <a:ext cx="1035205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badi" panose="020B0604020104020204" pitchFamily="34" charset="0"/>
              </a:rPr>
              <a:t>Availability Zone (AZ):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badi" panose="020B0604020104020204" pitchFamily="34" charset="0"/>
              </a:rPr>
              <a:t>An </a:t>
            </a:r>
            <a:r>
              <a:rPr kumimoji="0" lang="en-US" altLang="en-US" i="0" u="none" strike="noStrike" cap="none" normalizeH="0" baseline="0" dirty="0">
                <a:ln>
                  <a:noFill/>
                </a:ln>
                <a:solidFill>
                  <a:schemeClr val="tx1"/>
                </a:solidFill>
                <a:effectLst/>
                <a:latin typeface="Abadi" panose="020B0604020104020204" pitchFamily="34" charset="0"/>
              </a:rPr>
              <a:t>Availability Zone </a:t>
            </a:r>
            <a:r>
              <a:rPr kumimoji="0" lang="en-US" altLang="en-US" b="0" i="0" u="none" strike="noStrike" cap="none" normalizeH="0" baseline="0" dirty="0">
                <a:ln>
                  <a:noFill/>
                </a:ln>
                <a:solidFill>
                  <a:schemeClr val="tx1"/>
                </a:solidFill>
                <a:effectLst/>
                <a:latin typeface="Abadi" panose="020B0604020104020204" pitchFamily="34" charset="0"/>
              </a:rPr>
              <a:t>is one or more physically distinct data centers within a region. These data centers have independent power, cooling, and networking but are connected with low-latency, high-speed networks to enable seamless failover.</a:t>
            </a:r>
            <a:endParaRPr kumimoji="0" lang="en-US" altLang="en-US" b="1" i="0" u="none" strike="noStrike" cap="none" normalizeH="0" baseline="0" dirty="0">
              <a:ln>
                <a:noFill/>
              </a:ln>
              <a:solidFill>
                <a:schemeClr val="tx1"/>
              </a:solidFill>
              <a:effectLst/>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High Availability</a:t>
            </a:r>
            <a:r>
              <a:rPr kumimoji="0" lang="en-US" altLang="en-US" b="0" i="0" u="none" strike="noStrike" cap="none" normalizeH="0" baseline="0" dirty="0">
                <a:ln>
                  <a:noFill/>
                </a:ln>
                <a:solidFill>
                  <a:schemeClr val="tx1"/>
                </a:solidFill>
                <a:effectLst/>
                <a:latin typeface="Abadi" panose="020B0604020104020204" pitchFamily="34" charset="0"/>
              </a:rPr>
              <a:t>: Using multiple AZs helps build fault-tolerant and highly available applications.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Isolation</a:t>
            </a:r>
            <a:r>
              <a:rPr kumimoji="0" lang="en-US" altLang="en-US" b="0" i="0" u="none" strike="noStrike" cap="none" normalizeH="0" baseline="0" dirty="0">
                <a:ln>
                  <a:noFill/>
                </a:ln>
                <a:solidFill>
                  <a:schemeClr val="tx1"/>
                </a:solidFill>
                <a:effectLst/>
                <a:latin typeface="Abadi" panose="020B0604020104020204" pitchFamily="34" charset="0"/>
              </a:rPr>
              <a:t>: AZs are isolated from one another to minimize the impact of failures (like power outages) in one AZ.</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Connected</a:t>
            </a:r>
            <a:r>
              <a:rPr kumimoji="0" lang="en-US" altLang="en-US" b="0" i="0" u="none" strike="noStrike" cap="none" normalizeH="0" baseline="0" dirty="0">
                <a:ln>
                  <a:noFill/>
                </a:ln>
                <a:solidFill>
                  <a:schemeClr val="tx1"/>
                </a:solidFill>
                <a:effectLst/>
                <a:latin typeface="Abadi" panose="020B0604020104020204" pitchFamily="34" charset="0"/>
              </a:rPr>
              <a:t>: AZs in a region are connected with high-speed, redundant, low-latency networks, making it easy to replicate data or distribute workloads.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Naming Convention</a:t>
            </a:r>
            <a:r>
              <a:rPr kumimoji="0" lang="en-US" altLang="en-US" b="0" i="0" u="none" strike="noStrike" cap="none" normalizeH="0" baseline="0" dirty="0">
                <a:ln>
                  <a:noFill/>
                </a:ln>
                <a:solidFill>
                  <a:schemeClr val="tx1"/>
                </a:solidFill>
                <a:effectLst/>
                <a:latin typeface="Abadi" panose="020B0604020104020204" pitchFamily="34" charset="0"/>
              </a:rPr>
              <a:t>: AZs are named with a letter suffix, such as us-east-1a, us-east-1b, etc.</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badi" panose="020B0604020104020204" pitchFamily="34" charset="0"/>
              </a:rPr>
              <a:t>Example: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In the us-east-1 region:</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AZs</a:t>
            </a:r>
            <a:r>
              <a:rPr kumimoji="0" lang="en-US" altLang="en-US" b="0" i="0" u="none" strike="noStrike" cap="none" normalizeH="0" baseline="0" dirty="0">
                <a:ln>
                  <a:noFill/>
                </a:ln>
                <a:solidFill>
                  <a:schemeClr val="tx1"/>
                </a:solidFill>
                <a:effectLst/>
                <a:latin typeface="Abadi" panose="020B0604020104020204" pitchFamily="34" charset="0"/>
              </a:rPr>
              <a:t>: us-east-1a, us-east-1b, us-east-1c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badi" panose="020B0604020104020204" pitchFamily="34" charset="0"/>
            </a:endParaRPr>
          </a:p>
        </p:txBody>
      </p:sp>
    </p:spTree>
    <p:extLst>
      <p:ext uri="{BB962C8B-B14F-4D97-AF65-F5344CB8AC3E}">
        <p14:creationId xmlns:p14="http://schemas.microsoft.com/office/powerpoint/2010/main" val="2750643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387645-8BAB-F110-8C49-0721914C1EBC}"/>
              </a:ext>
            </a:extLst>
          </p:cNvPr>
          <p:cNvSpPr txBox="1"/>
          <p:nvPr/>
        </p:nvSpPr>
        <p:spPr>
          <a:xfrm>
            <a:off x="688258" y="506766"/>
            <a:ext cx="11218606" cy="5698996"/>
          </a:xfrm>
          <a:prstGeom prst="rect">
            <a:avLst/>
          </a:prstGeom>
          <a:noFill/>
        </p:spPr>
        <p:txBody>
          <a:bodyPr wrap="square">
            <a:spAutoFit/>
          </a:bodyPr>
          <a:lstStyle/>
          <a:p>
            <a:pPr marR="0">
              <a:spcAft>
                <a:spcPts val="1000"/>
              </a:spcAft>
            </a:pPr>
            <a:r>
              <a:rPr lang="en-IN" sz="2000" b="1" kern="100" dirty="0">
                <a:effectLst/>
                <a:latin typeface="Abadi" panose="020B0604020104020204" pitchFamily="34" charset="0"/>
                <a:ea typeface="Calibri" panose="020F0502020204030204" pitchFamily="34" charset="0"/>
                <a:cs typeface="Tunga" panose="020B0502040204020203" pitchFamily="34" charset="0"/>
              </a:rPr>
              <a:t>Relationship Between Region and AZ</a:t>
            </a:r>
            <a:endParaRPr lang="en-IN" sz="2000" kern="100" dirty="0">
              <a:effectLst/>
              <a:latin typeface="Abadi" panose="020B0604020104020204" pitchFamily="34" charset="0"/>
              <a:ea typeface="Calibri" panose="020F0502020204030204" pitchFamily="34" charset="0"/>
              <a:cs typeface="Tunga" panose="020B0502040204020203" pitchFamily="34" charset="0"/>
            </a:endParaRPr>
          </a:p>
          <a:p>
            <a:pPr marR="0" lvl="0">
              <a:spcAft>
                <a:spcPts val="1000"/>
              </a:spcAft>
              <a:buSzPts val="1000"/>
              <a:tabLst>
                <a:tab pos="457200" algn="l"/>
              </a:tabLst>
            </a:pPr>
            <a:r>
              <a:rPr lang="en-IN" kern="100" dirty="0">
                <a:effectLst/>
                <a:latin typeface="Abadi" panose="020B0604020104020204" pitchFamily="34" charset="0"/>
                <a:ea typeface="Calibri" panose="020F0502020204030204" pitchFamily="34" charset="0"/>
                <a:cs typeface="Tunga" panose="020B0502040204020203" pitchFamily="34" charset="0"/>
              </a:rPr>
              <a:t>A region contains </a:t>
            </a:r>
            <a:r>
              <a:rPr lang="en-IN" b="1" kern="100" dirty="0">
                <a:effectLst/>
                <a:latin typeface="Abadi" panose="020B0604020104020204" pitchFamily="34" charset="0"/>
                <a:ea typeface="Calibri" panose="020F0502020204030204" pitchFamily="34" charset="0"/>
                <a:cs typeface="Tunga" panose="020B0502040204020203" pitchFamily="34" charset="0"/>
              </a:rPr>
              <a:t>two or more Availability Zones</a:t>
            </a:r>
            <a:r>
              <a:rPr lang="en-IN" kern="100" dirty="0">
                <a:effectLst/>
                <a:latin typeface="Abadi" panose="020B0604020104020204" pitchFamily="34" charset="0"/>
                <a:ea typeface="Calibri" panose="020F0502020204030204" pitchFamily="34" charset="0"/>
                <a:cs typeface="Tunga" panose="020B0502040204020203" pitchFamily="34" charset="0"/>
              </a:rPr>
              <a:t>.</a:t>
            </a:r>
          </a:p>
          <a:p>
            <a:pPr marR="0" lvl="0">
              <a:spcAft>
                <a:spcPts val="1000"/>
              </a:spcAft>
              <a:buSzPts val="1000"/>
              <a:tabLst>
                <a:tab pos="457200" algn="l"/>
              </a:tabLst>
            </a:pPr>
            <a:r>
              <a:rPr lang="en-IN" kern="100" dirty="0">
                <a:effectLst/>
                <a:latin typeface="Abadi" panose="020B0604020104020204" pitchFamily="34" charset="0"/>
                <a:ea typeface="Calibri" panose="020F0502020204030204" pitchFamily="34" charset="0"/>
                <a:cs typeface="Tunga" panose="020B0502040204020203" pitchFamily="34" charset="0"/>
              </a:rPr>
              <a:t>Example:</a:t>
            </a:r>
          </a:p>
          <a:p>
            <a:pPr marR="0" lvl="1">
              <a:spcAft>
                <a:spcPts val="1000"/>
              </a:spcAft>
              <a:buSzPts val="1000"/>
              <a:tabLst>
                <a:tab pos="914400" algn="l"/>
              </a:tabLst>
            </a:pPr>
            <a:r>
              <a:rPr lang="en-IN" b="1" kern="100" dirty="0">
                <a:effectLst/>
                <a:latin typeface="Abadi" panose="020B0604020104020204" pitchFamily="34" charset="0"/>
                <a:ea typeface="Calibri" panose="020F0502020204030204" pitchFamily="34" charset="0"/>
                <a:cs typeface="Times New Roman" panose="02020603050405020304" pitchFamily="18" charset="0"/>
              </a:rPr>
              <a:t>Region</a:t>
            </a:r>
            <a:r>
              <a:rPr lang="en-IN" kern="100" dirty="0">
                <a:effectLst/>
                <a:latin typeface="Abadi" panose="020B0604020104020204" pitchFamily="34" charset="0"/>
                <a:ea typeface="Calibri" panose="020F0502020204030204" pitchFamily="34" charset="0"/>
                <a:cs typeface="Times New Roman" panose="02020603050405020304" pitchFamily="18" charset="0"/>
              </a:rPr>
              <a:t>: us-west-2 (Oregon)</a:t>
            </a:r>
          </a:p>
          <a:p>
            <a:pPr marR="0" lvl="1">
              <a:spcAft>
                <a:spcPts val="1000"/>
              </a:spcAft>
              <a:buSzPts val="1000"/>
              <a:tabLst>
                <a:tab pos="914400" algn="l"/>
              </a:tabLst>
            </a:pPr>
            <a:r>
              <a:rPr lang="en-IN" b="1" kern="100" dirty="0">
                <a:effectLst/>
                <a:latin typeface="Abadi" panose="020B0604020104020204" pitchFamily="34" charset="0"/>
                <a:ea typeface="Calibri" panose="020F0502020204030204" pitchFamily="34" charset="0"/>
                <a:cs typeface="Times New Roman" panose="02020603050405020304" pitchFamily="18" charset="0"/>
              </a:rPr>
              <a:t>Availability Zones</a:t>
            </a:r>
            <a:r>
              <a:rPr lang="en-IN" kern="100" dirty="0">
                <a:effectLst/>
                <a:latin typeface="Abadi" panose="020B0604020104020204" pitchFamily="34" charset="0"/>
                <a:ea typeface="Calibri" panose="020F0502020204030204" pitchFamily="34" charset="0"/>
                <a:cs typeface="Times New Roman" panose="02020603050405020304" pitchFamily="18" charset="0"/>
              </a:rPr>
              <a:t>: us-west-2a, us-west-2b, us-west-2c</a:t>
            </a:r>
          </a:p>
          <a:p>
            <a:pPr marR="0">
              <a:spcAft>
                <a:spcPts val="1000"/>
              </a:spcAft>
            </a:pPr>
            <a:r>
              <a:rPr lang="en-IN" kern="100" dirty="0">
                <a:effectLst/>
                <a:latin typeface="Abadi" panose="020B0604020104020204" pitchFamily="34" charset="0"/>
                <a:ea typeface="Calibri" panose="020F0502020204030204" pitchFamily="34" charset="0"/>
                <a:cs typeface="Tunga" panose="020B0502040204020203" pitchFamily="34" charset="0"/>
              </a:rPr>
              <a:t> </a:t>
            </a:r>
          </a:p>
          <a:p>
            <a:pPr marR="0">
              <a:spcAft>
                <a:spcPts val="1000"/>
              </a:spcAft>
            </a:pPr>
            <a:r>
              <a:rPr lang="en-IN" sz="2000" b="1" kern="100" dirty="0">
                <a:effectLst/>
                <a:latin typeface="Abadi" panose="020B0604020104020204" pitchFamily="34" charset="0"/>
                <a:ea typeface="Calibri" panose="020F0502020204030204" pitchFamily="34" charset="0"/>
                <a:cs typeface="Tunga" panose="020B0502040204020203" pitchFamily="34" charset="0"/>
              </a:rPr>
              <a:t>Why Use Regions and AZs?</a:t>
            </a:r>
            <a:endParaRPr lang="en-IN" sz="2000" kern="100" dirty="0">
              <a:effectLst/>
              <a:latin typeface="Abadi" panose="020B0604020104020204" pitchFamily="34" charset="0"/>
              <a:ea typeface="Calibri" panose="020F0502020204030204" pitchFamily="34" charset="0"/>
              <a:cs typeface="Tunga" panose="020B0502040204020203" pitchFamily="34" charset="0"/>
            </a:endParaRPr>
          </a:p>
          <a:p>
            <a:pPr marR="0" lvl="0">
              <a:spcAft>
                <a:spcPts val="1000"/>
              </a:spcAft>
              <a:tabLst>
                <a:tab pos="457200" algn="l"/>
              </a:tabLst>
            </a:pPr>
            <a:r>
              <a:rPr lang="en-IN" b="1" kern="100" dirty="0">
                <a:effectLst/>
                <a:latin typeface="Abadi" panose="020B0604020104020204" pitchFamily="34" charset="0"/>
                <a:ea typeface="Calibri" panose="020F0502020204030204" pitchFamily="34" charset="0"/>
                <a:cs typeface="Tunga" panose="020B0502040204020203" pitchFamily="34" charset="0"/>
              </a:rPr>
              <a:t>Regions</a:t>
            </a:r>
            <a:r>
              <a:rPr lang="en-IN" kern="100" dirty="0">
                <a:effectLst/>
                <a:latin typeface="Abadi" panose="020B0604020104020204" pitchFamily="34" charset="0"/>
                <a:ea typeface="Calibri" panose="020F0502020204030204" pitchFamily="34" charset="0"/>
                <a:cs typeface="Tunga" panose="020B0502040204020203" pitchFamily="34" charset="0"/>
              </a:rPr>
              <a:t>:</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Choose a region close to your users to reduce latency.</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Meet regulatory or compliance requirements (e.g., storing data within a specific country).</a:t>
            </a:r>
          </a:p>
          <a:p>
            <a:pPr marR="0" lvl="0">
              <a:spcAft>
                <a:spcPts val="1000"/>
              </a:spcAft>
              <a:tabLst>
                <a:tab pos="457200" algn="l"/>
              </a:tabLst>
            </a:pPr>
            <a:r>
              <a:rPr lang="en-IN" b="1" kern="100" dirty="0">
                <a:effectLst/>
                <a:latin typeface="Abadi" panose="020B0604020104020204" pitchFamily="34" charset="0"/>
                <a:ea typeface="Calibri" panose="020F0502020204030204" pitchFamily="34" charset="0"/>
                <a:cs typeface="Tunga" panose="020B0502040204020203" pitchFamily="34" charset="0"/>
              </a:rPr>
              <a:t>Availability Zones</a:t>
            </a:r>
            <a:r>
              <a:rPr lang="en-IN" kern="100" dirty="0">
                <a:effectLst/>
                <a:latin typeface="Abadi" panose="020B0604020104020204" pitchFamily="34" charset="0"/>
                <a:ea typeface="Calibri" panose="020F0502020204030204" pitchFamily="34" charset="0"/>
                <a:cs typeface="Tunga" panose="020B0502040204020203" pitchFamily="34" charset="0"/>
              </a:rPr>
              <a:t>:</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Distribute your applications across multiple AZs to ensure high availability.</a:t>
            </a:r>
          </a:p>
          <a:p>
            <a:pPr marR="0" lvl="1">
              <a:spcAft>
                <a:spcPts val="1000"/>
              </a:spcAft>
              <a:buSzPts val="1000"/>
              <a:tabLst>
                <a:tab pos="914400" algn="l"/>
              </a:tabLst>
            </a:pPr>
            <a:r>
              <a:rPr lang="en-IN" kern="100" dirty="0">
                <a:effectLst/>
                <a:latin typeface="Abadi" panose="020B0604020104020204" pitchFamily="34" charset="0"/>
                <a:ea typeface="Calibri" panose="020F0502020204030204" pitchFamily="34" charset="0"/>
                <a:cs typeface="Times New Roman" panose="02020603050405020304" pitchFamily="18" charset="0"/>
              </a:rPr>
              <a:t>Protect against data </a:t>
            </a:r>
            <a:r>
              <a:rPr lang="en-IN" kern="100" dirty="0" err="1">
                <a:effectLst/>
                <a:latin typeface="Abadi" panose="020B0604020104020204" pitchFamily="34" charset="0"/>
                <a:ea typeface="Calibri" panose="020F0502020204030204" pitchFamily="34" charset="0"/>
                <a:cs typeface="Times New Roman" panose="02020603050405020304" pitchFamily="18" charset="0"/>
              </a:rPr>
              <a:t>center</a:t>
            </a:r>
            <a:r>
              <a:rPr lang="en-IN" kern="100" dirty="0">
                <a:effectLst/>
                <a:latin typeface="Abadi" panose="020B0604020104020204" pitchFamily="34" charset="0"/>
                <a:ea typeface="Calibri" panose="020F0502020204030204" pitchFamily="34" charset="0"/>
                <a:cs typeface="Times New Roman" panose="02020603050405020304" pitchFamily="18" charset="0"/>
              </a:rPr>
              <a:t> failures.</a:t>
            </a:r>
          </a:p>
          <a:p>
            <a:pPr marR="0">
              <a:spcAft>
                <a:spcPts val="1000"/>
              </a:spcAft>
            </a:pPr>
            <a:r>
              <a:rPr lang="en-IN" kern="100" dirty="0">
                <a:effectLst/>
                <a:latin typeface="Abadi" panose="020B0604020104020204" pitchFamily="34" charset="0"/>
                <a:ea typeface="Calibri" panose="020F0502020204030204" pitchFamily="34" charset="0"/>
                <a:cs typeface="Tunga" panose="020B0502040204020203" pitchFamily="34" charset="0"/>
              </a:rPr>
              <a:t> </a:t>
            </a:r>
          </a:p>
        </p:txBody>
      </p:sp>
    </p:spTree>
    <p:extLst>
      <p:ext uri="{BB962C8B-B14F-4D97-AF65-F5344CB8AC3E}">
        <p14:creationId xmlns:p14="http://schemas.microsoft.com/office/powerpoint/2010/main" val="1879906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C349-6656-02E9-8336-9860092ADAAB}"/>
              </a:ext>
            </a:extLst>
          </p:cNvPr>
          <p:cNvSpPr txBox="1">
            <a:spLocks/>
          </p:cNvSpPr>
          <p:nvPr/>
        </p:nvSpPr>
        <p:spPr>
          <a:xfrm>
            <a:off x="4944295" y="834350"/>
            <a:ext cx="5754896" cy="16675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Identity and Access Management (IAM)</a:t>
            </a:r>
          </a:p>
        </p:txBody>
      </p:sp>
      <p:pic>
        <p:nvPicPr>
          <p:cNvPr id="3" name="Picture 2">
            <a:extLst>
              <a:ext uri="{FF2B5EF4-FFF2-40B4-BE49-F238E27FC236}">
                <a16:creationId xmlns:a16="http://schemas.microsoft.com/office/drawing/2014/main" id="{710F81B2-2C96-E7E9-77D2-C4B54E823C05}"/>
              </a:ext>
            </a:extLst>
          </p:cNvPr>
          <p:cNvPicPr>
            <a:picLocks noChangeAspect="1"/>
          </p:cNvPicPr>
          <p:nvPr/>
        </p:nvPicPr>
        <p:blipFill>
          <a:blip r:embed="rId2"/>
          <a:stretch>
            <a:fillRect/>
          </a:stretch>
        </p:blipFill>
        <p:spPr>
          <a:xfrm>
            <a:off x="1068130" y="1370386"/>
            <a:ext cx="3876165" cy="3685533"/>
          </a:xfrm>
          <a:prstGeom prst="rect">
            <a:avLst/>
          </a:prstGeom>
        </p:spPr>
      </p:pic>
      <p:sp>
        <p:nvSpPr>
          <p:cNvPr id="5" name="TextBox 4">
            <a:extLst>
              <a:ext uri="{FF2B5EF4-FFF2-40B4-BE49-F238E27FC236}">
                <a16:creationId xmlns:a16="http://schemas.microsoft.com/office/drawing/2014/main" id="{51BCBD43-700F-62BD-A9B7-723B7B8CB08B}"/>
              </a:ext>
            </a:extLst>
          </p:cNvPr>
          <p:cNvSpPr txBox="1"/>
          <p:nvPr/>
        </p:nvSpPr>
        <p:spPr>
          <a:xfrm>
            <a:off x="4944295" y="2836251"/>
            <a:ext cx="6094378" cy="2129878"/>
          </a:xfrm>
          <a:prstGeom prst="rect">
            <a:avLst/>
          </a:prstGeom>
          <a:noFill/>
        </p:spPr>
        <p:txBody>
          <a:bodyPr wrap="square">
            <a:spAutoFit/>
          </a:bodyPr>
          <a:lstStyle/>
          <a:p>
            <a:pPr>
              <a:lnSpc>
                <a:spcPct val="150000"/>
              </a:lnSpc>
            </a:pPr>
            <a:r>
              <a:rPr lang="en-US" b="1" dirty="0"/>
              <a:t>Identity and Access Management (IAM)</a:t>
            </a:r>
            <a:r>
              <a:rPr lang="en-US" dirty="0"/>
              <a:t> is a foundational service in Amazon Web Services that helps securely manage access to AWS resources. It allows you to control who is authenticated (signed in) and authorized (has permissions) to use resources within your AWS account.</a:t>
            </a:r>
            <a:endParaRPr lang="en-IN" dirty="0"/>
          </a:p>
        </p:txBody>
      </p:sp>
    </p:spTree>
    <p:extLst>
      <p:ext uri="{BB962C8B-B14F-4D97-AF65-F5344CB8AC3E}">
        <p14:creationId xmlns:p14="http://schemas.microsoft.com/office/powerpoint/2010/main" val="2588541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A9517-51B1-7DAC-111E-88E0441E8FEA}"/>
              </a:ext>
            </a:extLst>
          </p:cNvPr>
          <p:cNvSpPr txBox="1"/>
          <p:nvPr/>
        </p:nvSpPr>
        <p:spPr>
          <a:xfrm>
            <a:off x="914399" y="800461"/>
            <a:ext cx="9980579" cy="4924425"/>
          </a:xfrm>
          <a:prstGeom prst="rect">
            <a:avLst/>
          </a:prstGeom>
          <a:noFill/>
        </p:spPr>
        <p:txBody>
          <a:bodyPr wrap="square">
            <a:spAutoFit/>
          </a:bodyPr>
          <a:lstStyle/>
          <a:p>
            <a:r>
              <a:rPr lang="en-US" sz="2600" b="1" dirty="0">
                <a:latin typeface="Abadi" panose="020B0604020104020204" pitchFamily="34" charset="0"/>
              </a:rPr>
              <a:t>Features of AWS IAM</a:t>
            </a:r>
          </a:p>
          <a:p>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Users</a:t>
            </a:r>
            <a:r>
              <a:rPr lang="en-US" dirty="0">
                <a:latin typeface="Abadi" panose="020B0604020104020204" pitchFamily="34" charset="0"/>
              </a:rPr>
              <a:t>: Represents individual users (e.g., employees, contractors) who need access to AWS resources.</a:t>
            </a:r>
          </a:p>
          <a:p>
            <a:pPr marL="742950" lvl="1" indent="-285750">
              <a:buFont typeface="Arial" panose="020B0604020202020204" pitchFamily="34" charset="0"/>
              <a:buChar char="•"/>
            </a:pPr>
            <a:r>
              <a:rPr lang="en-US" dirty="0">
                <a:latin typeface="Abadi" panose="020B0604020104020204" pitchFamily="34" charset="0"/>
              </a:rPr>
              <a:t>Each user can have a unique set of credentials (username/password, access keys).</a:t>
            </a:r>
          </a:p>
          <a:p>
            <a:pPr marL="742950" lvl="1" indent="-285750">
              <a:buFont typeface="Arial" panose="020B0604020202020204" pitchFamily="34" charset="0"/>
              <a:buChar char="•"/>
            </a:pPr>
            <a:r>
              <a:rPr lang="en-US" dirty="0">
                <a:latin typeface="Abadi" panose="020B0604020104020204" pitchFamily="34" charset="0"/>
              </a:rPr>
              <a:t>Password policies can be enforced for security.</a:t>
            </a:r>
          </a:p>
          <a:p>
            <a:pPr marL="742950" lvl="1"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Groups</a:t>
            </a:r>
            <a:r>
              <a:rPr lang="en-US" dirty="0">
                <a:latin typeface="Abadi" panose="020B0604020104020204" pitchFamily="34" charset="0"/>
              </a:rPr>
              <a:t>: Logical collections of IAM users.</a:t>
            </a:r>
          </a:p>
          <a:p>
            <a:pPr marL="742950" lvl="1" indent="-285750">
              <a:buFont typeface="Arial" panose="020B0604020202020204" pitchFamily="34" charset="0"/>
              <a:buChar char="•"/>
            </a:pPr>
            <a:r>
              <a:rPr lang="en-US" dirty="0">
                <a:latin typeface="Abadi" panose="020B0604020104020204" pitchFamily="34" charset="0"/>
              </a:rPr>
              <a:t>Simplifies permission management by attaching policies to a group instead of individual users.</a:t>
            </a:r>
          </a:p>
          <a:p>
            <a:pPr marL="285750" indent="-285750">
              <a:buFont typeface="Arial" panose="020B0604020202020204" pitchFamily="34" charset="0"/>
              <a:buChar char="•"/>
            </a:pPr>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Policies</a:t>
            </a:r>
            <a:r>
              <a:rPr lang="en-US" dirty="0">
                <a:latin typeface="Abadi" panose="020B0604020104020204" pitchFamily="34" charset="0"/>
              </a:rPr>
              <a:t>: Documents (written in JSON) that define permissions.</a:t>
            </a:r>
          </a:p>
          <a:p>
            <a:pPr marL="742950" lvl="1" indent="-285750">
              <a:buFont typeface="Arial" panose="020B0604020202020204" pitchFamily="34" charset="0"/>
              <a:buChar char="•"/>
            </a:pPr>
            <a:r>
              <a:rPr lang="en-US" b="1" dirty="0">
                <a:latin typeface="Abadi" panose="020B0604020104020204" pitchFamily="34" charset="0"/>
              </a:rPr>
              <a:t>Managed Policies</a:t>
            </a:r>
            <a:r>
              <a:rPr lang="en-US" dirty="0">
                <a:latin typeface="Abadi" panose="020B0604020104020204" pitchFamily="34" charset="0"/>
              </a:rPr>
              <a:t>: Created and maintained by AWS or you.</a:t>
            </a:r>
          </a:p>
          <a:p>
            <a:pPr marL="742950" lvl="1" indent="-285750">
              <a:buFont typeface="Arial" panose="020B0604020202020204" pitchFamily="34" charset="0"/>
              <a:buChar char="•"/>
            </a:pPr>
            <a:r>
              <a:rPr lang="en-US" b="1" dirty="0">
                <a:latin typeface="Abadi" panose="020B0604020104020204" pitchFamily="34" charset="0"/>
              </a:rPr>
              <a:t>Inline Policies</a:t>
            </a:r>
            <a:r>
              <a:rPr lang="en-US" dirty="0">
                <a:latin typeface="Abadi" panose="020B0604020104020204" pitchFamily="34" charset="0"/>
              </a:rPr>
              <a:t>: Embedded directly in a user, group, or role.</a:t>
            </a:r>
          </a:p>
          <a:p>
            <a:pPr marL="742950" lvl="1" indent="-285750">
              <a:buFont typeface="Arial" panose="020B0604020202020204" pitchFamily="34" charset="0"/>
              <a:buChar char="•"/>
            </a:pPr>
            <a:endParaRPr lang="en-US" b="1" dirty="0">
              <a:latin typeface="Abadi" panose="020B0604020104020204" pitchFamily="34" charset="0"/>
            </a:endParaRPr>
          </a:p>
          <a:p>
            <a:pPr marL="285750" indent="-285750">
              <a:buFont typeface="Arial" panose="020B0604020202020204" pitchFamily="34" charset="0"/>
              <a:buChar char="•"/>
            </a:pPr>
            <a:r>
              <a:rPr lang="en-US" b="1" dirty="0">
                <a:latin typeface="Abadi" panose="020B0604020104020204" pitchFamily="34" charset="0"/>
              </a:rPr>
              <a:t>IAM Roles</a:t>
            </a:r>
            <a:r>
              <a:rPr lang="en-US" dirty="0">
                <a:latin typeface="Abadi" panose="020B0604020104020204" pitchFamily="34" charset="0"/>
              </a:rPr>
              <a:t>: Assigned to entities (AWS services, users, or applications) for temporary access.</a:t>
            </a:r>
          </a:p>
          <a:p>
            <a:pPr marL="742950" lvl="1" indent="-285750">
              <a:buFont typeface="Arial" panose="020B0604020202020204" pitchFamily="34" charset="0"/>
              <a:buChar char="•"/>
            </a:pPr>
            <a:r>
              <a:rPr lang="en-US" dirty="0">
                <a:latin typeface="Abadi" panose="020B0604020104020204" pitchFamily="34" charset="0"/>
              </a:rPr>
              <a:t>Used in scenarios like EC2 accessing S3 or Lambda invoking another service.</a:t>
            </a:r>
          </a:p>
        </p:txBody>
      </p:sp>
    </p:spTree>
    <p:extLst>
      <p:ext uri="{BB962C8B-B14F-4D97-AF65-F5344CB8AC3E}">
        <p14:creationId xmlns:p14="http://schemas.microsoft.com/office/powerpoint/2010/main" val="1064947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04823F-11E6-4B86-28BF-C2E2BE3DDC80}"/>
              </a:ext>
            </a:extLst>
          </p:cNvPr>
          <p:cNvSpPr>
            <a:spLocks noChangeArrowheads="1"/>
          </p:cNvSpPr>
          <p:nvPr/>
        </p:nvSpPr>
        <p:spPr bwMode="auto">
          <a:xfrm>
            <a:off x="378542" y="562060"/>
            <a:ext cx="7585586" cy="573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badi" panose="020B0604020104020204" pitchFamily="34" charset="0"/>
              </a:rPr>
              <a:t>Basic Structure of a Policy: </a:t>
            </a:r>
            <a:r>
              <a:rPr kumimoji="0" lang="en-US" altLang="en-US" b="0" i="0" u="none" strike="noStrike" cap="none" normalizeH="0" baseline="0" dirty="0">
                <a:ln>
                  <a:noFill/>
                </a:ln>
                <a:solidFill>
                  <a:schemeClr val="tx1"/>
                </a:solidFill>
                <a:effectLst/>
                <a:latin typeface="Abadi" panose="020B0604020104020204" pitchFamily="34" charset="0"/>
              </a:rPr>
              <a:t>A policy is written in JSON and includes</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Version</a:t>
            </a:r>
            <a:r>
              <a:rPr kumimoji="0" lang="en-US" altLang="en-US" b="0" i="0" u="none" strike="noStrike" cap="none" normalizeH="0" baseline="0" dirty="0">
                <a:ln>
                  <a:noFill/>
                </a:ln>
                <a:solidFill>
                  <a:schemeClr val="tx1"/>
                </a:solidFill>
                <a:effectLst/>
                <a:latin typeface="Abadi" panose="020B0604020104020204" pitchFamily="34" charset="0"/>
              </a:rPr>
              <a:t>: Specifies the policy language version. (The latest is "2012-10-17")</a:t>
            </a:r>
          </a:p>
          <a:p>
            <a:pPr marL="0" marR="0" lvl="0" indent="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Statement</a:t>
            </a:r>
            <a:r>
              <a:rPr kumimoji="0" lang="en-US" altLang="en-US" b="0" i="0" u="none" strike="noStrike" cap="none" normalizeH="0" baseline="0" dirty="0">
                <a:ln>
                  <a:noFill/>
                </a:ln>
                <a:solidFill>
                  <a:schemeClr val="tx1"/>
                </a:solidFill>
                <a:effectLst/>
                <a:latin typeface="Abadi" panose="020B0604020104020204" pitchFamily="34" charset="0"/>
              </a:rPr>
              <a:t>: One or more statements defining the permissions.</a:t>
            </a:r>
          </a:p>
          <a:p>
            <a:pPr marL="0" marR="0">
              <a:lnSpc>
                <a:spcPct val="150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Effect: </a:t>
            </a:r>
            <a:r>
              <a:rPr lang="en-IN" sz="1800" kern="100" dirty="0">
                <a:effectLst/>
                <a:latin typeface="Calibri" panose="020F0502020204030204" pitchFamily="34" charset="0"/>
                <a:ea typeface="Calibri" panose="020F0502020204030204" pitchFamily="34" charset="0"/>
                <a:cs typeface="Tunga" panose="020B0502040204020203" pitchFamily="34" charset="0"/>
              </a:rPr>
              <a:t>Specifies whether the action is </a:t>
            </a:r>
            <a:r>
              <a:rPr lang="en-IN" sz="1800" b="1" kern="100" dirty="0">
                <a:effectLst/>
                <a:latin typeface="Calibri" panose="020F0502020204030204" pitchFamily="34" charset="0"/>
                <a:ea typeface="Calibri" panose="020F0502020204030204" pitchFamily="34" charset="0"/>
                <a:cs typeface="Tunga" panose="020B0502040204020203" pitchFamily="34" charset="0"/>
              </a:rPr>
              <a:t>allowed</a:t>
            </a:r>
            <a:r>
              <a:rPr lang="en-IN" sz="1800" kern="100" dirty="0">
                <a:effectLst/>
                <a:latin typeface="Calibri" panose="020F0502020204030204" pitchFamily="34" charset="0"/>
                <a:ea typeface="Calibri" panose="020F0502020204030204" pitchFamily="34" charset="0"/>
                <a:cs typeface="Tunga" panose="020B0502040204020203" pitchFamily="34" charset="0"/>
              </a:rPr>
              <a:t> or </a:t>
            </a:r>
            <a:r>
              <a:rPr lang="en-IN" sz="1800" b="1" kern="100" dirty="0">
                <a:effectLst/>
                <a:latin typeface="Calibri" panose="020F0502020204030204" pitchFamily="34" charset="0"/>
                <a:ea typeface="Calibri" panose="020F0502020204030204" pitchFamily="34" charset="0"/>
                <a:cs typeface="Tunga" panose="020B0502040204020203" pitchFamily="34" charset="0"/>
              </a:rPr>
              <a:t>denied</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"Allow": Grants permission.</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"Deny": Explicitly denies permission (overrides allow).</a:t>
            </a:r>
          </a:p>
          <a:p>
            <a:pPr marR="0" lvl="0">
              <a:lnSpc>
                <a:spcPct val="115000"/>
              </a:lnSpc>
              <a:spcAft>
                <a:spcPts val="1000"/>
              </a:spcAft>
              <a:buSzPts val="1000"/>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Action: </a:t>
            </a:r>
            <a:r>
              <a:rPr lang="en-IN" sz="1800" kern="100" dirty="0">
                <a:effectLst/>
                <a:latin typeface="Calibri" panose="020F0502020204030204" pitchFamily="34" charset="0"/>
                <a:ea typeface="Calibri" panose="020F0502020204030204" pitchFamily="34" charset="0"/>
                <a:cs typeface="Tunga" panose="020B0502040204020203" pitchFamily="34" charset="0"/>
              </a:rPr>
              <a:t>Defines the specific AWS service operations the policy allows or denies.</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Format: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service:operation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Use "*" to specify all actions for a service.</a:t>
            </a:r>
          </a:p>
          <a:p>
            <a:pPr marL="0" marR="0">
              <a:lnSpc>
                <a:spcPct val="115000"/>
              </a:lnSpc>
              <a:spcAft>
                <a:spcPts val="1000"/>
              </a:spcAft>
            </a:pPr>
            <a:r>
              <a:rPr lang="en-IN" sz="1800" b="1" kern="100" dirty="0">
                <a:effectLst/>
                <a:latin typeface="Calibri" panose="020F0502020204030204" pitchFamily="34" charset="0"/>
                <a:ea typeface="Calibri" panose="020F0502020204030204" pitchFamily="34" charset="0"/>
                <a:cs typeface="Tunga" panose="020B0502040204020203" pitchFamily="34" charset="0"/>
              </a:rPr>
              <a:t>Resource: </a:t>
            </a:r>
            <a:r>
              <a:rPr lang="en-IN" sz="1800" kern="100" dirty="0">
                <a:effectLst/>
                <a:latin typeface="Calibri" panose="020F0502020204030204" pitchFamily="34" charset="0"/>
                <a:ea typeface="Calibri" panose="020F0502020204030204" pitchFamily="34" charset="0"/>
                <a:cs typeface="Tunga" panose="020B0502040204020203" pitchFamily="34" charset="0"/>
              </a:rPr>
              <a:t>Specifies the AWS resource(s) to which the policy applies.</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Format: Amazon Resource Name (</a:t>
            </a:r>
            <a:r>
              <a:rPr lang="en-IN" sz="1800" b="1" kern="100" dirty="0">
                <a:effectLst/>
                <a:latin typeface="Calibri" panose="020F0502020204030204" pitchFamily="34" charset="0"/>
                <a:ea typeface="Calibri" panose="020F0502020204030204" pitchFamily="34" charset="0"/>
                <a:cs typeface="Tunga" panose="020B0502040204020203" pitchFamily="34" charset="0"/>
              </a:rPr>
              <a:t>ARN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marR="0" lvl="0" indent="-342900">
              <a:lnSpc>
                <a:spcPct val="115000"/>
              </a:lnSpc>
              <a:spcAft>
                <a:spcPts val="10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unga" panose="020B0502040204020203" pitchFamily="34" charset="0"/>
              </a:rPr>
              <a:t>Use "*" to apply to all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badi" panose="020B0604020104020204" pitchFamily="34" charset="0"/>
            </a:endParaRPr>
          </a:p>
        </p:txBody>
      </p:sp>
      <p:sp>
        <p:nvSpPr>
          <p:cNvPr id="4" name="Rectangle: Rounded Corners 3">
            <a:extLst>
              <a:ext uri="{FF2B5EF4-FFF2-40B4-BE49-F238E27FC236}">
                <a16:creationId xmlns:a16="http://schemas.microsoft.com/office/drawing/2014/main" id="{257BE4CF-131A-ECD8-F3F5-8B9A4D92DF6C}"/>
              </a:ext>
            </a:extLst>
          </p:cNvPr>
          <p:cNvSpPr/>
          <p:nvPr/>
        </p:nvSpPr>
        <p:spPr>
          <a:xfrm>
            <a:off x="7964130" y="631722"/>
            <a:ext cx="3849328" cy="559455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"Version": "2012-10-17",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"Effect": "Allow",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"Action": "s3:ListBucket",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"Resource": "arn:aws:s3:::example-bucket"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4243811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458E43-6971-A023-8951-2E4E74F747AF}"/>
              </a:ext>
            </a:extLst>
          </p:cNvPr>
          <p:cNvSpPr txBox="1"/>
          <p:nvPr/>
        </p:nvSpPr>
        <p:spPr>
          <a:xfrm>
            <a:off x="632299" y="165769"/>
            <a:ext cx="10661514" cy="2031325"/>
          </a:xfrm>
          <a:prstGeom prst="rect">
            <a:avLst/>
          </a:prstGeom>
          <a:noFill/>
        </p:spPr>
        <p:txBody>
          <a:bodyPr wrap="square">
            <a:spAutoFit/>
          </a:bodyPr>
          <a:lstStyle/>
          <a:p>
            <a:pPr algn="l"/>
            <a:r>
              <a:rPr lang="en-US" b="1" i="0" dirty="0">
                <a:effectLst/>
                <a:latin typeface="var(--font-suisse-intl)"/>
              </a:rPr>
              <a:t>What Is Multi-Factor Authentication</a:t>
            </a:r>
          </a:p>
          <a:p>
            <a:pPr algn="l"/>
            <a:r>
              <a:rPr lang="en-US" b="0" i="0" dirty="0">
                <a:solidFill>
                  <a:srgbClr val="111111"/>
                </a:solidFill>
                <a:effectLst/>
                <a:latin typeface="__Inter_a184c8"/>
              </a:rPr>
              <a:t>Multi-Factor Authentication (or short MFA) adds another layer of security to any authentication mechanism.</a:t>
            </a:r>
          </a:p>
          <a:p>
            <a:pPr algn="l"/>
            <a:r>
              <a:rPr lang="en-US" b="1" i="0" dirty="0">
                <a:effectLst/>
                <a:latin typeface="var(--font-suisse-intl)"/>
              </a:rPr>
              <a:t>Importance of MFA at AWS</a:t>
            </a:r>
          </a:p>
          <a:p>
            <a:pPr algn="l"/>
            <a:r>
              <a:rPr lang="en-US" b="0" i="0" dirty="0">
                <a:solidFill>
                  <a:srgbClr val="111111"/>
                </a:solidFill>
                <a:effectLst/>
                <a:latin typeface="__Inter_a184c8"/>
              </a:rPr>
              <a:t>As said in the introduction, with great power comes great responsibility. Your AWS is one of your most significant responsibilities as a compromised account can ruin your financial future in a short time frame.</a:t>
            </a:r>
          </a:p>
          <a:p>
            <a:pPr algn="l"/>
            <a:r>
              <a:rPr lang="en-US" b="0" i="0" dirty="0">
                <a:solidFill>
                  <a:srgbClr val="111111"/>
                </a:solidFill>
                <a:effectLst/>
                <a:latin typeface="__Inter_a184c8"/>
              </a:rPr>
              <a:t>MFA is one major security layer to prevent account compromise. And it comes for free and with low effort.</a:t>
            </a:r>
          </a:p>
          <a:p>
            <a:pPr algn="l"/>
            <a:r>
              <a:rPr lang="en-US" b="0" i="0" dirty="0">
                <a:solidFill>
                  <a:srgbClr val="111111"/>
                </a:solidFill>
                <a:effectLst/>
                <a:latin typeface="__Inter_a184c8"/>
              </a:rPr>
              <a:t> </a:t>
            </a:r>
          </a:p>
        </p:txBody>
      </p:sp>
      <p:pic>
        <p:nvPicPr>
          <p:cNvPr id="5" name="Picture 4">
            <a:extLst>
              <a:ext uri="{FF2B5EF4-FFF2-40B4-BE49-F238E27FC236}">
                <a16:creationId xmlns:a16="http://schemas.microsoft.com/office/drawing/2014/main" id="{763B0B01-7869-B17F-E868-5A8695EE862A}"/>
              </a:ext>
            </a:extLst>
          </p:cNvPr>
          <p:cNvPicPr>
            <a:picLocks noChangeAspect="1"/>
          </p:cNvPicPr>
          <p:nvPr/>
        </p:nvPicPr>
        <p:blipFill>
          <a:blip r:embed="rId2"/>
          <a:stretch>
            <a:fillRect/>
          </a:stretch>
        </p:blipFill>
        <p:spPr>
          <a:xfrm>
            <a:off x="2735489" y="2209510"/>
            <a:ext cx="5863761" cy="4482721"/>
          </a:xfrm>
          <a:prstGeom prst="rect">
            <a:avLst/>
          </a:prstGeom>
        </p:spPr>
      </p:pic>
    </p:spTree>
    <p:extLst>
      <p:ext uri="{BB962C8B-B14F-4D97-AF65-F5344CB8AC3E}">
        <p14:creationId xmlns:p14="http://schemas.microsoft.com/office/powerpoint/2010/main" val="1123029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565EAF-56D8-6990-028F-DBFD4F436A2A}"/>
              </a:ext>
            </a:extLst>
          </p:cNvPr>
          <p:cNvSpPr txBox="1"/>
          <p:nvPr/>
        </p:nvSpPr>
        <p:spPr>
          <a:xfrm>
            <a:off x="412955" y="419154"/>
            <a:ext cx="11366090" cy="5803384"/>
          </a:xfrm>
          <a:prstGeom prst="rect">
            <a:avLst/>
          </a:prstGeom>
          <a:noFill/>
        </p:spPr>
        <p:txBody>
          <a:bodyPr wrap="square">
            <a:spAutoFit/>
          </a:bodyPr>
          <a:lstStyle/>
          <a:p>
            <a:pPr marL="0" marR="0">
              <a:lnSpc>
                <a:spcPct val="115000"/>
              </a:lnSpc>
              <a:spcAft>
                <a:spcPts val="1000"/>
              </a:spcAft>
            </a:pPr>
            <a:r>
              <a:rPr lang="en-US" sz="2400" b="1" kern="100" dirty="0">
                <a:effectLst/>
                <a:latin typeface="Abadi" panose="020B0604020104020204" pitchFamily="34" charset="0"/>
                <a:ea typeface="Calibri" panose="020F0502020204030204" pitchFamily="34" charset="0"/>
                <a:cs typeface="Tunga" panose="020B0502040204020203" pitchFamily="34" charset="0"/>
              </a:rPr>
              <a:t>You can access AWS services through several methods:</a:t>
            </a:r>
            <a:endParaRPr lang="en-IN" sz="2400" kern="100" dirty="0">
              <a:effectLst/>
              <a:latin typeface="Abadi" panose="020B0604020104020204" pitchFamily="34" charset="0"/>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1. Management Console:</a:t>
            </a:r>
            <a:r>
              <a:rPr lang="en-IN" sz="1800" kern="100" dirty="0">
                <a:effectLst/>
                <a:ea typeface="Calibri" panose="020F0502020204030204" pitchFamily="34" charset="0"/>
                <a:cs typeface="Tunga" panose="020B0502040204020203" pitchFamily="34" charset="0"/>
              </a:rPr>
              <a:t> </a:t>
            </a:r>
          </a:p>
          <a:p>
            <a:pPr marL="285750" marR="0" lvl="0" indent="-285750">
              <a:lnSpc>
                <a:spcPct val="115000"/>
              </a:lnSpc>
              <a:spcAft>
                <a:spcPts val="1000"/>
              </a:spcAft>
              <a:buSzPts val="1000"/>
              <a:buFont typeface="Arial" panose="020B0604020202020204" pitchFamily="34" charset="0"/>
              <a:buChar char="•"/>
              <a:tabLst>
                <a:tab pos="457200" algn="l"/>
              </a:tabLst>
            </a:pPr>
            <a:r>
              <a:rPr lang="en-IN" sz="1800" kern="100" dirty="0">
                <a:effectLst/>
                <a:ea typeface="Calibri" panose="020F0502020204030204" pitchFamily="34" charset="0"/>
                <a:cs typeface="Tunga" panose="020B0502040204020203" pitchFamily="34" charset="0"/>
              </a:rPr>
              <a:t>Suitable for beginners and occasional users who prefer a visual interface. </a:t>
            </a:r>
            <a:r>
              <a:rPr lang="en-US" dirty="0"/>
              <a:t>Log in to the </a:t>
            </a:r>
            <a:r>
              <a:rPr lang="en-US" b="1" dirty="0">
                <a:hlinkClick r:id="rId2"/>
              </a:rPr>
              <a:t>AWS Management Console</a:t>
            </a:r>
            <a:r>
              <a:rPr lang="en-US" dirty="0"/>
              <a:t> to access the web interface for AWS services.</a:t>
            </a:r>
            <a:r>
              <a:rPr lang="en-US" sz="1800" dirty="0">
                <a:solidFill>
                  <a:schemeClr val="tx2"/>
                </a:solidFill>
              </a:rPr>
              <a:t> (protected by password + MFA)</a:t>
            </a:r>
            <a:endParaRPr lang="en-IN" sz="1800" kern="100" dirty="0">
              <a:effectLst/>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2. AWS CLI:</a:t>
            </a:r>
          </a:p>
          <a:p>
            <a:pPr marL="285750" marR="0" lvl="0" indent="-285750">
              <a:lnSpc>
                <a:spcPct val="115000"/>
              </a:lnSpc>
              <a:spcAft>
                <a:spcPts val="1000"/>
              </a:spcAft>
              <a:buSzPts val="1000"/>
              <a:buFont typeface="Arial" panose="020B0604020202020204" pitchFamily="34" charset="0"/>
              <a:buChar char="•"/>
              <a:tabLst>
                <a:tab pos="457200" algn="l"/>
              </a:tabLst>
            </a:pPr>
            <a:r>
              <a:rPr lang="en-IN" sz="1800" kern="100" dirty="0">
                <a:effectLst/>
                <a:ea typeface="Calibri" panose="020F0502020204030204" pitchFamily="34" charset="0"/>
                <a:cs typeface="Tunga" panose="020B0502040204020203" pitchFamily="34" charset="0"/>
              </a:rPr>
              <a:t>Ideal for automation, scripting, and advanced users who prefer command-line interaction. </a:t>
            </a:r>
            <a:r>
              <a:rPr lang="en-US" dirty="0"/>
              <a:t>Install the </a:t>
            </a:r>
            <a:r>
              <a:rPr lang="en-US" b="1" dirty="0">
                <a:hlinkClick r:id="rId3"/>
              </a:rPr>
              <a:t>AWS CLI</a:t>
            </a:r>
            <a:r>
              <a:rPr lang="en-US" dirty="0"/>
              <a:t> for scripting and interacting with AWS services directly from your terminal.</a:t>
            </a:r>
            <a:r>
              <a:rPr lang="en-IN" kern="100" dirty="0">
                <a:cs typeface="Tunga" panose="020B0502040204020203" pitchFamily="34" charset="0"/>
              </a:rPr>
              <a:t> </a:t>
            </a:r>
            <a:r>
              <a:rPr lang="en-US" sz="1800" dirty="0">
                <a:solidFill>
                  <a:schemeClr val="tx2"/>
                </a:solidFill>
              </a:rPr>
              <a:t>protected by access key</a:t>
            </a:r>
            <a:endParaRPr lang="en-IN" sz="1800" kern="100" dirty="0">
              <a:effectLst/>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3. AWS SDKs:</a:t>
            </a:r>
            <a:r>
              <a:rPr lang="en-IN" b="1" kern="100" dirty="0">
                <a:ea typeface="Calibri" panose="020F0502020204030204" pitchFamily="34" charset="0"/>
                <a:cs typeface="Tunga" panose="020B0502040204020203" pitchFamily="34" charset="0"/>
              </a:rPr>
              <a:t> </a:t>
            </a:r>
          </a:p>
          <a:p>
            <a:pPr marL="285750" marR="0" lvl="0" indent="-285750">
              <a:lnSpc>
                <a:spcPct val="115000"/>
              </a:lnSpc>
              <a:spcAft>
                <a:spcPts val="1000"/>
              </a:spcAft>
              <a:buSzPts val="1000"/>
              <a:buFont typeface="Arial" panose="020B0604020202020204" pitchFamily="34" charset="0"/>
              <a:buChar char="•"/>
              <a:tabLst>
                <a:tab pos="457200" algn="l"/>
              </a:tabLst>
            </a:pPr>
            <a:r>
              <a:rPr lang="en-IN" sz="1800" kern="100" dirty="0">
                <a:effectLst/>
                <a:ea typeface="Calibri" panose="020F0502020204030204" pitchFamily="34" charset="0"/>
                <a:cs typeface="Tunga" panose="020B0502040204020203" pitchFamily="34" charset="0"/>
              </a:rPr>
              <a:t>Best for developers building applications that interact with AWS services. </a:t>
            </a:r>
            <a:r>
              <a:rPr lang="en-IN" dirty="0"/>
              <a:t>Use AWS SDKs for programming languages like </a:t>
            </a:r>
            <a:r>
              <a:rPr lang="en-IN" b="1" dirty="0"/>
              <a:t>Python (Boto3)</a:t>
            </a:r>
            <a:r>
              <a:rPr lang="en-IN" dirty="0"/>
              <a:t>, </a:t>
            </a:r>
            <a:r>
              <a:rPr lang="en-IN" b="1" dirty="0"/>
              <a:t>Java</a:t>
            </a:r>
            <a:r>
              <a:rPr lang="en-IN" dirty="0"/>
              <a:t>, </a:t>
            </a:r>
            <a:r>
              <a:rPr lang="en-IN" b="1" dirty="0"/>
              <a:t>Node.js</a:t>
            </a:r>
            <a:r>
              <a:rPr lang="en-IN" dirty="0"/>
              <a:t>, etc.</a:t>
            </a:r>
          </a:p>
          <a:p>
            <a:pPr marL="285750" marR="0" lvl="0" indent="-285750">
              <a:spcAft>
                <a:spcPts val="1000"/>
              </a:spcAft>
              <a:buSzPts val="1000"/>
              <a:buFont typeface="Arial" panose="020B0604020202020204" pitchFamily="34" charset="0"/>
              <a:buChar char="•"/>
              <a:tabLst>
                <a:tab pos="457200" algn="l"/>
              </a:tabLst>
            </a:pPr>
            <a:r>
              <a:rPr lang="en-US" dirty="0"/>
              <a:t>For example, install </a:t>
            </a:r>
            <a:r>
              <a:rPr lang="en-US" b="1" dirty="0"/>
              <a:t>Boto3</a:t>
            </a:r>
            <a:r>
              <a:rPr lang="en-US" dirty="0"/>
              <a:t> in Python: </a:t>
            </a:r>
          </a:p>
          <a:p>
            <a:pPr marL="285750" marR="0" lvl="0" indent="-285750">
              <a:spcAft>
                <a:spcPts val="1000"/>
              </a:spcAft>
              <a:buSzPts val="1000"/>
              <a:buFont typeface="Arial" panose="020B0604020202020204" pitchFamily="34" charset="0"/>
              <a:buChar char="•"/>
              <a:tabLst>
                <a:tab pos="457200" algn="l"/>
              </a:tabLst>
            </a:pPr>
            <a:r>
              <a:rPr lang="en-US" dirty="0"/>
              <a:t>	pip install boto3</a:t>
            </a:r>
            <a:endParaRPr lang="en-IN" sz="1800" kern="100" dirty="0">
              <a:effectLst/>
              <a:ea typeface="Calibri" panose="020F0502020204030204" pitchFamily="34" charset="0"/>
              <a:cs typeface="Tunga" panose="020B0502040204020203" pitchFamily="34" charset="0"/>
            </a:endParaRP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4. AWS Tools for Visual Studio Code:</a:t>
            </a:r>
            <a:r>
              <a:rPr lang="en-IN" sz="1800" kern="100" dirty="0">
                <a:effectLst/>
                <a:ea typeface="Calibri" panose="020F0502020204030204" pitchFamily="34" charset="0"/>
                <a:cs typeface="Tunga" panose="020B0502040204020203" pitchFamily="34" charset="0"/>
              </a:rPr>
              <a:t> Convenient for developers using Visual Studio Code.</a:t>
            </a:r>
          </a:p>
          <a:p>
            <a:pPr marR="0" lvl="0">
              <a:lnSpc>
                <a:spcPct val="115000"/>
              </a:lnSpc>
              <a:spcAft>
                <a:spcPts val="1000"/>
              </a:spcAft>
              <a:buSzPts val="1000"/>
              <a:tabLst>
                <a:tab pos="457200" algn="l"/>
              </a:tabLst>
            </a:pPr>
            <a:r>
              <a:rPr lang="en-IN" sz="1800" b="1" kern="100" dirty="0">
                <a:effectLst/>
                <a:ea typeface="Calibri" panose="020F0502020204030204" pitchFamily="34" charset="0"/>
                <a:cs typeface="Tunga" panose="020B0502040204020203" pitchFamily="34" charset="0"/>
              </a:rPr>
              <a:t>5. AWS </a:t>
            </a:r>
            <a:r>
              <a:rPr lang="en-IN" sz="1800" b="1" kern="100" dirty="0" err="1">
                <a:effectLst/>
                <a:ea typeface="Calibri" panose="020F0502020204030204" pitchFamily="34" charset="0"/>
                <a:cs typeface="Tunga" panose="020B0502040204020203" pitchFamily="34" charset="0"/>
              </a:rPr>
              <a:t>CloudShell</a:t>
            </a:r>
            <a:r>
              <a:rPr lang="en-IN" sz="1800" b="1" kern="100" dirty="0">
                <a:effectLst/>
                <a:ea typeface="Calibri" panose="020F0502020204030204" pitchFamily="34" charset="0"/>
                <a:cs typeface="Tunga" panose="020B0502040204020203" pitchFamily="34" charset="0"/>
              </a:rPr>
              <a:t>:</a:t>
            </a:r>
            <a:r>
              <a:rPr lang="en-IN" sz="1800" kern="100" dirty="0">
                <a:effectLst/>
                <a:ea typeface="Calibri" panose="020F0502020204030204" pitchFamily="34" charset="0"/>
                <a:cs typeface="Tunga" panose="020B0502040204020203" pitchFamily="34" charset="0"/>
              </a:rPr>
              <a:t> A handy option for quick tasks and those who prefer a cloud-based environment.</a:t>
            </a:r>
          </a:p>
        </p:txBody>
      </p:sp>
    </p:spTree>
    <p:extLst>
      <p:ext uri="{BB962C8B-B14F-4D97-AF65-F5344CB8AC3E}">
        <p14:creationId xmlns:p14="http://schemas.microsoft.com/office/powerpoint/2010/main" val="1568614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266CC84-34E8-0884-5863-C981ABB5BA6E}"/>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How Access Key Looks: Don’t share them</a:t>
            </a:r>
          </a:p>
        </p:txBody>
      </p:sp>
      <p:pic>
        <p:nvPicPr>
          <p:cNvPr id="5" name="Picture 4">
            <a:extLst>
              <a:ext uri="{FF2B5EF4-FFF2-40B4-BE49-F238E27FC236}">
                <a16:creationId xmlns:a16="http://schemas.microsoft.com/office/drawing/2014/main" id="{E3473FBE-413D-EB73-887E-DFA8CCFE7819}"/>
              </a:ext>
            </a:extLst>
          </p:cNvPr>
          <p:cNvPicPr>
            <a:picLocks noChangeAspect="1"/>
          </p:cNvPicPr>
          <p:nvPr/>
        </p:nvPicPr>
        <p:blipFill>
          <a:blip r:embed="rId2"/>
          <a:stretch>
            <a:fillRect/>
          </a:stretch>
        </p:blipFill>
        <p:spPr>
          <a:xfrm>
            <a:off x="709461" y="1952011"/>
            <a:ext cx="10905066" cy="1690283"/>
          </a:xfrm>
          <a:prstGeom prst="rect">
            <a:avLst/>
          </a:prstGeom>
        </p:spPr>
      </p:pic>
    </p:spTree>
    <p:extLst>
      <p:ext uri="{BB962C8B-B14F-4D97-AF65-F5344CB8AC3E}">
        <p14:creationId xmlns:p14="http://schemas.microsoft.com/office/powerpoint/2010/main" val="2587406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3A0A9D-9479-3DB1-35C4-289285770537}"/>
              </a:ext>
            </a:extLst>
          </p:cNvPr>
          <p:cNvSpPr txBox="1"/>
          <p:nvPr/>
        </p:nvSpPr>
        <p:spPr>
          <a:xfrm>
            <a:off x="694064" y="677785"/>
            <a:ext cx="7149946" cy="3834063"/>
          </a:xfrm>
          <a:prstGeom prst="rect">
            <a:avLst/>
          </a:prstGeom>
          <a:noFill/>
        </p:spPr>
        <p:txBody>
          <a:bodyPr wrap="square">
            <a:spAutoFit/>
          </a:bodyPr>
          <a:lstStyle/>
          <a:p>
            <a:pPr>
              <a:lnSpc>
                <a:spcPct val="150000"/>
              </a:lnSpc>
              <a:buNone/>
            </a:pPr>
            <a:r>
              <a:rPr lang="en-US" sz="2000" b="1" dirty="0">
                <a:solidFill>
                  <a:schemeClr val="accent2">
                    <a:lumMod val="75000"/>
                  </a:schemeClr>
                </a:solidFill>
                <a:latin typeface="Abadi" panose="020B0604020104020204" pitchFamily="34" charset="0"/>
              </a:rPr>
              <a:t>AWS Cost and Budget Management</a:t>
            </a:r>
            <a:r>
              <a:rPr lang="en-US" sz="2000" dirty="0">
                <a:solidFill>
                  <a:schemeClr val="accent2">
                    <a:lumMod val="75000"/>
                  </a:schemeClr>
                </a:solidFill>
                <a:latin typeface="Abadi" panose="020B0604020104020204" pitchFamily="34" charset="0"/>
              </a:rPr>
              <a:t> </a:t>
            </a:r>
            <a:r>
              <a:rPr lang="en-US" dirty="0">
                <a:solidFill>
                  <a:schemeClr val="accent2">
                    <a:lumMod val="75000"/>
                  </a:schemeClr>
                </a:solidFill>
                <a:latin typeface="Abadi" panose="020B0604020104020204" pitchFamily="34" charset="0"/>
              </a:rPr>
              <a:t>: </a:t>
            </a:r>
          </a:p>
          <a:p>
            <a:pPr>
              <a:lnSpc>
                <a:spcPct val="150000"/>
              </a:lnSpc>
              <a:buNone/>
            </a:pPr>
            <a:r>
              <a:rPr lang="en-US" dirty="0">
                <a:latin typeface="Abadi" panose="020B0604020104020204" pitchFamily="34" charset="0"/>
              </a:rPr>
              <a:t>refers to the tools, services, and best practices provided by AWS to help you:</a:t>
            </a:r>
          </a:p>
          <a:p>
            <a:pPr>
              <a:lnSpc>
                <a:spcPct val="150000"/>
              </a:lnSpc>
              <a:buNone/>
            </a:pPr>
            <a:endParaRPr lang="en-US" dirty="0">
              <a:latin typeface="Abadi" panose="020B0604020104020204" pitchFamily="34" charset="0"/>
            </a:endParaRPr>
          </a:p>
          <a:p>
            <a:pPr marL="285750" indent="-285750">
              <a:lnSpc>
                <a:spcPct val="150000"/>
              </a:lnSpc>
              <a:buFont typeface="Arial" panose="020B0604020202020204" pitchFamily="34" charset="0"/>
              <a:buChar char="•"/>
            </a:pPr>
            <a:r>
              <a:rPr lang="en-US" b="1" dirty="0">
                <a:latin typeface="Abadi" panose="020B0604020104020204" pitchFamily="34" charset="0"/>
              </a:rPr>
              <a:t>Track</a:t>
            </a:r>
            <a:r>
              <a:rPr lang="en-US" dirty="0">
                <a:latin typeface="Abadi" panose="020B0604020104020204" pitchFamily="34" charset="0"/>
              </a:rPr>
              <a:t> your AWS spending</a:t>
            </a:r>
          </a:p>
          <a:p>
            <a:pPr marL="285750" indent="-285750">
              <a:lnSpc>
                <a:spcPct val="150000"/>
              </a:lnSpc>
              <a:buFont typeface="Arial" panose="020B0604020202020204" pitchFamily="34" charset="0"/>
              <a:buChar char="•"/>
            </a:pPr>
            <a:r>
              <a:rPr lang="en-US" b="1" dirty="0">
                <a:latin typeface="Abadi" panose="020B0604020104020204" pitchFamily="34" charset="0"/>
              </a:rPr>
              <a:t>Analyze</a:t>
            </a:r>
            <a:r>
              <a:rPr lang="en-US" dirty="0">
                <a:latin typeface="Abadi" panose="020B0604020104020204" pitchFamily="34" charset="0"/>
              </a:rPr>
              <a:t> cost patterns</a:t>
            </a:r>
          </a:p>
          <a:p>
            <a:pPr marL="285750" indent="-285750">
              <a:lnSpc>
                <a:spcPct val="150000"/>
              </a:lnSpc>
              <a:buFont typeface="Arial" panose="020B0604020202020204" pitchFamily="34" charset="0"/>
              <a:buChar char="•"/>
            </a:pPr>
            <a:r>
              <a:rPr lang="en-US" b="1" dirty="0">
                <a:latin typeface="Abadi" panose="020B0604020104020204" pitchFamily="34" charset="0"/>
              </a:rPr>
              <a:t>Forecast</a:t>
            </a:r>
            <a:r>
              <a:rPr lang="en-US" dirty="0">
                <a:latin typeface="Abadi" panose="020B0604020104020204" pitchFamily="34" charset="0"/>
              </a:rPr>
              <a:t> future usage</a:t>
            </a:r>
          </a:p>
          <a:p>
            <a:pPr marL="285750" indent="-285750">
              <a:lnSpc>
                <a:spcPct val="150000"/>
              </a:lnSpc>
              <a:buFont typeface="Arial" panose="020B0604020202020204" pitchFamily="34" charset="0"/>
              <a:buChar char="•"/>
            </a:pPr>
            <a:r>
              <a:rPr lang="en-US" b="1" dirty="0">
                <a:latin typeface="Abadi" panose="020B0604020104020204" pitchFamily="34" charset="0"/>
              </a:rPr>
              <a:t>Set budgets and alerts</a:t>
            </a:r>
            <a:r>
              <a:rPr lang="en-US" dirty="0">
                <a:latin typeface="Abadi" panose="020B0604020104020204" pitchFamily="34" charset="0"/>
              </a:rPr>
              <a:t> to avoid overspending</a:t>
            </a:r>
          </a:p>
          <a:p>
            <a:pPr marL="285750" indent="-285750">
              <a:lnSpc>
                <a:spcPct val="150000"/>
              </a:lnSpc>
              <a:buFont typeface="Arial" panose="020B0604020202020204" pitchFamily="34" charset="0"/>
              <a:buChar char="•"/>
            </a:pPr>
            <a:r>
              <a:rPr lang="en-US" b="1" dirty="0">
                <a:latin typeface="Abadi" panose="020B0604020104020204" pitchFamily="34" charset="0"/>
              </a:rPr>
              <a:t>Optimize</a:t>
            </a:r>
            <a:r>
              <a:rPr lang="en-US" dirty="0">
                <a:latin typeface="Abadi" panose="020B0604020104020204" pitchFamily="34" charset="0"/>
              </a:rPr>
              <a:t> your cloud cost through right-sizing and reserved pricing</a:t>
            </a:r>
          </a:p>
        </p:txBody>
      </p:sp>
      <p:pic>
        <p:nvPicPr>
          <p:cNvPr id="11266" name="Picture 2" descr="Explore AWS Cost Management Tools">
            <a:extLst>
              <a:ext uri="{FF2B5EF4-FFF2-40B4-BE49-F238E27FC236}">
                <a16:creationId xmlns:a16="http://schemas.microsoft.com/office/drawing/2014/main" id="{567E17B6-9A05-B727-604D-60663C102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5257" y="12858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43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161B-C941-07F6-EAC4-FD99AF98B4E3}"/>
              </a:ext>
            </a:extLst>
          </p:cNvPr>
          <p:cNvSpPr>
            <a:spLocks noGrp="1"/>
          </p:cNvSpPr>
          <p:nvPr>
            <p:ph type="title"/>
          </p:nvPr>
        </p:nvSpPr>
        <p:spPr>
          <a:xfrm>
            <a:off x="838200" y="-25131"/>
            <a:ext cx="10515600" cy="1325563"/>
          </a:xfrm>
        </p:spPr>
        <p:txBody>
          <a:bodyPr/>
          <a:lstStyle/>
          <a:p>
            <a:r>
              <a:rPr lang="en-US" dirty="0">
                <a:latin typeface="Abadi" panose="020B0604020104020204" pitchFamily="34" charset="0"/>
              </a:rPr>
              <a:t>Benefits of using cloud computing </a:t>
            </a:r>
            <a:endParaRPr lang="en-IN" dirty="0">
              <a:latin typeface="Abadi" panose="020B0604020104020204" pitchFamily="34" charset="0"/>
            </a:endParaRPr>
          </a:p>
        </p:txBody>
      </p:sp>
      <p:sp>
        <p:nvSpPr>
          <p:cNvPr id="3" name="Content Placeholder 2">
            <a:extLst>
              <a:ext uri="{FF2B5EF4-FFF2-40B4-BE49-F238E27FC236}">
                <a16:creationId xmlns:a16="http://schemas.microsoft.com/office/drawing/2014/main" id="{DAF9C364-F419-0A4D-562E-745039524603}"/>
              </a:ext>
            </a:extLst>
          </p:cNvPr>
          <p:cNvSpPr>
            <a:spLocks noGrp="1"/>
          </p:cNvSpPr>
          <p:nvPr>
            <p:ph idx="1"/>
          </p:nvPr>
        </p:nvSpPr>
        <p:spPr>
          <a:xfrm>
            <a:off x="838200" y="1184850"/>
            <a:ext cx="10834991" cy="4351338"/>
          </a:xfrm>
        </p:spPr>
        <p:txBody>
          <a:bodyPr>
            <a:noAutofit/>
          </a:bodyPr>
          <a:lstStyle/>
          <a:p>
            <a:pPr marL="0" indent="0">
              <a:buNone/>
            </a:pPr>
            <a:r>
              <a:rPr lang="en-US" sz="1700" b="1" dirty="0">
                <a:latin typeface="Abadi" panose="020B0604020104020204" pitchFamily="34" charset="0"/>
              </a:rPr>
              <a:t>1. Cost Savings 💰</a:t>
            </a:r>
          </a:p>
          <a:p>
            <a:pPr>
              <a:buFont typeface="Arial" panose="020B0604020202020204" pitchFamily="34" charset="0"/>
              <a:buChar char="•"/>
            </a:pPr>
            <a:r>
              <a:rPr lang="en-US" sz="1700" dirty="0">
                <a:latin typeface="Abadi" panose="020B0604020104020204" pitchFamily="34" charset="0"/>
              </a:rPr>
              <a:t>No need for expensive hardware, physical infrastructure, or maintenance.</a:t>
            </a:r>
          </a:p>
          <a:p>
            <a:pPr>
              <a:buFont typeface="Arial" panose="020B0604020202020204" pitchFamily="34" charset="0"/>
              <a:buChar char="•"/>
            </a:pPr>
            <a:r>
              <a:rPr lang="en-US" sz="1700" dirty="0">
                <a:latin typeface="Abadi" panose="020B0604020104020204" pitchFamily="34" charset="0"/>
              </a:rPr>
              <a:t>Pay-as-you-go model ensures you only pay for what you use.</a:t>
            </a:r>
          </a:p>
          <a:p>
            <a:pPr marL="0" indent="0">
              <a:buNone/>
            </a:pPr>
            <a:r>
              <a:rPr lang="en-US" sz="1700" b="1" dirty="0">
                <a:latin typeface="Abadi" panose="020B0604020104020204" pitchFamily="34" charset="0"/>
              </a:rPr>
              <a:t>2. Scalability 📈</a:t>
            </a:r>
          </a:p>
          <a:p>
            <a:pPr>
              <a:buFont typeface="Arial" panose="020B0604020202020204" pitchFamily="34" charset="0"/>
              <a:buChar char="•"/>
            </a:pPr>
            <a:r>
              <a:rPr lang="en-US" sz="1700" dirty="0">
                <a:latin typeface="Abadi" panose="020B0604020104020204" pitchFamily="34" charset="0"/>
              </a:rPr>
              <a:t>Easily scale resources up or down based on demand.</a:t>
            </a:r>
          </a:p>
          <a:p>
            <a:pPr>
              <a:buFont typeface="Arial" panose="020B0604020202020204" pitchFamily="34" charset="0"/>
              <a:buChar char="•"/>
            </a:pPr>
            <a:r>
              <a:rPr lang="en-US" sz="1700" dirty="0">
                <a:latin typeface="Abadi" panose="020B0604020104020204" pitchFamily="34" charset="0"/>
              </a:rPr>
              <a:t>Perfect for businesses with fluctuating workloads.</a:t>
            </a:r>
          </a:p>
          <a:p>
            <a:pPr marL="0" indent="0">
              <a:buNone/>
            </a:pPr>
            <a:r>
              <a:rPr lang="en-US" sz="1700" b="1" dirty="0">
                <a:latin typeface="Abadi" panose="020B0604020104020204" pitchFamily="34" charset="0"/>
              </a:rPr>
              <a:t>3. Accessibility 🌐</a:t>
            </a:r>
          </a:p>
          <a:p>
            <a:pPr>
              <a:buFont typeface="Arial" panose="020B0604020202020204" pitchFamily="34" charset="0"/>
              <a:buChar char="•"/>
            </a:pPr>
            <a:r>
              <a:rPr lang="en-US" sz="1700" dirty="0">
                <a:latin typeface="Abadi" panose="020B0604020104020204" pitchFamily="34" charset="0"/>
              </a:rPr>
              <a:t>Access your data and applications from anywhere with an internet connection.</a:t>
            </a:r>
          </a:p>
          <a:p>
            <a:pPr>
              <a:buFont typeface="Arial" panose="020B0604020202020204" pitchFamily="34" charset="0"/>
              <a:buChar char="•"/>
            </a:pPr>
            <a:r>
              <a:rPr lang="en-US" sz="1700" dirty="0">
                <a:latin typeface="Abadi" panose="020B0604020104020204" pitchFamily="34" charset="0"/>
              </a:rPr>
              <a:t>Encourages remote work and collaboration.</a:t>
            </a:r>
          </a:p>
          <a:p>
            <a:pPr marL="0" indent="0">
              <a:buNone/>
            </a:pPr>
            <a:r>
              <a:rPr lang="en-US" sz="1700" b="1" dirty="0">
                <a:latin typeface="Abadi" panose="020B0604020104020204" pitchFamily="34" charset="0"/>
              </a:rPr>
              <a:t>4. Performance ⚡</a:t>
            </a:r>
          </a:p>
          <a:p>
            <a:pPr>
              <a:buFont typeface="Arial" panose="020B0604020202020204" pitchFamily="34" charset="0"/>
              <a:buChar char="•"/>
            </a:pPr>
            <a:r>
              <a:rPr lang="en-US" sz="1700" dirty="0">
                <a:latin typeface="Abadi" panose="020B0604020104020204" pitchFamily="34" charset="0"/>
              </a:rPr>
              <a:t>Cloud providers offer high-speed networks and efficient data centers.</a:t>
            </a:r>
          </a:p>
          <a:p>
            <a:pPr>
              <a:buFont typeface="Arial" panose="020B0604020202020204" pitchFamily="34" charset="0"/>
              <a:buChar char="•"/>
            </a:pPr>
            <a:r>
              <a:rPr lang="en-US" sz="1700" dirty="0">
                <a:latin typeface="Abadi" panose="020B0604020104020204" pitchFamily="34" charset="0"/>
              </a:rPr>
              <a:t>Ensures minimal latency and maximum uptime.</a:t>
            </a:r>
          </a:p>
          <a:p>
            <a:pPr marL="0" indent="0">
              <a:buNone/>
            </a:pPr>
            <a:r>
              <a:rPr lang="en-US" sz="1700" b="1" dirty="0">
                <a:latin typeface="Abadi" panose="020B0604020104020204" pitchFamily="34" charset="0"/>
              </a:rPr>
              <a:t>5. Reliability 🤝</a:t>
            </a:r>
          </a:p>
          <a:p>
            <a:pPr>
              <a:buFont typeface="Arial" panose="020B0604020202020204" pitchFamily="34" charset="0"/>
              <a:buChar char="•"/>
            </a:pPr>
            <a:r>
              <a:rPr lang="en-US" sz="1700" dirty="0">
                <a:latin typeface="Abadi" panose="020B0604020104020204" pitchFamily="34" charset="0"/>
              </a:rPr>
              <a:t>Built-in disaster recovery and backup solutions reduce the risk of data loss.</a:t>
            </a:r>
          </a:p>
          <a:p>
            <a:pPr>
              <a:buFont typeface="Arial" panose="020B0604020202020204" pitchFamily="34" charset="0"/>
              <a:buChar char="•"/>
            </a:pPr>
            <a:r>
              <a:rPr lang="en-US" sz="1700" dirty="0">
                <a:latin typeface="Abadi" panose="020B0604020104020204" pitchFamily="34" charset="0"/>
              </a:rPr>
              <a:t>High availability and redundancy across servers.</a:t>
            </a:r>
          </a:p>
        </p:txBody>
      </p:sp>
    </p:spTree>
    <p:extLst>
      <p:ext uri="{BB962C8B-B14F-4D97-AF65-F5344CB8AC3E}">
        <p14:creationId xmlns:p14="http://schemas.microsoft.com/office/powerpoint/2010/main" val="3555858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386188-FCF4-1F9B-E31F-8BD9EA2C1C03}"/>
              </a:ext>
            </a:extLst>
          </p:cNvPr>
          <p:cNvGraphicFramePr>
            <a:graphicFrameLocks noGrp="1"/>
          </p:cNvGraphicFramePr>
          <p:nvPr>
            <p:extLst>
              <p:ext uri="{D42A27DB-BD31-4B8C-83A1-F6EECF244321}">
                <p14:modId xmlns:p14="http://schemas.microsoft.com/office/powerpoint/2010/main" val="4152291761"/>
              </p:ext>
            </p:extLst>
          </p:nvPr>
        </p:nvGraphicFramePr>
        <p:xfrm>
          <a:off x="838200" y="837282"/>
          <a:ext cx="10222736" cy="4901372"/>
        </p:xfrm>
        <a:graphic>
          <a:graphicData uri="http://schemas.openxmlformats.org/drawingml/2006/table">
            <a:tbl>
              <a:tblPr>
                <a:tableStyleId>{00A15C55-8517-42AA-B614-E9B94910E393}</a:tableStyleId>
              </a:tblPr>
              <a:tblGrid>
                <a:gridCol w="4075323">
                  <a:extLst>
                    <a:ext uri="{9D8B030D-6E8A-4147-A177-3AD203B41FA5}">
                      <a16:colId xmlns:a16="http://schemas.microsoft.com/office/drawing/2014/main" val="435315807"/>
                    </a:ext>
                  </a:extLst>
                </a:gridCol>
                <a:gridCol w="6147413">
                  <a:extLst>
                    <a:ext uri="{9D8B030D-6E8A-4147-A177-3AD203B41FA5}">
                      <a16:colId xmlns:a16="http://schemas.microsoft.com/office/drawing/2014/main" val="1362217945"/>
                    </a:ext>
                  </a:extLst>
                </a:gridCol>
              </a:tblGrid>
              <a:tr h="515934">
                <a:tc>
                  <a:txBody>
                    <a:bodyPr/>
                    <a:lstStyle/>
                    <a:p>
                      <a:pPr>
                        <a:buNone/>
                      </a:pPr>
                      <a:r>
                        <a:rPr lang="en-US" b="1">
                          <a:solidFill>
                            <a:schemeClr val="accent5">
                              <a:lumMod val="75000"/>
                            </a:schemeClr>
                          </a:solidFill>
                        </a:rPr>
                        <a:t>Service</a:t>
                      </a:r>
                    </a:p>
                  </a:txBody>
                  <a:tcPr anchor="ctr"/>
                </a:tc>
                <a:tc>
                  <a:txBody>
                    <a:bodyPr/>
                    <a:lstStyle/>
                    <a:p>
                      <a:pPr>
                        <a:buNone/>
                      </a:pPr>
                      <a:r>
                        <a:rPr lang="en-US" b="1" dirty="0">
                          <a:solidFill>
                            <a:schemeClr val="accent5">
                              <a:lumMod val="75000"/>
                            </a:schemeClr>
                          </a:solidFill>
                        </a:rPr>
                        <a:t>Purpose</a:t>
                      </a:r>
                    </a:p>
                  </a:txBody>
                  <a:tcPr anchor="ctr"/>
                </a:tc>
                <a:extLst>
                  <a:ext uri="{0D108BD9-81ED-4DB2-BD59-A6C34878D82A}">
                    <a16:rowId xmlns:a16="http://schemas.microsoft.com/office/drawing/2014/main" val="1365345726"/>
                  </a:ext>
                </a:extLst>
              </a:tr>
              <a:tr h="515934">
                <a:tc>
                  <a:txBody>
                    <a:bodyPr/>
                    <a:lstStyle/>
                    <a:p>
                      <a:pPr>
                        <a:buNone/>
                      </a:pPr>
                      <a:r>
                        <a:rPr lang="en-US" b="1"/>
                        <a:t>AWS Cost Explorer</a:t>
                      </a:r>
                      <a:endParaRPr lang="en-US"/>
                    </a:p>
                  </a:txBody>
                  <a:tcPr anchor="ctr"/>
                </a:tc>
                <a:tc>
                  <a:txBody>
                    <a:bodyPr/>
                    <a:lstStyle/>
                    <a:p>
                      <a:pPr>
                        <a:buNone/>
                      </a:pPr>
                      <a:r>
                        <a:rPr lang="en-US" dirty="0"/>
                        <a:t>Analyze past and current costs and usage.</a:t>
                      </a:r>
                    </a:p>
                  </a:txBody>
                  <a:tcPr anchor="ctr"/>
                </a:tc>
                <a:extLst>
                  <a:ext uri="{0D108BD9-81ED-4DB2-BD59-A6C34878D82A}">
                    <a16:rowId xmlns:a16="http://schemas.microsoft.com/office/drawing/2014/main" val="2921356371"/>
                  </a:ext>
                </a:extLst>
              </a:tr>
              <a:tr h="515934">
                <a:tc>
                  <a:txBody>
                    <a:bodyPr/>
                    <a:lstStyle/>
                    <a:p>
                      <a:pPr>
                        <a:buNone/>
                      </a:pPr>
                      <a:r>
                        <a:rPr lang="en-US" b="1"/>
                        <a:t>AWS Budgets</a:t>
                      </a:r>
                      <a:endParaRPr lang="en-US"/>
                    </a:p>
                  </a:txBody>
                  <a:tcPr anchor="ctr"/>
                </a:tc>
                <a:tc>
                  <a:txBody>
                    <a:bodyPr/>
                    <a:lstStyle/>
                    <a:p>
                      <a:pPr>
                        <a:buNone/>
                      </a:pPr>
                      <a:r>
                        <a:rPr lang="en-US" dirty="0"/>
                        <a:t>Set spending limits and get alerts.</a:t>
                      </a:r>
                    </a:p>
                  </a:txBody>
                  <a:tcPr anchor="ctr"/>
                </a:tc>
                <a:extLst>
                  <a:ext uri="{0D108BD9-81ED-4DB2-BD59-A6C34878D82A}">
                    <a16:rowId xmlns:a16="http://schemas.microsoft.com/office/drawing/2014/main" val="3951898168"/>
                  </a:ext>
                </a:extLst>
              </a:tr>
              <a:tr h="515934">
                <a:tc>
                  <a:txBody>
                    <a:bodyPr/>
                    <a:lstStyle/>
                    <a:p>
                      <a:pPr>
                        <a:buNone/>
                      </a:pPr>
                      <a:r>
                        <a:rPr lang="en-US" b="1"/>
                        <a:t>AWS Cost Anomaly Detection</a:t>
                      </a:r>
                      <a:endParaRPr lang="en-US"/>
                    </a:p>
                  </a:txBody>
                  <a:tcPr anchor="ctr"/>
                </a:tc>
                <a:tc>
                  <a:txBody>
                    <a:bodyPr/>
                    <a:lstStyle/>
                    <a:p>
                      <a:pPr>
                        <a:buNone/>
                      </a:pPr>
                      <a:r>
                        <a:rPr lang="en-US" dirty="0"/>
                        <a:t>Detect unusual spending automatically.</a:t>
                      </a:r>
                    </a:p>
                  </a:txBody>
                  <a:tcPr anchor="ctr"/>
                </a:tc>
                <a:extLst>
                  <a:ext uri="{0D108BD9-81ED-4DB2-BD59-A6C34878D82A}">
                    <a16:rowId xmlns:a16="http://schemas.microsoft.com/office/drawing/2014/main" val="2624509533"/>
                  </a:ext>
                </a:extLst>
              </a:tr>
              <a:tr h="515934">
                <a:tc>
                  <a:txBody>
                    <a:bodyPr/>
                    <a:lstStyle/>
                    <a:p>
                      <a:pPr>
                        <a:buNone/>
                      </a:pPr>
                      <a:r>
                        <a:rPr lang="en-US" b="1"/>
                        <a:t>AWS Pricing Calculator</a:t>
                      </a:r>
                      <a:endParaRPr lang="en-US"/>
                    </a:p>
                  </a:txBody>
                  <a:tcPr anchor="ctr"/>
                </a:tc>
                <a:tc>
                  <a:txBody>
                    <a:bodyPr/>
                    <a:lstStyle/>
                    <a:p>
                      <a:pPr>
                        <a:buNone/>
                      </a:pPr>
                      <a:r>
                        <a:rPr lang="en-US" dirty="0"/>
                        <a:t>Estimate cost before launching resources.</a:t>
                      </a:r>
                    </a:p>
                  </a:txBody>
                  <a:tcPr anchor="ctr"/>
                </a:tc>
                <a:extLst>
                  <a:ext uri="{0D108BD9-81ED-4DB2-BD59-A6C34878D82A}">
                    <a16:rowId xmlns:a16="http://schemas.microsoft.com/office/drawing/2014/main" val="4055128763"/>
                  </a:ext>
                </a:extLst>
              </a:tr>
              <a:tr h="902884">
                <a:tc>
                  <a:txBody>
                    <a:bodyPr/>
                    <a:lstStyle/>
                    <a:p>
                      <a:pPr>
                        <a:buNone/>
                      </a:pPr>
                      <a:r>
                        <a:rPr lang="en-US" b="1"/>
                        <a:t>AWS Cost &amp; Usage Report (CUR)</a:t>
                      </a:r>
                      <a:endParaRPr lang="en-US"/>
                    </a:p>
                  </a:txBody>
                  <a:tcPr anchor="ctr"/>
                </a:tc>
                <a:tc>
                  <a:txBody>
                    <a:bodyPr/>
                    <a:lstStyle/>
                    <a:p>
                      <a:pPr>
                        <a:buNone/>
                      </a:pPr>
                      <a:r>
                        <a:rPr lang="en-US"/>
                        <a:t>Detailed CSV report of all AWS usage and billing data.</a:t>
                      </a:r>
                    </a:p>
                  </a:txBody>
                  <a:tcPr anchor="ctr"/>
                </a:tc>
                <a:extLst>
                  <a:ext uri="{0D108BD9-81ED-4DB2-BD59-A6C34878D82A}">
                    <a16:rowId xmlns:a16="http://schemas.microsoft.com/office/drawing/2014/main" val="3493177155"/>
                  </a:ext>
                </a:extLst>
              </a:tr>
              <a:tr h="515934">
                <a:tc>
                  <a:txBody>
                    <a:bodyPr/>
                    <a:lstStyle/>
                    <a:p>
                      <a:pPr>
                        <a:buNone/>
                      </a:pPr>
                      <a:r>
                        <a:rPr lang="en-US" b="1"/>
                        <a:t>AWS Trusted Advisor</a:t>
                      </a:r>
                      <a:endParaRPr lang="en-US"/>
                    </a:p>
                  </a:txBody>
                  <a:tcPr anchor="ctr"/>
                </a:tc>
                <a:tc>
                  <a:txBody>
                    <a:bodyPr/>
                    <a:lstStyle/>
                    <a:p>
                      <a:pPr>
                        <a:buNone/>
                      </a:pPr>
                      <a:r>
                        <a:rPr lang="en-US" dirty="0"/>
                        <a:t>Recommends cost optimization opportunities.</a:t>
                      </a:r>
                    </a:p>
                  </a:txBody>
                  <a:tcPr anchor="ctr"/>
                </a:tc>
                <a:extLst>
                  <a:ext uri="{0D108BD9-81ED-4DB2-BD59-A6C34878D82A}">
                    <a16:rowId xmlns:a16="http://schemas.microsoft.com/office/drawing/2014/main" val="1990053639"/>
                  </a:ext>
                </a:extLst>
              </a:tr>
              <a:tr h="902884">
                <a:tc>
                  <a:txBody>
                    <a:bodyPr/>
                    <a:lstStyle/>
                    <a:p>
                      <a:pPr>
                        <a:buNone/>
                      </a:pPr>
                      <a:r>
                        <a:rPr lang="en-US" b="1"/>
                        <a:t>AWS Billing Dashboard</a:t>
                      </a:r>
                      <a:endParaRPr lang="en-US"/>
                    </a:p>
                  </a:txBody>
                  <a:tcPr anchor="ctr"/>
                </a:tc>
                <a:tc>
                  <a:txBody>
                    <a:bodyPr/>
                    <a:lstStyle/>
                    <a:p>
                      <a:pPr>
                        <a:buNone/>
                      </a:pPr>
                      <a:r>
                        <a:rPr lang="en-US" dirty="0"/>
                        <a:t>Centralized place to monitor your costs and invoices.</a:t>
                      </a:r>
                    </a:p>
                  </a:txBody>
                  <a:tcPr anchor="ctr"/>
                </a:tc>
                <a:extLst>
                  <a:ext uri="{0D108BD9-81ED-4DB2-BD59-A6C34878D82A}">
                    <a16:rowId xmlns:a16="http://schemas.microsoft.com/office/drawing/2014/main" val="3571687683"/>
                  </a:ext>
                </a:extLst>
              </a:tr>
            </a:tbl>
          </a:graphicData>
        </a:graphic>
      </p:graphicFrame>
    </p:spTree>
    <p:extLst>
      <p:ext uri="{BB962C8B-B14F-4D97-AF65-F5344CB8AC3E}">
        <p14:creationId xmlns:p14="http://schemas.microsoft.com/office/powerpoint/2010/main" val="3744393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mazon EC2 (Amazon Elastic Compute Cloud)">
            <a:extLst>
              <a:ext uri="{FF2B5EF4-FFF2-40B4-BE49-F238E27FC236}">
                <a16:creationId xmlns:a16="http://schemas.microsoft.com/office/drawing/2014/main" id="{B5499DAC-A9C7-9611-A069-C8F0223691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958268"/>
            <a:ext cx="3876165" cy="45097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98F03E-E527-F798-D096-498D17936527}"/>
              </a:ext>
            </a:extLst>
          </p:cNvPr>
          <p:cNvSpPr txBox="1"/>
          <p:nvPr/>
        </p:nvSpPr>
        <p:spPr>
          <a:xfrm>
            <a:off x="5516114" y="848400"/>
            <a:ext cx="5979199" cy="4336550"/>
          </a:xfrm>
          <a:prstGeom prst="rect">
            <a:avLst/>
          </a:prstGeom>
        </p:spPr>
        <p:txBody>
          <a:bodyPr vert="horz" lIns="91440" tIns="45720" rIns="91440" bIns="45720" rtlCol="0" anchor="t">
            <a:noAutofit/>
          </a:bodyPr>
          <a:lstStyle/>
          <a:p>
            <a:pPr>
              <a:lnSpc>
                <a:spcPct val="200000"/>
              </a:lnSpc>
              <a:spcAft>
                <a:spcPts val="600"/>
              </a:spcAft>
            </a:pPr>
            <a:r>
              <a:rPr lang="en-US" sz="2200" b="1" dirty="0"/>
              <a:t>Amazon EC2 (Elastic Compute Cloud)</a:t>
            </a:r>
          </a:p>
          <a:p>
            <a:pPr>
              <a:lnSpc>
                <a:spcPct val="90000"/>
              </a:lnSpc>
              <a:spcAft>
                <a:spcPts val="600"/>
              </a:spcAft>
            </a:pPr>
            <a:r>
              <a:rPr lang="en-US" sz="2000" dirty="0"/>
              <a:t>Amazon EC2 is a core service in AWS that provides scalable virtual servers in the cloud. It enables users to run applications on virtual machines (instances) without worrying about physical hardware.</a:t>
            </a:r>
          </a:p>
          <a:p>
            <a:pPr>
              <a:lnSpc>
                <a:spcPct val="90000"/>
              </a:lnSpc>
              <a:spcAft>
                <a:spcPts val="600"/>
              </a:spcAft>
            </a:pPr>
            <a:endParaRPr lang="en-US" sz="2000" dirty="0"/>
          </a:p>
          <a:p>
            <a:pPr>
              <a:lnSpc>
                <a:spcPct val="90000"/>
              </a:lnSpc>
              <a:spcAft>
                <a:spcPts val="600"/>
              </a:spcAft>
            </a:pPr>
            <a:r>
              <a:rPr lang="en-US" sz="2000" dirty="0"/>
              <a:t>It mainly consists in the capability of :</a:t>
            </a:r>
          </a:p>
          <a:p>
            <a:pPr>
              <a:lnSpc>
                <a:spcPct val="90000"/>
              </a:lnSpc>
              <a:spcAft>
                <a:spcPts val="600"/>
              </a:spcAft>
            </a:pPr>
            <a:r>
              <a:rPr lang="en-US" sz="2000" dirty="0"/>
              <a:t>• Renting virtual machines (EC2)</a:t>
            </a:r>
          </a:p>
          <a:p>
            <a:pPr>
              <a:lnSpc>
                <a:spcPct val="90000"/>
              </a:lnSpc>
              <a:spcAft>
                <a:spcPts val="600"/>
              </a:spcAft>
            </a:pPr>
            <a:r>
              <a:rPr lang="en-US" sz="2000" dirty="0"/>
              <a:t>• Storing data on virtual drives (EBS)</a:t>
            </a:r>
          </a:p>
          <a:p>
            <a:pPr>
              <a:lnSpc>
                <a:spcPct val="90000"/>
              </a:lnSpc>
              <a:spcAft>
                <a:spcPts val="600"/>
              </a:spcAft>
            </a:pPr>
            <a:r>
              <a:rPr lang="en-US" sz="2000" dirty="0"/>
              <a:t>• Distributing load across machines (ELB)</a:t>
            </a:r>
          </a:p>
          <a:p>
            <a:pPr>
              <a:lnSpc>
                <a:spcPct val="90000"/>
              </a:lnSpc>
              <a:spcAft>
                <a:spcPts val="600"/>
              </a:spcAft>
            </a:pPr>
            <a:r>
              <a:rPr lang="en-US" sz="2000" dirty="0"/>
              <a:t>• Scaling the services using an auto-scaling group (ASG)</a:t>
            </a:r>
          </a:p>
          <a:p>
            <a:pPr>
              <a:lnSpc>
                <a:spcPct val="90000"/>
              </a:lnSpc>
              <a:spcAft>
                <a:spcPts val="600"/>
              </a:spcAft>
            </a:pPr>
            <a:endParaRPr lang="en-US" sz="2000" dirty="0"/>
          </a:p>
          <a:p>
            <a:pPr>
              <a:lnSpc>
                <a:spcPct val="90000"/>
              </a:lnSpc>
              <a:spcAft>
                <a:spcPts val="600"/>
              </a:spcAft>
            </a:pPr>
            <a:endParaRPr lang="en-US" sz="2000" dirty="0"/>
          </a:p>
        </p:txBody>
      </p:sp>
      <p:sp>
        <p:nvSpPr>
          <p:cNvPr id="1033" name="Rectangle 103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923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3DD2C1-7000-1F84-1A49-B4D05EE51649}"/>
              </a:ext>
            </a:extLst>
          </p:cNvPr>
          <p:cNvSpPr txBox="1"/>
          <p:nvPr/>
        </p:nvSpPr>
        <p:spPr>
          <a:xfrm>
            <a:off x="943582" y="658213"/>
            <a:ext cx="9912485" cy="4712187"/>
          </a:xfrm>
          <a:prstGeom prst="rect">
            <a:avLst/>
          </a:prstGeom>
          <a:noFill/>
        </p:spPr>
        <p:txBody>
          <a:bodyPr wrap="square">
            <a:spAutoFit/>
          </a:bodyPr>
          <a:lstStyle/>
          <a:p>
            <a:pPr>
              <a:lnSpc>
                <a:spcPct val="150000"/>
              </a:lnSpc>
            </a:pPr>
            <a:r>
              <a:rPr lang="en-IN" sz="2200" b="1" dirty="0">
                <a:latin typeface="__Inter_a184c8"/>
              </a:rPr>
              <a:t>Launching an EC2 Instance (Steps)</a:t>
            </a:r>
          </a:p>
          <a:p>
            <a:pPr>
              <a:lnSpc>
                <a:spcPct val="150000"/>
              </a:lnSpc>
              <a:buFont typeface="+mj-lt"/>
              <a:buAutoNum type="arabicPeriod"/>
            </a:pPr>
            <a:r>
              <a:rPr lang="en-IN" b="1" dirty="0">
                <a:latin typeface="__Inter_a184c8"/>
              </a:rPr>
              <a:t>Login to AWS Console.</a:t>
            </a:r>
            <a:endParaRPr lang="en-IN" dirty="0">
              <a:latin typeface="__Inter_a184c8"/>
            </a:endParaRPr>
          </a:p>
          <a:p>
            <a:pPr>
              <a:lnSpc>
                <a:spcPct val="150000"/>
              </a:lnSpc>
              <a:buFont typeface="+mj-lt"/>
              <a:buAutoNum type="arabicPeriod"/>
            </a:pPr>
            <a:r>
              <a:rPr lang="en-IN" dirty="0">
                <a:latin typeface="__Inter_a184c8"/>
              </a:rPr>
              <a:t>Navigate to the </a:t>
            </a:r>
            <a:r>
              <a:rPr lang="en-IN" b="1" dirty="0">
                <a:latin typeface="__Inter_a184c8"/>
              </a:rPr>
              <a:t>EC2 Dashboard</a:t>
            </a:r>
            <a:r>
              <a:rPr lang="en-IN" dirty="0">
                <a:latin typeface="__Inter_a184c8"/>
              </a:rPr>
              <a:t>.</a:t>
            </a:r>
          </a:p>
          <a:p>
            <a:pPr>
              <a:lnSpc>
                <a:spcPct val="150000"/>
              </a:lnSpc>
              <a:buFont typeface="+mj-lt"/>
              <a:buAutoNum type="arabicPeriod"/>
            </a:pPr>
            <a:r>
              <a:rPr lang="en-IN" dirty="0">
                <a:latin typeface="__Inter_a184c8"/>
              </a:rPr>
              <a:t>Click </a:t>
            </a:r>
            <a:r>
              <a:rPr lang="en-IN" b="1" dirty="0">
                <a:latin typeface="__Inter_a184c8"/>
              </a:rPr>
              <a:t>Launch Instance</a:t>
            </a:r>
            <a:r>
              <a:rPr lang="en-IN" dirty="0">
                <a:latin typeface="__Inter_a184c8"/>
              </a:rPr>
              <a:t>.</a:t>
            </a:r>
          </a:p>
          <a:p>
            <a:pPr>
              <a:lnSpc>
                <a:spcPct val="150000"/>
              </a:lnSpc>
              <a:buFont typeface="+mj-lt"/>
              <a:buAutoNum type="arabicPeriod"/>
            </a:pPr>
            <a:r>
              <a:rPr lang="en-IN" dirty="0">
                <a:latin typeface="__Inter_a184c8"/>
              </a:rPr>
              <a:t>Choose an </a:t>
            </a:r>
            <a:r>
              <a:rPr lang="en-IN" b="1" dirty="0">
                <a:latin typeface="__Inter_a184c8"/>
              </a:rPr>
              <a:t>AMI</a:t>
            </a:r>
            <a:r>
              <a:rPr lang="en-IN" dirty="0">
                <a:latin typeface="__Inter_a184c8"/>
              </a:rPr>
              <a:t> (e.g., Amazon Linux, Windows Server, etc.).</a:t>
            </a:r>
          </a:p>
          <a:p>
            <a:pPr>
              <a:lnSpc>
                <a:spcPct val="150000"/>
              </a:lnSpc>
              <a:buFont typeface="+mj-lt"/>
              <a:buAutoNum type="arabicPeriod"/>
            </a:pPr>
            <a:r>
              <a:rPr lang="en-IN" dirty="0">
                <a:latin typeface="__Inter_a184c8"/>
              </a:rPr>
              <a:t>Select an </a:t>
            </a:r>
            <a:r>
              <a:rPr lang="en-IN" b="1" dirty="0">
                <a:latin typeface="__Inter_a184c8"/>
              </a:rPr>
              <a:t>Instance Type</a:t>
            </a:r>
            <a:r>
              <a:rPr lang="en-IN" dirty="0">
                <a:latin typeface="__Inter_a184c8"/>
              </a:rPr>
              <a:t>.</a:t>
            </a:r>
          </a:p>
          <a:p>
            <a:pPr>
              <a:lnSpc>
                <a:spcPct val="150000"/>
              </a:lnSpc>
              <a:buFont typeface="+mj-lt"/>
              <a:buAutoNum type="arabicPeriod"/>
            </a:pPr>
            <a:r>
              <a:rPr lang="en-IN" dirty="0">
                <a:latin typeface="__Inter_a184c8"/>
              </a:rPr>
              <a:t>Configure instance details (e.g., VPC, user data scripts).</a:t>
            </a:r>
          </a:p>
          <a:p>
            <a:pPr>
              <a:lnSpc>
                <a:spcPct val="150000"/>
              </a:lnSpc>
              <a:buFont typeface="+mj-lt"/>
              <a:buAutoNum type="arabicPeriod"/>
            </a:pPr>
            <a:r>
              <a:rPr lang="en-IN" dirty="0">
                <a:latin typeface="__Inter_a184c8"/>
              </a:rPr>
              <a:t>Add storage (EBS volumes).</a:t>
            </a:r>
          </a:p>
          <a:p>
            <a:pPr>
              <a:lnSpc>
                <a:spcPct val="150000"/>
              </a:lnSpc>
              <a:buFont typeface="+mj-lt"/>
              <a:buAutoNum type="arabicPeriod"/>
            </a:pPr>
            <a:r>
              <a:rPr lang="en-IN" dirty="0">
                <a:latin typeface="__Inter_a184c8"/>
              </a:rPr>
              <a:t>Configure </a:t>
            </a:r>
            <a:r>
              <a:rPr lang="en-IN" b="1" dirty="0">
                <a:latin typeface="__Inter_a184c8"/>
              </a:rPr>
              <a:t>Security Groups</a:t>
            </a:r>
            <a:r>
              <a:rPr lang="en-IN" dirty="0">
                <a:latin typeface="__Inter_a184c8"/>
              </a:rPr>
              <a:t>.</a:t>
            </a:r>
          </a:p>
          <a:p>
            <a:pPr>
              <a:lnSpc>
                <a:spcPct val="150000"/>
              </a:lnSpc>
              <a:buFont typeface="+mj-lt"/>
              <a:buAutoNum type="arabicPeriod"/>
            </a:pPr>
            <a:r>
              <a:rPr lang="en-IN" dirty="0">
                <a:latin typeface="__Inter_a184c8"/>
              </a:rPr>
              <a:t>Review and launch the instance.</a:t>
            </a:r>
          </a:p>
          <a:p>
            <a:pPr>
              <a:lnSpc>
                <a:spcPct val="150000"/>
              </a:lnSpc>
              <a:buFont typeface="+mj-lt"/>
              <a:buAutoNum type="arabicPeriod"/>
            </a:pPr>
            <a:r>
              <a:rPr lang="en-IN" dirty="0">
                <a:latin typeface="__Inter_a184c8"/>
              </a:rPr>
              <a:t>Access the instance using SSH or RDP.</a:t>
            </a:r>
          </a:p>
        </p:txBody>
      </p:sp>
    </p:spTree>
    <p:extLst>
      <p:ext uri="{BB962C8B-B14F-4D97-AF65-F5344CB8AC3E}">
        <p14:creationId xmlns:p14="http://schemas.microsoft.com/office/powerpoint/2010/main" val="2445711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22D638-8995-61B5-4CA2-FD9CF99176E4}"/>
              </a:ext>
            </a:extLst>
          </p:cNvPr>
          <p:cNvSpPr>
            <a:spLocks noChangeArrowheads="1"/>
          </p:cNvSpPr>
          <p:nvPr/>
        </p:nvSpPr>
        <p:spPr bwMode="auto">
          <a:xfrm>
            <a:off x="565825" y="457631"/>
            <a:ext cx="10496145" cy="565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Abadi" panose="020B0604020104020204" pitchFamily="34" charset="0"/>
              </a:rPr>
              <a:t>Instance Types</a:t>
            </a:r>
            <a:r>
              <a:rPr lang="en-US" altLang="en-US" sz="2200" b="1" dirty="0">
                <a:latin typeface="Abadi" panose="020B0604020104020204" pitchFamily="34" charset="0"/>
              </a:rPr>
              <a:t>: </a:t>
            </a:r>
            <a:r>
              <a:rPr lang="en-US" dirty="0">
                <a:latin typeface="Abadi" panose="020B0604020104020204" pitchFamily="34" charset="0"/>
              </a:rPr>
              <a:t>An instance type in Amazon EC2 defines the underlying hardware and performance characteristics of an EC2 instance. It specifies the </a:t>
            </a:r>
            <a:r>
              <a:rPr lang="en-US" b="1" dirty="0">
                <a:latin typeface="Abadi" panose="020B0604020104020204" pitchFamily="34" charset="0"/>
              </a:rPr>
              <a:t>CPU</a:t>
            </a:r>
            <a:r>
              <a:rPr lang="en-US" dirty="0">
                <a:latin typeface="Abadi" panose="020B0604020104020204" pitchFamily="34" charset="0"/>
              </a:rPr>
              <a:t>, </a:t>
            </a:r>
            <a:r>
              <a:rPr lang="en-US" b="1" dirty="0">
                <a:latin typeface="Abadi" panose="020B0604020104020204" pitchFamily="34" charset="0"/>
              </a:rPr>
              <a:t>memory</a:t>
            </a:r>
            <a:r>
              <a:rPr lang="en-US" dirty="0">
                <a:latin typeface="Abadi" panose="020B0604020104020204" pitchFamily="34" charset="0"/>
              </a:rPr>
              <a:t>, </a:t>
            </a:r>
            <a:r>
              <a:rPr lang="en-US" b="1" dirty="0">
                <a:latin typeface="Abadi" panose="020B0604020104020204" pitchFamily="34" charset="0"/>
              </a:rPr>
              <a:t>storage</a:t>
            </a:r>
            <a:r>
              <a:rPr lang="en-US" dirty="0">
                <a:latin typeface="Abadi" panose="020B0604020104020204" pitchFamily="34" charset="0"/>
              </a:rPr>
              <a:t>, and </a:t>
            </a:r>
            <a:r>
              <a:rPr lang="en-US" b="1" dirty="0">
                <a:latin typeface="Abadi" panose="020B0604020104020204" pitchFamily="34" charset="0"/>
              </a:rPr>
              <a:t>networking capacity</a:t>
            </a:r>
            <a:r>
              <a:rPr lang="en-US" dirty="0">
                <a:latin typeface="Abadi" panose="020B0604020104020204" pitchFamily="34" charset="0"/>
              </a:rPr>
              <a:t> available to the instance, allowing you to choose the configuration that best fits your application's requirements.</a:t>
            </a:r>
          </a:p>
          <a:p>
            <a:pPr marR="0" lvl="0" algn="l" defTabSz="914400" rtl="0" eaLnBrk="0" fontAlgn="base" latinLnBrk="0" hangingPunct="0">
              <a:spcBef>
                <a:spcPct val="0"/>
              </a:spcBef>
              <a:spcAft>
                <a:spcPct val="0"/>
              </a:spcAft>
              <a:buClrTx/>
              <a:buSzTx/>
              <a:tabLst/>
            </a:pPr>
            <a:endParaRPr kumimoji="0" lang="en-US" altLang="en-US" b="1" i="0" u="none" strike="noStrike" cap="none" normalizeH="0" baseline="0" dirty="0">
              <a:ln>
                <a:noFill/>
              </a:ln>
              <a:solidFill>
                <a:schemeClr val="tx1"/>
              </a:solidFill>
              <a:effectLst/>
              <a:latin typeface="Abadi" panose="020B060402010402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1. General Purpose</a:t>
            </a:r>
            <a:r>
              <a:rPr kumimoji="0" lang="en-US" altLang="en-US" b="0" i="0" u="none" strike="noStrike" cap="none" normalizeH="0" baseline="0" dirty="0">
                <a:ln>
                  <a:noFill/>
                </a:ln>
                <a:solidFill>
                  <a:schemeClr val="tx1"/>
                </a:solidFill>
                <a:effectLst/>
                <a:latin typeface="Abadi" panose="020B0604020104020204" pitchFamily="34" charset="0"/>
              </a:rPr>
              <a:t>: Balanced compute, memory, and network (e.g., t2.micro, m5.large).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Web servers, development environments.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2. Compute Optimized</a:t>
            </a:r>
            <a:r>
              <a:rPr kumimoji="0" lang="en-US" altLang="en-US" b="0" i="0" u="none" strike="noStrike" cap="none" normalizeH="0" baseline="0" dirty="0">
                <a:ln>
                  <a:noFill/>
                </a:ln>
                <a:solidFill>
                  <a:schemeClr val="tx1"/>
                </a:solidFill>
                <a:effectLst/>
                <a:latin typeface="Abadi" panose="020B0604020104020204" pitchFamily="34" charset="0"/>
              </a:rPr>
              <a:t>: High-performance CPUs (e.g., c5.large).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Machine learning, gaming servers.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3. Memory Optimized</a:t>
            </a:r>
            <a:r>
              <a:rPr kumimoji="0" lang="en-US" altLang="en-US" b="0" i="0" u="none" strike="noStrike" cap="none" normalizeH="0" baseline="0" dirty="0">
                <a:ln>
                  <a:noFill/>
                </a:ln>
                <a:solidFill>
                  <a:schemeClr val="tx1"/>
                </a:solidFill>
                <a:effectLst/>
                <a:latin typeface="Abadi" panose="020B0604020104020204" pitchFamily="34" charset="0"/>
              </a:rPr>
              <a:t>: Large amounts of memory (e.g., r5.large).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In-memory databases.</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4. Storage Optimized</a:t>
            </a:r>
            <a:r>
              <a:rPr kumimoji="0" lang="en-US" altLang="en-US" b="0" i="0" u="none" strike="noStrike" cap="none" normalizeH="0" baseline="0" dirty="0">
                <a:ln>
                  <a:noFill/>
                </a:ln>
                <a:solidFill>
                  <a:schemeClr val="tx1"/>
                </a:solidFill>
                <a:effectLst/>
                <a:latin typeface="Abadi" panose="020B0604020104020204" pitchFamily="34" charset="0"/>
              </a:rPr>
              <a:t>: High-performance storage (e.g., i3.large).</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Data warehousing, Hadoop.</a:t>
            </a:r>
          </a:p>
          <a:p>
            <a:pPr marR="0" lvl="0" algn="l"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badi" panose="020B0604020104020204" pitchFamily="34" charset="0"/>
              </a:rPr>
              <a:t>5. Accelerated Computing</a:t>
            </a:r>
            <a:r>
              <a:rPr kumimoji="0" lang="en-US" altLang="en-US" b="0" i="0" u="none" strike="noStrike" cap="none" normalizeH="0" baseline="0" dirty="0">
                <a:ln>
                  <a:noFill/>
                </a:ln>
                <a:solidFill>
                  <a:schemeClr val="tx1"/>
                </a:solidFill>
                <a:effectLst/>
                <a:latin typeface="Abadi" panose="020B0604020104020204" pitchFamily="34" charset="0"/>
              </a:rPr>
              <a:t>: GPU or FPGA for specialized workloads (e.g., p4d).</a:t>
            </a:r>
          </a:p>
          <a:p>
            <a:pPr marL="457200" marR="0" lvl="1"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badi" panose="020B0604020104020204" pitchFamily="34" charset="0"/>
              </a:rPr>
              <a:t>Use Case: Machine learning, video processing.</a:t>
            </a:r>
          </a:p>
        </p:txBody>
      </p:sp>
    </p:spTree>
    <p:extLst>
      <p:ext uri="{BB962C8B-B14F-4D97-AF65-F5344CB8AC3E}">
        <p14:creationId xmlns:p14="http://schemas.microsoft.com/office/powerpoint/2010/main" val="3373211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1ADD5F9-AF2D-DF43-9EE6-8CE15C9A483D}"/>
              </a:ext>
            </a:extLst>
          </p:cNvPr>
          <p:cNvSpPr>
            <a:spLocks noChangeArrowheads="1"/>
          </p:cNvSpPr>
          <p:nvPr/>
        </p:nvSpPr>
        <p:spPr bwMode="auto">
          <a:xfrm>
            <a:off x="674452" y="764700"/>
            <a:ext cx="10882007"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badi" panose="020B0604020104020204" pitchFamily="34" charset="0"/>
              </a:rPr>
              <a:t>Instance Type Naming Convention</a:t>
            </a:r>
          </a:p>
          <a:p>
            <a:pPr marR="0" lvl="0" algn="l" defTabSz="914400" rtl="0" eaLnBrk="0" fontAlgn="base" latinLnBrk="0" hangingPunct="0">
              <a:lnSpc>
                <a:spcPct val="2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badi" panose="020B0604020104020204" pitchFamily="34" charset="0"/>
              </a:rPr>
              <a:t>Instance types are identified using a naming scheme like </a:t>
            </a:r>
            <a:r>
              <a:rPr kumimoji="0" lang="en-US" altLang="en-US" b="1" i="0" u="none" strike="noStrike" cap="none" normalizeH="0" baseline="0" dirty="0">
                <a:ln>
                  <a:noFill/>
                </a:ln>
                <a:solidFill>
                  <a:schemeClr val="tx1"/>
                </a:solidFill>
                <a:effectLst/>
                <a:latin typeface="Abadi" panose="020B0604020104020204" pitchFamily="34" charset="0"/>
              </a:rPr>
              <a:t>m5.large</a:t>
            </a:r>
            <a:r>
              <a:rPr lang="en-US" altLang="en-US" b="1" dirty="0">
                <a:latin typeface="Abadi" panose="020B0604020104020204" pitchFamily="34" charset="0"/>
              </a:rPr>
              <a:t>.</a:t>
            </a:r>
            <a:endParaRPr kumimoji="0" lang="en-US" altLang="en-US" i="0" u="none" strike="noStrike" cap="none" normalizeH="0" baseline="0" dirty="0">
              <a:ln>
                <a:noFill/>
              </a:ln>
              <a:solidFill>
                <a:schemeClr val="tx1"/>
              </a:solidFill>
              <a:effectLst/>
              <a:latin typeface="Abadi" panose="020B0604020104020204" pitchFamily="34" charset="0"/>
            </a:endParaRP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Instance Family</a:t>
            </a:r>
            <a:r>
              <a:rPr kumimoji="0" lang="en-US" altLang="en-US" i="0" u="none" strike="noStrike" cap="none" normalizeH="0" baseline="0" dirty="0">
                <a:ln>
                  <a:noFill/>
                </a:ln>
                <a:solidFill>
                  <a:schemeClr val="tx1"/>
                </a:solidFill>
                <a:effectLst/>
                <a:latin typeface="Abadi" panose="020B0604020104020204" pitchFamily="34" charset="0"/>
              </a:rPr>
              <a:t>:</a:t>
            </a:r>
            <a:r>
              <a:rPr lang="en-US" altLang="en-US" dirty="0">
                <a:latin typeface="Abadi" panose="020B0604020104020204" pitchFamily="34" charset="0"/>
              </a:rPr>
              <a:t> </a:t>
            </a:r>
            <a:r>
              <a:rPr kumimoji="0" lang="en-US" altLang="en-US" i="0" u="none" strike="noStrike" cap="none" normalizeH="0" baseline="0" dirty="0">
                <a:ln>
                  <a:noFill/>
                </a:ln>
                <a:solidFill>
                  <a:schemeClr val="tx1"/>
                </a:solidFill>
                <a:effectLst/>
                <a:latin typeface="Abadi" panose="020B0604020104020204" pitchFamily="34" charset="0"/>
              </a:rPr>
              <a:t>Defines the primary use case, e.g., </a:t>
            </a:r>
            <a:r>
              <a:rPr kumimoji="0" lang="en-US" altLang="en-US" b="1" i="0" u="none" strike="noStrike" cap="none" normalizeH="0" baseline="0" dirty="0">
                <a:ln>
                  <a:noFill/>
                </a:ln>
                <a:solidFill>
                  <a:schemeClr val="tx1"/>
                </a:solidFill>
                <a:effectLst/>
                <a:latin typeface="Abadi" panose="020B0604020104020204" pitchFamily="34" charset="0"/>
              </a:rPr>
              <a:t>m</a:t>
            </a:r>
            <a:r>
              <a:rPr kumimoji="0" lang="en-US" altLang="en-US" i="0" u="none" strike="noStrike" cap="none" normalizeH="0" baseline="0" dirty="0">
                <a:ln>
                  <a:noFill/>
                </a:ln>
                <a:solidFill>
                  <a:schemeClr val="tx1"/>
                </a:solidFill>
                <a:effectLst/>
                <a:latin typeface="Abadi" panose="020B0604020104020204" pitchFamily="34" charset="0"/>
              </a:rPr>
              <a:t> for general purpose, </a:t>
            </a:r>
            <a:r>
              <a:rPr kumimoji="0" lang="en-US" altLang="en-US" b="1" i="0" u="none" strike="noStrike" cap="none" normalizeH="0" baseline="0" dirty="0">
                <a:ln>
                  <a:noFill/>
                </a:ln>
                <a:solidFill>
                  <a:schemeClr val="tx1"/>
                </a:solidFill>
                <a:effectLst/>
                <a:latin typeface="Abadi" panose="020B0604020104020204" pitchFamily="34" charset="0"/>
              </a:rPr>
              <a:t>c</a:t>
            </a:r>
            <a:r>
              <a:rPr kumimoji="0" lang="en-US" altLang="en-US" i="0" u="none" strike="noStrike" cap="none" normalizeH="0" baseline="0" dirty="0">
                <a:ln>
                  <a:noFill/>
                </a:ln>
                <a:solidFill>
                  <a:schemeClr val="tx1"/>
                </a:solidFill>
                <a:effectLst/>
                <a:latin typeface="Abadi" panose="020B0604020104020204" pitchFamily="34" charset="0"/>
              </a:rPr>
              <a:t> for compute-optimized.</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Generation</a:t>
            </a:r>
            <a:r>
              <a:rPr kumimoji="0" lang="en-US" altLang="en-US" i="0" u="none" strike="noStrike" cap="none" normalizeH="0" baseline="0" dirty="0">
                <a:ln>
                  <a:noFill/>
                </a:ln>
                <a:solidFill>
                  <a:schemeClr val="tx1"/>
                </a:solidFill>
                <a:effectLst/>
                <a:latin typeface="Abadi" panose="020B0604020104020204" pitchFamily="34" charset="0"/>
              </a:rPr>
              <a:t>: Indicates the version of the instance type, </a:t>
            </a:r>
            <a:r>
              <a:rPr kumimoji="0" lang="en-US" altLang="en-US" b="1" i="0" u="none" strike="noStrike" cap="none" normalizeH="0" baseline="0" dirty="0">
                <a:ln>
                  <a:noFill/>
                </a:ln>
                <a:solidFill>
                  <a:schemeClr val="tx1"/>
                </a:solidFill>
                <a:effectLst/>
                <a:latin typeface="Abadi" panose="020B0604020104020204" pitchFamily="34" charset="0"/>
              </a:rPr>
              <a:t>e.g., 5 </a:t>
            </a:r>
            <a:r>
              <a:rPr kumimoji="0" lang="en-US" altLang="en-US" i="0" u="none" strike="noStrike" cap="none" normalizeH="0" baseline="0" dirty="0">
                <a:ln>
                  <a:noFill/>
                </a:ln>
                <a:solidFill>
                  <a:schemeClr val="tx1"/>
                </a:solidFill>
                <a:effectLst/>
                <a:latin typeface="Abadi" panose="020B0604020104020204" pitchFamily="34" charset="0"/>
              </a:rPr>
              <a:t>for the fifth generation.</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badi" panose="020B0604020104020204" pitchFamily="34" charset="0"/>
              </a:rPr>
              <a:t>Size</a:t>
            </a:r>
            <a:r>
              <a:rPr kumimoji="0" lang="en-US" altLang="en-US" i="0" u="none" strike="noStrike" cap="none" normalizeH="0" baseline="0" dirty="0">
                <a:ln>
                  <a:noFill/>
                </a:ln>
                <a:solidFill>
                  <a:schemeClr val="tx1"/>
                </a:solidFill>
                <a:effectLst/>
                <a:latin typeface="Abadi" panose="020B0604020104020204" pitchFamily="34" charset="0"/>
              </a:rPr>
              <a:t>: Specifies the allocation of resources. Examples include </a:t>
            </a:r>
            <a:r>
              <a:rPr kumimoji="0" lang="en-US" altLang="en-US" b="1" i="0" u="none" strike="noStrike" cap="none" normalizeH="0" baseline="0" dirty="0">
                <a:ln>
                  <a:noFill/>
                </a:ln>
                <a:solidFill>
                  <a:schemeClr val="tx1"/>
                </a:solidFill>
                <a:effectLst/>
                <a:latin typeface="Abadi" panose="020B0604020104020204" pitchFamily="34" charset="0"/>
              </a:rPr>
              <a:t>small, medium, large, </a:t>
            </a:r>
            <a:r>
              <a:rPr kumimoji="0" lang="en-US" altLang="en-US" b="1" i="0" u="none" strike="noStrike" cap="none" normalizeH="0" baseline="0" dirty="0" err="1">
                <a:ln>
                  <a:noFill/>
                </a:ln>
                <a:solidFill>
                  <a:schemeClr val="tx1"/>
                </a:solidFill>
                <a:effectLst/>
                <a:latin typeface="Abadi" panose="020B0604020104020204" pitchFamily="34" charset="0"/>
              </a:rPr>
              <a:t>xlarge</a:t>
            </a:r>
            <a:r>
              <a:rPr kumimoji="0" lang="en-US" altLang="en-US" i="0" u="none" strike="noStrike" cap="none" normalizeH="0" baseline="0" dirty="0">
                <a:ln>
                  <a:noFill/>
                </a:ln>
                <a:solidFill>
                  <a:schemeClr val="tx1"/>
                </a:solidFill>
                <a:effectLst/>
                <a:latin typeface="Abadi" panose="020B0604020104020204" pitchFamily="34" charset="0"/>
              </a:rPr>
              <a:t>, and </a:t>
            </a:r>
            <a:r>
              <a:rPr kumimoji="0" lang="en-US" altLang="en-US" b="1" i="0" u="none" strike="noStrike" cap="none" normalizeH="0" baseline="0" dirty="0">
                <a:ln>
                  <a:noFill/>
                </a:ln>
                <a:solidFill>
                  <a:schemeClr val="tx1"/>
                </a:solidFill>
                <a:effectLst/>
                <a:latin typeface="Abadi" panose="020B0604020104020204" pitchFamily="34" charset="0"/>
              </a:rPr>
              <a:t>2xlarge</a:t>
            </a:r>
            <a:r>
              <a:rPr kumimoji="0" lang="en-US" altLang="en-US" i="0" u="none" strike="noStrike" cap="none" normalizeH="0" baseline="0" dirty="0">
                <a:ln>
                  <a:noFill/>
                </a:ln>
                <a:solidFill>
                  <a:schemeClr val="tx1"/>
                </a:solidFill>
                <a:effectLst/>
                <a:latin typeface="Abadi" panose="020B0604020104020204" pitchFamily="34" charset="0"/>
              </a:rPr>
              <a:t> (double the resources of </a:t>
            </a:r>
            <a:r>
              <a:rPr kumimoji="0" lang="en-US" altLang="en-US" b="1" i="0" u="none" strike="noStrike" cap="none" normalizeH="0" baseline="0" dirty="0" err="1">
                <a:ln>
                  <a:noFill/>
                </a:ln>
                <a:solidFill>
                  <a:schemeClr val="tx1"/>
                </a:solidFill>
                <a:effectLst/>
                <a:latin typeface="Abadi" panose="020B0604020104020204" pitchFamily="34" charset="0"/>
              </a:rPr>
              <a:t>xlarge</a:t>
            </a:r>
            <a:r>
              <a:rPr kumimoji="0" lang="en-US" altLang="en-US" i="0" u="none" strike="noStrike" cap="none" normalizeH="0" baseline="0" dirty="0">
                <a:ln>
                  <a:noFill/>
                </a:ln>
                <a:solidFill>
                  <a:schemeClr val="tx1"/>
                </a:solidFill>
                <a:effectLst/>
                <a:latin typeface="Abadi" panose="020B0604020104020204" pitchFamily="34"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15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0264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8F2B0-AF89-2A84-0214-853D041D0971}"/>
              </a:ext>
            </a:extLst>
          </p:cNvPr>
          <p:cNvSpPr txBox="1"/>
          <p:nvPr/>
        </p:nvSpPr>
        <p:spPr>
          <a:xfrm>
            <a:off x="644455" y="442371"/>
            <a:ext cx="10552079" cy="4031873"/>
          </a:xfrm>
          <a:prstGeom prst="rect">
            <a:avLst/>
          </a:prstGeom>
          <a:noFill/>
        </p:spPr>
        <p:txBody>
          <a:bodyPr wrap="square">
            <a:spAutoFit/>
          </a:bodyPr>
          <a:lstStyle/>
          <a:p>
            <a:endParaRPr lang="en-US" sz="2000" b="1" dirty="0">
              <a:latin typeface="__Inter_a184c8"/>
            </a:endParaRPr>
          </a:p>
          <a:p>
            <a:r>
              <a:rPr lang="en-US" sz="2000" b="1" dirty="0">
                <a:latin typeface="__Inter_a184c8"/>
              </a:rPr>
              <a:t>Pricing Models</a:t>
            </a:r>
          </a:p>
          <a:p>
            <a:endParaRPr lang="en-US" b="1" dirty="0">
              <a:latin typeface="__Inter_a184c8"/>
            </a:endParaRPr>
          </a:p>
          <a:p>
            <a:pPr marL="285750" indent="-285750">
              <a:buFont typeface="Arial" panose="020B0604020202020204" pitchFamily="34" charset="0"/>
              <a:buChar char="•"/>
            </a:pPr>
            <a:r>
              <a:rPr lang="en-US" b="1" dirty="0">
                <a:latin typeface="__Inter_a184c8"/>
              </a:rPr>
              <a:t>On-Demand Instances</a:t>
            </a:r>
            <a:r>
              <a:rPr lang="en-US" dirty="0">
                <a:latin typeface="__Inter_a184c8"/>
              </a:rPr>
              <a:t>: Pay per second or hour with no long-term commitment. Flexible but costlier than other options.</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Reserved Instances</a:t>
            </a:r>
            <a:r>
              <a:rPr lang="en-US" dirty="0">
                <a:latin typeface="__Inter_a184c8"/>
              </a:rPr>
              <a:t>: Commit to a 1- or 3-year term for significant cost savings.</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Spot Instances</a:t>
            </a:r>
            <a:r>
              <a:rPr lang="en-US" dirty="0">
                <a:latin typeface="__Inter_a184c8"/>
              </a:rPr>
              <a:t>: Bid for unused EC2 capacity. Cost-effective but instances can be terminated if your bid price is outbid.</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Savings Plans</a:t>
            </a:r>
            <a:r>
              <a:rPr lang="en-US" dirty="0">
                <a:latin typeface="__Inter_a184c8"/>
              </a:rPr>
              <a:t>: Flexible pricing based on consistent usage commitment.</a:t>
            </a:r>
          </a:p>
          <a:p>
            <a:pPr marL="742950" lvl="1" indent="-285750">
              <a:buFont typeface="Arial" panose="020B0604020202020204" pitchFamily="34" charset="0"/>
              <a:buChar char="•"/>
            </a:pPr>
            <a:endParaRPr lang="en-US" dirty="0">
              <a:latin typeface="__Inter_a184c8"/>
            </a:endParaRPr>
          </a:p>
          <a:p>
            <a:pPr marL="285750" indent="-285750">
              <a:buFont typeface="Arial" panose="020B0604020202020204" pitchFamily="34" charset="0"/>
              <a:buChar char="•"/>
            </a:pPr>
            <a:r>
              <a:rPr lang="en-US" b="1" dirty="0">
                <a:latin typeface="__Inter_a184c8"/>
              </a:rPr>
              <a:t>Dedicated Hosts/Instances</a:t>
            </a:r>
            <a:r>
              <a:rPr lang="en-US" dirty="0">
                <a:latin typeface="__Inter_a184c8"/>
              </a:rPr>
              <a:t>: Run on hardware dedicated to you. Useful for compliance and licensing.</a:t>
            </a:r>
          </a:p>
        </p:txBody>
      </p:sp>
    </p:spTree>
    <p:extLst>
      <p:ext uri="{BB962C8B-B14F-4D97-AF65-F5344CB8AC3E}">
        <p14:creationId xmlns:p14="http://schemas.microsoft.com/office/powerpoint/2010/main" val="173026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7C81A-B33F-9445-E7C9-4B9FA3110C48}"/>
              </a:ext>
            </a:extLst>
          </p:cNvPr>
          <p:cNvSpPr txBox="1"/>
          <p:nvPr/>
        </p:nvSpPr>
        <p:spPr>
          <a:xfrm>
            <a:off x="642026" y="295086"/>
            <a:ext cx="10000034" cy="5084533"/>
          </a:xfrm>
          <a:prstGeom prst="rect">
            <a:avLst/>
          </a:prstGeom>
          <a:noFill/>
        </p:spPr>
        <p:txBody>
          <a:bodyPr wrap="square">
            <a:spAutoFit/>
          </a:bodyPr>
          <a:lstStyle/>
          <a:p>
            <a:pPr marL="0" indent="0">
              <a:lnSpc>
                <a:spcPct val="150000"/>
              </a:lnSpc>
              <a:buNone/>
            </a:pPr>
            <a:r>
              <a:rPr lang="en-US" sz="2000" b="1" dirty="0"/>
              <a:t>Key pair(login): </a:t>
            </a:r>
            <a:r>
              <a:rPr lang="en-US" sz="1800" dirty="0"/>
              <a:t>In EC2 is a set of security credentials used to log in to an Amazon EC2 instance securely. The key pair consists of two parts:</a:t>
            </a:r>
          </a:p>
          <a:p>
            <a:pPr marL="285750" indent="-285750">
              <a:lnSpc>
                <a:spcPct val="150000"/>
              </a:lnSpc>
              <a:buFont typeface="Arial" panose="020B0604020202020204" pitchFamily="34" charset="0"/>
              <a:buChar char="•"/>
            </a:pPr>
            <a:r>
              <a:rPr lang="en-US" sz="1800" b="1" dirty="0"/>
              <a:t>Public Key</a:t>
            </a:r>
            <a:r>
              <a:rPr lang="en-US" sz="1800" dirty="0"/>
              <a:t>: This part is stored on the EC2 instance. AWS associates this public key with the instance when it's launched.</a:t>
            </a:r>
          </a:p>
          <a:p>
            <a:pPr marL="285750" indent="-285750">
              <a:lnSpc>
                <a:spcPct val="150000"/>
              </a:lnSpc>
              <a:buFont typeface="Arial" panose="020B0604020202020204" pitchFamily="34" charset="0"/>
              <a:buChar char="•"/>
            </a:pPr>
            <a:r>
              <a:rPr lang="en-US" sz="1800" b="1" dirty="0"/>
              <a:t>Private Key</a:t>
            </a:r>
            <a:r>
              <a:rPr lang="en-US" sz="1800" dirty="0"/>
              <a:t>: This part is downloaded and stored locally on your computer. It's used to securely authenticate and connect to the instance via SSH (for Linux) or RDP (for Windows).</a:t>
            </a:r>
          </a:p>
          <a:p>
            <a:pPr marL="285750" indent="-285750">
              <a:lnSpc>
                <a:spcPct val="150000"/>
              </a:lnSpc>
              <a:buFont typeface="Arial" panose="020B0604020202020204" pitchFamily="34" charset="0"/>
              <a:buChar char="•"/>
            </a:pPr>
            <a:endParaRPr lang="en-US" dirty="0"/>
          </a:p>
          <a:p>
            <a:pPr>
              <a:lnSpc>
                <a:spcPct val="150000"/>
              </a:lnSpc>
            </a:pPr>
            <a:r>
              <a:rPr lang="en-US" sz="2000" b="1" dirty="0"/>
              <a:t>Security Group</a:t>
            </a:r>
            <a:r>
              <a:rPr lang="en-US" sz="2000" dirty="0"/>
              <a:t> </a:t>
            </a:r>
            <a:r>
              <a:rPr lang="en-US" dirty="0"/>
              <a:t>in Amazon EC2 acts as a virtual firewall that controls inbound and outbound traffic for your EC2 instances. It plays a critical role in securing your instances by allowing or denying traffic based on specified rules.</a:t>
            </a:r>
          </a:p>
          <a:p>
            <a:pPr>
              <a:lnSpc>
                <a:spcPct val="150000"/>
              </a:lnSpc>
            </a:pPr>
            <a:endParaRPr lang="en-US" dirty="0"/>
          </a:p>
          <a:p>
            <a:pPr>
              <a:lnSpc>
                <a:spcPct val="150000"/>
              </a:lnSpc>
            </a:pPr>
            <a:endParaRPr lang="en-US" sz="1800" dirty="0"/>
          </a:p>
        </p:txBody>
      </p:sp>
      <p:sp>
        <p:nvSpPr>
          <p:cNvPr id="8" name="Rectangle 5">
            <a:extLst>
              <a:ext uri="{FF2B5EF4-FFF2-40B4-BE49-F238E27FC236}">
                <a16:creationId xmlns:a16="http://schemas.microsoft.com/office/drawing/2014/main" id="{9CAD76A1-747E-F430-80A2-B8BA85CE56E4}"/>
              </a:ext>
            </a:extLst>
          </p:cNvPr>
          <p:cNvSpPr>
            <a:spLocks noChangeArrowheads="1"/>
          </p:cNvSpPr>
          <p:nvPr/>
        </p:nvSpPr>
        <p:spPr bwMode="auto">
          <a:xfrm>
            <a:off x="642026" y="4681709"/>
            <a:ext cx="1010680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effectLst/>
              </a:rPr>
              <a:t>Inbound Rules</a:t>
            </a:r>
            <a:r>
              <a:rPr kumimoji="0" lang="en-US" altLang="en-US" sz="1800" b="0" i="0" u="none" strike="noStrike" cap="none" normalizeH="0" baseline="0" dirty="0">
                <a:ln>
                  <a:noFill/>
                </a:ln>
                <a:effectLst/>
              </a:rPr>
              <a:t>: Define which incoming traffic is allowed to reach the instance.</a:t>
            </a:r>
          </a:p>
          <a:p>
            <a:pPr marL="0" marR="0" lvl="0" indent="0" algn="l" defTabSz="914400" rtl="0" eaLnBrk="0" fontAlgn="base" latinLnBrk="0" hangingPunct="0">
              <a:lnSpc>
                <a:spcPct val="150000"/>
              </a:lnSpc>
              <a:spcBef>
                <a:spcPct val="0"/>
              </a:spcBef>
              <a:spcAft>
                <a:spcPct val="0"/>
              </a:spcAft>
              <a:buClrTx/>
              <a:buSzTx/>
              <a:tabLst/>
            </a:pPr>
            <a:r>
              <a:rPr lang="en-US" altLang="en-US" dirty="0"/>
              <a:t>	</a:t>
            </a:r>
            <a:r>
              <a:rPr kumimoji="0" lang="en-US" altLang="en-US" sz="1800" b="0" i="0" u="none" strike="noStrike" cap="none" normalizeH="0" baseline="0" dirty="0">
                <a:ln>
                  <a:noFill/>
                </a:ln>
                <a:effectLst/>
              </a:rPr>
              <a:t>Example: Allow SSH (port 22) from a specific IP range.</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effectLst/>
              </a:rPr>
              <a:t>Outbound Rules</a:t>
            </a:r>
            <a:r>
              <a:rPr kumimoji="0" lang="en-US" altLang="en-US" sz="1800" b="0" i="0" u="none" strike="noStrike" cap="none" normalizeH="0" baseline="0" dirty="0">
                <a:ln>
                  <a:noFill/>
                </a:ln>
                <a:effectLst/>
              </a:rPr>
              <a:t>: Define which outgoing traffic is allowed from the instance.</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effectLst/>
              </a:rPr>
              <a:t>	Example: Allow all outbound traffic to access the internet.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endParaRPr>
          </a:p>
        </p:txBody>
      </p:sp>
    </p:spTree>
    <p:extLst>
      <p:ext uri="{BB962C8B-B14F-4D97-AF65-F5344CB8AC3E}">
        <p14:creationId xmlns:p14="http://schemas.microsoft.com/office/powerpoint/2010/main" val="652771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268309-6957-5305-BC9F-43BF117C5CDD}"/>
              </a:ext>
            </a:extLst>
          </p:cNvPr>
          <p:cNvSpPr txBox="1"/>
          <p:nvPr/>
        </p:nvSpPr>
        <p:spPr>
          <a:xfrm>
            <a:off x="579863" y="716570"/>
            <a:ext cx="10593658" cy="5539978"/>
          </a:xfrm>
          <a:prstGeom prst="rect">
            <a:avLst/>
          </a:prstGeom>
          <a:noFill/>
        </p:spPr>
        <p:txBody>
          <a:bodyPr wrap="square">
            <a:spAutoFit/>
          </a:bodyPr>
          <a:lstStyle/>
          <a:p>
            <a:pPr>
              <a:lnSpc>
                <a:spcPct val="150000"/>
              </a:lnSpc>
            </a:pPr>
            <a:r>
              <a:rPr lang="en-US" sz="2000" b="1" dirty="0"/>
              <a:t>User Data</a:t>
            </a:r>
            <a:r>
              <a:rPr lang="en-US" sz="2000" dirty="0"/>
              <a:t> </a:t>
            </a:r>
            <a:r>
              <a:rPr lang="en-US" dirty="0"/>
              <a:t>in Amazon EC2 allows you to run scripts or pass configuration information to an instance at the time it is launched. This is particularly useful for automating initial configuration tasks, such as installing software, configuring settings, or setting up an application.</a:t>
            </a:r>
          </a:p>
          <a:p>
            <a:endParaRPr lang="en-US" dirty="0"/>
          </a:p>
          <a:p>
            <a:endParaRPr lang="en-IN" dirty="0"/>
          </a:p>
          <a:p>
            <a:pPr>
              <a:lnSpc>
                <a:spcPct val="150000"/>
              </a:lnSpc>
            </a:pPr>
            <a:r>
              <a:rPr lang="en-US" dirty="0"/>
              <a:t>#!/bin/bash</a:t>
            </a:r>
          </a:p>
          <a:p>
            <a:pPr>
              <a:lnSpc>
                <a:spcPct val="150000"/>
              </a:lnSpc>
            </a:pPr>
            <a:r>
              <a:rPr lang="en-US" dirty="0" err="1"/>
              <a:t>sudo</a:t>
            </a:r>
            <a:r>
              <a:rPr lang="en-US" dirty="0"/>
              <a:t> </a:t>
            </a:r>
            <a:r>
              <a:rPr lang="en-US" dirty="0" err="1"/>
              <a:t>su</a:t>
            </a:r>
            <a:endParaRPr lang="en-US" dirty="0"/>
          </a:p>
          <a:p>
            <a:pPr>
              <a:lnSpc>
                <a:spcPct val="150000"/>
              </a:lnSpc>
            </a:pPr>
            <a:r>
              <a:rPr lang="en-US" dirty="0"/>
              <a:t>yum update -y</a:t>
            </a:r>
          </a:p>
          <a:p>
            <a:pPr>
              <a:lnSpc>
                <a:spcPct val="150000"/>
              </a:lnSpc>
            </a:pPr>
            <a:r>
              <a:rPr lang="en-US" dirty="0"/>
              <a:t>yum install -y httpd</a:t>
            </a:r>
          </a:p>
          <a:p>
            <a:pPr>
              <a:lnSpc>
                <a:spcPct val="150000"/>
              </a:lnSpc>
            </a:pPr>
            <a:r>
              <a:rPr lang="en-US" dirty="0" err="1"/>
              <a:t>systemctl</a:t>
            </a:r>
            <a:r>
              <a:rPr lang="en-US" dirty="0"/>
              <a:t> start httpd</a:t>
            </a:r>
          </a:p>
          <a:p>
            <a:pPr>
              <a:lnSpc>
                <a:spcPct val="150000"/>
              </a:lnSpc>
            </a:pPr>
            <a:r>
              <a:rPr lang="en-US" dirty="0" err="1"/>
              <a:t>systemctl</a:t>
            </a:r>
            <a:r>
              <a:rPr lang="en-US" dirty="0"/>
              <a:t> enable httpd</a:t>
            </a:r>
          </a:p>
          <a:p>
            <a:pPr>
              <a:lnSpc>
                <a:spcPct val="150000"/>
              </a:lnSpc>
            </a:pPr>
            <a:r>
              <a:rPr lang="en-US" dirty="0"/>
              <a:t>echo "&lt;html&gt;&lt;body&gt;&lt;h1&gt;Web Server Content&lt;/h1&gt;&lt;/body&gt;&lt;/html&gt;" | </a:t>
            </a:r>
            <a:r>
              <a:rPr lang="en-US" dirty="0" err="1"/>
              <a:t>sudo</a:t>
            </a:r>
            <a:r>
              <a:rPr lang="en-US" dirty="0"/>
              <a:t> tee /var/www/html/index.html</a:t>
            </a:r>
          </a:p>
          <a:p>
            <a:endParaRPr lang="en-IN" dirty="0"/>
          </a:p>
        </p:txBody>
      </p:sp>
    </p:spTree>
    <p:extLst>
      <p:ext uri="{BB962C8B-B14F-4D97-AF65-F5344CB8AC3E}">
        <p14:creationId xmlns:p14="http://schemas.microsoft.com/office/powerpoint/2010/main" val="4104391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2911E8AC-3B4A-77E4-59D3-EEAEECA0333C}"/>
              </a:ext>
            </a:extLst>
          </p:cNvPr>
          <p:cNvSpPr>
            <a:spLocks noChangeArrowheads="1"/>
          </p:cNvSpPr>
          <p:nvPr/>
        </p:nvSpPr>
        <p:spPr bwMode="auto">
          <a:xfrm rot="10800000" flipV="1">
            <a:off x="626844" y="530244"/>
            <a:ext cx="1077655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badi" panose="020B0604020104020204" pitchFamily="34" charset="0"/>
              </a:rPr>
              <a:t>Virtual Private Cloud (VPC)</a:t>
            </a:r>
            <a:r>
              <a:rPr kumimoji="0" lang="en-US" altLang="en-US" sz="2000" b="0" i="0" u="none" strike="noStrike" cap="none" normalizeH="0" baseline="0" dirty="0">
                <a:ln>
                  <a:noFill/>
                </a:ln>
                <a:solidFill>
                  <a:schemeClr val="tx1"/>
                </a:solidFill>
                <a:effectLst/>
                <a:latin typeface="Abadi" panose="020B0604020104020204" pitchFamily="34" charset="0"/>
              </a:rPr>
              <a:t> </a:t>
            </a:r>
            <a:r>
              <a:rPr kumimoji="0" lang="en-US" altLang="en-US" sz="1800" b="0" i="0" u="none" strike="noStrike" cap="none" normalizeH="0" baseline="0" dirty="0">
                <a:ln>
                  <a:noFill/>
                </a:ln>
                <a:solidFill>
                  <a:schemeClr val="tx1"/>
                </a:solidFill>
                <a:effectLst/>
                <a:latin typeface="Abadi" panose="020B0604020104020204" pitchFamily="34" charset="0"/>
              </a:rPr>
              <a:t>in Amazon Web Services (AWS) is a logically isolated network environment within the AWS cloud. It enables users to launch AWS resources, such as EC2 instances, in a virtual network that they define. VPCs provide full control over networking, including IP address ranges, subnets, routing tables, and security configurations. </a:t>
            </a:r>
          </a:p>
        </p:txBody>
      </p:sp>
      <p:pic>
        <p:nvPicPr>
          <p:cNvPr id="1026" name="Picture 2" descr="Protecting Your RDS: Configure Your First VPC | by Luke Miller | Medium">
            <a:extLst>
              <a:ext uri="{FF2B5EF4-FFF2-40B4-BE49-F238E27FC236}">
                <a16:creationId xmlns:a16="http://schemas.microsoft.com/office/drawing/2014/main" id="{D270DEC9-C2BB-DE57-E0AD-93AE0DBFC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405" y="2457070"/>
            <a:ext cx="3050498" cy="30504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5922F1-6697-6056-DB94-A288D0A3ACE9}"/>
              </a:ext>
            </a:extLst>
          </p:cNvPr>
          <p:cNvSpPr txBox="1"/>
          <p:nvPr/>
        </p:nvSpPr>
        <p:spPr>
          <a:xfrm>
            <a:off x="626844" y="2065615"/>
            <a:ext cx="10776556" cy="4247317"/>
          </a:xfrm>
          <a:prstGeom prst="rect">
            <a:avLst/>
          </a:prstGeom>
          <a:noFill/>
        </p:spPr>
        <p:txBody>
          <a:bodyPr wrap="square">
            <a:spAutoFit/>
          </a:bodyPr>
          <a:lstStyle/>
          <a:p>
            <a:r>
              <a:rPr lang="en-US" b="1" dirty="0">
                <a:latin typeface="Abadi" panose="020B0604020104020204" pitchFamily="34" charset="0"/>
              </a:rPr>
              <a:t>Example Use Case:  </a:t>
            </a:r>
            <a:r>
              <a:rPr lang="en-US" dirty="0">
                <a:latin typeface="Abadi" panose="020B0604020104020204" pitchFamily="34" charset="0"/>
              </a:rPr>
              <a:t>Suppose you're running a web application with the following components</a:t>
            </a:r>
          </a:p>
          <a:p>
            <a:pPr marL="285750" indent="-285750">
              <a:buFont typeface="Arial" panose="020B0604020202020204" pitchFamily="34" charset="0"/>
              <a:buChar char="•"/>
            </a:pPr>
            <a:r>
              <a:rPr lang="en-US" dirty="0">
                <a:latin typeface="Abadi" panose="020B0604020104020204" pitchFamily="34" charset="0"/>
              </a:rPr>
              <a:t>A front-end web server</a:t>
            </a:r>
          </a:p>
          <a:p>
            <a:pPr marL="285750" indent="-285750">
              <a:buFont typeface="Arial" panose="020B0604020202020204" pitchFamily="34" charset="0"/>
              <a:buChar char="•"/>
            </a:pPr>
            <a:r>
              <a:rPr lang="en-US" dirty="0">
                <a:latin typeface="Abadi" panose="020B0604020104020204" pitchFamily="34" charset="0"/>
              </a:rPr>
              <a:t>A back-end application server</a:t>
            </a:r>
          </a:p>
          <a:p>
            <a:pPr marL="285750" indent="-285750">
              <a:buFont typeface="Arial" panose="020B0604020202020204" pitchFamily="34" charset="0"/>
              <a:buChar char="•"/>
            </a:pPr>
            <a:r>
              <a:rPr lang="en-US" dirty="0">
                <a:latin typeface="Abadi" panose="020B0604020104020204" pitchFamily="34" charset="0"/>
              </a:rPr>
              <a:t>A database</a:t>
            </a:r>
          </a:p>
          <a:p>
            <a:pPr marL="285750" indent="-285750">
              <a:buFont typeface="Arial" panose="020B0604020202020204" pitchFamily="34" charset="0"/>
              <a:buChar char="•"/>
            </a:pPr>
            <a:endParaRPr lang="en-US" dirty="0">
              <a:latin typeface="Abadi" panose="020B0604020104020204" pitchFamily="34" charset="0"/>
            </a:endParaRPr>
          </a:p>
          <a:p>
            <a:r>
              <a:rPr lang="en-US" b="1" dirty="0">
                <a:latin typeface="Abadi" panose="020B0604020104020204" pitchFamily="34" charset="0"/>
              </a:rPr>
              <a:t>Without a VPC:</a:t>
            </a:r>
          </a:p>
          <a:p>
            <a:pPr marL="285750" indent="-285750">
              <a:buFont typeface="Arial" panose="020B0604020202020204" pitchFamily="34" charset="0"/>
              <a:buChar char="•"/>
            </a:pPr>
            <a:r>
              <a:rPr lang="en-US" dirty="0">
                <a:latin typeface="Abadi" panose="020B0604020104020204" pitchFamily="34" charset="0"/>
              </a:rPr>
              <a:t>All resources are on the public internet, exposing them to potential attacks.</a:t>
            </a:r>
          </a:p>
          <a:p>
            <a:pPr marL="285750" indent="-285750">
              <a:buFont typeface="Arial" panose="020B0604020202020204" pitchFamily="34" charset="0"/>
              <a:buChar char="•"/>
            </a:pPr>
            <a:r>
              <a:rPr lang="en-US" dirty="0">
                <a:latin typeface="Abadi" panose="020B0604020104020204" pitchFamily="34" charset="0"/>
              </a:rPr>
              <a:t>Limited control over traffic flow and network segmentation.</a:t>
            </a:r>
          </a:p>
          <a:p>
            <a:pPr>
              <a:buFont typeface="Arial" panose="020B0604020202020204" pitchFamily="34" charset="0"/>
              <a:buChar char="•"/>
            </a:pPr>
            <a:endParaRPr lang="en-US" dirty="0">
              <a:latin typeface="Abadi" panose="020B0604020104020204" pitchFamily="34" charset="0"/>
            </a:endParaRPr>
          </a:p>
          <a:p>
            <a:r>
              <a:rPr lang="en-US" b="1" dirty="0">
                <a:latin typeface="Abadi" panose="020B0604020104020204" pitchFamily="34" charset="0"/>
              </a:rPr>
              <a:t>With a VPC Architecture</a:t>
            </a:r>
            <a:r>
              <a:rPr lang="en-US" dirty="0">
                <a:latin typeface="Abadi" panose="020B0604020104020204" pitchFamily="34" charset="0"/>
              </a:rPr>
              <a:t>:</a:t>
            </a:r>
          </a:p>
          <a:p>
            <a:pPr marL="742950" lvl="1" indent="-285750">
              <a:buFont typeface="+mj-lt"/>
              <a:buAutoNum type="arabicPeriod"/>
            </a:pPr>
            <a:r>
              <a:rPr lang="en-US" dirty="0">
                <a:latin typeface="Abadi" panose="020B0604020104020204" pitchFamily="34" charset="0"/>
              </a:rPr>
              <a:t>Create a VPC with two subnets:</a:t>
            </a:r>
          </a:p>
          <a:p>
            <a:pPr marL="1143000" lvl="2" indent="-228600">
              <a:buFont typeface="+mj-lt"/>
              <a:buAutoNum type="arabicPeriod"/>
            </a:pPr>
            <a:r>
              <a:rPr lang="en-US" dirty="0">
                <a:latin typeface="Abadi" panose="020B0604020104020204" pitchFamily="34" charset="0"/>
              </a:rPr>
              <a:t>Public Subnet: For web servers accessible via the internet.</a:t>
            </a:r>
          </a:p>
          <a:p>
            <a:pPr marL="1143000" lvl="2" indent="-228600">
              <a:buFont typeface="+mj-lt"/>
              <a:buAutoNum type="arabicPeriod"/>
            </a:pPr>
            <a:r>
              <a:rPr lang="en-US" dirty="0">
                <a:latin typeface="Abadi" panose="020B0604020104020204" pitchFamily="34" charset="0"/>
              </a:rPr>
              <a:t>Private Subnet: For back-end servers and databases.</a:t>
            </a:r>
          </a:p>
          <a:p>
            <a:pPr marL="742950" lvl="1" indent="-285750">
              <a:buFont typeface="+mj-lt"/>
              <a:buAutoNum type="arabicPeriod"/>
            </a:pPr>
            <a:r>
              <a:rPr lang="en-US" dirty="0">
                <a:latin typeface="Abadi" panose="020B0604020104020204" pitchFamily="34" charset="0"/>
              </a:rPr>
              <a:t>Use an internet gateway to allow public access to the web server.</a:t>
            </a:r>
          </a:p>
          <a:p>
            <a:pPr marL="742950" lvl="1" indent="-285750">
              <a:buFont typeface="+mj-lt"/>
              <a:buAutoNum type="arabicPeriod"/>
            </a:pPr>
            <a:r>
              <a:rPr lang="en-US" dirty="0">
                <a:latin typeface="Abadi" panose="020B0604020104020204" pitchFamily="34" charset="0"/>
              </a:rPr>
              <a:t>Use a NAT gateway for private subnet resources to access the internet securely.</a:t>
            </a:r>
          </a:p>
        </p:txBody>
      </p:sp>
    </p:spTree>
    <p:extLst>
      <p:ext uri="{BB962C8B-B14F-4D97-AF65-F5344CB8AC3E}">
        <p14:creationId xmlns:p14="http://schemas.microsoft.com/office/powerpoint/2010/main" val="1682291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4F7531-E95B-CB6F-FA7E-83DA265922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A8EA41-A73F-B197-F57B-D02E351B6D7C}"/>
              </a:ext>
            </a:extLst>
          </p:cNvPr>
          <p:cNvSpPr txBox="1"/>
          <p:nvPr/>
        </p:nvSpPr>
        <p:spPr>
          <a:xfrm>
            <a:off x="309267" y="1026905"/>
            <a:ext cx="8052323" cy="4490321"/>
          </a:xfrm>
          <a:prstGeom prst="rect">
            <a:avLst/>
          </a:prstGeom>
        </p:spPr>
        <p:txBody>
          <a:bodyPr vert="horz" lIns="91440" tIns="45720" rIns="91440" bIns="45720" rtlCol="0" anchor="t">
            <a:noAutofit/>
          </a:bodyPr>
          <a:lstStyle/>
          <a:p>
            <a:pPr marL="342900" indent="-342900">
              <a:lnSpc>
                <a:spcPct val="90000"/>
              </a:lnSpc>
              <a:spcAft>
                <a:spcPts val="600"/>
              </a:spcAft>
              <a:buFont typeface="Arial" panose="020B0604020202020204" pitchFamily="34" charset="0"/>
              <a:buChar char="•"/>
            </a:pPr>
            <a:r>
              <a:rPr lang="en-US" sz="2000" dirty="0">
                <a:latin typeface="Abadi" panose="020B0604020104020204" pitchFamily="34" charset="0"/>
              </a:rPr>
              <a:t>You can have multiple VPCs in an AWS region (max. 5 per region — soft limit)</a:t>
            </a:r>
          </a:p>
          <a:p>
            <a:pPr marL="400050" indent="-342900">
              <a:lnSpc>
                <a:spcPct val="90000"/>
              </a:lnSpc>
              <a:spcAft>
                <a:spcPts val="600"/>
              </a:spcAft>
              <a:buFont typeface="Arial" panose="020B0604020202020204" pitchFamily="34" charset="0"/>
              <a:buChar char="•"/>
            </a:pPr>
            <a:r>
              <a:rPr lang="en-US" sz="2000" dirty="0">
                <a:latin typeface="Abadi" panose="020B0604020104020204" pitchFamily="34" charset="0"/>
              </a:rPr>
              <a:t>Max. CIDR per VPC is 5, for each CIDR:</a:t>
            </a:r>
          </a:p>
          <a:p>
            <a:pPr marL="400050" indent="-342900">
              <a:lnSpc>
                <a:spcPct val="90000"/>
              </a:lnSpc>
              <a:spcAft>
                <a:spcPts val="600"/>
              </a:spcAft>
              <a:buFont typeface="Arial" panose="020B0604020202020204" pitchFamily="34" charset="0"/>
              <a:buChar char="•"/>
            </a:pPr>
            <a:r>
              <a:rPr lang="en-US" sz="2000" dirty="0">
                <a:latin typeface="Abadi" panose="020B0604020104020204" pitchFamily="34" charset="0"/>
              </a:rPr>
              <a:t>Min. size is /28 (16 IP addresses)</a:t>
            </a:r>
          </a:p>
          <a:p>
            <a:pPr marL="400050" indent="-342900">
              <a:lnSpc>
                <a:spcPct val="90000"/>
              </a:lnSpc>
              <a:spcAft>
                <a:spcPts val="600"/>
              </a:spcAft>
              <a:buFont typeface="Arial" panose="020B0604020202020204" pitchFamily="34" charset="0"/>
              <a:buChar char="•"/>
            </a:pPr>
            <a:r>
              <a:rPr lang="en-US" sz="2000" dirty="0">
                <a:latin typeface="Abadi" panose="020B0604020104020204" pitchFamily="34" charset="0"/>
              </a:rPr>
              <a:t>Max. size is / 16 (65536 IP addresses)</a:t>
            </a:r>
          </a:p>
          <a:p>
            <a:pPr marL="400050" indent="-342900">
              <a:lnSpc>
                <a:spcPct val="90000"/>
              </a:lnSpc>
              <a:spcAft>
                <a:spcPts val="600"/>
              </a:spcAft>
              <a:buFont typeface="Arial" panose="020B0604020202020204" pitchFamily="34" charset="0"/>
              <a:buChar char="•"/>
            </a:pPr>
            <a:r>
              <a:rPr lang="en-US" sz="2000" dirty="0">
                <a:latin typeface="Abadi" panose="020B0604020104020204" pitchFamily="34" charset="0"/>
              </a:rPr>
              <a:t>Because VPC is private, only the Private IPv4 ranges are allowed:</a:t>
            </a:r>
          </a:p>
          <a:p>
            <a:pPr marL="400050" indent="-342900">
              <a:lnSpc>
                <a:spcPct val="90000"/>
              </a:lnSpc>
              <a:spcAft>
                <a:spcPts val="600"/>
              </a:spcAft>
              <a:buFont typeface="Arial" panose="020B0604020202020204" pitchFamily="34" charset="0"/>
              <a:buChar char="•"/>
            </a:pPr>
            <a:r>
              <a:rPr lang="en-US" sz="2000" dirty="0">
                <a:latin typeface="Abadi" panose="020B0604020104020204" pitchFamily="34" charset="0"/>
              </a:rPr>
              <a:t>10.0.0.0 - 10.255.255.255 (10.0.0.0/8)</a:t>
            </a:r>
          </a:p>
          <a:p>
            <a:pPr marL="400050" indent="-342900">
              <a:lnSpc>
                <a:spcPct val="90000"/>
              </a:lnSpc>
              <a:spcAft>
                <a:spcPts val="600"/>
              </a:spcAft>
              <a:buFont typeface="Arial" panose="020B0604020202020204" pitchFamily="34" charset="0"/>
              <a:buChar char="•"/>
            </a:pPr>
            <a:r>
              <a:rPr lang="en-US" sz="2000" dirty="0">
                <a:latin typeface="Abadi" panose="020B0604020104020204" pitchFamily="34" charset="0"/>
              </a:rPr>
              <a:t>172.16.0.0- 172.31.255.255 (172.160.0/12)</a:t>
            </a:r>
          </a:p>
          <a:p>
            <a:pPr marL="400050" indent="-342900">
              <a:lnSpc>
                <a:spcPct val="90000"/>
              </a:lnSpc>
              <a:spcAft>
                <a:spcPts val="600"/>
              </a:spcAft>
              <a:buFont typeface="Arial" panose="020B0604020202020204" pitchFamily="34" charset="0"/>
              <a:buChar char="•"/>
            </a:pPr>
            <a:r>
              <a:rPr lang="en-US" sz="2000" dirty="0">
                <a:latin typeface="Abadi" panose="020B0604020104020204" pitchFamily="34" charset="0"/>
              </a:rPr>
              <a:t>192.1680.0 - 192.1 68255.255 (192.168.0.0/16)</a:t>
            </a:r>
          </a:p>
          <a:p>
            <a:pPr marL="400050" indent="-342900">
              <a:lnSpc>
                <a:spcPct val="90000"/>
              </a:lnSpc>
              <a:spcAft>
                <a:spcPts val="600"/>
              </a:spcAft>
              <a:buFont typeface="Arial" panose="020B0604020202020204" pitchFamily="34" charset="0"/>
              <a:buChar char="•"/>
            </a:pPr>
            <a:r>
              <a:rPr lang="en-US" sz="2000" dirty="0">
                <a:latin typeface="Abadi" panose="020B0604020104020204" pitchFamily="34" charset="0"/>
              </a:rPr>
              <a:t>Your VPC CIDR should NOT overlap with your other networks (e.g., corporate)</a:t>
            </a:r>
          </a:p>
        </p:txBody>
      </p:sp>
      <p:pic>
        <p:nvPicPr>
          <p:cNvPr id="2050" name="Picture 2" descr="AWS VPC icon PNG and SVG Vector Free Download">
            <a:extLst>
              <a:ext uri="{FF2B5EF4-FFF2-40B4-BE49-F238E27FC236}">
                <a16:creationId xmlns:a16="http://schemas.microsoft.com/office/drawing/2014/main" id="{D9E40645-6C65-0303-588A-791FC08135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38227" y="1026905"/>
            <a:ext cx="3644506" cy="3430123"/>
          </a:xfrm>
          <a:prstGeom prst="rect">
            <a:avLst/>
          </a:prstGeom>
          <a:noFill/>
          <a:extLst>
            <a:ext uri="{909E8E84-426E-40DD-AFC4-6F175D3DCCD1}">
              <a14:hiddenFill xmlns:a14="http://schemas.microsoft.com/office/drawing/2010/main">
                <a:solidFill>
                  <a:srgbClr val="FFFFFF"/>
                </a:solidFill>
              </a14:hiddenFill>
            </a:ext>
          </a:extLst>
        </p:spPr>
      </p:pic>
      <p:grpSp>
        <p:nvGrpSpPr>
          <p:cNvPr id="2055" name="Group 205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56" name="Rectangle 205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462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49B5A-A672-5449-927B-35DBB6AD2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9B716-EB9E-7955-15DC-A2C3BFD68750}"/>
              </a:ext>
            </a:extLst>
          </p:cNvPr>
          <p:cNvSpPr>
            <a:spLocks noGrp="1"/>
          </p:cNvSpPr>
          <p:nvPr>
            <p:ph type="title"/>
          </p:nvPr>
        </p:nvSpPr>
        <p:spPr>
          <a:xfrm>
            <a:off x="770104" y="172647"/>
            <a:ext cx="10971179" cy="1325563"/>
          </a:xfrm>
        </p:spPr>
        <p:txBody>
          <a:bodyPr/>
          <a:lstStyle/>
          <a:p>
            <a:r>
              <a:rPr lang="en-US" dirty="0">
                <a:latin typeface="Abadi" panose="020B0604020104020204" pitchFamily="34" charset="0"/>
              </a:rPr>
              <a:t>Benefits of using cloud computing continue</a:t>
            </a:r>
            <a:endParaRPr lang="en-IN" dirty="0">
              <a:latin typeface="Abadi" panose="020B0604020104020204" pitchFamily="34" charset="0"/>
            </a:endParaRPr>
          </a:p>
        </p:txBody>
      </p:sp>
      <p:sp>
        <p:nvSpPr>
          <p:cNvPr id="3" name="Content Placeholder 2">
            <a:extLst>
              <a:ext uri="{FF2B5EF4-FFF2-40B4-BE49-F238E27FC236}">
                <a16:creationId xmlns:a16="http://schemas.microsoft.com/office/drawing/2014/main" id="{E3FBCE62-805F-1E3D-7B0B-50A4635DD370}"/>
              </a:ext>
            </a:extLst>
          </p:cNvPr>
          <p:cNvSpPr>
            <a:spLocks noGrp="1"/>
          </p:cNvSpPr>
          <p:nvPr>
            <p:ph idx="1"/>
          </p:nvPr>
        </p:nvSpPr>
        <p:spPr>
          <a:xfrm>
            <a:off x="906292" y="1498210"/>
            <a:ext cx="10834991" cy="4351338"/>
          </a:xfrm>
        </p:spPr>
        <p:txBody>
          <a:bodyPr>
            <a:noAutofit/>
          </a:bodyPr>
          <a:lstStyle/>
          <a:p>
            <a:pPr marL="0" indent="0">
              <a:buNone/>
            </a:pPr>
            <a:r>
              <a:rPr lang="en-US" sz="1800" b="1" dirty="0">
                <a:latin typeface="Abadi" panose="020B0604020104020204" pitchFamily="34" charset="0"/>
              </a:rPr>
              <a:t>6. Security 🔒</a:t>
            </a:r>
          </a:p>
          <a:p>
            <a:pPr>
              <a:buFont typeface="Arial" panose="020B0604020202020204" pitchFamily="34" charset="0"/>
              <a:buChar char="•"/>
            </a:pPr>
            <a:r>
              <a:rPr lang="en-US" sz="1800" dirty="0">
                <a:latin typeface="Abadi" panose="020B0604020104020204" pitchFamily="34" charset="0"/>
              </a:rPr>
              <a:t>Advanced security features such as encryption, firewalls, and access controls.</a:t>
            </a:r>
          </a:p>
          <a:p>
            <a:pPr>
              <a:buFont typeface="Arial" panose="020B0604020202020204" pitchFamily="34" charset="0"/>
              <a:buChar char="•"/>
            </a:pPr>
            <a:r>
              <a:rPr lang="en-US" sz="1800" dirty="0">
                <a:latin typeface="Abadi" panose="020B0604020104020204" pitchFamily="34" charset="0"/>
              </a:rPr>
              <a:t>Continuous monitoring to detect and prevent cyber threats.</a:t>
            </a:r>
          </a:p>
          <a:p>
            <a:pPr marL="0" indent="0">
              <a:buNone/>
            </a:pPr>
            <a:r>
              <a:rPr lang="en-US" sz="1800" b="1" dirty="0">
                <a:latin typeface="Abadi" panose="020B0604020104020204" pitchFamily="34" charset="0"/>
              </a:rPr>
              <a:t>7. Automatic Updates 🔄</a:t>
            </a:r>
          </a:p>
          <a:p>
            <a:pPr>
              <a:buFont typeface="Arial" panose="020B0604020202020204" pitchFamily="34" charset="0"/>
              <a:buChar char="•"/>
            </a:pPr>
            <a:r>
              <a:rPr lang="en-US" sz="1800" dirty="0">
                <a:latin typeface="Abadi" panose="020B0604020104020204" pitchFamily="34" charset="0"/>
              </a:rPr>
              <a:t>Providers handle software and hardware updates, ensuring you’re always using the latest technology.</a:t>
            </a:r>
          </a:p>
          <a:p>
            <a:pPr marL="0" indent="0">
              <a:buNone/>
            </a:pPr>
            <a:r>
              <a:rPr lang="en-US" sz="1800" b="1" dirty="0">
                <a:latin typeface="Abadi" panose="020B0604020104020204" pitchFamily="34" charset="0"/>
              </a:rPr>
              <a:t>8. Environmental Benefits 🌱</a:t>
            </a:r>
          </a:p>
          <a:p>
            <a:pPr>
              <a:buFont typeface="Arial" panose="020B0604020202020204" pitchFamily="34" charset="0"/>
              <a:buChar char="•"/>
            </a:pPr>
            <a:r>
              <a:rPr lang="en-US" sz="1800" dirty="0">
                <a:latin typeface="Abadi" panose="020B0604020104020204" pitchFamily="34" charset="0"/>
              </a:rPr>
              <a:t>Optimized resource sharing reduces energy consumption and carbon footprint.</a:t>
            </a:r>
          </a:p>
          <a:p>
            <a:pPr marL="0" indent="0">
              <a:buNone/>
            </a:pPr>
            <a:r>
              <a:rPr lang="en-US" sz="1800" b="1" dirty="0">
                <a:latin typeface="Abadi" panose="020B0604020104020204" pitchFamily="34" charset="0"/>
              </a:rPr>
              <a:t>9. Innovation 🚀</a:t>
            </a:r>
          </a:p>
          <a:p>
            <a:pPr>
              <a:buFont typeface="Arial" panose="020B0604020202020204" pitchFamily="34" charset="0"/>
              <a:buChar char="•"/>
            </a:pPr>
            <a:r>
              <a:rPr lang="en-US" sz="1800" dirty="0">
                <a:latin typeface="Abadi" panose="020B0604020104020204" pitchFamily="34" charset="0"/>
              </a:rPr>
              <a:t>Access to advanced technologies like AI, machine learning, and big data analytics without heavy investments.</a:t>
            </a:r>
          </a:p>
          <a:p>
            <a:pPr marL="0" indent="0">
              <a:buNone/>
            </a:pPr>
            <a:r>
              <a:rPr lang="en-US" sz="1800" b="1" dirty="0">
                <a:latin typeface="Abadi" panose="020B0604020104020204" pitchFamily="34" charset="0"/>
              </a:rPr>
              <a:t>10. Flexibility 🛠️</a:t>
            </a:r>
          </a:p>
          <a:p>
            <a:pPr>
              <a:buFont typeface="Arial" panose="020B0604020202020204" pitchFamily="34" charset="0"/>
              <a:buChar char="•"/>
            </a:pPr>
            <a:r>
              <a:rPr lang="en-US" sz="1800" dirty="0">
                <a:latin typeface="Abadi" panose="020B0604020104020204" pitchFamily="34" charset="0"/>
              </a:rPr>
              <a:t>Variety of services (e.g., storage, computing power, databases) tailored to different needs.</a:t>
            </a:r>
          </a:p>
          <a:p>
            <a:pPr>
              <a:buFont typeface="Arial" panose="020B0604020202020204" pitchFamily="34" charset="0"/>
              <a:buChar char="•"/>
            </a:pPr>
            <a:r>
              <a:rPr lang="en-US" sz="1800" dirty="0">
                <a:latin typeface="Abadi" panose="020B0604020104020204" pitchFamily="34" charset="0"/>
              </a:rPr>
              <a:t>Multi-cloud and hybrid solutions offer more customization.</a:t>
            </a:r>
          </a:p>
        </p:txBody>
      </p:sp>
    </p:spTree>
    <p:extLst>
      <p:ext uri="{BB962C8B-B14F-4D97-AF65-F5344CB8AC3E}">
        <p14:creationId xmlns:p14="http://schemas.microsoft.com/office/powerpoint/2010/main" val="2475430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45175D7-BFA0-B528-5E48-D1266CFF8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388" y="1503959"/>
            <a:ext cx="5092612" cy="46908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4D3E3F-C6CB-042B-A5C3-3EE21B156A18}"/>
              </a:ext>
            </a:extLst>
          </p:cNvPr>
          <p:cNvSpPr txBox="1"/>
          <p:nvPr/>
        </p:nvSpPr>
        <p:spPr>
          <a:xfrm>
            <a:off x="761872" y="1678580"/>
            <a:ext cx="6504689" cy="3170099"/>
          </a:xfrm>
          <a:prstGeom prst="rect">
            <a:avLst/>
          </a:prstGeom>
          <a:noFill/>
        </p:spPr>
        <p:txBody>
          <a:bodyPr wrap="square">
            <a:spAutoFit/>
          </a:bodyPr>
          <a:lstStyle/>
          <a:p>
            <a:pPr marR="0" lvl="0" defTabSz="914400" rtl="0" eaLnBrk="0" fontAlgn="base" latinLnBrk="0" hangingPunct="0">
              <a:spcBef>
                <a:spcPct val="0"/>
              </a:spcBef>
              <a:spcAft>
                <a:spcPts val="600"/>
              </a:spcAft>
              <a:buClrTx/>
              <a:buSzTx/>
              <a:tabLst/>
            </a:pPr>
            <a:r>
              <a:rPr kumimoji="0" lang="en-US" altLang="en-US" sz="1800" b="1" i="0" u="none" strike="noStrike" cap="none" normalizeH="0" baseline="0" dirty="0">
                <a:ln>
                  <a:noFill/>
                </a:ln>
                <a:effectLst/>
                <a:latin typeface="Abadi" panose="020B0604020104020204" pitchFamily="34" charset="0"/>
              </a:rPr>
              <a:t>Subnets</a:t>
            </a:r>
            <a:r>
              <a:rPr kumimoji="0" lang="en-US" altLang="en-US" sz="1800" i="0" u="none" strike="noStrike" cap="none" normalizeH="0" baseline="0" dirty="0">
                <a:ln>
                  <a:noFill/>
                </a:ln>
                <a:effectLst/>
                <a:latin typeface="Abadi" panose="020B0604020104020204" pitchFamily="34" charset="0"/>
              </a:rPr>
              <a:t> are subdivisions of a VPC that allow you to segment the network further. Each subnet is associated with a particular Availability Zone (AZ) in a region.</a:t>
            </a:r>
          </a:p>
          <a:p>
            <a:pPr marR="0" lvl="0" defTabSz="914400" rtl="0" eaLnBrk="0" fontAlgn="base" latinLnBrk="0" hangingPunct="0">
              <a:spcBef>
                <a:spcPct val="0"/>
              </a:spcBef>
              <a:spcAft>
                <a:spcPts val="600"/>
              </a:spcAft>
              <a:buClrTx/>
              <a:buSzTx/>
              <a:tabLst/>
            </a:pPr>
            <a:endParaRPr kumimoji="0" lang="en-US" altLang="en-US" sz="1800" i="0" u="none" strike="noStrike" cap="none" normalizeH="0" baseline="0" dirty="0">
              <a:ln>
                <a:noFill/>
              </a:ln>
              <a:effectLst/>
              <a:latin typeface="Abadi" panose="020B0604020104020204" pitchFamily="34" charset="0"/>
            </a:endParaRP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effectLst/>
                <a:latin typeface="Abadi" panose="020B0604020104020204" pitchFamily="34" charset="0"/>
              </a:rPr>
              <a:t>Public Subnets </a:t>
            </a:r>
            <a:r>
              <a:rPr kumimoji="0" lang="en-US" altLang="en-US" sz="1800" i="0" u="none" strike="noStrike" cap="none" normalizeH="0" baseline="0" dirty="0">
                <a:ln>
                  <a:noFill/>
                </a:ln>
                <a:effectLst/>
                <a:latin typeface="Abadi" panose="020B0604020104020204" pitchFamily="34" charset="0"/>
              </a:rPr>
              <a:t>are exposed to the internet, typically containing resources that need internet access (like web servers).</a:t>
            </a: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endParaRPr kumimoji="0" lang="en-US" altLang="en-US" sz="1800" i="0" u="none" strike="noStrike" cap="none" normalizeH="0" baseline="0" dirty="0">
              <a:ln>
                <a:noFill/>
              </a:ln>
              <a:effectLst/>
              <a:latin typeface="Abadi" panose="020B0604020104020204" pitchFamily="34" charset="0"/>
            </a:endParaRP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effectLst/>
                <a:latin typeface="Abadi" panose="020B0604020104020204" pitchFamily="34" charset="0"/>
              </a:rPr>
              <a:t>Private Subnets </a:t>
            </a:r>
            <a:r>
              <a:rPr kumimoji="0" lang="en-US" altLang="en-US" sz="1800" i="0" u="none" strike="noStrike" cap="none" normalizeH="0" baseline="0" dirty="0">
                <a:ln>
                  <a:noFill/>
                </a:ln>
                <a:effectLst/>
                <a:latin typeface="Abadi" panose="020B0604020104020204" pitchFamily="34" charset="0"/>
              </a:rPr>
              <a:t>are isolated from the internet, ideal for internal resources like databases. </a:t>
            </a:r>
          </a:p>
        </p:txBody>
      </p:sp>
    </p:spTree>
    <p:extLst>
      <p:ext uri="{BB962C8B-B14F-4D97-AF65-F5344CB8AC3E}">
        <p14:creationId xmlns:p14="http://schemas.microsoft.com/office/powerpoint/2010/main" val="41728212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B1E2B-5057-1A10-BD67-14CB0B0482C1}"/>
              </a:ext>
            </a:extLst>
          </p:cNvPr>
          <p:cNvSpPr>
            <a:spLocks noChangeArrowheads="1"/>
          </p:cNvSpPr>
          <p:nvPr/>
        </p:nvSpPr>
        <p:spPr bwMode="auto">
          <a:xfrm>
            <a:off x="515566" y="1021378"/>
            <a:ext cx="10632331" cy="378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Abadi" panose="020B0604020104020204" pitchFamily="34" charset="0"/>
              </a:rPr>
              <a:t>How AWS Reserves IPs in a Subnet</a:t>
            </a:r>
          </a:p>
          <a:p>
            <a:pPr marR="0" lvl="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badi" panose="020B0604020104020204" pitchFamily="34" charset="0"/>
              </a:rPr>
              <a:t>AWS reserves the first </a:t>
            </a:r>
            <a:r>
              <a:rPr kumimoji="0" lang="en-US" altLang="en-US" sz="2000" b="1" i="0" u="none" strike="noStrike" cap="none" normalizeH="0" baseline="0" dirty="0">
                <a:ln>
                  <a:noFill/>
                </a:ln>
                <a:solidFill>
                  <a:schemeClr val="tx1"/>
                </a:solidFill>
                <a:effectLst/>
                <a:latin typeface="Abadi" panose="020B0604020104020204" pitchFamily="34" charset="0"/>
              </a:rPr>
              <a:t>5 IP addresses</a:t>
            </a:r>
            <a:r>
              <a:rPr kumimoji="0" lang="en-US" altLang="en-US" sz="2000" b="0" i="0" u="none" strike="noStrike" cap="none" normalizeH="0" baseline="0" dirty="0">
                <a:ln>
                  <a:noFill/>
                </a:ln>
                <a:solidFill>
                  <a:schemeClr val="tx1"/>
                </a:solidFill>
                <a:effectLst/>
                <a:latin typeface="Abadi" panose="020B0604020104020204" pitchFamily="34" charset="0"/>
              </a:rPr>
              <a:t> and the last </a:t>
            </a:r>
            <a:r>
              <a:rPr kumimoji="0" lang="en-US" altLang="en-US" sz="2000" b="1" i="0" u="none" strike="noStrike" cap="none" normalizeH="0" baseline="0" dirty="0">
                <a:ln>
                  <a:noFill/>
                </a:ln>
                <a:solidFill>
                  <a:schemeClr val="tx1"/>
                </a:solidFill>
                <a:effectLst/>
                <a:latin typeface="Abadi" panose="020B0604020104020204" pitchFamily="34" charset="0"/>
              </a:rPr>
              <a:t>1 IP address</a:t>
            </a:r>
            <a:r>
              <a:rPr kumimoji="0" lang="en-US" altLang="en-US" sz="2000" b="0" i="0" u="none" strike="noStrike" cap="none" normalizeH="0" baseline="0" dirty="0">
                <a:ln>
                  <a:noFill/>
                </a:ln>
                <a:solidFill>
                  <a:schemeClr val="tx1"/>
                </a:solidFill>
                <a:effectLst/>
                <a:latin typeface="Abadi" panose="020B0604020104020204" pitchFamily="34" charset="0"/>
              </a:rPr>
              <a:t> in every subnet for internal use</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badi" panose="020B0604020104020204" pitchFamily="34" charset="0"/>
              </a:rPr>
              <a:t>.0: </a:t>
            </a:r>
            <a:r>
              <a:rPr kumimoji="0" lang="en-US" altLang="en-US" sz="2000" b="0" i="0" u="none" strike="noStrike" cap="none" normalizeH="0" baseline="0" dirty="0">
                <a:ln>
                  <a:noFill/>
                </a:ln>
                <a:solidFill>
                  <a:schemeClr val="tx1"/>
                </a:solidFill>
                <a:effectLst/>
                <a:latin typeface="Abadi" panose="020B0604020104020204" pitchFamily="34" charset="0"/>
              </a:rPr>
              <a:t>Network address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badi" panose="020B0604020104020204" pitchFamily="34" charset="0"/>
              </a:rPr>
              <a:t>.1: </a:t>
            </a:r>
            <a:r>
              <a:rPr kumimoji="0" lang="en-US" altLang="en-US" sz="2000" b="0" i="0" u="none" strike="noStrike" cap="none" normalizeH="0" baseline="0" dirty="0">
                <a:ln>
                  <a:noFill/>
                </a:ln>
                <a:solidFill>
                  <a:schemeClr val="tx1"/>
                </a:solidFill>
                <a:effectLst/>
                <a:latin typeface="Abadi" panose="020B0604020104020204" pitchFamily="34" charset="0"/>
              </a:rPr>
              <a:t>Reserved by AWS for the VPC router</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badi" panose="020B0604020104020204" pitchFamily="34" charset="0"/>
              </a:rPr>
              <a:t>.2: </a:t>
            </a:r>
            <a:r>
              <a:rPr kumimoji="0" lang="en-US" altLang="en-US" sz="2000" b="0" i="0" u="none" strike="noStrike" cap="none" normalizeH="0" baseline="0" dirty="0">
                <a:ln>
                  <a:noFill/>
                </a:ln>
                <a:solidFill>
                  <a:schemeClr val="tx1"/>
                </a:solidFill>
                <a:effectLst/>
                <a:latin typeface="Abadi" panose="020B0604020104020204" pitchFamily="34" charset="0"/>
              </a:rPr>
              <a:t>Reserved for DNS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badi" panose="020B0604020104020204" pitchFamily="34" charset="0"/>
              </a:rPr>
              <a:t>.3: </a:t>
            </a:r>
            <a:r>
              <a:rPr kumimoji="0" lang="en-US" altLang="en-US" sz="2000" b="0" i="0" u="none" strike="noStrike" cap="none" normalizeH="0" baseline="0" dirty="0">
                <a:ln>
                  <a:noFill/>
                </a:ln>
                <a:solidFill>
                  <a:schemeClr val="tx1"/>
                </a:solidFill>
                <a:effectLst/>
                <a:latin typeface="Abadi" panose="020B0604020104020204" pitchFamily="34" charset="0"/>
              </a:rPr>
              <a:t>Reserved for future use</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badi" panose="020B0604020104020204" pitchFamily="34" charset="0"/>
              </a:rPr>
              <a:t>.255: </a:t>
            </a:r>
            <a:r>
              <a:rPr kumimoji="0" lang="en-US" altLang="en-US" sz="2000" b="0" i="0" u="none" strike="noStrike" cap="none" normalizeH="0" baseline="0" dirty="0">
                <a:ln>
                  <a:noFill/>
                </a:ln>
                <a:solidFill>
                  <a:schemeClr val="tx1"/>
                </a:solidFill>
                <a:effectLst/>
                <a:latin typeface="Abadi" panose="020B0604020104020204" pitchFamily="34" charset="0"/>
              </a:rPr>
              <a:t>Broadcast address (not supported in VPC)</a:t>
            </a:r>
          </a:p>
          <a:p>
            <a:pPr marR="0" lvl="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badi" panose="020B0604020104020204" pitchFamily="34" charset="0"/>
              </a:rPr>
              <a:t>For example, in 10.0.1.0/24, the usable range is 10.0.1.4 to 10.0.1.254.</a:t>
            </a:r>
          </a:p>
        </p:txBody>
      </p:sp>
    </p:spTree>
    <p:extLst>
      <p:ext uri="{BB962C8B-B14F-4D97-AF65-F5344CB8AC3E}">
        <p14:creationId xmlns:p14="http://schemas.microsoft.com/office/powerpoint/2010/main" val="3622975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35">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08F4A0-FDB1-C27B-D3B1-AFB1F4715954}"/>
              </a:ext>
            </a:extLst>
          </p:cNvPr>
          <p:cNvSpPr txBox="1"/>
          <p:nvPr/>
        </p:nvSpPr>
        <p:spPr>
          <a:xfrm>
            <a:off x="1040939" y="1543465"/>
            <a:ext cx="5427526" cy="3535083"/>
          </a:xfrm>
          <a:prstGeom prst="rect">
            <a:avLst/>
          </a:prstGeom>
        </p:spPr>
        <p:txBody>
          <a:bodyPr vert="horz" lIns="91440" tIns="45720" rIns="91440" bIns="45720" rtlCol="0" anchor="t">
            <a:normAutofit/>
          </a:bodyPr>
          <a:lstStyle/>
          <a:p>
            <a:pPr marR="0" lvl="0" fontAlgn="base">
              <a:lnSpc>
                <a:spcPct val="90000"/>
              </a:lnSpc>
              <a:spcBef>
                <a:spcPct val="0"/>
              </a:spcBef>
              <a:spcAft>
                <a:spcPts val="600"/>
              </a:spcAft>
              <a:buClrTx/>
              <a:buSzTx/>
              <a:tabLst/>
            </a:pPr>
            <a:r>
              <a:rPr lang="en-US" altLang="en-US" sz="2600" b="1" dirty="0">
                <a:latin typeface="Abadi" panose="020B0604020104020204" pitchFamily="34" charset="0"/>
              </a:rPr>
              <a:t>R</a:t>
            </a:r>
            <a:r>
              <a:rPr kumimoji="0" lang="en-US" altLang="en-US" sz="2600" b="1" i="0" u="none" strike="noStrike" cap="none" normalizeH="0" baseline="0" dirty="0">
                <a:ln>
                  <a:noFill/>
                </a:ln>
                <a:effectLst/>
                <a:latin typeface="Abadi" panose="020B0604020104020204" pitchFamily="34" charset="0"/>
              </a:rPr>
              <a:t>oute </a:t>
            </a:r>
            <a:r>
              <a:rPr lang="en-US" altLang="en-US" sz="2600" b="1" dirty="0">
                <a:latin typeface="Abadi" panose="020B0604020104020204" pitchFamily="34" charset="0"/>
              </a:rPr>
              <a:t>T</a:t>
            </a:r>
            <a:r>
              <a:rPr kumimoji="0" lang="en-US" altLang="en-US" sz="2600" b="1" i="0" u="none" strike="noStrike" cap="none" normalizeH="0" baseline="0" dirty="0">
                <a:ln>
                  <a:noFill/>
                </a:ln>
                <a:effectLst/>
                <a:latin typeface="Abadi" panose="020B0604020104020204" pitchFamily="34" charset="0"/>
              </a:rPr>
              <a:t>able: </a:t>
            </a:r>
            <a:endParaRPr kumimoji="0" lang="en-US" altLang="en-US" sz="2600" b="0" i="0" u="none" strike="noStrike" cap="none" normalizeH="0" baseline="0" dirty="0">
              <a:ln>
                <a:noFill/>
              </a:ln>
              <a:effectLst/>
              <a:latin typeface="Abadi" panose="020B0604020104020204" pitchFamily="34" charset="0"/>
            </a:endParaRPr>
          </a:p>
          <a:p>
            <a:pPr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latin typeface="Abadi" panose="020B0604020104020204" pitchFamily="34" charset="0"/>
              </a:rPr>
              <a:t>A </a:t>
            </a:r>
            <a:r>
              <a:rPr kumimoji="0" lang="en-US" altLang="en-US" sz="2000" b="1" i="0" u="none" strike="noStrike" cap="none" normalizeH="0" baseline="0" dirty="0">
                <a:ln>
                  <a:noFill/>
                </a:ln>
                <a:effectLst/>
                <a:latin typeface="Abadi" panose="020B0604020104020204" pitchFamily="34" charset="0"/>
              </a:rPr>
              <a:t>route table </a:t>
            </a:r>
            <a:r>
              <a:rPr kumimoji="0" lang="en-US" altLang="en-US" sz="2000" b="0" i="0" u="none" strike="noStrike" cap="none" normalizeH="0" baseline="0" dirty="0">
                <a:ln>
                  <a:noFill/>
                </a:ln>
                <a:effectLst/>
                <a:latin typeface="Abadi" panose="020B0604020104020204" pitchFamily="34" charset="0"/>
              </a:rPr>
              <a:t>contains a set of rules (routes) that dictate where network traffic from a subnet should go.</a:t>
            </a:r>
          </a:p>
          <a:p>
            <a:pPr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latin typeface="Abadi" panose="020B0604020104020204" pitchFamily="34" charset="0"/>
            </a:endParaRPr>
          </a:p>
          <a:p>
            <a:pPr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latin typeface="Abadi" panose="020B0604020104020204" pitchFamily="34" charset="0"/>
              </a:rPr>
              <a:t>Each subnet is associated with a route table, which directs the traffic within the VPC and to external networks like the internet or on-premises data centers. </a:t>
            </a:r>
          </a:p>
        </p:txBody>
      </p:sp>
      <p:pic>
        <p:nvPicPr>
          <p:cNvPr id="5122" name="Picture 2" descr="Route Table | AWS Networking &amp; Content Delivery">
            <a:extLst>
              <a:ext uri="{FF2B5EF4-FFF2-40B4-BE49-F238E27FC236}">
                <a16:creationId xmlns:a16="http://schemas.microsoft.com/office/drawing/2014/main" id="{B85A89C0-0238-1B11-E730-A5767B5A6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2"/>
          <a:stretch/>
        </p:blipFill>
        <p:spPr bwMode="auto">
          <a:xfrm>
            <a:off x="7509404" y="1659696"/>
            <a:ext cx="3302622" cy="3302622"/>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5138" name="Rectangle 513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Rectangle 513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713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D74CDC-4A07-A699-E814-0C7A3844D78B}"/>
              </a:ext>
            </a:extLst>
          </p:cNvPr>
          <p:cNvSpPr txBox="1"/>
          <p:nvPr/>
        </p:nvSpPr>
        <p:spPr>
          <a:xfrm>
            <a:off x="917255" y="1462151"/>
            <a:ext cx="5892107" cy="4977560"/>
          </a:xfrm>
          <a:prstGeom prst="rect">
            <a:avLst/>
          </a:prstGeom>
        </p:spPr>
        <p:txBody>
          <a:bodyPr vert="horz" lIns="91440" tIns="45720" rIns="91440" bIns="45720" rtlCol="0" anchor="t">
            <a:noAutofit/>
          </a:bodyPr>
          <a:lstStyle/>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latin typeface="Abadi" panose="020B0604020104020204" pitchFamily="34" charset="0"/>
              </a:rPr>
              <a:t>An IGW is required to allow resources in a VPC’s public subnet to communicate with the internet.</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latin typeface="Abadi" panose="020B0604020104020204" pitchFamily="34" charset="0"/>
              </a:rPr>
              <a:t>An IGW enables outbound internet access and inbound access to resources with public IP addresses. </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latin typeface="Abadi" panose="020B0604020104020204" pitchFamily="34" charset="0"/>
              </a:rPr>
              <a:t>Must be created separately from a VPC</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latin typeface="Abadi" panose="020B0604020104020204" pitchFamily="34" charset="0"/>
              </a:rPr>
              <a:t>One VPC can only be attached to one IGW and vice versa</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latin typeface="Abadi" panose="020B0604020104020204" pitchFamily="34" charset="0"/>
              </a:rPr>
              <a:t>Internet Gateways on their own do not allow Internet access...</a:t>
            </a:r>
          </a:p>
          <a:p>
            <a:pPr indent="-228600" fontAlgn="base">
              <a:lnSpc>
                <a:spcPct val="150000"/>
              </a:lnSpc>
              <a:spcBef>
                <a:spcPct val="0"/>
              </a:spcBef>
              <a:spcAft>
                <a:spcPts val="600"/>
              </a:spcAft>
              <a:buFont typeface="Arial" panose="020B0604020202020204" pitchFamily="34" charset="0"/>
              <a:buChar char="•"/>
            </a:pPr>
            <a:r>
              <a:rPr kumimoji="0" lang="en-US" altLang="en-US" b="0" i="0" u="none" strike="noStrike" cap="none" normalizeH="0" baseline="0" dirty="0">
                <a:ln>
                  <a:noFill/>
                </a:ln>
                <a:effectLst/>
                <a:latin typeface="Abadi" panose="020B0604020104020204" pitchFamily="34" charset="0"/>
              </a:rPr>
              <a:t>Route tables must also be edited!</a:t>
            </a:r>
            <a:endParaRPr lang="en-US" dirty="0">
              <a:latin typeface="Abadi" panose="020B0604020104020204" pitchFamily="34" charset="0"/>
            </a:endParaRPr>
          </a:p>
        </p:txBody>
      </p:sp>
      <p:pic>
        <p:nvPicPr>
          <p:cNvPr id="6146" name="Picture 2" descr="Public Subnet vs Private Subnet - Routing and Internet Gateway - AWS Certification Cheat Sheet – in28minutes Cloud">
            <a:extLst>
              <a:ext uri="{FF2B5EF4-FFF2-40B4-BE49-F238E27FC236}">
                <a16:creationId xmlns:a16="http://schemas.microsoft.com/office/drawing/2014/main" id="{8742EDC7-A906-D6BA-6626-45D744AFD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23392" y="1656042"/>
            <a:ext cx="3761168" cy="3176098"/>
          </a:xfrm>
          <a:prstGeom prst="rect">
            <a:avLst/>
          </a:prstGeom>
          <a:noFill/>
          <a:extLst>
            <a:ext uri="{909E8E84-426E-40DD-AFC4-6F175D3DCCD1}">
              <a14:hiddenFill xmlns:a14="http://schemas.microsoft.com/office/drawing/2010/main">
                <a:solidFill>
                  <a:srgbClr val="FFFFFF"/>
                </a:solidFill>
              </a14:hiddenFill>
            </a:ext>
          </a:extLst>
        </p:spPr>
      </p:pic>
      <p:grpSp>
        <p:nvGrpSpPr>
          <p:cNvPr id="6151" name="Group 615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6152" name="Rectangle 615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7F581B65-2E57-1D71-BE68-7B40F735E66F}"/>
              </a:ext>
            </a:extLst>
          </p:cNvPr>
          <p:cNvSpPr txBox="1"/>
          <p:nvPr/>
        </p:nvSpPr>
        <p:spPr>
          <a:xfrm>
            <a:off x="917255" y="785748"/>
            <a:ext cx="6094324" cy="461665"/>
          </a:xfrm>
          <a:prstGeom prst="rect">
            <a:avLst/>
          </a:prstGeom>
          <a:noFill/>
        </p:spPr>
        <p:txBody>
          <a:bodyPr wrap="square">
            <a:spAutoFit/>
          </a:bodyPr>
          <a:lstStyle/>
          <a:p>
            <a:r>
              <a:rPr lang="en-US" sz="2400" b="1" dirty="0"/>
              <a:t>Internet Gateway (IGW)</a:t>
            </a:r>
            <a:r>
              <a:rPr lang="en-US" sz="2400" dirty="0"/>
              <a:t>:</a:t>
            </a:r>
            <a:endParaRPr lang="en-IN" sz="2400" dirty="0"/>
          </a:p>
        </p:txBody>
      </p:sp>
    </p:spTree>
    <p:extLst>
      <p:ext uri="{BB962C8B-B14F-4D97-AF65-F5344CB8AC3E}">
        <p14:creationId xmlns:p14="http://schemas.microsoft.com/office/powerpoint/2010/main" val="2005715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diagram of a server&#10;&#10;Description automatically generated">
            <a:extLst>
              <a:ext uri="{FF2B5EF4-FFF2-40B4-BE49-F238E27FC236}">
                <a16:creationId xmlns:a16="http://schemas.microsoft.com/office/drawing/2014/main" id="{A541E688-009F-5C00-E22E-5DDDE80DEA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9692" y="604904"/>
            <a:ext cx="5319062" cy="3257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2D7EFA-5031-2649-358A-E965D5DFE0F1}"/>
              </a:ext>
            </a:extLst>
          </p:cNvPr>
          <p:cNvSpPr txBox="1"/>
          <p:nvPr/>
        </p:nvSpPr>
        <p:spPr>
          <a:xfrm>
            <a:off x="916192" y="847498"/>
            <a:ext cx="5143500" cy="3511859"/>
          </a:xfrm>
          <a:prstGeom prst="rect">
            <a:avLst/>
          </a:prstGeom>
          <a:noFill/>
        </p:spPr>
        <p:txBody>
          <a:bodyPr wrap="square">
            <a:spAutoFit/>
          </a:bodyPr>
          <a:lstStyle/>
          <a:p>
            <a:pPr>
              <a:lnSpc>
                <a:spcPct val="150000"/>
              </a:lnSpc>
            </a:pPr>
            <a:r>
              <a:rPr lang="en-US" sz="2400" b="1" dirty="0">
                <a:latin typeface="__Inter_a184c8"/>
              </a:rPr>
              <a:t>Bastion Host:</a:t>
            </a:r>
            <a:r>
              <a:rPr lang="en-US" sz="2400" dirty="0">
                <a:latin typeface="__Inter_a184c8"/>
              </a:rPr>
              <a:t> </a:t>
            </a:r>
            <a:r>
              <a:rPr lang="en-US" dirty="0">
                <a:latin typeface="__Inter_a184c8"/>
              </a:rPr>
              <a:t>is a special-purpose server designed to provide secure access to a private network, especially for administrative tasks. It acts as a gateway for managing resources in private subnets or isolated environments, ensuring that sensitive systems remain inaccessible from the public internet.</a:t>
            </a:r>
          </a:p>
          <a:p>
            <a:pPr>
              <a:lnSpc>
                <a:spcPct val="150000"/>
              </a:lnSpc>
            </a:pPr>
            <a:endParaRPr lang="en-US" dirty="0">
              <a:latin typeface="__Inter_a184c8"/>
            </a:endParaRPr>
          </a:p>
        </p:txBody>
      </p:sp>
      <p:sp>
        <p:nvSpPr>
          <p:cNvPr id="10" name="Rectangle 6">
            <a:extLst>
              <a:ext uri="{FF2B5EF4-FFF2-40B4-BE49-F238E27FC236}">
                <a16:creationId xmlns:a16="http://schemas.microsoft.com/office/drawing/2014/main" id="{2F7C5C20-57D8-043F-1ABE-F44D4436BFB6}"/>
              </a:ext>
            </a:extLst>
          </p:cNvPr>
          <p:cNvSpPr>
            <a:spLocks noChangeArrowheads="1"/>
          </p:cNvSpPr>
          <p:nvPr/>
        </p:nvSpPr>
        <p:spPr bwMode="auto">
          <a:xfrm>
            <a:off x="669931" y="4164738"/>
            <a:ext cx="10779523" cy="171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__Inter_a184c8"/>
              </a:rPr>
              <a:t>Acts as the only entry point to the private network for administrators.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__Inter_a184c8"/>
              </a:rPr>
              <a:t>Typically accessible via Secure Shell (SSH) or Remote Desktop Protocol (RDP).</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__Inter_a184c8"/>
              </a:rPr>
              <a:t>Resides in a </a:t>
            </a:r>
            <a:r>
              <a:rPr kumimoji="0" lang="en-US" altLang="en-US" sz="1800" b="1" i="0" u="none" strike="noStrike" cap="none" normalizeH="0" baseline="0" dirty="0">
                <a:ln>
                  <a:noFill/>
                </a:ln>
                <a:solidFill>
                  <a:schemeClr val="tx1"/>
                </a:solidFill>
                <a:effectLst/>
                <a:latin typeface="__Inter_a184c8"/>
              </a:rPr>
              <a:t>public subnet</a:t>
            </a:r>
            <a:r>
              <a:rPr kumimoji="0" lang="en-US" altLang="en-US" sz="1800" b="0" i="0" u="none" strike="noStrike" cap="none" normalizeH="0" baseline="0" dirty="0">
                <a:ln>
                  <a:noFill/>
                </a:ln>
                <a:solidFill>
                  <a:schemeClr val="tx1"/>
                </a:solidFill>
                <a:effectLst/>
                <a:latin typeface="__Inter_a184c8"/>
              </a:rPr>
              <a:t> of a Virtual Private Cloud (VPC).</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__Inter_a184c8"/>
              </a:rPr>
              <a:t>Provides access to resources in </a:t>
            </a:r>
            <a:r>
              <a:rPr kumimoji="0" lang="en-US" altLang="en-US" sz="1800" b="1" i="0" u="none" strike="noStrike" cap="none" normalizeH="0" baseline="0" dirty="0">
                <a:ln>
                  <a:noFill/>
                </a:ln>
                <a:solidFill>
                  <a:schemeClr val="tx1"/>
                </a:solidFill>
                <a:effectLst/>
                <a:latin typeface="__Inter_a184c8"/>
              </a:rPr>
              <a:t>private subnets</a:t>
            </a:r>
            <a:r>
              <a:rPr kumimoji="0" lang="en-US" altLang="en-US" sz="1800" b="0" i="0" u="none" strike="noStrike" cap="none" normalizeH="0" baseline="0" dirty="0">
                <a:ln>
                  <a:noFill/>
                </a:ln>
                <a:solidFill>
                  <a:schemeClr val="tx1"/>
                </a:solidFill>
                <a:effectLst/>
                <a:latin typeface="__Inter_a184c8"/>
              </a:rPr>
              <a:t> without exposing them to the internet.</a:t>
            </a:r>
          </a:p>
        </p:txBody>
      </p:sp>
    </p:spTree>
    <p:extLst>
      <p:ext uri="{BB962C8B-B14F-4D97-AF65-F5344CB8AC3E}">
        <p14:creationId xmlns:p14="http://schemas.microsoft.com/office/powerpoint/2010/main" val="19088752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121C0C-0D32-F03A-8E92-398A5E71A824}"/>
              </a:ext>
            </a:extLst>
          </p:cNvPr>
          <p:cNvSpPr txBox="1"/>
          <p:nvPr/>
        </p:nvSpPr>
        <p:spPr>
          <a:xfrm>
            <a:off x="836578" y="886096"/>
            <a:ext cx="9863847" cy="2352952"/>
          </a:xfrm>
          <a:prstGeom prst="rect">
            <a:avLst/>
          </a:prstGeom>
          <a:noFill/>
        </p:spPr>
        <p:txBody>
          <a:bodyPr wrap="square">
            <a:spAutoFit/>
          </a:bodyPr>
          <a:lstStyle/>
          <a:p>
            <a:pPr>
              <a:lnSpc>
                <a:spcPct val="150000"/>
              </a:lnSpc>
            </a:pPr>
            <a:r>
              <a:rPr lang="en-US" sz="2000" b="1" dirty="0">
                <a:latin typeface="__Inter_a184c8"/>
              </a:rPr>
              <a:t>Scenario</a:t>
            </a:r>
            <a:r>
              <a:rPr lang="en-US" sz="2000" dirty="0">
                <a:latin typeface="__Inter_a184c8"/>
              </a:rPr>
              <a:t>: You have an application architecture where the web servers are in a public subnet, and the database servers are in a private subnet to ensure they are not directly accessible from the internet.</a:t>
            </a:r>
          </a:p>
          <a:p>
            <a:pPr>
              <a:lnSpc>
                <a:spcPct val="150000"/>
              </a:lnSpc>
            </a:pPr>
            <a:r>
              <a:rPr lang="en-US" sz="2000" b="1" dirty="0">
                <a:latin typeface="__Inter_a184c8"/>
              </a:rPr>
              <a:t>Solution</a:t>
            </a:r>
            <a:r>
              <a:rPr lang="en-US" sz="2000" dirty="0">
                <a:latin typeface="__Inter_a184c8"/>
              </a:rPr>
              <a:t>: Deploy a bastion host in the public subnet to securely access the database servers for administrative tasks like database updates, troubleshooting, or backups.</a:t>
            </a:r>
          </a:p>
        </p:txBody>
      </p:sp>
    </p:spTree>
    <p:extLst>
      <p:ext uri="{BB962C8B-B14F-4D97-AF65-F5344CB8AC3E}">
        <p14:creationId xmlns:p14="http://schemas.microsoft.com/office/powerpoint/2010/main" val="3232347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E6569F-31FC-6A7D-FC8B-623AECF9C48F}"/>
              </a:ext>
            </a:extLst>
          </p:cNvPr>
          <p:cNvSpPr txBox="1"/>
          <p:nvPr/>
        </p:nvSpPr>
        <p:spPr>
          <a:xfrm>
            <a:off x="706772" y="727164"/>
            <a:ext cx="7960736" cy="5738304"/>
          </a:xfrm>
          <a:prstGeom prst="rect">
            <a:avLst/>
          </a:prstGeom>
        </p:spPr>
        <p:txBody>
          <a:bodyPr vert="horz" lIns="91440" tIns="45720" rIns="91440" bIns="45720" rtlCol="0">
            <a:noAutofit/>
          </a:bodyPr>
          <a:lstStyle/>
          <a:p>
            <a:pPr>
              <a:lnSpc>
                <a:spcPct val="170000"/>
              </a:lnSpc>
              <a:spcAft>
                <a:spcPts val="600"/>
              </a:spcAft>
            </a:pPr>
            <a:r>
              <a:rPr lang="en-US" sz="2000" b="1" dirty="0">
                <a:latin typeface="__Inter_a184c8"/>
              </a:rPr>
              <a:t>Network Address Translation (NAT) </a:t>
            </a:r>
            <a:r>
              <a:rPr lang="en-US" dirty="0">
                <a:latin typeface="__Inter_a184c8"/>
              </a:rPr>
              <a:t>in AWS is a mechanism that allows instances in private subnets of a Virtual Private Cloud (VPC) to access the internet or other AWS services without exposing those instances to incoming traffic from external sources. This is essential for maintaining security while enabling outbound communication.</a:t>
            </a:r>
          </a:p>
          <a:p>
            <a:pPr marL="285750" indent="-285750">
              <a:lnSpc>
                <a:spcPct val="170000"/>
              </a:lnSpc>
              <a:spcAft>
                <a:spcPts val="600"/>
              </a:spcAft>
              <a:buFont typeface="Arial" panose="020B0604020202020204" pitchFamily="34" charset="0"/>
              <a:buChar char="•"/>
            </a:pPr>
            <a:r>
              <a:rPr lang="en-US" dirty="0">
                <a:latin typeface="__Inter_a184c8"/>
              </a:rPr>
              <a:t>AWS-managed NAT, higher bandwidth, high availability, no administration</a:t>
            </a:r>
          </a:p>
          <a:p>
            <a:pPr marL="285750" indent="-285750">
              <a:lnSpc>
                <a:spcPct val="170000"/>
              </a:lnSpc>
              <a:spcAft>
                <a:spcPts val="600"/>
              </a:spcAft>
              <a:buFont typeface="Arial" panose="020B0604020202020204" pitchFamily="34" charset="0"/>
              <a:buChar char="•"/>
            </a:pPr>
            <a:r>
              <a:rPr lang="en-US" dirty="0">
                <a:latin typeface="__Inter_a184c8"/>
              </a:rPr>
              <a:t>Pay per hour for usage and bandwidth</a:t>
            </a:r>
          </a:p>
          <a:p>
            <a:pPr marL="285750" indent="-285750">
              <a:lnSpc>
                <a:spcPct val="170000"/>
              </a:lnSpc>
              <a:spcAft>
                <a:spcPts val="600"/>
              </a:spcAft>
              <a:buFont typeface="Arial" panose="020B0604020202020204" pitchFamily="34" charset="0"/>
              <a:buChar char="•"/>
            </a:pPr>
            <a:r>
              <a:rPr lang="en-US" dirty="0">
                <a:latin typeface="__Inter_a184c8"/>
              </a:rPr>
              <a:t>NATGW is created in a specific Availability Zone, uses an Elastic IP</a:t>
            </a:r>
          </a:p>
          <a:p>
            <a:pPr marL="285750" indent="-285750">
              <a:lnSpc>
                <a:spcPct val="170000"/>
              </a:lnSpc>
              <a:spcAft>
                <a:spcPts val="600"/>
              </a:spcAft>
              <a:buFont typeface="Arial" panose="020B0604020202020204" pitchFamily="34" charset="0"/>
              <a:buChar char="•"/>
            </a:pPr>
            <a:r>
              <a:rPr lang="en-US" dirty="0">
                <a:latin typeface="__Inter_a184c8"/>
              </a:rPr>
              <a:t>Requires an IGW (Private Subnet =&gt; NATGW =&gt; IGW)</a:t>
            </a:r>
          </a:p>
          <a:p>
            <a:pPr marL="285750" indent="-285750">
              <a:lnSpc>
                <a:spcPct val="170000"/>
              </a:lnSpc>
              <a:spcAft>
                <a:spcPts val="600"/>
              </a:spcAft>
              <a:buFont typeface="Arial" panose="020B0604020202020204" pitchFamily="34" charset="0"/>
              <a:buChar char="•"/>
            </a:pPr>
            <a:r>
              <a:rPr lang="en-US" dirty="0">
                <a:latin typeface="__Inter_a184c8"/>
              </a:rPr>
              <a:t>No Security Groups to manage / required</a:t>
            </a:r>
          </a:p>
          <a:p>
            <a:pPr>
              <a:lnSpc>
                <a:spcPct val="170000"/>
              </a:lnSpc>
              <a:spcAft>
                <a:spcPts val="600"/>
              </a:spcAft>
            </a:pPr>
            <a:endParaRPr lang="en-US" dirty="0">
              <a:latin typeface="__Inter_a184c8"/>
            </a:endParaRPr>
          </a:p>
        </p:txBody>
      </p:sp>
      <p:pic>
        <p:nvPicPr>
          <p:cNvPr id="4" name="Picture 2" descr="VPC NAT Gateway | AWS Networking &amp; Content Delivery">
            <a:extLst>
              <a:ext uri="{FF2B5EF4-FFF2-40B4-BE49-F238E27FC236}">
                <a16:creationId xmlns:a16="http://schemas.microsoft.com/office/drawing/2014/main" id="{0214E653-E6EF-BCAE-8CB8-C1659F35D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30" r="1209" b="-1"/>
          <a:stretch/>
        </p:blipFill>
        <p:spPr bwMode="auto">
          <a:xfrm>
            <a:off x="8588188" y="1571424"/>
            <a:ext cx="2897040" cy="296949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0657207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
            <a:extLst>
              <a:ext uri="{FF2B5EF4-FFF2-40B4-BE49-F238E27FC236}">
                <a16:creationId xmlns:a16="http://schemas.microsoft.com/office/drawing/2014/main" id="{43CDE0DD-C77B-05F1-F277-EFA3AFCB7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471" y="750470"/>
            <a:ext cx="5348223" cy="5571067"/>
          </a:xfrm>
          <a:prstGeom prst="rect">
            <a:avLst/>
          </a:prstGeom>
        </p:spPr>
      </p:pic>
      <p:sp>
        <p:nvSpPr>
          <p:cNvPr id="5" name="Rectangle 3">
            <a:extLst>
              <a:ext uri="{FF2B5EF4-FFF2-40B4-BE49-F238E27FC236}">
                <a16:creationId xmlns:a16="http://schemas.microsoft.com/office/drawing/2014/main" id="{A0CEA6BC-DB66-1653-24E3-A0BD76AD21F6}"/>
              </a:ext>
            </a:extLst>
          </p:cNvPr>
          <p:cNvSpPr>
            <a:spLocks noChangeArrowheads="1"/>
          </p:cNvSpPr>
          <p:nvPr/>
        </p:nvSpPr>
        <p:spPr bwMode="auto">
          <a:xfrm>
            <a:off x="326505" y="873416"/>
            <a:ext cx="622993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__Inter_a184c8"/>
              </a:rPr>
              <a:t>Deployment Steps for NAT Gateway</a:t>
            </a:r>
          </a:p>
          <a:p>
            <a:pPr marR="0" lvl="0" algn="l" defTabSz="914400" rtl="0" eaLnBrk="0" fontAlgn="base" latinLnBrk="0" hangingPunct="0">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__Inter_a184c8"/>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__Inter_a184c8"/>
              </a:rPr>
              <a:t>1. Create a Public Subnet</a:t>
            </a:r>
            <a:r>
              <a:rPr kumimoji="0" lang="en-US" altLang="en-US" b="0" i="0" u="none" strike="noStrike" cap="none" normalizeH="0" baseline="0" dirty="0">
                <a:ln>
                  <a:noFill/>
                </a:ln>
                <a:solidFill>
                  <a:schemeClr val="tx1"/>
                </a:solidFill>
                <a:effectLst/>
                <a:latin typeface="__Inter_a184c8"/>
              </a:rPr>
              <a:t>:</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Ensure it has a route to the internet via an Internet Gateway.</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__Inter_a184c8"/>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__Inter_a184c8"/>
              </a:rPr>
              <a:t>2. Create a NAT Gateway</a:t>
            </a:r>
            <a:r>
              <a:rPr kumimoji="0" lang="en-US" altLang="en-US" b="0" i="0" u="none" strike="noStrike" cap="none" normalizeH="0" baseline="0" dirty="0">
                <a:ln>
                  <a:noFill/>
                </a:ln>
                <a:solidFill>
                  <a:schemeClr val="tx1"/>
                </a:solidFill>
                <a:effectLst/>
                <a:latin typeface="__Inter_a184c8"/>
              </a:rPr>
              <a:t>:</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Go to the AWS Management Console → VPC → NAT Gateway.</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Assign it to a public subnet and associate an Elastic IP.</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__Inter_a184c8"/>
            </a:endParaRPr>
          </a:p>
          <a:p>
            <a:pPr marR="0" lvl="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latin typeface="__Inter_a184c8"/>
              </a:rPr>
              <a:t>3. Update Route Table</a:t>
            </a:r>
            <a:r>
              <a:rPr kumimoji="0" lang="en-US" altLang="en-US" b="0" i="0" u="none" strike="noStrike" cap="none" normalizeH="0" baseline="0" dirty="0">
                <a:ln>
                  <a:noFill/>
                </a:ln>
                <a:solidFill>
                  <a:schemeClr val="tx1"/>
                </a:solidFill>
                <a:effectLst/>
                <a:latin typeface="__Inter_a184c8"/>
              </a:rPr>
              <a:t>:</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Select the private subnet’s route table.</a:t>
            </a:r>
          </a:p>
          <a:p>
            <a:pPr marL="742950" marR="0" lvl="1"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__Inter_a184c8"/>
              </a:rPr>
              <a:t>Add a route directing 0.0.0.0/0 (all internet traffic) to the NAT Gateway.</a:t>
            </a:r>
          </a:p>
          <a:p>
            <a:pPr marR="0" lvl="0" algn="l" defTabSz="914400" rtl="0" eaLnBrk="0" fontAlgn="base" latinLnBrk="0" hangingPunct="0">
              <a:spcBef>
                <a:spcPct val="0"/>
              </a:spcBef>
              <a:spcAft>
                <a:spcPct val="0"/>
              </a:spcAft>
              <a:buClrTx/>
              <a:buSzTx/>
              <a:tabLst/>
            </a:pPr>
            <a:endParaRPr kumimoji="0" lang="en-US" altLang="en-US" b="0" i="0" u="none" strike="noStrike" cap="none" normalizeH="0" baseline="0" dirty="0">
              <a:ln>
                <a:noFill/>
              </a:ln>
              <a:solidFill>
                <a:schemeClr val="tx1"/>
              </a:solidFill>
              <a:effectLst/>
              <a:latin typeface="__Inter_a184c8"/>
            </a:endParaRPr>
          </a:p>
        </p:txBody>
      </p:sp>
    </p:spTree>
    <p:extLst>
      <p:ext uri="{BB962C8B-B14F-4D97-AF65-F5344CB8AC3E}">
        <p14:creationId xmlns:p14="http://schemas.microsoft.com/office/powerpoint/2010/main" val="439123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DDF73-0751-9F4A-08D0-5642DF9EE133}"/>
              </a:ext>
            </a:extLst>
          </p:cNvPr>
          <p:cNvSpPr txBox="1"/>
          <p:nvPr/>
        </p:nvSpPr>
        <p:spPr>
          <a:xfrm>
            <a:off x="761189" y="1019942"/>
            <a:ext cx="7033846" cy="2173031"/>
          </a:xfrm>
          <a:prstGeom prst="rect">
            <a:avLst/>
          </a:prstGeom>
          <a:noFill/>
        </p:spPr>
        <p:txBody>
          <a:bodyPr wrap="square">
            <a:spAutoFit/>
          </a:bodyPr>
          <a:lstStyle/>
          <a:p>
            <a:pPr marL="0" marR="0">
              <a:lnSpc>
                <a:spcPct val="150000"/>
              </a:lnSpc>
              <a:spcAft>
                <a:spcPts val="1000"/>
              </a:spcAft>
            </a:pPr>
            <a:r>
              <a:rPr lang="en-IN" sz="2000" b="1" kern="100" dirty="0">
                <a:effectLst/>
                <a:latin typeface="Calibri" panose="020F0502020204030204" pitchFamily="34" charset="0"/>
                <a:ea typeface="Calibri" panose="020F0502020204030204" pitchFamily="34" charset="0"/>
                <a:cs typeface="Tunga" panose="020B0502040204020203" pitchFamily="34" charset="0"/>
              </a:rPr>
              <a:t>Network Access Control Lists (NACLs) </a:t>
            </a:r>
            <a:r>
              <a:rPr lang="en-IN" sz="1800" kern="100" dirty="0">
                <a:effectLst/>
                <a:latin typeface="Calibri" panose="020F0502020204030204" pitchFamily="34" charset="0"/>
                <a:ea typeface="Calibri" panose="020F0502020204030204" pitchFamily="34" charset="0"/>
                <a:cs typeface="Tunga" panose="020B0502040204020203" pitchFamily="34" charset="0"/>
              </a:rPr>
              <a:t>in AWS are a layer of security for your Virtual Private Cloud (VPC). They function as a firewall to control inbound and outbound traffic at the </a:t>
            </a:r>
            <a:r>
              <a:rPr lang="en-IN" sz="1800" b="1" kern="100" dirty="0">
                <a:effectLst/>
                <a:latin typeface="Calibri" panose="020F0502020204030204" pitchFamily="34" charset="0"/>
                <a:ea typeface="Calibri" panose="020F0502020204030204" pitchFamily="34" charset="0"/>
                <a:cs typeface="Tunga" panose="020B0502040204020203" pitchFamily="34" charset="0"/>
              </a:rPr>
              <a:t>subnet level</a:t>
            </a:r>
            <a:r>
              <a:rPr lang="en-IN" sz="1800" kern="100" dirty="0">
                <a:effectLst/>
                <a:latin typeface="Calibri" panose="020F0502020204030204" pitchFamily="34" charset="0"/>
                <a:ea typeface="Calibri" panose="020F0502020204030204" pitchFamily="34" charset="0"/>
                <a:cs typeface="Tunga" panose="020B0502040204020203" pitchFamily="34" charset="0"/>
              </a:rPr>
              <a:t>. NACLs operate alongside security groups to provide additional traffic filtering capabilities.</a:t>
            </a:r>
          </a:p>
        </p:txBody>
      </p:sp>
      <p:pic>
        <p:nvPicPr>
          <p:cNvPr id="1026" name="Picture 2" descr="Security Groups vs NACL - A Comparison - AWS Certification Cheat Sheet – in28minutes Cloud">
            <a:extLst>
              <a:ext uri="{FF2B5EF4-FFF2-40B4-BE49-F238E27FC236}">
                <a16:creationId xmlns:a16="http://schemas.microsoft.com/office/drawing/2014/main" id="{6D3FE0F5-A108-2FA7-8030-21C00D208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2363" y="1141898"/>
            <a:ext cx="2287400" cy="21730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2EC0E6-D4F9-98FF-FFFE-4BBFE7ED0F88}"/>
              </a:ext>
            </a:extLst>
          </p:cNvPr>
          <p:cNvSpPr txBox="1"/>
          <p:nvPr/>
        </p:nvSpPr>
        <p:spPr>
          <a:xfrm>
            <a:off x="761189" y="3665028"/>
            <a:ext cx="10182428" cy="2051074"/>
          </a:xfrm>
          <a:prstGeom prst="rect">
            <a:avLst/>
          </a:prstGeom>
          <a:noFill/>
        </p:spPr>
        <p:txBody>
          <a:bodyPr wrap="square">
            <a:spAutoFit/>
          </a:bodyPr>
          <a:lstStyle/>
          <a:p>
            <a:pPr marL="342900" marR="0" lvl="0" indent="-342900">
              <a:lnSpc>
                <a:spcPct val="115000"/>
              </a:lnSpc>
              <a:spcAft>
                <a:spcPts val="10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Calibri" panose="020F0502020204030204" pitchFamily="34" charset="0"/>
              </a:rPr>
              <a:t>Subnet-Level Control</a:t>
            </a:r>
            <a:r>
              <a:rPr lang="en-IN" kern="100" dirty="0">
                <a:effectLst/>
                <a:latin typeface="Calibri" panose="020F0502020204030204" pitchFamily="34" charset="0"/>
                <a:ea typeface="Calibri" panose="020F0502020204030204" pitchFamily="34" charset="0"/>
                <a:cs typeface="Calibri" panose="020F0502020204030204"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Calibri" panose="020F0502020204030204" pitchFamily="34" charset="0"/>
              </a:rPr>
              <a:t>NACLs are attached to subnets and control traffic for all instances within that subnet.</a:t>
            </a:r>
          </a:p>
          <a:p>
            <a:pPr marL="342900" marR="0" lvl="0" indent="-342900">
              <a:lnSpc>
                <a:spcPct val="115000"/>
              </a:lnSpc>
              <a:spcAft>
                <a:spcPts val="10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Calibri" panose="020F0502020204030204" pitchFamily="34" charset="0"/>
              </a:rPr>
              <a:t>Stateless</a:t>
            </a:r>
            <a:r>
              <a:rPr lang="en-IN" kern="100" dirty="0">
                <a:effectLst/>
                <a:latin typeface="Calibri" panose="020F0502020204030204" pitchFamily="34" charset="0"/>
                <a:ea typeface="Calibri" panose="020F0502020204030204" pitchFamily="34" charset="0"/>
                <a:cs typeface="Calibri" panose="020F0502020204030204"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Calibri" panose="020F0502020204030204" pitchFamily="34" charset="0"/>
              </a:rPr>
              <a:t>NACLs are stateless, meaning responses to allowed inbound traffic must explicitly be allowed in the outbound rules and vice versa.</a:t>
            </a:r>
          </a:p>
        </p:txBody>
      </p:sp>
    </p:spTree>
    <p:extLst>
      <p:ext uri="{BB962C8B-B14F-4D97-AF65-F5344CB8AC3E}">
        <p14:creationId xmlns:p14="http://schemas.microsoft.com/office/powerpoint/2010/main" val="3659310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800221-78A3-9253-A61D-434B02712CB5}"/>
              </a:ext>
            </a:extLst>
          </p:cNvPr>
          <p:cNvSpPr txBox="1"/>
          <p:nvPr/>
        </p:nvSpPr>
        <p:spPr>
          <a:xfrm>
            <a:off x="556098" y="144785"/>
            <a:ext cx="10865795" cy="7093993"/>
          </a:xfrm>
          <a:prstGeom prst="rect">
            <a:avLst/>
          </a:prstGeom>
          <a:noFill/>
        </p:spPr>
        <p:txBody>
          <a:bodyPr wrap="square">
            <a:spAutoFit/>
          </a:bodyPr>
          <a:lstStyle/>
          <a:p>
            <a:pPr marL="342900" marR="0" lvl="0" indent="-342900">
              <a:lnSpc>
                <a:spcPct val="115000"/>
              </a:lnSpc>
              <a:spcAft>
                <a:spcPts val="1000"/>
              </a:spcAft>
              <a:buFont typeface="+mj-lt"/>
              <a:buAutoNum type="arabicPeriod" startAt="3"/>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Rules Evaluation</a:t>
            </a:r>
            <a:r>
              <a:rPr lang="en-IN" kern="100" dirty="0">
                <a:effectLst/>
                <a:latin typeface="Calibri" panose="020F0502020204030204" pitchFamily="34" charset="0"/>
                <a:ea typeface="Calibri" panose="020F0502020204030204" pitchFamily="34" charset="0"/>
                <a:cs typeface="Tunga" panose="020B0502040204020203"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Rules are evaluated in order (from the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lowest to highest rule number</a:t>
            </a:r>
            <a:r>
              <a:rPr lang="en-IN" kern="100" dirty="0">
                <a:effectLst/>
                <a:latin typeface="Calibri" panose="020F0502020204030204" pitchFamily="34" charset="0"/>
                <a:ea typeface="Calibri" panose="020F0502020204030204" pitchFamily="34" charset="0"/>
                <a:cs typeface="Times New Roman" panose="02020603050405020304" pitchFamily="18" charset="0"/>
              </a:rPr>
              <a:t>), Rule number (</a:t>
            </a:r>
            <a:r>
              <a:rPr lang="en-IN" b="1" dirty="0"/>
              <a:t>0 to 32,766</a:t>
            </a:r>
            <a:r>
              <a:rPr lang="en-IN" dirty="0"/>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Each rule can either allow or deny traffic.</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If no rules match, traffic is denied by default.</a:t>
            </a:r>
            <a:endParaRPr lang="en-IN" dirty="0">
              <a:effectLst/>
            </a:endParaRP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When you see a rule number listed as *, it represents the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default implicit deny rule</a:t>
            </a:r>
            <a:r>
              <a:rPr lang="en-IN"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This rule automatically blocks any traffic that doesn't explicitly match any of the other rules in the NACL</a:t>
            </a:r>
          </a:p>
          <a:p>
            <a:pPr marL="342900" marR="0" lvl="0" indent="-342900">
              <a:lnSpc>
                <a:spcPct val="115000"/>
              </a:lnSpc>
              <a:spcAft>
                <a:spcPts val="1000"/>
              </a:spcAft>
              <a:buFont typeface="+mj-lt"/>
              <a:buAutoNum type="arabicPeriod" startAt="3"/>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Rule Components</a:t>
            </a:r>
            <a:r>
              <a:rPr lang="en-IN" kern="100" dirty="0">
                <a:effectLst/>
                <a:latin typeface="Calibri" panose="020F0502020204030204" pitchFamily="34" charset="0"/>
                <a:ea typeface="Calibri" panose="020F0502020204030204" pitchFamily="34" charset="0"/>
                <a:cs typeface="Tunga" panose="020B0502040204020203"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Rule Number</a:t>
            </a:r>
            <a:r>
              <a:rPr lang="en-IN" kern="100" dirty="0">
                <a:effectLst/>
                <a:latin typeface="Calibri" panose="020F0502020204030204" pitchFamily="34" charset="0"/>
                <a:ea typeface="Calibri" panose="020F0502020204030204" pitchFamily="34" charset="0"/>
                <a:cs typeface="Times New Roman" panose="02020603050405020304" pitchFamily="18" charset="0"/>
              </a:rPr>
              <a:t>: Determines the order in which rules are evaluated (from lowest to highest).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Protocol</a:t>
            </a:r>
            <a:r>
              <a:rPr lang="en-IN" kern="100" dirty="0">
                <a:effectLst/>
                <a:latin typeface="Calibri" panose="020F0502020204030204" pitchFamily="34" charset="0"/>
                <a:ea typeface="Calibri" panose="020F0502020204030204" pitchFamily="34" charset="0"/>
                <a:cs typeface="Times New Roman" panose="02020603050405020304" pitchFamily="18" charset="0"/>
              </a:rPr>
              <a:t>: Specifies the protocol (e.g., TCP, UDP, ICMP).</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Port Range</a:t>
            </a:r>
            <a:r>
              <a:rPr lang="en-IN" kern="100" dirty="0">
                <a:effectLst/>
                <a:latin typeface="Calibri" panose="020F0502020204030204" pitchFamily="34" charset="0"/>
                <a:ea typeface="Calibri" panose="020F0502020204030204" pitchFamily="34" charset="0"/>
                <a:cs typeface="Times New Roman" panose="02020603050405020304" pitchFamily="18" charset="0"/>
              </a:rPr>
              <a:t>: Defines the range of ports for the traffic.</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CIDR Block</a:t>
            </a:r>
            <a:r>
              <a:rPr lang="en-IN" kern="100" dirty="0">
                <a:effectLst/>
                <a:latin typeface="Calibri" panose="020F0502020204030204" pitchFamily="34" charset="0"/>
                <a:ea typeface="Calibri" panose="020F0502020204030204" pitchFamily="34" charset="0"/>
                <a:cs typeface="Times New Roman" panose="02020603050405020304" pitchFamily="18" charset="0"/>
              </a:rPr>
              <a:t>: Specifies the source or destination IP address range.</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Allow/Deny</a:t>
            </a:r>
            <a:r>
              <a:rPr lang="en-IN" kern="100" dirty="0">
                <a:effectLst/>
                <a:latin typeface="Calibri" panose="020F0502020204030204" pitchFamily="34" charset="0"/>
                <a:ea typeface="Calibri" panose="020F0502020204030204" pitchFamily="34" charset="0"/>
                <a:cs typeface="Times New Roman" panose="02020603050405020304" pitchFamily="18" charset="0"/>
              </a:rPr>
              <a:t>: Indicates whether traffic is permitted or denied.</a:t>
            </a:r>
          </a:p>
          <a:p>
            <a:pPr marL="342900" marR="0" lvl="0" indent="-342900">
              <a:lnSpc>
                <a:spcPct val="115000"/>
              </a:lnSpc>
              <a:spcAft>
                <a:spcPts val="1000"/>
              </a:spcAft>
              <a:buFont typeface="+mj-lt"/>
              <a:buAutoNum type="arabicPeriod" startAt="3"/>
              <a:tabLst>
                <a:tab pos="457200" algn="l"/>
              </a:tabLst>
            </a:pPr>
            <a:r>
              <a:rPr lang="en-IN" b="1" kern="100" dirty="0">
                <a:effectLst/>
                <a:latin typeface="Calibri" panose="020F0502020204030204" pitchFamily="34" charset="0"/>
                <a:ea typeface="Calibri" panose="020F0502020204030204" pitchFamily="34" charset="0"/>
                <a:cs typeface="Tunga" panose="020B0502040204020203" pitchFamily="34" charset="0"/>
              </a:rPr>
              <a:t>Default vs. Custom NACLs</a:t>
            </a:r>
            <a:r>
              <a:rPr lang="en-IN" kern="100" dirty="0">
                <a:effectLst/>
                <a:latin typeface="Calibri" panose="020F0502020204030204" pitchFamily="34" charset="0"/>
                <a:ea typeface="Calibri" panose="020F0502020204030204" pitchFamily="34" charset="0"/>
                <a:cs typeface="Tunga" panose="020B0502040204020203"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Every VPC comes with a default NACL that allows all inbound and outbound traffic.</a:t>
            </a:r>
          </a:p>
          <a:p>
            <a:pPr marL="742950" lvl="1" indent="-285750">
              <a:lnSpc>
                <a:spcPct val="115000"/>
              </a:lnSpc>
              <a:spcAft>
                <a:spcPts val="1000"/>
              </a:spcAft>
              <a:buSzPts val="1000"/>
              <a:buFont typeface="Courier New" panose="02070309020205020404" pitchFamily="49" charset="0"/>
              <a:buChar char="o"/>
              <a:tabLst>
                <a:tab pos="914400" algn="l"/>
              </a:tabLst>
            </a:pPr>
            <a:r>
              <a:rPr lang="en-IN" dirty="0">
                <a:effectLst/>
                <a:latin typeface="Calibri" panose="020F0502020204030204" pitchFamily="34" charset="0"/>
                <a:ea typeface="Calibri" panose="020F0502020204030204" pitchFamily="34" charset="0"/>
                <a:cs typeface="Tunga" panose="020B0502040204020203" pitchFamily="34" charset="0"/>
              </a:rPr>
              <a:t>Custom NACLs deny all traffic by default until explicitly allowed</a:t>
            </a:r>
            <a:endParaRPr lang="en-IN" dirty="0"/>
          </a:p>
          <a:p>
            <a:pPr marR="0" lvl="1">
              <a:lnSpc>
                <a:spcPct val="115000"/>
              </a:lnSpc>
              <a:spcAft>
                <a:spcPts val="1000"/>
              </a:spcAft>
              <a:buSzPts val="1000"/>
              <a:tabLst>
                <a:tab pos="9144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30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03153-3C83-5964-F89A-7563BADC432E}"/>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Abadi" panose="020B0604020104020204" pitchFamily="34" charset="0"/>
              </a:rPr>
              <a:t>Types of Cloud Computing</a:t>
            </a:r>
            <a:endParaRPr lang="en-IN" sz="4000">
              <a:solidFill>
                <a:schemeClr val="bg1"/>
              </a:solidFill>
              <a:latin typeface="Abadi" panose="020B0604020104020204" pitchFamily="34" charset="0"/>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97D43C-8443-71FB-FE34-64BA80599BA6}"/>
              </a:ext>
            </a:extLst>
          </p:cNvPr>
          <p:cNvSpPr>
            <a:spLocks noGrp="1"/>
          </p:cNvSpPr>
          <p:nvPr>
            <p:ph idx="1"/>
          </p:nvPr>
        </p:nvSpPr>
        <p:spPr>
          <a:xfrm>
            <a:off x="1155548" y="2217343"/>
            <a:ext cx="10781894" cy="3959619"/>
          </a:xfrm>
        </p:spPr>
        <p:txBody>
          <a:bodyPr>
            <a:noAutofit/>
          </a:bodyPr>
          <a:lstStyle/>
          <a:p>
            <a:pPr marL="0" indent="0">
              <a:buNone/>
            </a:pPr>
            <a:r>
              <a:rPr lang="en-US" sz="1800" b="1" dirty="0"/>
              <a:t>1. Deployment Models: </a:t>
            </a:r>
            <a:r>
              <a:rPr lang="en-US" sz="1800" b="0" i="0" dirty="0">
                <a:effectLst/>
              </a:rPr>
              <a:t>cloud deployment model identifies the specific type of cloud environment based on ownership, scale, and access, as well as the cloud's nature and purpose . The location of the servers you're using and who controls them are defined by a cloud deployment model.</a:t>
            </a:r>
            <a:endParaRPr lang="en-US" sz="1800" b="1" dirty="0"/>
          </a:p>
          <a:p>
            <a:r>
              <a:rPr lang="en-US" sz="1800" dirty="0"/>
              <a:t>Public Cloud</a:t>
            </a:r>
          </a:p>
          <a:p>
            <a:r>
              <a:rPr lang="en-US" sz="1800" dirty="0"/>
              <a:t>Private Cloud</a:t>
            </a:r>
          </a:p>
          <a:p>
            <a:r>
              <a:rPr lang="en-US" sz="1800" dirty="0"/>
              <a:t>Hybrid Cloud</a:t>
            </a:r>
          </a:p>
          <a:p>
            <a:r>
              <a:rPr lang="en-US" sz="1800" dirty="0"/>
              <a:t>Community Cloud</a:t>
            </a:r>
          </a:p>
          <a:p>
            <a:pPr marL="0" indent="0">
              <a:buNone/>
            </a:pPr>
            <a:endParaRPr lang="en-US" sz="1800" b="1" dirty="0"/>
          </a:p>
          <a:p>
            <a:pPr marL="0" indent="0">
              <a:buNone/>
            </a:pPr>
            <a:r>
              <a:rPr lang="en-US" sz="1800" b="1" dirty="0"/>
              <a:t>2. Service Models: </a:t>
            </a:r>
            <a:r>
              <a:rPr lang="en-US" sz="1800" b="0" i="0" dirty="0">
                <a:effectLst/>
              </a:rPr>
              <a:t>cloud service models allow users or organizations to build custom software applications by providing the right ecosystem . </a:t>
            </a:r>
            <a:endParaRPr lang="en-US" sz="1800" b="1" dirty="0"/>
          </a:p>
          <a:p>
            <a:r>
              <a:rPr lang="en-US" sz="1800" dirty="0"/>
              <a:t>Infrastructure as a Service (IaaS)</a:t>
            </a:r>
          </a:p>
          <a:p>
            <a:r>
              <a:rPr lang="en-US" sz="1800" dirty="0"/>
              <a:t>Platform as a Service (PaaS)</a:t>
            </a:r>
          </a:p>
          <a:p>
            <a:r>
              <a:rPr lang="en-US" sz="1800" dirty="0"/>
              <a:t>Software as a Service (SaaS)</a:t>
            </a:r>
          </a:p>
        </p:txBody>
      </p:sp>
    </p:spTree>
    <p:extLst>
      <p:ext uri="{BB962C8B-B14F-4D97-AF65-F5344CB8AC3E}">
        <p14:creationId xmlns:p14="http://schemas.microsoft.com/office/powerpoint/2010/main" val="2033374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9DFF314-8347-876A-383A-51A93E5F80A1}"/>
              </a:ext>
            </a:extLst>
          </p:cNvPr>
          <p:cNvGraphicFramePr>
            <a:graphicFrameLocks noGrp="1"/>
          </p:cNvGraphicFramePr>
          <p:nvPr>
            <p:extLst>
              <p:ext uri="{D42A27DB-BD31-4B8C-83A1-F6EECF244321}">
                <p14:modId xmlns:p14="http://schemas.microsoft.com/office/powerpoint/2010/main" val="2681925491"/>
              </p:ext>
            </p:extLst>
          </p:nvPr>
        </p:nvGraphicFramePr>
        <p:xfrm>
          <a:off x="1296320" y="3334555"/>
          <a:ext cx="9599359" cy="3200400"/>
        </p:xfrm>
        <a:graphic>
          <a:graphicData uri="http://schemas.openxmlformats.org/drawingml/2006/table">
            <a:tbl>
              <a:tblPr/>
              <a:tblGrid>
                <a:gridCol w="2223199">
                  <a:extLst>
                    <a:ext uri="{9D8B030D-6E8A-4147-A177-3AD203B41FA5}">
                      <a16:colId xmlns:a16="http://schemas.microsoft.com/office/drawing/2014/main" val="2659984849"/>
                    </a:ext>
                  </a:extLst>
                </a:gridCol>
                <a:gridCol w="3688080">
                  <a:extLst>
                    <a:ext uri="{9D8B030D-6E8A-4147-A177-3AD203B41FA5}">
                      <a16:colId xmlns:a16="http://schemas.microsoft.com/office/drawing/2014/main" val="971697393"/>
                    </a:ext>
                  </a:extLst>
                </a:gridCol>
                <a:gridCol w="3688080">
                  <a:extLst>
                    <a:ext uri="{9D8B030D-6E8A-4147-A177-3AD203B41FA5}">
                      <a16:colId xmlns:a16="http://schemas.microsoft.com/office/drawing/2014/main" val="2104485082"/>
                    </a:ext>
                  </a:extLst>
                </a:gridCol>
              </a:tblGrid>
              <a:tr h="533400">
                <a:tc>
                  <a:txBody>
                    <a:bodyPr/>
                    <a:lstStyle/>
                    <a:p>
                      <a:r>
                        <a:rPr lang="en-IN" b="1"/>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NACL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Security Group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2273943"/>
                  </a:ext>
                </a:extLst>
              </a:tr>
              <a:tr h="533400">
                <a:tc>
                  <a:txBody>
                    <a:bodyPr/>
                    <a:lstStyle/>
                    <a:p>
                      <a:r>
                        <a:rPr lang="en-IN" b="1" dirty="0"/>
                        <a:t>Scope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Subnet-level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Instance-level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0570502"/>
                  </a:ext>
                </a:extLst>
              </a:tr>
              <a:tr h="533400">
                <a:tc>
                  <a:txBody>
                    <a:bodyPr/>
                    <a:lstStyle/>
                    <a:p>
                      <a:r>
                        <a:rPr lang="en-IN" b="1"/>
                        <a:t>State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Stateless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Stateful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9251820"/>
                  </a:ext>
                </a:extLst>
              </a:tr>
              <a:tr h="533400">
                <a:tc>
                  <a:txBody>
                    <a:bodyPr/>
                    <a:lstStyle/>
                    <a:p>
                      <a:r>
                        <a:rPr lang="en-IN" b="1"/>
                        <a:t>Inbound/Outbound</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Rules must be configured for both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Automatically tracks connections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0630351"/>
                  </a:ext>
                </a:extLst>
              </a:tr>
              <a:tr h="533400">
                <a:tc>
                  <a:txBody>
                    <a:bodyPr/>
                    <a:lstStyle/>
                    <a:p>
                      <a:r>
                        <a:rPr lang="en-IN" b="1"/>
                        <a:t>Rule Action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Allow or Deny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Allow only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6078610"/>
                  </a:ext>
                </a:extLst>
              </a:tr>
              <a:tr h="533400">
                <a:tc>
                  <a:txBody>
                    <a:bodyPr/>
                    <a:lstStyle/>
                    <a:p>
                      <a:r>
                        <a:rPr lang="en-IN" b="1" dirty="0"/>
                        <a:t>Evaluation Order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Numerical order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All rules evaluated collectively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8731977"/>
                  </a:ext>
                </a:extLst>
              </a:tr>
            </a:tbl>
          </a:graphicData>
        </a:graphic>
      </p:graphicFrame>
      <p:sp>
        <p:nvSpPr>
          <p:cNvPr id="3" name="Rectangle 1">
            <a:extLst>
              <a:ext uri="{FF2B5EF4-FFF2-40B4-BE49-F238E27FC236}">
                <a16:creationId xmlns:a16="http://schemas.microsoft.com/office/drawing/2014/main" id="{848C5C72-0318-F4B4-37A7-019F1C3012E2}"/>
              </a:ext>
            </a:extLst>
          </p:cNvPr>
          <p:cNvSpPr>
            <a:spLocks noChangeArrowheads="1"/>
          </p:cNvSpPr>
          <p:nvPr/>
        </p:nvSpPr>
        <p:spPr bwMode="auto">
          <a:xfrm>
            <a:off x="697105" y="323045"/>
            <a:ext cx="10797790" cy="271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__Inter_a184c8"/>
              </a:rPr>
              <a:t>Use Cases for NACLs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__Inter_a184c8"/>
              </a:rPr>
              <a:t>Blocking IP Ranges: </a:t>
            </a:r>
            <a:r>
              <a:rPr kumimoji="0" lang="en-US" altLang="en-US" i="0" u="none" strike="noStrike" cap="none" normalizeH="0" baseline="0" dirty="0">
                <a:ln>
                  <a:noFill/>
                </a:ln>
                <a:solidFill>
                  <a:schemeClr val="tx1"/>
                </a:solidFill>
                <a:effectLst/>
                <a:latin typeface="__Inter_a184c8"/>
              </a:rPr>
              <a:t>Deny traffic from specific IP ranges or geographic regions.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__Inter_a184c8"/>
              </a:rPr>
              <a:t>Restricting Access: </a:t>
            </a:r>
            <a:r>
              <a:rPr kumimoji="0" lang="en-US" altLang="en-US" i="0" u="none" strike="noStrike" cap="none" normalizeH="0" baseline="0" dirty="0">
                <a:ln>
                  <a:noFill/>
                </a:ln>
                <a:solidFill>
                  <a:schemeClr val="tx1"/>
                </a:solidFill>
                <a:effectLst/>
                <a:latin typeface="__Inter_a184c8"/>
              </a:rPr>
              <a:t>Enforce subnet-level access control in addition to security groups.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__Inter_a184c8"/>
              </a:rPr>
              <a:t>Layered Security: </a:t>
            </a:r>
            <a:r>
              <a:rPr kumimoji="0" lang="en-US" altLang="en-US" i="0" u="none" strike="noStrike" cap="none" normalizeH="0" baseline="0" dirty="0">
                <a:ln>
                  <a:noFill/>
                </a:ln>
                <a:solidFill>
                  <a:schemeClr val="tx1"/>
                </a:solidFill>
                <a:effectLst/>
                <a:latin typeface="__Inter_a184c8"/>
              </a:rPr>
              <a:t>Use NACLs to add an extra layer of defense to your security architecture.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__Inter_a184c8"/>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__Inter_a184c8"/>
              </a:rPr>
              <a:t>Differences: NACLs vs. Security Groups</a:t>
            </a:r>
          </a:p>
        </p:txBody>
      </p:sp>
    </p:spTree>
    <p:extLst>
      <p:ext uri="{BB962C8B-B14F-4D97-AF65-F5344CB8AC3E}">
        <p14:creationId xmlns:p14="http://schemas.microsoft.com/office/powerpoint/2010/main" val="27542189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AWS Network Security: NACL vs Security Groups">
            <a:extLst>
              <a:ext uri="{FF2B5EF4-FFF2-40B4-BE49-F238E27FC236}">
                <a16:creationId xmlns:a16="http://schemas.microsoft.com/office/drawing/2014/main" id="{231BEE54-772F-62DC-C49C-72504E75D9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4929" y="643466"/>
            <a:ext cx="1022214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078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VPC peering - Amazon Virtual Private Cloud Connectivity Options">
            <a:extLst>
              <a:ext uri="{FF2B5EF4-FFF2-40B4-BE49-F238E27FC236}">
                <a16:creationId xmlns:a16="http://schemas.microsoft.com/office/drawing/2014/main" id="{E37EB9F0-0393-32AB-F8DE-3DDE89318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698" y="770408"/>
            <a:ext cx="4244721" cy="50423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93F721-AACC-A064-41F6-1C9C4E152939}"/>
              </a:ext>
            </a:extLst>
          </p:cNvPr>
          <p:cNvSpPr txBox="1"/>
          <p:nvPr/>
        </p:nvSpPr>
        <p:spPr>
          <a:xfrm>
            <a:off x="411195" y="263485"/>
            <a:ext cx="7516848" cy="6746527"/>
          </a:xfrm>
          <a:prstGeom prst="rect">
            <a:avLst/>
          </a:prstGeom>
          <a:noFill/>
        </p:spPr>
        <p:txBody>
          <a:bodyPr wrap="square">
            <a:spAutoFit/>
          </a:bodyPr>
          <a:lstStyle/>
          <a:p>
            <a:pPr>
              <a:lnSpc>
                <a:spcPct val="150000"/>
              </a:lnSpc>
            </a:pPr>
            <a:r>
              <a:rPr lang="en-US" sz="2000" b="1" dirty="0"/>
              <a:t>What is VPC Peering?</a:t>
            </a:r>
          </a:p>
          <a:p>
            <a:pPr>
              <a:lnSpc>
                <a:spcPct val="150000"/>
              </a:lnSpc>
            </a:pPr>
            <a:r>
              <a:rPr lang="en-US" dirty="0"/>
              <a:t>VPC Peering in AWS is a networking connection that allows you to route traffic between two Virtual Private Clouds (VPCs). This enables the instances in the VPCs to communicate as if they were in the same network.</a:t>
            </a:r>
          </a:p>
          <a:p>
            <a:pPr>
              <a:lnSpc>
                <a:spcPct val="150000"/>
              </a:lnSpc>
            </a:pPr>
            <a:endParaRPr lang="en-US" dirty="0"/>
          </a:p>
          <a:p>
            <a:pPr>
              <a:lnSpc>
                <a:spcPct val="150000"/>
              </a:lnSpc>
              <a:buFont typeface="+mj-lt"/>
              <a:buAutoNum type="arabicPeriod"/>
            </a:pPr>
            <a:r>
              <a:rPr lang="en-US" b="1" dirty="0"/>
              <a:t>Private Connectivity</a:t>
            </a:r>
            <a:r>
              <a:rPr lang="en-US" dirty="0"/>
              <a:t>: Traffic between the VPCs stays within the AWS backbone, ensuring secure and low-latency communication.</a:t>
            </a:r>
          </a:p>
          <a:p>
            <a:pPr>
              <a:lnSpc>
                <a:spcPct val="150000"/>
              </a:lnSpc>
              <a:buFont typeface="+mj-lt"/>
              <a:buAutoNum type="arabicPeriod"/>
            </a:pPr>
            <a:r>
              <a:rPr lang="en-US" b="1" dirty="0"/>
              <a:t>Cross-Region Support</a:t>
            </a:r>
            <a:r>
              <a:rPr lang="en-US" dirty="0"/>
              <a:t>: You can create VPC peering connections across regions (known as </a:t>
            </a:r>
            <a:r>
              <a:rPr lang="en-US" b="1" dirty="0"/>
              <a:t>inter-region VPC peering</a:t>
            </a:r>
            <a:r>
              <a:rPr lang="en-US" dirty="0"/>
              <a:t>).</a:t>
            </a:r>
          </a:p>
          <a:p>
            <a:pPr>
              <a:lnSpc>
                <a:spcPct val="150000"/>
              </a:lnSpc>
              <a:buFont typeface="+mj-lt"/>
              <a:buAutoNum type="arabicPeriod"/>
            </a:pPr>
            <a:r>
              <a:rPr lang="en-US" b="1" dirty="0"/>
              <a:t>No Overlapping CIDR Blocks</a:t>
            </a:r>
            <a:r>
              <a:rPr lang="en-US" dirty="0"/>
              <a:t>: The CIDR blocks of the VPCs must not overlap for a peering connection to work.</a:t>
            </a:r>
          </a:p>
          <a:p>
            <a:pPr>
              <a:lnSpc>
                <a:spcPct val="150000"/>
              </a:lnSpc>
              <a:buFont typeface="+mj-lt"/>
              <a:buAutoNum type="arabicPeriod"/>
            </a:pPr>
            <a:r>
              <a:rPr lang="en-US" b="1" dirty="0"/>
              <a:t>One-to-One Relationship</a:t>
            </a:r>
            <a:r>
              <a:rPr lang="en-US" dirty="0"/>
              <a:t>: VPC peering is non-transitive, meaning you need to establish a direct peering connection between each pair of VPCs you want to connect.</a:t>
            </a:r>
          </a:p>
          <a:p>
            <a:pPr>
              <a:lnSpc>
                <a:spcPct val="150000"/>
              </a:lnSpc>
            </a:pPr>
            <a:endParaRPr lang="en-US" dirty="0"/>
          </a:p>
        </p:txBody>
      </p:sp>
    </p:spTree>
    <p:extLst>
      <p:ext uri="{BB962C8B-B14F-4D97-AF65-F5344CB8AC3E}">
        <p14:creationId xmlns:p14="http://schemas.microsoft.com/office/powerpoint/2010/main" val="17270035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5A084F-E4A8-0E85-A25D-EDFD7F99D252}"/>
              </a:ext>
            </a:extLst>
          </p:cNvPr>
          <p:cNvSpPr txBox="1"/>
          <p:nvPr/>
        </p:nvSpPr>
        <p:spPr>
          <a:xfrm>
            <a:off x="341376" y="1035399"/>
            <a:ext cx="5966827" cy="5123608"/>
          </a:xfrm>
          <a:prstGeom prst="rect">
            <a:avLst/>
          </a:prstGeom>
        </p:spPr>
        <p:txBody>
          <a:bodyPr vert="horz" lIns="91440" tIns="45720" rIns="91440" bIns="45720" rtlCol="0" anchor="t">
            <a:normAutofit/>
          </a:bodyPr>
          <a:lstStyle/>
          <a:p>
            <a:pPr>
              <a:lnSpc>
                <a:spcPct val="160000"/>
              </a:lnSpc>
              <a:spcAft>
                <a:spcPts val="600"/>
              </a:spcAft>
            </a:pPr>
            <a:r>
              <a:rPr lang="en-US" sz="2400" b="1" dirty="0">
                <a:solidFill>
                  <a:schemeClr val="tx2"/>
                </a:solidFill>
              </a:rPr>
              <a:t>AWS Transit Gateway</a:t>
            </a:r>
            <a:r>
              <a:rPr lang="en-US" b="1" dirty="0">
                <a:solidFill>
                  <a:schemeClr val="tx2"/>
                </a:solidFill>
              </a:rPr>
              <a:t>?</a:t>
            </a:r>
          </a:p>
          <a:p>
            <a:pPr indent="-228600">
              <a:lnSpc>
                <a:spcPct val="160000"/>
              </a:lnSpc>
              <a:spcAft>
                <a:spcPts val="600"/>
              </a:spcAft>
              <a:buFont typeface="Arial" panose="020B0604020202020204" pitchFamily="34" charset="0"/>
              <a:buChar char="•"/>
            </a:pPr>
            <a:r>
              <a:rPr lang="en-US" b="1" dirty="0">
                <a:solidFill>
                  <a:schemeClr val="tx2"/>
                </a:solidFill>
              </a:rPr>
              <a:t>AWS Transit Gateway (TGW)</a:t>
            </a:r>
            <a:r>
              <a:rPr lang="en-US" dirty="0">
                <a:solidFill>
                  <a:schemeClr val="tx2"/>
                </a:solidFill>
              </a:rPr>
              <a:t> is a </a:t>
            </a:r>
            <a:r>
              <a:rPr lang="en-US" b="1" dirty="0">
                <a:solidFill>
                  <a:schemeClr val="tx2"/>
                </a:solidFill>
              </a:rPr>
              <a:t>central networking hub</a:t>
            </a:r>
            <a:r>
              <a:rPr lang="en-US" dirty="0">
                <a:solidFill>
                  <a:schemeClr val="tx2"/>
                </a:solidFill>
              </a:rPr>
              <a:t> that connects multiple </a:t>
            </a:r>
            <a:r>
              <a:rPr lang="en-US" b="1" dirty="0">
                <a:solidFill>
                  <a:schemeClr val="tx2"/>
                </a:solidFill>
              </a:rPr>
              <a:t>VPCs (Virtual Private Clouds)</a:t>
            </a:r>
            <a:r>
              <a:rPr lang="en-US" dirty="0">
                <a:solidFill>
                  <a:schemeClr val="tx2"/>
                </a:solidFill>
              </a:rPr>
              <a:t>, </a:t>
            </a:r>
            <a:r>
              <a:rPr lang="en-US" b="1" dirty="0">
                <a:solidFill>
                  <a:schemeClr val="tx2"/>
                </a:solidFill>
              </a:rPr>
              <a:t>on-premises networks</a:t>
            </a:r>
            <a:r>
              <a:rPr lang="en-US" dirty="0">
                <a:solidFill>
                  <a:schemeClr val="tx2"/>
                </a:solidFill>
              </a:rPr>
              <a:t>, and even </a:t>
            </a:r>
            <a:r>
              <a:rPr lang="en-US" b="1" dirty="0">
                <a:solidFill>
                  <a:schemeClr val="tx2"/>
                </a:solidFill>
              </a:rPr>
              <a:t>other AWS accounts</a:t>
            </a:r>
            <a:r>
              <a:rPr lang="en-US" dirty="0">
                <a:solidFill>
                  <a:schemeClr val="tx2"/>
                </a:solidFill>
              </a:rPr>
              <a:t> together using a </a:t>
            </a:r>
            <a:r>
              <a:rPr lang="en-US" b="1" dirty="0">
                <a:solidFill>
                  <a:schemeClr val="tx2"/>
                </a:solidFill>
              </a:rPr>
              <a:t>single gateway</a:t>
            </a:r>
            <a:r>
              <a:rPr lang="en-US" dirty="0">
                <a:solidFill>
                  <a:schemeClr val="tx2"/>
                </a:solidFill>
              </a:rPr>
              <a:t> — instead of creating multiple complex peering connections.</a:t>
            </a:r>
          </a:p>
          <a:p>
            <a:pPr indent="-228600">
              <a:lnSpc>
                <a:spcPct val="160000"/>
              </a:lnSpc>
              <a:spcAft>
                <a:spcPts val="600"/>
              </a:spcAft>
              <a:buFont typeface="Arial" panose="020B0604020202020204" pitchFamily="34" charset="0"/>
              <a:buChar char="•"/>
            </a:pPr>
            <a:r>
              <a:rPr lang="en-US" dirty="0">
                <a:solidFill>
                  <a:schemeClr val="tx2"/>
                </a:solidFill>
              </a:rPr>
              <a:t>Think of it as a </a:t>
            </a:r>
            <a:r>
              <a:rPr lang="en-US" b="1" dirty="0">
                <a:solidFill>
                  <a:schemeClr val="tx2"/>
                </a:solidFill>
              </a:rPr>
              <a:t>“network router in the cloud”</a:t>
            </a:r>
            <a:r>
              <a:rPr lang="en-US" dirty="0">
                <a:solidFill>
                  <a:schemeClr val="tx2"/>
                </a:solidFill>
              </a:rPr>
              <a:t> that simplifies communication between many networks.</a:t>
            </a:r>
          </a:p>
        </p:txBody>
      </p:sp>
      <p:grpSp>
        <p:nvGrpSpPr>
          <p:cNvPr id="1046" name="Group 104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047" name="Freeform: Shape 104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Freeform: Shape 104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Freeform: Shape 104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How AWS Transit Gateway works - Amazon VPC">
            <a:extLst>
              <a:ext uri="{FF2B5EF4-FFF2-40B4-BE49-F238E27FC236}">
                <a16:creationId xmlns:a16="http://schemas.microsoft.com/office/drawing/2014/main" id="{952179FD-E091-1025-2C8E-6ABAC51DFB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2306368"/>
            <a:ext cx="4142232" cy="3168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540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Elastic Block Storage (EBS) - Multi ...">
            <a:extLst>
              <a:ext uri="{FF2B5EF4-FFF2-40B4-BE49-F238E27FC236}">
                <a16:creationId xmlns:a16="http://schemas.microsoft.com/office/drawing/2014/main" id="{BA2603B4-9E87-EED2-BCE9-9D12D8DE2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7" r="88" b="-2"/>
          <a:stretch>
            <a:fillRect/>
          </a:stretch>
        </p:blipFill>
        <p:spPr bwMode="auto">
          <a:xfrm>
            <a:off x="7465674" y="486137"/>
            <a:ext cx="4594926" cy="5168096"/>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793BAB-7BEE-EE58-BEE6-577DDBF29484}"/>
              </a:ext>
            </a:extLst>
          </p:cNvPr>
          <p:cNvSpPr txBox="1"/>
          <p:nvPr/>
        </p:nvSpPr>
        <p:spPr>
          <a:xfrm>
            <a:off x="636608" y="742348"/>
            <a:ext cx="7639291" cy="5168096"/>
          </a:xfrm>
          <a:prstGeom prst="rect">
            <a:avLst/>
          </a:prstGeom>
        </p:spPr>
        <p:txBody>
          <a:bodyPr vert="horz" lIns="91440" tIns="45720" rIns="91440" bIns="45720" rtlCol="0">
            <a:normAutofit/>
          </a:bodyPr>
          <a:lstStyle/>
          <a:p>
            <a:pPr>
              <a:lnSpc>
                <a:spcPct val="200000"/>
              </a:lnSpc>
              <a:spcAft>
                <a:spcPts val="600"/>
              </a:spcAft>
            </a:pPr>
            <a:r>
              <a:rPr lang="en-US" b="1" dirty="0">
                <a:latin typeface="Abadi" panose="020B0604020104020204" pitchFamily="34" charset="0"/>
              </a:rPr>
              <a:t>Amazon EBS?</a:t>
            </a:r>
          </a:p>
          <a:p>
            <a:pPr indent="-228600">
              <a:lnSpc>
                <a:spcPct val="200000"/>
              </a:lnSpc>
              <a:spcAft>
                <a:spcPts val="600"/>
              </a:spcAft>
              <a:buFont typeface="Arial" panose="020B0604020202020204" pitchFamily="34" charset="0"/>
              <a:buChar char="•"/>
            </a:pPr>
            <a:r>
              <a:rPr lang="en-US" b="1" dirty="0">
                <a:latin typeface="Abadi" panose="020B0604020104020204" pitchFamily="34" charset="0"/>
              </a:rPr>
              <a:t>Amazon Elastic Block Store (EBS)</a:t>
            </a:r>
            <a:r>
              <a:rPr lang="en-US" dirty="0">
                <a:latin typeface="Abadi" panose="020B0604020104020204" pitchFamily="34" charset="0"/>
              </a:rPr>
              <a:t> is a </a:t>
            </a:r>
            <a:r>
              <a:rPr lang="en-US" b="1" dirty="0">
                <a:latin typeface="Abadi" panose="020B0604020104020204" pitchFamily="34" charset="0"/>
              </a:rPr>
              <a:t>block-level storage service</a:t>
            </a:r>
            <a:r>
              <a:rPr lang="en-US" dirty="0">
                <a:latin typeface="Abadi" panose="020B0604020104020204" pitchFamily="34" charset="0"/>
              </a:rPr>
              <a:t> used with </a:t>
            </a:r>
            <a:r>
              <a:rPr lang="en-US" b="1" dirty="0">
                <a:latin typeface="Abadi" panose="020B0604020104020204" pitchFamily="34" charset="0"/>
              </a:rPr>
              <a:t>EC2 (Elastic Compute Cloud)</a:t>
            </a:r>
            <a:r>
              <a:rPr lang="en-US" dirty="0">
                <a:latin typeface="Abadi" panose="020B0604020104020204" pitchFamily="34" charset="0"/>
              </a:rPr>
              <a:t> instances.</a:t>
            </a:r>
            <a:br>
              <a:rPr lang="en-US" dirty="0">
                <a:latin typeface="Abadi" panose="020B0604020104020204" pitchFamily="34" charset="0"/>
              </a:rPr>
            </a:br>
            <a:r>
              <a:rPr lang="en-US" dirty="0">
                <a:latin typeface="Abadi" panose="020B0604020104020204" pitchFamily="34" charset="0"/>
              </a:rPr>
              <a:t>It provides </a:t>
            </a:r>
            <a:r>
              <a:rPr lang="en-US" b="1" dirty="0">
                <a:latin typeface="Abadi" panose="020B0604020104020204" pitchFamily="34" charset="0"/>
              </a:rPr>
              <a:t>persistent</a:t>
            </a:r>
            <a:r>
              <a:rPr lang="en-US" dirty="0">
                <a:latin typeface="Abadi" panose="020B0604020104020204" pitchFamily="34" charset="0"/>
              </a:rPr>
              <a:t>, </a:t>
            </a:r>
            <a:r>
              <a:rPr lang="en-US" b="1" dirty="0">
                <a:latin typeface="Abadi" panose="020B0604020104020204" pitchFamily="34" charset="0"/>
              </a:rPr>
              <a:t>high-performance</a:t>
            </a:r>
            <a:r>
              <a:rPr lang="en-US" dirty="0">
                <a:latin typeface="Abadi" panose="020B0604020104020204" pitchFamily="34" charset="0"/>
              </a:rPr>
              <a:t>, and </a:t>
            </a:r>
            <a:r>
              <a:rPr lang="en-US" b="1" dirty="0">
                <a:latin typeface="Abadi" panose="020B0604020104020204" pitchFamily="34" charset="0"/>
              </a:rPr>
              <a:t>resizable</a:t>
            </a:r>
            <a:r>
              <a:rPr lang="en-US" dirty="0">
                <a:latin typeface="Abadi" panose="020B0604020104020204" pitchFamily="34" charset="0"/>
              </a:rPr>
              <a:t> storage volumes that act like </a:t>
            </a:r>
            <a:r>
              <a:rPr lang="en-US" b="1" dirty="0">
                <a:latin typeface="Abadi" panose="020B0604020104020204" pitchFamily="34" charset="0"/>
              </a:rPr>
              <a:t>virtual hard drives</a:t>
            </a:r>
            <a:r>
              <a:rPr lang="en-US" dirty="0">
                <a:latin typeface="Abadi" panose="020B0604020104020204" pitchFamily="34" charset="0"/>
              </a:rPr>
              <a:t> for your EC2 instances.</a:t>
            </a:r>
          </a:p>
          <a:p>
            <a:pPr indent="-228600">
              <a:lnSpc>
                <a:spcPct val="200000"/>
              </a:lnSpc>
              <a:spcAft>
                <a:spcPts val="600"/>
              </a:spcAft>
              <a:buFont typeface="Arial" panose="020B0604020202020204" pitchFamily="34" charset="0"/>
              <a:buChar char="•"/>
            </a:pPr>
            <a:r>
              <a:rPr lang="en-US" dirty="0">
                <a:latin typeface="Abadi" panose="020B0604020104020204" pitchFamily="34" charset="0"/>
              </a:rPr>
              <a:t>🔹 Think of it as the </a:t>
            </a:r>
            <a:r>
              <a:rPr lang="en-US" b="1" dirty="0">
                <a:latin typeface="Abadi" panose="020B0604020104020204" pitchFamily="34" charset="0"/>
              </a:rPr>
              <a:t>“hard disk”</a:t>
            </a:r>
            <a:r>
              <a:rPr lang="en-US" dirty="0">
                <a:latin typeface="Abadi" panose="020B0604020104020204" pitchFamily="34" charset="0"/>
              </a:rPr>
              <a:t> or </a:t>
            </a:r>
            <a:r>
              <a:rPr lang="en-US" b="1" dirty="0">
                <a:latin typeface="Abadi" panose="020B0604020104020204" pitchFamily="34" charset="0"/>
              </a:rPr>
              <a:t>SSD</a:t>
            </a:r>
            <a:r>
              <a:rPr lang="en-US" dirty="0">
                <a:latin typeface="Abadi" panose="020B0604020104020204" pitchFamily="34" charset="0"/>
              </a:rPr>
              <a:t> attached to your </a:t>
            </a:r>
            <a:r>
              <a:rPr lang="en-US" b="1" dirty="0">
                <a:latin typeface="Abadi" panose="020B0604020104020204" pitchFamily="34" charset="0"/>
              </a:rPr>
              <a:t>EC2 virtual machine</a:t>
            </a:r>
            <a:r>
              <a:rPr lang="en-US" dirty="0">
                <a:latin typeface="Abadi" panose="020B0604020104020204" pitchFamily="34" charset="0"/>
              </a:rPr>
              <a:t> in the cloud.</a:t>
            </a:r>
          </a:p>
        </p:txBody>
      </p:sp>
    </p:spTree>
    <p:extLst>
      <p:ext uri="{BB962C8B-B14F-4D97-AF65-F5344CB8AC3E}">
        <p14:creationId xmlns:p14="http://schemas.microsoft.com/office/powerpoint/2010/main" val="9423414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11394ABF-208F-203D-9BCA-7EAA88385887}"/>
              </a:ext>
            </a:extLst>
          </p:cNvPr>
          <p:cNvSpPr>
            <a:spLocks noChangeArrowheads="1"/>
          </p:cNvSpPr>
          <p:nvPr/>
        </p:nvSpPr>
        <p:spPr bwMode="auto">
          <a:xfrm>
            <a:off x="2554865" y="829434"/>
            <a:ext cx="6838518" cy="7365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3200" b="1" i="0" u="none" strike="noStrike" kern="1200" cap="none" normalizeH="0" baseline="0" dirty="0">
                <a:ln>
                  <a:noFill/>
                </a:ln>
                <a:solidFill>
                  <a:schemeClr val="bg1"/>
                </a:solidFill>
                <a:effectLst/>
                <a:latin typeface="+mj-lt"/>
                <a:ea typeface="+mj-ea"/>
                <a:cs typeface="+mj-cs"/>
              </a:rPr>
              <a:t>🧩 Key Features</a:t>
            </a:r>
          </a:p>
          <a:p>
            <a:pPr marL="0" marR="0" lvl="0" indent="0" algn="ctr" fontAlgn="base">
              <a:lnSpc>
                <a:spcPct val="90000"/>
              </a:lnSpc>
              <a:spcBef>
                <a:spcPct val="0"/>
              </a:spcBef>
              <a:spcAft>
                <a:spcPts val="600"/>
              </a:spcAft>
              <a:buClrTx/>
              <a:buSzTx/>
              <a:tabLst/>
            </a:pPr>
            <a:endParaRPr kumimoji="0" lang="en-US" altLang="en-US" sz="3200" b="0" i="0" u="none" strike="noStrike" kern="1200" cap="none" normalizeH="0" baseline="0" dirty="0">
              <a:ln>
                <a:noFill/>
              </a:ln>
              <a:solidFill>
                <a:schemeClr val="bg1"/>
              </a:solidFill>
              <a:effectLst/>
              <a:latin typeface="+mj-lt"/>
              <a:ea typeface="+mj-ea"/>
              <a:cs typeface="+mj-cs"/>
            </a:endParaRPr>
          </a:p>
        </p:txBody>
      </p:sp>
      <p:graphicFrame>
        <p:nvGraphicFramePr>
          <p:cNvPr id="2" name="Table 1">
            <a:extLst>
              <a:ext uri="{FF2B5EF4-FFF2-40B4-BE49-F238E27FC236}">
                <a16:creationId xmlns:a16="http://schemas.microsoft.com/office/drawing/2014/main" id="{529CB13B-0DC0-CDD4-641E-ABA8274F62F4}"/>
              </a:ext>
            </a:extLst>
          </p:cNvPr>
          <p:cNvGraphicFramePr>
            <a:graphicFrameLocks noGrp="1"/>
          </p:cNvGraphicFramePr>
          <p:nvPr>
            <p:extLst>
              <p:ext uri="{D42A27DB-BD31-4B8C-83A1-F6EECF244321}">
                <p14:modId xmlns:p14="http://schemas.microsoft.com/office/powerpoint/2010/main" val="322723424"/>
              </p:ext>
            </p:extLst>
          </p:nvPr>
        </p:nvGraphicFramePr>
        <p:xfrm>
          <a:off x="785290" y="1743668"/>
          <a:ext cx="10905067" cy="4551804"/>
        </p:xfrm>
        <a:graphic>
          <a:graphicData uri="http://schemas.openxmlformats.org/drawingml/2006/table">
            <a:tbl>
              <a:tblPr>
                <a:tableStyleId>{0505E3EF-67EA-436B-97B2-0124C06EBD24}</a:tableStyleId>
              </a:tblPr>
              <a:tblGrid>
                <a:gridCol w="4487680">
                  <a:extLst>
                    <a:ext uri="{9D8B030D-6E8A-4147-A177-3AD203B41FA5}">
                      <a16:colId xmlns:a16="http://schemas.microsoft.com/office/drawing/2014/main" val="3282009054"/>
                    </a:ext>
                  </a:extLst>
                </a:gridCol>
                <a:gridCol w="6417387">
                  <a:extLst>
                    <a:ext uri="{9D8B030D-6E8A-4147-A177-3AD203B41FA5}">
                      <a16:colId xmlns:a16="http://schemas.microsoft.com/office/drawing/2014/main" val="2491359091"/>
                    </a:ext>
                  </a:extLst>
                </a:gridCol>
              </a:tblGrid>
              <a:tr h="357530">
                <a:tc>
                  <a:txBody>
                    <a:bodyPr/>
                    <a:lstStyle/>
                    <a:p>
                      <a:pPr>
                        <a:buNone/>
                      </a:pPr>
                      <a:r>
                        <a:rPr lang="en-US" sz="2200" b="1" dirty="0"/>
                        <a:t>Feature</a:t>
                      </a:r>
                    </a:p>
                  </a:txBody>
                  <a:tcPr marL="81022" marR="81022" marT="40511" marB="40511" anchor="ctr"/>
                </a:tc>
                <a:tc>
                  <a:txBody>
                    <a:bodyPr/>
                    <a:lstStyle/>
                    <a:p>
                      <a:pPr>
                        <a:buNone/>
                      </a:pPr>
                      <a:r>
                        <a:rPr lang="en-US" sz="2200" b="1" dirty="0"/>
                        <a:t>Description</a:t>
                      </a:r>
                    </a:p>
                  </a:txBody>
                  <a:tcPr marL="81022" marR="81022" marT="40511" marB="40511" anchor="ctr"/>
                </a:tc>
                <a:extLst>
                  <a:ext uri="{0D108BD9-81ED-4DB2-BD59-A6C34878D82A}">
                    <a16:rowId xmlns:a16="http://schemas.microsoft.com/office/drawing/2014/main" val="4167262364"/>
                  </a:ext>
                </a:extLst>
              </a:tr>
              <a:tr h="595898">
                <a:tc>
                  <a:txBody>
                    <a:bodyPr/>
                    <a:lstStyle/>
                    <a:p>
                      <a:pPr>
                        <a:buNone/>
                      </a:pPr>
                      <a:r>
                        <a:rPr lang="en-US" sz="1800" b="1"/>
                        <a:t>Persistent Storage</a:t>
                      </a:r>
                      <a:endParaRPr lang="en-US" sz="1800"/>
                    </a:p>
                  </a:txBody>
                  <a:tcPr marL="81022" marR="81022" marT="40511" marB="40511" anchor="ctr"/>
                </a:tc>
                <a:tc>
                  <a:txBody>
                    <a:bodyPr/>
                    <a:lstStyle/>
                    <a:p>
                      <a:pPr>
                        <a:buNone/>
                      </a:pPr>
                      <a:r>
                        <a:rPr lang="en-US" sz="1800" dirty="0"/>
                        <a:t>Data remains even after the EC2 instance is stopped or terminated (if you choose so).</a:t>
                      </a:r>
                    </a:p>
                  </a:txBody>
                  <a:tcPr marL="81022" marR="81022" marT="40511" marB="40511" anchor="ctr"/>
                </a:tc>
                <a:extLst>
                  <a:ext uri="{0D108BD9-81ED-4DB2-BD59-A6C34878D82A}">
                    <a16:rowId xmlns:a16="http://schemas.microsoft.com/office/drawing/2014/main" val="3628006240"/>
                  </a:ext>
                </a:extLst>
              </a:tr>
              <a:tr h="595898">
                <a:tc>
                  <a:txBody>
                    <a:bodyPr/>
                    <a:lstStyle/>
                    <a:p>
                      <a:pPr>
                        <a:buNone/>
                      </a:pPr>
                      <a:r>
                        <a:rPr lang="en-US" sz="1800" b="1" dirty="0"/>
                        <a:t>Block-level Storage</a:t>
                      </a:r>
                      <a:endParaRPr lang="en-US" sz="1800" dirty="0"/>
                    </a:p>
                  </a:txBody>
                  <a:tcPr marL="81022" marR="81022" marT="40511" marB="40511" anchor="ctr"/>
                </a:tc>
                <a:tc>
                  <a:txBody>
                    <a:bodyPr/>
                    <a:lstStyle/>
                    <a:p>
                      <a:pPr>
                        <a:buNone/>
                      </a:pPr>
                      <a:r>
                        <a:rPr lang="en-US" sz="1800" dirty="0"/>
                        <a:t>Works like a physical hard drive; can be formatted, partitioned, or used as raw storage.</a:t>
                      </a:r>
                    </a:p>
                  </a:txBody>
                  <a:tcPr marL="81022" marR="81022" marT="40511" marB="40511" anchor="ctr"/>
                </a:tc>
                <a:extLst>
                  <a:ext uri="{0D108BD9-81ED-4DB2-BD59-A6C34878D82A}">
                    <a16:rowId xmlns:a16="http://schemas.microsoft.com/office/drawing/2014/main" val="3863435557"/>
                  </a:ext>
                </a:extLst>
              </a:tr>
              <a:tr h="595898">
                <a:tc>
                  <a:txBody>
                    <a:bodyPr/>
                    <a:lstStyle/>
                    <a:p>
                      <a:pPr>
                        <a:buNone/>
                      </a:pPr>
                      <a:r>
                        <a:rPr lang="en-US" sz="1800" b="1"/>
                        <a:t>Attach/Detach</a:t>
                      </a:r>
                      <a:endParaRPr lang="en-US" sz="1800"/>
                    </a:p>
                  </a:txBody>
                  <a:tcPr marL="81022" marR="81022" marT="40511" marB="40511" anchor="ctr"/>
                </a:tc>
                <a:tc>
                  <a:txBody>
                    <a:bodyPr/>
                    <a:lstStyle/>
                    <a:p>
                      <a:pPr>
                        <a:buNone/>
                      </a:pPr>
                      <a:r>
                        <a:rPr lang="en-US" sz="1800" dirty="0"/>
                        <a:t>You can attach one EBS volume to one EC2 instance at a time, but you can detach and attach to another instance easily.</a:t>
                      </a:r>
                    </a:p>
                  </a:txBody>
                  <a:tcPr marL="81022" marR="81022" marT="40511" marB="40511" anchor="ctr"/>
                </a:tc>
                <a:extLst>
                  <a:ext uri="{0D108BD9-81ED-4DB2-BD59-A6C34878D82A}">
                    <a16:rowId xmlns:a16="http://schemas.microsoft.com/office/drawing/2014/main" val="2653876032"/>
                  </a:ext>
                </a:extLst>
              </a:tr>
              <a:tr h="357530">
                <a:tc>
                  <a:txBody>
                    <a:bodyPr/>
                    <a:lstStyle/>
                    <a:p>
                      <a:pPr>
                        <a:buNone/>
                      </a:pPr>
                      <a:r>
                        <a:rPr lang="en-US" sz="1800" b="1" dirty="0"/>
                        <a:t>Snapshots</a:t>
                      </a:r>
                      <a:endParaRPr lang="en-US" sz="1800" dirty="0"/>
                    </a:p>
                  </a:txBody>
                  <a:tcPr marL="81022" marR="81022" marT="40511" marB="40511" anchor="ctr"/>
                </a:tc>
                <a:tc>
                  <a:txBody>
                    <a:bodyPr/>
                    <a:lstStyle/>
                    <a:p>
                      <a:pPr>
                        <a:buNone/>
                      </a:pPr>
                      <a:r>
                        <a:rPr lang="en-US" sz="1800"/>
                        <a:t>You can take backups (point-in-time copies) stored in </a:t>
                      </a:r>
                      <a:r>
                        <a:rPr lang="en-US" sz="1800" b="1"/>
                        <a:t>Amazon S3</a:t>
                      </a:r>
                      <a:r>
                        <a:rPr lang="en-US" sz="1800"/>
                        <a:t>.</a:t>
                      </a:r>
                    </a:p>
                  </a:txBody>
                  <a:tcPr marL="81022" marR="81022" marT="40511" marB="40511" anchor="ctr"/>
                </a:tc>
                <a:extLst>
                  <a:ext uri="{0D108BD9-81ED-4DB2-BD59-A6C34878D82A}">
                    <a16:rowId xmlns:a16="http://schemas.microsoft.com/office/drawing/2014/main" val="334251014"/>
                  </a:ext>
                </a:extLst>
              </a:tr>
              <a:tr h="357530">
                <a:tc>
                  <a:txBody>
                    <a:bodyPr/>
                    <a:lstStyle/>
                    <a:p>
                      <a:pPr>
                        <a:buNone/>
                      </a:pPr>
                      <a:r>
                        <a:rPr lang="en-US" sz="1800" b="1"/>
                        <a:t>Encryption</a:t>
                      </a:r>
                      <a:endParaRPr lang="en-US" sz="1800"/>
                    </a:p>
                  </a:txBody>
                  <a:tcPr marL="81022" marR="81022" marT="40511" marB="40511" anchor="ctr"/>
                </a:tc>
                <a:tc>
                  <a:txBody>
                    <a:bodyPr/>
                    <a:lstStyle/>
                    <a:p>
                      <a:pPr>
                        <a:buNone/>
                      </a:pPr>
                      <a:r>
                        <a:rPr lang="en-US" sz="1800"/>
                        <a:t>Supports encryption at rest and in transit using AWS KMS.</a:t>
                      </a:r>
                    </a:p>
                  </a:txBody>
                  <a:tcPr marL="81022" marR="81022" marT="40511" marB="40511" anchor="ctr"/>
                </a:tc>
                <a:extLst>
                  <a:ext uri="{0D108BD9-81ED-4DB2-BD59-A6C34878D82A}">
                    <a16:rowId xmlns:a16="http://schemas.microsoft.com/office/drawing/2014/main" val="3865266099"/>
                  </a:ext>
                </a:extLst>
              </a:tr>
              <a:tr h="595898">
                <a:tc>
                  <a:txBody>
                    <a:bodyPr/>
                    <a:lstStyle/>
                    <a:p>
                      <a:pPr>
                        <a:buNone/>
                      </a:pPr>
                      <a:r>
                        <a:rPr lang="en-US" sz="1800" b="1"/>
                        <a:t>Scalability</a:t>
                      </a:r>
                      <a:endParaRPr lang="en-US" sz="1800"/>
                    </a:p>
                  </a:txBody>
                  <a:tcPr marL="81022" marR="81022" marT="40511" marB="40511" anchor="ctr"/>
                </a:tc>
                <a:tc>
                  <a:txBody>
                    <a:bodyPr/>
                    <a:lstStyle/>
                    <a:p>
                      <a:pPr>
                        <a:buNone/>
                      </a:pPr>
                      <a:r>
                        <a:rPr lang="en-US" sz="1800"/>
                        <a:t>Volumes can be resized (increase storage or change type) without downtime.</a:t>
                      </a:r>
                    </a:p>
                  </a:txBody>
                  <a:tcPr marL="81022" marR="81022" marT="40511" marB="40511" anchor="ctr"/>
                </a:tc>
                <a:extLst>
                  <a:ext uri="{0D108BD9-81ED-4DB2-BD59-A6C34878D82A}">
                    <a16:rowId xmlns:a16="http://schemas.microsoft.com/office/drawing/2014/main" val="3545195546"/>
                  </a:ext>
                </a:extLst>
              </a:tr>
              <a:tr h="357530">
                <a:tc>
                  <a:txBody>
                    <a:bodyPr/>
                    <a:lstStyle/>
                    <a:p>
                      <a:pPr>
                        <a:buNone/>
                      </a:pPr>
                      <a:r>
                        <a:rPr lang="en-US" sz="1800" b="1"/>
                        <a:t>High Availability</a:t>
                      </a:r>
                      <a:endParaRPr lang="en-US" sz="1800"/>
                    </a:p>
                  </a:txBody>
                  <a:tcPr marL="81022" marR="81022" marT="40511" marB="40511" anchor="ctr"/>
                </a:tc>
                <a:tc>
                  <a:txBody>
                    <a:bodyPr/>
                    <a:lstStyle/>
                    <a:p>
                      <a:pPr>
                        <a:buNone/>
                      </a:pPr>
                      <a:r>
                        <a:rPr lang="en-US" sz="1800" dirty="0"/>
                        <a:t>Data is automatically replicated within an </a:t>
                      </a:r>
                      <a:r>
                        <a:rPr lang="en-US" sz="1800" b="1" dirty="0"/>
                        <a:t>Availability Zone (AZ)</a:t>
                      </a:r>
                      <a:r>
                        <a:rPr lang="en-US" sz="1800" dirty="0"/>
                        <a:t>.</a:t>
                      </a:r>
                    </a:p>
                  </a:txBody>
                  <a:tcPr marL="81022" marR="81022" marT="40511" marB="40511" anchor="ctr"/>
                </a:tc>
                <a:extLst>
                  <a:ext uri="{0D108BD9-81ED-4DB2-BD59-A6C34878D82A}">
                    <a16:rowId xmlns:a16="http://schemas.microsoft.com/office/drawing/2014/main" val="640314140"/>
                  </a:ext>
                </a:extLst>
              </a:tr>
            </a:tbl>
          </a:graphicData>
        </a:graphic>
      </p:graphicFrame>
    </p:spTree>
    <p:extLst>
      <p:ext uri="{BB962C8B-B14F-4D97-AF65-F5344CB8AC3E}">
        <p14:creationId xmlns:p14="http://schemas.microsoft.com/office/powerpoint/2010/main" val="2119449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7194812-F0AE-214C-E2FE-25A64A6704D6}"/>
              </a:ext>
            </a:extLst>
          </p:cNvPr>
          <p:cNvGraphicFramePr>
            <a:graphicFrameLocks noGrp="1"/>
          </p:cNvGraphicFramePr>
          <p:nvPr>
            <p:extLst>
              <p:ext uri="{D42A27DB-BD31-4B8C-83A1-F6EECF244321}">
                <p14:modId xmlns:p14="http://schemas.microsoft.com/office/powerpoint/2010/main" val="3774403186"/>
              </p:ext>
            </p:extLst>
          </p:nvPr>
        </p:nvGraphicFramePr>
        <p:xfrm>
          <a:off x="623190" y="1483926"/>
          <a:ext cx="11125112" cy="4882151"/>
        </p:xfrm>
        <a:graphic>
          <a:graphicData uri="http://schemas.openxmlformats.org/drawingml/2006/table">
            <a:tbl>
              <a:tblPr>
                <a:tableStyleId>{0660B408-B3CF-4A94-85FC-2B1E0A45F4A2}</a:tableStyleId>
              </a:tblPr>
              <a:tblGrid>
                <a:gridCol w="2781278">
                  <a:extLst>
                    <a:ext uri="{9D8B030D-6E8A-4147-A177-3AD203B41FA5}">
                      <a16:colId xmlns:a16="http://schemas.microsoft.com/office/drawing/2014/main" val="1447696396"/>
                    </a:ext>
                  </a:extLst>
                </a:gridCol>
                <a:gridCol w="2781278">
                  <a:extLst>
                    <a:ext uri="{9D8B030D-6E8A-4147-A177-3AD203B41FA5}">
                      <a16:colId xmlns:a16="http://schemas.microsoft.com/office/drawing/2014/main" val="4050041888"/>
                    </a:ext>
                  </a:extLst>
                </a:gridCol>
                <a:gridCol w="2781278">
                  <a:extLst>
                    <a:ext uri="{9D8B030D-6E8A-4147-A177-3AD203B41FA5}">
                      <a16:colId xmlns:a16="http://schemas.microsoft.com/office/drawing/2014/main" val="3264871372"/>
                    </a:ext>
                  </a:extLst>
                </a:gridCol>
                <a:gridCol w="2781278">
                  <a:extLst>
                    <a:ext uri="{9D8B030D-6E8A-4147-A177-3AD203B41FA5}">
                      <a16:colId xmlns:a16="http://schemas.microsoft.com/office/drawing/2014/main" val="1610379949"/>
                    </a:ext>
                  </a:extLst>
                </a:gridCol>
              </a:tblGrid>
              <a:tr h="429629">
                <a:tc>
                  <a:txBody>
                    <a:bodyPr/>
                    <a:lstStyle/>
                    <a:p>
                      <a:pPr>
                        <a:buNone/>
                      </a:pPr>
                      <a:r>
                        <a:rPr lang="en-US" sz="1600" b="1" dirty="0">
                          <a:solidFill>
                            <a:schemeClr val="accent2">
                              <a:lumMod val="50000"/>
                            </a:schemeClr>
                          </a:solidFill>
                        </a:rPr>
                        <a:t>Type</a:t>
                      </a:r>
                      <a:endParaRPr lang="en-US" sz="1600" dirty="0">
                        <a:solidFill>
                          <a:schemeClr val="accent2">
                            <a:lumMod val="50000"/>
                          </a:schemeClr>
                        </a:solidFill>
                        <a:latin typeface="Abadi" panose="020B0604020104020204" pitchFamily="34" charset="0"/>
                      </a:endParaRPr>
                    </a:p>
                  </a:txBody>
                  <a:tcPr anchor="ctr"/>
                </a:tc>
                <a:tc>
                  <a:txBody>
                    <a:bodyPr/>
                    <a:lstStyle/>
                    <a:p>
                      <a:pPr>
                        <a:buNone/>
                      </a:pPr>
                      <a:r>
                        <a:rPr lang="en-US" sz="1600" b="1">
                          <a:solidFill>
                            <a:schemeClr val="accent2">
                              <a:lumMod val="50000"/>
                            </a:schemeClr>
                          </a:solidFill>
                        </a:rPr>
                        <a:t>Description</a:t>
                      </a:r>
                      <a:endParaRPr lang="en-US" sz="1600">
                        <a:solidFill>
                          <a:schemeClr val="accent2">
                            <a:lumMod val="50000"/>
                          </a:schemeClr>
                        </a:solidFill>
                        <a:latin typeface="Abadi" panose="020B0604020104020204" pitchFamily="34" charset="0"/>
                      </a:endParaRPr>
                    </a:p>
                  </a:txBody>
                  <a:tcPr anchor="ctr"/>
                </a:tc>
                <a:tc>
                  <a:txBody>
                    <a:bodyPr/>
                    <a:lstStyle/>
                    <a:p>
                      <a:pPr>
                        <a:buNone/>
                      </a:pPr>
                      <a:r>
                        <a:rPr lang="en-US" sz="1600" b="1" dirty="0">
                          <a:solidFill>
                            <a:schemeClr val="accent2">
                              <a:lumMod val="50000"/>
                            </a:schemeClr>
                          </a:solidFill>
                        </a:rPr>
                        <a:t>Use Case</a:t>
                      </a:r>
                      <a:endParaRPr lang="en-US" sz="1600" dirty="0">
                        <a:solidFill>
                          <a:schemeClr val="accent2">
                            <a:lumMod val="50000"/>
                          </a:schemeClr>
                        </a:solidFill>
                        <a:latin typeface="Abadi" panose="020B0604020104020204" pitchFamily="34" charset="0"/>
                      </a:endParaRPr>
                    </a:p>
                  </a:txBody>
                  <a:tcPr anchor="ctr"/>
                </a:tc>
                <a:tc>
                  <a:txBody>
                    <a:bodyPr/>
                    <a:lstStyle/>
                    <a:p>
                      <a:pPr>
                        <a:buNone/>
                      </a:pPr>
                      <a:r>
                        <a:rPr lang="en-US" sz="1600" b="1" dirty="0">
                          <a:solidFill>
                            <a:schemeClr val="accent2">
                              <a:lumMod val="50000"/>
                            </a:schemeClr>
                          </a:solidFill>
                        </a:rPr>
                        <a:t>Price (Approx.)</a:t>
                      </a:r>
                      <a:endParaRPr lang="en-US" sz="1600" dirty="0">
                        <a:solidFill>
                          <a:schemeClr val="accent2">
                            <a:lumMod val="50000"/>
                          </a:schemeClr>
                        </a:solidFill>
                        <a:latin typeface="Abadi" panose="020B0604020104020204" pitchFamily="34" charset="0"/>
                      </a:endParaRPr>
                    </a:p>
                  </a:txBody>
                  <a:tcPr anchor="ctr"/>
                </a:tc>
                <a:extLst>
                  <a:ext uri="{0D108BD9-81ED-4DB2-BD59-A6C34878D82A}">
                    <a16:rowId xmlns:a16="http://schemas.microsoft.com/office/drawing/2014/main" val="1223299404"/>
                  </a:ext>
                </a:extLst>
              </a:tr>
              <a:tr h="742087">
                <a:tc>
                  <a:txBody>
                    <a:bodyPr/>
                    <a:lstStyle/>
                    <a:p>
                      <a:pPr>
                        <a:buNone/>
                      </a:pPr>
                      <a:r>
                        <a:rPr lang="en-US" sz="1600" b="1" dirty="0"/>
                        <a:t>gp3 (General Purpose SSD)</a:t>
                      </a:r>
                      <a:endParaRPr lang="en-US" sz="1600" dirty="0">
                        <a:latin typeface="Abadi" panose="020B0604020104020204" pitchFamily="34" charset="0"/>
                      </a:endParaRPr>
                    </a:p>
                  </a:txBody>
                  <a:tcPr anchor="ctr"/>
                </a:tc>
                <a:tc>
                  <a:txBody>
                    <a:bodyPr/>
                    <a:lstStyle/>
                    <a:p>
                      <a:pPr>
                        <a:buNone/>
                      </a:pPr>
                      <a:r>
                        <a:rPr lang="en-US" sz="1600" dirty="0"/>
                        <a:t>Balanced price and performance</a:t>
                      </a:r>
                      <a:endParaRPr lang="en-US" sz="1600" dirty="0">
                        <a:latin typeface="Abadi" panose="020B0604020104020204" pitchFamily="34" charset="0"/>
                      </a:endParaRPr>
                    </a:p>
                  </a:txBody>
                  <a:tcPr anchor="ctr"/>
                </a:tc>
                <a:tc>
                  <a:txBody>
                    <a:bodyPr/>
                    <a:lstStyle/>
                    <a:p>
                      <a:pPr>
                        <a:buNone/>
                      </a:pPr>
                      <a:r>
                        <a:rPr lang="en-US" sz="1600"/>
                        <a:t>Most workloads, boot volumes</a:t>
                      </a:r>
                      <a:endParaRPr lang="en-US" sz="1600">
                        <a:latin typeface="Abadi" panose="020B0604020104020204" pitchFamily="34" charset="0"/>
                      </a:endParaRPr>
                    </a:p>
                  </a:txBody>
                  <a:tcPr anchor="ctr"/>
                </a:tc>
                <a:tc>
                  <a:txBody>
                    <a:bodyPr/>
                    <a:lstStyle/>
                    <a:p>
                      <a:pPr>
                        <a:buNone/>
                      </a:pPr>
                      <a:r>
                        <a:rPr lang="en-US" sz="1600"/>
                        <a:t>💲0.08 per GB-month</a:t>
                      </a:r>
                      <a:endParaRPr lang="en-US" sz="1600">
                        <a:latin typeface="Abadi" panose="020B0604020104020204" pitchFamily="34" charset="0"/>
                      </a:endParaRPr>
                    </a:p>
                  </a:txBody>
                  <a:tcPr anchor="ctr"/>
                </a:tc>
                <a:extLst>
                  <a:ext uri="{0D108BD9-81ED-4DB2-BD59-A6C34878D82A}">
                    <a16:rowId xmlns:a16="http://schemas.microsoft.com/office/drawing/2014/main" val="673947151"/>
                  </a:ext>
                </a:extLst>
              </a:tr>
              <a:tr h="742087">
                <a:tc>
                  <a:txBody>
                    <a:bodyPr/>
                    <a:lstStyle/>
                    <a:p>
                      <a:pPr>
                        <a:buNone/>
                      </a:pPr>
                      <a:r>
                        <a:rPr lang="en-US" sz="1600" b="1"/>
                        <a:t>gp2 (General Purpose SSD – older)</a:t>
                      </a:r>
                      <a:endParaRPr lang="en-US" sz="1600">
                        <a:latin typeface="Abadi" panose="020B0604020104020204" pitchFamily="34" charset="0"/>
                      </a:endParaRPr>
                    </a:p>
                  </a:txBody>
                  <a:tcPr anchor="ctr"/>
                </a:tc>
                <a:tc>
                  <a:txBody>
                    <a:bodyPr/>
                    <a:lstStyle/>
                    <a:p>
                      <a:pPr>
                        <a:buNone/>
                      </a:pPr>
                      <a:r>
                        <a:rPr lang="en-US" sz="1600"/>
                        <a:t>Previous generation, still widely used</a:t>
                      </a:r>
                      <a:endParaRPr lang="en-US" sz="1600">
                        <a:latin typeface="Abadi" panose="020B0604020104020204" pitchFamily="34" charset="0"/>
                      </a:endParaRPr>
                    </a:p>
                  </a:txBody>
                  <a:tcPr anchor="ctr"/>
                </a:tc>
                <a:tc>
                  <a:txBody>
                    <a:bodyPr/>
                    <a:lstStyle/>
                    <a:p>
                      <a:pPr>
                        <a:buNone/>
                      </a:pPr>
                      <a:r>
                        <a:rPr lang="en-US" sz="1600"/>
                        <a:t>General workloads</a:t>
                      </a:r>
                      <a:endParaRPr lang="en-US" sz="1600">
                        <a:latin typeface="Abadi" panose="020B0604020104020204" pitchFamily="34" charset="0"/>
                      </a:endParaRPr>
                    </a:p>
                  </a:txBody>
                  <a:tcPr anchor="ctr"/>
                </a:tc>
                <a:tc>
                  <a:txBody>
                    <a:bodyPr/>
                    <a:lstStyle/>
                    <a:p>
                      <a:pPr>
                        <a:buNone/>
                      </a:pPr>
                      <a:r>
                        <a:rPr lang="en-US" sz="1600"/>
                        <a:t>💲0.10 per GB-month</a:t>
                      </a:r>
                      <a:endParaRPr lang="en-US" sz="1600">
                        <a:latin typeface="Abadi" panose="020B0604020104020204" pitchFamily="34" charset="0"/>
                      </a:endParaRPr>
                    </a:p>
                  </a:txBody>
                  <a:tcPr anchor="ctr"/>
                </a:tc>
                <a:extLst>
                  <a:ext uri="{0D108BD9-81ED-4DB2-BD59-A6C34878D82A}">
                    <a16:rowId xmlns:a16="http://schemas.microsoft.com/office/drawing/2014/main" val="1879781009"/>
                  </a:ext>
                </a:extLst>
              </a:tr>
              <a:tr h="742087">
                <a:tc>
                  <a:txBody>
                    <a:bodyPr/>
                    <a:lstStyle/>
                    <a:p>
                      <a:pPr>
                        <a:buNone/>
                      </a:pPr>
                      <a:r>
                        <a:rPr lang="it-IT" sz="1600" b="1"/>
                        <a:t>io2 / io2 Block Express (Provisioned IOPS SSD)</a:t>
                      </a:r>
                      <a:endParaRPr lang="it-IT" sz="1600">
                        <a:latin typeface="Abadi" panose="020B0604020104020204" pitchFamily="34" charset="0"/>
                      </a:endParaRPr>
                    </a:p>
                  </a:txBody>
                  <a:tcPr anchor="ctr"/>
                </a:tc>
                <a:tc>
                  <a:txBody>
                    <a:bodyPr/>
                    <a:lstStyle/>
                    <a:p>
                      <a:pPr>
                        <a:buNone/>
                      </a:pPr>
                      <a:r>
                        <a:rPr lang="en-US" sz="1600"/>
                        <a:t>High-performance, mission-critical</a:t>
                      </a:r>
                      <a:endParaRPr lang="en-US" sz="1600">
                        <a:latin typeface="Abadi" panose="020B0604020104020204" pitchFamily="34" charset="0"/>
                      </a:endParaRPr>
                    </a:p>
                  </a:txBody>
                  <a:tcPr anchor="ctr"/>
                </a:tc>
                <a:tc>
                  <a:txBody>
                    <a:bodyPr/>
                    <a:lstStyle/>
                    <a:p>
                      <a:pPr>
                        <a:buNone/>
                      </a:pPr>
                      <a:r>
                        <a:rPr lang="en-US" sz="1600"/>
                        <a:t>Databases, heavy I/O apps</a:t>
                      </a:r>
                      <a:endParaRPr lang="en-US" sz="1600">
                        <a:latin typeface="Abadi" panose="020B0604020104020204" pitchFamily="34" charset="0"/>
                      </a:endParaRPr>
                    </a:p>
                  </a:txBody>
                  <a:tcPr anchor="ctr"/>
                </a:tc>
                <a:tc>
                  <a:txBody>
                    <a:bodyPr/>
                    <a:lstStyle/>
                    <a:p>
                      <a:pPr>
                        <a:buNone/>
                      </a:pPr>
                      <a:r>
                        <a:rPr lang="en-US" sz="1600"/>
                        <a:t>💲0.125–0.138 per GB-month (plus IOPS cost)</a:t>
                      </a:r>
                      <a:endParaRPr lang="en-US" sz="1600">
                        <a:latin typeface="Abadi" panose="020B0604020104020204" pitchFamily="34" charset="0"/>
                      </a:endParaRPr>
                    </a:p>
                  </a:txBody>
                  <a:tcPr anchor="ctr"/>
                </a:tc>
                <a:extLst>
                  <a:ext uri="{0D108BD9-81ED-4DB2-BD59-A6C34878D82A}">
                    <a16:rowId xmlns:a16="http://schemas.microsoft.com/office/drawing/2014/main" val="3636902241"/>
                  </a:ext>
                </a:extLst>
              </a:tr>
              <a:tr h="742087">
                <a:tc>
                  <a:txBody>
                    <a:bodyPr/>
                    <a:lstStyle/>
                    <a:p>
                      <a:pPr>
                        <a:buNone/>
                      </a:pPr>
                      <a:r>
                        <a:rPr lang="en-US" sz="1600" b="1"/>
                        <a:t>st1 (Throughput Optimized HDD)</a:t>
                      </a:r>
                      <a:endParaRPr lang="en-US" sz="1600">
                        <a:latin typeface="Abadi" panose="020B0604020104020204" pitchFamily="34" charset="0"/>
                      </a:endParaRPr>
                    </a:p>
                  </a:txBody>
                  <a:tcPr anchor="ctr"/>
                </a:tc>
                <a:tc>
                  <a:txBody>
                    <a:bodyPr/>
                    <a:lstStyle/>
                    <a:p>
                      <a:pPr>
                        <a:buNone/>
                      </a:pPr>
                      <a:r>
                        <a:rPr lang="en-US" sz="1600" dirty="0"/>
                        <a:t>Low-cost HDD for frequent access</a:t>
                      </a:r>
                      <a:endParaRPr lang="en-US" sz="1600" dirty="0">
                        <a:latin typeface="Abadi" panose="020B0604020104020204" pitchFamily="34" charset="0"/>
                      </a:endParaRPr>
                    </a:p>
                  </a:txBody>
                  <a:tcPr anchor="ctr"/>
                </a:tc>
                <a:tc>
                  <a:txBody>
                    <a:bodyPr/>
                    <a:lstStyle/>
                    <a:p>
                      <a:pPr>
                        <a:buNone/>
                      </a:pPr>
                      <a:r>
                        <a:rPr lang="en-US" sz="1600"/>
                        <a:t>Big data, streaming, logs</a:t>
                      </a:r>
                      <a:endParaRPr lang="en-US" sz="1600">
                        <a:latin typeface="Abadi" panose="020B0604020104020204" pitchFamily="34" charset="0"/>
                      </a:endParaRPr>
                    </a:p>
                  </a:txBody>
                  <a:tcPr anchor="ctr"/>
                </a:tc>
                <a:tc>
                  <a:txBody>
                    <a:bodyPr/>
                    <a:lstStyle/>
                    <a:p>
                      <a:pPr>
                        <a:buNone/>
                      </a:pPr>
                      <a:r>
                        <a:rPr lang="en-US" sz="1600"/>
                        <a:t>💲0.045 per GB-month</a:t>
                      </a:r>
                      <a:endParaRPr lang="en-US" sz="1600">
                        <a:latin typeface="Abadi" panose="020B0604020104020204" pitchFamily="34" charset="0"/>
                      </a:endParaRPr>
                    </a:p>
                  </a:txBody>
                  <a:tcPr anchor="ctr"/>
                </a:tc>
                <a:extLst>
                  <a:ext uri="{0D108BD9-81ED-4DB2-BD59-A6C34878D82A}">
                    <a16:rowId xmlns:a16="http://schemas.microsoft.com/office/drawing/2014/main" val="3297114978"/>
                  </a:ext>
                </a:extLst>
              </a:tr>
              <a:tr h="742087">
                <a:tc>
                  <a:txBody>
                    <a:bodyPr/>
                    <a:lstStyle/>
                    <a:p>
                      <a:pPr>
                        <a:buNone/>
                      </a:pPr>
                      <a:r>
                        <a:rPr lang="en-US" sz="1600" b="1"/>
                        <a:t>sc1 (Cold HDD)</a:t>
                      </a:r>
                      <a:endParaRPr lang="en-US" sz="1600">
                        <a:latin typeface="Abadi" panose="020B0604020104020204" pitchFamily="34" charset="0"/>
                      </a:endParaRPr>
                    </a:p>
                  </a:txBody>
                  <a:tcPr anchor="ctr"/>
                </a:tc>
                <a:tc>
                  <a:txBody>
                    <a:bodyPr/>
                    <a:lstStyle/>
                    <a:p>
                      <a:pPr>
                        <a:buNone/>
                      </a:pPr>
                      <a:r>
                        <a:rPr lang="en-US" sz="1600"/>
                        <a:t>Lowest cost HDD for infrequent access</a:t>
                      </a:r>
                      <a:endParaRPr lang="en-US" sz="1600">
                        <a:latin typeface="Abadi" panose="020B0604020104020204" pitchFamily="34" charset="0"/>
                      </a:endParaRPr>
                    </a:p>
                  </a:txBody>
                  <a:tcPr anchor="ctr"/>
                </a:tc>
                <a:tc>
                  <a:txBody>
                    <a:bodyPr/>
                    <a:lstStyle/>
                    <a:p>
                      <a:pPr>
                        <a:buNone/>
                      </a:pPr>
                      <a:r>
                        <a:rPr lang="en-US" sz="1600"/>
                        <a:t>Backups, rarely used data</a:t>
                      </a:r>
                      <a:endParaRPr lang="en-US" sz="1600">
                        <a:latin typeface="Abadi" panose="020B0604020104020204" pitchFamily="34" charset="0"/>
                      </a:endParaRPr>
                    </a:p>
                  </a:txBody>
                  <a:tcPr anchor="ctr"/>
                </a:tc>
                <a:tc>
                  <a:txBody>
                    <a:bodyPr/>
                    <a:lstStyle/>
                    <a:p>
                      <a:pPr>
                        <a:buNone/>
                      </a:pPr>
                      <a:r>
                        <a:rPr lang="en-US" sz="1600"/>
                        <a:t>💲0.025 per GB-month</a:t>
                      </a:r>
                      <a:endParaRPr lang="en-US" sz="1600">
                        <a:latin typeface="Abadi" panose="020B0604020104020204" pitchFamily="34" charset="0"/>
                      </a:endParaRPr>
                    </a:p>
                  </a:txBody>
                  <a:tcPr anchor="ctr"/>
                </a:tc>
                <a:extLst>
                  <a:ext uri="{0D108BD9-81ED-4DB2-BD59-A6C34878D82A}">
                    <a16:rowId xmlns:a16="http://schemas.microsoft.com/office/drawing/2014/main" val="1609933055"/>
                  </a:ext>
                </a:extLst>
              </a:tr>
              <a:tr h="742087">
                <a:tc>
                  <a:txBody>
                    <a:bodyPr/>
                    <a:lstStyle/>
                    <a:p>
                      <a:pPr>
                        <a:buNone/>
                      </a:pPr>
                      <a:r>
                        <a:rPr lang="en-US" sz="1600" b="1"/>
                        <a:t>Magnetic (Standard – previous generation)</a:t>
                      </a:r>
                      <a:endParaRPr lang="en-US" sz="1600">
                        <a:latin typeface="Abadi" panose="020B0604020104020204" pitchFamily="34" charset="0"/>
                      </a:endParaRPr>
                    </a:p>
                  </a:txBody>
                  <a:tcPr anchor="ctr"/>
                </a:tc>
                <a:tc>
                  <a:txBody>
                    <a:bodyPr/>
                    <a:lstStyle/>
                    <a:p>
                      <a:pPr>
                        <a:buNone/>
                      </a:pPr>
                      <a:r>
                        <a:rPr lang="en-US" sz="1600"/>
                        <a:t>Older HDD storage, now mostly deprecated</a:t>
                      </a:r>
                      <a:endParaRPr lang="en-US" sz="1600">
                        <a:latin typeface="Abadi" panose="020B0604020104020204" pitchFamily="34" charset="0"/>
                      </a:endParaRPr>
                    </a:p>
                  </a:txBody>
                  <a:tcPr anchor="ctr"/>
                </a:tc>
                <a:tc>
                  <a:txBody>
                    <a:bodyPr/>
                    <a:lstStyle/>
                    <a:p>
                      <a:pPr>
                        <a:buNone/>
                      </a:pPr>
                      <a:r>
                        <a:rPr lang="en-US" sz="1600"/>
                        <a:t>Legacy workloads, archival data</a:t>
                      </a:r>
                      <a:endParaRPr lang="en-US" sz="1600">
                        <a:latin typeface="Abadi" panose="020B0604020104020204" pitchFamily="34" charset="0"/>
                      </a:endParaRPr>
                    </a:p>
                  </a:txBody>
                  <a:tcPr anchor="ctr"/>
                </a:tc>
                <a:tc>
                  <a:txBody>
                    <a:bodyPr/>
                    <a:lstStyle/>
                    <a:p>
                      <a:pPr>
                        <a:buNone/>
                      </a:pPr>
                      <a:r>
                        <a:rPr lang="en-US" sz="1600" dirty="0"/>
                        <a:t>💲0.05 per GB-month</a:t>
                      </a:r>
                      <a:endParaRPr lang="en-US" sz="1600" dirty="0">
                        <a:latin typeface="Abadi" panose="020B0604020104020204" pitchFamily="34" charset="0"/>
                      </a:endParaRPr>
                    </a:p>
                  </a:txBody>
                  <a:tcPr anchor="ctr"/>
                </a:tc>
                <a:extLst>
                  <a:ext uri="{0D108BD9-81ED-4DB2-BD59-A6C34878D82A}">
                    <a16:rowId xmlns:a16="http://schemas.microsoft.com/office/drawing/2014/main" val="4206410804"/>
                  </a:ext>
                </a:extLst>
              </a:tr>
            </a:tbl>
          </a:graphicData>
        </a:graphic>
      </p:graphicFrame>
      <p:sp>
        <p:nvSpPr>
          <p:cNvPr id="3" name="Rectangle 1">
            <a:extLst>
              <a:ext uri="{FF2B5EF4-FFF2-40B4-BE49-F238E27FC236}">
                <a16:creationId xmlns:a16="http://schemas.microsoft.com/office/drawing/2014/main" id="{C7F9A8E2-DBA3-6C12-AF2A-7695A4190DCC}"/>
              </a:ext>
            </a:extLst>
          </p:cNvPr>
          <p:cNvSpPr>
            <a:spLocks noChangeArrowheads="1"/>
          </p:cNvSpPr>
          <p:nvPr/>
        </p:nvSpPr>
        <p:spPr bwMode="auto">
          <a:xfrm>
            <a:off x="727365" y="352857"/>
            <a:ext cx="10647218" cy="124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accent1"/>
                </a:solidFill>
                <a:effectLst/>
                <a:latin typeface="Abadi" panose="020B0604020104020204" pitchFamily="34" charset="0"/>
              </a:rPr>
              <a:t>💾 Types of EBS Volumes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badi" panose="020B0604020104020204" pitchFamily="34" charset="0"/>
              </a:rPr>
              <a:t>EBS provides different volume types depending on </a:t>
            </a:r>
            <a:r>
              <a:rPr kumimoji="0" lang="en-US" altLang="en-US" sz="1600" b="1" i="0" u="none" strike="noStrike" cap="none" normalizeH="0" baseline="0" dirty="0">
                <a:ln>
                  <a:noFill/>
                </a:ln>
                <a:solidFill>
                  <a:schemeClr val="tx1"/>
                </a:solidFill>
                <a:effectLst/>
                <a:latin typeface="Abadi" panose="020B0604020104020204" pitchFamily="34" charset="0"/>
              </a:rPr>
              <a:t>performance and cost</a:t>
            </a:r>
            <a:r>
              <a:rPr kumimoji="0" lang="en-US" altLang="en-US" sz="1600" b="0" i="0" u="none" strike="noStrike" cap="none" normalizeH="0" baseline="0" dirty="0">
                <a:ln>
                  <a:noFill/>
                </a:ln>
                <a:solidFill>
                  <a:schemeClr val="tx1"/>
                </a:solidFill>
                <a:effectLst/>
                <a:latin typeface="Abadi" panose="020B0604020104020204" pitchFamily="34" charset="0"/>
              </a:rPr>
              <a:t> needs: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badi" panose="020B0604020104020204" pitchFamily="34" charset="0"/>
            </a:endParaRPr>
          </a:p>
        </p:txBody>
      </p:sp>
    </p:spTree>
    <p:extLst>
      <p:ext uri="{BB962C8B-B14F-4D97-AF65-F5344CB8AC3E}">
        <p14:creationId xmlns:p14="http://schemas.microsoft.com/office/powerpoint/2010/main" val="20321288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7BE27-33D6-4C3E-1356-57C2D1324CC8}"/>
              </a:ext>
            </a:extLst>
          </p:cNvPr>
          <p:cNvSpPr txBox="1"/>
          <p:nvPr/>
        </p:nvSpPr>
        <p:spPr>
          <a:xfrm>
            <a:off x="1030147" y="286569"/>
            <a:ext cx="9560688" cy="5869364"/>
          </a:xfrm>
          <a:prstGeom prst="rect">
            <a:avLst/>
          </a:prstGeom>
          <a:noFill/>
        </p:spPr>
        <p:txBody>
          <a:bodyPr wrap="square">
            <a:spAutoFit/>
          </a:bodyPr>
          <a:lstStyle/>
          <a:p>
            <a:pPr>
              <a:lnSpc>
                <a:spcPct val="150000"/>
              </a:lnSpc>
              <a:buNone/>
            </a:pPr>
            <a:r>
              <a:rPr lang="en-US" b="1" dirty="0"/>
              <a:t>🔐 EBS Encryption</a:t>
            </a:r>
          </a:p>
          <a:p>
            <a:pPr marL="285750" indent="-285750">
              <a:lnSpc>
                <a:spcPct val="150000"/>
              </a:lnSpc>
              <a:buFont typeface="Arial" panose="020B0604020202020204" pitchFamily="34" charset="0"/>
              <a:buChar char="•"/>
            </a:pPr>
            <a:r>
              <a:rPr lang="en-US" dirty="0"/>
              <a:t>Managed by </a:t>
            </a:r>
            <a:r>
              <a:rPr lang="en-US" b="1" dirty="0"/>
              <a:t>AWS KMS (Key Management Service)</a:t>
            </a:r>
            <a:endParaRPr lang="en-US" dirty="0"/>
          </a:p>
          <a:p>
            <a:pPr marL="285750" indent="-285750">
              <a:lnSpc>
                <a:spcPct val="150000"/>
              </a:lnSpc>
              <a:buFont typeface="Arial" panose="020B0604020202020204" pitchFamily="34" charset="0"/>
              <a:buChar char="•"/>
            </a:pPr>
            <a:r>
              <a:rPr lang="en-US" dirty="0"/>
              <a:t>Encrypts data:</a:t>
            </a:r>
          </a:p>
          <a:p>
            <a:pPr marL="742950" lvl="1" indent="-285750">
              <a:lnSpc>
                <a:spcPct val="150000"/>
              </a:lnSpc>
              <a:buFont typeface="Arial" panose="020B0604020202020204" pitchFamily="34" charset="0"/>
              <a:buChar char="•"/>
            </a:pPr>
            <a:r>
              <a:rPr lang="en-US" b="1" dirty="0"/>
              <a:t>At rest</a:t>
            </a:r>
            <a:r>
              <a:rPr lang="en-US" dirty="0"/>
              <a:t> (stored data)</a:t>
            </a:r>
          </a:p>
          <a:p>
            <a:pPr marL="742950" lvl="1" indent="-285750">
              <a:lnSpc>
                <a:spcPct val="150000"/>
              </a:lnSpc>
              <a:buFont typeface="Arial" panose="020B0604020202020204" pitchFamily="34" charset="0"/>
              <a:buChar char="•"/>
            </a:pPr>
            <a:r>
              <a:rPr lang="en-US" b="1" dirty="0"/>
              <a:t>In transit</a:t>
            </a:r>
            <a:r>
              <a:rPr lang="en-US" dirty="0"/>
              <a:t> (moving between EC2 and EBS)</a:t>
            </a:r>
          </a:p>
          <a:p>
            <a:pPr marL="742950" lvl="1" indent="-285750">
              <a:lnSpc>
                <a:spcPct val="150000"/>
              </a:lnSpc>
              <a:buFont typeface="Arial" panose="020B0604020202020204" pitchFamily="34" charset="0"/>
              <a:buChar char="•"/>
            </a:pPr>
            <a:r>
              <a:rPr lang="en-US" b="1" dirty="0"/>
              <a:t>In snapshots</a:t>
            </a:r>
            <a:endParaRPr lang="en-US" dirty="0"/>
          </a:p>
          <a:p>
            <a:pPr marL="285750" indent="-285750">
              <a:lnSpc>
                <a:spcPct val="150000"/>
              </a:lnSpc>
              <a:buFont typeface="Arial" panose="020B0604020202020204" pitchFamily="34" charset="0"/>
              <a:buChar char="•"/>
            </a:pPr>
            <a:r>
              <a:rPr lang="en-US" dirty="0"/>
              <a:t>You can also use </a:t>
            </a:r>
            <a:r>
              <a:rPr lang="en-US" b="1" dirty="0"/>
              <a:t>customer-managed keys (CMK)</a:t>
            </a:r>
            <a:r>
              <a:rPr lang="en-US" dirty="0"/>
              <a:t> for more control.</a:t>
            </a:r>
          </a:p>
          <a:p>
            <a:pPr>
              <a:lnSpc>
                <a:spcPct val="150000"/>
              </a:lnSpc>
              <a:buNone/>
            </a:pPr>
            <a:endParaRPr lang="en-US" dirty="0"/>
          </a:p>
          <a:p>
            <a:pPr>
              <a:lnSpc>
                <a:spcPct val="150000"/>
              </a:lnSpc>
              <a:buNone/>
            </a:pPr>
            <a:r>
              <a:rPr lang="en-US" b="1" dirty="0"/>
              <a:t>📸 EBS Snapshots</a:t>
            </a:r>
          </a:p>
          <a:p>
            <a:pPr>
              <a:lnSpc>
                <a:spcPct val="150000"/>
              </a:lnSpc>
              <a:buNone/>
            </a:pPr>
            <a:r>
              <a:rPr lang="en-US" dirty="0"/>
              <a:t>Snapshots are </a:t>
            </a:r>
            <a:r>
              <a:rPr lang="en-US" b="1" dirty="0"/>
              <a:t>backups</a:t>
            </a:r>
            <a:r>
              <a:rPr lang="en-US" dirty="0"/>
              <a:t> of EBS volumes:</a:t>
            </a:r>
          </a:p>
          <a:p>
            <a:pPr marL="285750" indent="-285750">
              <a:lnSpc>
                <a:spcPct val="150000"/>
              </a:lnSpc>
              <a:buFont typeface="Arial" panose="020B0604020202020204" pitchFamily="34" charset="0"/>
              <a:buChar char="•"/>
            </a:pPr>
            <a:r>
              <a:rPr lang="en-US" dirty="0"/>
              <a:t>Stored in </a:t>
            </a:r>
            <a:r>
              <a:rPr lang="en-US" b="1" dirty="0"/>
              <a:t>Amazon S3</a:t>
            </a:r>
            <a:endParaRPr lang="en-US" dirty="0"/>
          </a:p>
          <a:p>
            <a:pPr marL="285750" indent="-285750">
              <a:lnSpc>
                <a:spcPct val="150000"/>
              </a:lnSpc>
              <a:buFont typeface="Arial" panose="020B0604020202020204" pitchFamily="34" charset="0"/>
              <a:buChar char="•"/>
            </a:pPr>
            <a:r>
              <a:rPr lang="en-US" b="1" dirty="0"/>
              <a:t>Incremental</a:t>
            </a:r>
            <a:r>
              <a:rPr lang="en-US" dirty="0"/>
              <a:t> – only changes since last snapshot are saved</a:t>
            </a:r>
          </a:p>
          <a:p>
            <a:pPr marL="285750" indent="-285750">
              <a:lnSpc>
                <a:spcPct val="150000"/>
              </a:lnSpc>
              <a:buFont typeface="Arial" panose="020B0604020202020204" pitchFamily="34" charset="0"/>
              <a:buChar char="•"/>
            </a:pPr>
            <a:r>
              <a:rPr lang="en-US" dirty="0"/>
              <a:t>Can be </a:t>
            </a:r>
            <a:r>
              <a:rPr lang="en-US" b="1" dirty="0"/>
              <a:t>copied</a:t>
            </a:r>
            <a:r>
              <a:rPr lang="en-US" dirty="0"/>
              <a:t> across regions</a:t>
            </a:r>
          </a:p>
          <a:p>
            <a:pPr marL="285750" indent="-285750">
              <a:lnSpc>
                <a:spcPct val="150000"/>
              </a:lnSpc>
              <a:buFont typeface="Arial" panose="020B0604020202020204" pitchFamily="34" charset="0"/>
              <a:buChar char="•"/>
            </a:pPr>
            <a:r>
              <a:rPr lang="en-US" dirty="0"/>
              <a:t>Can </a:t>
            </a:r>
            <a:r>
              <a:rPr lang="en-US" b="1" dirty="0"/>
              <a:t>create new EBS volumes</a:t>
            </a:r>
            <a:r>
              <a:rPr lang="en-US" dirty="0"/>
              <a:t> from snapshots</a:t>
            </a:r>
          </a:p>
        </p:txBody>
      </p:sp>
    </p:spTree>
    <p:extLst>
      <p:ext uri="{BB962C8B-B14F-4D97-AF65-F5344CB8AC3E}">
        <p14:creationId xmlns:p14="http://schemas.microsoft.com/office/powerpoint/2010/main" val="4277231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mazon Elastic Block Store Vector Logo ...">
            <a:extLst>
              <a:ext uri="{FF2B5EF4-FFF2-40B4-BE49-F238E27FC236}">
                <a16:creationId xmlns:a16="http://schemas.microsoft.com/office/drawing/2014/main" id="{BA1C4CE1-9EED-4B38-B3A0-3D05CC6335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1730492"/>
            <a:ext cx="3420743" cy="34207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835D87-D818-5C14-7505-A3BA16DA7208}"/>
              </a:ext>
            </a:extLst>
          </p:cNvPr>
          <p:cNvSpPr txBox="1"/>
          <p:nvPr/>
        </p:nvSpPr>
        <p:spPr>
          <a:xfrm>
            <a:off x="5209309" y="1080655"/>
            <a:ext cx="6142089" cy="4522703"/>
          </a:xfrm>
          <a:prstGeom prst="rect">
            <a:avLst/>
          </a:prstGeom>
        </p:spPr>
        <p:txBody>
          <a:bodyPr vert="horz" lIns="91440" tIns="45720" rIns="91440" bIns="45720" rtlCol="0" anchor="t">
            <a:normAutofit/>
          </a:bodyPr>
          <a:lstStyle/>
          <a:p>
            <a:pPr>
              <a:lnSpc>
                <a:spcPct val="150000"/>
              </a:lnSpc>
              <a:spcAft>
                <a:spcPts val="600"/>
              </a:spcAft>
            </a:pPr>
            <a:r>
              <a:rPr lang="en-US" sz="2000" b="1" dirty="0"/>
              <a:t>🔄 EBS Lifecycle Example</a:t>
            </a:r>
          </a:p>
          <a:p>
            <a:pPr marL="342900" indent="-342900">
              <a:lnSpc>
                <a:spcPct val="150000"/>
              </a:lnSpc>
              <a:spcAft>
                <a:spcPts val="600"/>
              </a:spcAft>
              <a:buFont typeface="Arial" panose="020B0604020202020204" pitchFamily="34" charset="0"/>
              <a:buChar char="•"/>
            </a:pPr>
            <a:r>
              <a:rPr lang="en-US" sz="2000" dirty="0"/>
              <a:t>Create Volume</a:t>
            </a:r>
            <a:br>
              <a:rPr lang="en-US" sz="2000" dirty="0"/>
            </a:br>
            <a:r>
              <a:rPr lang="en-US" sz="2000" dirty="0"/>
              <a:t>Choose size, type, and AZ.</a:t>
            </a:r>
          </a:p>
          <a:p>
            <a:pPr marL="342900" indent="-342900">
              <a:lnSpc>
                <a:spcPct val="150000"/>
              </a:lnSpc>
              <a:spcAft>
                <a:spcPts val="600"/>
              </a:spcAft>
              <a:buFont typeface="Arial" panose="020B0604020202020204" pitchFamily="34" charset="0"/>
              <a:buChar char="•"/>
            </a:pPr>
            <a:r>
              <a:rPr lang="en-US" sz="2000" dirty="0"/>
              <a:t>Attach to EC2 Instance</a:t>
            </a:r>
          </a:p>
          <a:p>
            <a:pPr marL="342900" indent="-342900">
              <a:lnSpc>
                <a:spcPct val="150000"/>
              </a:lnSpc>
              <a:spcAft>
                <a:spcPts val="600"/>
              </a:spcAft>
              <a:buFont typeface="Arial" panose="020B0604020202020204" pitchFamily="34" charset="0"/>
              <a:buChar char="•"/>
            </a:pPr>
            <a:r>
              <a:rPr lang="en-US" sz="2000" dirty="0"/>
              <a:t>Mount and Use</a:t>
            </a:r>
          </a:p>
          <a:p>
            <a:pPr marL="342900" indent="-342900">
              <a:lnSpc>
                <a:spcPct val="150000"/>
              </a:lnSpc>
              <a:spcAft>
                <a:spcPts val="600"/>
              </a:spcAft>
              <a:buFont typeface="Arial" panose="020B0604020202020204" pitchFamily="34" charset="0"/>
              <a:buChar char="•"/>
            </a:pPr>
            <a:r>
              <a:rPr lang="en-US" sz="2000" dirty="0"/>
              <a:t>Take Snapshots for Backup</a:t>
            </a:r>
          </a:p>
          <a:p>
            <a:pPr marL="342900" indent="-342900">
              <a:lnSpc>
                <a:spcPct val="150000"/>
              </a:lnSpc>
              <a:spcAft>
                <a:spcPts val="600"/>
              </a:spcAft>
              <a:buFont typeface="Arial" panose="020B0604020202020204" pitchFamily="34" charset="0"/>
              <a:buChar char="•"/>
            </a:pPr>
            <a:r>
              <a:rPr lang="en-US" sz="2000" dirty="0"/>
              <a:t>Detach / Reattach / Resize as Needed</a:t>
            </a:r>
          </a:p>
          <a:p>
            <a:pPr marL="342900" indent="-342900">
              <a:lnSpc>
                <a:spcPct val="150000"/>
              </a:lnSpc>
              <a:spcAft>
                <a:spcPts val="600"/>
              </a:spcAft>
              <a:buFont typeface="Arial" panose="020B0604020202020204" pitchFamily="34" charset="0"/>
              <a:buChar char="•"/>
            </a:pPr>
            <a:r>
              <a:rPr lang="en-US" sz="2000" dirty="0"/>
              <a:t>Delete Volume or Restore Snapshot</a:t>
            </a:r>
          </a:p>
        </p:txBody>
      </p:sp>
      <p:sp>
        <p:nvSpPr>
          <p:cNvPr id="5129" name="Rectangle 512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2661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4ECCA-A10F-536B-4C80-7296B53214C4}"/>
              </a:ext>
            </a:extLst>
          </p:cNvPr>
          <p:cNvSpPr txBox="1"/>
          <p:nvPr/>
        </p:nvSpPr>
        <p:spPr>
          <a:xfrm>
            <a:off x="530672" y="588574"/>
            <a:ext cx="6487884" cy="5680851"/>
          </a:xfrm>
          <a:prstGeom prst="rect">
            <a:avLst/>
          </a:prstGeom>
          <a:noFill/>
        </p:spPr>
        <p:txBody>
          <a:bodyPr wrap="square">
            <a:spAutoFit/>
          </a:bodyPr>
          <a:lstStyle/>
          <a:p>
            <a:pPr>
              <a:lnSpc>
                <a:spcPct val="200000"/>
              </a:lnSpc>
              <a:buNone/>
            </a:pPr>
            <a:r>
              <a:rPr lang="en-US" sz="2200" b="1" dirty="0"/>
              <a:t>ELB (Elastic Load Balancing):</a:t>
            </a:r>
          </a:p>
          <a:p>
            <a:pPr>
              <a:lnSpc>
                <a:spcPct val="200000"/>
              </a:lnSpc>
              <a:buNone/>
            </a:pPr>
            <a:r>
              <a:rPr lang="en-US" b="1" dirty="0"/>
              <a:t>Elastic Load Balancing (ELB)</a:t>
            </a:r>
            <a:r>
              <a:rPr lang="en-US" dirty="0"/>
              <a:t> is an AWS service that </a:t>
            </a:r>
            <a:r>
              <a:rPr lang="en-US" b="1" dirty="0"/>
              <a:t>automatically distributes incoming network traffic</a:t>
            </a:r>
            <a:r>
              <a:rPr lang="en-US" dirty="0"/>
              <a:t> across multiple </a:t>
            </a:r>
            <a:r>
              <a:rPr lang="en-US" b="1" dirty="0"/>
              <a:t>targets</a:t>
            </a:r>
            <a:r>
              <a:rPr lang="en-US" dirty="0"/>
              <a:t> (like EC2 instances, containers, IPs, or Lambda functions) in </a:t>
            </a:r>
            <a:r>
              <a:rPr lang="en-US" b="1" dirty="0"/>
              <a:t>one or more Availability Zones</a:t>
            </a:r>
            <a:r>
              <a:rPr lang="en-US" dirty="0"/>
              <a:t>.</a:t>
            </a:r>
          </a:p>
          <a:p>
            <a:pPr>
              <a:lnSpc>
                <a:spcPct val="200000"/>
              </a:lnSpc>
              <a:buNone/>
            </a:pPr>
            <a:endParaRPr lang="en-US" dirty="0"/>
          </a:p>
          <a:p>
            <a:pPr>
              <a:lnSpc>
                <a:spcPct val="200000"/>
              </a:lnSpc>
              <a:buNone/>
            </a:pPr>
            <a:r>
              <a:rPr lang="en-US" dirty="0"/>
              <a:t>🔹 In simple terms:</a:t>
            </a:r>
            <a:br>
              <a:rPr lang="en-US" dirty="0"/>
            </a:br>
            <a:r>
              <a:rPr lang="en-US" dirty="0"/>
              <a:t>It’s like a </a:t>
            </a:r>
            <a:r>
              <a:rPr lang="en-US" b="1" dirty="0"/>
              <a:t>traffic manager</a:t>
            </a:r>
            <a:r>
              <a:rPr lang="en-US" dirty="0"/>
              <a:t> that ensures no single server is overloaded and that your application stays available even if some servers fail.</a:t>
            </a:r>
          </a:p>
        </p:txBody>
      </p:sp>
      <p:pic>
        <p:nvPicPr>
          <p:cNvPr id="4" name="Picture 2" descr="AWS ELB - The Complete Guide">
            <a:extLst>
              <a:ext uri="{FF2B5EF4-FFF2-40B4-BE49-F238E27FC236}">
                <a16:creationId xmlns:a16="http://schemas.microsoft.com/office/drawing/2014/main" id="{340D05FB-043C-2FB6-F238-D3F707C42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8556" y="1727201"/>
            <a:ext cx="4790509" cy="271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39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diagram of different types of cloud">
            <a:extLst>
              <a:ext uri="{FF2B5EF4-FFF2-40B4-BE49-F238E27FC236}">
                <a16:creationId xmlns:a16="http://schemas.microsoft.com/office/drawing/2014/main" id="{D7C65649-5CD3-ED34-9A47-979381CE4C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0221" y="643466"/>
            <a:ext cx="10611558" cy="55710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E05368E-FCC9-AFC8-32BB-3B9056E60A7A}"/>
              </a:ext>
            </a:extLst>
          </p:cNvPr>
          <p:cNvSpPr/>
          <p:nvPr/>
        </p:nvSpPr>
        <p:spPr>
          <a:xfrm>
            <a:off x="4048327" y="1118681"/>
            <a:ext cx="4095345" cy="700392"/>
          </a:xfrm>
          <a:prstGeom prst="rect">
            <a:avLst/>
          </a:prstGeom>
          <a:solidFill>
            <a:schemeClr val="accent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bg2"/>
                </a:solidFill>
                <a:latin typeface="Abadi" panose="020B0604020104020204" pitchFamily="34" charset="0"/>
              </a:rPr>
              <a:t>Deployment model</a:t>
            </a:r>
          </a:p>
        </p:txBody>
      </p:sp>
    </p:spTree>
    <p:extLst>
      <p:ext uri="{BB962C8B-B14F-4D97-AF65-F5344CB8AC3E}">
        <p14:creationId xmlns:p14="http://schemas.microsoft.com/office/powerpoint/2010/main" val="371196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A1A286-DD4F-C432-D844-C0B33BC27AA3}"/>
              </a:ext>
            </a:extLst>
          </p:cNvPr>
          <p:cNvSpPr txBox="1"/>
          <p:nvPr/>
        </p:nvSpPr>
        <p:spPr>
          <a:xfrm>
            <a:off x="1019907" y="1028343"/>
            <a:ext cx="10210801" cy="5453865"/>
          </a:xfrm>
          <a:prstGeom prst="rect">
            <a:avLst/>
          </a:prstGeom>
          <a:noFill/>
        </p:spPr>
        <p:txBody>
          <a:bodyPr wrap="square">
            <a:spAutoFit/>
          </a:bodyPr>
          <a:lstStyle/>
          <a:p>
            <a:pPr>
              <a:lnSpc>
                <a:spcPct val="150000"/>
              </a:lnSpc>
            </a:pPr>
            <a:r>
              <a:rPr lang="en-IN" dirty="0"/>
              <a:t>1️⃣ </a:t>
            </a:r>
            <a:r>
              <a:rPr lang="en-IN" b="1" dirty="0"/>
              <a:t>Improved Performance &amp; Speed 🚀</a:t>
            </a:r>
            <a:r>
              <a:rPr lang="en-IN" dirty="0"/>
              <a:t> – Distributes traffic evenly, reducing delays and improving response times.</a:t>
            </a:r>
          </a:p>
          <a:p>
            <a:pPr>
              <a:lnSpc>
                <a:spcPct val="150000"/>
              </a:lnSpc>
            </a:pPr>
            <a:r>
              <a:rPr lang="en-IN" dirty="0"/>
              <a:t>2️⃣ </a:t>
            </a:r>
            <a:r>
              <a:rPr lang="en-IN" b="1" dirty="0"/>
              <a:t>High Availability &amp; Reliability 💡</a:t>
            </a:r>
            <a:r>
              <a:rPr lang="en-IN" dirty="0"/>
              <a:t> – Ensures your application is always accessible by rerouting traffic if a server goes down.</a:t>
            </a:r>
          </a:p>
          <a:p>
            <a:pPr>
              <a:lnSpc>
                <a:spcPct val="150000"/>
              </a:lnSpc>
            </a:pPr>
            <a:r>
              <a:rPr lang="en-IN" dirty="0"/>
              <a:t>3️⃣ </a:t>
            </a:r>
            <a:r>
              <a:rPr lang="en-IN" b="1" dirty="0"/>
              <a:t>Scalability 📈</a:t>
            </a:r>
            <a:r>
              <a:rPr lang="en-IN" dirty="0"/>
              <a:t> – Handles increasing traffic by dynamically adjusting to demand.</a:t>
            </a:r>
          </a:p>
          <a:p>
            <a:pPr>
              <a:lnSpc>
                <a:spcPct val="150000"/>
              </a:lnSpc>
            </a:pPr>
            <a:r>
              <a:rPr lang="en-IN" dirty="0"/>
              <a:t>4️⃣ </a:t>
            </a:r>
            <a:r>
              <a:rPr lang="en-IN" b="1" dirty="0"/>
              <a:t>Security &amp; DDoS Protection 🔒</a:t>
            </a:r>
            <a:r>
              <a:rPr lang="en-IN" dirty="0"/>
              <a:t> – Protects against cyberattacks by filtering and managing traffic intelligently.</a:t>
            </a:r>
          </a:p>
          <a:p>
            <a:pPr>
              <a:lnSpc>
                <a:spcPct val="150000"/>
              </a:lnSpc>
            </a:pPr>
            <a:r>
              <a:rPr lang="en-IN" dirty="0"/>
              <a:t>5️⃣ </a:t>
            </a:r>
            <a:r>
              <a:rPr lang="en-IN" b="1" dirty="0"/>
              <a:t>Efficient Resource Utilization ⚙️</a:t>
            </a:r>
            <a:r>
              <a:rPr lang="en-IN" dirty="0"/>
              <a:t> – Maximizes server efficiency by balancing the workload, preventing overload.</a:t>
            </a:r>
          </a:p>
          <a:p>
            <a:pPr>
              <a:lnSpc>
                <a:spcPct val="150000"/>
              </a:lnSpc>
            </a:pPr>
            <a:r>
              <a:rPr lang="en-IN" dirty="0"/>
              <a:t>6️⃣ </a:t>
            </a:r>
            <a:r>
              <a:rPr lang="en-IN" b="1" dirty="0"/>
              <a:t>Seamless Maintenance 🛠️</a:t>
            </a:r>
            <a:r>
              <a:rPr lang="en-IN" dirty="0"/>
              <a:t> – Allows updates and repairs without downtime by redirecting traffic to healthy servers.</a:t>
            </a:r>
          </a:p>
          <a:p>
            <a:pPr>
              <a:lnSpc>
                <a:spcPct val="150000"/>
              </a:lnSpc>
            </a:pPr>
            <a:r>
              <a:rPr lang="en-IN" dirty="0"/>
              <a:t>7️⃣ </a:t>
            </a:r>
            <a:r>
              <a:rPr lang="en-IN" b="1" dirty="0"/>
              <a:t>Better User Experience 😊</a:t>
            </a:r>
            <a:r>
              <a:rPr lang="en-IN" dirty="0"/>
              <a:t> – Ensures smooth performance, making users happy with fast and reliable service!</a:t>
            </a:r>
          </a:p>
        </p:txBody>
      </p:sp>
      <p:sp>
        <p:nvSpPr>
          <p:cNvPr id="5" name="TextBox 4">
            <a:extLst>
              <a:ext uri="{FF2B5EF4-FFF2-40B4-BE49-F238E27FC236}">
                <a16:creationId xmlns:a16="http://schemas.microsoft.com/office/drawing/2014/main" id="{54CB95CB-EA93-8AFE-5B4E-BFAA3A275382}"/>
              </a:ext>
            </a:extLst>
          </p:cNvPr>
          <p:cNvSpPr txBox="1"/>
          <p:nvPr/>
        </p:nvSpPr>
        <p:spPr>
          <a:xfrm>
            <a:off x="1019907" y="375792"/>
            <a:ext cx="6096000" cy="446276"/>
          </a:xfrm>
          <a:prstGeom prst="rect">
            <a:avLst/>
          </a:prstGeom>
          <a:noFill/>
        </p:spPr>
        <p:txBody>
          <a:bodyPr wrap="square">
            <a:spAutoFit/>
          </a:bodyPr>
          <a:lstStyle/>
          <a:p>
            <a:r>
              <a:rPr lang="en-US" sz="2300" b="1" dirty="0">
                <a:latin typeface="Abadi" panose="020B0604020104020204" pitchFamily="34" charset="0"/>
              </a:rPr>
              <a:t>Benefits of using a load balancer</a:t>
            </a:r>
            <a:endParaRPr lang="en-IN" sz="2300" dirty="0">
              <a:latin typeface="Abadi" panose="020B0604020104020204" pitchFamily="34" charset="0"/>
            </a:endParaRPr>
          </a:p>
        </p:txBody>
      </p:sp>
    </p:spTree>
    <p:extLst>
      <p:ext uri="{BB962C8B-B14F-4D97-AF65-F5344CB8AC3E}">
        <p14:creationId xmlns:p14="http://schemas.microsoft.com/office/powerpoint/2010/main" val="2885040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BB0146-7A39-569D-F99B-90FDC7A49594}"/>
              </a:ext>
            </a:extLst>
          </p:cNvPr>
          <p:cNvSpPr txBox="1"/>
          <p:nvPr/>
        </p:nvSpPr>
        <p:spPr>
          <a:xfrm>
            <a:off x="769032" y="1394017"/>
            <a:ext cx="6096000" cy="3000821"/>
          </a:xfrm>
          <a:prstGeom prst="rect">
            <a:avLst/>
          </a:prstGeom>
          <a:noFill/>
        </p:spPr>
        <p:txBody>
          <a:bodyPr wrap="square">
            <a:spAutoFit/>
          </a:bodyPr>
          <a:lstStyle/>
          <a:p>
            <a:r>
              <a:rPr lang="en-US" sz="2300" b="1" dirty="0">
                <a:latin typeface="Abadi" panose="020B0604020104020204" pitchFamily="34" charset="0"/>
              </a:rPr>
              <a:t>Types of load balancer</a:t>
            </a:r>
          </a:p>
          <a:p>
            <a:endParaRPr lang="en-US" sz="2300" b="1" dirty="0">
              <a:latin typeface="Abadi" panose="020B0604020104020204" pitchFamily="34" charset="0"/>
            </a:endParaRPr>
          </a:p>
          <a:p>
            <a:pPr marL="457200" indent="-457200">
              <a:lnSpc>
                <a:spcPct val="150000"/>
              </a:lnSpc>
              <a:buFont typeface="+mj-lt"/>
              <a:buAutoNum type="arabicPeriod"/>
            </a:pPr>
            <a:r>
              <a:rPr lang="en-US" sz="2000" dirty="0">
                <a:latin typeface="Abadi" panose="020B0604020104020204" pitchFamily="34" charset="0"/>
              </a:rPr>
              <a:t>Application load balancer</a:t>
            </a:r>
          </a:p>
          <a:p>
            <a:pPr marL="457200" indent="-457200">
              <a:lnSpc>
                <a:spcPct val="150000"/>
              </a:lnSpc>
              <a:buFont typeface="+mj-lt"/>
              <a:buAutoNum type="arabicPeriod"/>
            </a:pPr>
            <a:r>
              <a:rPr lang="en-US" sz="2000" dirty="0">
                <a:latin typeface="Abadi" panose="020B0604020104020204" pitchFamily="34" charset="0"/>
              </a:rPr>
              <a:t>Network load balancer</a:t>
            </a:r>
          </a:p>
          <a:p>
            <a:pPr marL="457200" indent="-457200">
              <a:lnSpc>
                <a:spcPct val="150000"/>
              </a:lnSpc>
              <a:buFont typeface="+mj-lt"/>
              <a:buAutoNum type="arabicPeriod"/>
            </a:pPr>
            <a:r>
              <a:rPr lang="en-US" sz="2000" dirty="0">
                <a:latin typeface="Abadi" panose="020B0604020104020204" pitchFamily="34" charset="0"/>
              </a:rPr>
              <a:t>Gateway load balancer</a:t>
            </a:r>
          </a:p>
          <a:p>
            <a:pPr marL="457200" indent="-457200">
              <a:lnSpc>
                <a:spcPct val="150000"/>
              </a:lnSpc>
              <a:buFont typeface="+mj-lt"/>
              <a:buAutoNum type="arabicPeriod"/>
            </a:pPr>
            <a:r>
              <a:rPr lang="en-US" sz="2000" dirty="0">
                <a:latin typeface="Abadi" panose="020B0604020104020204" pitchFamily="34" charset="0"/>
              </a:rPr>
              <a:t>Classic load balancer (</a:t>
            </a:r>
            <a:r>
              <a:rPr lang="en-IN" sz="2000" b="1" i="0" dirty="0">
                <a:solidFill>
                  <a:srgbClr val="404040"/>
                </a:solidFill>
                <a:effectLst/>
                <a:latin typeface="Inter"/>
              </a:rPr>
              <a:t>legacy</a:t>
            </a:r>
            <a:r>
              <a:rPr lang="en-IN" sz="2000" b="0" i="0" dirty="0">
                <a:solidFill>
                  <a:srgbClr val="404040"/>
                </a:solidFill>
                <a:effectLst/>
                <a:latin typeface="Inter"/>
              </a:rPr>
              <a:t> load balancer)</a:t>
            </a:r>
            <a:endParaRPr lang="en-US" sz="2000" dirty="0">
              <a:latin typeface="Abadi" panose="020B0604020104020204" pitchFamily="34" charset="0"/>
            </a:endParaRPr>
          </a:p>
          <a:p>
            <a:endParaRPr lang="en-IN" sz="2300" dirty="0">
              <a:latin typeface="Abadi" panose="020B0604020104020204" pitchFamily="34" charset="0"/>
            </a:endParaRPr>
          </a:p>
        </p:txBody>
      </p:sp>
      <p:pic>
        <p:nvPicPr>
          <p:cNvPr id="2050" name="Picture 2" descr="Understanding AWS Network Load Balancer (NLB) and Gateway Load Balancer  (GLB) | by @Harsh | Medium">
            <a:extLst>
              <a:ext uri="{FF2B5EF4-FFF2-40B4-BE49-F238E27FC236}">
                <a16:creationId xmlns:a16="http://schemas.microsoft.com/office/drawing/2014/main" id="{1FBE16EF-E7AF-1574-B305-7E822ACBE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51303"/>
            <a:ext cx="60674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436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7C9AF-BF84-A4A9-89B9-E44792A3BE90}"/>
              </a:ext>
            </a:extLst>
          </p:cNvPr>
          <p:cNvSpPr txBox="1"/>
          <p:nvPr/>
        </p:nvSpPr>
        <p:spPr>
          <a:xfrm>
            <a:off x="1070549" y="508703"/>
            <a:ext cx="9353473" cy="3884205"/>
          </a:xfrm>
          <a:prstGeom prst="rect">
            <a:avLst/>
          </a:prstGeom>
          <a:noFill/>
        </p:spPr>
        <p:txBody>
          <a:bodyPr wrap="square">
            <a:spAutoFit/>
          </a:bodyPr>
          <a:lstStyle/>
          <a:p>
            <a:pPr>
              <a:lnSpc>
                <a:spcPct val="150000"/>
              </a:lnSpc>
              <a:buNone/>
            </a:pPr>
            <a:r>
              <a:rPr lang="en-US" sz="2200" b="1" dirty="0">
                <a:latin typeface="+mj-lt"/>
              </a:rPr>
              <a:t>🧩 1️⃣ Application Load Balancer (ALB)</a:t>
            </a:r>
          </a:p>
          <a:p>
            <a:pPr>
              <a:lnSpc>
                <a:spcPct val="150000"/>
              </a:lnSpc>
              <a:buNone/>
            </a:pPr>
            <a:r>
              <a:rPr lang="en-US" b="1" dirty="0">
                <a:latin typeface="+mj-lt"/>
              </a:rPr>
              <a:t>Best for:</a:t>
            </a:r>
            <a:r>
              <a:rPr lang="en-US" dirty="0">
                <a:latin typeface="+mj-lt"/>
              </a:rPr>
              <a:t> Modern web apps, APIs, containers (ECS, EKS)</a:t>
            </a:r>
          </a:p>
          <a:p>
            <a:pPr marL="285750" indent="-285750">
              <a:lnSpc>
                <a:spcPct val="150000"/>
              </a:lnSpc>
              <a:buFont typeface="Arial" panose="020B0604020202020204" pitchFamily="34" charset="0"/>
              <a:buChar char="•"/>
            </a:pPr>
            <a:r>
              <a:rPr lang="en-US" dirty="0">
                <a:latin typeface="+mj-lt"/>
              </a:rPr>
              <a:t>Works at </a:t>
            </a:r>
            <a:r>
              <a:rPr lang="en-US" b="1" dirty="0">
                <a:latin typeface="+mj-lt"/>
              </a:rPr>
              <a:t>Layer 7 (Application Layer)</a:t>
            </a:r>
            <a:endParaRPr lang="en-US" dirty="0">
              <a:latin typeface="+mj-lt"/>
            </a:endParaRPr>
          </a:p>
          <a:p>
            <a:pPr marL="285750" indent="-285750">
              <a:lnSpc>
                <a:spcPct val="150000"/>
              </a:lnSpc>
              <a:buFont typeface="Arial" panose="020B0604020202020204" pitchFamily="34" charset="0"/>
              <a:buChar char="•"/>
            </a:pPr>
            <a:r>
              <a:rPr lang="en-US" dirty="0">
                <a:latin typeface="+mj-lt"/>
              </a:rPr>
              <a:t>Can route traffic based on:</a:t>
            </a:r>
          </a:p>
          <a:p>
            <a:pPr marL="742950" lvl="1" indent="-285750">
              <a:lnSpc>
                <a:spcPct val="150000"/>
              </a:lnSpc>
              <a:buFont typeface="Arial" panose="020B0604020202020204" pitchFamily="34" charset="0"/>
              <a:buChar char="•"/>
            </a:pPr>
            <a:r>
              <a:rPr lang="en-US" b="1" dirty="0">
                <a:latin typeface="+mj-lt"/>
              </a:rPr>
              <a:t>URL path</a:t>
            </a:r>
            <a:r>
              <a:rPr lang="en-US" dirty="0">
                <a:latin typeface="+mj-lt"/>
              </a:rPr>
              <a:t> (e.g., /</a:t>
            </a:r>
            <a:r>
              <a:rPr lang="en-US" dirty="0" err="1">
                <a:latin typeface="+mj-lt"/>
              </a:rPr>
              <a:t>api</a:t>
            </a:r>
            <a:r>
              <a:rPr lang="en-US" dirty="0">
                <a:latin typeface="+mj-lt"/>
              </a:rPr>
              <a:t>, /images)</a:t>
            </a:r>
          </a:p>
          <a:p>
            <a:pPr marL="742950" lvl="1" indent="-285750">
              <a:lnSpc>
                <a:spcPct val="150000"/>
              </a:lnSpc>
              <a:buFont typeface="Arial" panose="020B0604020202020204" pitchFamily="34" charset="0"/>
              <a:buChar char="•"/>
            </a:pPr>
            <a:r>
              <a:rPr lang="en-US" b="1" dirty="0">
                <a:latin typeface="+mj-lt"/>
              </a:rPr>
              <a:t>Host-based</a:t>
            </a:r>
            <a:r>
              <a:rPr lang="en-US" dirty="0">
                <a:latin typeface="+mj-lt"/>
              </a:rPr>
              <a:t> (e.g., app.example.com, api.example.com)</a:t>
            </a:r>
          </a:p>
          <a:p>
            <a:pPr marL="742950" lvl="1" indent="-285750">
              <a:lnSpc>
                <a:spcPct val="150000"/>
              </a:lnSpc>
              <a:buFont typeface="Arial" panose="020B0604020202020204" pitchFamily="34" charset="0"/>
              <a:buChar char="•"/>
            </a:pPr>
            <a:r>
              <a:rPr lang="en-US" b="1" dirty="0">
                <a:latin typeface="+mj-lt"/>
              </a:rPr>
              <a:t>Headers or Query strings</a:t>
            </a:r>
            <a:endParaRPr lang="en-US" dirty="0">
              <a:latin typeface="+mj-lt"/>
            </a:endParaRPr>
          </a:p>
          <a:p>
            <a:pPr marL="285750" indent="-285750">
              <a:lnSpc>
                <a:spcPct val="150000"/>
              </a:lnSpc>
              <a:buFont typeface="Arial" panose="020B0604020202020204" pitchFamily="34" charset="0"/>
              <a:buChar char="•"/>
            </a:pPr>
            <a:r>
              <a:rPr lang="en-US" dirty="0">
                <a:latin typeface="+mj-lt"/>
              </a:rPr>
              <a:t>Supports </a:t>
            </a:r>
            <a:r>
              <a:rPr lang="en-US" b="1" dirty="0">
                <a:latin typeface="+mj-lt"/>
              </a:rPr>
              <a:t>WebSocket</a:t>
            </a:r>
            <a:r>
              <a:rPr lang="en-US" dirty="0">
                <a:latin typeface="+mj-lt"/>
              </a:rPr>
              <a:t> and </a:t>
            </a:r>
            <a:r>
              <a:rPr lang="en-US" b="1" dirty="0">
                <a:latin typeface="+mj-lt"/>
              </a:rPr>
              <a:t>HTTP/2</a:t>
            </a:r>
            <a:endParaRPr lang="en-US" dirty="0">
              <a:latin typeface="+mj-lt"/>
            </a:endParaRPr>
          </a:p>
          <a:p>
            <a:pPr marL="285750" indent="-285750">
              <a:lnSpc>
                <a:spcPct val="150000"/>
              </a:lnSpc>
              <a:buFont typeface="Arial" panose="020B0604020202020204" pitchFamily="34" charset="0"/>
              <a:buChar char="•"/>
            </a:pPr>
            <a:r>
              <a:rPr lang="en-US" dirty="0">
                <a:latin typeface="+mj-lt"/>
              </a:rPr>
              <a:t>Integrates with </a:t>
            </a:r>
            <a:r>
              <a:rPr lang="en-US" b="1" dirty="0">
                <a:latin typeface="+mj-lt"/>
              </a:rPr>
              <a:t>AWS WAF (Web Application Firewall)</a:t>
            </a:r>
            <a:r>
              <a:rPr lang="en-US" dirty="0">
                <a:latin typeface="+mj-lt"/>
              </a:rPr>
              <a:t> for security</a:t>
            </a:r>
          </a:p>
        </p:txBody>
      </p:sp>
      <p:sp>
        <p:nvSpPr>
          <p:cNvPr id="5" name="TextBox 4">
            <a:extLst>
              <a:ext uri="{FF2B5EF4-FFF2-40B4-BE49-F238E27FC236}">
                <a16:creationId xmlns:a16="http://schemas.microsoft.com/office/drawing/2014/main" id="{573B1C93-483D-BF64-FE64-707D701629FE}"/>
              </a:ext>
            </a:extLst>
          </p:cNvPr>
          <p:cNvSpPr txBox="1"/>
          <p:nvPr/>
        </p:nvSpPr>
        <p:spPr>
          <a:xfrm>
            <a:off x="1321870" y="4785412"/>
            <a:ext cx="6096000" cy="1200329"/>
          </a:xfrm>
          <a:prstGeom prst="rect">
            <a:avLst/>
          </a:prstGeom>
          <a:noFill/>
        </p:spPr>
        <p:txBody>
          <a:bodyPr wrap="square">
            <a:spAutoFit/>
          </a:bodyPr>
          <a:lstStyle/>
          <a:p>
            <a:pPr>
              <a:buNone/>
            </a:pPr>
            <a:r>
              <a:rPr lang="en-US" b="1" dirty="0"/>
              <a:t>🧠 Example:</a:t>
            </a:r>
          </a:p>
          <a:p>
            <a:pPr rtl="0">
              <a:buNone/>
            </a:pPr>
            <a:r>
              <a:rPr lang="en-US" dirty="0">
                <a:latin typeface="Courier New" panose="02070309020205020404" pitchFamily="49" charset="0"/>
              </a:rPr>
              <a:t>/app → EC2 App Server</a:t>
            </a:r>
          </a:p>
          <a:p>
            <a:pPr rtl="0">
              <a:buNone/>
            </a:pPr>
            <a:r>
              <a:rPr lang="en-US" dirty="0">
                <a:latin typeface="Courier New" panose="02070309020205020404" pitchFamily="49" charset="0"/>
              </a:rPr>
              <a:t>/</a:t>
            </a:r>
            <a:r>
              <a:rPr lang="en-US" dirty="0" err="1">
                <a:latin typeface="Courier New" panose="02070309020205020404" pitchFamily="49" charset="0"/>
              </a:rPr>
              <a:t>api</a:t>
            </a:r>
            <a:r>
              <a:rPr lang="en-US" dirty="0">
                <a:latin typeface="Courier New" panose="02070309020205020404" pitchFamily="49" charset="0"/>
              </a:rPr>
              <a:t> → EC2 API Server</a:t>
            </a:r>
          </a:p>
          <a:p>
            <a:pPr rtl="0">
              <a:buNone/>
            </a:pPr>
            <a:r>
              <a:rPr lang="en-US" dirty="0">
                <a:latin typeface="Courier New" panose="02070309020205020404" pitchFamily="49" charset="0"/>
              </a:rPr>
              <a:t>/images → S3 bucket</a:t>
            </a:r>
          </a:p>
        </p:txBody>
      </p:sp>
      <p:pic>
        <p:nvPicPr>
          <p:cNvPr id="7" name="Picture 6">
            <a:extLst>
              <a:ext uri="{FF2B5EF4-FFF2-40B4-BE49-F238E27FC236}">
                <a16:creationId xmlns:a16="http://schemas.microsoft.com/office/drawing/2014/main" id="{A3FA0888-B8D9-202A-00C5-E71774EE34D5}"/>
              </a:ext>
            </a:extLst>
          </p:cNvPr>
          <p:cNvPicPr>
            <a:picLocks noChangeAspect="1"/>
          </p:cNvPicPr>
          <p:nvPr/>
        </p:nvPicPr>
        <p:blipFill>
          <a:blip r:embed="rId3"/>
          <a:stretch>
            <a:fillRect/>
          </a:stretch>
        </p:blipFill>
        <p:spPr>
          <a:xfrm>
            <a:off x="8313132" y="870044"/>
            <a:ext cx="2808319" cy="2919759"/>
          </a:xfrm>
          <a:prstGeom prst="rect">
            <a:avLst/>
          </a:prstGeom>
        </p:spPr>
      </p:pic>
    </p:spTree>
    <p:extLst>
      <p:ext uri="{BB962C8B-B14F-4D97-AF65-F5344CB8AC3E}">
        <p14:creationId xmlns:p14="http://schemas.microsoft.com/office/powerpoint/2010/main" val="17228353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171B66-2FDC-9FC0-3637-C1575CEDDCC8}"/>
              </a:ext>
            </a:extLst>
          </p:cNvPr>
          <p:cNvSpPr txBox="1"/>
          <p:nvPr/>
        </p:nvSpPr>
        <p:spPr>
          <a:xfrm>
            <a:off x="922661" y="765127"/>
            <a:ext cx="8287439" cy="4715202"/>
          </a:xfrm>
          <a:prstGeom prst="rect">
            <a:avLst/>
          </a:prstGeom>
          <a:noFill/>
        </p:spPr>
        <p:txBody>
          <a:bodyPr wrap="square">
            <a:spAutoFit/>
          </a:bodyPr>
          <a:lstStyle/>
          <a:p>
            <a:pPr>
              <a:lnSpc>
                <a:spcPct val="150000"/>
              </a:lnSpc>
              <a:buNone/>
            </a:pPr>
            <a:r>
              <a:rPr lang="en-US" b="1" dirty="0"/>
              <a:t>⚡ 2️⃣ </a:t>
            </a:r>
            <a:r>
              <a:rPr lang="en-US" sz="2200" b="1" dirty="0"/>
              <a:t>Network Load Balancer (NLB)</a:t>
            </a:r>
          </a:p>
          <a:p>
            <a:pPr>
              <a:lnSpc>
                <a:spcPct val="150000"/>
              </a:lnSpc>
              <a:buNone/>
            </a:pPr>
            <a:r>
              <a:rPr lang="en-US" b="1" dirty="0"/>
              <a:t>Best for:</a:t>
            </a:r>
            <a:r>
              <a:rPr lang="en-US" dirty="0"/>
              <a:t> Ultra-high performance or low-latency applications</a:t>
            </a:r>
          </a:p>
          <a:p>
            <a:pPr marL="285750" indent="-285750">
              <a:lnSpc>
                <a:spcPct val="150000"/>
              </a:lnSpc>
              <a:buFont typeface="Arial" panose="020B0604020202020204" pitchFamily="34" charset="0"/>
              <a:buChar char="•"/>
            </a:pPr>
            <a:r>
              <a:rPr lang="en-US" dirty="0"/>
              <a:t>Works at </a:t>
            </a:r>
            <a:r>
              <a:rPr lang="en-US" b="1" dirty="0"/>
              <a:t>Layer 4 (Transport Layer)</a:t>
            </a:r>
            <a:endParaRPr lang="en-US" dirty="0"/>
          </a:p>
          <a:p>
            <a:pPr marL="285750" indent="-285750">
              <a:lnSpc>
                <a:spcPct val="150000"/>
              </a:lnSpc>
              <a:buFont typeface="Arial" panose="020B0604020202020204" pitchFamily="34" charset="0"/>
              <a:buChar char="•"/>
            </a:pPr>
            <a:r>
              <a:rPr lang="en-US" dirty="0"/>
              <a:t>Handles </a:t>
            </a:r>
            <a:r>
              <a:rPr lang="en-US" b="1" dirty="0"/>
              <a:t>TCP, UDP, and TLS</a:t>
            </a:r>
            <a:r>
              <a:rPr lang="en-US" dirty="0"/>
              <a:t> traffic</a:t>
            </a:r>
          </a:p>
          <a:p>
            <a:pPr marL="285750" indent="-285750">
              <a:lnSpc>
                <a:spcPct val="150000"/>
              </a:lnSpc>
              <a:buFont typeface="Arial" panose="020B0604020202020204" pitchFamily="34" charset="0"/>
              <a:buChar char="•"/>
            </a:pPr>
            <a:r>
              <a:rPr lang="en-US" dirty="0"/>
              <a:t>Extremely fast — can handle </a:t>
            </a:r>
            <a:r>
              <a:rPr lang="en-US" b="1" dirty="0"/>
              <a:t>millions of requests per second</a:t>
            </a:r>
            <a:endParaRPr lang="en-US" dirty="0"/>
          </a:p>
          <a:p>
            <a:pPr marL="285750" indent="-285750">
              <a:lnSpc>
                <a:spcPct val="150000"/>
              </a:lnSpc>
              <a:buFont typeface="Arial" panose="020B0604020202020204" pitchFamily="34" charset="0"/>
              <a:buChar char="•"/>
            </a:pPr>
            <a:r>
              <a:rPr lang="en-US" dirty="0"/>
              <a:t>Static IP support (one per AZ)</a:t>
            </a:r>
          </a:p>
          <a:p>
            <a:pPr marL="285750" indent="-285750">
              <a:lnSpc>
                <a:spcPct val="150000"/>
              </a:lnSpc>
              <a:buFont typeface="Arial" panose="020B0604020202020204" pitchFamily="34" charset="0"/>
              <a:buChar char="•"/>
            </a:pPr>
            <a:r>
              <a:rPr lang="en-US" dirty="0"/>
              <a:t>Good for </a:t>
            </a:r>
            <a:r>
              <a:rPr lang="en-US" b="1" dirty="0"/>
              <a:t>IoT, gaming, or financial systems</a:t>
            </a:r>
          </a:p>
          <a:p>
            <a:pPr marL="285750" indent="-285750">
              <a:lnSpc>
                <a:spcPct val="150000"/>
              </a:lnSpc>
              <a:buFont typeface="Arial" panose="020B0604020202020204" pitchFamily="34" charset="0"/>
              <a:buChar char="•"/>
            </a:pPr>
            <a:endParaRPr lang="en-US" dirty="0"/>
          </a:p>
          <a:p>
            <a:pPr>
              <a:lnSpc>
                <a:spcPct val="150000"/>
              </a:lnSpc>
              <a:buNone/>
            </a:pPr>
            <a:r>
              <a:rPr lang="en-US" dirty="0"/>
              <a:t>🧠 </a:t>
            </a:r>
            <a:r>
              <a:rPr lang="en-US" b="1" dirty="0"/>
              <a:t>Example:</a:t>
            </a:r>
          </a:p>
          <a:p>
            <a:pPr marL="285750" indent="-285750">
              <a:lnSpc>
                <a:spcPct val="150000"/>
              </a:lnSpc>
              <a:buFont typeface="Arial" panose="020B0604020202020204" pitchFamily="34" charset="0"/>
              <a:buChar char="•"/>
            </a:pPr>
            <a:r>
              <a:rPr lang="en-US" dirty="0"/>
              <a:t>Banking app using TCP-based traffic</a:t>
            </a:r>
          </a:p>
          <a:p>
            <a:pPr marL="285750" indent="-285750">
              <a:lnSpc>
                <a:spcPct val="150000"/>
              </a:lnSpc>
              <a:buFont typeface="Arial" panose="020B0604020202020204" pitchFamily="34" charset="0"/>
              <a:buChar char="•"/>
            </a:pPr>
            <a:r>
              <a:rPr lang="en-US" dirty="0"/>
              <a:t>DNS queries using UDP</a:t>
            </a:r>
          </a:p>
        </p:txBody>
      </p:sp>
      <p:pic>
        <p:nvPicPr>
          <p:cNvPr id="4" name="Picture 3">
            <a:extLst>
              <a:ext uri="{FF2B5EF4-FFF2-40B4-BE49-F238E27FC236}">
                <a16:creationId xmlns:a16="http://schemas.microsoft.com/office/drawing/2014/main" id="{C7BBD3AD-F7FB-7033-AF1F-EB9308AE5675}"/>
              </a:ext>
            </a:extLst>
          </p:cNvPr>
          <p:cNvPicPr>
            <a:picLocks noChangeAspect="1"/>
          </p:cNvPicPr>
          <p:nvPr/>
        </p:nvPicPr>
        <p:blipFill>
          <a:blip r:embed="rId2"/>
          <a:stretch>
            <a:fillRect/>
          </a:stretch>
        </p:blipFill>
        <p:spPr>
          <a:xfrm>
            <a:off x="8236015" y="1200550"/>
            <a:ext cx="2808319" cy="2919759"/>
          </a:xfrm>
          <a:prstGeom prst="rect">
            <a:avLst/>
          </a:prstGeom>
        </p:spPr>
      </p:pic>
    </p:spTree>
    <p:extLst>
      <p:ext uri="{BB962C8B-B14F-4D97-AF65-F5344CB8AC3E}">
        <p14:creationId xmlns:p14="http://schemas.microsoft.com/office/powerpoint/2010/main" val="27730623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A79C6E-1808-A00F-EF5F-A537A614D9B4}"/>
              </a:ext>
            </a:extLst>
          </p:cNvPr>
          <p:cNvSpPr txBox="1"/>
          <p:nvPr/>
        </p:nvSpPr>
        <p:spPr>
          <a:xfrm>
            <a:off x="638979" y="722636"/>
            <a:ext cx="8725358" cy="3884205"/>
          </a:xfrm>
          <a:prstGeom prst="rect">
            <a:avLst/>
          </a:prstGeom>
          <a:noFill/>
        </p:spPr>
        <p:txBody>
          <a:bodyPr wrap="square">
            <a:spAutoFit/>
          </a:bodyPr>
          <a:lstStyle/>
          <a:p>
            <a:pPr>
              <a:lnSpc>
                <a:spcPct val="150000"/>
              </a:lnSpc>
              <a:buNone/>
            </a:pPr>
            <a:r>
              <a:rPr lang="en-US" sz="2200" b="1" dirty="0"/>
              <a:t>🔒 3️⃣ Gateway Load Balancer (GWLB)</a:t>
            </a:r>
          </a:p>
          <a:p>
            <a:pPr>
              <a:lnSpc>
                <a:spcPct val="150000"/>
              </a:lnSpc>
              <a:buNone/>
            </a:pPr>
            <a:r>
              <a:rPr lang="en-US" b="1" dirty="0"/>
              <a:t>Best for:</a:t>
            </a:r>
            <a:r>
              <a:rPr lang="en-US" dirty="0"/>
              <a:t> Deploying and scaling </a:t>
            </a:r>
            <a:r>
              <a:rPr lang="en-US" b="1" dirty="0"/>
              <a:t>security appliances</a:t>
            </a:r>
            <a:endParaRPr lang="en-US" dirty="0"/>
          </a:p>
          <a:p>
            <a:pPr marL="285750" indent="-285750">
              <a:lnSpc>
                <a:spcPct val="150000"/>
              </a:lnSpc>
              <a:buFont typeface="Arial" panose="020B0604020202020204" pitchFamily="34" charset="0"/>
              <a:buChar char="•"/>
            </a:pPr>
            <a:r>
              <a:rPr lang="en-US" dirty="0"/>
              <a:t>Works at </a:t>
            </a:r>
            <a:r>
              <a:rPr lang="en-US" b="1" dirty="0"/>
              <a:t>Layer 3 (Network Layer)</a:t>
            </a:r>
            <a:endParaRPr lang="en-US" dirty="0"/>
          </a:p>
          <a:p>
            <a:pPr marL="285750" indent="-285750">
              <a:lnSpc>
                <a:spcPct val="150000"/>
              </a:lnSpc>
              <a:buFont typeface="Arial" panose="020B0604020202020204" pitchFamily="34" charset="0"/>
              <a:buChar char="•"/>
            </a:pPr>
            <a:r>
              <a:rPr lang="en-US" dirty="0"/>
              <a:t>Routes and distributes traffic to third-party </a:t>
            </a:r>
            <a:r>
              <a:rPr lang="en-US" b="1" dirty="0"/>
              <a:t>firewalls, intrusion detection systems (IDS), and packet inspection</a:t>
            </a:r>
            <a:r>
              <a:rPr lang="en-US" dirty="0"/>
              <a:t> tools</a:t>
            </a:r>
          </a:p>
          <a:p>
            <a:pPr marL="285750" indent="-285750">
              <a:lnSpc>
                <a:spcPct val="150000"/>
              </a:lnSpc>
              <a:buFont typeface="Arial" panose="020B0604020202020204" pitchFamily="34" charset="0"/>
              <a:buChar char="•"/>
            </a:pPr>
            <a:r>
              <a:rPr lang="en-US" dirty="0"/>
              <a:t>Uses </a:t>
            </a:r>
            <a:r>
              <a:rPr lang="en-US" b="1" dirty="0"/>
              <a:t>GENEVE protocol</a:t>
            </a:r>
            <a:r>
              <a:rPr lang="en-US" dirty="0"/>
              <a:t> to encapsulate traffic</a:t>
            </a:r>
          </a:p>
          <a:p>
            <a:pPr>
              <a:lnSpc>
                <a:spcPct val="150000"/>
              </a:lnSpc>
              <a:buFont typeface="Arial" panose="020B0604020202020204" pitchFamily="34" charset="0"/>
              <a:buChar char="•"/>
            </a:pPr>
            <a:endParaRPr lang="en-US" dirty="0"/>
          </a:p>
          <a:p>
            <a:pPr>
              <a:lnSpc>
                <a:spcPct val="150000"/>
              </a:lnSpc>
              <a:buNone/>
            </a:pPr>
            <a:r>
              <a:rPr lang="en-US" dirty="0"/>
              <a:t>🧠 </a:t>
            </a:r>
            <a:r>
              <a:rPr lang="en-US" b="1" dirty="0"/>
              <a:t>Example:</a:t>
            </a:r>
          </a:p>
          <a:p>
            <a:pPr>
              <a:lnSpc>
                <a:spcPct val="150000"/>
              </a:lnSpc>
              <a:buFont typeface="Arial" panose="020B0604020202020204" pitchFamily="34" charset="0"/>
              <a:buChar char="•"/>
            </a:pPr>
            <a:r>
              <a:rPr lang="en-US" dirty="0"/>
              <a:t>Route all VPC traffic through a </a:t>
            </a:r>
            <a:r>
              <a:rPr lang="en-US" b="1" dirty="0"/>
              <a:t>firewall appliance</a:t>
            </a:r>
            <a:r>
              <a:rPr lang="en-US" dirty="0"/>
              <a:t> before reaching applications</a:t>
            </a:r>
          </a:p>
        </p:txBody>
      </p:sp>
    </p:spTree>
    <p:extLst>
      <p:ext uri="{BB962C8B-B14F-4D97-AF65-F5344CB8AC3E}">
        <p14:creationId xmlns:p14="http://schemas.microsoft.com/office/powerpoint/2010/main" val="471701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C9038-1A5B-B83F-C80B-ED17D80A873D}"/>
              </a:ext>
            </a:extLst>
          </p:cNvPr>
          <p:cNvSpPr txBox="1"/>
          <p:nvPr/>
        </p:nvSpPr>
        <p:spPr>
          <a:xfrm>
            <a:off x="801476" y="441523"/>
            <a:ext cx="7351005" cy="2222211"/>
          </a:xfrm>
          <a:prstGeom prst="rect">
            <a:avLst/>
          </a:prstGeom>
          <a:noFill/>
        </p:spPr>
        <p:txBody>
          <a:bodyPr wrap="square">
            <a:spAutoFit/>
          </a:bodyPr>
          <a:lstStyle/>
          <a:p>
            <a:pPr>
              <a:lnSpc>
                <a:spcPct val="150000"/>
              </a:lnSpc>
              <a:buNone/>
            </a:pPr>
            <a:r>
              <a:rPr lang="en-US" sz="2200" b="1" dirty="0"/>
              <a:t>🧰 4️⃣ Classic Load Balancer (CLB)</a:t>
            </a:r>
          </a:p>
          <a:p>
            <a:pPr marL="285750" indent="-285750">
              <a:lnSpc>
                <a:spcPct val="150000"/>
              </a:lnSpc>
              <a:buFont typeface="Arial" panose="020B0604020202020204" pitchFamily="34" charset="0"/>
              <a:buChar char="•"/>
            </a:pPr>
            <a:r>
              <a:rPr lang="en-US" dirty="0"/>
              <a:t>The </a:t>
            </a:r>
            <a:r>
              <a:rPr lang="en-US" b="1" dirty="0"/>
              <a:t>oldest</a:t>
            </a:r>
            <a:r>
              <a:rPr lang="en-US" dirty="0"/>
              <a:t> AWS load balancer</a:t>
            </a:r>
          </a:p>
          <a:p>
            <a:pPr marL="285750" indent="-285750">
              <a:lnSpc>
                <a:spcPct val="150000"/>
              </a:lnSpc>
              <a:buFont typeface="Arial" panose="020B0604020202020204" pitchFamily="34" charset="0"/>
              <a:buChar char="•"/>
            </a:pPr>
            <a:r>
              <a:rPr lang="en-US" dirty="0"/>
              <a:t>Works at </a:t>
            </a:r>
            <a:r>
              <a:rPr lang="en-US" b="1" dirty="0"/>
              <a:t>Layer 4 &amp; 7</a:t>
            </a:r>
            <a:endParaRPr lang="en-US" dirty="0"/>
          </a:p>
          <a:p>
            <a:pPr marL="285750" indent="-285750">
              <a:lnSpc>
                <a:spcPct val="150000"/>
              </a:lnSpc>
              <a:buFont typeface="Arial" panose="020B0604020202020204" pitchFamily="34" charset="0"/>
              <a:buChar char="•"/>
            </a:pPr>
            <a:r>
              <a:rPr lang="en-US" dirty="0"/>
              <a:t>Basic load balancing for EC2 instances</a:t>
            </a:r>
          </a:p>
          <a:p>
            <a:pPr marL="285750" indent="-285750">
              <a:lnSpc>
                <a:spcPct val="150000"/>
              </a:lnSpc>
              <a:buFont typeface="Arial" panose="020B0604020202020204" pitchFamily="34" charset="0"/>
              <a:buChar char="•"/>
            </a:pPr>
            <a:r>
              <a:rPr lang="en-US" dirty="0"/>
              <a:t>Replaced by ALB and NLB (not recommended for new deployments)</a:t>
            </a:r>
          </a:p>
        </p:txBody>
      </p:sp>
      <p:pic>
        <p:nvPicPr>
          <p:cNvPr id="8196" name="Picture 4" descr="Application Load Balancer ...">
            <a:extLst>
              <a:ext uri="{FF2B5EF4-FFF2-40B4-BE49-F238E27FC236}">
                <a16:creationId xmlns:a16="http://schemas.microsoft.com/office/drawing/2014/main" id="{91F04967-966F-1292-73F1-583217100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764" y="2888672"/>
            <a:ext cx="4792754" cy="3688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3386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FE2E3B-C78B-AAE4-8864-83F7DC9E1238}"/>
              </a:ext>
            </a:extLst>
          </p:cNvPr>
          <p:cNvSpPr txBox="1"/>
          <p:nvPr/>
        </p:nvSpPr>
        <p:spPr>
          <a:xfrm>
            <a:off x="805478" y="618677"/>
            <a:ext cx="6597185" cy="3514873"/>
          </a:xfrm>
          <a:prstGeom prst="rect">
            <a:avLst/>
          </a:prstGeom>
          <a:noFill/>
        </p:spPr>
        <p:txBody>
          <a:bodyPr wrap="square">
            <a:spAutoFit/>
          </a:bodyPr>
          <a:lstStyle/>
          <a:p>
            <a:pPr>
              <a:lnSpc>
                <a:spcPct val="150000"/>
              </a:lnSpc>
              <a:buNone/>
            </a:pPr>
            <a:r>
              <a:rPr lang="en-US" sz="2400" b="1" dirty="0"/>
              <a:t>Auto Scaling Group:</a:t>
            </a:r>
          </a:p>
          <a:p>
            <a:pPr>
              <a:lnSpc>
                <a:spcPct val="150000"/>
              </a:lnSpc>
              <a:buNone/>
            </a:pPr>
            <a:r>
              <a:rPr lang="en-US" b="1" dirty="0"/>
              <a:t>Auto Scaling</a:t>
            </a:r>
            <a:r>
              <a:rPr lang="en-US" dirty="0"/>
              <a:t> in AWS automatically </a:t>
            </a:r>
            <a:r>
              <a:rPr lang="en-US" b="1" dirty="0"/>
              <a:t>adds</a:t>
            </a:r>
            <a:r>
              <a:rPr lang="en-US" dirty="0"/>
              <a:t> or </a:t>
            </a:r>
            <a:r>
              <a:rPr lang="en-US" b="1" dirty="0"/>
              <a:t>removes compute resources (like EC2 instances)</a:t>
            </a:r>
            <a:r>
              <a:rPr lang="en-US" dirty="0"/>
              <a:t> based on real-time demand.</a:t>
            </a:r>
          </a:p>
          <a:p>
            <a:pPr>
              <a:lnSpc>
                <a:spcPct val="150000"/>
              </a:lnSpc>
              <a:buNone/>
            </a:pPr>
            <a:endParaRPr lang="en-US" dirty="0"/>
          </a:p>
          <a:p>
            <a:pPr>
              <a:lnSpc>
                <a:spcPct val="150000"/>
              </a:lnSpc>
              <a:buNone/>
            </a:pPr>
            <a:r>
              <a:rPr lang="en-US" dirty="0"/>
              <a:t>🔹 Simply put:</a:t>
            </a:r>
            <a:br>
              <a:rPr lang="en-US" dirty="0"/>
            </a:br>
            <a:r>
              <a:rPr lang="en-US" dirty="0"/>
              <a:t>It helps your application </a:t>
            </a:r>
            <a:r>
              <a:rPr lang="en-US" b="1" dirty="0"/>
              <a:t>scale up</a:t>
            </a:r>
            <a:r>
              <a:rPr lang="en-US" dirty="0"/>
              <a:t> during high traffic and </a:t>
            </a:r>
            <a:r>
              <a:rPr lang="en-US" b="1" dirty="0"/>
              <a:t>scale down</a:t>
            </a:r>
            <a:r>
              <a:rPr lang="en-US" dirty="0"/>
              <a:t> when demand drops — saving money while maintaining performance.</a:t>
            </a:r>
          </a:p>
        </p:txBody>
      </p:sp>
      <p:pic>
        <p:nvPicPr>
          <p:cNvPr id="11266" name="Picture 2" descr="Scale AWS ASGs Down to Zero ...">
            <a:extLst>
              <a:ext uri="{FF2B5EF4-FFF2-40B4-BE49-F238E27FC236}">
                <a16:creationId xmlns:a16="http://schemas.microsoft.com/office/drawing/2014/main" id="{06E9741E-088C-9BB3-17FF-AF669C56E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2233" y="1469662"/>
            <a:ext cx="4274261" cy="2663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550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80DFE4E-A8DB-782A-277C-25D23C6BA51B}"/>
              </a:ext>
            </a:extLst>
          </p:cNvPr>
          <p:cNvGraphicFramePr>
            <a:graphicFrameLocks noGrp="1"/>
          </p:cNvGraphicFramePr>
          <p:nvPr>
            <p:extLst>
              <p:ext uri="{D42A27DB-BD31-4B8C-83A1-F6EECF244321}">
                <p14:modId xmlns:p14="http://schemas.microsoft.com/office/powerpoint/2010/main" val="438156639"/>
              </p:ext>
            </p:extLst>
          </p:nvPr>
        </p:nvGraphicFramePr>
        <p:xfrm>
          <a:off x="838200" y="1614614"/>
          <a:ext cx="10515600" cy="3627882"/>
        </p:xfrm>
        <a:graphic>
          <a:graphicData uri="http://schemas.openxmlformats.org/drawingml/2006/table">
            <a:tbl>
              <a:tblPr/>
              <a:tblGrid>
                <a:gridCol w="5257800">
                  <a:extLst>
                    <a:ext uri="{9D8B030D-6E8A-4147-A177-3AD203B41FA5}">
                      <a16:colId xmlns:a16="http://schemas.microsoft.com/office/drawing/2014/main" val="4131925472"/>
                    </a:ext>
                  </a:extLst>
                </a:gridCol>
                <a:gridCol w="5257800">
                  <a:extLst>
                    <a:ext uri="{9D8B030D-6E8A-4147-A177-3AD203B41FA5}">
                      <a16:colId xmlns:a16="http://schemas.microsoft.com/office/drawing/2014/main" val="1774445522"/>
                    </a:ext>
                  </a:extLst>
                </a:gridCol>
              </a:tblGrid>
              <a:tr h="0">
                <a:tc>
                  <a:txBody>
                    <a:bodyPr/>
                    <a:lstStyle/>
                    <a:p>
                      <a:pPr marL="285750" indent="-285750">
                        <a:lnSpc>
                          <a:spcPct val="150000"/>
                        </a:lnSpc>
                        <a:buFont typeface="Arial" panose="020B0604020202020204" pitchFamily="34" charset="0"/>
                        <a:buChar char="•"/>
                      </a:pPr>
                      <a:r>
                        <a:rPr lang="en-US" b="1" dirty="0">
                          <a:latin typeface="Abadi" panose="020B0604020104020204" pitchFamily="34" charset="0"/>
                        </a:rPr>
                        <a:t>Component</a:t>
                      </a:r>
                    </a:p>
                  </a:txBody>
                  <a:tcPr anchor="ctr">
                    <a:lnL>
                      <a:noFill/>
                    </a:lnL>
                    <a:lnR>
                      <a:noFill/>
                    </a:lnR>
                    <a:lnT>
                      <a:noFill/>
                    </a:lnT>
                    <a:lnB>
                      <a:noFill/>
                    </a:lnB>
                    <a:noFill/>
                  </a:tcPr>
                </a:tc>
                <a:tc>
                  <a:txBody>
                    <a:bodyPr/>
                    <a:lstStyle/>
                    <a:p>
                      <a:pPr marL="0" indent="0">
                        <a:lnSpc>
                          <a:spcPct val="150000"/>
                        </a:lnSpc>
                        <a:buFont typeface="Arial" panose="020B0604020202020204" pitchFamily="34" charset="0"/>
                        <a:buNone/>
                      </a:pPr>
                      <a:r>
                        <a:rPr lang="en-US" b="1" dirty="0">
                          <a:latin typeface="Abadi" panose="020B0604020104020204" pitchFamily="34" charset="0"/>
                        </a:rPr>
                        <a:t>Description</a:t>
                      </a:r>
                    </a:p>
                  </a:txBody>
                  <a:tcPr anchor="ctr">
                    <a:lnL>
                      <a:noFill/>
                    </a:lnL>
                    <a:lnR>
                      <a:noFill/>
                    </a:lnR>
                    <a:lnT>
                      <a:noFill/>
                    </a:lnT>
                    <a:lnB>
                      <a:noFill/>
                    </a:lnB>
                    <a:noFill/>
                  </a:tcPr>
                </a:tc>
                <a:extLst>
                  <a:ext uri="{0D108BD9-81ED-4DB2-BD59-A6C34878D82A}">
                    <a16:rowId xmlns:a16="http://schemas.microsoft.com/office/drawing/2014/main" val="3775824605"/>
                  </a:ext>
                </a:extLst>
              </a:tr>
              <a:tr h="0">
                <a:tc>
                  <a:txBody>
                    <a:bodyPr/>
                    <a:lstStyle/>
                    <a:p>
                      <a:pPr marL="285750" indent="-285750">
                        <a:lnSpc>
                          <a:spcPct val="150000"/>
                        </a:lnSpc>
                        <a:buFont typeface="Arial" panose="020B0604020202020204" pitchFamily="34" charset="0"/>
                        <a:buChar char="•"/>
                      </a:pPr>
                      <a:r>
                        <a:rPr lang="en-US" b="1" dirty="0">
                          <a:latin typeface="Abadi" panose="020B0604020104020204" pitchFamily="34" charset="0"/>
                        </a:rPr>
                        <a:t>Launch Template / Configuration</a:t>
                      </a:r>
                      <a:endParaRPr lang="en-US" dirty="0">
                        <a:latin typeface="Abadi" panose="020B0604020104020204" pitchFamily="34" charset="0"/>
                      </a:endParaRPr>
                    </a:p>
                  </a:txBody>
                  <a:tcPr anchor="ctr">
                    <a:lnL>
                      <a:noFill/>
                    </a:lnL>
                    <a:lnR>
                      <a:noFill/>
                    </a:lnR>
                    <a:lnT>
                      <a:noFill/>
                    </a:lnT>
                    <a:lnB>
                      <a:noFill/>
                    </a:lnB>
                    <a:noFill/>
                  </a:tcPr>
                </a:tc>
                <a:tc>
                  <a:txBody>
                    <a:bodyPr/>
                    <a:lstStyle/>
                    <a:p>
                      <a:pPr marL="0" indent="0">
                        <a:lnSpc>
                          <a:spcPct val="150000"/>
                        </a:lnSpc>
                        <a:buFont typeface="Arial" panose="020B0604020202020204" pitchFamily="34" charset="0"/>
                        <a:buNone/>
                      </a:pPr>
                      <a:r>
                        <a:rPr lang="en-US">
                          <a:latin typeface="Abadi" panose="020B0604020104020204" pitchFamily="34" charset="0"/>
                        </a:rPr>
                        <a:t>Defines what to launch (AMI ID, instance type, key pair, security group, etc.)</a:t>
                      </a:r>
                    </a:p>
                  </a:txBody>
                  <a:tcPr anchor="ctr">
                    <a:lnL>
                      <a:noFill/>
                    </a:lnL>
                    <a:lnR>
                      <a:noFill/>
                    </a:lnR>
                    <a:lnT>
                      <a:noFill/>
                    </a:lnT>
                    <a:lnB>
                      <a:noFill/>
                    </a:lnB>
                    <a:noFill/>
                  </a:tcPr>
                </a:tc>
                <a:extLst>
                  <a:ext uri="{0D108BD9-81ED-4DB2-BD59-A6C34878D82A}">
                    <a16:rowId xmlns:a16="http://schemas.microsoft.com/office/drawing/2014/main" val="2523455034"/>
                  </a:ext>
                </a:extLst>
              </a:tr>
              <a:tr h="0">
                <a:tc>
                  <a:txBody>
                    <a:bodyPr/>
                    <a:lstStyle/>
                    <a:p>
                      <a:pPr marL="285750" indent="-285750">
                        <a:lnSpc>
                          <a:spcPct val="150000"/>
                        </a:lnSpc>
                        <a:buFont typeface="Arial" panose="020B0604020202020204" pitchFamily="34" charset="0"/>
                        <a:buChar char="•"/>
                      </a:pPr>
                      <a:r>
                        <a:rPr lang="en-US" b="1">
                          <a:latin typeface="Abadi" panose="020B0604020104020204" pitchFamily="34" charset="0"/>
                        </a:rPr>
                        <a:t>Auto Scaling Group (ASG)</a:t>
                      </a:r>
                      <a:endParaRPr lang="en-US">
                        <a:latin typeface="Abadi" panose="020B0604020104020204" pitchFamily="34" charset="0"/>
                      </a:endParaRPr>
                    </a:p>
                  </a:txBody>
                  <a:tcPr anchor="ctr">
                    <a:lnL>
                      <a:noFill/>
                    </a:lnL>
                    <a:lnR>
                      <a:noFill/>
                    </a:lnR>
                    <a:lnT>
                      <a:noFill/>
                    </a:lnT>
                    <a:lnB>
                      <a:noFill/>
                    </a:lnB>
                    <a:noFill/>
                  </a:tcPr>
                </a:tc>
                <a:tc>
                  <a:txBody>
                    <a:bodyPr/>
                    <a:lstStyle/>
                    <a:p>
                      <a:pPr marL="0" indent="0">
                        <a:lnSpc>
                          <a:spcPct val="150000"/>
                        </a:lnSpc>
                        <a:buFont typeface="Arial" panose="020B0604020202020204" pitchFamily="34" charset="0"/>
                        <a:buNone/>
                      </a:pPr>
                      <a:r>
                        <a:rPr lang="en-US">
                          <a:latin typeface="Abadi" panose="020B0604020104020204" pitchFamily="34" charset="0"/>
                        </a:rPr>
                        <a:t>Logical group of EC2 instances managed together</a:t>
                      </a:r>
                    </a:p>
                  </a:txBody>
                  <a:tcPr anchor="ctr">
                    <a:lnL>
                      <a:noFill/>
                    </a:lnL>
                    <a:lnR>
                      <a:noFill/>
                    </a:lnR>
                    <a:lnT>
                      <a:noFill/>
                    </a:lnT>
                    <a:lnB>
                      <a:noFill/>
                    </a:lnB>
                    <a:noFill/>
                  </a:tcPr>
                </a:tc>
                <a:extLst>
                  <a:ext uri="{0D108BD9-81ED-4DB2-BD59-A6C34878D82A}">
                    <a16:rowId xmlns:a16="http://schemas.microsoft.com/office/drawing/2014/main" val="3052569043"/>
                  </a:ext>
                </a:extLst>
              </a:tr>
              <a:tr h="0">
                <a:tc>
                  <a:txBody>
                    <a:bodyPr/>
                    <a:lstStyle/>
                    <a:p>
                      <a:pPr marL="285750" indent="-285750">
                        <a:lnSpc>
                          <a:spcPct val="150000"/>
                        </a:lnSpc>
                        <a:buFont typeface="Arial" panose="020B0604020202020204" pitchFamily="34" charset="0"/>
                        <a:buChar char="•"/>
                      </a:pPr>
                      <a:r>
                        <a:rPr lang="en-US" b="1">
                          <a:latin typeface="Abadi" panose="020B0604020104020204" pitchFamily="34" charset="0"/>
                        </a:rPr>
                        <a:t>Scaling Policies</a:t>
                      </a:r>
                      <a:endParaRPr lang="en-US">
                        <a:latin typeface="Abadi" panose="020B0604020104020204" pitchFamily="34" charset="0"/>
                      </a:endParaRPr>
                    </a:p>
                  </a:txBody>
                  <a:tcPr anchor="ctr">
                    <a:lnL>
                      <a:noFill/>
                    </a:lnL>
                    <a:lnR>
                      <a:noFill/>
                    </a:lnR>
                    <a:lnT>
                      <a:noFill/>
                    </a:lnT>
                    <a:lnB>
                      <a:noFill/>
                    </a:lnB>
                    <a:noFill/>
                  </a:tcPr>
                </a:tc>
                <a:tc>
                  <a:txBody>
                    <a:bodyPr/>
                    <a:lstStyle/>
                    <a:p>
                      <a:pPr marL="0" indent="0">
                        <a:lnSpc>
                          <a:spcPct val="150000"/>
                        </a:lnSpc>
                        <a:buFont typeface="Arial" panose="020B0604020202020204" pitchFamily="34" charset="0"/>
                        <a:buNone/>
                      </a:pPr>
                      <a:r>
                        <a:rPr lang="en-US">
                          <a:latin typeface="Abadi" panose="020B0604020104020204" pitchFamily="34" charset="0"/>
                        </a:rPr>
                        <a:t>Define when and how scaling happens</a:t>
                      </a:r>
                    </a:p>
                  </a:txBody>
                  <a:tcPr anchor="ctr">
                    <a:lnL>
                      <a:noFill/>
                    </a:lnL>
                    <a:lnR>
                      <a:noFill/>
                    </a:lnR>
                    <a:lnT>
                      <a:noFill/>
                    </a:lnT>
                    <a:lnB>
                      <a:noFill/>
                    </a:lnB>
                    <a:noFill/>
                  </a:tcPr>
                </a:tc>
                <a:extLst>
                  <a:ext uri="{0D108BD9-81ED-4DB2-BD59-A6C34878D82A}">
                    <a16:rowId xmlns:a16="http://schemas.microsoft.com/office/drawing/2014/main" val="2743456543"/>
                  </a:ext>
                </a:extLst>
              </a:tr>
              <a:tr h="0">
                <a:tc>
                  <a:txBody>
                    <a:bodyPr/>
                    <a:lstStyle/>
                    <a:p>
                      <a:pPr marL="285750" indent="-285750">
                        <a:lnSpc>
                          <a:spcPct val="150000"/>
                        </a:lnSpc>
                        <a:buFont typeface="Arial" panose="020B0604020202020204" pitchFamily="34" charset="0"/>
                        <a:buChar char="•"/>
                      </a:pPr>
                      <a:r>
                        <a:rPr lang="en-US" b="1">
                          <a:latin typeface="Abadi" panose="020B0604020104020204" pitchFamily="34" charset="0"/>
                        </a:rPr>
                        <a:t>CloudWatch Alarms</a:t>
                      </a:r>
                      <a:endParaRPr lang="en-US">
                        <a:latin typeface="Abadi" panose="020B0604020104020204" pitchFamily="34" charset="0"/>
                      </a:endParaRPr>
                    </a:p>
                  </a:txBody>
                  <a:tcPr anchor="ctr">
                    <a:lnL>
                      <a:noFill/>
                    </a:lnL>
                    <a:lnR>
                      <a:noFill/>
                    </a:lnR>
                    <a:lnT>
                      <a:noFill/>
                    </a:lnT>
                    <a:lnB>
                      <a:noFill/>
                    </a:lnB>
                    <a:noFill/>
                  </a:tcPr>
                </a:tc>
                <a:tc>
                  <a:txBody>
                    <a:bodyPr/>
                    <a:lstStyle/>
                    <a:p>
                      <a:pPr marL="0" indent="0">
                        <a:lnSpc>
                          <a:spcPct val="150000"/>
                        </a:lnSpc>
                        <a:buFont typeface="Arial" panose="020B0604020202020204" pitchFamily="34" charset="0"/>
                        <a:buNone/>
                      </a:pPr>
                      <a:r>
                        <a:rPr lang="en-US">
                          <a:latin typeface="Abadi" panose="020B0604020104020204" pitchFamily="34" charset="0"/>
                        </a:rPr>
                        <a:t>Monitor metrics to trigger scaling actions</a:t>
                      </a:r>
                    </a:p>
                  </a:txBody>
                  <a:tcPr anchor="ctr">
                    <a:lnL>
                      <a:noFill/>
                    </a:lnL>
                    <a:lnR>
                      <a:noFill/>
                    </a:lnR>
                    <a:lnT>
                      <a:noFill/>
                    </a:lnT>
                    <a:lnB>
                      <a:noFill/>
                    </a:lnB>
                    <a:noFill/>
                  </a:tcPr>
                </a:tc>
                <a:extLst>
                  <a:ext uri="{0D108BD9-81ED-4DB2-BD59-A6C34878D82A}">
                    <a16:rowId xmlns:a16="http://schemas.microsoft.com/office/drawing/2014/main" val="668635565"/>
                  </a:ext>
                </a:extLst>
              </a:tr>
              <a:tr h="0">
                <a:tc>
                  <a:txBody>
                    <a:bodyPr/>
                    <a:lstStyle/>
                    <a:p>
                      <a:pPr marL="285750" indent="-285750">
                        <a:lnSpc>
                          <a:spcPct val="150000"/>
                        </a:lnSpc>
                        <a:buFont typeface="Arial" panose="020B0604020202020204" pitchFamily="34" charset="0"/>
                        <a:buChar char="•"/>
                      </a:pPr>
                      <a:r>
                        <a:rPr lang="en-US" b="1">
                          <a:latin typeface="Abadi" panose="020B0604020104020204" pitchFamily="34" charset="0"/>
                        </a:rPr>
                        <a:t>Elastic Load Balancer (ELB)</a:t>
                      </a:r>
                      <a:endParaRPr lang="en-US">
                        <a:latin typeface="Abadi" panose="020B0604020104020204" pitchFamily="34" charset="0"/>
                      </a:endParaRPr>
                    </a:p>
                  </a:txBody>
                  <a:tcPr anchor="ctr">
                    <a:lnL>
                      <a:noFill/>
                    </a:lnL>
                    <a:lnR>
                      <a:noFill/>
                    </a:lnR>
                    <a:lnT>
                      <a:noFill/>
                    </a:lnT>
                    <a:lnB>
                      <a:noFill/>
                    </a:lnB>
                    <a:noFill/>
                  </a:tcPr>
                </a:tc>
                <a:tc>
                  <a:txBody>
                    <a:bodyPr/>
                    <a:lstStyle/>
                    <a:p>
                      <a:pPr marL="0" indent="0">
                        <a:lnSpc>
                          <a:spcPct val="150000"/>
                        </a:lnSpc>
                        <a:buFont typeface="Arial" panose="020B0604020202020204" pitchFamily="34" charset="0"/>
                        <a:buNone/>
                      </a:pPr>
                      <a:r>
                        <a:rPr lang="en-US">
                          <a:latin typeface="Abadi" panose="020B0604020104020204" pitchFamily="34" charset="0"/>
                        </a:rPr>
                        <a:t>(Optional) Distributes traffic across instances</a:t>
                      </a:r>
                    </a:p>
                  </a:txBody>
                  <a:tcPr anchor="ctr">
                    <a:lnL>
                      <a:noFill/>
                    </a:lnL>
                    <a:lnR>
                      <a:noFill/>
                    </a:lnR>
                    <a:lnT>
                      <a:noFill/>
                    </a:lnT>
                    <a:lnB>
                      <a:noFill/>
                    </a:lnB>
                    <a:noFill/>
                  </a:tcPr>
                </a:tc>
                <a:extLst>
                  <a:ext uri="{0D108BD9-81ED-4DB2-BD59-A6C34878D82A}">
                    <a16:rowId xmlns:a16="http://schemas.microsoft.com/office/drawing/2014/main" val="677774586"/>
                  </a:ext>
                </a:extLst>
              </a:tr>
              <a:tr h="0">
                <a:tc>
                  <a:txBody>
                    <a:bodyPr/>
                    <a:lstStyle/>
                    <a:p>
                      <a:pPr marL="285750" indent="-285750">
                        <a:lnSpc>
                          <a:spcPct val="150000"/>
                        </a:lnSpc>
                        <a:buFont typeface="Arial" panose="020B0604020202020204" pitchFamily="34" charset="0"/>
                        <a:buChar char="•"/>
                      </a:pPr>
                      <a:r>
                        <a:rPr lang="en-US" b="1" dirty="0">
                          <a:latin typeface="Abadi" panose="020B0604020104020204" pitchFamily="34" charset="0"/>
                        </a:rPr>
                        <a:t>Health Checks</a:t>
                      </a:r>
                      <a:endParaRPr lang="en-US" dirty="0">
                        <a:latin typeface="Abadi" panose="020B0604020104020204" pitchFamily="34" charset="0"/>
                      </a:endParaRPr>
                    </a:p>
                  </a:txBody>
                  <a:tcPr anchor="ctr">
                    <a:lnL>
                      <a:noFill/>
                    </a:lnL>
                    <a:lnR>
                      <a:noFill/>
                    </a:lnR>
                    <a:lnT>
                      <a:noFill/>
                    </a:lnT>
                    <a:lnB>
                      <a:noFill/>
                    </a:lnB>
                    <a:noFill/>
                  </a:tcPr>
                </a:tc>
                <a:tc>
                  <a:txBody>
                    <a:bodyPr/>
                    <a:lstStyle/>
                    <a:p>
                      <a:pPr marL="0" indent="0">
                        <a:lnSpc>
                          <a:spcPct val="150000"/>
                        </a:lnSpc>
                        <a:buFont typeface="Arial" panose="020B0604020202020204" pitchFamily="34" charset="0"/>
                        <a:buNone/>
                      </a:pPr>
                      <a:r>
                        <a:rPr lang="en-US" dirty="0">
                          <a:latin typeface="Abadi" panose="020B0604020104020204" pitchFamily="34" charset="0"/>
                        </a:rPr>
                        <a:t>Replace unhealthy instances automatically</a:t>
                      </a:r>
                    </a:p>
                  </a:txBody>
                  <a:tcPr anchor="ctr">
                    <a:lnL>
                      <a:noFill/>
                    </a:lnL>
                    <a:lnR>
                      <a:noFill/>
                    </a:lnR>
                    <a:lnT>
                      <a:noFill/>
                    </a:lnT>
                    <a:lnB>
                      <a:noFill/>
                    </a:lnB>
                    <a:noFill/>
                  </a:tcPr>
                </a:tc>
                <a:extLst>
                  <a:ext uri="{0D108BD9-81ED-4DB2-BD59-A6C34878D82A}">
                    <a16:rowId xmlns:a16="http://schemas.microsoft.com/office/drawing/2014/main" val="2133832122"/>
                  </a:ext>
                </a:extLst>
              </a:tr>
            </a:tbl>
          </a:graphicData>
        </a:graphic>
      </p:graphicFrame>
      <p:sp>
        <p:nvSpPr>
          <p:cNvPr id="3" name="Rectangle 1">
            <a:extLst>
              <a:ext uri="{FF2B5EF4-FFF2-40B4-BE49-F238E27FC236}">
                <a16:creationId xmlns:a16="http://schemas.microsoft.com/office/drawing/2014/main" id="{A31F733E-C6F9-D987-AF24-663056E8C5DF}"/>
              </a:ext>
            </a:extLst>
          </p:cNvPr>
          <p:cNvSpPr>
            <a:spLocks noChangeArrowheads="1"/>
          </p:cNvSpPr>
          <p:nvPr/>
        </p:nvSpPr>
        <p:spPr bwMode="auto">
          <a:xfrm>
            <a:off x="838200" y="791175"/>
            <a:ext cx="989890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Abadi" panose="020B0604020104020204" pitchFamily="34" charset="0"/>
              </a:rPr>
              <a:t>🧱 Main Components of Auto Scaling</a:t>
            </a:r>
          </a:p>
        </p:txBody>
      </p:sp>
    </p:spTree>
    <p:extLst>
      <p:ext uri="{BB962C8B-B14F-4D97-AF65-F5344CB8AC3E}">
        <p14:creationId xmlns:p14="http://schemas.microsoft.com/office/powerpoint/2010/main" val="7456211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0A8533-200F-3B92-32CE-1523888B0DBC}"/>
              </a:ext>
            </a:extLst>
          </p:cNvPr>
          <p:cNvGraphicFramePr>
            <a:graphicFrameLocks noGrp="1"/>
          </p:cNvGraphicFramePr>
          <p:nvPr>
            <p:extLst>
              <p:ext uri="{D42A27DB-BD31-4B8C-83A1-F6EECF244321}">
                <p14:modId xmlns:p14="http://schemas.microsoft.com/office/powerpoint/2010/main" val="1284947001"/>
              </p:ext>
            </p:extLst>
          </p:nvPr>
        </p:nvGraphicFramePr>
        <p:xfrm>
          <a:off x="1081241" y="1875622"/>
          <a:ext cx="10515600" cy="2264920"/>
        </p:xfrm>
        <a:graphic>
          <a:graphicData uri="http://schemas.openxmlformats.org/drawingml/2006/table">
            <a:tbl>
              <a:tblPr/>
              <a:tblGrid>
                <a:gridCol w="3281439">
                  <a:extLst>
                    <a:ext uri="{9D8B030D-6E8A-4147-A177-3AD203B41FA5}">
                      <a16:colId xmlns:a16="http://schemas.microsoft.com/office/drawing/2014/main" val="4044071484"/>
                    </a:ext>
                  </a:extLst>
                </a:gridCol>
                <a:gridCol w="7234161">
                  <a:extLst>
                    <a:ext uri="{9D8B030D-6E8A-4147-A177-3AD203B41FA5}">
                      <a16:colId xmlns:a16="http://schemas.microsoft.com/office/drawing/2014/main" val="3485313808"/>
                    </a:ext>
                  </a:extLst>
                </a:gridCol>
              </a:tblGrid>
              <a:tr h="0">
                <a:tc>
                  <a:txBody>
                    <a:bodyPr/>
                    <a:lstStyle/>
                    <a:p>
                      <a:pPr marL="285750" indent="-285750">
                        <a:lnSpc>
                          <a:spcPct val="200000"/>
                        </a:lnSpc>
                        <a:buFont typeface="Arial" panose="020B0604020202020204" pitchFamily="34" charset="0"/>
                        <a:buChar char="•"/>
                      </a:pPr>
                      <a:r>
                        <a:rPr lang="en-US" b="1" dirty="0"/>
                        <a:t>Parameter</a:t>
                      </a:r>
                    </a:p>
                  </a:txBody>
                  <a:tcPr anchor="ctr">
                    <a:lnL>
                      <a:noFill/>
                    </a:lnL>
                    <a:lnR>
                      <a:noFill/>
                    </a:lnR>
                    <a:lnT>
                      <a:noFill/>
                    </a:lnT>
                    <a:lnB>
                      <a:noFill/>
                    </a:lnB>
                    <a:noFill/>
                  </a:tcPr>
                </a:tc>
                <a:tc>
                  <a:txBody>
                    <a:bodyPr/>
                    <a:lstStyle/>
                    <a:p>
                      <a:pPr>
                        <a:lnSpc>
                          <a:spcPct val="200000"/>
                        </a:lnSpc>
                        <a:buNone/>
                      </a:pPr>
                      <a:r>
                        <a:rPr lang="en-US" b="1" dirty="0"/>
                        <a:t>Description</a:t>
                      </a:r>
                    </a:p>
                  </a:txBody>
                  <a:tcPr anchor="ctr">
                    <a:lnL>
                      <a:noFill/>
                    </a:lnL>
                    <a:lnR>
                      <a:noFill/>
                    </a:lnR>
                    <a:lnT>
                      <a:noFill/>
                    </a:lnT>
                    <a:lnB>
                      <a:noFill/>
                    </a:lnB>
                    <a:noFill/>
                  </a:tcPr>
                </a:tc>
                <a:extLst>
                  <a:ext uri="{0D108BD9-81ED-4DB2-BD59-A6C34878D82A}">
                    <a16:rowId xmlns:a16="http://schemas.microsoft.com/office/drawing/2014/main" val="214513025"/>
                  </a:ext>
                </a:extLst>
              </a:tr>
              <a:tr h="0">
                <a:tc>
                  <a:txBody>
                    <a:bodyPr/>
                    <a:lstStyle/>
                    <a:p>
                      <a:pPr marL="285750" indent="-285750">
                        <a:lnSpc>
                          <a:spcPct val="200000"/>
                        </a:lnSpc>
                        <a:buFont typeface="Arial" panose="020B0604020202020204" pitchFamily="34" charset="0"/>
                        <a:buChar char="•"/>
                      </a:pPr>
                      <a:r>
                        <a:rPr lang="en-US" b="1" dirty="0"/>
                        <a:t>Minimum Capacity</a:t>
                      </a:r>
                      <a:endParaRPr lang="en-US" dirty="0"/>
                    </a:p>
                  </a:txBody>
                  <a:tcPr anchor="ctr">
                    <a:lnL>
                      <a:noFill/>
                    </a:lnL>
                    <a:lnR>
                      <a:noFill/>
                    </a:lnR>
                    <a:lnT>
                      <a:noFill/>
                    </a:lnT>
                    <a:lnB>
                      <a:noFill/>
                    </a:lnB>
                    <a:noFill/>
                  </a:tcPr>
                </a:tc>
                <a:tc>
                  <a:txBody>
                    <a:bodyPr/>
                    <a:lstStyle/>
                    <a:p>
                      <a:pPr>
                        <a:lnSpc>
                          <a:spcPct val="200000"/>
                        </a:lnSpc>
                        <a:buNone/>
                      </a:pPr>
                      <a:r>
                        <a:rPr lang="en-US"/>
                        <a:t>Minimum number of EC2 instances that must always run</a:t>
                      </a:r>
                    </a:p>
                  </a:txBody>
                  <a:tcPr anchor="ctr">
                    <a:lnL>
                      <a:noFill/>
                    </a:lnL>
                    <a:lnR>
                      <a:noFill/>
                    </a:lnR>
                    <a:lnT>
                      <a:noFill/>
                    </a:lnT>
                    <a:lnB>
                      <a:noFill/>
                    </a:lnB>
                    <a:noFill/>
                  </a:tcPr>
                </a:tc>
                <a:extLst>
                  <a:ext uri="{0D108BD9-81ED-4DB2-BD59-A6C34878D82A}">
                    <a16:rowId xmlns:a16="http://schemas.microsoft.com/office/drawing/2014/main" val="2280389593"/>
                  </a:ext>
                </a:extLst>
              </a:tr>
              <a:tr h="0">
                <a:tc>
                  <a:txBody>
                    <a:bodyPr/>
                    <a:lstStyle/>
                    <a:p>
                      <a:pPr marL="285750" indent="-285750">
                        <a:lnSpc>
                          <a:spcPct val="200000"/>
                        </a:lnSpc>
                        <a:buFont typeface="Arial" panose="020B0604020202020204" pitchFamily="34" charset="0"/>
                        <a:buChar char="•"/>
                      </a:pPr>
                      <a:r>
                        <a:rPr lang="en-US" b="1"/>
                        <a:t>Desired Capacity</a:t>
                      </a:r>
                      <a:endParaRPr lang="en-US"/>
                    </a:p>
                  </a:txBody>
                  <a:tcPr anchor="ctr">
                    <a:lnL>
                      <a:noFill/>
                    </a:lnL>
                    <a:lnR>
                      <a:noFill/>
                    </a:lnR>
                    <a:lnT>
                      <a:noFill/>
                    </a:lnT>
                    <a:lnB>
                      <a:noFill/>
                    </a:lnB>
                    <a:noFill/>
                  </a:tcPr>
                </a:tc>
                <a:tc>
                  <a:txBody>
                    <a:bodyPr/>
                    <a:lstStyle/>
                    <a:p>
                      <a:pPr>
                        <a:lnSpc>
                          <a:spcPct val="200000"/>
                        </a:lnSpc>
                        <a:buNone/>
                      </a:pPr>
                      <a:r>
                        <a:rPr lang="en-US" dirty="0"/>
                        <a:t>Number of instances you want to maintain under normal conditions</a:t>
                      </a:r>
                    </a:p>
                  </a:txBody>
                  <a:tcPr anchor="ctr">
                    <a:lnL>
                      <a:noFill/>
                    </a:lnL>
                    <a:lnR>
                      <a:noFill/>
                    </a:lnR>
                    <a:lnT>
                      <a:noFill/>
                    </a:lnT>
                    <a:lnB>
                      <a:noFill/>
                    </a:lnB>
                    <a:noFill/>
                  </a:tcPr>
                </a:tc>
                <a:extLst>
                  <a:ext uri="{0D108BD9-81ED-4DB2-BD59-A6C34878D82A}">
                    <a16:rowId xmlns:a16="http://schemas.microsoft.com/office/drawing/2014/main" val="4026390120"/>
                  </a:ext>
                </a:extLst>
              </a:tr>
              <a:tr h="0">
                <a:tc>
                  <a:txBody>
                    <a:bodyPr/>
                    <a:lstStyle/>
                    <a:p>
                      <a:pPr marL="285750" indent="-285750">
                        <a:lnSpc>
                          <a:spcPct val="200000"/>
                        </a:lnSpc>
                        <a:buFont typeface="Arial" panose="020B0604020202020204" pitchFamily="34" charset="0"/>
                        <a:buChar char="•"/>
                      </a:pPr>
                      <a:r>
                        <a:rPr lang="en-US" b="1" dirty="0"/>
                        <a:t>Maximum Capacity</a:t>
                      </a:r>
                      <a:endParaRPr lang="en-US" dirty="0"/>
                    </a:p>
                  </a:txBody>
                  <a:tcPr anchor="ctr">
                    <a:lnL>
                      <a:noFill/>
                    </a:lnL>
                    <a:lnR>
                      <a:noFill/>
                    </a:lnR>
                    <a:lnT>
                      <a:noFill/>
                    </a:lnT>
                    <a:lnB>
                      <a:noFill/>
                    </a:lnB>
                    <a:noFill/>
                  </a:tcPr>
                </a:tc>
                <a:tc>
                  <a:txBody>
                    <a:bodyPr/>
                    <a:lstStyle/>
                    <a:p>
                      <a:pPr>
                        <a:lnSpc>
                          <a:spcPct val="200000"/>
                        </a:lnSpc>
                        <a:buNone/>
                      </a:pPr>
                      <a:r>
                        <a:rPr lang="en-US" dirty="0"/>
                        <a:t>Maximum number of instances that can be launched</a:t>
                      </a:r>
                    </a:p>
                  </a:txBody>
                  <a:tcPr anchor="ctr">
                    <a:lnL>
                      <a:noFill/>
                    </a:lnL>
                    <a:lnR>
                      <a:noFill/>
                    </a:lnR>
                    <a:lnT>
                      <a:noFill/>
                    </a:lnT>
                    <a:lnB>
                      <a:noFill/>
                    </a:lnB>
                    <a:noFill/>
                  </a:tcPr>
                </a:tc>
                <a:extLst>
                  <a:ext uri="{0D108BD9-81ED-4DB2-BD59-A6C34878D82A}">
                    <a16:rowId xmlns:a16="http://schemas.microsoft.com/office/drawing/2014/main" val="1736915903"/>
                  </a:ext>
                </a:extLst>
              </a:tr>
            </a:tbl>
          </a:graphicData>
        </a:graphic>
      </p:graphicFrame>
      <p:sp>
        <p:nvSpPr>
          <p:cNvPr id="3" name="Rectangle 1">
            <a:extLst>
              <a:ext uri="{FF2B5EF4-FFF2-40B4-BE49-F238E27FC236}">
                <a16:creationId xmlns:a16="http://schemas.microsoft.com/office/drawing/2014/main" id="{159299F7-8F08-764F-81E0-14AC7A7CFB22}"/>
              </a:ext>
            </a:extLst>
          </p:cNvPr>
          <p:cNvSpPr>
            <a:spLocks noChangeArrowheads="1"/>
          </p:cNvSpPr>
          <p:nvPr/>
        </p:nvSpPr>
        <p:spPr bwMode="auto">
          <a:xfrm>
            <a:off x="1004122" y="1141959"/>
            <a:ext cx="5742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badi" panose="020B0604020104020204" pitchFamily="34" charset="0"/>
              </a:rPr>
              <a:t>🔧 Auto Scaling Configuration Parameters</a:t>
            </a:r>
          </a:p>
        </p:txBody>
      </p:sp>
    </p:spTree>
    <p:extLst>
      <p:ext uri="{BB962C8B-B14F-4D97-AF65-F5344CB8AC3E}">
        <p14:creationId xmlns:p14="http://schemas.microsoft.com/office/powerpoint/2010/main" val="21539816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F1A6CA-B22D-CAF7-4E60-7CB9479EEADC}"/>
              </a:ext>
            </a:extLst>
          </p:cNvPr>
          <p:cNvSpPr txBox="1"/>
          <p:nvPr/>
        </p:nvSpPr>
        <p:spPr>
          <a:xfrm>
            <a:off x="691309" y="1204236"/>
            <a:ext cx="7362022" cy="3049233"/>
          </a:xfrm>
          <a:prstGeom prst="rect">
            <a:avLst/>
          </a:prstGeom>
          <a:noFill/>
        </p:spPr>
        <p:txBody>
          <a:bodyPr wrap="square">
            <a:spAutoFit/>
          </a:bodyPr>
          <a:lstStyle/>
          <a:p>
            <a:pPr>
              <a:lnSpc>
                <a:spcPct val="150000"/>
              </a:lnSpc>
              <a:buNone/>
            </a:pPr>
            <a:r>
              <a:rPr lang="en-US" b="1" dirty="0">
                <a:latin typeface="Abadi" panose="020B0604020104020204" pitchFamily="34" charset="0"/>
              </a:rPr>
              <a:t>🌐 </a:t>
            </a:r>
            <a:r>
              <a:rPr lang="en-US" sz="2200" b="1" dirty="0">
                <a:latin typeface="Abadi" panose="020B0604020104020204" pitchFamily="34" charset="0"/>
              </a:rPr>
              <a:t>Amazon SNS:</a:t>
            </a:r>
          </a:p>
          <a:p>
            <a:pPr>
              <a:lnSpc>
                <a:spcPct val="150000"/>
              </a:lnSpc>
              <a:buNone/>
            </a:pPr>
            <a:r>
              <a:rPr lang="en-US" b="1" dirty="0">
                <a:latin typeface="Abadi" panose="020B0604020104020204" pitchFamily="34" charset="0"/>
              </a:rPr>
              <a:t>Amazon SNS (Simple Notification Service)</a:t>
            </a:r>
            <a:r>
              <a:rPr lang="en-US" dirty="0">
                <a:latin typeface="Abadi" panose="020B0604020104020204" pitchFamily="34" charset="0"/>
              </a:rPr>
              <a:t> is a </a:t>
            </a:r>
            <a:r>
              <a:rPr lang="en-US" b="1" dirty="0">
                <a:latin typeface="Abadi" panose="020B0604020104020204" pitchFamily="34" charset="0"/>
              </a:rPr>
              <a:t>fully managed messaging service</a:t>
            </a:r>
            <a:r>
              <a:rPr lang="en-US" dirty="0">
                <a:latin typeface="Abadi" panose="020B0604020104020204" pitchFamily="34" charset="0"/>
              </a:rPr>
              <a:t> that enables you to send </a:t>
            </a:r>
            <a:r>
              <a:rPr lang="en-US" b="1" dirty="0">
                <a:latin typeface="Abadi" panose="020B0604020104020204" pitchFamily="34" charset="0"/>
              </a:rPr>
              <a:t>notifications</a:t>
            </a:r>
            <a:r>
              <a:rPr lang="en-US" dirty="0">
                <a:latin typeface="Abadi" panose="020B0604020104020204" pitchFamily="34" charset="0"/>
              </a:rPr>
              <a:t> or </a:t>
            </a:r>
            <a:r>
              <a:rPr lang="en-US" b="1" dirty="0">
                <a:latin typeface="Abadi" panose="020B0604020104020204" pitchFamily="34" charset="0"/>
              </a:rPr>
              <a:t>messages</a:t>
            </a:r>
            <a:r>
              <a:rPr lang="en-US" dirty="0">
                <a:latin typeface="Abadi" panose="020B0604020104020204" pitchFamily="34" charset="0"/>
              </a:rPr>
              <a:t> from </a:t>
            </a:r>
            <a:r>
              <a:rPr lang="en-US" b="1" dirty="0">
                <a:latin typeface="Abadi" panose="020B0604020104020204" pitchFamily="34" charset="0"/>
              </a:rPr>
              <a:t>publishers</a:t>
            </a:r>
            <a:r>
              <a:rPr lang="en-US" dirty="0">
                <a:latin typeface="Abadi" panose="020B0604020104020204" pitchFamily="34" charset="0"/>
              </a:rPr>
              <a:t> to </a:t>
            </a:r>
            <a:r>
              <a:rPr lang="en-US" b="1" dirty="0">
                <a:latin typeface="Abadi" panose="020B0604020104020204" pitchFamily="34" charset="0"/>
              </a:rPr>
              <a:t>subscribers</a:t>
            </a:r>
            <a:r>
              <a:rPr lang="en-US" dirty="0">
                <a:latin typeface="Abadi" panose="020B0604020104020204" pitchFamily="34" charset="0"/>
              </a:rPr>
              <a:t> easily and securely.</a:t>
            </a:r>
          </a:p>
          <a:p>
            <a:pPr>
              <a:lnSpc>
                <a:spcPct val="150000"/>
              </a:lnSpc>
              <a:buNone/>
            </a:pPr>
            <a:endParaRPr lang="en-US" dirty="0">
              <a:latin typeface="Abadi" panose="020B0604020104020204" pitchFamily="34" charset="0"/>
            </a:endParaRPr>
          </a:p>
          <a:p>
            <a:pPr>
              <a:lnSpc>
                <a:spcPct val="150000"/>
              </a:lnSpc>
            </a:pPr>
            <a:r>
              <a:rPr lang="en-US" dirty="0">
                <a:latin typeface="Abadi" panose="020B0604020104020204" pitchFamily="34" charset="0"/>
              </a:rPr>
              <a:t>It supports both </a:t>
            </a:r>
            <a:r>
              <a:rPr lang="en-US" b="1" dirty="0">
                <a:latin typeface="Abadi" panose="020B0604020104020204" pitchFamily="34" charset="0"/>
              </a:rPr>
              <a:t>application-to-application (A2A)</a:t>
            </a:r>
            <a:r>
              <a:rPr lang="en-US" dirty="0">
                <a:latin typeface="Abadi" panose="020B0604020104020204" pitchFamily="34" charset="0"/>
              </a:rPr>
              <a:t> and </a:t>
            </a:r>
            <a:r>
              <a:rPr lang="en-US" b="1" dirty="0">
                <a:latin typeface="Abadi" panose="020B0604020104020204" pitchFamily="34" charset="0"/>
              </a:rPr>
              <a:t>application-to-person (A2P)</a:t>
            </a:r>
            <a:r>
              <a:rPr lang="en-US" dirty="0">
                <a:latin typeface="Abadi" panose="020B0604020104020204" pitchFamily="34" charset="0"/>
              </a:rPr>
              <a:t> communication.</a:t>
            </a:r>
          </a:p>
        </p:txBody>
      </p:sp>
      <p:pic>
        <p:nvPicPr>
          <p:cNvPr id="1026" name="Picture 2" descr="Amazon SNS | AWS Messaging">
            <a:extLst>
              <a:ext uri="{FF2B5EF4-FFF2-40B4-BE49-F238E27FC236}">
                <a16:creationId xmlns:a16="http://schemas.microsoft.com/office/drawing/2014/main" id="{7DDE6D4C-55FD-55DC-31D9-DC40CBA04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736" y="2280491"/>
            <a:ext cx="2660006" cy="26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4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What is Public Cloud? | 4 Different Types &amp; Structure of Public Cloud">
            <a:extLst>
              <a:ext uri="{FF2B5EF4-FFF2-40B4-BE49-F238E27FC236}">
                <a16:creationId xmlns:a16="http://schemas.microsoft.com/office/drawing/2014/main" id="{F8FBA49B-062D-523A-5F4C-D029B76265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635" y="1655196"/>
            <a:ext cx="3876165" cy="21512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86EBDF-AA5D-E541-239D-EF0D63CDC7B6}"/>
              </a:ext>
            </a:extLst>
          </p:cNvPr>
          <p:cNvSpPr txBox="1"/>
          <p:nvPr/>
        </p:nvSpPr>
        <p:spPr>
          <a:xfrm>
            <a:off x="5285434" y="938835"/>
            <a:ext cx="6762540" cy="3197464"/>
          </a:xfrm>
          <a:prstGeom prst="rect">
            <a:avLst/>
          </a:prstGeom>
        </p:spPr>
        <p:txBody>
          <a:bodyPr vert="horz" lIns="91440" tIns="45720" rIns="91440" bIns="45720" rtlCol="0" anchor="t">
            <a:noAutofit/>
          </a:bodyPr>
          <a:lstStyle/>
          <a:p>
            <a:pPr>
              <a:lnSpc>
                <a:spcPct val="90000"/>
              </a:lnSpc>
              <a:spcAft>
                <a:spcPts val="600"/>
              </a:spcAft>
            </a:pPr>
            <a:r>
              <a:rPr lang="en-US" b="1" dirty="0"/>
              <a:t>Public Cloud</a:t>
            </a:r>
            <a:r>
              <a:rPr lang="en-US" dirty="0"/>
              <a:t>: Services are provided over the internet by a third-party cloud provider, and resources are shared among multiple customers.</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b="1" dirty="0"/>
              <a:t>Key Features</a:t>
            </a:r>
            <a:r>
              <a:rPr lang="en-US" dirty="0"/>
              <a:t>:</a:t>
            </a:r>
          </a:p>
          <a:p>
            <a:pPr marL="742950" lvl="1" indent="-228600">
              <a:lnSpc>
                <a:spcPct val="90000"/>
              </a:lnSpc>
              <a:spcAft>
                <a:spcPts val="600"/>
              </a:spcAft>
              <a:buFont typeface="Arial" panose="020B0604020202020204" pitchFamily="34" charset="0"/>
              <a:buChar char="•"/>
            </a:pPr>
            <a:r>
              <a:rPr lang="en-US" dirty="0"/>
              <a:t>Accessibility: Accessible from any internet-connected device 🌐.</a:t>
            </a:r>
          </a:p>
          <a:p>
            <a:pPr marL="742950" lvl="1" indent="-228600">
              <a:lnSpc>
                <a:spcPct val="90000"/>
              </a:lnSpc>
              <a:spcAft>
                <a:spcPts val="600"/>
              </a:spcAft>
              <a:buFont typeface="Arial" panose="020B0604020202020204" pitchFamily="34" charset="0"/>
              <a:buChar char="•"/>
            </a:pPr>
            <a:r>
              <a:rPr lang="en-US" dirty="0"/>
              <a:t>Scalability: High scalability; resources can be quickly scaled up or down as needed 🔄.</a:t>
            </a:r>
          </a:p>
          <a:p>
            <a:pPr marL="742950" lvl="1" indent="-228600">
              <a:lnSpc>
                <a:spcPct val="90000"/>
              </a:lnSpc>
              <a:spcAft>
                <a:spcPts val="600"/>
              </a:spcAft>
              <a:buFont typeface="Arial" panose="020B0604020202020204" pitchFamily="34" charset="0"/>
              <a:buChar char="•"/>
            </a:pPr>
            <a:r>
              <a:rPr lang="en-US" dirty="0"/>
              <a:t>Cost-Effective: Pay-as-you-go pricing model; users pay only for the resources they consume 💸.</a:t>
            </a:r>
          </a:p>
          <a:p>
            <a:pPr lvl="1"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Examples: AWS, Microsoft Azure, Google Cloud Platform.</a:t>
            </a:r>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675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856EA630-A3C2-33E6-624B-5A1AF92BB8F9}"/>
              </a:ext>
            </a:extLst>
          </p:cNvPr>
          <p:cNvSpPr>
            <a:spLocks noChangeArrowheads="1"/>
          </p:cNvSpPr>
          <p:nvPr/>
        </p:nvSpPr>
        <p:spPr bwMode="auto">
          <a:xfrm>
            <a:off x="-302679" y="861147"/>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3200" b="1" i="0" u="none" strike="noStrike" kern="1200" cap="none" normalizeH="0" baseline="0" dirty="0">
                <a:ln>
                  <a:noFill/>
                </a:ln>
                <a:solidFill>
                  <a:schemeClr val="bg1"/>
                </a:solidFill>
                <a:effectLst/>
                <a:latin typeface="+mj-lt"/>
                <a:ea typeface="+mj-ea"/>
                <a:cs typeface="+mj-cs"/>
              </a:rPr>
              <a:t>🧩 Key Concepts</a:t>
            </a:r>
          </a:p>
          <a:p>
            <a:pPr marL="0" marR="0" lvl="0" indent="0" algn="ctr" fontAlgn="base">
              <a:lnSpc>
                <a:spcPct val="90000"/>
              </a:lnSpc>
              <a:spcBef>
                <a:spcPct val="0"/>
              </a:spcBef>
              <a:spcAft>
                <a:spcPts val="600"/>
              </a:spcAft>
              <a:buClrTx/>
              <a:buSzTx/>
              <a:tabLst/>
            </a:pPr>
            <a:endParaRPr kumimoji="0" lang="en-US" altLang="en-US" sz="3200" b="0" i="0" u="none" strike="noStrike" kern="1200" cap="none" normalizeH="0" baseline="0" dirty="0">
              <a:ln>
                <a:noFill/>
              </a:ln>
              <a:solidFill>
                <a:schemeClr val="bg1"/>
              </a:solidFill>
              <a:effectLst/>
              <a:latin typeface="+mj-lt"/>
              <a:ea typeface="+mj-ea"/>
              <a:cs typeface="+mj-cs"/>
            </a:endParaRPr>
          </a:p>
        </p:txBody>
      </p:sp>
      <p:graphicFrame>
        <p:nvGraphicFramePr>
          <p:cNvPr id="2" name="Table 1">
            <a:extLst>
              <a:ext uri="{FF2B5EF4-FFF2-40B4-BE49-F238E27FC236}">
                <a16:creationId xmlns:a16="http://schemas.microsoft.com/office/drawing/2014/main" id="{2F188B82-A33E-8BD6-4821-8A0835688BD7}"/>
              </a:ext>
            </a:extLst>
          </p:cNvPr>
          <p:cNvGraphicFramePr>
            <a:graphicFrameLocks noGrp="1"/>
          </p:cNvGraphicFramePr>
          <p:nvPr>
            <p:extLst>
              <p:ext uri="{D42A27DB-BD31-4B8C-83A1-F6EECF244321}">
                <p14:modId xmlns:p14="http://schemas.microsoft.com/office/powerpoint/2010/main" val="4035164474"/>
              </p:ext>
            </p:extLst>
          </p:nvPr>
        </p:nvGraphicFramePr>
        <p:xfrm>
          <a:off x="737816" y="1675227"/>
          <a:ext cx="10716367" cy="4394202"/>
        </p:xfrm>
        <a:graphic>
          <a:graphicData uri="http://schemas.openxmlformats.org/drawingml/2006/table">
            <a:tbl>
              <a:tblPr/>
              <a:tblGrid>
                <a:gridCol w="3578897">
                  <a:extLst>
                    <a:ext uri="{9D8B030D-6E8A-4147-A177-3AD203B41FA5}">
                      <a16:colId xmlns:a16="http://schemas.microsoft.com/office/drawing/2014/main" val="191052475"/>
                    </a:ext>
                  </a:extLst>
                </a:gridCol>
                <a:gridCol w="7137470">
                  <a:extLst>
                    <a:ext uri="{9D8B030D-6E8A-4147-A177-3AD203B41FA5}">
                      <a16:colId xmlns:a16="http://schemas.microsoft.com/office/drawing/2014/main" val="628485265"/>
                    </a:ext>
                  </a:extLst>
                </a:gridCol>
              </a:tblGrid>
              <a:tr h="546172">
                <a:tc>
                  <a:txBody>
                    <a:bodyPr/>
                    <a:lstStyle/>
                    <a:p>
                      <a:pPr>
                        <a:buNone/>
                      </a:pPr>
                      <a:r>
                        <a:rPr lang="en-US" sz="2200" b="1"/>
                        <a:t>Term</a:t>
                      </a:r>
                    </a:p>
                  </a:txBody>
                  <a:tcPr marL="124130" marR="124130" marT="62065" marB="62065" anchor="ctr">
                    <a:lnL>
                      <a:noFill/>
                    </a:lnL>
                    <a:lnR>
                      <a:noFill/>
                    </a:lnR>
                    <a:lnT>
                      <a:noFill/>
                    </a:lnT>
                    <a:lnB>
                      <a:noFill/>
                    </a:lnB>
                    <a:noFill/>
                  </a:tcPr>
                </a:tc>
                <a:tc>
                  <a:txBody>
                    <a:bodyPr/>
                    <a:lstStyle/>
                    <a:p>
                      <a:pPr>
                        <a:buNone/>
                      </a:pPr>
                      <a:r>
                        <a:rPr lang="en-US" sz="2200" b="1" dirty="0"/>
                        <a:t>Description</a:t>
                      </a:r>
                    </a:p>
                  </a:txBody>
                  <a:tcPr marL="124130" marR="124130" marT="62065" marB="62065" anchor="ctr">
                    <a:lnL>
                      <a:noFill/>
                    </a:lnL>
                    <a:lnR>
                      <a:noFill/>
                    </a:lnR>
                    <a:lnT>
                      <a:noFill/>
                    </a:lnT>
                    <a:lnB>
                      <a:noFill/>
                    </a:lnB>
                    <a:noFill/>
                  </a:tcPr>
                </a:tc>
                <a:extLst>
                  <a:ext uri="{0D108BD9-81ED-4DB2-BD59-A6C34878D82A}">
                    <a16:rowId xmlns:a16="http://schemas.microsoft.com/office/drawing/2014/main" val="59088562"/>
                  </a:ext>
                </a:extLst>
              </a:tr>
              <a:tr h="918562">
                <a:tc>
                  <a:txBody>
                    <a:bodyPr/>
                    <a:lstStyle/>
                    <a:p>
                      <a:pPr>
                        <a:buNone/>
                      </a:pPr>
                      <a:r>
                        <a:rPr lang="en-US" sz="1800" b="1"/>
                        <a:t>Topic</a:t>
                      </a:r>
                      <a:endParaRPr lang="en-US" sz="1800"/>
                    </a:p>
                  </a:txBody>
                  <a:tcPr marL="124130" marR="124130" marT="62065" marB="62065" anchor="ctr">
                    <a:lnL>
                      <a:noFill/>
                    </a:lnL>
                    <a:lnR>
                      <a:noFill/>
                    </a:lnR>
                    <a:lnT>
                      <a:noFill/>
                    </a:lnT>
                    <a:lnB>
                      <a:noFill/>
                    </a:lnB>
                    <a:noFill/>
                  </a:tcPr>
                </a:tc>
                <a:tc>
                  <a:txBody>
                    <a:bodyPr/>
                    <a:lstStyle/>
                    <a:p>
                      <a:pPr>
                        <a:buNone/>
                      </a:pPr>
                      <a:r>
                        <a:rPr lang="en-US" sz="1800" dirty="0"/>
                        <a:t>A communication channel to send messages to multiple subscribers.</a:t>
                      </a:r>
                    </a:p>
                  </a:txBody>
                  <a:tcPr marL="124130" marR="124130" marT="62065" marB="62065" anchor="ctr">
                    <a:lnL>
                      <a:noFill/>
                    </a:lnL>
                    <a:lnR>
                      <a:noFill/>
                    </a:lnR>
                    <a:lnT>
                      <a:noFill/>
                    </a:lnT>
                    <a:lnB>
                      <a:noFill/>
                    </a:lnB>
                    <a:noFill/>
                  </a:tcPr>
                </a:tc>
                <a:extLst>
                  <a:ext uri="{0D108BD9-81ED-4DB2-BD59-A6C34878D82A}">
                    <a16:rowId xmlns:a16="http://schemas.microsoft.com/office/drawing/2014/main" val="1776517457"/>
                  </a:ext>
                </a:extLst>
              </a:tr>
              <a:tr h="546172">
                <a:tc>
                  <a:txBody>
                    <a:bodyPr/>
                    <a:lstStyle/>
                    <a:p>
                      <a:pPr>
                        <a:buNone/>
                      </a:pPr>
                      <a:r>
                        <a:rPr lang="en-US" sz="1800" b="1"/>
                        <a:t>Publisher</a:t>
                      </a:r>
                      <a:endParaRPr lang="en-US" sz="1800"/>
                    </a:p>
                  </a:txBody>
                  <a:tcPr marL="124130" marR="124130" marT="62065" marB="62065" anchor="ctr">
                    <a:lnL>
                      <a:noFill/>
                    </a:lnL>
                    <a:lnR>
                      <a:noFill/>
                    </a:lnR>
                    <a:lnT>
                      <a:noFill/>
                    </a:lnT>
                    <a:lnB>
                      <a:noFill/>
                    </a:lnB>
                    <a:noFill/>
                  </a:tcPr>
                </a:tc>
                <a:tc>
                  <a:txBody>
                    <a:bodyPr/>
                    <a:lstStyle/>
                    <a:p>
                      <a:pPr>
                        <a:buNone/>
                      </a:pPr>
                      <a:r>
                        <a:rPr lang="en-US" sz="1800"/>
                        <a:t>The producer or sender of the message.</a:t>
                      </a:r>
                    </a:p>
                  </a:txBody>
                  <a:tcPr marL="124130" marR="124130" marT="62065" marB="62065" anchor="ctr">
                    <a:lnL>
                      <a:noFill/>
                    </a:lnL>
                    <a:lnR>
                      <a:noFill/>
                    </a:lnR>
                    <a:lnT>
                      <a:noFill/>
                    </a:lnT>
                    <a:lnB>
                      <a:noFill/>
                    </a:lnB>
                    <a:noFill/>
                  </a:tcPr>
                </a:tc>
                <a:extLst>
                  <a:ext uri="{0D108BD9-81ED-4DB2-BD59-A6C34878D82A}">
                    <a16:rowId xmlns:a16="http://schemas.microsoft.com/office/drawing/2014/main" val="1125731895"/>
                  </a:ext>
                </a:extLst>
              </a:tr>
              <a:tr h="918562">
                <a:tc>
                  <a:txBody>
                    <a:bodyPr/>
                    <a:lstStyle/>
                    <a:p>
                      <a:pPr>
                        <a:buNone/>
                      </a:pPr>
                      <a:r>
                        <a:rPr lang="en-US" sz="1800" b="1"/>
                        <a:t>Subscriber</a:t>
                      </a:r>
                      <a:endParaRPr lang="en-US" sz="1800"/>
                    </a:p>
                  </a:txBody>
                  <a:tcPr marL="124130" marR="124130" marT="62065" marB="62065" anchor="ctr">
                    <a:lnL>
                      <a:noFill/>
                    </a:lnL>
                    <a:lnR>
                      <a:noFill/>
                    </a:lnR>
                    <a:lnT>
                      <a:noFill/>
                    </a:lnT>
                    <a:lnB>
                      <a:noFill/>
                    </a:lnB>
                    <a:noFill/>
                  </a:tcPr>
                </a:tc>
                <a:tc>
                  <a:txBody>
                    <a:bodyPr/>
                    <a:lstStyle/>
                    <a:p>
                      <a:pPr>
                        <a:buNone/>
                      </a:pPr>
                      <a:r>
                        <a:rPr lang="en-US" sz="1800"/>
                        <a:t>The endpoint that receives messages (like Email, SMS, Lambda, SQS, HTTP/S).</a:t>
                      </a:r>
                    </a:p>
                  </a:txBody>
                  <a:tcPr marL="124130" marR="124130" marT="62065" marB="62065" anchor="ctr">
                    <a:lnL>
                      <a:noFill/>
                    </a:lnL>
                    <a:lnR>
                      <a:noFill/>
                    </a:lnR>
                    <a:lnT>
                      <a:noFill/>
                    </a:lnT>
                    <a:lnB>
                      <a:noFill/>
                    </a:lnB>
                    <a:noFill/>
                  </a:tcPr>
                </a:tc>
                <a:extLst>
                  <a:ext uri="{0D108BD9-81ED-4DB2-BD59-A6C34878D82A}">
                    <a16:rowId xmlns:a16="http://schemas.microsoft.com/office/drawing/2014/main" val="3215890275"/>
                  </a:ext>
                </a:extLst>
              </a:tr>
              <a:tr h="546172">
                <a:tc>
                  <a:txBody>
                    <a:bodyPr/>
                    <a:lstStyle/>
                    <a:p>
                      <a:pPr>
                        <a:buNone/>
                      </a:pPr>
                      <a:r>
                        <a:rPr lang="en-US" sz="1800" b="1"/>
                        <a:t>Message</a:t>
                      </a:r>
                      <a:endParaRPr lang="en-US" sz="1800"/>
                    </a:p>
                  </a:txBody>
                  <a:tcPr marL="124130" marR="124130" marT="62065" marB="62065" anchor="ctr">
                    <a:lnL>
                      <a:noFill/>
                    </a:lnL>
                    <a:lnR>
                      <a:noFill/>
                    </a:lnR>
                    <a:lnT>
                      <a:noFill/>
                    </a:lnT>
                    <a:lnB>
                      <a:noFill/>
                    </a:lnB>
                    <a:noFill/>
                  </a:tcPr>
                </a:tc>
                <a:tc>
                  <a:txBody>
                    <a:bodyPr/>
                    <a:lstStyle/>
                    <a:p>
                      <a:pPr>
                        <a:buNone/>
                      </a:pPr>
                      <a:r>
                        <a:rPr lang="en-US" sz="1800"/>
                        <a:t>The actual content or notification being sent.</a:t>
                      </a:r>
                    </a:p>
                  </a:txBody>
                  <a:tcPr marL="124130" marR="124130" marT="62065" marB="62065" anchor="ctr">
                    <a:lnL>
                      <a:noFill/>
                    </a:lnL>
                    <a:lnR>
                      <a:noFill/>
                    </a:lnR>
                    <a:lnT>
                      <a:noFill/>
                    </a:lnT>
                    <a:lnB>
                      <a:noFill/>
                    </a:lnB>
                    <a:noFill/>
                  </a:tcPr>
                </a:tc>
                <a:extLst>
                  <a:ext uri="{0D108BD9-81ED-4DB2-BD59-A6C34878D82A}">
                    <a16:rowId xmlns:a16="http://schemas.microsoft.com/office/drawing/2014/main" val="444333299"/>
                  </a:ext>
                </a:extLst>
              </a:tr>
              <a:tr h="918562">
                <a:tc>
                  <a:txBody>
                    <a:bodyPr/>
                    <a:lstStyle/>
                    <a:p>
                      <a:pPr>
                        <a:buNone/>
                      </a:pPr>
                      <a:r>
                        <a:rPr lang="en-US" sz="1800" b="1"/>
                        <a:t>Subscription</a:t>
                      </a:r>
                      <a:endParaRPr lang="en-US" sz="1800"/>
                    </a:p>
                  </a:txBody>
                  <a:tcPr marL="124130" marR="124130" marT="62065" marB="62065" anchor="ctr">
                    <a:lnL>
                      <a:noFill/>
                    </a:lnL>
                    <a:lnR>
                      <a:noFill/>
                    </a:lnR>
                    <a:lnT>
                      <a:noFill/>
                    </a:lnT>
                    <a:lnB>
                      <a:noFill/>
                    </a:lnB>
                    <a:noFill/>
                  </a:tcPr>
                </a:tc>
                <a:tc>
                  <a:txBody>
                    <a:bodyPr/>
                    <a:lstStyle/>
                    <a:p>
                      <a:pPr>
                        <a:buNone/>
                      </a:pPr>
                      <a:r>
                        <a:rPr lang="en-US" sz="1800" dirty="0"/>
                        <a:t>The link between a topic and an endpoint (email, Lambda, </a:t>
                      </a:r>
                      <a:r>
                        <a:rPr lang="en-US" sz="1800" dirty="0" err="1"/>
                        <a:t>etc</a:t>
                      </a:r>
                      <a:r>
                        <a:rPr lang="en-US" sz="1800" dirty="0"/>
                        <a:t>).</a:t>
                      </a:r>
                    </a:p>
                  </a:txBody>
                  <a:tcPr marL="124130" marR="124130" marT="62065" marB="62065" anchor="ctr">
                    <a:lnL>
                      <a:noFill/>
                    </a:lnL>
                    <a:lnR>
                      <a:noFill/>
                    </a:lnR>
                    <a:lnT>
                      <a:noFill/>
                    </a:lnT>
                    <a:lnB>
                      <a:noFill/>
                    </a:lnB>
                    <a:noFill/>
                  </a:tcPr>
                </a:tc>
                <a:extLst>
                  <a:ext uri="{0D108BD9-81ED-4DB2-BD59-A6C34878D82A}">
                    <a16:rowId xmlns:a16="http://schemas.microsoft.com/office/drawing/2014/main" val="2775061361"/>
                  </a:ext>
                </a:extLst>
              </a:tr>
            </a:tbl>
          </a:graphicData>
        </a:graphic>
      </p:graphicFrame>
    </p:spTree>
    <p:extLst>
      <p:ext uri="{BB962C8B-B14F-4D97-AF65-F5344CB8AC3E}">
        <p14:creationId xmlns:p14="http://schemas.microsoft.com/office/powerpoint/2010/main" val="3256854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399A70-E70B-5EE5-3340-A1E2BC3CC716}"/>
              </a:ext>
            </a:extLst>
          </p:cNvPr>
          <p:cNvSpPr txBox="1"/>
          <p:nvPr/>
        </p:nvSpPr>
        <p:spPr>
          <a:xfrm>
            <a:off x="618781" y="660236"/>
            <a:ext cx="7754039" cy="1387431"/>
          </a:xfrm>
          <a:prstGeom prst="rect">
            <a:avLst/>
          </a:prstGeom>
          <a:noFill/>
        </p:spPr>
        <p:txBody>
          <a:bodyPr wrap="square">
            <a:spAutoFit/>
          </a:bodyPr>
          <a:lstStyle/>
          <a:p>
            <a:pPr>
              <a:lnSpc>
                <a:spcPct val="150000"/>
              </a:lnSpc>
            </a:pPr>
            <a:r>
              <a:rPr lang="en-US" altLang="en-US" sz="2000" b="1" dirty="0">
                <a:latin typeface="Arial" panose="020B0604020202020204" pitchFamily="34" charset="0"/>
              </a:rPr>
              <a:t>📦 </a:t>
            </a:r>
            <a:r>
              <a:rPr lang="en-US" sz="2000" b="1" dirty="0">
                <a:latin typeface="Abadi" panose="020B0604020104020204" pitchFamily="34" charset="0"/>
              </a:rPr>
              <a:t>Amazon S3</a:t>
            </a:r>
            <a:r>
              <a:rPr lang="en-US" sz="2000" dirty="0">
                <a:latin typeface="Abadi" panose="020B0604020104020204" pitchFamily="34" charset="0"/>
              </a:rPr>
              <a:t> (</a:t>
            </a:r>
            <a:r>
              <a:rPr lang="en-US" sz="2000" b="1" dirty="0">
                <a:latin typeface="Abadi" panose="020B0604020104020204" pitchFamily="34" charset="0"/>
              </a:rPr>
              <a:t>Simple Storage Service):</a:t>
            </a:r>
          </a:p>
          <a:p>
            <a:pPr>
              <a:lnSpc>
                <a:spcPct val="150000"/>
              </a:lnSpc>
            </a:pPr>
            <a:r>
              <a:rPr lang="en-US" sz="2000" b="1" dirty="0">
                <a:latin typeface="Abadi" panose="020B0604020104020204" pitchFamily="34" charset="0"/>
              </a:rPr>
              <a:t> </a:t>
            </a:r>
            <a:r>
              <a:rPr lang="en-US" dirty="0">
                <a:latin typeface="Abadi" panose="020B0604020104020204" pitchFamily="34" charset="0"/>
              </a:rPr>
              <a:t>It’s an </a:t>
            </a:r>
            <a:r>
              <a:rPr lang="en-US" b="1" dirty="0">
                <a:latin typeface="Abadi" panose="020B0604020104020204" pitchFamily="34" charset="0"/>
              </a:rPr>
              <a:t>object storage service</a:t>
            </a:r>
            <a:r>
              <a:rPr lang="en-US" dirty="0">
                <a:latin typeface="Abadi" panose="020B0604020104020204" pitchFamily="34" charset="0"/>
              </a:rPr>
              <a:t> designed to </a:t>
            </a:r>
            <a:r>
              <a:rPr lang="en-US" b="1" dirty="0">
                <a:latin typeface="Abadi" panose="020B0604020104020204" pitchFamily="34" charset="0"/>
              </a:rPr>
              <a:t>store and retrieve any amount of data from anywhere</a:t>
            </a:r>
            <a:r>
              <a:rPr lang="en-US" dirty="0">
                <a:latin typeface="Abadi" panose="020B0604020104020204" pitchFamily="34" charset="0"/>
              </a:rPr>
              <a:t> on the web.</a:t>
            </a:r>
          </a:p>
        </p:txBody>
      </p:sp>
      <p:graphicFrame>
        <p:nvGraphicFramePr>
          <p:cNvPr id="4" name="Table 3">
            <a:extLst>
              <a:ext uri="{FF2B5EF4-FFF2-40B4-BE49-F238E27FC236}">
                <a16:creationId xmlns:a16="http://schemas.microsoft.com/office/drawing/2014/main" id="{2237D023-1A4D-A273-70AE-36030203F768}"/>
              </a:ext>
            </a:extLst>
          </p:cNvPr>
          <p:cNvGraphicFramePr>
            <a:graphicFrameLocks noGrp="1"/>
          </p:cNvGraphicFramePr>
          <p:nvPr>
            <p:extLst>
              <p:ext uri="{D42A27DB-BD31-4B8C-83A1-F6EECF244321}">
                <p14:modId xmlns:p14="http://schemas.microsoft.com/office/powerpoint/2010/main" val="1151814267"/>
              </p:ext>
            </p:extLst>
          </p:nvPr>
        </p:nvGraphicFramePr>
        <p:xfrm>
          <a:off x="618781" y="2667400"/>
          <a:ext cx="10515600" cy="3648964"/>
        </p:xfrm>
        <a:graphic>
          <a:graphicData uri="http://schemas.openxmlformats.org/drawingml/2006/table">
            <a:tbl>
              <a:tblPr>
                <a:tableStyleId>{16D9F66E-5EB9-4882-86FB-DCBF35E3C3E4}</a:tableStyleId>
              </a:tblPr>
              <a:tblGrid>
                <a:gridCol w="2124419">
                  <a:extLst>
                    <a:ext uri="{9D8B030D-6E8A-4147-A177-3AD203B41FA5}">
                      <a16:colId xmlns:a16="http://schemas.microsoft.com/office/drawing/2014/main" val="4094688328"/>
                    </a:ext>
                  </a:extLst>
                </a:gridCol>
                <a:gridCol w="8391181">
                  <a:extLst>
                    <a:ext uri="{9D8B030D-6E8A-4147-A177-3AD203B41FA5}">
                      <a16:colId xmlns:a16="http://schemas.microsoft.com/office/drawing/2014/main" val="3949993433"/>
                    </a:ext>
                  </a:extLst>
                </a:gridCol>
              </a:tblGrid>
              <a:tr h="0">
                <a:tc>
                  <a:txBody>
                    <a:bodyPr/>
                    <a:lstStyle/>
                    <a:p>
                      <a:pPr>
                        <a:lnSpc>
                          <a:spcPct val="150000"/>
                        </a:lnSpc>
                        <a:buNone/>
                      </a:pPr>
                      <a:r>
                        <a:rPr lang="en-US" b="1" dirty="0"/>
                        <a:t>Term</a:t>
                      </a:r>
                      <a:endParaRPr lang="en-US" b="1" dirty="0">
                        <a:latin typeface="Abadi" panose="020B0604020104020204" pitchFamily="34" charset="0"/>
                      </a:endParaRPr>
                    </a:p>
                  </a:txBody>
                  <a:tcPr anchor="ctr"/>
                </a:tc>
                <a:tc>
                  <a:txBody>
                    <a:bodyPr/>
                    <a:lstStyle/>
                    <a:p>
                      <a:pPr>
                        <a:lnSpc>
                          <a:spcPct val="150000"/>
                        </a:lnSpc>
                        <a:buNone/>
                      </a:pPr>
                      <a:r>
                        <a:rPr lang="en-US" b="1" dirty="0"/>
                        <a:t>Description</a:t>
                      </a:r>
                      <a:endParaRPr lang="en-US" b="1" dirty="0">
                        <a:latin typeface="Abadi" panose="020B0604020104020204" pitchFamily="34" charset="0"/>
                      </a:endParaRPr>
                    </a:p>
                  </a:txBody>
                  <a:tcPr anchor="ctr"/>
                </a:tc>
                <a:extLst>
                  <a:ext uri="{0D108BD9-81ED-4DB2-BD59-A6C34878D82A}">
                    <a16:rowId xmlns:a16="http://schemas.microsoft.com/office/drawing/2014/main" val="124135283"/>
                  </a:ext>
                </a:extLst>
              </a:tr>
              <a:tr h="0">
                <a:tc>
                  <a:txBody>
                    <a:bodyPr/>
                    <a:lstStyle/>
                    <a:p>
                      <a:pPr>
                        <a:lnSpc>
                          <a:spcPct val="150000"/>
                        </a:lnSpc>
                        <a:buNone/>
                      </a:pPr>
                      <a:r>
                        <a:rPr lang="en-US" b="1" dirty="0"/>
                        <a:t>Bucket</a:t>
                      </a:r>
                      <a:endParaRPr lang="en-US" dirty="0">
                        <a:latin typeface="Abadi" panose="020B0604020104020204" pitchFamily="34" charset="0"/>
                      </a:endParaRPr>
                    </a:p>
                  </a:txBody>
                  <a:tcPr anchor="ctr"/>
                </a:tc>
                <a:tc>
                  <a:txBody>
                    <a:bodyPr/>
                    <a:lstStyle/>
                    <a:p>
                      <a:pPr>
                        <a:lnSpc>
                          <a:spcPct val="150000"/>
                        </a:lnSpc>
                        <a:buNone/>
                      </a:pPr>
                      <a:r>
                        <a:rPr lang="en-US" dirty="0"/>
                        <a:t>A container to store objects (like a folder). Each bucket has a unique name across AWS.</a:t>
                      </a:r>
                      <a:endParaRPr lang="en-US" dirty="0">
                        <a:latin typeface="Abadi" panose="020B0604020104020204" pitchFamily="34" charset="0"/>
                      </a:endParaRPr>
                    </a:p>
                  </a:txBody>
                  <a:tcPr anchor="ctr"/>
                </a:tc>
                <a:extLst>
                  <a:ext uri="{0D108BD9-81ED-4DB2-BD59-A6C34878D82A}">
                    <a16:rowId xmlns:a16="http://schemas.microsoft.com/office/drawing/2014/main" val="1657264764"/>
                  </a:ext>
                </a:extLst>
              </a:tr>
              <a:tr h="0">
                <a:tc>
                  <a:txBody>
                    <a:bodyPr/>
                    <a:lstStyle/>
                    <a:p>
                      <a:pPr>
                        <a:lnSpc>
                          <a:spcPct val="150000"/>
                        </a:lnSpc>
                        <a:buNone/>
                      </a:pPr>
                      <a:r>
                        <a:rPr lang="en-US" b="1"/>
                        <a:t>Object</a:t>
                      </a:r>
                      <a:endParaRPr lang="en-US">
                        <a:latin typeface="Abadi" panose="020B0604020104020204" pitchFamily="34" charset="0"/>
                      </a:endParaRPr>
                    </a:p>
                  </a:txBody>
                  <a:tcPr anchor="ctr"/>
                </a:tc>
                <a:tc>
                  <a:txBody>
                    <a:bodyPr/>
                    <a:lstStyle/>
                    <a:p>
                      <a:pPr>
                        <a:lnSpc>
                          <a:spcPct val="150000"/>
                        </a:lnSpc>
                        <a:buNone/>
                      </a:pPr>
                      <a:r>
                        <a:rPr lang="en-US"/>
                        <a:t>The actual file/data stored in a bucket (e.g., image.jpg, report.pdf).</a:t>
                      </a:r>
                      <a:endParaRPr lang="en-US">
                        <a:latin typeface="Abadi" panose="020B0604020104020204" pitchFamily="34" charset="0"/>
                      </a:endParaRPr>
                    </a:p>
                  </a:txBody>
                  <a:tcPr anchor="ctr"/>
                </a:tc>
                <a:extLst>
                  <a:ext uri="{0D108BD9-81ED-4DB2-BD59-A6C34878D82A}">
                    <a16:rowId xmlns:a16="http://schemas.microsoft.com/office/drawing/2014/main" val="3999555826"/>
                  </a:ext>
                </a:extLst>
              </a:tr>
              <a:tr h="0">
                <a:tc>
                  <a:txBody>
                    <a:bodyPr/>
                    <a:lstStyle/>
                    <a:p>
                      <a:pPr>
                        <a:lnSpc>
                          <a:spcPct val="150000"/>
                        </a:lnSpc>
                        <a:buNone/>
                      </a:pPr>
                      <a:r>
                        <a:rPr lang="en-US" b="1"/>
                        <a:t>Key</a:t>
                      </a:r>
                      <a:endParaRPr lang="en-US">
                        <a:latin typeface="Abadi" panose="020B0604020104020204" pitchFamily="34" charset="0"/>
                      </a:endParaRPr>
                    </a:p>
                  </a:txBody>
                  <a:tcPr anchor="ctr"/>
                </a:tc>
                <a:tc>
                  <a:txBody>
                    <a:bodyPr/>
                    <a:lstStyle/>
                    <a:p>
                      <a:pPr>
                        <a:lnSpc>
                          <a:spcPct val="150000"/>
                        </a:lnSpc>
                        <a:buNone/>
                      </a:pPr>
                      <a:r>
                        <a:rPr lang="en-US"/>
                        <a:t>The unique name (path) of the object within a bucket.</a:t>
                      </a:r>
                      <a:endParaRPr lang="en-US">
                        <a:latin typeface="Abadi" panose="020B0604020104020204" pitchFamily="34" charset="0"/>
                      </a:endParaRPr>
                    </a:p>
                  </a:txBody>
                  <a:tcPr anchor="ctr"/>
                </a:tc>
                <a:extLst>
                  <a:ext uri="{0D108BD9-81ED-4DB2-BD59-A6C34878D82A}">
                    <a16:rowId xmlns:a16="http://schemas.microsoft.com/office/drawing/2014/main" val="2381512413"/>
                  </a:ext>
                </a:extLst>
              </a:tr>
              <a:tr h="0">
                <a:tc>
                  <a:txBody>
                    <a:bodyPr/>
                    <a:lstStyle/>
                    <a:p>
                      <a:pPr>
                        <a:lnSpc>
                          <a:spcPct val="150000"/>
                        </a:lnSpc>
                        <a:buNone/>
                      </a:pPr>
                      <a:r>
                        <a:rPr lang="en-US" b="1"/>
                        <a:t>Value</a:t>
                      </a:r>
                      <a:endParaRPr lang="en-US">
                        <a:latin typeface="Abadi" panose="020B0604020104020204" pitchFamily="34" charset="0"/>
                      </a:endParaRPr>
                    </a:p>
                  </a:txBody>
                  <a:tcPr anchor="ctr"/>
                </a:tc>
                <a:tc>
                  <a:txBody>
                    <a:bodyPr/>
                    <a:lstStyle/>
                    <a:p>
                      <a:pPr>
                        <a:lnSpc>
                          <a:spcPct val="150000"/>
                        </a:lnSpc>
                        <a:buNone/>
                      </a:pPr>
                      <a:r>
                        <a:rPr lang="en-US"/>
                        <a:t>The data itself (content of the object).</a:t>
                      </a:r>
                      <a:endParaRPr lang="en-US">
                        <a:latin typeface="Abadi" panose="020B0604020104020204" pitchFamily="34" charset="0"/>
                      </a:endParaRPr>
                    </a:p>
                  </a:txBody>
                  <a:tcPr anchor="ctr"/>
                </a:tc>
                <a:extLst>
                  <a:ext uri="{0D108BD9-81ED-4DB2-BD59-A6C34878D82A}">
                    <a16:rowId xmlns:a16="http://schemas.microsoft.com/office/drawing/2014/main" val="977115803"/>
                  </a:ext>
                </a:extLst>
              </a:tr>
              <a:tr h="0">
                <a:tc>
                  <a:txBody>
                    <a:bodyPr/>
                    <a:lstStyle/>
                    <a:p>
                      <a:pPr>
                        <a:lnSpc>
                          <a:spcPct val="150000"/>
                        </a:lnSpc>
                        <a:buNone/>
                      </a:pPr>
                      <a:r>
                        <a:rPr lang="en-US" b="1"/>
                        <a:t>Metadata</a:t>
                      </a:r>
                      <a:endParaRPr lang="en-US">
                        <a:latin typeface="Abadi" panose="020B0604020104020204" pitchFamily="34" charset="0"/>
                      </a:endParaRPr>
                    </a:p>
                  </a:txBody>
                  <a:tcPr anchor="ctr"/>
                </a:tc>
                <a:tc>
                  <a:txBody>
                    <a:bodyPr/>
                    <a:lstStyle/>
                    <a:p>
                      <a:pPr>
                        <a:lnSpc>
                          <a:spcPct val="150000"/>
                        </a:lnSpc>
                        <a:buNone/>
                      </a:pPr>
                      <a:r>
                        <a:rPr lang="en-US" dirty="0"/>
                        <a:t>Information about the object (e.g., creation date, size, content type).</a:t>
                      </a:r>
                      <a:endParaRPr lang="en-US" dirty="0">
                        <a:latin typeface="Abadi" panose="020B0604020104020204" pitchFamily="34" charset="0"/>
                      </a:endParaRPr>
                    </a:p>
                  </a:txBody>
                  <a:tcPr anchor="ctr"/>
                </a:tc>
                <a:extLst>
                  <a:ext uri="{0D108BD9-81ED-4DB2-BD59-A6C34878D82A}">
                    <a16:rowId xmlns:a16="http://schemas.microsoft.com/office/drawing/2014/main" val="4191095451"/>
                  </a:ext>
                </a:extLst>
              </a:tr>
              <a:tr h="0">
                <a:tc>
                  <a:txBody>
                    <a:bodyPr/>
                    <a:lstStyle/>
                    <a:p>
                      <a:pPr>
                        <a:lnSpc>
                          <a:spcPct val="150000"/>
                        </a:lnSpc>
                        <a:buNone/>
                      </a:pPr>
                      <a:r>
                        <a:rPr lang="en-US" b="1"/>
                        <a:t>Region</a:t>
                      </a:r>
                      <a:endParaRPr lang="en-US">
                        <a:latin typeface="Abadi" panose="020B0604020104020204" pitchFamily="34" charset="0"/>
                      </a:endParaRPr>
                    </a:p>
                  </a:txBody>
                  <a:tcPr anchor="ctr"/>
                </a:tc>
                <a:tc>
                  <a:txBody>
                    <a:bodyPr/>
                    <a:lstStyle/>
                    <a:p>
                      <a:pPr>
                        <a:lnSpc>
                          <a:spcPct val="150000"/>
                        </a:lnSpc>
                        <a:buNone/>
                      </a:pPr>
                      <a:r>
                        <a:rPr lang="en-US" dirty="0"/>
                        <a:t>Buckets are created in a specific AWS region (like ap-south-1 for Mumbai).</a:t>
                      </a:r>
                      <a:endParaRPr lang="en-US" dirty="0">
                        <a:latin typeface="Abadi" panose="020B0604020104020204" pitchFamily="34" charset="0"/>
                      </a:endParaRPr>
                    </a:p>
                  </a:txBody>
                  <a:tcPr anchor="ctr"/>
                </a:tc>
                <a:extLst>
                  <a:ext uri="{0D108BD9-81ED-4DB2-BD59-A6C34878D82A}">
                    <a16:rowId xmlns:a16="http://schemas.microsoft.com/office/drawing/2014/main" val="357204826"/>
                  </a:ext>
                </a:extLst>
              </a:tr>
            </a:tbl>
          </a:graphicData>
        </a:graphic>
      </p:graphicFrame>
      <p:pic>
        <p:nvPicPr>
          <p:cNvPr id="3075" name="Picture 3" descr="Amazon Web Services (AWS) S3 Icon – Doug's Home On The Web">
            <a:extLst>
              <a:ext uri="{FF2B5EF4-FFF2-40B4-BE49-F238E27FC236}">
                <a16:creationId xmlns:a16="http://schemas.microsoft.com/office/drawing/2014/main" id="{6B85200D-2ACE-6603-848B-E52DC8D49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2511" y="660236"/>
            <a:ext cx="1705883" cy="1705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5975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7943A4E-5C7F-E192-DFAD-F7D67973D6B8}"/>
              </a:ext>
            </a:extLst>
          </p:cNvPr>
          <p:cNvGraphicFramePr>
            <a:graphicFrameLocks noGrp="1"/>
          </p:cNvGraphicFramePr>
          <p:nvPr>
            <p:extLst>
              <p:ext uri="{D42A27DB-BD31-4B8C-83A1-F6EECF244321}">
                <p14:modId xmlns:p14="http://schemas.microsoft.com/office/powerpoint/2010/main" val="1064823382"/>
              </p:ext>
            </p:extLst>
          </p:nvPr>
        </p:nvGraphicFramePr>
        <p:xfrm>
          <a:off x="605928" y="601763"/>
          <a:ext cx="10708396" cy="5654473"/>
        </p:xfrm>
        <a:graphic>
          <a:graphicData uri="http://schemas.openxmlformats.org/drawingml/2006/table">
            <a:tbl>
              <a:tblPr>
                <a:tableStyleId>{3B4B98B0-60AC-42C2-AFA5-B58CD77FA1E5}</a:tableStyleId>
              </a:tblPr>
              <a:tblGrid>
                <a:gridCol w="2974554">
                  <a:extLst>
                    <a:ext uri="{9D8B030D-6E8A-4147-A177-3AD203B41FA5}">
                      <a16:colId xmlns:a16="http://schemas.microsoft.com/office/drawing/2014/main" val="1757954476"/>
                    </a:ext>
                  </a:extLst>
                </a:gridCol>
                <a:gridCol w="7733842">
                  <a:extLst>
                    <a:ext uri="{9D8B030D-6E8A-4147-A177-3AD203B41FA5}">
                      <a16:colId xmlns:a16="http://schemas.microsoft.com/office/drawing/2014/main" val="2565384347"/>
                    </a:ext>
                  </a:extLst>
                </a:gridCol>
              </a:tblGrid>
              <a:tr h="353033">
                <a:tc>
                  <a:txBody>
                    <a:bodyPr/>
                    <a:lstStyle/>
                    <a:p>
                      <a:pPr>
                        <a:lnSpc>
                          <a:spcPct val="150000"/>
                        </a:lnSpc>
                        <a:buNone/>
                      </a:pPr>
                      <a:r>
                        <a:rPr lang="en-US" sz="2000" b="1">
                          <a:solidFill>
                            <a:schemeClr val="accent1"/>
                          </a:solidFill>
                        </a:rPr>
                        <a:t>Feature</a:t>
                      </a:r>
                    </a:p>
                  </a:txBody>
                  <a:tcPr marL="71333" marR="71333" marT="35667" marB="35667" anchor="ctr"/>
                </a:tc>
                <a:tc>
                  <a:txBody>
                    <a:bodyPr/>
                    <a:lstStyle/>
                    <a:p>
                      <a:pPr>
                        <a:lnSpc>
                          <a:spcPct val="150000"/>
                        </a:lnSpc>
                        <a:buNone/>
                      </a:pPr>
                      <a:r>
                        <a:rPr lang="en-US" sz="2000" b="1" dirty="0">
                          <a:solidFill>
                            <a:schemeClr val="accent1"/>
                          </a:solidFill>
                        </a:rPr>
                        <a:t>Description</a:t>
                      </a:r>
                    </a:p>
                  </a:txBody>
                  <a:tcPr marL="71333" marR="71333" marT="35667" marB="35667" anchor="ctr"/>
                </a:tc>
                <a:extLst>
                  <a:ext uri="{0D108BD9-81ED-4DB2-BD59-A6C34878D82A}">
                    <a16:rowId xmlns:a16="http://schemas.microsoft.com/office/drawing/2014/main" val="3613089643"/>
                  </a:ext>
                </a:extLst>
              </a:tr>
              <a:tr h="617807">
                <a:tc>
                  <a:txBody>
                    <a:bodyPr/>
                    <a:lstStyle/>
                    <a:p>
                      <a:pPr marL="0" indent="0">
                        <a:lnSpc>
                          <a:spcPct val="150000"/>
                        </a:lnSpc>
                        <a:buFont typeface="Arial" panose="020B0604020202020204" pitchFamily="34" charset="0"/>
                        <a:buNone/>
                      </a:pPr>
                      <a:r>
                        <a:rPr lang="en-US" sz="1700" b="1"/>
                        <a:t>Versioning</a:t>
                      </a:r>
                      <a:endParaRPr lang="en-US" sz="1700"/>
                    </a:p>
                  </a:txBody>
                  <a:tcPr marL="71333" marR="71333" marT="35667" marB="35667" anchor="ctr"/>
                </a:tc>
                <a:tc>
                  <a:txBody>
                    <a:bodyPr/>
                    <a:lstStyle/>
                    <a:p>
                      <a:pPr marL="0" indent="0">
                        <a:lnSpc>
                          <a:spcPct val="150000"/>
                        </a:lnSpc>
                        <a:buFont typeface="Arial" panose="020B0604020202020204" pitchFamily="34" charset="0"/>
                        <a:buNone/>
                      </a:pPr>
                      <a:r>
                        <a:rPr lang="en-US" sz="1700"/>
                        <a:t>Keeps multiple versions of the same object (protects against accidental deletion).</a:t>
                      </a:r>
                    </a:p>
                  </a:txBody>
                  <a:tcPr marL="71333" marR="71333" marT="35667" marB="35667" anchor="ctr"/>
                </a:tc>
                <a:extLst>
                  <a:ext uri="{0D108BD9-81ED-4DB2-BD59-A6C34878D82A}">
                    <a16:rowId xmlns:a16="http://schemas.microsoft.com/office/drawing/2014/main" val="4145013828"/>
                  </a:ext>
                </a:extLst>
              </a:tr>
              <a:tr h="617807">
                <a:tc>
                  <a:txBody>
                    <a:bodyPr/>
                    <a:lstStyle/>
                    <a:p>
                      <a:pPr marL="0" indent="0">
                        <a:lnSpc>
                          <a:spcPct val="150000"/>
                        </a:lnSpc>
                        <a:buFont typeface="Arial" panose="020B0604020202020204" pitchFamily="34" charset="0"/>
                        <a:buNone/>
                      </a:pPr>
                      <a:r>
                        <a:rPr lang="en-US" sz="1700" b="1"/>
                        <a:t>Replication</a:t>
                      </a:r>
                      <a:endParaRPr lang="en-US" sz="1700"/>
                    </a:p>
                  </a:txBody>
                  <a:tcPr marL="71333" marR="71333" marT="35667" marB="35667" anchor="ctr"/>
                </a:tc>
                <a:tc>
                  <a:txBody>
                    <a:bodyPr/>
                    <a:lstStyle/>
                    <a:p>
                      <a:pPr marL="0" indent="0">
                        <a:lnSpc>
                          <a:spcPct val="150000"/>
                        </a:lnSpc>
                        <a:buFont typeface="Arial" panose="020B0604020202020204" pitchFamily="34" charset="0"/>
                        <a:buNone/>
                      </a:pPr>
                      <a:r>
                        <a:rPr lang="en-US" sz="1700" dirty="0"/>
                        <a:t>Automatically copies objects across AWS regions or within the same region.</a:t>
                      </a:r>
                    </a:p>
                  </a:txBody>
                  <a:tcPr marL="71333" marR="71333" marT="35667" marB="35667" anchor="ctr"/>
                </a:tc>
                <a:extLst>
                  <a:ext uri="{0D108BD9-81ED-4DB2-BD59-A6C34878D82A}">
                    <a16:rowId xmlns:a16="http://schemas.microsoft.com/office/drawing/2014/main" val="2673954273"/>
                  </a:ext>
                </a:extLst>
              </a:tr>
              <a:tr h="617807">
                <a:tc>
                  <a:txBody>
                    <a:bodyPr/>
                    <a:lstStyle/>
                    <a:p>
                      <a:pPr marL="0" indent="0">
                        <a:lnSpc>
                          <a:spcPct val="150000"/>
                        </a:lnSpc>
                        <a:buFont typeface="Arial" panose="020B0604020202020204" pitchFamily="34" charset="0"/>
                        <a:buNone/>
                      </a:pPr>
                      <a:r>
                        <a:rPr lang="en-US" sz="1700" b="1"/>
                        <a:t>Lifecycle Policies</a:t>
                      </a:r>
                      <a:endParaRPr lang="en-US" sz="1700"/>
                    </a:p>
                  </a:txBody>
                  <a:tcPr marL="71333" marR="71333" marT="35667" marB="35667" anchor="ctr"/>
                </a:tc>
                <a:tc>
                  <a:txBody>
                    <a:bodyPr/>
                    <a:lstStyle/>
                    <a:p>
                      <a:pPr marL="0" indent="0">
                        <a:lnSpc>
                          <a:spcPct val="150000"/>
                        </a:lnSpc>
                        <a:buFont typeface="Arial" panose="020B0604020202020204" pitchFamily="34" charset="0"/>
                        <a:buNone/>
                      </a:pPr>
                      <a:r>
                        <a:rPr lang="en-US" sz="1700"/>
                        <a:t>Automates moving data between storage classes or deletion based on age.</a:t>
                      </a:r>
                    </a:p>
                  </a:txBody>
                  <a:tcPr marL="71333" marR="71333" marT="35667" marB="35667" anchor="ctr"/>
                </a:tc>
                <a:extLst>
                  <a:ext uri="{0D108BD9-81ED-4DB2-BD59-A6C34878D82A}">
                    <a16:rowId xmlns:a16="http://schemas.microsoft.com/office/drawing/2014/main" val="2727781944"/>
                  </a:ext>
                </a:extLst>
              </a:tr>
              <a:tr h="617807">
                <a:tc>
                  <a:txBody>
                    <a:bodyPr/>
                    <a:lstStyle/>
                    <a:p>
                      <a:pPr marL="0" indent="0">
                        <a:lnSpc>
                          <a:spcPct val="150000"/>
                        </a:lnSpc>
                        <a:buFont typeface="Arial" panose="020B0604020202020204" pitchFamily="34" charset="0"/>
                        <a:buNone/>
                      </a:pPr>
                      <a:r>
                        <a:rPr lang="en-US" sz="1700" b="1" dirty="0"/>
                        <a:t>Static Website Hosting</a:t>
                      </a:r>
                      <a:endParaRPr lang="en-US" sz="1700" dirty="0"/>
                    </a:p>
                  </a:txBody>
                  <a:tcPr marL="71333" marR="71333" marT="35667" marB="35667" anchor="ctr"/>
                </a:tc>
                <a:tc>
                  <a:txBody>
                    <a:bodyPr/>
                    <a:lstStyle/>
                    <a:p>
                      <a:pPr marL="0" indent="0">
                        <a:lnSpc>
                          <a:spcPct val="150000"/>
                        </a:lnSpc>
                        <a:buFont typeface="Arial" panose="020B0604020202020204" pitchFamily="34" charset="0"/>
                        <a:buNone/>
                      </a:pPr>
                      <a:r>
                        <a:rPr lang="en-US" sz="1700"/>
                        <a:t>Host static websites directly from S3 (HTML, CSS, JS).</a:t>
                      </a:r>
                    </a:p>
                  </a:txBody>
                  <a:tcPr marL="71333" marR="71333" marT="35667" marB="35667" anchor="ctr"/>
                </a:tc>
                <a:extLst>
                  <a:ext uri="{0D108BD9-81ED-4DB2-BD59-A6C34878D82A}">
                    <a16:rowId xmlns:a16="http://schemas.microsoft.com/office/drawing/2014/main" val="1817717727"/>
                  </a:ext>
                </a:extLst>
              </a:tr>
              <a:tr h="353033">
                <a:tc>
                  <a:txBody>
                    <a:bodyPr/>
                    <a:lstStyle/>
                    <a:p>
                      <a:pPr marL="0" indent="0">
                        <a:lnSpc>
                          <a:spcPct val="150000"/>
                        </a:lnSpc>
                        <a:buFont typeface="Arial" panose="020B0604020202020204" pitchFamily="34" charset="0"/>
                        <a:buNone/>
                      </a:pPr>
                      <a:r>
                        <a:rPr lang="en-US" sz="1700" b="1" dirty="0"/>
                        <a:t>Logging and Monitoring</a:t>
                      </a:r>
                      <a:endParaRPr lang="en-US" sz="1700" dirty="0"/>
                    </a:p>
                  </a:txBody>
                  <a:tcPr marL="71333" marR="71333" marT="35667" marB="35667" anchor="ctr"/>
                </a:tc>
                <a:tc>
                  <a:txBody>
                    <a:bodyPr/>
                    <a:lstStyle/>
                    <a:p>
                      <a:pPr marL="0" indent="0">
                        <a:lnSpc>
                          <a:spcPct val="150000"/>
                        </a:lnSpc>
                        <a:buFont typeface="Arial" panose="020B0604020202020204" pitchFamily="34" charset="0"/>
                        <a:buNone/>
                      </a:pPr>
                      <a:r>
                        <a:rPr lang="en-US" sz="1700"/>
                        <a:t>Access logs and metrics via CloudWatch.</a:t>
                      </a:r>
                    </a:p>
                  </a:txBody>
                  <a:tcPr marL="71333" marR="71333" marT="35667" marB="35667" anchor="ctr"/>
                </a:tc>
                <a:extLst>
                  <a:ext uri="{0D108BD9-81ED-4DB2-BD59-A6C34878D82A}">
                    <a16:rowId xmlns:a16="http://schemas.microsoft.com/office/drawing/2014/main" val="1714678025"/>
                  </a:ext>
                </a:extLst>
              </a:tr>
              <a:tr h="617807">
                <a:tc>
                  <a:txBody>
                    <a:bodyPr/>
                    <a:lstStyle/>
                    <a:p>
                      <a:pPr marL="0" indent="0">
                        <a:lnSpc>
                          <a:spcPct val="150000"/>
                        </a:lnSpc>
                        <a:buFont typeface="Arial" panose="020B0604020202020204" pitchFamily="34" charset="0"/>
                        <a:buNone/>
                      </a:pPr>
                      <a:r>
                        <a:rPr lang="en-US" sz="1700" b="1"/>
                        <a:t>Event Notifications</a:t>
                      </a:r>
                      <a:endParaRPr lang="en-US" sz="1700"/>
                    </a:p>
                  </a:txBody>
                  <a:tcPr marL="71333" marR="71333" marT="35667" marB="35667" anchor="ctr"/>
                </a:tc>
                <a:tc>
                  <a:txBody>
                    <a:bodyPr/>
                    <a:lstStyle/>
                    <a:p>
                      <a:pPr marL="0" indent="0">
                        <a:lnSpc>
                          <a:spcPct val="150000"/>
                        </a:lnSpc>
                        <a:buFont typeface="Arial" panose="020B0604020202020204" pitchFamily="34" charset="0"/>
                        <a:buNone/>
                      </a:pPr>
                      <a:r>
                        <a:rPr lang="en-US" sz="1700"/>
                        <a:t>Trigger Lambda, SNS, or SQS when an event occurs (e.g., file upload).</a:t>
                      </a:r>
                    </a:p>
                  </a:txBody>
                  <a:tcPr marL="71333" marR="71333" marT="35667" marB="35667" anchor="ctr"/>
                </a:tc>
                <a:extLst>
                  <a:ext uri="{0D108BD9-81ED-4DB2-BD59-A6C34878D82A}">
                    <a16:rowId xmlns:a16="http://schemas.microsoft.com/office/drawing/2014/main" val="386073009"/>
                  </a:ext>
                </a:extLst>
              </a:tr>
              <a:tr h="353033">
                <a:tc>
                  <a:txBody>
                    <a:bodyPr/>
                    <a:lstStyle/>
                    <a:p>
                      <a:pPr marL="0" indent="0">
                        <a:lnSpc>
                          <a:spcPct val="150000"/>
                        </a:lnSpc>
                        <a:buFont typeface="Arial" panose="020B0604020202020204" pitchFamily="34" charset="0"/>
                        <a:buNone/>
                      </a:pPr>
                      <a:r>
                        <a:rPr lang="en-US" sz="1700" b="1"/>
                        <a:t>Transfer Acceleration</a:t>
                      </a:r>
                      <a:endParaRPr lang="en-US" sz="1700"/>
                    </a:p>
                  </a:txBody>
                  <a:tcPr marL="71333" marR="71333" marT="35667" marB="35667" anchor="ctr"/>
                </a:tc>
                <a:tc>
                  <a:txBody>
                    <a:bodyPr/>
                    <a:lstStyle/>
                    <a:p>
                      <a:pPr marL="0" indent="0">
                        <a:lnSpc>
                          <a:spcPct val="150000"/>
                        </a:lnSpc>
                        <a:buFont typeface="Arial" panose="020B0604020202020204" pitchFamily="34" charset="0"/>
                        <a:buNone/>
                      </a:pPr>
                      <a:r>
                        <a:rPr lang="en-US" sz="1700"/>
                        <a:t>Speeds up uploads using AWS edge locations.</a:t>
                      </a:r>
                    </a:p>
                  </a:txBody>
                  <a:tcPr marL="71333" marR="71333" marT="35667" marB="35667" anchor="ctr"/>
                </a:tc>
                <a:extLst>
                  <a:ext uri="{0D108BD9-81ED-4DB2-BD59-A6C34878D82A}">
                    <a16:rowId xmlns:a16="http://schemas.microsoft.com/office/drawing/2014/main" val="493725687"/>
                  </a:ext>
                </a:extLst>
              </a:tr>
              <a:tr h="617807">
                <a:tc>
                  <a:txBody>
                    <a:bodyPr/>
                    <a:lstStyle/>
                    <a:p>
                      <a:pPr marL="0" indent="0">
                        <a:lnSpc>
                          <a:spcPct val="150000"/>
                        </a:lnSpc>
                        <a:buFont typeface="Arial" panose="020B0604020202020204" pitchFamily="34" charset="0"/>
                        <a:buNone/>
                      </a:pPr>
                      <a:r>
                        <a:rPr lang="en-US" sz="1700" b="1"/>
                        <a:t>Object Lock</a:t>
                      </a:r>
                      <a:endParaRPr lang="en-US" sz="1700"/>
                    </a:p>
                  </a:txBody>
                  <a:tcPr marL="71333" marR="71333" marT="35667" marB="35667" anchor="ctr"/>
                </a:tc>
                <a:tc>
                  <a:txBody>
                    <a:bodyPr/>
                    <a:lstStyle/>
                    <a:p>
                      <a:pPr marL="0" indent="0">
                        <a:lnSpc>
                          <a:spcPct val="150000"/>
                        </a:lnSpc>
                        <a:buFont typeface="Arial" panose="020B0604020202020204" pitchFamily="34" charset="0"/>
                        <a:buNone/>
                      </a:pPr>
                      <a:r>
                        <a:rPr lang="en-US" sz="1700"/>
                        <a:t>Prevents data deletion/modification (useful for compliance).</a:t>
                      </a:r>
                    </a:p>
                  </a:txBody>
                  <a:tcPr marL="71333" marR="71333" marT="35667" marB="35667" anchor="ctr"/>
                </a:tc>
                <a:extLst>
                  <a:ext uri="{0D108BD9-81ED-4DB2-BD59-A6C34878D82A}">
                    <a16:rowId xmlns:a16="http://schemas.microsoft.com/office/drawing/2014/main" val="1945763536"/>
                  </a:ext>
                </a:extLst>
              </a:tr>
              <a:tr h="617807">
                <a:tc>
                  <a:txBody>
                    <a:bodyPr/>
                    <a:lstStyle/>
                    <a:p>
                      <a:pPr marL="0" indent="0">
                        <a:lnSpc>
                          <a:spcPct val="150000"/>
                        </a:lnSpc>
                        <a:buFont typeface="Arial" panose="020B0604020202020204" pitchFamily="34" charset="0"/>
                        <a:buNone/>
                      </a:pPr>
                      <a:r>
                        <a:rPr lang="en-US" sz="1700" b="1" dirty="0"/>
                        <a:t>Requester Pays</a:t>
                      </a:r>
                      <a:endParaRPr lang="en-US" sz="1700" dirty="0"/>
                    </a:p>
                  </a:txBody>
                  <a:tcPr marL="71333" marR="71333" marT="35667" marB="35667" anchor="ctr"/>
                </a:tc>
                <a:tc>
                  <a:txBody>
                    <a:bodyPr/>
                    <a:lstStyle/>
                    <a:p>
                      <a:pPr marL="0" indent="0">
                        <a:lnSpc>
                          <a:spcPct val="150000"/>
                        </a:lnSpc>
                        <a:buFont typeface="Arial" panose="020B0604020202020204" pitchFamily="34" charset="0"/>
                        <a:buNone/>
                      </a:pPr>
                      <a:r>
                        <a:rPr lang="en-US" sz="1700" dirty="0"/>
                        <a:t>Bucket owner allows others to download objects but pay themselves.</a:t>
                      </a:r>
                    </a:p>
                  </a:txBody>
                  <a:tcPr marL="71333" marR="71333" marT="35667" marB="35667" anchor="ctr"/>
                </a:tc>
                <a:extLst>
                  <a:ext uri="{0D108BD9-81ED-4DB2-BD59-A6C34878D82A}">
                    <a16:rowId xmlns:a16="http://schemas.microsoft.com/office/drawing/2014/main" val="755069741"/>
                  </a:ext>
                </a:extLst>
              </a:tr>
            </a:tbl>
          </a:graphicData>
        </a:graphic>
      </p:graphicFrame>
    </p:spTree>
    <p:extLst>
      <p:ext uri="{BB962C8B-B14F-4D97-AF65-F5344CB8AC3E}">
        <p14:creationId xmlns:p14="http://schemas.microsoft.com/office/powerpoint/2010/main" val="23885039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8C024C-BBA5-D97A-71C2-ADE04FA6D2B8}"/>
              </a:ext>
            </a:extLst>
          </p:cNvPr>
          <p:cNvSpPr txBox="1"/>
          <p:nvPr/>
        </p:nvSpPr>
        <p:spPr>
          <a:xfrm>
            <a:off x="1007437" y="2124260"/>
            <a:ext cx="10353395" cy="4756334"/>
          </a:xfrm>
          <a:prstGeom prst="rect">
            <a:avLst/>
          </a:prstGeom>
        </p:spPr>
        <p:txBody>
          <a:bodyPr vert="horz" lIns="91440" tIns="45720" rIns="91440" bIns="45720" rtlCol="0">
            <a:noAutofit/>
          </a:bodyPr>
          <a:lstStyle/>
          <a:p>
            <a:pPr marL="342900" indent="-342900">
              <a:lnSpc>
                <a:spcPct val="90000"/>
              </a:lnSpc>
              <a:spcAft>
                <a:spcPts val="600"/>
              </a:spcAft>
              <a:buFont typeface="+mj-lt"/>
              <a:buAutoNum type="arabicPeriod"/>
            </a:pPr>
            <a:r>
              <a:rPr lang="en-US" sz="1600" b="1" dirty="0"/>
              <a:t>Bucket Policies</a:t>
            </a:r>
            <a:endParaRPr lang="en-US" sz="1600" dirty="0"/>
          </a:p>
          <a:p>
            <a:pPr marL="857250" lvl="1" indent="-342900">
              <a:lnSpc>
                <a:spcPct val="90000"/>
              </a:lnSpc>
              <a:spcAft>
                <a:spcPts val="600"/>
              </a:spcAft>
              <a:buFont typeface="Arial" panose="020B0604020202020204" pitchFamily="34" charset="0"/>
              <a:buChar char="•"/>
            </a:pPr>
            <a:r>
              <a:rPr lang="en-US" sz="1600" dirty="0"/>
              <a:t>JSON-based policies attached to buckets.</a:t>
            </a:r>
          </a:p>
          <a:p>
            <a:pPr marL="857250" lvl="1" indent="-342900">
              <a:lnSpc>
                <a:spcPct val="90000"/>
              </a:lnSpc>
              <a:spcAft>
                <a:spcPts val="600"/>
              </a:spcAft>
              <a:buFont typeface="Arial" panose="020B0604020202020204" pitchFamily="34" charset="0"/>
              <a:buChar char="•"/>
            </a:pPr>
            <a:r>
              <a:rPr lang="en-US" sz="1600" dirty="0"/>
              <a:t>Controls access at the bucket level.</a:t>
            </a:r>
          </a:p>
          <a:p>
            <a:pPr marL="342900" indent="-342900">
              <a:lnSpc>
                <a:spcPct val="90000"/>
              </a:lnSpc>
              <a:spcAft>
                <a:spcPts val="600"/>
              </a:spcAft>
              <a:buFont typeface="+mj-lt"/>
              <a:buAutoNum type="arabicPeriod"/>
            </a:pPr>
            <a:r>
              <a:rPr lang="en-US" sz="1600" b="1" dirty="0"/>
              <a:t> IAM Policies</a:t>
            </a:r>
            <a:endParaRPr lang="en-US" sz="1600" dirty="0"/>
          </a:p>
          <a:p>
            <a:pPr marL="857250" lvl="1" indent="-342900">
              <a:lnSpc>
                <a:spcPct val="90000"/>
              </a:lnSpc>
              <a:spcAft>
                <a:spcPts val="600"/>
              </a:spcAft>
              <a:buFont typeface="Arial" panose="020B0604020202020204" pitchFamily="34" charset="0"/>
              <a:buChar char="•"/>
            </a:pPr>
            <a:r>
              <a:rPr lang="en-US" sz="1600" dirty="0"/>
              <a:t>Attached to users, groups, or roles.</a:t>
            </a:r>
          </a:p>
          <a:p>
            <a:pPr marL="857250" lvl="1" indent="-342900">
              <a:lnSpc>
                <a:spcPct val="90000"/>
              </a:lnSpc>
              <a:spcAft>
                <a:spcPts val="600"/>
              </a:spcAft>
              <a:buFont typeface="Arial" panose="020B0604020202020204" pitchFamily="34" charset="0"/>
              <a:buChar char="•"/>
            </a:pPr>
            <a:r>
              <a:rPr lang="en-US" sz="1600" dirty="0"/>
              <a:t>Controls access to specific S3 resources.</a:t>
            </a:r>
          </a:p>
          <a:p>
            <a:pPr marL="342900" indent="-342900">
              <a:lnSpc>
                <a:spcPct val="90000"/>
              </a:lnSpc>
              <a:spcAft>
                <a:spcPts val="600"/>
              </a:spcAft>
              <a:buFont typeface="+mj-lt"/>
              <a:buAutoNum type="arabicPeriod"/>
            </a:pPr>
            <a:r>
              <a:rPr lang="en-US" sz="1600" b="1" dirty="0"/>
              <a:t> Access Control Lists (ACLs)</a:t>
            </a:r>
            <a:endParaRPr lang="en-US" sz="1600" dirty="0"/>
          </a:p>
          <a:p>
            <a:pPr marL="857250" lvl="1" indent="-342900">
              <a:lnSpc>
                <a:spcPct val="90000"/>
              </a:lnSpc>
              <a:spcAft>
                <a:spcPts val="600"/>
              </a:spcAft>
              <a:buFont typeface="Arial" panose="020B0604020202020204" pitchFamily="34" charset="0"/>
              <a:buChar char="•"/>
            </a:pPr>
            <a:r>
              <a:rPr lang="en-US" sz="1600" dirty="0"/>
              <a:t>Used for fine-grained access at the object level.</a:t>
            </a:r>
          </a:p>
          <a:p>
            <a:pPr marL="342900" indent="-342900">
              <a:lnSpc>
                <a:spcPct val="90000"/>
              </a:lnSpc>
              <a:spcAft>
                <a:spcPts val="600"/>
              </a:spcAft>
              <a:buFont typeface="+mj-lt"/>
              <a:buAutoNum type="arabicPeriod"/>
            </a:pPr>
            <a:r>
              <a:rPr lang="en-US" sz="1600" b="1" dirty="0"/>
              <a:t> Block Public Access</a:t>
            </a:r>
            <a:endParaRPr lang="en-US" sz="1600" dirty="0"/>
          </a:p>
          <a:p>
            <a:pPr marL="857250" lvl="1" indent="-342900">
              <a:lnSpc>
                <a:spcPct val="90000"/>
              </a:lnSpc>
              <a:spcAft>
                <a:spcPts val="600"/>
              </a:spcAft>
              <a:buFont typeface="Arial" panose="020B0604020202020204" pitchFamily="34" charset="0"/>
              <a:buChar char="•"/>
            </a:pPr>
            <a:r>
              <a:rPr lang="en-US" sz="1600" dirty="0"/>
              <a:t>Prevents accidental public exposure.</a:t>
            </a:r>
          </a:p>
          <a:p>
            <a:pPr marL="342900" indent="-342900">
              <a:lnSpc>
                <a:spcPct val="90000"/>
              </a:lnSpc>
              <a:spcAft>
                <a:spcPts val="600"/>
              </a:spcAft>
              <a:buFont typeface="+mj-lt"/>
              <a:buAutoNum type="arabicPeriod"/>
            </a:pPr>
            <a:r>
              <a:rPr lang="en-US" sz="1600" b="1" dirty="0"/>
              <a:t> Encryption</a:t>
            </a:r>
            <a:endParaRPr lang="en-US" sz="1600" dirty="0"/>
          </a:p>
          <a:p>
            <a:pPr marL="857250" lvl="1" indent="-342900">
              <a:lnSpc>
                <a:spcPct val="90000"/>
              </a:lnSpc>
              <a:spcAft>
                <a:spcPts val="600"/>
              </a:spcAft>
              <a:buFont typeface="Arial" panose="020B0604020202020204" pitchFamily="34" charset="0"/>
              <a:buChar char="•"/>
            </a:pPr>
            <a:r>
              <a:rPr lang="en-US" sz="1600" b="1" dirty="0"/>
              <a:t>SSE-S3:</a:t>
            </a:r>
            <a:r>
              <a:rPr lang="en-US" sz="1600" dirty="0"/>
              <a:t> AWS-managed keys.</a:t>
            </a:r>
          </a:p>
          <a:p>
            <a:pPr marL="857250" lvl="1" indent="-342900">
              <a:lnSpc>
                <a:spcPct val="90000"/>
              </a:lnSpc>
              <a:spcAft>
                <a:spcPts val="600"/>
              </a:spcAft>
              <a:buFont typeface="Arial" panose="020B0604020202020204" pitchFamily="34" charset="0"/>
              <a:buChar char="•"/>
            </a:pPr>
            <a:r>
              <a:rPr lang="en-US" sz="1600" b="1" dirty="0"/>
              <a:t>SSE-KMS:</a:t>
            </a:r>
            <a:r>
              <a:rPr lang="en-US" sz="1600" dirty="0"/>
              <a:t> Customer-managed keys using KMS.</a:t>
            </a:r>
          </a:p>
          <a:p>
            <a:pPr marL="857250" lvl="1" indent="-342900">
              <a:lnSpc>
                <a:spcPct val="90000"/>
              </a:lnSpc>
              <a:spcAft>
                <a:spcPts val="600"/>
              </a:spcAft>
              <a:buFont typeface="Arial" panose="020B0604020202020204" pitchFamily="34" charset="0"/>
              <a:buChar char="•"/>
            </a:pPr>
            <a:r>
              <a:rPr lang="en-US" sz="1600" b="1" dirty="0"/>
              <a:t>SSE-C:</a:t>
            </a:r>
            <a:r>
              <a:rPr lang="en-US" sz="1600" dirty="0"/>
              <a:t> Customer-provided encryption keys.</a:t>
            </a:r>
          </a:p>
          <a:p>
            <a:pPr marL="857250" lvl="1" indent="-342900">
              <a:lnSpc>
                <a:spcPct val="90000"/>
              </a:lnSpc>
              <a:spcAft>
                <a:spcPts val="600"/>
              </a:spcAft>
              <a:buFont typeface="Arial" panose="020B0604020202020204" pitchFamily="34" charset="0"/>
              <a:buChar char="•"/>
            </a:pPr>
            <a:r>
              <a:rPr lang="en-US" sz="1600" b="1" dirty="0"/>
              <a:t>Client-Side Encryption:</a:t>
            </a:r>
            <a:r>
              <a:rPr lang="en-US" sz="1600" dirty="0"/>
              <a:t> Encrypt before uploading</a:t>
            </a:r>
          </a:p>
        </p:txBody>
      </p:sp>
      <p:sp>
        <p:nvSpPr>
          <p:cNvPr id="5" name="TextBox 4">
            <a:extLst>
              <a:ext uri="{FF2B5EF4-FFF2-40B4-BE49-F238E27FC236}">
                <a16:creationId xmlns:a16="http://schemas.microsoft.com/office/drawing/2014/main" id="{8BC9DE9F-2DC0-1F87-1A23-9CB33F1052B9}"/>
              </a:ext>
            </a:extLst>
          </p:cNvPr>
          <p:cNvSpPr txBox="1"/>
          <p:nvPr/>
        </p:nvSpPr>
        <p:spPr>
          <a:xfrm>
            <a:off x="1385446" y="841468"/>
            <a:ext cx="6097836" cy="369332"/>
          </a:xfrm>
          <a:prstGeom prst="rect">
            <a:avLst/>
          </a:prstGeom>
          <a:noFill/>
        </p:spPr>
        <p:txBody>
          <a:bodyPr wrap="square">
            <a:spAutoFit/>
          </a:bodyPr>
          <a:lstStyle/>
          <a:p>
            <a:pPr>
              <a:lnSpc>
                <a:spcPct val="90000"/>
              </a:lnSpc>
              <a:spcAft>
                <a:spcPts val="600"/>
              </a:spcAft>
            </a:pPr>
            <a:r>
              <a:rPr lang="en-US" sz="2000" b="1" dirty="0">
                <a:solidFill>
                  <a:schemeClr val="bg2"/>
                </a:solidFill>
              </a:rPr>
              <a:t>🔐 Security and Access Control:</a:t>
            </a:r>
            <a:endParaRPr lang="en-US" sz="2000" dirty="0">
              <a:solidFill>
                <a:schemeClr val="bg2"/>
              </a:solidFill>
            </a:endParaRPr>
          </a:p>
        </p:txBody>
      </p:sp>
    </p:spTree>
    <p:extLst>
      <p:ext uri="{BB962C8B-B14F-4D97-AF65-F5344CB8AC3E}">
        <p14:creationId xmlns:p14="http://schemas.microsoft.com/office/powerpoint/2010/main" val="2539695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Database">
            <a:extLst>
              <a:ext uri="{FF2B5EF4-FFF2-40B4-BE49-F238E27FC236}">
                <a16:creationId xmlns:a16="http://schemas.microsoft.com/office/drawing/2014/main" id="{32F526AD-DDA2-4A63-8311-E5711BDCC5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TextBox 2">
            <a:extLst>
              <a:ext uri="{FF2B5EF4-FFF2-40B4-BE49-F238E27FC236}">
                <a16:creationId xmlns:a16="http://schemas.microsoft.com/office/drawing/2014/main" id="{5042EE27-8BF2-BAF0-6B3F-9DEFB98F2833}"/>
              </a:ext>
            </a:extLst>
          </p:cNvPr>
          <p:cNvSpPr txBox="1"/>
          <p:nvPr/>
        </p:nvSpPr>
        <p:spPr>
          <a:xfrm>
            <a:off x="2422278" y="680620"/>
            <a:ext cx="7970188" cy="5225328"/>
          </a:xfrm>
          <a:prstGeom prst="rect">
            <a:avLst/>
          </a:prstGeom>
        </p:spPr>
        <p:txBody>
          <a:bodyPr vert="horz" lIns="91440" tIns="45720" rIns="91440" bIns="45720" rtlCol="0">
            <a:normAutofit/>
          </a:bodyPr>
          <a:lstStyle/>
          <a:p>
            <a:pPr>
              <a:lnSpc>
                <a:spcPct val="150000"/>
              </a:lnSpc>
              <a:spcAft>
                <a:spcPts val="600"/>
              </a:spcAft>
            </a:pPr>
            <a:r>
              <a:rPr lang="en-US" b="1" dirty="0">
                <a:solidFill>
                  <a:schemeClr val="accent5">
                    <a:lumMod val="75000"/>
                  </a:schemeClr>
                </a:solidFill>
                <a:latin typeface="Abadi" panose="020B0604020104020204" pitchFamily="34" charset="0"/>
              </a:rPr>
              <a:t>🧭 What Are S3 Storage Classes?</a:t>
            </a:r>
          </a:p>
          <a:p>
            <a:pPr>
              <a:lnSpc>
                <a:spcPct val="150000"/>
              </a:lnSpc>
              <a:spcAft>
                <a:spcPts val="600"/>
              </a:spcAft>
            </a:pPr>
            <a:r>
              <a:rPr lang="en-US" dirty="0">
                <a:latin typeface="Abadi" panose="020B0604020104020204" pitchFamily="34" charset="0"/>
              </a:rPr>
              <a:t>Amazon S3 provides </a:t>
            </a:r>
            <a:r>
              <a:rPr lang="en-US" b="1" dirty="0">
                <a:latin typeface="Abadi" panose="020B0604020104020204" pitchFamily="34" charset="0"/>
              </a:rPr>
              <a:t>different storage classes</a:t>
            </a:r>
            <a:r>
              <a:rPr lang="en-US" dirty="0">
                <a:latin typeface="Abadi" panose="020B0604020104020204" pitchFamily="34" charset="0"/>
              </a:rPr>
              <a:t> to help you store your data </a:t>
            </a:r>
            <a:r>
              <a:rPr lang="en-US" b="1" dirty="0">
                <a:latin typeface="Abadi" panose="020B0604020104020204" pitchFamily="34" charset="0"/>
              </a:rPr>
              <a:t>cost-effectively</a:t>
            </a:r>
            <a:r>
              <a:rPr lang="en-US" dirty="0">
                <a:latin typeface="Abadi" panose="020B0604020104020204" pitchFamily="34" charset="0"/>
              </a:rPr>
              <a:t> based on </a:t>
            </a:r>
            <a:r>
              <a:rPr lang="en-US" b="1" dirty="0">
                <a:latin typeface="Abadi" panose="020B0604020104020204" pitchFamily="34" charset="0"/>
              </a:rPr>
              <a:t>how frequently you access it</a:t>
            </a:r>
            <a:r>
              <a:rPr lang="en-US" dirty="0">
                <a:latin typeface="Abadi" panose="020B0604020104020204" pitchFamily="34" charset="0"/>
              </a:rPr>
              <a:t> and </a:t>
            </a:r>
            <a:r>
              <a:rPr lang="en-US" b="1" dirty="0">
                <a:latin typeface="Abadi" panose="020B0604020104020204" pitchFamily="34" charset="0"/>
              </a:rPr>
              <a:t>how long you want to retain it</a:t>
            </a:r>
            <a:r>
              <a:rPr lang="en-US" dirty="0">
                <a:latin typeface="Abadi" panose="020B0604020104020204" pitchFamily="34" charset="0"/>
              </a:rPr>
              <a:t>.</a:t>
            </a:r>
          </a:p>
          <a:p>
            <a:pPr>
              <a:lnSpc>
                <a:spcPct val="150000"/>
              </a:lnSpc>
              <a:spcAft>
                <a:spcPts val="600"/>
              </a:spcAft>
            </a:pPr>
            <a:endParaRPr lang="en-US" dirty="0">
              <a:latin typeface="Abadi" panose="020B0604020104020204" pitchFamily="34" charset="0"/>
            </a:endParaRPr>
          </a:p>
          <a:p>
            <a:pPr>
              <a:lnSpc>
                <a:spcPct val="150000"/>
              </a:lnSpc>
              <a:spcAft>
                <a:spcPts val="600"/>
              </a:spcAft>
            </a:pPr>
            <a:r>
              <a:rPr lang="en-US" dirty="0">
                <a:latin typeface="Abadi" panose="020B0604020104020204" pitchFamily="34" charset="0"/>
              </a:rPr>
              <a:t>Each storage class offers a trade-off between:</a:t>
            </a:r>
          </a:p>
          <a:p>
            <a:pPr marL="285750" indent="-285750">
              <a:lnSpc>
                <a:spcPct val="150000"/>
              </a:lnSpc>
              <a:spcAft>
                <a:spcPts val="600"/>
              </a:spcAft>
              <a:buFont typeface="Arial" panose="020B0604020202020204" pitchFamily="34" charset="0"/>
              <a:buChar char="•"/>
            </a:pPr>
            <a:r>
              <a:rPr lang="en-US" dirty="0">
                <a:latin typeface="Abadi" panose="020B0604020104020204" pitchFamily="34" charset="0"/>
              </a:rPr>
              <a:t>💰 </a:t>
            </a:r>
            <a:r>
              <a:rPr lang="en-US" b="1" dirty="0">
                <a:latin typeface="Abadi" panose="020B0604020104020204" pitchFamily="34" charset="0"/>
              </a:rPr>
              <a:t>Cost</a:t>
            </a:r>
            <a:endParaRPr lang="en-US" dirty="0">
              <a:latin typeface="Abadi" panose="020B0604020104020204" pitchFamily="34" charset="0"/>
            </a:endParaRPr>
          </a:p>
          <a:p>
            <a:pPr marL="285750" indent="-285750">
              <a:lnSpc>
                <a:spcPct val="150000"/>
              </a:lnSpc>
              <a:spcAft>
                <a:spcPts val="600"/>
              </a:spcAft>
              <a:buFont typeface="Arial" panose="020B0604020202020204" pitchFamily="34" charset="0"/>
              <a:buChar char="•"/>
            </a:pPr>
            <a:r>
              <a:rPr lang="en-US" dirty="0">
                <a:latin typeface="Abadi" panose="020B0604020104020204" pitchFamily="34" charset="0"/>
              </a:rPr>
              <a:t>⚡ </a:t>
            </a:r>
            <a:r>
              <a:rPr lang="en-US" b="1" dirty="0">
                <a:latin typeface="Abadi" panose="020B0604020104020204" pitchFamily="34" charset="0"/>
              </a:rPr>
              <a:t>Availability</a:t>
            </a:r>
            <a:endParaRPr lang="en-US" dirty="0">
              <a:latin typeface="Abadi" panose="020B0604020104020204" pitchFamily="34" charset="0"/>
            </a:endParaRPr>
          </a:p>
          <a:p>
            <a:pPr marL="285750" indent="-285750">
              <a:lnSpc>
                <a:spcPct val="150000"/>
              </a:lnSpc>
              <a:spcAft>
                <a:spcPts val="600"/>
              </a:spcAft>
              <a:buFont typeface="Arial" panose="020B0604020202020204" pitchFamily="34" charset="0"/>
              <a:buChar char="•"/>
            </a:pPr>
            <a:r>
              <a:rPr lang="en-US" dirty="0">
                <a:latin typeface="Abadi" panose="020B0604020104020204" pitchFamily="34" charset="0"/>
              </a:rPr>
              <a:t>🕒 </a:t>
            </a:r>
            <a:r>
              <a:rPr lang="en-US" b="1" dirty="0">
                <a:latin typeface="Abadi" panose="020B0604020104020204" pitchFamily="34" charset="0"/>
              </a:rPr>
              <a:t>Access frequency</a:t>
            </a:r>
            <a:endParaRPr lang="en-US" dirty="0">
              <a:latin typeface="Abadi" panose="020B0604020104020204" pitchFamily="34" charset="0"/>
            </a:endParaRPr>
          </a:p>
        </p:txBody>
      </p:sp>
      <p:pic>
        <p:nvPicPr>
          <p:cNvPr id="16" name="Graphic 15" descr="Database">
            <a:extLst>
              <a:ext uri="{FF2B5EF4-FFF2-40B4-BE49-F238E27FC236}">
                <a16:creationId xmlns:a16="http://schemas.microsoft.com/office/drawing/2014/main" id="{B94F7324-1785-4146-BF94-326C6A8785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41739195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65FF06-ABF9-70B4-3F60-8D4AEFA54FFC}"/>
              </a:ext>
            </a:extLst>
          </p:cNvPr>
          <p:cNvGraphicFramePr>
            <a:graphicFrameLocks noGrp="1"/>
          </p:cNvGraphicFramePr>
          <p:nvPr>
            <p:extLst>
              <p:ext uri="{D42A27DB-BD31-4B8C-83A1-F6EECF244321}">
                <p14:modId xmlns:p14="http://schemas.microsoft.com/office/powerpoint/2010/main" val="147684171"/>
              </p:ext>
            </p:extLst>
          </p:nvPr>
        </p:nvGraphicFramePr>
        <p:xfrm>
          <a:off x="581891" y="651164"/>
          <a:ext cx="10688364" cy="5225563"/>
        </p:xfrm>
        <a:graphic>
          <a:graphicData uri="http://schemas.openxmlformats.org/drawingml/2006/table">
            <a:tbl>
              <a:tblPr>
                <a:tableStyleId>{0E3FDE45-AF77-4B5C-9715-49D594BDF05E}</a:tableStyleId>
              </a:tblPr>
              <a:tblGrid>
                <a:gridCol w="2018090">
                  <a:extLst>
                    <a:ext uri="{9D8B030D-6E8A-4147-A177-3AD203B41FA5}">
                      <a16:colId xmlns:a16="http://schemas.microsoft.com/office/drawing/2014/main" val="80478087"/>
                    </a:ext>
                  </a:extLst>
                </a:gridCol>
                <a:gridCol w="1465243">
                  <a:extLst>
                    <a:ext uri="{9D8B030D-6E8A-4147-A177-3AD203B41FA5}">
                      <a16:colId xmlns:a16="http://schemas.microsoft.com/office/drawing/2014/main" val="750761264"/>
                    </a:ext>
                  </a:extLst>
                </a:gridCol>
                <a:gridCol w="1255923">
                  <a:extLst>
                    <a:ext uri="{9D8B030D-6E8A-4147-A177-3AD203B41FA5}">
                      <a16:colId xmlns:a16="http://schemas.microsoft.com/office/drawing/2014/main" val="539540199"/>
                    </a:ext>
                  </a:extLst>
                </a:gridCol>
                <a:gridCol w="3029639">
                  <a:extLst>
                    <a:ext uri="{9D8B030D-6E8A-4147-A177-3AD203B41FA5}">
                      <a16:colId xmlns:a16="http://schemas.microsoft.com/office/drawing/2014/main" val="2878221618"/>
                    </a:ext>
                  </a:extLst>
                </a:gridCol>
                <a:gridCol w="1619479">
                  <a:extLst>
                    <a:ext uri="{9D8B030D-6E8A-4147-A177-3AD203B41FA5}">
                      <a16:colId xmlns:a16="http://schemas.microsoft.com/office/drawing/2014/main" val="1384248613"/>
                    </a:ext>
                  </a:extLst>
                </a:gridCol>
                <a:gridCol w="1299990">
                  <a:extLst>
                    <a:ext uri="{9D8B030D-6E8A-4147-A177-3AD203B41FA5}">
                      <a16:colId xmlns:a16="http://schemas.microsoft.com/office/drawing/2014/main" val="1209819791"/>
                    </a:ext>
                  </a:extLst>
                </a:gridCol>
              </a:tblGrid>
              <a:tr h="360704">
                <a:tc>
                  <a:txBody>
                    <a:bodyPr/>
                    <a:lstStyle/>
                    <a:p>
                      <a:pPr>
                        <a:buNone/>
                      </a:pPr>
                      <a:r>
                        <a:rPr lang="en-US" sz="1600" b="1" dirty="0">
                          <a:solidFill>
                            <a:schemeClr val="accent2">
                              <a:lumMod val="75000"/>
                            </a:schemeClr>
                          </a:solidFill>
                        </a:rPr>
                        <a:t>Storage Class</a:t>
                      </a:r>
                      <a:endParaRPr lang="en-US" sz="1600" dirty="0">
                        <a:solidFill>
                          <a:schemeClr val="accent2">
                            <a:lumMod val="75000"/>
                          </a:schemeClr>
                        </a:solidFill>
                      </a:endParaRPr>
                    </a:p>
                  </a:txBody>
                  <a:tcPr marL="38170" marR="38170" marT="19085" marB="19085" anchor="ctr"/>
                </a:tc>
                <a:tc>
                  <a:txBody>
                    <a:bodyPr/>
                    <a:lstStyle/>
                    <a:p>
                      <a:pPr>
                        <a:buNone/>
                      </a:pPr>
                      <a:r>
                        <a:rPr lang="en-US" sz="1600" b="1" dirty="0">
                          <a:solidFill>
                            <a:schemeClr val="accent2">
                              <a:lumMod val="75000"/>
                            </a:schemeClr>
                          </a:solidFill>
                        </a:rPr>
                        <a:t>Availability</a:t>
                      </a:r>
                      <a:endParaRPr lang="en-US" sz="1600" dirty="0">
                        <a:solidFill>
                          <a:schemeClr val="accent2">
                            <a:lumMod val="75000"/>
                          </a:schemeClr>
                        </a:solidFill>
                      </a:endParaRPr>
                    </a:p>
                  </a:txBody>
                  <a:tcPr marL="38170" marR="38170" marT="19085" marB="19085" anchor="ctr"/>
                </a:tc>
                <a:tc>
                  <a:txBody>
                    <a:bodyPr/>
                    <a:lstStyle/>
                    <a:p>
                      <a:pPr>
                        <a:buNone/>
                      </a:pPr>
                      <a:r>
                        <a:rPr lang="en-US" sz="1600" b="1" dirty="0">
                          <a:solidFill>
                            <a:schemeClr val="accent2">
                              <a:lumMod val="75000"/>
                            </a:schemeClr>
                          </a:solidFill>
                        </a:rPr>
                        <a:t>Availability Zones</a:t>
                      </a:r>
                      <a:endParaRPr lang="en-US" sz="1600" dirty="0">
                        <a:solidFill>
                          <a:schemeClr val="accent2">
                            <a:lumMod val="75000"/>
                          </a:schemeClr>
                        </a:solidFill>
                      </a:endParaRPr>
                    </a:p>
                  </a:txBody>
                  <a:tcPr marL="38170" marR="38170" marT="19085" marB="19085" anchor="ctr"/>
                </a:tc>
                <a:tc>
                  <a:txBody>
                    <a:bodyPr/>
                    <a:lstStyle/>
                    <a:p>
                      <a:pPr>
                        <a:buNone/>
                      </a:pPr>
                      <a:r>
                        <a:rPr lang="en-US" sz="1600" b="1" dirty="0">
                          <a:solidFill>
                            <a:schemeClr val="accent2">
                              <a:lumMod val="75000"/>
                            </a:schemeClr>
                          </a:solidFill>
                        </a:rPr>
                        <a:t>Use Case</a:t>
                      </a:r>
                      <a:endParaRPr lang="en-US" sz="1600" dirty="0">
                        <a:solidFill>
                          <a:schemeClr val="accent2">
                            <a:lumMod val="75000"/>
                          </a:schemeClr>
                        </a:solidFill>
                      </a:endParaRPr>
                    </a:p>
                  </a:txBody>
                  <a:tcPr marL="38170" marR="38170" marT="19085" marB="19085" anchor="ctr"/>
                </a:tc>
                <a:tc>
                  <a:txBody>
                    <a:bodyPr/>
                    <a:lstStyle/>
                    <a:p>
                      <a:pPr>
                        <a:buNone/>
                      </a:pPr>
                      <a:r>
                        <a:rPr lang="en-US" sz="1600" b="1" dirty="0">
                          <a:solidFill>
                            <a:schemeClr val="accent2">
                              <a:lumMod val="75000"/>
                            </a:schemeClr>
                          </a:solidFill>
                        </a:rPr>
                        <a:t>Retrieval Time</a:t>
                      </a:r>
                      <a:endParaRPr lang="en-US" sz="1600" dirty="0">
                        <a:solidFill>
                          <a:schemeClr val="accent2">
                            <a:lumMod val="75000"/>
                          </a:schemeClr>
                        </a:solidFill>
                      </a:endParaRPr>
                    </a:p>
                  </a:txBody>
                  <a:tcPr marL="38170" marR="38170" marT="19085" marB="19085" anchor="ctr"/>
                </a:tc>
                <a:tc>
                  <a:txBody>
                    <a:bodyPr/>
                    <a:lstStyle/>
                    <a:p>
                      <a:pPr>
                        <a:buNone/>
                      </a:pPr>
                      <a:r>
                        <a:rPr lang="en-US" sz="1600" b="1" dirty="0">
                          <a:solidFill>
                            <a:schemeClr val="accent2">
                              <a:lumMod val="75000"/>
                            </a:schemeClr>
                          </a:solidFill>
                        </a:rPr>
                        <a:t>Cost (per GB)</a:t>
                      </a:r>
                      <a:endParaRPr lang="en-US" sz="1600" dirty="0">
                        <a:solidFill>
                          <a:schemeClr val="accent2">
                            <a:lumMod val="75000"/>
                          </a:schemeClr>
                        </a:solidFill>
                      </a:endParaRPr>
                    </a:p>
                  </a:txBody>
                  <a:tcPr marL="38170" marR="38170" marT="19085" marB="19085" anchor="ctr"/>
                </a:tc>
                <a:extLst>
                  <a:ext uri="{0D108BD9-81ED-4DB2-BD59-A6C34878D82A}">
                    <a16:rowId xmlns:a16="http://schemas.microsoft.com/office/drawing/2014/main" val="2342242397"/>
                  </a:ext>
                </a:extLst>
              </a:tr>
              <a:tr h="515292">
                <a:tc>
                  <a:txBody>
                    <a:bodyPr/>
                    <a:lstStyle/>
                    <a:p>
                      <a:pPr>
                        <a:buNone/>
                      </a:pPr>
                      <a:r>
                        <a:rPr lang="en-US" sz="1600" b="1" dirty="0">
                          <a:solidFill>
                            <a:schemeClr val="accent1">
                              <a:lumMod val="75000"/>
                            </a:schemeClr>
                          </a:solidFill>
                        </a:rPr>
                        <a:t>S3 Standard</a:t>
                      </a:r>
                      <a:endParaRPr lang="en-US" sz="1600" dirty="0">
                        <a:solidFill>
                          <a:schemeClr val="accent1">
                            <a:lumMod val="75000"/>
                          </a:schemeClr>
                        </a:solidFill>
                      </a:endParaRPr>
                    </a:p>
                  </a:txBody>
                  <a:tcPr marL="38170" marR="38170" marT="19085" marB="19085" anchor="ctr"/>
                </a:tc>
                <a:tc>
                  <a:txBody>
                    <a:bodyPr/>
                    <a:lstStyle/>
                    <a:p>
                      <a:pPr>
                        <a:buNone/>
                      </a:pPr>
                      <a:r>
                        <a:rPr lang="en-US" sz="1600" dirty="0"/>
                        <a:t>99.99%</a:t>
                      </a:r>
                    </a:p>
                  </a:txBody>
                  <a:tcPr marL="38170" marR="38170" marT="19085" marB="19085" anchor="ctr"/>
                </a:tc>
                <a:tc>
                  <a:txBody>
                    <a:bodyPr/>
                    <a:lstStyle/>
                    <a:p>
                      <a:pPr>
                        <a:buNone/>
                      </a:pPr>
                      <a:r>
                        <a:rPr lang="en-US" sz="1600" dirty="0"/>
                        <a:t>≥3</a:t>
                      </a:r>
                    </a:p>
                  </a:txBody>
                  <a:tcPr marL="38170" marR="38170" marT="19085" marB="19085" anchor="ctr"/>
                </a:tc>
                <a:tc>
                  <a:txBody>
                    <a:bodyPr/>
                    <a:lstStyle/>
                    <a:p>
                      <a:pPr>
                        <a:buNone/>
                      </a:pPr>
                      <a:r>
                        <a:rPr lang="en-US" sz="1600" dirty="0"/>
                        <a:t>Frequently accessed data</a:t>
                      </a:r>
                    </a:p>
                  </a:txBody>
                  <a:tcPr marL="38170" marR="38170" marT="19085" marB="19085" anchor="ctr"/>
                </a:tc>
                <a:tc>
                  <a:txBody>
                    <a:bodyPr/>
                    <a:lstStyle/>
                    <a:p>
                      <a:pPr>
                        <a:buNone/>
                      </a:pPr>
                      <a:r>
                        <a:rPr lang="en-US" sz="1600"/>
                        <a:t>Milliseconds</a:t>
                      </a:r>
                    </a:p>
                  </a:txBody>
                  <a:tcPr marL="38170" marR="38170" marT="19085" marB="19085" anchor="ctr"/>
                </a:tc>
                <a:tc>
                  <a:txBody>
                    <a:bodyPr/>
                    <a:lstStyle/>
                    <a:p>
                      <a:pPr>
                        <a:buNone/>
                      </a:pPr>
                      <a:r>
                        <a:rPr lang="en-US" sz="1600"/>
                        <a:t>💰 Highest</a:t>
                      </a:r>
                    </a:p>
                  </a:txBody>
                  <a:tcPr marL="38170" marR="38170" marT="19085" marB="19085" anchor="ctr"/>
                </a:tc>
                <a:extLst>
                  <a:ext uri="{0D108BD9-81ED-4DB2-BD59-A6C34878D82A}">
                    <a16:rowId xmlns:a16="http://schemas.microsoft.com/office/drawing/2014/main" val="1715927145"/>
                  </a:ext>
                </a:extLst>
              </a:tr>
              <a:tr h="669879">
                <a:tc>
                  <a:txBody>
                    <a:bodyPr/>
                    <a:lstStyle/>
                    <a:p>
                      <a:pPr>
                        <a:buNone/>
                      </a:pPr>
                      <a:r>
                        <a:rPr lang="en-US" sz="1600" b="1" dirty="0">
                          <a:solidFill>
                            <a:schemeClr val="accent1">
                              <a:lumMod val="75000"/>
                            </a:schemeClr>
                          </a:solidFill>
                        </a:rPr>
                        <a:t>S3 Intelligent-Tiering</a:t>
                      </a:r>
                      <a:endParaRPr lang="en-US" sz="1600" dirty="0">
                        <a:solidFill>
                          <a:schemeClr val="accent1">
                            <a:lumMod val="75000"/>
                          </a:schemeClr>
                        </a:solidFill>
                      </a:endParaRPr>
                    </a:p>
                  </a:txBody>
                  <a:tcPr marL="38170" marR="38170" marT="19085" marB="19085" anchor="ctr"/>
                </a:tc>
                <a:tc>
                  <a:txBody>
                    <a:bodyPr/>
                    <a:lstStyle/>
                    <a:p>
                      <a:pPr>
                        <a:buNone/>
                      </a:pPr>
                      <a:r>
                        <a:rPr lang="en-US" sz="1600" dirty="0"/>
                        <a:t>99.9–99.99%</a:t>
                      </a:r>
                    </a:p>
                  </a:txBody>
                  <a:tcPr marL="38170" marR="38170" marT="19085" marB="19085" anchor="ctr"/>
                </a:tc>
                <a:tc>
                  <a:txBody>
                    <a:bodyPr/>
                    <a:lstStyle/>
                    <a:p>
                      <a:pPr>
                        <a:buNone/>
                      </a:pPr>
                      <a:r>
                        <a:rPr lang="en-US" sz="1600"/>
                        <a:t>≥3</a:t>
                      </a:r>
                    </a:p>
                  </a:txBody>
                  <a:tcPr marL="38170" marR="38170" marT="19085" marB="19085" anchor="ctr"/>
                </a:tc>
                <a:tc>
                  <a:txBody>
                    <a:bodyPr/>
                    <a:lstStyle/>
                    <a:p>
                      <a:pPr>
                        <a:buNone/>
                      </a:pPr>
                      <a:r>
                        <a:rPr lang="en-US" sz="1600"/>
                        <a:t>Automatically moves data between access tiers</a:t>
                      </a:r>
                    </a:p>
                  </a:txBody>
                  <a:tcPr marL="38170" marR="38170" marT="19085" marB="19085" anchor="ctr"/>
                </a:tc>
                <a:tc>
                  <a:txBody>
                    <a:bodyPr/>
                    <a:lstStyle/>
                    <a:p>
                      <a:pPr>
                        <a:buNone/>
                      </a:pPr>
                      <a:r>
                        <a:rPr lang="en-US" sz="1600"/>
                        <a:t>Milliseconds</a:t>
                      </a:r>
                    </a:p>
                  </a:txBody>
                  <a:tcPr marL="38170" marR="38170" marT="19085" marB="19085" anchor="ctr"/>
                </a:tc>
                <a:tc>
                  <a:txBody>
                    <a:bodyPr/>
                    <a:lstStyle/>
                    <a:p>
                      <a:pPr>
                        <a:buNone/>
                      </a:pPr>
                      <a:r>
                        <a:rPr lang="en-US" sz="1600"/>
                        <a:t>💰 Medium</a:t>
                      </a:r>
                    </a:p>
                  </a:txBody>
                  <a:tcPr marL="38170" marR="38170" marT="19085" marB="19085" anchor="ctr"/>
                </a:tc>
                <a:extLst>
                  <a:ext uri="{0D108BD9-81ED-4DB2-BD59-A6C34878D82A}">
                    <a16:rowId xmlns:a16="http://schemas.microsoft.com/office/drawing/2014/main" val="3845579276"/>
                  </a:ext>
                </a:extLst>
              </a:tr>
              <a:tr h="824467">
                <a:tc>
                  <a:txBody>
                    <a:bodyPr/>
                    <a:lstStyle/>
                    <a:p>
                      <a:pPr>
                        <a:buNone/>
                      </a:pPr>
                      <a:r>
                        <a:rPr lang="en-US" sz="1600" b="1" dirty="0">
                          <a:solidFill>
                            <a:schemeClr val="accent1">
                              <a:lumMod val="75000"/>
                            </a:schemeClr>
                          </a:solidFill>
                        </a:rPr>
                        <a:t>S3 Standard-IA (Infrequent Access)</a:t>
                      </a:r>
                      <a:endParaRPr lang="en-US" sz="1600" dirty="0">
                        <a:solidFill>
                          <a:schemeClr val="accent1">
                            <a:lumMod val="75000"/>
                          </a:schemeClr>
                        </a:solidFill>
                      </a:endParaRPr>
                    </a:p>
                  </a:txBody>
                  <a:tcPr marL="38170" marR="38170" marT="19085" marB="19085" anchor="ctr"/>
                </a:tc>
                <a:tc>
                  <a:txBody>
                    <a:bodyPr/>
                    <a:lstStyle/>
                    <a:p>
                      <a:pPr>
                        <a:buNone/>
                      </a:pPr>
                      <a:r>
                        <a:rPr lang="en-US" sz="1600"/>
                        <a:t>99.9%</a:t>
                      </a:r>
                    </a:p>
                  </a:txBody>
                  <a:tcPr marL="38170" marR="38170" marT="19085" marB="19085" anchor="ctr"/>
                </a:tc>
                <a:tc>
                  <a:txBody>
                    <a:bodyPr/>
                    <a:lstStyle/>
                    <a:p>
                      <a:pPr>
                        <a:buNone/>
                      </a:pPr>
                      <a:r>
                        <a:rPr lang="en-US" sz="1600"/>
                        <a:t>≥3</a:t>
                      </a:r>
                    </a:p>
                  </a:txBody>
                  <a:tcPr marL="38170" marR="38170" marT="19085" marB="19085" anchor="ctr"/>
                </a:tc>
                <a:tc>
                  <a:txBody>
                    <a:bodyPr/>
                    <a:lstStyle/>
                    <a:p>
                      <a:pPr>
                        <a:buNone/>
                      </a:pPr>
                      <a:r>
                        <a:rPr lang="en-US" sz="1600"/>
                        <a:t>Infrequently accessed but important data</a:t>
                      </a:r>
                    </a:p>
                  </a:txBody>
                  <a:tcPr marL="38170" marR="38170" marT="19085" marB="19085" anchor="ctr"/>
                </a:tc>
                <a:tc>
                  <a:txBody>
                    <a:bodyPr/>
                    <a:lstStyle/>
                    <a:p>
                      <a:pPr>
                        <a:buNone/>
                      </a:pPr>
                      <a:r>
                        <a:rPr lang="en-US" sz="1600"/>
                        <a:t>Milliseconds</a:t>
                      </a:r>
                    </a:p>
                  </a:txBody>
                  <a:tcPr marL="38170" marR="38170" marT="19085" marB="19085" anchor="ctr"/>
                </a:tc>
                <a:tc>
                  <a:txBody>
                    <a:bodyPr/>
                    <a:lstStyle/>
                    <a:p>
                      <a:pPr>
                        <a:buNone/>
                      </a:pPr>
                      <a:r>
                        <a:rPr lang="en-US" sz="1600"/>
                        <a:t>💰 Lower</a:t>
                      </a:r>
                    </a:p>
                  </a:txBody>
                  <a:tcPr marL="38170" marR="38170" marT="19085" marB="19085" anchor="ctr"/>
                </a:tc>
                <a:extLst>
                  <a:ext uri="{0D108BD9-81ED-4DB2-BD59-A6C34878D82A}">
                    <a16:rowId xmlns:a16="http://schemas.microsoft.com/office/drawing/2014/main" val="2785001890"/>
                  </a:ext>
                </a:extLst>
              </a:tr>
              <a:tr h="669879">
                <a:tc>
                  <a:txBody>
                    <a:bodyPr/>
                    <a:lstStyle/>
                    <a:p>
                      <a:pPr>
                        <a:buNone/>
                      </a:pPr>
                      <a:r>
                        <a:rPr lang="en-US" sz="1600" b="1" dirty="0">
                          <a:solidFill>
                            <a:schemeClr val="accent1">
                              <a:lumMod val="75000"/>
                            </a:schemeClr>
                          </a:solidFill>
                        </a:rPr>
                        <a:t>S3 One Zone-IA</a:t>
                      </a:r>
                      <a:endParaRPr lang="en-US" sz="1600" dirty="0">
                        <a:solidFill>
                          <a:schemeClr val="accent1">
                            <a:lumMod val="75000"/>
                          </a:schemeClr>
                        </a:solidFill>
                      </a:endParaRPr>
                    </a:p>
                  </a:txBody>
                  <a:tcPr marL="38170" marR="38170" marT="19085" marB="19085" anchor="ctr"/>
                </a:tc>
                <a:tc>
                  <a:txBody>
                    <a:bodyPr/>
                    <a:lstStyle/>
                    <a:p>
                      <a:pPr>
                        <a:buNone/>
                      </a:pPr>
                      <a:r>
                        <a:rPr lang="en-US" sz="1600"/>
                        <a:t>99.5%</a:t>
                      </a:r>
                    </a:p>
                  </a:txBody>
                  <a:tcPr marL="38170" marR="38170" marT="19085" marB="19085" anchor="ctr"/>
                </a:tc>
                <a:tc>
                  <a:txBody>
                    <a:bodyPr/>
                    <a:lstStyle/>
                    <a:p>
                      <a:pPr>
                        <a:buNone/>
                      </a:pPr>
                      <a:r>
                        <a:rPr lang="en-US" sz="1600"/>
                        <a:t>1</a:t>
                      </a:r>
                    </a:p>
                  </a:txBody>
                  <a:tcPr marL="38170" marR="38170" marT="19085" marB="19085" anchor="ctr"/>
                </a:tc>
                <a:tc>
                  <a:txBody>
                    <a:bodyPr/>
                    <a:lstStyle/>
                    <a:p>
                      <a:pPr>
                        <a:buNone/>
                      </a:pPr>
                      <a:r>
                        <a:rPr lang="en-US" sz="1600"/>
                        <a:t>Data that can be recreated easily</a:t>
                      </a:r>
                    </a:p>
                  </a:txBody>
                  <a:tcPr marL="38170" marR="38170" marT="19085" marB="19085" anchor="ctr"/>
                </a:tc>
                <a:tc>
                  <a:txBody>
                    <a:bodyPr/>
                    <a:lstStyle/>
                    <a:p>
                      <a:pPr>
                        <a:buNone/>
                      </a:pPr>
                      <a:r>
                        <a:rPr lang="en-US" sz="1600"/>
                        <a:t>Milliseconds</a:t>
                      </a:r>
                    </a:p>
                  </a:txBody>
                  <a:tcPr marL="38170" marR="38170" marT="19085" marB="19085" anchor="ctr"/>
                </a:tc>
                <a:tc>
                  <a:txBody>
                    <a:bodyPr/>
                    <a:lstStyle/>
                    <a:p>
                      <a:pPr>
                        <a:buNone/>
                      </a:pPr>
                      <a:r>
                        <a:rPr lang="en-US" sz="1600" dirty="0"/>
                        <a:t>💰 Lower</a:t>
                      </a:r>
                    </a:p>
                  </a:txBody>
                  <a:tcPr marL="38170" marR="38170" marT="19085" marB="19085" anchor="ctr"/>
                </a:tc>
                <a:extLst>
                  <a:ext uri="{0D108BD9-81ED-4DB2-BD59-A6C34878D82A}">
                    <a16:rowId xmlns:a16="http://schemas.microsoft.com/office/drawing/2014/main" val="2601816590"/>
                  </a:ext>
                </a:extLst>
              </a:tr>
              <a:tr h="669879">
                <a:tc>
                  <a:txBody>
                    <a:bodyPr/>
                    <a:lstStyle/>
                    <a:p>
                      <a:pPr>
                        <a:buNone/>
                      </a:pPr>
                      <a:r>
                        <a:rPr lang="en-US" sz="1600" b="1" dirty="0">
                          <a:solidFill>
                            <a:schemeClr val="accent1">
                              <a:lumMod val="75000"/>
                            </a:schemeClr>
                          </a:solidFill>
                        </a:rPr>
                        <a:t>S3 Glacier Instant Retrieval</a:t>
                      </a:r>
                      <a:endParaRPr lang="en-US" sz="1600" dirty="0">
                        <a:solidFill>
                          <a:schemeClr val="accent1">
                            <a:lumMod val="75000"/>
                          </a:schemeClr>
                        </a:solidFill>
                      </a:endParaRPr>
                    </a:p>
                  </a:txBody>
                  <a:tcPr marL="38170" marR="38170" marT="19085" marB="19085" anchor="ctr"/>
                </a:tc>
                <a:tc>
                  <a:txBody>
                    <a:bodyPr/>
                    <a:lstStyle/>
                    <a:p>
                      <a:pPr>
                        <a:buNone/>
                      </a:pPr>
                      <a:r>
                        <a:rPr lang="en-US" sz="1600"/>
                        <a:t>99.9%</a:t>
                      </a:r>
                    </a:p>
                  </a:txBody>
                  <a:tcPr marL="38170" marR="38170" marT="19085" marB="19085" anchor="ctr"/>
                </a:tc>
                <a:tc>
                  <a:txBody>
                    <a:bodyPr/>
                    <a:lstStyle/>
                    <a:p>
                      <a:pPr>
                        <a:buNone/>
                      </a:pPr>
                      <a:r>
                        <a:rPr lang="en-US" sz="1600"/>
                        <a:t>≥3</a:t>
                      </a:r>
                    </a:p>
                  </a:txBody>
                  <a:tcPr marL="38170" marR="38170" marT="19085" marB="19085" anchor="ctr"/>
                </a:tc>
                <a:tc>
                  <a:txBody>
                    <a:bodyPr/>
                    <a:lstStyle/>
                    <a:p>
                      <a:pPr>
                        <a:buNone/>
                      </a:pPr>
                      <a:r>
                        <a:rPr lang="en-US" sz="1600"/>
                        <a:t>Archival data that needs instant access</a:t>
                      </a:r>
                    </a:p>
                  </a:txBody>
                  <a:tcPr marL="38170" marR="38170" marT="19085" marB="19085" anchor="ctr"/>
                </a:tc>
                <a:tc>
                  <a:txBody>
                    <a:bodyPr/>
                    <a:lstStyle/>
                    <a:p>
                      <a:pPr>
                        <a:buNone/>
                      </a:pPr>
                      <a:r>
                        <a:rPr lang="en-US" sz="1600"/>
                        <a:t>Milliseconds</a:t>
                      </a:r>
                    </a:p>
                  </a:txBody>
                  <a:tcPr marL="38170" marR="38170" marT="19085" marB="19085" anchor="ctr"/>
                </a:tc>
                <a:tc>
                  <a:txBody>
                    <a:bodyPr/>
                    <a:lstStyle/>
                    <a:p>
                      <a:pPr>
                        <a:buNone/>
                      </a:pPr>
                      <a:r>
                        <a:rPr lang="en-US" sz="1600"/>
                        <a:t>💰 Low</a:t>
                      </a:r>
                    </a:p>
                  </a:txBody>
                  <a:tcPr marL="38170" marR="38170" marT="19085" marB="19085" anchor="ctr"/>
                </a:tc>
                <a:extLst>
                  <a:ext uri="{0D108BD9-81ED-4DB2-BD59-A6C34878D82A}">
                    <a16:rowId xmlns:a16="http://schemas.microsoft.com/office/drawing/2014/main" val="2637764474"/>
                  </a:ext>
                </a:extLst>
              </a:tr>
              <a:tr h="824467">
                <a:tc>
                  <a:txBody>
                    <a:bodyPr/>
                    <a:lstStyle/>
                    <a:p>
                      <a:pPr>
                        <a:buNone/>
                      </a:pPr>
                      <a:r>
                        <a:rPr lang="en-US" sz="1600" b="1" dirty="0">
                          <a:solidFill>
                            <a:schemeClr val="accent1">
                              <a:lumMod val="75000"/>
                            </a:schemeClr>
                          </a:solidFill>
                        </a:rPr>
                        <a:t>S3 Glacier Flexible Retrieval </a:t>
                      </a:r>
                      <a:endParaRPr lang="en-US" sz="1600" dirty="0">
                        <a:solidFill>
                          <a:schemeClr val="accent1">
                            <a:lumMod val="75000"/>
                          </a:schemeClr>
                        </a:solidFill>
                      </a:endParaRPr>
                    </a:p>
                  </a:txBody>
                  <a:tcPr marL="38170" marR="38170" marT="19085" marB="19085" anchor="ctr"/>
                </a:tc>
                <a:tc>
                  <a:txBody>
                    <a:bodyPr/>
                    <a:lstStyle/>
                    <a:p>
                      <a:pPr>
                        <a:buNone/>
                      </a:pPr>
                      <a:r>
                        <a:rPr lang="en-US" sz="1600" dirty="0"/>
                        <a:t>99.9%</a:t>
                      </a:r>
                    </a:p>
                  </a:txBody>
                  <a:tcPr marL="38170" marR="38170" marT="19085" marB="19085" anchor="ctr"/>
                </a:tc>
                <a:tc>
                  <a:txBody>
                    <a:bodyPr/>
                    <a:lstStyle/>
                    <a:p>
                      <a:pPr>
                        <a:buNone/>
                      </a:pPr>
                      <a:r>
                        <a:rPr lang="en-US" sz="1600"/>
                        <a:t>≥3</a:t>
                      </a:r>
                    </a:p>
                  </a:txBody>
                  <a:tcPr marL="38170" marR="38170" marT="19085" marB="19085" anchor="ctr"/>
                </a:tc>
                <a:tc>
                  <a:txBody>
                    <a:bodyPr/>
                    <a:lstStyle/>
                    <a:p>
                      <a:pPr>
                        <a:buNone/>
                      </a:pPr>
                      <a:r>
                        <a:rPr lang="en-US" sz="1600"/>
                        <a:t>Long-term archives (rarely accessed)</a:t>
                      </a:r>
                    </a:p>
                  </a:txBody>
                  <a:tcPr marL="38170" marR="38170" marT="19085" marB="19085" anchor="ctr"/>
                </a:tc>
                <a:tc>
                  <a:txBody>
                    <a:bodyPr/>
                    <a:lstStyle/>
                    <a:p>
                      <a:pPr>
                        <a:buNone/>
                      </a:pPr>
                      <a:r>
                        <a:rPr lang="en-US" sz="1600"/>
                        <a:t>Minutes to hours</a:t>
                      </a:r>
                    </a:p>
                  </a:txBody>
                  <a:tcPr marL="38170" marR="38170" marT="19085" marB="19085" anchor="ctr"/>
                </a:tc>
                <a:tc>
                  <a:txBody>
                    <a:bodyPr/>
                    <a:lstStyle/>
                    <a:p>
                      <a:pPr>
                        <a:buNone/>
                      </a:pPr>
                      <a:r>
                        <a:rPr lang="en-US" sz="1600"/>
                        <a:t>💰 Very Low</a:t>
                      </a:r>
                    </a:p>
                  </a:txBody>
                  <a:tcPr marL="38170" marR="38170" marT="19085" marB="19085" anchor="ctr"/>
                </a:tc>
                <a:extLst>
                  <a:ext uri="{0D108BD9-81ED-4DB2-BD59-A6C34878D82A}">
                    <a16:rowId xmlns:a16="http://schemas.microsoft.com/office/drawing/2014/main" val="3610239622"/>
                  </a:ext>
                </a:extLst>
              </a:tr>
              <a:tr h="515292">
                <a:tc>
                  <a:txBody>
                    <a:bodyPr/>
                    <a:lstStyle/>
                    <a:p>
                      <a:pPr>
                        <a:buNone/>
                      </a:pPr>
                      <a:r>
                        <a:rPr lang="en-US" sz="1600" b="1" dirty="0">
                          <a:solidFill>
                            <a:schemeClr val="accent1">
                              <a:lumMod val="75000"/>
                            </a:schemeClr>
                          </a:solidFill>
                        </a:rPr>
                        <a:t>S3 Glacier Deep Archive</a:t>
                      </a:r>
                      <a:endParaRPr lang="en-US" sz="1600" dirty="0">
                        <a:solidFill>
                          <a:schemeClr val="accent1">
                            <a:lumMod val="75000"/>
                          </a:schemeClr>
                        </a:solidFill>
                      </a:endParaRPr>
                    </a:p>
                  </a:txBody>
                  <a:tcPr marL="38170" marR="38170" marT="19085" marB="19085" anchor="ctr"/>
                </a:tc>
                <a:tc>
                  <a:txBody>
                    <a:bodyPr/>
                    <a:lstStyle/>
                    <a:p>
                      <a:pPr>
                        <a:buNone/>
                      </a:pPr>
                      <a:r>
                        <a:rPr lang="en-US" sz="1600"/>
                        <a:t>99.9%</a:t>
                      </a:r>
                    </a:p>
                  </a:txBody>
                  <a:tcPr marL="38170" marR="38170" marT="19085" marB="19085" anchor="ctr"/>
                </a:tc>
                <a:tc>
                  <a:txBody>
                    <a:bodyPr/>
                    <a:lstStyle/>
                    <a:p>
                      <a:pPr>
                        <a:buNone/>
                      </a:pPr>
                      <a:r>
                        <a:rPr lang="en-US" sz="1600"/>
                        <a:t>≥3</a:t>
                      </a:r>
                    </a:p>
                  </a:txBody>
                  <a:tcPr marL="38170" marR="38170" marT="19085" marB="19085" anchor="ctr"/>
                </a:tc>
                <a:tc>
                  <a:txBody>
                    <a:bodyPr/>
                    <a:lstStyle/>
                    <a:p>
                      <a:pPr>
                        <a:buNone/>
                      </a:pPr>
                      <a:r>
                        <a:rPr lang="en-US" sz="1600"/>
                        <a:t>Long-term cold storage (7–10 years)</a:t>
                      </a:r>
                    </a:p>
                  </a:txBody>
                  <a:tcPr marL="38170" marR="38170" marT="19085" marB="19085" anchor="ctr"/>
                </a:tc>
                <a:tc>
                  <a:txBody>
                    <a:bodyPr/>
                    <a:lstStyle/>
                    <a:p>
                      <a:pPr>
                        <a:buNone/>
                      </a:pPr>
                      <a:r>
                        <a:rPr lang="en-US" sz="1600"/>
                        <a:t>Hours</a:t>
                      </a:r>
                    </a:p>
                  </a:txBody>
                  <a:tcPr marL="38170" marR="38170" marT="19085" marB="19085" anchor="ctr"/>
                </a:tc>
                <a:tc>
                  <a:txBody>
                    <a:bodyPr/>
                    <a:lstStyle/>
                    <a:p>
                      <a:pPr>
                        <a:buNone/>
                      </a:pPr>
                      <a:r>
                        <a:rPr lang="en-US" sz="1600" dirty="0"/>
                        <a:t>💰 Cheapest</a:t>
                      </a:r>
                    </a:p>
                  </a:txBody>
                  <a:tcPr marL="38170" marR="38170" marT="19085" marB="19085" anchor="ctr"/>
                </a:tc>
                <a:extLst>
                  <a:ext uri="{0D108BD9-81ED-4DB2-BD59-A6C34878D82A}">
                    <a16:rowId xmlns:a16="http://schemas.microsoft.com/office/drawing/2014/main" val="2097062807"/>
                  </a:ext>
                </a:extLst>
              </a:tr>
            </a:tbl>
          </a:graphicData>
        </a:graphic>
      </p:graphicFrame>
    </p:spTree>
    <p:extLst>
      <p:ext uri="{BB962C8B-B14F-4D97-AF65-F5344CB8AC3E}">
        <p14:creationId xmlns:p14="http://schemas.microsoft.com/office/powerpoint/2010/main" val="15459627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36F5BB14-E267-49F2-0FDE-D152E93553DD}"/>
              </a:ext>
            </a:extLst>
          </p:cNvPr>
          <p:cNvSpPr>
            <a:spLocks noChangeArrowheads="1"/>
          </p:cNvSpPr>
          <p:nvPr/>
        </p:nvSpPr>
        <p:spPr bwMode="auto">
          <a:xfrm>
            <a:off x="1028700" y="1967266"/>
            <a:ext cx="2628900" cy="254725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3600" b="1" i="0" u="none" strike="noStrike" kern="1200" cap="none" normalizeH="0" baseline="0">
                <a:ln>
                  <a:noFill/>
                </a:ln>
                <a:solidFill>
                  <a:srgbClr val="FFFFFF"/>
                </a:solidFill>
                <a:effectLst/>
                <a:latin typeface="+mj-lt"/>
                <a:ea typeface="+mj-ea"/>
                <a:cs typeface="+mj-cs"/>
              </a:rPr>
              <a:t>🧩 Common Use Cases</a:t>
            </a:r>
          </a:p>
          <a:p>
            <a:pPr marL="0" marR="0" lvl="0" indent="0" algn="ctr" fontAlgn="base">
              <a:lnSpc>
                <a:spcPct val="90000"/>
              </a:lnSpc>
              <a:spcBef>
                <a:spcPct val="0"/>
              </a:spcBef>
              <a:spcAft>
                <a:spcPts val="600"/>
              </a:spcAft>
              <a:buClrTx/>
              <a:buSzTx/>
              <a:tabLst/>
            </a:pPr>
            <a:endParaRPr kumimoji="0" lang="en-US" altLang="en-US" sz="3600" b="0" i="0" u="none" strike="noStrike" kern="1200" cap="none" normalizeH="0" baseline="0">
              <a:ln>
                <a:noFill/>
              </a:ln>
              <a:solidFill>
                <a:srgbClr val="FFFFFF"/>
              </a:solidFill>
              <a:effectLst/>
              <a:latin typeface="+mj-lt"/>
              <a:ea typeface="+mj-ea"/>
              <a:cs typeface="+mj-cs"/>
            </a:endParaRPr>
          </a:p>
        </p:txBody>
      </p:sp>
      <p:graphicFrame>
        <p:nvGraphicFramePr>
          <p:cNvPr id="2" name="Table 1">
            <a:extLst>
              <a:ext uri="{FF2B5EF4-FFF2-40B4-BE49-F238E27FC236}">
                <a16:creationId xmlns:a16="http://schemas.microsoft.com/office/drawing/2014/main" id="{1B715492-F3DB-834A-1774-87740C342164}"/>
              </a:ext>
            </a:extLst>
          </p:cNvPr>
          <p:cNvGraphicFramePr>
            <a:graphicFrameLocks noGrp="1"/>
          </p:cNvGraphicFramePr>
          <p:nvPr>
            <p:extLst>
              <p:ext uri="{D42A27DB-BD31-4B8C-83A1-F6EECF244321}">
                <p14:modId xmlns:p14="http://schemas.microsoft.com/office/powerpoint/2010/main" val="2423835799"/>
              </p:ext>
            </p:extLst>
          </p:nvPr>
        </p:nvGraphicFramePr>
        <p:xfrm>
          <a:off x="4378036" y="720436"/>
          <a:ext cx="7179980" cy="5453302"/>
        </p:xfrm>
        <a:graphic>
          <a:graphicData uri="http://schemas.openxmlformats.org/drawingml/2006/table">
            <a:tbl>
              <a:tblPr/>
              <a:tblGrid>
                <a:gridCol w="2562591">
                  <a:extLst>
                    <a:ext uri="{9D8B030D-6E8A-4147-A177-3AD203B41FA5}">
                      <a16:colId xmlns:a16="http://schemas.microsoft.com/office/drawing/2014/main" val="2002470414"/>
                    </a:ext>
                  </a:extLst>
                </a:gridCol>
                <a:gridCol w="4617389">
                  <a:extLst>
                    <a:ext uri="{9D8B030D-6E8A-4147-A177-3AD203B41FA5}">
                      <a16:colId xmlns:a16="http://schemas.microsoft.com/office/drawing/2014/main" val="1959308884"/>
                    </a:ext>
                  </a:extLst>
                </a:gridCol>
              </a:tblGrid>
              <a:tr h="428713">
                <a:tc>
                  <a:txBody>
                    <a:bodyPr/>
                    <a:lstStyle/>
                    <a:p>
                      <a:pPr>
                        <a:buNone/>
                      </a:pPr>
                      <a:r>
                        <a:rPr lang="en-US" sz="2000" b="1"/>
                        <a:t>Use Case</a:t>
                      </a:r>
                    </a:p>
                  </a:txBody>
                  <a:tcPr marL="105082" marR="105082" marT="52541" marB="52541" anchor="ctr">
                    <a:lnL>
                      <a:noFill/>
                    </a:lnL>
                    <a:lnR>
                      <a:noFill/>
                    </a:lnR>
                    <a:lnT>
                      <a:noFill/>
                    </a:lnT>
                    <a:lnB>
                      <a:noFill/>
                    </a:lnB>
                    <a:noFill/>
                  </a:tcPr>
                </a:tc>
                <a:tc>
                  <a:txBody>
                    <a:bodyPr/>
                    <a:lstStyle/>
                    <a:p>
                      <a:pPr>
                        <a:buNone/>
                      </a:pPr>
                      <a:r>
                        <a:rPr lang="en-US" sz="2000" b="1" dirty="0"/>
                        <a:t>Example</a:t>
                      </a:r>
                    </a:p>
                  </a:txBody>
                  <a:tcPr marL="105082" marR="105082" marT="52541" marB="52541" anchor="ctr">
                    <a:lnL>
                      <a:noFill/>
                    </a:lnL>
                    <a:lnR>
                      <a:noFill/>
                    </a:lnR>
                    <a:lnT>
                      <a:noFill/>
                    </a:lnT>
                    <a:lnB>
                      <a:noFill/>
                    </a:lnB>
                    <a:noFill/>
                  </a:tcPr>
                </a:tc>
                <a:extLst>
                  <a:ext uri="{0D108BD9-81ED-4DB2-BD59-A6C34878D82A}">
                    <a16:rowId xmlns:a16="http://schemas.microsoft.com/office/drawing/2014/main" val="1317186789"/>
                  </a:ext>
                </a:extLst>
              </a:tr>
              <a:tr h="784543">
                <a:tc>
                  <a:txBody>
                    <a:bodyPr/>
                    <a:lstStyle/>
                    <a:p>
                      <a:pPr>
                        <a:buNone/>
                      </a:pPr>
                      <a:r>
                        <a:rPr lang="en-US" sz="1800" b="1"/>
                        <a:t>Backup and Restore</a:t>
                      </a:r>
                      <a:endParaRPr lang="en-US" sz="1800"/>
                    </a:p>
                  </a:txBody>
                  <a:tcPr marL="105082" marR="105082" marT="52541" marB="52541" anchor="ctr">
                    <a:lnL>
                      <a:noFill/>
                    </a:lnL>
                    <a:lnR>
                      <a:noFill/>
                    </a:lnR>
                    <a:lnT>
                      <a:noFill/>
                    </a:lnT>
                    <a:lnB>
                      <a:noFill/>
                    </a:lnB>
                    <a:noFill/>
                  </a:tcPr>
                </a:tc>
                <a:tc>
                  <a:txBody>
                    <a:bodyPr/>
                    <a:lstStyle/>
                    <a:p>
                      <a:pPr>
                        <a:buNone/>
                      </a:pPr>
                      <a:r>
                        <a:rPr lang="en-US" sz="1800" dirty="0"/>
                        <a:t>Storing system backups or snapshots.</a:t>
                      </a:r>
                    </a:p>
                  </a:txBody>
                  <a:tcPr marL="105082" marR="105082" marT="52541" marB="52541" anchor="ctr">
                    <a:lnL>
                      <a:noFill/>
                    </a:lnL>
                    <a:lnR>
                      <a:noFill/>
                    </a:lnR>
                    <a:lnT>
                      <a:noFill/>
                    </a:lnT>
                    <a:lnB>
                      <a:noFill/>
                    </a:lnB>
                    <a:noFill/>
                  </a:tcPr>
                </a:tc>
                <a:extLst>
                  <a:ext uri="{0D108BD9-81ED-4DB2-BD59-A6C34878D82A}">
                    <a16:rowId xmlns:a16="http://schemas.microsoft.com/office/drawing/2014/main" val="3936169810"/>
                  </a:ext>
                </a:extLst>
              </a:tr>
              <a:tr h="1101874">
                <a:tc>
                  <a:txBody>
                    <a:bodyPr/>
                    <a:lstStyle/>
                    <a:p>
                      <a:pPr>
                        <a:buNone/>
                      </a:pPr>
                      <a:r>
                        <a:rPr lang="en-US" sz="1800" b="1"/>
                        <a:t>Data Lake / Big Data</a:t>
                      </a:r>
                      <a:endParaRPr lang="en-US" sz="1800"/>
                    </a:p>
                  </a:txBody>
                  <a:tcPr marL="105082" marR="105082" marT="52541" marB="52541" anchor="ctr">
                    <a:lnL>
                      <a:noFill/>
                    </a:lnL>
                    <a:lnR>
                      <a:noFill/>
                    </a:lnR>
                    <a:lnT>
                      <a:noFill/>
                    </a:lnT>
                    <a:lnB>
                      <a:noFill/>
                    </a:lnB>
                    <a:noFill/>
                  </a:tcPr>
                </a:tc>
                <a:tc>
                  <a:txBody>
                    <a:bodyPr/>
                    <a:lstStyle/>
                    <a:p>
                      <a:pPr>
                        <a:buNone/>
                      </a:pPr>
                      <a:r>
                        <a:rPr lang="en-US" sz="1800"/>
                        <a:t>Central repository for analytics data (with Athena, Glue, EMR).</a:t>
                      </a:r>
                    </a:p>
                  </a:txBody>
                  <a:tcPr marL="105082" marR="105082" marT="52541" marB="52541" anchor="ctr">
                    <a:lnL>
                      <a:noFill/>
                    </a:lnL>
                    <a:lnR>
                      <a:noFill/>
                    </a:lnR>
                    <a:lnT>
                      <a:noFill/>
                    </a:lnT>
                    <a:lnB>
                      <a:noFill/>
                    </a:lnB>
                    <a:noFill/>
                  </a:tcPr>
                </a:tc>
                <a:extLst>
                  <a:ext uri="{0D108BD9-81ED-4DB2-BD59-A6C34878D82A}">
                    <a16:rowId xmlns:a16="http://schemas.microsoft.com/office/drawing/2014/main" val="1109370187"/>
                  </a:ext>
                </a:extLst>
              </a:tr>
              <a:tr h="784543">
                <a:tc>
                  <a:txBody>
                    <a:bodyPr/>
                    <a:lstStyle/>
                    <a:p>
                      <a:pPr>
                        <a:buNone/>
                      </a:pPr>
                      <a:r>
                        <a:rPr lang="en-US" sz="1800" b="1" dirty="0"/>
                        <a:t>Static Website Hosting</a:t>
                      </a:r>
                      <a:endParaRPr lang="en-US" sz="1800" dirty="0"/>
                    </a:p>
                  </a:txBody>
                  <a:tcPr marL="105082" marR="105082" marT="52541" marB="52541" anchor="ctr">
                    <a:lnL>
                      <a:noFill/>
                    </a:lnL>
                    <a:lnR>
                      <a:noFill/>
                    </a:lnR>
                    <a:lnT>
                      <a:noFill/>
                    </a:lnT>
                    <a:lnB>
                      <a:noFill/>
                    </a:lnB>
                    <a:noFill/>
                  </a:tcPr>
                </a:tc>
                <a:tc>
                  <a:txBody>
                    <a:bodyPr/>
                    <a:lstStyle/>
                    <a:p>
                      <a:pPr>
                        <a:buNone/>
                      </a:pPr>
                      <a:r>
                        <a:rPr lang="en-US" sz="1800"/>
                        <a:t>Hosting portfolio sites or documentation.</a:t>
                      </a:r>
                    </a:p>
                  </a:txBody>
                  <a:tcPr marL="105082" marR="105082" marT="52541" marB="52541" anchor="ctr">
                    <a:lnL>
                      <a:noFill/>
                    </a:lnL>
                    <a:lnR>
                      <a:noFill/>
                    </a:lnR>
                    <a:lnT>
                      <a:noFill/>
                    </a:lnT>
                    <a:lnB>
                      <a:noFill/>
                    </a:lnB>
                    <a:noFill/>
                  </a:tcPr>
                </a:tc>
                <a:extLst>
                  <a:ext uri="{0D108BD9-81ED-4DB2-BD59-A6C34878D82A}">
                    <a16:rowId xmlns:a16="http://schemas.microsoft.com/office/drawing/2014/main" val="1730167830"/>
                  </a:ext>
                </a:extLst>
              </a:tr>
              <a:tr h="784543">
                <a:tc>
                  <a:txBody>
                    <a:bodyPr/>
                    <a:lstStyle/>
                    <a:p>
                      <a:pPr>
                        <a:buNone/>
                      </a:pPr>
                      <a:r>
                        <a:rPr lang="en-US" sz="1800" b="1"/>
                        <a:t>Application Storage</a:t>
                      </a:r>
                      <a:endParaRPr lang="en-US" sz="1800"/>
                    </a:p>
                  </a:txBody>
                  <a:tcPr marL="105082" marR="105082" marT="52541" marB="52541" anchor="ctr">
                    <a:lnL>
                      <a:noFill/>
                    </a:lnL>
                    <a:lnR>
                      <a:noFill/>
                    </a:lnR>
                    <a:lnT>
                      <a:noFill/>
                    </a:lnT>
                    <a:lnB>
                      <a:noFill/>
                    </a:lnB>
                    <a:noFill/>
                  </a:tcPr>
                </a:tc>
                <a:tc>
                  <a:txBody>
                    <a:bodyPr/>
                    <a:lstStyle/>
                    <a:p>
                      <a:pPr>
                        <a:buNone/>
                      </a:pPr>
                      <a:r>
                        <a:rPr lang="en-US" sz="1800" dirty="0"/>
                        <a:t>Store app images, logs, or user files.</a:t>
                      </a:r>
                    </a:p>
                  </a:txBody>
                  <a:tcPr marL="105082" marR="105082" marT="52541" marB="52541" anchor="ctr">
                    <a:lnL>
                      <a:noFill/>
                    </a:lnL>
                    <a:lnR>
                      <a:noFill/>
                    </a:lnR>
                    <a:lnT>
                      <a:noFill/>
                    </a:lnT>
                    <a:lnB>
                      <a:noFill/>
                    </a:lnB>
                    <a:noFill/>
                  </a:tcPr>
                </a:tc>
                <a:extLst>
                  <a:ext uri="{0D108BD9-81ED-4DB2-BD59-A6C34878D82A}">
                    <a16:rowId xmlns:a16="http://schemas.microsoft.com/office/drawing/2014/main" val="1471623114"/>
                  </a:ext>
                </a:extLst>
              </a:tr>
              <a:tr h="784543">
                <a:tc>
                  <a:txBody>
                    <a:bodyPr/>
                    <a:lstStyle/>
                    <a:p>
                      <a:pPr>
                        <a:buNone/>
                      </a:pPr>
                      <a:r>
                        <a:rPr lang="en-US" sz="1800" b="1"/>
                        <a:t>Disaster Recovery</a:t>
                      </a:r>
                      <a:endParaRPr lang="en-US" sz="1800"/>
                    </a:p>
                  </a:txBody>
                  <a:tcPr marL="105082" marR="105082" marT="52541" marB="52541" anchor="ctr">
                    <a:lnL>
                      <a:noFill/>
                    </a:lnL>
                    <a:lnR>
                      <a:noFill/>
                    </a:lnR>
                    <a:lnT>
                      <a:noFill/>
                    </a:lnT>
                    <a:lnB>
                      <a:noFill/>
                    </a:lnB>
                    <a:noFill/>
                  </a:tcPr>
                </a:tc>
                <a:tc>
                  <a:txBody>
                    <a:bodyPr/>
                    <a:lstStyle/>
                    <a:p>
                      <a:pPr>
                        <a:buNone/>
                      </a:pPr>
                      <a:r>
                        <a:rPr lang="en-US" sz="1800"/>
                        <a:t>Cross-region replication for DR solutions.</a:t>
                      </a:r>
                    </a:p>
                  </a:txBody>
                  <a:tcPr marL="105082" marR="105082" marT="52541" marB="52541" anchor="ctr">
                    <a:lnL>
                      <a:noFill/>
                    </a:lnL>
                    <a:lnR>
                      <a:noFill/>
                    </a:lnR>
                    <a:lnT>
                      <a:noFill/>
                    </a:lnT>
                    <a:lnB>
                      <a:noFill/>
                    </a:lnB>
                    <a:noFill/>
                  </a:tcPr>
                </a:tc>
                <a:extLst>
                  <a:ext uri="{0D108BD9-81ED-4DB2-BD59-A6C34878D82A}">
                    <a16:rowId xmlns:a16="http://schemas.microsoft.com/office/drawing/2014/main" val="3123733017"/>
                  </a:ext>
                </a:extLst>
              </a:tr>
              <a:tr h="784543">
                <a:tc>
                  <a:txBody>
                    <a:bodyPr/>
                    <a:lstStyle/>
                    <a:p>
                      <a:pPr>
                        <a:buNone/>
                      </a:pPr>
                      <a:r>
                        <a:rPr lang="en-US" sz="1800" b="1"/>
                        <a:t>Machine Learning Datasets</a:t>
                      </a:r>
                      <a:endParaRPr lang="en-US" sz="1800"/>
                    </a:p>
                  </a:txBody>
                  <a:tcPr marL="105082" marR="105082" marT="52541" marB="52541" anchor="ctr">
                    <a:lnL>
                      <a:noFill/>
                    </a:lnL>
                    <a:lnR>
                      <a:noFill/>
                    </a:lnR>
                    <a:lnT>
                      <a:noFill/>
                    </a:lnT>
                    <a:lnB>
                      <a:noFill/>
                    </a:lnB>
                    <a:noFill/>
                  </a:tcPr>
                </a:tc>
                <a:tc>
                  <a:txBody>
                    <a:bodyPr/>
                    <a:lstStyle/>
                    <a:p>
                      <a:pPr>
                        <a:buNone/>
                      </a:pPr>
                      <a:r>
                        <a:rPr lang="en-US" sz="1800" dirty="0"/>
                        <a:t>Store training and test data for ML models.</a:t>
                      </a:r>
                    </a:p>
                  </a:txBody>
                  <a:tcPr marL="105082" marR="105082" marT="52541" marB="52541" anchor="ctr">
                    <a:lnL>
                      <a:noFill/>
                    </a:lnL>
                    <a:lnR>
                      <a:noFill/>
                    </a:lnR>
                    <a:lnT>
                      <a:noFill/>
                    </a:lnT>
                    <a:lnB>
                      <a:noFill/>
                    </a:lnB>
                    <a:noFill/>
                  </a:tcPr>
                </a:tc>
                <a:extLst>
                  <a:ext uri="{0D108BD9-81ED-4DB2-BD59-A6C34878D82A}">
                    <a16:rowId xmlns:a16="http://schemas.microsoft.com/office/drawing/2014/main" val="2998482101"/>
                  </a:ext>
                </a:extLst>
              </a:tr>
            </a:tbl>
          </a:graphicData>
        </a:graphic>
      </p:graphicFrame>
    </p:spTree>
    <p:extLst>
      <p:ext uri="{BB962C8B-B14F-4D97-AF65-F5344CB8AC3E}">
        <p14:creationId xmlns:p14="http://schemas.microsoft.com/office/powerpoint/2010/main" val="26294999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41103-B4F9-1E1C-81CD-17549BDF9184}"/>
              </a:ext>
            </a:extLst>
          </p:cNvPr>
          <p:cNvSpPr txBox="1"/>
          <p:nvPr/>
        </p:nvSpPr>
        <p:spPr>
          <a:xfrm>
            <a:off x="757409" y="850119"/>
            <a:ext cx="8650995" cy="4203587"/>
          </a:xfrm>
          <a:prstGeom prst="rect">
            <a:avLst/>
          </a:prstGeom>
          <a:noFill/>
        </p:spPr>
        <p:txBody>
          <a:bodyPr wrap="square">
            <a:spAutoFit/>
          </a:bodyPr>
          <a:lstStyle/>
          <a:p>
            <a:pPr>
              <a:lnSpc>
                <a:spcPct val="150000"/>
              </a:lnSpc>
              <a:buNone/>
            </a:pPr>
            <a:r>
              <a:rPr lang="en-US" b="1" dirty="0">
                <a:latin typeface="Abadi" panose="020B0604020104020204" pitchFamily="34" charset="0"/>
              </a:rPr>
              <a:t>🧮 </a:t>
            </a:r>
            <a:r>
              <a:rPr lang="en-US" b="1" dirty="0">
                <a:solidFill>
                  <a:schemeClr val="tx2">
                    <a:lumMod val="75000"/>
                    <a:lumOff val="25000"/>
                  </a:schemeClr>
                </a:solidFill>
                <a:latin typeface="Abadi" panose="020B0604020104020204" pitchFamily="34" charset="0"/>
              </a:rPr>
              <a:t>Pricing Factors:</a:t>
            </a:r>
          </a:p>
          <a:p>
            <a:pPr>
              <a:lnSpc>
                <a:spcPct val="150000"/>
              </a:lnSpc>
              <a:buNone/>
            </a:pPr>
            <a:r>
              <a:rPr lang="en-US" dirty="0">
                <a:latin typeface="Abadi" panose="020B0604020104020204" pitchFamily="34" charset="0"/>
              </a:rPr>
              <a:t>You pay for:</a:t>
            </a:r>
          </a:p>
          <a:p>
            <a:pPr>
              <a:lnSpc>
                <a:spcPct val="150000"/>
              </a:lnSpc>
              <a:buFont typeface="+mj-lt"/>
              <a:buAutoNum type="arabicPeriod"/>
            </a:pPr>
            <a:r>
              <a:rPr lang="en-US" b="1" dirty="0">
                <a:latin typeface="Abadi" panose="020B0604020104020204" pitchFamily="34" charset="0"/>
              </a:rPr>
              <a:t>Storage used</a:t>
            </a:r>
            <a:r>
              <a:rPr lang="en-US" dirty="0">
                <a:latin typeface="Abadi" panose="020B0604020104020204" pitchFamily="34" charset="0"/>
              </a:rPr>
              <a:t> (per GB per month)</a:t>
            </a:r>
          </a:p>
          <a:p>
            <a:pPr>
              <a:lnSpc>
                <a:spcPct val="150000"/>
              </a:lnSpc>
              <a:buFont typeface="+mj-lt"/>
              <a:buAutoNum type="arabicPeriod"/>
            </a:pPr>
            <a:r>
              <a:rPr lang="en-US" b="1" dirty="0">
                <a:latin typeface="Abadi" panose="020B0604020104020204" pitchFamily="34" charset="0"/>
              </a:rPr>
              <a:t>Requests</a:t>
            </a:r>
            <a:r>
              <a:rPr lang="en-US" dirty="0">
                <a:latin typeface="Abadi" panose="020B0604020104020204" pitchFamily="34" charset="0"/>
              </a:rPr>
              <a:t> (GET, PUT, DELETE)</a:t>
            </a:r>
          </a:p>
          <a:p>
            <a:pPr>
              <a:lnSpc>
                <a:spcPct val="150000"/>
              </a:lnSpc>
              <a:buFont typeface="+mj-lt"/>
              <a:buAutoNum type="arabicPeriod"/>
            </a:pPr>
            <a:r>
              <a:rPr lang="en-US" b="1" dirty="0">
                <a:latin typeface="Abadi" panose="020B0604020104020204" pitchFamily="34" charset="0"/>
              </a:rPr>
              <a:t>Data Transfer</a:t>
            </a:r>
            <a:r>
              <a:rPr lang="en-US" dirty="0">
                <a:latin typeface="Abadi" panose="020B0604020104020204" pitchFamily="34" charset="0"/>
              </a:rPr>
              <a:t> (outbound from AWS)</a:t>
            </a:r>
          </a:p>
          <a:p>
            <a:pPr>
              <a:lnSpc>
                <a:spcPct val="150000"/>
              </a:lnSpc>
              <a:buFont typeface="+mj-lt"/>
              <a:buAutoNum type="arabicPeriod"/>
            </a:pPr>
            <a:r>
              <a:rPr lang="en-US" b="1" dirty="0">
                <a:latin typeface="Abadi" panose="020B0604020104020204" pitchFamily="34" charset="0"/>
              </a:rPr>
              <a:t>Management Features</a:t>
            </a:r>
            <a:r>
              <a:rPr lang="en-US" dirty="0">
                <a:latin typeface="Abadi" panose="020B0604020104020204" pitchFamily="34" charset="0"/>
              </a:rPr>
              <a:t> (like replication or analytics)</a:t>
            </a:r>
          </a:p>
          <a:p>
            <a:pPr>
              <a:lnSpc>
                <a:spcPct val="150000"/>
              </a:lnSpc>
              <a:buFont typeface="+mj-lt"/>
              <a:buAutoNum type="arabicPeriod"/>
            </a:pPr>
            <a:endParaRPr lang="en-US" dirty="0">
              <a:latin typeface="Abadi" panose="020B0604020104020204" pitchFamily="34" charset="0"/>
            </a:endParaRPr>
          </a:p>
          <a:p>
            <a:pPr>
              <a:lnSpc>
                <a:spcPct val="150000"/>
              </a:lnSpc>
              <a:buNone/>
            </a:pPr>
            <a:r>
              <a:rPr lang="en-US" dirty="0">
                <a:latin typeface="Abadi" panose="020B0604020104020204" pitchFamily="34" charset="0"/>
              </a:rPr>
              <a:t>✅ </a:t>
            </a:r>
            <a:r>
              <a:rPr lang="en-US" b="1" dirty="0">
                <a:latin typeface="Abadi" panose="020B0604020104020204" pitchFamily="34" charset="0"/>
              </a:rPr>
              <a:t>Free Tier:</a:t>
            </a:r>
            <a:br>
              <a:rPr lang="en-US" dirty="0">
                <a:latin typeface="Abadi" panose="020B0604020104020204" pitchFamily="34" charset="0"/>
              </a:rPr>
            </a:br>
            <a:r>
              <a:rPr lang="en-US" dirty="0">
                <a:latin typeface="Abadi" panose="020B0604020104020204" pitchFamily="34" charset="0"/>
              </a:rPr>
              <a:t>5 GB Standard Storage + 20,000 GET + 2,000 PUT requests + 15 GB data transfer out (for 12 months)</a:t>
            </a:r>
          </a:p>
        </p:txBody>
      </p:sp>
    </p:spTree>
    <p:extLst>
      <p:ext uri="{BB962C8B-B14F-4D97-AF65-F5344CB8AC3E}">
        <p14:creationId xmlns:p14="http://schemas.microsoft.com/office/powerpoint/2010/main" val="4222941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FBBAD-8693-BA7A-87B2-4D3B2450117A}"/>
              </a:ext>
            </a:extLst>
          </p:cNvPr>
          <p:cNvSpPr txBox="1"/>
          <p:nvPr/>
        </p:nvSpPr>
        <p:spPr>
          <a:xfrm>
            <a:off x="1036910" y="1607602"/>
            <a:ext cx="6601859" cy="3003066"/>
          </a:xfrm>
          <a:prstGeom prst="rect">
            <a:avLst/>
          </a:prstGeom>
          <a:noFill/>
        </p:spPr>
        <p:txBody>
          <a:bodyPr wrap="square">
            <a:spAutoFit/>
          </a:bodyPr>
          <a:lstStyle/>
          <a:p>
            <a:pPr>
              <a:lnSpc>
                <a:spcPct val="150000"/>
              </a:lnSpc>
              <a:buNone/>
            </a:pPr>
            <a:r>
              <a:rPr lang="en-US" sz="2000" dirty="0"/>
              <a:t>🌐 </a:t>
            </a:r>
            <a:r>
              <a:rPr lang="en-US" sz="2000" b="1" dirty="0">
                <a:solidFill>
                  <a:schemeClr val="tx2">
                    <a:lumMod val="75000"/>
                    <a:lumOff val="25000"/>
                  </a:schemeClr>
                </a:solidFill>
                <a:latin typeface="Abadi" panose="020B0604020104020204" pitchFamily="34" charset="0"/>
              </a:rPr>
              <a:t>Amazon EFS:</a:t>
            </a:r>
          </a:p>
          <a:p>
            <a:pPr>
              <a:lnSpc>
                <a:spcPct val="150000"/>
              </a:lnSpc>
              <a:buNone/>
            </a:pPr>
            <a:r>
              <a:rPr lang="en-US" b="1" dirty="0">
                <a:latin typeface="Abadi" panose="020B0604020104020204" pitchFamily="34" charset="0"/>
              </a:rPr>
              <a:t>Amazon EFS (Elastic File System)</a:t>
            </a:r>
            <a:r>
              <a:rPr lang="en-US" dirty="0">
                <a:latin typeface="Abadi" panose="020B0604020104020204" pitchFamily="34" charset="0"/>
              </a:rPr>
              <a:t> is a </a:t>
            </a:r>
            <a:r>
              <a:rPr lang="en-US" b="1" dirty="0">
                <a:latin typeface="Abadi" panose="020B0604020104020204" pitchFamily="34" charset="0"/>
              </a:rPr>
              <a:t>fully managed</a:t>
            </a:r>
            <a:r>
              <a:rPr lang="en-US" dirty="0">
                <a:latin typeface="Abadi" panose="020B0604020104020204" pitchFamily="34" charset="0"/>
              </a:rPr>
              <a:t>, </a:t>
            </a:r>
            <a:r>
              <a:rPr lang="en-US" b="1" dirty="0">
                <a:latin typeface="Abadi" panose="020B0604020104020204" pitchFamily="34" charset="0"/>
              </a:rPr>
              <a:t>scalable</a:t>
            </a:r>
            <a:r>
              <a:rPr lang="en-US" dirty="0">
                <a:latin typeface="Abadi" panose="020B0604020104020204" pitchFamily="34" charset="0"/>
              </a:rPr>
              <a:t>, </a:t>
            </a:r>
            <a:r>
              <a:rPr lang="en-US" b="1" dirty="0">
                <a:latin typeface="Abadi" panose="020B0604020104020204" pitchFamily="34" charset="0"/>
              </a:rPr>
              <a:t>shared file storage service</a:t>
            </a:r>
            <a:r>
              <a:rPr lang="en-US" dirty="0">
                <a:latin typeface="Abadi" panose="020B0604020104020204" pitchFamily="34" charset="0"/>
              </a:rPr>
              <a:t> for </a:t>
            </a:r>
            <a:r>
              <a:rPr lang="en-US" b="1" dirty="0">
                <a:latin typeface="Abadi" panose="020B0604020104020204" pitchFamily="34" charset="0"/>
              </a:rPr>
              <a:t>Linux-based workloads</a:t>
            </a:r>
            <a:r>
              <a:rPr lang="en-US" dirty="0">
                <a:latin typeface="Abadi" panose="020B0604020104020204" pitchFamily="34" charset="0"/>
              </a:rPr>
              <a:t> running on </a:t>
            </a:r>
            <a:r>
              <a:rPr lang="en-US" b="1" dirty="0">
                <a:latin typeface="Abadi" panose="020B0604020104020204" pitchFamily="34" charset="0"/>
              </a:rPr>
              <a:t>AWS Cloud</a:t>
            </a:r>
            <a:r>
              <a:rPr lang="en-US" dirty="0">
                <a:latin typeface="Abadi" panose="020B0604020104020204" pitchFamily="34" charset="0"/>
              </a:rPr>
              <a:t> or </a:t>
            </a:r>
            <a:r>
              <a:rPr lang="en-US" b="1" dirty="0">
                <a:latin typeface="Abadi" panose="020B0604020104020204" pitchFamily="34" charset="0"/>
              </a:rPr>
              <a:t>on-premises</a:t>
            </a:r>
            <a:r>
              <a:rPr lang="en-US" dirty="0">
                <a:latin typeface="Abadi" panose="020B0604020104020204" pitchFamily="34" charset="0"/>
              </a:rPr>
              <a:t> systems.</a:t>
            </a:r>
          </a:p>
          <a:p>
            <a:pPr>
              <a:lnSpc>
                <a:spcPct val="150000"/>
              </a:lnSpc>
              <a:buNone/>
            </a:pPr>
            <a:endParaRPr lang="en-US" dirty="0">
              <a:latin typeface="Abadi" panose="020B0604020104020204" pitchFamily="34" charset="0"/>
            </a:endParaRPr>
          </a:p>
          <a:p>
            <a:pPr>
              <a:lnSpc>
                <a:spcPct val="150000"/>
              </a:lnSpc>
              <a:buNone/>
            </a:pPr>
            <a:r>
              <a:rPr lang="en-US" dirty="0">
                <a:latin typeface="Abadi" panose="020B0604020104020204" pitchFamily="34" charset="0"/>
              </a:rPr>
              <a:t>It provides a </a:t>
            </a:r>
            <a:r>
              <a:rPr lang="en-US" b="1" dirty="0">
                <a:latin typeface="Abadi" panose="020B0604020104020204" pitchFamily="34" charset="0"/>
              </a:rPr>
              <a:t>Network File System (NFS)</a:t>
            </a:r>
            <a:r>
              <a:rPr lang="en-US" dirty="0">
                <a:latin typeface="Abadi" panose="020B0604020104020204" pitchFamily="34" charset="0"/>
              </a:rPr>
              <a:t> interface that can be </a:t>
            </a:r>
            <a:r>
              <a:rPr lang="en-US" b="1" dirty="0">
                <a:latin typeface="Abadi" panose="020B0604020104020204" pitchFamily="34" charset="0"/>
              </a:rPr>
              <a:t>mounted on multiple EC2 instances</a:t>
            </a:r>
            <a:r>
              <a:rPr lang="en-US" dirty="0">
                <a:latin typeface="Abadi" panose="020B0604020104020204" pitchFamily="34" charset="0"/>
              </a:rPr>
              <a:t> at the same time.</a:t>
            </a:r>
          </a:p>
        </p:txBody>
      </p:sp>
      <p:pic>
        <p:nvPicPr>
          <p:cNvPr id="7170" name="Picture 2" descr="Amazon EFS | AWS Storage">
            <a:extLst>
              <a:ext uri="{FF2B5EF4-FFF2-40B4-BE49-F238E27FC236}">
                <a16:creationId xmlns:a16="http://schemas.microsoft.com/office/drawing/2014/main" id="{32E67C39-1252-BEBB-E48B-20B33C4D2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1512" y="1165809"/>
            <a:ext cx="3386710" cy="388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6027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479577-497F-69DE-DB26-7A70E8F534FC}"/>
              </a:ext>
            </a:extLst>
          </p:cNvPr>
          <p:cNvGraphicFramePr>
            <a:graphicFrameLocks noGrp="1"/>
          </p:cNvGraphicFramePr>
          <p:nvPr>
            <p:extLst>
              <p:ext uri="{D42A27DB-BD31-4B8C-83A1-F6EECF244321}">
                <p14:modId xmlns:p14="http://schemas.microsoft.com/office/powerpoint/2010/main" val="1901854889"/>
              </p:ext>
            </p:extLst>
          </p:nvPr>
        </p:nvGraphicFramePr>
        <p:xfrm>
          <a:off x="1001650" y="719359"/>
          <a:ext cx="10008078" cy="5053671"/>
        </p:xfrm>
        <a:graphic>
          <a:graphicData uri="http://schemas.openxmlformats.org/drawingml/2006/table">
            <a:tbl>
              <a:tblPr>
                <a:tableStyleId>{68D230F3-CF80-4859-8CE7-A43EE81993B5}</a:tableStyleId>
              </a:tblPr>
              <a:tblGrid>
                <a:gridCol w="2497906">
                  <a:extLst>
                    <a:ext uri="{9D8B030D-6E8A-4147-A177-3AD203B41FA5}">
                      <a16:colId xmlns:a16="http://schemas.microsoft.com/office/drawing/2014/main" val="2186937887"/>
                    </a:ext>
                  </a:extLst>
                </a:gridCol>
                <a:gridCol w="7510172">
                  <a:extLst>
                    <a:ext uri="{9D8B030D-6E8A-4147-A177-3AD203B41FA5}">
                      <a16:colId xmlns:a16="http://schemas.microsoft.com/office/drawing/2014/main" val="4249293970"/>
                    </a:ext>
                  </a:extLst>
                </a:gridCol>
              </a:tblGrid>
              <a:tr h="744150">
                <a:tc>
                  <a:txBody>
                    <a:bodyPr/>
                    <a:lstStyle/>
                    <a:p>
                      <a:pPr>
                        <a:lnSpc>
                          <a:spcPct val="150000"/>
                        </a:lnSpc>
                        <a:buNone/>
                      </a:pPr>
                      <a:r>
                        <a:rPr lang="en-US" sz="1800" b="1">
                          <a:solidFill>
                            <a:schemeClr val="tx2">
                              <a:lumMod val="75000"/>
                              <a:lumOff val="25000"/>
                            </a:schemeClr>
                          </a:solidFill>
                        </a:rPr>
                        <a:t>Feature</a:t>
                      </a:r>
                      <a:endParaRPr lang="en-US" sz="1800" b="1">
                        <a:solidFill>
                          <a:schemeClr val="tx2">
                            <a:lumMod val="75000"/>
                            <a:lumOff val="25000"/>
                          </a:schemeClr>
                        </a:solidFill>
                        <a:latin typeface="Abadi" panose="020B0604020104020204" pitchFamily="34" charset="0"/>
                      </a:endParaRPr>
                    </a:p>
                  </a:txBody>
                  <a:tcPr marL="87027" marR="87027" marT="43513" marB="43513" anchor="ctr"/>
                </a:tc>
                <a:tc>
                  <a:txBody>
                    <a:bodyPr/>
                    <a:lstStyle/>
                    <a:p>
                      <a:pPr>
                        <a:lnSpc>
                          <a:spcPct val="150000"/>
                        </a:lnSpc>
                        <a:buNone/>
                      </a:pPr>
                      <a:r>
                        <a:rPr lang="en-US" sz="1800" b="1" dirty="0">
                          <a:solidFill>
                            <a:schemeClr val="tx2">
                              <a:lumMod val="75000"/>
                              <a:lumOff val="25000"/>
                            </a:schemeClr>
                          </a:solidFill>
                        </a:rPr>
                        <a:t>Description</a:t>
                      </a:r>
                      <a:endParaRPr lang="en-US" sz="1800" b="1" dirty="0">
                        <a:solidFill>
                          <a:schemeClr val="tx2">
                            <a:lumMod val="75000"/>
                            <a:lumOff val="25000"/>
                          </a:schemeClr>
                        </a:solidFill>
                        <a:latin typeface="Abadi" panose="020B0604020104020204" pitchFamily="34" charset="0"/>
                      </a:endParaRPr>
                    </a:p>
                  </a:txBody>
                  <a:tcPr marL="87027" marR="87027" marT="43513" marB="43513" anchor="ctr"/>
                </a:tc>
                <a:extLst>
                  <a:ext uri="{0D108BD9-81ED-4DB2-BD59-A6C34878D82A}">
                    <a16:rowId xmlns:a16="http://schemas.microsoft.com/office/drawing/2014/main" val="3936627848"/>
                  </a:ext>
                </a:extLst>
              </a:tr>
              <a:tr h="609187">
                <a:tc>
                  <a:txBody>
                    <a:bodyPr/>
                    <a:lstStyle/>
                    <a:p>
                      <a:pPr>
                        <a:lnSpc>
                          <a:spcPct val="150000"/>
                        </a:lnSpc>
                        <a:buNone/>
                      </a:pPr>
                      <a:r>
                        <a:rPr lang="en-US" sz="1700" b="1"/>
                        <a:t>Fully Managed</a:t>
                      </a:r>
                      <a:endParaRPr lang="en-US" sz="1700">
                        <a:latin typeface="Abadi" panose="020B0604020104020204" pitchFamily="34" charset="0"/>
                      </a:endParaRPr>
                    </a:p>
                  </a:txBody>
                  <a:tcPr marL="87027" marR="87027" marT="43513" marB="43513" anchor="ctr"/>
                </a:tc>
                <a:tc>
                  <a:txBody>
                    <a:bodyPr/>
                    <a:lstStyle/>
                    <a:p>
                      <a:pPr>
                        <a:lnSpc>
                          <a:spcPct val="150000"/>
                        </a:lnSpc>
                        <a:buNone/>
                      </a:pPr>
                      <a:r>
                        <a:rPr lang="en-US" sz="1700"/>
                        <a:t>AWS automatically handles infrastructure, scaling, patching, and backups.</a:t>
                      </a:r>
                      <a:endParaRPr lang="en-US" sz="1700">
                        <a:latin typeface="Abadi" panose="020B0604020104020204" pitchFamily="34" charset="0"/>
                      </a:endParaRPr>
                    </a:p>
                  </a:txBody>
                  <a:tcPr marL="87027" marR="87027" marT="43513" marB="43513" anchor="ctr"/>
                </a:tc>
                <a:extLst>
                  <a:ext uri="{0D108BD9-81ED-4DB2-BD59-A6C34878D82A}">
                    <a16:rowId xmlns:a16="http://schemas.microsoft.com/office/drawing/2014/main" val="8376828"/>
                  </a:ext>
                </a:extLst>
              </a:tr>
              <a:tr h="609187">
                <a:tc>
                  <a:txBody>
                    <a:bodyPr/>
                    <a:lstStyle/>
                    <a:p>
                      <a:pPr>
                        <a:lnSpc>
                          <a:spcPct val="150000"/>
                        </a:lnSpc>
                        <a:buNone/>
                      </a:pPr>
                      <a:r>
                        <a:rPr lang="en-US" sz="1700" b="1" dirty="0"/>
                        <a:t>Scalable Storage</a:t>
                      </a:r>
                      <a:endParaRPr lang="en-US" sz="1700" dirty="0">
                        <a:latin typeface="Abadi" panose="020B0604020104020204" pitchFamily="34" charset="0"/>
                      </a:endParaRPr>
                    </a:p>
                  </a:txBody>
                  <a:tcPr marL="87027" marR="87027" marT="43513" marB="43513" anchor="ctr"/>
                </a:tc>
                <a:tc>
                  <a:txBody>
                    <a:bodyPr/>
                    <a:lstStyle/>
                    <a:p>
                      <a:pPr>
                        <a:lnSpc>
                          <a:spcPct val="150000"/>
                        </a:lnSpc>
                        <a:buNone/>
                      </a:pPr>
                      <a:r>
                        <a:rPr lang="en-US" sz="1700" dirty="0"/>
                        <a:t>Automatically grows and shrinks as you add or remove files — up to petabytes.</a:t>
                      </a:r>
                      <a:endParaRPr lang="en-US" sz="1700" dirty="0">
                        <a:latin typeface="Abadi" panose="020B0604020104020204" pitchFamily="34" charset="0"/>
                      </a:endParaRPr>
                    </a:p>
                  </a:txBody>
                  <a:tcPr marL="87027" marR="87027" marT="43513" marB="43513" anchor="ctr"/>
                </a:tc>
                <a:extLst>
                  <a:ext uri="{0D108BD9-81ED-4DB2-BD59-A6C34878D82A}">
                    <a16:rowId xmlns:a16="http://schemas.microsoft.com/office/drawing/2014/main" val="2922709654"/>
                  </a:ext>
                </a:extLst>
              </a:tr>
              <a:tr h="609187">
                <a:tc>
                  <a:txBody>
                    <a:bodyPr/>
                    <a:lstStyle/>
                    <a:p>
                      <a:pPr>
                        <a:lnSpc>
                          <a:spcPct val="150000"/>
                        </a:lnSpc>
                        <a:buNone/>
                      </a:pPr>
                      <a:r>
                        <a:rPr lang="en-US" sz="1700" b="1"/>
                        <a:t>Shared Access</a:t>
                      </a:r>
                      <a:endParaRPr lang="en-US" sz="1700">
                        <a:latin typeface="Abadi" panose="020B0604020104020204" pitchFamily="34" charset="0"/>
                      </a:endParaRPr>
                    </a:p>
                  </a:txBody>
                  <a:tcPr marL="87027" marR="87027" marT="43513" marB="43513" anchor="ctr"/>
                </a:tc>
                <a:tc>
                  <a:txBody>
                    <a:bodyPr/>
                    <a:lstStyle/>
                    <a:p>
                      <a:pPr>
                        <a:lnSpc>
                          <a:spcPct val="150000"/>
                        </a:lnSpc>
                        <a:buNone/>
                      </a:pPr>
                      <a:r>
                        <a:rPr lang="en-US" sz="1700"/>
                        <a:t>Multiple EC2 instances can access the same data concurrently.</a:t>
                      </a:r>
                      <a:endParaRPr lang="en-US" sz="1700">
                        <a:latin typeface="Abadi" panose="020B0604020104020204" pitchFamily="34" charset="0"/>
                      </a:endParaRPr>
                    </a:p>
                  </a:txBody>
                  <a:tcPr marL="87027" marR="87027" marT="43513" marB="43513" anchor="ctr"/>
                </a:tc>
                <a:extLst>
                  <a:ext uri="{0D108BD9-81ED-4DB2-BD59-A6C34878D82A}">
                    <a16:rowId xmlns:a16="http://schemas.microsoft.com/office/drawing/2014/main" val="3016674028"/>
                  </a:ext>
                </a:extLst>
              </a:tr>
              <a:tr h="609187">
                <a:tc>
                  <a:txBody>
                    <a:bodyPr/>
                    <a:lstStyle/>
                    <a:p>
                      <a:pPr>
                        <a:lnSpc>
                          <a:spcPct val="150000"/>
                        </a:lnSpc>
                        <a:buNone/>
                      </a:pPr>
                      <a:r>
                        <a:rPr lang="en-US" sz="1700" b="1"/>
                        <a:t>Elastic Performance</a:t>
                      </a:r>
                      <a:endParaRPr lang="en-US" sz="1700">
                        <a:latin typeface="Abadi" panose="020B0604020104020204" pitchFamily="34" charset="0"/>
                      </a:endParaRPr>
                    </a:p>
                  </a:txBody>
                  <a:tcPr marL="87027" marR="87027" marT="43513" marB="43513" anchor="ctr"/>
                </a:tc>
                <a:tc>
                  <a:txBody>
                    <a:bodyPr/>
                    <a:lstStyle/>
                    <a:p>
                      <a:pPr>
                        <a:lnSpc>
                          <a:spcPct val="150000"/>
                        </a:lnSpc>
                        <a:buNone/>
                      </a:pPr>
                      <a:r>
                        <a:rPr lang="en-US" sz="1700"/>
                        <a:t>No need to provision capacity; it scales automatically.</a:t>
                      </a:r>
                      <a:endParaRPr lang="en-US" sz="1700">
                        <a:latin typeface="Abadi" panose="020B0604020104020204" pitchFamily="34" charset="0"/>
                      </a:endParaRPr>
                    </a:p>
                  </a:txBody>
                  <a:tcPr marL="87027" marR="87027" marT="43513" marB="43513" anchor="ctr"/>
                </a:tc>
                <a:extLst>
                  <a:ext uri="{0D108BD9-81ED-4DB2-BD59-A6C34878D82A}">
                    <a16:rowId xmlns:a16="http://schemas.microsoft.com/office/drawing/2014/main" val="2198048543"/>
                  </a:ext>
                </a:extLst>
              </a:tr>
              <a:tr h="348107">
                <a:tc>
                  <a:txBody>
                    <a:bodyPr/>
                    <a:lstStyle/>
                    <a:p>
                      <a:pPr>
                        <a:lnSpc>
                          <a:spcPct val="150000"/>
                        </a:lnSpc>
                        <a:buNone/>
                      </a:pPr>
                      <a:r>
                        <a:rPr lang="en-US" sz="1700" b="1"/>
                        <a:t>POSIX-Compliant</a:t>
                      </a:r>
                      <a:endParaRPr lang="en-US" sz="1700">
                        <a:latin typeface="Abadi" panose="020B0604020104020204" pitchFamily="34" charset="0"/>
                      </a:endParaRPr>
                    </a:p>
                  </a:txBody>
                  <a:tcPr marL="87027" marR="87027" marT="43513" marB="43513" anchor="ctr"/>
                </a:tc>
                <a:tc>
                  <a:txBody>
                    <a:bodyPr/>
                    <a:lstStyle/>
                    <a:p>
                      <a:pPr>
                        <a:lnSpc>
                          <a:spcPct val="150000"/>
                        </a:lnSpc>
                        <a:buNone/>
                      </a:pPr>
                      <a:r>
                        <a:rPr lang="en-US" sz="1700" dirty="0"/>
                        <a:t>Supports standard Linux file system semantics.</a:t>
                      </a:r>
                      <a:endParaRPr lang="en-US" sz="1700" dirty="0">
                        <a:latin typeface="Abadi" panose="020B0604020104020204" pitchFamily="34" charset="0"/>
                      </a:endParaRPr>
                    </a:p>
                  </a:txBody>
                  <a:tcPr marL="87027" marR="87027" marT="43513" marB="43513" anchor="ctr"/>
                </a:tc>
                <a:extLst>
                  <a:ext uri="{0D108BD9-81ED-4DB2-BD59-A6C34878D82A}">
                    <a16:rowId xmlns:a16="http://schemas.microsoft.com/office/drawing/2014/main" val="836341835"/>
                  </a:ext>
                </a:extLst>
              </a:tr>
              <a:tr h="609187">
                <a:tc>
                  <a:txBody>
                    <a:bodyPr/>
                    <a:lstStyle/>
                    <a:p>
                      <a:pPr>
                        <a:lnSpc>
                          <a:spcPct val="150000"/>
                        </a:lnSpc>
                        <a:buNone/>
                      </a:pPr>
                      <a:r>
                        <a:rPr lang="en-US" sz="1700" b="1"/>
                        <a:t>Regional Service</a:t>
                      </a:r>
                      <a:endParaRPr lang="en-US" sz="1700">
                        <a:latin typeface="Abadi" panose="020B0604020104020204" pitchFamily="34" charset="0"/>
                      </a:endParaRPr>
                    </a:p>
                  </a:txBody>
                  <a:tcPr marL="87027" marR="87027" marT="43513" marB="43513" anchor="ctr"/>
                </a:tc>
                <a:tc>
                  <a:txBody>
                    <a:bodyPr/>
                    <a:lstStyle/>
                    <a:p>
                      <a:pPr>
                        <a:lnSpc>
                          <a:spcPct val="150000"/>
                        </a:lnSpc>
                        <a:buNone/>
                      </a:pPr>
                      <a:r>
                        <a:rPr lang="en-US" sz="1700"/>
                        <a:t>Data is stored across multiple Availability Zones for high availability.</a:t>
                      </a:r>
                      <a:endParaRPr lang="en-US" sz="1700">
                        <a:latin typeface="Abadi" panose="020B0604020104020204" pitchFamily="34" charset="0"/>
                      </a:endParaRPr>
                    </a:p>
                  </a:txBody>
                  <a:tcPr marL="87027" marR="87027" marT="43513" marB="43513" anchor="ctr"/>
                </a:tc>
                <a:extLst>
                  <a:ext uri="{0D108BD9-81ED-4DB2-BD59-A6C34878D82A}">
                    <a16:rowId xmlns:a16="http://schemas.microsoft.com/office/drawing/2014/main" val="886113170"/>
                  </a:ext>
                </a:extLst>
              </a:tr>
              <a:tr h="609187">
                <a:tc>
                  <a:txBody>
                    <a:bodyPr/>
                    <a:lstStyle/>
                    <a:p>
                      <a:pPr>
                        <a:lnSpc>
                          <a:spcPct val="150000"/>
                        </a:lnSpc>
                        <a:buNone/>
                      </a:pPr>
                      <a:r>
                        <a:rPr lang="en-US" sz="1700" b="1"/>
                        <a:t>Secure</a:t>
                      </a:r>
                      <a:endParaRPr lang="en-US" sz="1700">
                        <a:latin typeface="Abadi" panose="020B0604020104020204" pitchFamily="34" charset="0"/>
                      </a:endParaRPr>
                    </a:p>
                  </a:txBody>
                  <a:tcPr marL="87027" marR="87027" marT="43513" marB="43513" anchor="ctr"/>
                </a:tc>
                <a:tc>
                  <a:txBody>
                    <a:bodyPr/>
                    <a:lstStyle/>
                    <a:p>
                      <a:pPr>
                        <a:lnSpc>
                          <a:spcPct val="150000"/>
                        </a:lnSpc>
                        <a:buNone/>
                      </a:pPr>
                      <a:r>
                        <a:rPr lang="en-US" sz="1700" dirty="0"/>
                        <a:t>Supports encryption (at rest and in transit), IAM policies, and VPC access control.</a:t>
                      </a:r>
                      <a:endParaRPr lang="en-US" sz="1700" dirty="0">
                        <a:latin typeface="Abadi" panose="020B0604020104020204" pitchFamily="34" charset="0"/>
                      </a:endParaRPr>
                    </a:p>
                  </a:txBody>
                  <a:tcPr marL="87027" marR="87027" marT="43513" marB="43513" anchor="ctr"/>
                </a:tc>
                <a:extLst>
                  <a:ext uri="{0D108BD9-81ED-4DB2-BD59-A6C34878D82A}">
                    <a16:rowId xmlns:a16="http://schemas.microsoft.com/office/drawing/2014/main" val="1800932236"/>
                  </a:ext>
                </a:extLst>
              </a:tr>
            </a:tbl>
          </a:graphicData>
        </a:graphic>
      </p:graphicFrame>
    </p:spTree>
    <p:extLst>
      <p:ext uri="{BB962C8B-B14F-4D97-AF65-F5344CB8AC3E}">
        <p14:creationId xmlns:p14="http://schemas.microsoft.com/office/powerpoint/2010/main" val="3820611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4089</TotalTime>
  <Words>11281</Words>
  <Application>Microsoft Office PowerPoint</Application>
  <PresentationFormat>Widescreen</PresentationFormat>
  <Paragraphs>1415</Paragraphs>
  <Slides>134</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134</vt:i4>
      </vt:variant>
    </vt:vector>
  </HeadingPairs>
  <TitlesOfParts>
    <vt:vector size="150" baseType="lpstr">
      <vt:lpstr>__Inter_a184c8</vt:lpstr>
      <vt:lpstr>Abadi</vt:lpstr>
      <vt:lpstr>Aharoni</vt:lpstr>
      <vt:lpstr>Amasis MT Pro</vt:lpstr>
      <vt:lpstr>Aptos</vt:lpstr>
      <vt:lpstr>Aptos Display</vt:lpstr>
      <vt:lpstr>Arial</vt:lpstr>
      <vt:lpstr>Berlin Sans FB Demi</vt:lpstr>
      <vt:lpstr>Calibri</vt:lpstr>
      <vt:lpstr>Courier New</vt:lpstr>
      <vt:lpstr>Inter</vt:lpstr>
      <vt:lpstr>Symbol</vt:lpstr>
      <vt:lpstr>Tunga</vt:lpstr>
      <vt:lpstr>var(--font-suisse-intl)</vt:lpstr>
      <vt:lpstr>Wingdings</vt:lpstr>
      <vt:lpstr>Office Theme</vt:lpstr>
      <vt:lpstr>PowerPoint Presentation</vt:lpstr>
      <vt:lpstr>What is cloud computing…?</vt:lpstr>
      <vt:lpstr>Comparing traditional IT to Cloud computing </vt:lpstr>
      <vt:lpstr>PowerPoint Presentation</vt:lpstr>
      <vt:lpstr>Benefits of using cloud computing </vt:lpstr>
      <vt:lpstr>Benefits of using cloud computing continue</vt:lpstr>
      <vt:lpstr>Types of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likitha b s</dc:creator>
  <cp:lastModifiedBy>jetking</cp:lastModifiedBy>
  <cp:revision>218</cp:revision>
  <dcterms:created xsi:type="dcterms:W3CDTF">2024-12-13T07:08:39Z</dcterms:created>
  <dcterms:modified xsi:type="dcterms:W3CDTF">2025-10-15T08:01:03Z</dcterms:modified>
</cp:coreProperties>
</file>