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65" r:id="rId4"/>
    <p:sldId id="320" r:id="rId5"/>
    <p:sldId id="258" r:id="rId6"/>
    <p:sldId id="361" r:id="rId7"/>
    <p:sldId id="362" r:id="rId8"/>
    <p:sldId id="360" r:id="rId9"/>
    <p:sldId id="355" r:id="rId10"/>
    <p:sldId id="322" r:id="rId11"/>
    <p:sldId id="268" r:id="rId12"/>
    <p:sldId id="321" r:id="rId13"/>
    <p:sldId id="363" r:id="rId14"/>
    <p:sldId id="364" r:id="rId15"/>
    <p:sldId id="367" r:id="rId16"/>
    <p:sldId id="323" r:id="rId17"/>
    <p:sldId id="269" r:id="rId18"/>
    <p:sldId id="343" r:id="rId19"/>
    <p:sldId id="357" r:id="rId20"/>
    <p:sldId id="277" r:id="rId21"/>
    <p:sldId id="278" r:id="rId22"/>
    <p:sldId id="350" r:id="rId23"/>
    <p:sldId id="351" r:id="rId24"/>
    <p:sldId id="279" r:id="rId25"/>
    <p:sldId id="352" r:id="rId26"/>
    <p:sldId id="280" r:id="rId27"/>
    <p:sldId id="324" r:id="rId28"/>
    <p:sldId id="353" r:id="rId29"/>
    <p:sldId id="281" r:id="rId30"/>
    <p:sldId id="326" r:id="rId31"/>
    <p:sldId id="282" r:id="rId32"/>
    <p:sldId id="328" r:id="rId33"/>
    <p:sldId id="345" r:id="rId34"/>
    <p:sldId id="365" r:id="rId35"/>
    <p:sldId id="332" r:id="rId36"/>
    <p:sldId id="330" r:id="rId37"/>
    <p:sldId id="331" r:id="rId38"/>
    <p:sldId id="358" r:id="rId39"/>
    <p:sldId id="347" r:id="rId40"/>
    <p:sldId id="346" r:id="rId41"/>
    <p:sldId id="299" r:id="rId42"/>
    <p:sldId id="333" r:id="rId43"/>
    <p:sldId id="307" r:id="rId44"/>
    <p:sldId id="348" r:id="rId45"/>
    <p:sldId id="308" r:id="rId46"/>
    <p:sldId id="337" r:id="rId47"/>
    <p:sldId id="338" r:id="rId48"/>
    <p:sldId id="366" r:id="rId49"/>
    <p:sldId id="349" r:id="rId50"/>
    <p:sldId id="341" r:id="rId51"/>
    <p:sldId id="304" r:id="rId52"/>
    <p:sldId id="334" r:id="rId53"/>
    <p:sldId id="301" r:id="rId54"/>
    <p:sldId id="263" r:id="rId55"/>
    <p:sldId id="264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7F9"/>
    <a:srgbClr val="098A90"/>
    <a:srgbClr val="1D456D"/>
    <a:srgbClr val="24A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935" autoAdjust="0"/>
  </p:normalViewPr>
  <p:slideViewPr>
    <p:cSldViewPr snapToGrid="0">
      <p:cViewPr varScale="1">
        <p:scale>
          <a:sx n="107" d="100"/>
          <a:sy n="107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3233-B32B-4AC3-A591-4171AB65348A}" type="datetimeFigureOut">
              <a:rPr lang="zh-CN" altLang="en-US" smtClean="0"/>
              <a:pPr/>
              <a:t>2017-05-04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BE37-B124-4F9F-8F7E-44B90AC375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4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48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77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6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47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305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82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47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27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66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3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0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60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10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92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99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06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97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5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75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57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04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70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25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17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3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7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8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1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17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43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7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2"/>
          <a:stretch/>
        </p:blipFill>
        <p:spPr>
          <a:xfrm>
            <a:off x="-1" y="0"/>
            <a:ext cx="91535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173"/>
            <a:ext cx="3414299" cy="13565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028251" y="1918245"/>
            <a:ext cx="6814867" cy="3975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/>
          <a:srcRect l="47321"/>
          <a:stretch/>
        </p:blipFill>
        <p:spPr>
          <a:xfrm>
            <a:off x="-8313" y="1295401"/>
            <a:ext cx="4881658" cy="53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6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32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99242" r="14968" b="91"/>
          <a:stretch/>
        </p:blipFill>
        <p:spPr>
          <a:xfrm>
            <a:off x="-1" y="6818244"/>
            <a:ext cx="9153525" cy="45719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308114" y="322682"/>
            <a:ext cx="79513" cy="354052"/>
          </a:xfrm>
          <a:prstGeom prst="rect">
            <a:avLst/>
          </a:prstGeom>
          <a:solidFill>
            <a:srgbClr val="098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7F7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83959" y="792969"/>
            <a:ext cx="5360723" cy="312708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 wrap="square">
            <a:spAutoFit/>
          </a:bodyPr>
          <a:lstStyle>
            <a:lvl1pPr>
              <a:def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94" y="1006879"/>
            <a:ext cx="8375506" cy="5198340"/>
          </a:xfrm>
        </p:spPr>
        <p:txBody>
          <a:bodyPr vert="horz" wrap="square" lIns="91440" tIns="45720" rIns="91440" bIns="45720" rtlCol="0" anchor="t" anchorCtr="0">
            <a:noAutofit/>
          </a:bodyPr>
          <a:lstStyle>
            <a:lvl1pPr marL="0" indent="0">
              <a:buNone/>
              <a:defRPr lang="zh-CN" altLang="en-US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29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5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1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08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5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6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7CA8-2D6B-474E-AD0A-8CF9975324D0}" type="datetimeFigureOut">
              <a:rPr lang="zh-CN" altLang="en-US" smtClean="0"/>
              <a:pPr/>
              <a:t>2017-05-04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cpporg/rest_rp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purecpp.org/" TargetMode="External"/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icosmos@163.com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8037" y="2396387"/>
            <a:ext cx="6637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easy to use RPC framework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implemented by C++11/14</a:t>
            </a:r>
            <a:endParaRPr lang="en-US" altLang="zh-CN" sz="3200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563" y="2498165"/>
            <a:ext cx="36000" cy="2340000"/>
          </a:xfrm>
          <a:prstGeom prst="rect">
            <a:avLst/>
          </a:prstGeom>
          <a:solidFill>
            <a:srgbClr val="24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4438" y="4222190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Yu Qi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qicosmos@163.com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server code:</a:t>
            </a:r>
          </a:p>
          <a:p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//business logic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 { return </a:t>
            </a:r>
            <a:r>
              <a:rPr lang="en-US" altLang="zh-CN" dirty="0"/>
              <a:t>a + b</a:t>
            </a:r>
            <a:r>
              <a:rPr lang="en-US" altLang="zh-CN" dirty="0" smtClean="0"/>
              <a:t>; }</a:t>
            </a:r>
          </a:p>
          <a:p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smtClean="0"/>
              <a:t>server&lt;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 smtClean="0"/>
              <a:t>&gt;;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  //define 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serialization policy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server{ port, </a:t>
            </a:r>
            <a:r>
              <a:rPr lang="en-US" altLang="zh-CN" dirty="0" err="1"/>
              <a:t>pool_size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en-US" altLang="zh-CN" dirty="0"/>
              <a:t>::seconds{ 2 } </a:t>
            </a:r>
            <a:r>
              <a:rPr lang="en-US" altLang="zh-CN" dirty="0" smtClean="0"/>
              <a:t>};</a:t>
            </a:r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err="1" smtClean="0"/>
              <a:t>server.register_handler</a:t>
            </a:r>
            <a:r>
              <a:rPr lang="en-US" altLang="zh-CN" b="1" dirty="0" smtClean="0"/>
              <a:t>("add</a:t>
            </a:r>
            <a:r>
              <a:rPr lang="en-US" altLang="zh-CN" b="1" dirty="0"/>
              <a:t>", </a:t>
            </a:r>
            <a:r>
              <a:rPr lang="en-US" altLang="zh-CN" b="1" dirty="0" smtClean="0"/>
              <a:t>add);   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//register business handler</a:t>
            </a:r>
          </a:p>
          <a:p>
            <a:endParaRPr lang="en-US" altLang="zh-C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server.start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62123" y="1783088"/>
            <a:ext cx="34541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o </a:t>
            </a:r>
            <a:r>
              <a:rPr lang="zh-CN" altLang="en-US" dirty="0"/>
              <a:t>protocal </a:t>
            </a:r>
            <a:r>
              <a:rPr lang="zh-CN" altLang="en-US" dirty="0" smtClean="0"/>
              <a:t>file</a:t>
            </a:r>
            <a:endParaRPr lang="en-US" altLang="zh-CN" dirty="0" smtClean="0"/>
          </a:p>
          <a:p>
            <a:r>
              <a:rPr lang="en-US" altLang="zh-CN" dirty="0" smtClean="0"/>
              <a:t>No limitations</a:t>
            </a:r>
          </a:p>
          <a:p>
            <a:r>
              <a:rPr lang="en-US" altLang="zh-CN" dirty="0" smtClean="0"/>
              <a:t>Support many kinds of serialization</a:t>
            </a:r>
          </a:p>
        </p:txBody>
      </p:sp>
    </p:spTree>
    <p:extLst>
      <p:ext uri="{BB962C8B-B14F-4D97-AF65-F5344CB8AC3E}">
        <p14:creationId xmlns:p14="http://schemas.microsoft.com/office/powerpoint/2010/main" val="19575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 smtClean="0"/>
              <a:t>rest_rpc</a:t>
            </a:r>
            <a:r>
              <a:rPr lang="en-US" altLang="zh-CN" b="1" dirty="0" smtClean="0"/>
              <a:t> is an open source RPC library</a:t>
            </a:r>
          </a:p>
          <a:p>
            <a:r>
              <a:rPr lang="en-US" altLang="zh-CN" dirty="0"/>
              <a:t>link: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easy to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rapid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flexible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0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client code: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 smtClean="0"/>
              <a:t>));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main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sync_client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msgpack_codec</a:t>
            </a:r>
            <a:r>
              <a:rPr lang="en-US" altLang="zh-CN" dirty="0"/>
              <a:t>&gt; client; </a:t>
            </a:r>
          </a:p>
          <a:p>
            <a:r>
              <a:rPr lang="en-US" altLang="zh-CN" dirty="0" smtClean="0"/>
              <a:t>    auto </a:t>
            </a:r>
            <a:r>
              <a:rPr lang="en-US" altLang="zh-CN" dirty="0"/>
              <a:t>endpoint = </a:t>
            </a:r>
            <a:r>
              <a:rPr lang="en-US" altLang="zh-CN" dirty="0" err="1"/>
              <a:t>timax</a:t>
            </a:r>
            <a:r>
              <a:rPr lang="en-US" altLang="zh-CN" dirty="0"/>
              <a:t>::</a:t>
            </a:r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get_tcp_endpoint</a:t>
            </a:r>
            <a:r>
              <a:rPr lang="en-US" altLang="zh-CN" dirty="0"/>
              <a:t>("127.0.0.1", 9000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//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RPC request contains service name and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arguments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auto </a:t>
            </a:r>
            <a:r>
              <a:rPr lang="en-US" altLang="zh-CN" dirty="0">
                <a:solidFill>
                  <a:srgbClr val="FF0000"/>
                </a:solidFill>
              </a:rPr>
              <a:t>result = </a:t>
            </a:r>
            <a:r>
              <a:rPr lang="en-US" altLang="zh-CN" b="1" dirty="0" err="1">
                <a:solidFill>
                  <a:srgbClr val="FF0000"/>
                </a:solidFill>
              </a:rPr>
              <a:t>client.call</a:t>
            </a:r>
            <a:r>
              <a:rPr lang="en-US" altLang="zh-CN" b="1" dirty="0">
                <a:solidFill>
                  <a:srgbClr val="FF0000"/>
                </a:solidFill>
              </a:rPr>
              <a:t>(endpoint, add, 1, 2);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/>
          </a:p>
          <a:p>
            <a:r>
              <a:rPr lang="en-US" altLang="zh-CN" dirty="0" smtClean="0"/>
              <a:t>    assert(result </a:t>
            </a:r>
            <a:r>
              <a:rPr lang="en-US" altLang="zh-CN" dirty="0"/>
              <a:t>== 3);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1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050" dirty="0" smtClean="0"/>
              <a:t>class </a:t>
            </a:r>
            <a:r>
              <a:rPr lang="en-US" altLang="zh-CN" sz="1050" dirty="0" err="1"/>
              <a:t>GreeterClient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public:</a:t>
            </a:r>
          </a:p>
          <a:p>
            <a:r>
              <a:rPr lang="en-US" altLang="zh-CN" sz="1050" dirty="0"/>
              <a:t>  </a:t>
            </a:r>
            <a:r>
              <a:rPr lang="en-US" altLang="zh-CN" sz="1050" dirty="0" err="1"/>
              <a:t>GreeterClient</a:t>
            </a:r>
            <a:r>
              <a:rPr lang="en-US" altLang="zh-CN" sz="1050" dirty="0"/>
              <a:t>(</a:t>
            </a:r>
            <a:r>
              <a:rPr lang="en-US" altLang="zh-CN" sz="1050" dirty="0" err="1"/>
              <a:t>std</a:t>
            </a:r>
            <a:r>
              <a:rPr lang="en-US" altLang="zh-CN" sz="1050" dirty="0"/>
              <a:t>::</a:t>
            </a:r>
            <a:r>
              <a:rPr lang="en-US" altLang="zh-CN" sz="1050" dirty="0" err="1"/>
              <a:t>shared_ptr</a:t>
            </a:r>
            <a:r>
              <a:rPr lang="en-US" altLang="zh-CN" sz="1050" dirty="0"/>
              <a:t>&lt;Channel&gt; channel</a:t>
            </a:r>
            <a:r>
              <a:rPr lang="en-US" altLang="zh-CN" sz="1050" dirty="0" smtClean="0"/>
              <a:t>) : </a:t>
            </a:r>
            <a:r>
              <a:rPr lang="en-US" altLang="zh-CN" sz="1050" dirty="0"/>
              <a:t>stub_(Greeter::</a:t>
            </a:r>
            <a:r>
              <a:rPr lang="en-US" altLang="zh-CN" sz="1050" dirty="0" err="1"/>
              <a:t>NewStub</a:t>
            </a:r>
            <a:r>
              <a:rPr lang="en-US" altLang="zh-CN" sz="1050" dirty="0"/>
              <a:t>(channel)) {}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</a:t>
            </a:r>
            <a:r>
              <a:rPr lang="en-US" altLang="zh-CN" sz="1050" dirty="0" err="1"/>
              <a:t>std</a:t>
            </a:r>
            <a:r>
              <a:rPr lang="en-US" altLang="zh-CN" sz="1050" dirty="0"/>
              <a:t>::string </a:t>
            </a:r>
            <a:r>
              <a:rPr lang="en-US" altLang="zh-CN" sz="1050" dirty="0" err="1"/>
              <a:t>SayHello</a:t>
            </a:r>
            <a:r>
              <a:rPr lang="en-US" altLang="zh-CN" sz="1050" dirty="0"/>
              <a:t>(</a:t>
            </a:r>
            <a:r>
              <a:rPr lang="en-US" altLang="zh-CN" sz="1050" dirty="0" err="1"/>
              <a:t>const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std</a:t>
            </a:r>
            <a:r>
              <a:rPr lang="en-US" altLang="zh-CN" sz="1050" dirty="0"/>
              <a:t>::string&amp; user) {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HelloRequest</a:t>
            </a:r>
            <a:r>
              <a:rPr lang="en-US" altLang="zh-CN" sz="1050" dirty="0"/>
              <a:t> request;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request.set_name</a:t>
            </a:r>
            <a:r>
              <a:rPr lang="en-US" altLang="zh-CN" sz="1050" dirty="0"/>
              <a:t>(user);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HelloReply</a:t>
            </a:r>
            <a:r>
              <a:rPr lang="en-US" altLang="zh-CN" sz="1050" dirty="0"/>
              <a:t> reply;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ClientContext</a:t>
            </a:r>
            <a:r>
              <a:rPr lang="en-US" altLang="zh-CN" sz="1050" dirty="0"/>
              <a:t> context;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The actual RPC.</a:t>
            </a:r>
          </a:p>
          <a:p>
            <a:r>
              <a:rPr lang="en-US" altLang="zh-CN" sz="1050" dirty="0"/>
              <a:t>    </a:t>
            </a:r>
            <a:r>
              <a:rPr lang="en-US" altLang="zh-CN" sz="1050" b="1" dirty="0"/>
              <a:t>Status </a:t>
            </a:r>
            <a:r>
              <a:rPr lang="en-US" altLang="zh-CN" sz="1050" b="1" dirty="0" err="1"/>
              <a:t>status</a:t>
            </a:r>
            <a:r>
              <a:rPr lang="en-US" altLang="zh-CN" sz="1050" b="1" dirty="0"/>
              <a:t> = stub_-&gt;</a:t>
            </a:r>
            <a:r>
              <a:rPr lang="en-US" altLang="zh-CN" sz="1050" b="1" dirty="0" err="1"/>
              <a:t>SayHello</a:t>
            </a:r>
            <a:r>
              <a:rPr lang="en-US" altLang="zh-CN" sz="1050" b="1" dirty="0"/>
              <a:t>(&amp;context, request, &amp;reply);</a:t>
            </a:r>
          </a:p>
          <a:p>
            <a:r>
              <a:rPr lang="en-US" altLang="zh-CN" sz="1050" dirty="0"/>
              <a:t>  }</a:t>
            </a:r>
          </a:p>
          <a:p>
            <a:endParaRPr lang="en-US" altLang="zh-CN" sz="1050" dirty="0"/>
          </a:p>
          <a:p>
            <a:r>
              <a:rPr lang="en-US" altLang="zh-CN" sz="1050" dirty="0"/>
              <a:t> private:</a:t>
            </a:r>
          </a:p>
          <a:p>
            <a:r>
              <a:rPr lang="en-US" altLang="zh-CN" sz="1050" dirty="0"/>
              <a:t>  </a:t>
            </a:r>
            <a:r>
              <a:rPr lang="en-US" altLang="zh-CN" sz="1050" dirty="0" err="1"/>
              <a:t>std</a:t>
            </a:r>
            <a:r>
              <a:rPr lang="en-US" altLang="zh-CN" sz="1050" dirty="0"/>
              <a:t>::</a:t>
            </a:r>
            <a:r>
              <a:rPr lang="en-US" altLang="zh-CN" sz="1050" dirty="0" err="1"/>
              <a:t>unique_ptr</a:t>
            </a:r>
            <a:r>
              <a:rPr lang="en-US" altLang="zh-CN" sz="1050" dirty="0"/>
              <a:t>&lt;Greeter::Stub&gt; stub_;</a:t>
            </a:r>
          </a:p>
          <a:p>
            <a:r>
              <a:rPr lang="en-US" altLang="zh-CN" sz="1050" dirty="0"/>
              <a:t>};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257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char** 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</a:p>
          <a:p>
            <a:r>
              <a:rPr lang="en-US" altLang="zh-CN" dirty="0" err="1" smtClean="0"/>
              <a:t>GreeterClient</a:t>
            </a:r>
            <a:r>
              <a:rPr lang="en-US" altLang="zh-CN" dirty="0" smtClean="0"/>
              <a:t> </a:t>
            </a:r>
            <a:r>
              <a:rPr lang="en-US" altLang="zh-CN" dirty="0"/>
              <a:t>greeter(</a:t>
            </a:r>
            <a:r>
              <a:rPr lang="en-US" altLang="zh-CN" dirty="0" err="1"/>
              <a:t>grpc</a:t>
            </a:r>
            <a:r>
              <a:rPr lang="en-US" altLang="zh-CN" dirty="0"/>
              <a:t>::</a:t>
            </a:r>
            <a:r>
              <a:rPr lang="en-US" altLang="zh-CN" dirty="0" err="1"/>
              <a:t>CreateChannel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"localhost:50051", </a:t>
            </a:r>
            <a:r>
              <a:rPr lang="en-US" altLang="zh-CN" dirty="0" err="1"/>
              <a:t>grpc</a:t>
            </a:r>
            <a:r>
              <a:rPr lang="en-US" altLang="zh-CN" dirty="0"/>
              <a:t>::</a:t>
            </a:r>
            <a:r>
              <a:rPr lang="en-US" altLang="zh-CN" dirty="0" err="1"/>
              <a:t>InsecureChannelCredentials</a:t>
            </a:r>
            <a:r>
              <a:rPr lang="en-US" altLang="zh-CN" dirty="0"/>
              <a:t>()));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::string user("world");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::string reply = </a:t>
            </a:r>
            <a:r>
              <a:rPr lang="en-US" altLang="zh-CN" dirty="0" err="1"/>
              <a:t>greeter.SayHello</a:t>
            </a:r>
            <a:r>
              <a:rPr lang="en-US" altLang="zh-CN" dirty="0"/>
              <a:t>(user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2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Sever core code: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return a + b; </a:t>
            </a:r>
            <a:r>
              <a:rPr lang="en-US" altLang="zh-CN" dirty="0" smtClean="0"/>
              <a:t>} </a:t>
            </a:r>
            <a:r>
              <a:rPr lang="en-US" altLang="zh-CN" dirty="0"/>
              <a:t>//business </a:t>
            </a:r>
            <a:r>
              <a:rPr lang="en-US" altLang="zh-CN" dirty="0" smtClean="0"/>
              <a:t>logic</a:t>
            </a:r>
          </a:p>
          <a:p>
            <a:endParaRPr lang="en-US" altLang="zh-CN" dirty="0"/>
          </a:p>
          <a:p>
            <a:r>
              <a:rPr lang="en-US" altLang="zh-CN" dirty="0"/>
              <a:t>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/>
              <a:t>rpc</a:t>
            </a:r>
            <a:r>
              <a:rPr lang="en-US" altLang="zh-CN" dirty="0"/>
              <a:t>::server&lt;</a:t>
            </a:r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/>
              <a:t>&gt;;   //define serialization policy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server.register_handler</a:t>
            </a:r>
            <a:r>
              <a:rPr lang="en-US" altLang="zh-CN" dirty="0">
                <a:solidFill>
                  <a:srgbClr val="FF0000"/>
                </a:solidFill>
              </a:rPr>
              <a:t>("add", add);    </a:t>
            </a:r>
            <a:r>
              <a:rPr lang="en-US" altLang="zh-CN" dirty="0"/>
              <a:t>//register business </a:t>
            </a:r>
            <a:r>
              <a:rPr lang="en-US" altLang="zh-CN" dirty="0" smtClean="0"/>
              <a:t>handler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Client core code:</a:t>
            </a:r>
            <a:endParaRPr lang="en-US" altLang="zh-CN" b="1" dirty="0"/>
          </a:p>
          <a:p>
            <a:r>
              <a:rPr lang="en-US" altLang="zh-CN" dirty="0" smtClean="0"/>
              <a:t>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sync_client</a:t>
            </a:r>
            <a:r>
              <a:rPr lang="en-US" altLang="zh-CN" dirty="0"/>
              <a:t>&lt;</a:t>
            </a:r>
            <a:r>
              <a:rPr lang="en-US" altLang="zh-CN" dirty="0" err="1"/>
              <a:t>msgpack_codec</a:t>
            </a:r>
            <a:r>
              <a:rPr lang="en-US" altLang="zh-CN" dirty="0"/>
              <a:t>&gt; client; </a:t>
            </a:r>
          </a:p>
          <a:p>
            <a:r>
              <a:rPr lang="en-US" altLang="zh-CN" dirty="0"/>
              <a:t>auto result = </a:t>
            </a:r>
            <a:r>
              <a:rPr lang="en-US" altLang="zh-CN" dirty="0" err="1">
                <a:solidFill>
                  <a:srgbClr val="FF0000"/>
                </a:solidFill>
              </a:rPr>
              <a:t>client.call</a:t>
            </a:r>
            <a:r>
              <a:rPr lang="en-US" altLang="zh-CN" dirty="0">
                <a:solidFill>
                  <a:srgbClr val="FF0000"/>
                </a:solidFill>
              </a:rPr>
              <a:t>(endpoint, add, 1, 2); </a:t>
            </a:r>
          </a:p>
        </p:txBody>
      </p:sp>
      <p:sp>
        <p:nvSpPr>
          <p:cNvPr id="4" name="矩形 3"/>
          <p:cNvSpPr/>
          <p:nvPr/>
        </p:nvSpPr>
        <p:spPr>
          <a:xfrm>
            <a:off x="2962471" y="5153817"/>
            <a:ext cx="34541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o </a:t>
            </a:r>
            <a:r>
              <a:rPr lang="zh-CN" altLang="en-US" dirty="0"/>
              <a:t>protocal </a:t>
            </a:r>
            <a:r>
              <a:rPr lang="zh-CN" altLang="en-US" dirty="0" smtClean="0"/>
              <a:t>file</a:t>
            </a:r>
            <a:endParaRPr lang="en-US" altLang="zh-CN" dirty="0" smtClean="0"/>
          </a:p>
          <a:p>
            <a:r>
              <a:rPr lang="en-US" altLang="zh-CN" dirty="0" smtClean="0"/>
              <a:t>No limitations</a:t>
            </a:r>
          </a:p>
          <a:p>
            <a:r>
              <a:rPr lang="en-US" altLang="zh-CN" dirty="0" smtClean="0"/>
              <a:t>Support many kinds of serialization</a:t>
            </a:r>
          </a:p>
        </p:txBody>
      </p:sp>
    </p:spTree>
    <p:extLst>
      <p:ext uri="{BB962C8B-B14F-4D97-AF65-F5344CB8AC3E}">
        <p14:creationId xmlns:p14="http://schemas.microsoft.com/office/powerpoint/2010/main" val="91448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/>
              <a:t>rest_rpc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3.Ease 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en-US" altLang="zh-CN" dirty="0" smtClean="0"/>
              <a:t>.What </a:t>
            </a:r>
            <a:r>
              <a:rPr lang="en-US" altLang="zh-CN" dirty="0"/>
              <a:t>you can do with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4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register </a:t>
            </a:r>
            <a:r>
              <a:rPr lang="en-US" altLang="zh-CN" dirty="0"/>
              <a:t>callable of </a:t>
            </a:r>
            <a:r>
              <a:rPr lang="en-US" altLang="zh-CN" dirty="0" smtClean="0"/>
              <a:t>any signature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route to the correct handler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simplify the call code</a:t>
            </a:r>
          </a:p>
        </p:txBody>
      </p:sp>
    </p:spTree>
    <p:extLst>
      <p:ext uri="{BB962C8B-B14F-4D97-AF65-F5344CB8AC3E}">
        <p14:creationId xmlns:p14="http://schemas.microsoft.com/office/powerpoint/2010/main" val="15881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8" y="3531014"/>
            <a:ext cx="3605667" cy="25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3" y="1007396"/>
            <a:ext cx="4820907" cy="2436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60097">
            <a:off x="5386904" y="4483809"/>
            <a:ext cx="2302290" cy="10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4.Key technologies</a:t>
            </a:r>
          </a:p>
          <a:p>
            <a:endParaRPr lang="en-US" altLang="zh-CN" dirty="0"/>
          </a:p>
          <a:p>
            <a:r>
              <a:rPr lang="en-US" altLang="zh-CN" dirty="0" smtClean="0"/>
              <a:t>5.What can you </a:t>
            </a:r>
            <a:r>
              <a:rPr lang="en-US" altLang="zh-CN" dirty="0"/>
              <a:t>do with </a:t>
            </a:r>
            <a:r>
              <a:rPr lang="en-US" altLang="zh-CN" dirty="0" smtClean="0"/>
              <a:t>it?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2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en-US" altLang="zh-CN" dirty="0" smtClean="0"/>
              <a:t>.What can you </a:t>
            </a:r>
            <a:r>
              <a:rPr lang="en-US" altLang="zh-CN" dirty="0"/>
              <a:t>do with </a:t>
            </a:r>
            <a:r>
              <a:rPr lang="en-US" altLang="zh-CN" dirty="0" smtClean="0"/>
              <a:t>it?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7238" y="1462333"/>
            <a:ext cx="4409524" cy="39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1392195"/>
            <a:ext cx="2224216" cy="34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8357" y="2636109"/>
            <a:ext cx="2224216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8387982">
            <a:off x="4883635" y="1401884"/>
            <a:ext cx="212784" cy="8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3955654">
            <a:off x="4865245" y="2177831"/>
            <a:ext cx="212784" cy="843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15461" y="1953237"/>
            <a:ext cx="2713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different kinds of </a:t>
            </a:r>
            <a:r>
              <a:rPr lang="zh-CN" altLang="en-US" dirty="0" smtClean="0">
                <a:solidFill>
                  <a:srgbClr val="FF0000"/>
                </a:solidFill>
              </a:rPr>
              <a:t>functions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in a same container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C++ has no such a container</a:t>
            </a:r>
          </a:p>
          <a:p>
            <a:endParaRPr lang="en-US" altLang="zh-CN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type erase</a:t>
            </a:r>
          </a:p>
        </p:txBody>
      </p:sp>
    </p:spTree>
    <p:extLst>
      <p:ext uri="{BB962C8B-B14F-4D97-AF65-F5344CB8AC3E}">
        <p14:creationId xmlns:p14="http://schemas.microsoft.com/office/powerpoint/2010/main" val="12199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0" y="3292285"/>
            <a:ext cx="2932257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69" y="4944558"/>
            <a:ext cx="2932257" cy="120650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405704" y="2426494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405704" y="4308457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4402" y="4244066"/>
            <a:ext cx="3092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The </a:t>
            </a:r>
            <a:r>
              <a:rPr lang="zh-CN" altLang="en-US" b="1" dirty="0" smtClean="0"/>
              <a:t>number </a:t>
            </a:r>
            <a:r>
              <a:rPr lang="zh-CN" altLang="en-US" b="1" dirty="0"/>
              <a:t>of types is limited</a:t>
            </a:r>
          </a:p>
        </p:txBody>
      </p:sp>
    </p:spTree>
    <p:extLst>
      <p:ext uri="{BB962C8B-B14F-4D97-AF65-F5344CB8AC3E}">
        <p14:creationId xmlns:p14="http://schemas.microsoft.com/office/powerpoint/2010/main" val="14389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1" y="3149655"/>
            <a:ext cx="2932257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71" y="4684581"/>
            <a:ext cx="2932257" cy="12065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458435" y="2336739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458434" y="4084339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8398" y="3117489"/>
            <a:ext cx="2203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can’t </a:t>
            </a:r>
            <a:r>
              <a:rPr lang="en-US" altLang="zh-CN" b="1" dirty="0" err="1" smtClean="0"/>
              <a:t>any_cast</a:t>
            </a:r>
            <a:endParaRPr lang="en-US" altLang="zh-CN" b="1" dirty="0" smtClean="0"/>
          </a:p>
          <a:p>
            <a:r>
              <a:rPr lang="en-US" altLang="zh-CN" b="1" dirty="0" smtClean="0"/>
              <a:t>lost type information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828699" y="5845971"/>
            <a:ext cx="3486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modern c++ can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184821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A special type erase</a:t>
            </a:r>
          </a:p>
          <a:p>
            <a:endParaRPr lang="en-US" altLang="zh-CN" dirty="0" smtClean="0"/>
          </a:p>
          <a:p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Function&gt;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invoker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static inline void apply(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 smtClean="0"/>
              <a:t>){}</a:t>
            </a:r>
            <a:endParaRPr lang="en-US" altLang="zh-CN" sz="1400" dirty="0"/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6336" y="1655806"/>
            <a:ext cx="169699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91260" y="1740127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6647" y="1627420"/>
            <a:ext cx="313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rry </a:t>
            </a:r>
            <a:r>
              <a:rPr lang="zh-CN" altLang="en-US" dirty="0">
                <a:solidFill>
                  <a:srgbClr val="FF0000"/>
                </a:solidFill>
              </a:rPr>
              <a:t>function type information</a:t>
            </a:r>
          </a:p>
        </p:txBody>
      </p:sp>
      <p:sp>
        <p:nvSpPr>
          <p:cNvPr id="8" name="矩形 7"/>
          <p:cNvSpPr/>
          <p:nvPr/>
        </p:nvSpPr>
        <p:spPr>
          <a:xfrm>
            <a:off x="4326803" y="3606049"/>
            <a:ext cx="1286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</a:t>
            </a:r>
          </a:p>
          <a:p>
            <a:r>
              <a:rPr lang="zh-CN" altLang="en-US" dirty="0"/>
              <a:t>int&amp;</a:t>
            </a:r>
          </a:p>
          <a:p>
            <a:r>
              <a:rPr lang="zh-CN" altLang="en-US" dirty="0"/>
              <a:t>int&amp;&amp;</a:t>
            </a:r>
          </a:p>
          <a:p>
            <a:r>
              <a:rPr lang="zh-CN" altLang="en-US" dirty="0"/>
              <a:t>const int</a:t>
            </a:r>
            <a:r>
              <a:rPr lang="zh-CN" altLang="en-US" dirty="0" smtClean="0"/>
              <a:t>&amp;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83484" y="3606049"/>
            <a:ext cx="1698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return type</a:t>
            </a:r>
            <a:endParaRPr lang="zh-CN" altLang="en-US" dirty="0"/>
          </a:p>
          <a:p>
            <a:r>
              <a:rPr lang="en-US" altLang="zh-CN" dirty="0" smtClean="0"/>
              <a:t>arguments type</a:t>
            </a:r>
            <a:endParaRPr lang="zh-CN" altLang="en-US" dirty="0"/>
          </a:p>
          <a:p>
            <a:r>
              <a:rPr lang="en-US" altLang="zh-CN" dirty="0" smtClean="0"/>
              <a:t>reference</a:t>
            </a:r>
            <a:endParaRPr lang="zh-CN" altLang="en-US" dirty="0"/>
          </a:p>
          <a:p>
            <a:r>
              <a:rPr lang="en-US" altLang="zh-CN" dirty="0" err="1" smtClean="0"/>
              <a:t>const</a:t>
            </a:r>
            <a:r>
              <a:rPr lang="en-US" altLang="zh-CN" dirty="0"/>
              <a:t> volatile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19881104">
            <a:off x="3804622" y="2382971"/>
            <a:ext cx="678868" cy="20247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6446" y="2114874"/>
            <a:ext cx="23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 accept any callable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5" y="1143373"/>
            <a:ext cx="2069082" cy="191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1353473"/>
            <a:ext cx="1094929" cy="457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5" y="1766970"/>
            <a:ext cx="1218600" cy="25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304" y="2320371"/>
            <a:ext cx="1094929" cy="482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167" y="4606525"/>
            <a:ext cx="4227019" cy="711200"/>
          </a:xfrm>
          <a:prstGeom prst="rect">
            <a:avLst/>
          </a:prstGeom>
        </p:spPr>
      </p:pic>
      <p:cxnSp>
        <p:nvCxnSpPr>
          <p:cNvPr id="67" name="肘形连接符 66"/>
          <p:cNvCxnSpPr/>
          <p:nvPr/>
        </p:nvCxnSpPr>
        <p:spPr>
          <a:xfrm rot="5400000">
            <a:off x="5872111" y="2022498"/>
            <a:ext cx="891691" cy="289712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9415" y="3566930"/>
            <a:ext cx="462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</a:t>
            </a:r>
            <a:r>
              <a:rPr lang="en-US" altLang="zh-CN" dirty="0"/>
              <a:t>(&amp;invoker&lt;Function&gt;::apply, f,  _1, _2) </a:t>
            </a:r>
            <a:endParaRPr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114" y="1889124"/>
            <a:ext cx="1777125" cy="53340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36" y="1647661"/>
            <a:ext cx="4227019" cy="711200"/>
          </a:xfrm>
          <a:prstGeom prst="rect">
            <a:avLst/>
          </a:prstGeom>
        </p:spPr>
      </p:pic>
      <p:cxnSp>
        <p:nvCxnSpPr>
          <p:cNvPr id="101" name="肘形连接符 100"/>
          <p:cNvCxnSpPr>
            <a:stCxn id="99" idx="2"/>
          </p:cNvCxnSpPr>
          <p:nvPr/>
        </p:nvCxnSpPr>
        <p:spPr>
          <a:xfrm rot="16200000" flipH="1">
            <a:off x="3136648" y="2094858"/>
            <a:ext cx="1558043" cy="208604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4869396" y="3916903"/>
            <a:ext cx="0" cy="696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473148" y="3061263"/>
            <a:ext cx="116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type erase</a:t>
            </a:r>
          </a:p>
        </p:txBody>
      </p:sp>
    </p:spTree>
    <p:extLst>
      <p:ext uri="{BB962C8B-B14F-4D97-AF65-F5344CB8AC3E}">
        <p14:creationId xmlns:p14="http://schemas.microsoft.com/office/powerpoint/2010/main" val="107820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::_2;</a:t>
            </a:r>
          </a:p>
          <a:p>
            <a:r>
              <a:rPr lang="en-US" altLang="zh-CN" dirty="0" smtClean="0"/>
              <a:t>        this-&gt;invokers_[name] = { </a:t>
            </a:r>
            <a:r>
              <a:rPr lang="en-US" altLang="zh-CN" dirty="0" err="1" smtClean="0"/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::bind(&amp;invoker&lt;Function&gt;::apply,</a:t>
            </a:r>
            <a:r>
              <a:rPr lang="en-US" altLang="zh-CN" dirty="0" smtClean="0"/>
              <a:t> f,  _1, _2) </a:t>
            </a:r>
          </a:p>
          <a:p>
            <a:r>
              <a:rPr lang="en-US" altLang="zh-CN" dirty="0" smtClean="0"/>
              <a:t>    };</a:t>
            </a:r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function&lt;void(</a:t>
            </a:r>
            <a:r>
              <a:rPr lang="en-US" altLang="zh-CN" dirty="0"/>
              <a:t>char </a:t>
            </a:r>
            <a:r>
              <a:rPr lang="en-US" altLang="zh-CN" dirty="0" err="1"/>
              <a:t>const</a:t>
            </a:r>
            <a:r>
              <a:rPr lang="en-US" altLang="zh-CN" dirty="0"/>
              <a:t>*, </a:t>
            </a:r>
            <a:r>
              <a:rPr lang="en-US" altLang="zh-CN" dirty="0" err="1"/>
              <a:t>size_t</a:t>
            </a:r>
            <a:r>
              <a:rPr lang="en-US" altLang="zh-CN" dirty="0" smtClean="0"/>
              <a:t>)&gt;&gt; invokers_;</a:t>
            </a:r>
          </a:p>
          <a:p>
            <a:r>
              <a:rPr lang="en-US" altLang="zh-CN" dirty="0"/>
              <a:t>};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5664" y="2707933"/>
            <a:ext cx="2702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invoker&lt;Function&gt;::apply</a:t>
            </a:r>
            <a:endParaRPr lang="zh-CN" altLang="en-US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("add", [](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{return a + b;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("dummy", []{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get_str</a:t>
            </a:r>
            <a:r>
              <a:rPr lang="en-US" altLang="zh-CN" dirty="0"/>
              <a:t>", [](double v)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to_string</a:t>
            </a:r>
            <a:r>
              <a:rPr lang="en-US" altLang="zh-CN" dirty="0"/>
              <a:t>(v); 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5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437925"/>
            <a:ext cx="5108875" cy="47672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45" y="2559261"/>
            <a:ext cx="1667701" cy="8017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366" y="4482354"/>
            <a:ext cx="1673580" cy="8045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2077" y="3145668"/>
            <a:ext cx="3585882" cy="12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7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/>
              <a:t>template 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server_t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template&lt;</a:t>
            </a:r>
            <a:r>
              <a:rPr lang="en-US" altLang="zh-CN" sz="1400" dirty="0" err="1" smtClean="0"/>
              <a:t>typename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Function&gt;</a:t>
            </a:r>
          </a:p>
          <a:p>
            <a:r>
              <a:rPr lang="en-US" altLang="zh-CN" sz="1400" dirty="0" smtClean="0"/>
              <a:t>    void </a:t>
            </a:r>
            <a:r>
              <a:rPr lang="en-US" altLang="zh-CN" sz="1400" dirty="0" err="1"/>
              <a:t>register_handler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&amp; name,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f</a:t>
            </a:r>
            <a:r>
              <a:rPr lang="en-US" altLang="zh-CN" sz="1400" dirty="0" smtClean="0"/>
              <a:t>){</a:t>
            </a:r>
            <a:endParaRPr lang="en-US" altLang="zh-CN" sz="1400" dirty="0"/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::placeholders::_1;</a:t>
            </a:r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::placeholders::_2</a:t>
            </a:r>
            <a:r>
              <a:rPr lang="en-US" altLang="zh-CN" sz="1400" dirty="0" smtClean="0"/>
              <a:t>;</a:t>
            </a:r>
            <a:endParaRPr lang="zh-CN" altLang="en-US" sz="1400" dirty="0"/>
          </a:p>
          <a:p>
            <a:r>
              <a:rPr lang="en-US" altLang="zh-CN" sz="1400" dirty="0" smtClean="0"/>
              <a:t>        this-</a:t>
            </a:r>
            <a:r>
              <a:rPr lang="en-US" altLang="zh-CN" sz="1400" dirty="0"/>
              <a:t>&gt;invokers_[name] = {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::bind(&amp;invoker&lt;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, Function&gt;::apply, f, _1, _2) };</a:t>
            </a:r>
          </a:p>
          <a:p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 smtClean="0"/>
              <a:t>    void </a:t>
            </a:r>
            <a:r>
              <a:rPr lang="en-US" altLang="zh-CN" sz="1400" dirty="0"/>
              <a:t>route(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handler_name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 data,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 size) </a:t>
            </a:r>
            <a:r>
              <a:rPr lang="en-US" altLang="zh-CN" sz="1400" dirty="0" err="1" smtClean="0"/>
              <a:t>const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    auto </a:t>
            </a:r>
            <a:r>
              <a:rPr lang="en-US" altLang="zh-CN" sz="1400" dirty="0"/>
              <a:t>it = </a:t>
            </a:r>
            <a:r>
              <a:rPr lang="en-US" altLang="zh-CN" sz="1400" dirty="0" err="1"/>
              <a:t>invokers_.find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handler_name</a:t>
            </a:r>
            <a:r>
              <a:rPr lang="en-US" altLang="zh-CN" sz="1400" dirty="0" smtClean="0"/>
              <a:t>);</a:t>
            </a:r>
            <a:endParaRPr lang="zh-CN" altLang="en-US" sz="1400" dirty="0"/>
          </a:p>
          <a:p>
            <a:r>
              <a:rPr lang="en-US" altLang="zh-CN" sz="1400" dirty="0" smtClean="0"/>
              <a:t>        it-</a:t>
            </a:r>
            <a:r>
              <a:rPr lang="en-US" altLang="zh-CN" sz="1400" dirty="0"/>
              <a:t>&gt;second(data, size);</a:t>
            </a:r>
          </a:p>
          <a:p>
            <a:r>
              <a:rPr lang="en-US" altLang="zh-CN" sz="1400" dirty="0" smtClean="0"/>
              <a:t>    }</a:t>
            </a:r>
            <a:endParaRPr lang="zh-CN" altLang="en-US" sz="1400" dirty="0"/>
          </a:p>
          <a:p>
            <a:r>
              <a:rPr lang="en-US" altLang="zh-CN" sz="1400" dirty="0"/>
              <a:t>private: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std</a:t>
            </a:r>
            <a:r>
              <a:rPr lang="en-US" altLang="zh-CN" sz="1400" dirty="0"/>
              <a:t>::map&lt;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::string,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::function&lt;void(char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)&gt;&gt; invokers_;</a:t>
            </a:r>
          </a:p>
          <a:p>
            <a:r>
              <a:rPr lang="en-US" altLang="zh-CN" sz="1400" dirty="0"/>
              <a:t>};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122005" y="1926524"/>
            <a:ext cx="1573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register_handler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2005" y="3855572"/>
            <a:ext cx="643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route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79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Remote Procedure Calls </a:t>
            </a:r>
          </a:p>
          <a:p>
            <a:r>
              <a:rPr lang="en-US" altLang="zh-CN" dirty="0"/>
              <a:t>Call </a:t>
            </a:r>
            <a:r>
              <a:rPr lang="en-US" altLang="zh-CN" dirty="0" smtClean="0"/>
              <a:t>functions </a:t>
            </a:r>
            <a:r>
              <a:rPr lang="en-US" altLang="zh-CN" dirty="0"/>
              <a:t>on the remote computer just </a:t>
            </a:r>
            <a:r>
              <a:rPr lang="en-US" altLang="zh-CN" dirty="0" smtClean="0"/>
              <a:t>like local </a:t>
            </a:r>
            <a:r>
              <a:rPr lang="en-US" altLang="zh-CN" dirty="0"/>
              <a:t>function </a:t>
            </a:r>
            <a:r>
              <a:rPr lang="en-US" altLang="zh-CN" dirty="0" smtClean="0"/>
              <a:t>calls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Advantages: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Very easy to use, hide complications and details of network and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</a:t>
            </a:r>
            <a:r>
              <a:rPr lang="en-US" altLang="zh-CN" dirty="0" err="1"/>
              <a:t>interprocess</a:t>
            </a:r>
            <a:r>
              <a:rPr lang="en-US" altLang="zh-CN" dirty="0"/>
              <a:t> </a:t>
            </a:r>
            <a:r>
              <a:rPr lang="en-US" altLang="zh-CN" dirty="0" smtClean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352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CodecPolicy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invoker{</a:t>
            </a:r>
            <a:endParaRPr lang="en-US" altLang="zh-CN" dirty="0"/>
          </a:p>
          <a:p>
            <a:r>
              <a:rPr lang="en-US" altLang="zh-CN" dirty="0" smtClean="0"/>
              <a:t>    static </a:t>
            </a:r>
            <a:r>
              <a:rPr lang="en-US" altLang="zh-CN" dirty="0"/>
              <a:t>inline void apply(</a:t>
            </a:r>
            <a:r>
              <a:rPr lang="en-US" altLang="zh-CN" dirty="0" err="1"/>
              <a:t>const</a:t>
            </a:r>
            <a:r>
              <a:rPr lang="en-US" altLang="zh-CN" dirty="0"/>
              <a:t> Function&amp; </a:t>
            </a:r>
            <a:r>
              <a:rPr lang="en-US" altLang="zh-CN" dirty="0" err="1"/>
              <a:t>func</a:t>
            </a:r>
            <a:r>
              <a:rPr lang="en-US" altLang="zh-CN" dirty="0"/>
              <a:t>, char </a:t>
            </a:r>
            <a:r>
              <a:rPr lang="en-US" altLang="zh-CN" dirty="0" err="1"/>
              <a:t>const</a:t>
            </a:r>
            <a:r>
              <a:rPr lang="en-US" altLang="zh-CN" dirty="0"/>
              <a:t>* data, </a:t>
            </a:r>
            <a:r>
              <a:rPr lang="en-US" altLang="zh-CN" dirty="0" err="1"/>
              <a:t>size_t</a:t>
            </a:r>
            <a:r>
              <a:rPr lang="en-US" altLang="zh-CN" dirty="0"/>
              <a:t> size)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CodecPolicy</a:t>
            </a:r>
            <a:r>
              <a:rPr lang="en-US" altLang="zh-CN" dirty="0" smtClean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{};</a:t>
            </a:r>
          </a:p>
          <a:p>
            <a:r>
              <a:rPr lang="en-US" altLang="zh-CN" dirty="0" smtClean="0"/>
              <a:t>        auto </a:t>
            </a:r>
            <a:r>
              <a:rPr lang="en-US" altLang="zh-CN" dirty="0" err="1"/>
              <a:t>args_tuple</a:t>
            </a:r>
            <a:r>
              <a:rPr lang="en-US" altLang="zh-CN" dirty="0"/>
              <a:t> = </a:t>
            </a:r>
            <a:r>
              <a:rPr lang="en-US" altLang="zh-CN" dirty="0" err="1"/>
              <a:t>cp.template</a:t>
            </a:r>
            <a:r>
              <a:rPr lang="en-US" altLang="zh-CN" dirty="0"/>
              <a:t> unpack&lt;</a:t>
            </a:r>
            <a:r>
              <a:rPr lang="en-US" altLang="zh-CN" dirty="0" err="1"/>
              <a:t>args_tuple_type</a:t>
            </a:r>
            <a:r>
              <a:rPr lang="en-US" altLang="zh-CN" dirty="0"/>
              <a:t>&gt;(data, size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 smtClean="0"/>
              <a:t>        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::apply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args_tuple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3768455" y="2677220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//from C++</a:t>
            </a:r>
            <a:r>
              <a:rPr lang="en-US" altLang="zh-CN" b="1" dirty="0" smtClean="0"/>
              <a:t>17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975222" y="4048942"/>
            <a:ext cx="5428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 </a:t>
            </a:r>
            <a:r>
              <a:rPr lang="en-US" altLang="zh-CN" dirty="0" err="1"/>
              <a:t>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from_json</a:t>
            </a:r>
            <a:r>
              <a:rPr lang="en-US" altLang="zh-CN" dirty="0"/>
              <a:t>(t, data, length);</a:t>
            </a:r>
          </a:p>
          <a:p>
            <a:r>
              <a:rPr lang="zh-CN" altLang="en-US" dirty="0"/>
              <a:t>iguana::msgpack::from_msgpack(t, msg_, data, length);</a:t>
            </a:r>
            <a:endParaRPr lang="en-US" altLang="zh-CN" dirty="0"/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from_xml</a:t>
            </a:r>
            <a:r>
              <a:rPr lang="en-US" altLang="zh-CN" dirty="0"/>
              <a:t>(t, data, length);</a:t>
            </a:r>
            <a:endParaRPr lang="zh-CN" altLang="en-US" dirty="0"/>
          </a:p>
          <a:p>
            <a:r>
              <a:rPr lang="en-US" altLang="zh-CN" dirty="0"/>
              <a:t>https://github.com/qicosmos/iguana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1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&lt;class F, class Tuple,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... I&gt;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</a:t>
            </a:r>
            <a:r>
              <a:rPr lang="en-US" altLang="zh-CN" dirty="0" err="1"/>
              <a:t>apply_impl</a:t>
            </a:r>
            <a:r>
              <a:rPr lang="en-US" altLang="zh-CN" dirty="0"/>
              <a:t>(F &amp;&amp;f, Tuple &amp;&amp;t,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index_sequence</a:t>
            </a:r>
            <a:r>
              <a:rPr lang="en-US" altLang="zh-CN" dirty="0"/>
              <a:t>&lt;I...&gt;)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::forward&lt;F&gt;(f)(</a:t>
            </a:r>
            <a:r>
              <a:rPr lang="en-US" altLang="zh-CN" dirty="0" err="1"/>
              <a:t>std</a:t>
            </a:r>
            <a:r>
              <a:rPr lang="en-US" altLang="zh-CN" dirty="0"/>
              <a:t>::get&lt;I&gt;(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&lt;class F, class Tuple&gt;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apply(F &amp;&amp;f, Tuple &amp;&amp;t)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apply_impl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::forward&lt;Tuple&gt;(t),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make_index_sequence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tuple_size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decay_t</a:t>
            </a:r>
            <a:r>
              <a:rPr lang="en-US" altLang="zh-CN" dirty="0"/>
              <a:t>&lt;Tuple&gt;&gt;::value&gt;{});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implemented by C++14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317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</a:t>
            </a:r>
            <a:r>
              <a:rPr lang="en-US" altLang="zh-CN" dirty="0" smtClean="0"/>
              <a:t>to the </a:t>
            </a:r>
            <a:r>
              <a:rPr lang="en-US" altLang="zh-CN" dirty="0"/>
              <a:t>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a +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void foo(</a:t>
            </a:r>
            <a:r>
              <a:rPr lang="en-US" altLang="zh-CN" dirty="0" err="1"/>
              <a:t>std</a:t>
            </a:r>
            <a:r>
              <a:rPr lang="en-US" altLang="zh-CN" dirty="0"/>
              <a:t>::string b, </a:t>
            </a:r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router </a:t>
            </a:r>
            <a:r>
              <a:rPr lang="en-US" altLang="zh-CN" dirty="0"/>
              <a:t>r;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("add", &amp;add);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</a:t>
            </a:r>
            <a:r>
              <a:rPr lang="en-US" altLang="zh-CN" dirty="0" smtClean="0"/>
              <a:t>fun", </a:t>
            </a:r>
            <a:r>
              <a:rPr lang="en-US" altLang="zh-CN" dirty="0"/>
              <a:t>&amp;foo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/>
              <a:t>s1 = "add/1/2</a:t>
            </a:r>
            <a:r>
              <a:rPr lang="en-US" altLang="zh-CN" dirty="0" smtClean="0"/>
              <a:t>"; //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from client</a:t>
            </a:r>
            <a:endParaRPr lang="en-US" altLang="zh-CN" dirty="0"/>
          </a:p>
          <a:p>
            <a:r>
              <a:rPr lang="en-US" altLang="zh-CN" dirty="0" smtClean="0"/>
              <a:t>string s2 </a:t>
            </a:r>
            <a:r>
              <a:rPr lang="en-US" altLang="zh-CN" dirty="0"/>
              <a:t>= "fun/test/1";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(s1);  //route and execute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(s2);  //route and execute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3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7586" y="1423221"/>
            <a:ext cx="2763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How </a:t>
            </a:r>
            <a:r>
              <a:rPr lang="en-US" altLang="zh-CN" sz="3200" dirty="0"/>
              <a:t>about </a:t>
            </a:r>
            <a:r>
              <a:rPr lang="en-US" altLang="zh-CN" sz="3200" dirty="0" err="1" smtClean="0"/>
              <a:t>url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07586" y="2624792"/>
            <a:ext cx="1973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url: "hello/test/20</a:t>
            </a:r>
            <a:r>
              <a:rPr lang="en-US" altLang="zh-CN" dirty="0"/>
              <a:t>"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93544" y="3800597"/>
            <a:ext cx="3027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function: void hello</a:t>
            </a:r>
            <a:r>
              <a:rPr lang="en-US" altLang="zh-CN" dirty="0"/>
              <a:t>("test", 20)</a:t>
            </a:r>
          </a:p>
        </p:txBody>
      </p:sp>
      <p:sp>
        <p:nvSpPr>
          <p:cNvPr id="7" name="右箭头 6" descr="cache"/>
          <p:cNvSpPr>
            <a:spLocks noChangeArrowheads="1"/>
          </p:cNvSpPr>
          <p:nvPr/>
        </p:nvSpPr>
        <p:spPr bwMode="auto">
          <a:xfrm rot="5362104">
            <a:off x="3309452" y="3292736"/>
            <a:ext cx="795809" cy="225425"/>
          </a:xfrm>
          <a:prstGeom prst="rightArrow">
            <a:avLst>
              <a:gd name="adj1" fmla="val 50000"/>
              <a:gd name="adj2" fmla="val 5594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右箭头 7" descr="cache"/>
          <p:cNvSpPr>
            <a:spLocks noChangeArrowheads="1"/>
          </p:cNvSpPr>
          <p:nvPr/>
        </p:nvSpPr>
        <p:spPr bwMode="auto">
          <a:xfrm rot="22104">
            <a:off x="4040646" y="3269197"/>
            <a:ext cx="1081088" cy="231894"/>
          </a:xfrm>
          <a:prstGeom prst="rightArrow">
            <a:avLst>
              <a:gd name="adj1" fmla="val 50000"/>
              <a:gd name="adj2" fmla="val 89539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56332" y="3198379"/>
            <a:ext cx="2360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string to function call</a:t>
            </a:r>
            <a:endParaRPr lang="zh-CN" altLang="en-US" dirty="0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456333" y="3216309"/>
            <a:ext cx="2163668" cy="32928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424309" y="4465961"/>
            <a:ext cx="1265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</a:rPr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128017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9" grpId="0" bldLvl="0"/>
      <p:bldP spid="10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type="body" sz="half" idx="2"/>
          </p:nvPr>
        </p:nvSpPr>
        <p:spPr>
          <a:ln>
            <a:miter/>
          </a:ln>
        </p:spPr>
        <p:txBody>
          <a:bodyPr/>
          <a:lstStyle/>
          <a:p>
            <a:pPr marL="1588" indent="-344488" algn="l"/>
            <a:r>
              <a:rPr lang="en-US" altLang="zh-CN" sz="2000" dirty="0" smtClean="0"/>
              <a:t>How to</a:t>
            </a:r>
            <a:r>
              <a:rPr lang="zh-CN" altLang="en-US" sz="2000" dirty="0" smtClean="0"/>
              <a:t>？</a:t>
            </a:r>
          </a:p>
          <a:p>
            <a:pPr marL="1588" indent="-344488" algn="l"/>
            <a:endParaRPr lang="zh-CN" altLang="en-US" sz="2000" dirty="0" smtClean="0">
              <a:solidFill>
                <a:srgbClr val="FF3300"/>
              </a:solidFill>
            </a:endParaRPr>
          </a:p>
          <a:p>
            <a:pPr marL="1588" indent="-344488" algn="l"/>
            <a:endParaRPr lang="zh-CN" altLang="en-US" sz="2000" dirty="0" smtClean="0"/>
          </a:p>
          <a:p>
            <a:pPr marL="1588" indent="-344488" algn="l"/>
            <a:endParaRPr lang="zh-CN" altLang="en-US" sz="2000" dirty="0" smtClean="0"/>
          </a:p>
          <a:p>
            <a:pPr marL="1588" indent="-344488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Split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, put them into a </a:t>
            </a:r>
            <a:r>
              <a:rPr lang="en-US" altLang="zh-CN" sz="2000" dirty="0"/>
              <a:t>string</a:t>
            </a:r>
            <a:r>
              <a:rPr lang="en-US" altLang="zh-CN" sz="2000" dirty="0" smtClean="0"/>
              <a:t> vector </a:t>
            </a:r>
            <a:r>
              <a:rPr lang="zh-CN" altLang="en-US" sz="2000" dirty="0" smtClean="0"/>
              <a:t>{"hello", "test", "2"}；</a:t>
            </a:r>
          </a:p>
          <a:p>
            <a:pPr marL="1588" indent="-344488"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Transform string parameters into </a:t>
            </a:r>
            <a:r>
              <a:rPr lang="zh-CN" altLang="en-US" sz="2000" dirty="0" smtClean="0"/>
              <a:t>function </a:t>
            </a:r>
            <a:r>
              <a:rPr lang="en-US" altLang="zh-CN" sz="2000" dirty="0" smtClean="0"/>
              <a:t>argument</a:t>
            </a:r>
            <a:r>
              <a:rPr lang="zh-CN" altLang="en-US" sz="2000" dirty="0" smtClean="0"/>
              <a:t>；</a:t>
            </a:r>
          </a:p>
          <a:p>
            <a:pPr marL="1588" lvl="1" indent="455613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transform a string to a real argument by </a:t>
            </a:r>
            <a:r>
              <a:rPr lang="en-US" altLang="zh-CN" sz="1700" dirty="0" err="1" smtClean="0">
                <a:solidFill>
                  <a:srgbClr val="FF0000"/>
                </a:solidFill>
              </a:rPr>
              <a:t>function_traits</a:t>
            </a:r>
            <a:endParaRPr lang="zh-CN" altLang="en-US" sz="1700" dirty="0" smtClean="0">
              <a:solidFill>
                <a:srgbClr val="FF0000"/>
              </a:solidFill>
            </a:endParaRPr>
          </a:p>
          <a:p>
            <a:pPr marL="1588" lvl="1" indent="455613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save the real argument </a:t>
            </a:r>
            <a:r>
              <a:rPr lang="en-US" altLang="zh-CN" sz="1700" dirty="0" smtClean="0"/>
              <a:t>into a </a:t>
            </a:r>
            <a:r>
              <a:rPr lang="en-US" altLang="zh-CN" sz="1700" dirty="0" smtClean="0"/>
              <a:t>tuple one by one</a:t>
            </a:r>
            <a:endParaRPr lang="zh-CN" altLang="en-US" sz="1700" dirty="0" smtClean="0"/>
          </a:p>
          <a:p>
            <a:pPr marL="1588" indent="-344488" algn="l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::apply</a:t>
            </a:r>
            <a:endParaRPr lang="zh-CN" altLang="en-US" sz="2000" dirty="0" smtClean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12775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55650" y="1647919"/>
            <a:ext cx="1731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"hello/test/20"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636963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79838" y="1647919"/>
            <a:ext cx="19002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hello("test", 20)</a:t>
            </a:r>
          </a:p>
        </p:txBody>
      </p:sp>
      <p:sp>
        <p:nvSpPr>
          <p:cNvPr id="9" name="右箭头 8" descr="cache"/>
          <p:cNvSpPr>
            <a:spLocks noChangeArrowheads="1"/>
          </p:cNvSpPr>
          <p:nvPr/>
        </p:nvSpPr>
        <p:spPr bwMode="auto">
          <a:xfrm rot="21562104">
            <a:off x="2701925" y="1719356"/>
            <a:ext cx="862013" cy="227013"/>
          </a:xfrm>
          <a:prstGeom prst="rightArrow">
            <a:avLst>
              <a:gd name="adj1" fmla="val 50000"/>
              <a:gd name="adj2" fmla="val 9486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44546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Ret, </a:t>
            </a:r>
            <a:r>
              <a:rPr lang="en-US" altLang="zh-CN" dirty="0" err="1"/>
              <a:t>typename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&lt;Ret(</a:t>
            </a:r>
            <a:r>
              <a:rPr lang="en-US" altLang="zh-CN" dirty="0" err="1"/>
              <a:t>Args</a:t>
            </a:r>
            <a:r>
              <a:rPr lang="en-US" altLang="zh-CN" dirty="0" smtClean="0"/>
              <a:t>...)&gt;{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{ arity = </a:t>
            </a:r>
            <a:r>
              <a:rPr lang="en-US" altLang="zh-CN" dirty="0" err="1"/>
              <a:t>sizeof</a:t>
            </a:r>
            <a:r>
              <a:rPr lang="en-US" altLang="zh-CN" dirty="0"/>
              <a:t>...(</a:t>
            </a:r>
            <a:r>
              <a:rPr lang="en-US" altLang="zh-CN" dirty="0" err="1"/>
              <a:t>Args</a:t>
            </a:r>
            <a:r>
              <a:rPr lang="en-US" altLang="zh-CN" dirty="0"/>
              <a:t>) 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/>
              <a:t>Ret 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stl_function_type</a:t>
            </a:r>
            <a:r>
              <a:rPr lang="en-US" altLang="zh-CN" dirty="0"/>
              <a:t> = </a:t>
            </a:r>
            <a:r>
              <a:rPr lang="en-US" altLang="zh-CN" dirty="0" err="1"/>
              <a:t>std</a:t>
            </a:r>
            <a:r>
              <a:rPr lang="en-US" altLang="zh-CN" dirty="0"/>
              <a:t>::function&lt;</a:t>
            </a:r>
            <a:r>
              <a:rPr lang="en-US" altLang="zh-CN" dirty="0" err="1"/>
              <a:t>function_type</a:t>
            </a:r>
            <a:r>
              <a:rPr lang="en-US" altLang="zh-CN" dirty="0" smtClean="0"/>
              <a:t>&gt;;</a:t>
            </a:r>
          </a:p>
          <a:p>
            <a:endParaRPr lang="zh-CN" altLang="en-US" dirty="0"/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I&gt;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(I </a:t>
            </a:r>
            <a:r>
              <a:rPr lang="en-US" altLang="zh-CN" dirty="0"/>
              <a:t>&lt; arity, "index is out of </a:t>
            </a:r>
            <a:r>
              <a:rPr lang="en-US" altLang="zh-CN" dirty="0" smtClean="0"/>
              <a:t>range");</a:t>
            </a:r>
            <a:endParaRPr lang="en-US" altLang="zh-CN" dirty="0"/>
          </a:p>
          <a:p>
            <a:r>
              <a:rPr lang="en-US" altLang="zh-CN" dirty="0" smtClean="0"/>
              <a:t>        using </a:t>
            </a:r>
            <a:r>
              <a:rPr lang="en-US" altLang="zh-CN" dirty="0"/>
              <a:t>type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tuple_element</a:t>
            </a:r>
            <a:r>
              <a:rPr lang="en-US" altLang="zh-CN" dirty="0"/>
              <a:t>&lt;I, </a:t>
            </a:r>
            <a:r>
              <a:rPr lang="en-US" altLang="zh-CN" dirty="0" err="1"/>
              <a:t>std</a:t>
            </a:r>
            <a:r>
              <a:rPr lang="en-US" altLang="zh-CN" dirty="0"/>
              <a:t>::tuple&lt;</a:t>
            </a:r>
            <a:r>
              <a:rPr lang="en-US" altLang="zh-CN" dirty="0" err="1"/>
              <a:t>Args</a:t>
            </a:r>
            <a:r>
              <a:rPr lang="en-US" altLang="zh-CN" dirty="0"/>
              <a:t>...&gt;&gt;::type;</a:t>
            </a:r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T&gt;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 :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remove_cv_t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remove_reference_t</a:t>
            </a:r>
            <a:r>
              <a:rPr lang="en-US" altLang="zh-CN" dirty="0"/>
              <a:t>&lt;T</a:t>
            </a:r>
            <a:r>
              <a:rPr lang="en-US" altLang="zh-CN" dirty="0" smtClean="0"/>
              <a:t>&gt;&gt;&gt;{};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451412" y="45670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https://github.com/topcpporg/rest_rpc/blob/master/rest_rpc/base/function_traits.hpp</a:t>
            </a:r>
          </a:p>
        </p:txBody>
      </p:sp>
    </p:spTree>
    <p:extLst>
      <p:ext uri="{BB962C8B-B14F-4D97-AF65-F5344CB8AC3E}">
        <p14:creationId xmlns:p14="http://schemas.microsoft.com/office/powerpoint/2010/main" val="81850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router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   this-</a:t>
            </a:r>
            <a:r>
              <a:rPr lang="en-US" altLang="zh-CN" dirty="0"/>
              <a:t>&gt;invokers_[name] =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::bind(&amp;invoker&lt;Function&gt;::template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apply&lt;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::tuple&lt;&gt;&gt;, </a:t>
            </a:r>
            <a:r>
              <a:rPr lang="en-US" altLang="zh-CN" dirty="0" smtClean="0">
                <a:solidFill>
                  <a:srgbClr val="FF0000"/>
                </a:solidFill>
              </a:rPr>
              <a:t>f, _</a:t>
            </a:r>
            <a:r>
              <a:rPr lang="en-US" altLang="zh-CN" dirty="0">
                <a:solidFill>
                  <a:srgbClr val="FF0000"/>
                </a:solidFill>
              </a:rPr>
              <a:t>1,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::tuple&lt;&gt;());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::function&lt;void(</a:t>
            </a:r>
            <a:r>
              <a:rPr lang="en-US" altLang="zh-CN" dirty="0" err="1"/>
              <a:t>token_parser</a:t>
            </a:r>
            <a:r>
              <a:rPr lang="en-US" altLang="zh-CN" dirty="0"/>
              <a:t> &amp;)&gt; </a:t>
            </a:r>
            <a:r>
              <a:rPr lang="en-US" altLang="zh-CN" dirty="0" err="1"/>
              <a:t>invoker_function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invoker_function</a:t>
            </a:r>
            <a:r>
              <a:rPr lang="en-US" altLang="zh-CN" dirty="0"/>
              <a:t>&gt; invokers_;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4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N = 0,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&lt;Function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&gt;::arity&gt;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invoker{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){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typedef</a:t>
            </a:r>
            <a:r>
              <a:rPr lang="en-US" altLang="zh-CN" sz="20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&lt;Function&gt;::template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&lt;N&gt;::type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router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::invoker&lt;Function, N + 1, M&gt;::</a:t>
            </a:r>
            <a:r>
              <a:rPr lang="en-US" altLang="zh-CN" sz="2000" b="1" dirty="0">
                <a:latin typeface="Shonar Bangla" panose="020B0502040204020203" pitchFamily="34" charset="0"/>
                <a:cs typeface="Shonar Bangla" panose="020B0502040204020203" pitchFamily="34" charset="0"/>
              </a:rPr>
              <a:t>apply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parser,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tuple_cat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make_tuple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parser.get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&gt;())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));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1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invoker&lt;Function, M, M&gt;{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tuple){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tuple);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  <a:endParaRPr lang="zh-CN" altLang="en-US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5284" y="4340560"/>
            <a:ext cx="605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https://github.com/qicosmos/cosmos/blob/master/router.hpp</a:t>
            </a:r>
          </a:p>
        </p:txBody>
      </p:sp>
    </p:spTree>
    <p:extLst>
      <p:ext uri="{BB962C8B-B14F-4D97-AF65-F5344CB8AC3E}">
        <p14:creationId xmlns:p14="http://schemas.microsoft.com/office/powerpoint/2010/main" val="240752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5" y="1596837"/>
            <a:ext cx="2458571" cy="2765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04" y="4658761"/>
            <a:ext cx="3514286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543050"/>
            <a:ext cx="7943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 the complexity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24037"/>
            <a:ext cx="5715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    return a + b;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foo_t</a:t>
            </a:r>
            <a:r>
              <a:rPr lang="en-US" altLang="zh-CN" dirty="0" smtClean="0"/>
              <a:t> foo = {};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foo_add</a:t>
            </a:r>
            <a:r>
              <a:rPr lang="en-US" altLang="zh-CN" dirty="0"/>
              <a:t>", </a:t>
            </a:r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&amp;foo</a:t>
            </a:r>
            <a:r>
              <a:rPr lang="en-US" altLang="zh-CN" dirty="0" smtClean="0"/>
              <a:t>));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timax</a:t>
            </a:r>
            <a:r>
              <a:rPr lang="en-US" altLang="zh-CN" dirty="0"/>
              <a:t>::bind(&amp;</a:t>
            </a:r>
            <a:r>
              <a:rPr lang="en-US" altLang="zh-CN" dirty="0" err="1"/>
              <a:t>foo_t</a:t>
            </a:r>
            <a:r>
              <a:rPr lang="en-US" altLang="zh-CN" dirty="0"/>
              <a:t>::add, &amp;foo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</a:t>
            </a:r>
            <a:r>
              <a:rPr lang="en-US" altLang="zh-CN" dirty="0" smtClean="0"/>
              <a:t>foo,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</a:t>
            </a:r>
            <a:r>
              <a:rPr lang="en-US" altLang="zh-CN" dirty="0" smtClean="0"/>
              <a:t>1,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8654" y="4078052"/>
            <a:ext cx="356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</a:t>
            </a:r>
            <a:r>
              <a:rPr lang="en-US" altLang="zh-CN" dirty="0">
                <a:solidFill>
                  <a:srgbClr val="FF0000"/>
                </a:solidFill>
              </a:rPr>
              <a:t>bind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without anything, clean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29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F, </a:t>
            </a:r>
            <a:r>
              <a:rPr lang="en-US" altLang="zh-CN" dirty="0" err="1"/>
              <a:t>typename</a:t>
            </a:r>
            <a:r>
              <a:rPr lang="en-US" altLang="zh-CN" dirty="0"/>
              <a:t> Arg0,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f, Arg0&amp;&amp; arg0,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bind_to_function</a:t>
            </a:r>
            <a:r>
              <a:rPr lang="en-US" altLang="zh-CN" dirty="0"/>
              <a:t>&lt;F, Arg0, </a:t>
            </a:r>
            <a:r>
              <a:rPr lang="en-US" altLang="zh-CN" dirty="0" err="1"/>
              <a:t>Args</a:t>
            </a:r>
            <a:r>
              <a:rPr lang="en-US" altLang="zh-CN" dirty="0"/>
              <a:t>...&gt;::type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::bind(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::forward&lt;Arg0&gt;(arg0),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</a:t>
            </a:r>
            <a:r>
              <a:rPr lang="en-US" altLang="zh-CN" dirty="0" smtClean="0"/>
              <a:t>) 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&lt;F&gt;::</a:t>
            </a:r>
            <a:r>
              <a:rPr lang="en-US" altLang="zh-CN" dirty="0" err="1"/>
              <a:t>stl_function_type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/>
              <a:t>[</a:t>
            </a:r>
            <a:r>
              <a:rPr lang="en-US" altLang="zh-CN" dirty="0" err="1"/>
              <a:t>func</a:t>
            </a:r>
            <a:r>
              <a:rPr lang="en-US" altLang="zh-CN" dirty="0"/>
              <a:t> = 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::forward&lt;F&gt;(f)](auto&amp;&amp; ... </a:t>
            </a:r>
            <a:r>
              <a:rPr lang="en-US" altLang="zh-CN" dirty="0" err="1"/>
              <a:t>args</a:t>
            </a:r>
            <a:r>
              <a:rPr lang="en-US" altLang="zh-CN" dirty="0" smtClean="0"/>
              <a:t>){ 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)&gt;(</a:t>
            </a:r>
            <a:r>
              <a:rPr lang="en-US" altLang="zh-CN" dirty="0" err="1"/>
              <a:t>args</a:t>
            </a:r>
            <a:r>
              <a:rPr lang="en-US" altLang="zh-CN" dirty="0"/>
              <a:t>)...); </a:t>
            </a:r>
            <a:endParaRPr lang="en-US" altLang="zh-CN" dirty="0" smtClean="0"/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5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namespace </a:t>
            </a:r>
            <a:r>
              <a:rPr lang="en-US" altLang="zh-CN" dirty="0"/>
              <a:t>client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5);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"test", 5); </a:t>
            </a:r>
            <a:r>
              <a:rPr lang="en-US" altLang="zh-CN" b="1" dirty="0"/>
              <a:t>//compile error, not matching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 matching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98" y="1238755"/>
            <a:ext cx="3115110" cy="4734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78" y="2434619"/>
            <a:ext cx="3095238" cy="23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72857" y="3205937"/>
            <a:ext cx="1568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is  </a:t>
            </a:r>
            <a:r>
              <a:rPr lang="zh-CN" altLang="en-US" sz="2000" b="1" dirty="0" smtClean="0"/>
              <a:t>matching</a:t>
            </a:r>
            <a:r>
              <a:rPr lang="en-US" altLang="zh-CN" sz="2000" b="1" dirty="0" smtClean="0"/>
              <a:t>?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45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template &lt;typename Func, typename ... Args&gt;</a:t>
            </a:r>
          </a:p>
          <a:p>
            <a:r>
              <a:rPr lang="zh-CN" altLang="en-US" dirty="0"/>
              <a:t>struct is_argument_match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private: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T&gt;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b="1" dirty="0"/>
              <a:t>std::false_type test</a:t>
            </a:r>
            <a:r>
              <a:rPr lang="zh-CN" altLang="en-US" dirty="0"/>
              <a:t>(...)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T, typename =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decltype</a:t>
            </a:r>
            <a:r>
              <a:rPr lang="zh-CN" altLang="en-US" dirty="0"/>
              <a:t>(std::declval&lt;T&gt;()(std::declval&lt;Args</a:t>
            </a:r>
            <a:r>
              <a:rPr lang="zh-CN" altLang="en-US" dirty="0" smtClean="0"/>
              <a:t>&gt;()...))&gt;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static </a:t>
            </a:r>
            <a:r>
              <a:rPr lang="zh-CN" altLang="en-US" b="1" dirty="0"/>
              <a:t>std::true_type test</a:t>
            </a:r>
            <a:r>
              <a:rPr lang="zh-CN" altLang="en-US" dirty="0"/>
              <a:t>(int)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using </a:t>
            </a:r>
            <a:r>
              <a:rPr lang="zh-CN" altLang="en-US" dirty="0"/>
              <a:t>result_type = decltype(test&lt;Func&gt;(0));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dirty="0"/>
              <a:t>constexpr bool value = result_type::value;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4"/>
          <p:cNvSpPr/>
          <p:nvPr/>
        </p:nvSpPr>
        <p:spPr>
          <a:xfrm>
            <a:off x="2676088" y="994906"/>
            <a:ext cx="536896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6560" y="1004693"/>
            <a:ext cx="661333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弧形箭头 5"/>
          <p:cNvSpPr/>
          <p:nvPr/>
        </p:nvSpPr>
        <p:spPr>
          <a:xfrm>
            <a:off x="2894202" y="1342238"/>
            <a:ext cx="1895912" cy="486562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524" y="1423923"/>
            <a:ext cx="137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is matching?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0114" y="3744922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4286" y="1650426"/>
            <a:ext cx="2059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declval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Pretend to call,</a:t>
            </a:r>
          </a:p>
          <a:p>
            <a:r>
              <a:rPr lang="en-US" altLang="zh-CN" dirty="0" smtClean="0"/>
              <a:t>according to SFINAE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9318863">
            <a:off x="4366683" y="2867133"/>
            <a:ext cx="1313374" cy="16873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/>
      <p:bldP spid="9" grpId="0"/>
      <p:bldP spid="10" grpId="0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is_smart_pointer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static_assert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is_smart_pointer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shared_ptr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&gt;&gt;::value, "error"); </a:t>
            </a:r>
            <a:r>
              <a:rPr lang="en-US" altLang="zh-CN" dirty="0" err="1"/>
              <a:t>static_assert</a:t>
            </a:r>
            <a:r>
              <a:rPr lang="en-US" altLang="zh-CN" dirty="0"/>
              <a:t>(</a:t>
            </a:r>
            <a:r>
              <a:rPr lang="en-US" altLang="zh-CN" dirty="0" err="1"/>
              <a:t>is_smart_pointer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unique_ptr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&gt;&gt;::value, "error");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is_smart_pointer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int</a:t>
            </a:r>
            <a:r>
              <a:rPr lang="en-US" altLang="zh-CN" dirty="0"/>
              <a:t>*&gt;::value, "error</a:t>
            </a:r>
            <a:r>
              <a:rPr lang="en-US" altLang="zh-CN" dirty="0" smtClean="0"/>
              <a:t>");  </a:t>
            </a:r>
            <a:r>
              <a:rPr lang="en-US" altLang="zh-CN" b="1" dirty="0" smtClean="0"/>
              <a:t>//compile error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645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T, </a:t>
            </a:r>
            <a:r>
              <a:rPr lang="en-US" altLang="zh-CN" dirty="0" err="1"/>
              <a:t>typename</a:t>
            </a:r>
            <a:r>
              <a:rPr lang="en-US" altLang="zh-CN" dirty="0"/>
              <a:t> = void&gt;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is_smart_pointer</a:t>
            </a:r>
            <a:r>
              <a:rPr lang="en-US" altLang="zh-CN" dirty="0"/>
              <a:t> :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false_type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  <a:p>
            <a:r>
              <a:rPr lang="en-US" altLang="zh-CN" dirty="0"/>
              <a:t>// this way of using SFINEA is type reference and cv qualifiers </a:t>
            </a:r>
            <a:r>
              <a:rPr lang="en-US" altLang="zh-CN" dirty="0" err="1"/>
              <a:t>immuned</a:t>
            </a:r>
            <a:endParaRPr lang="en-US" altLang="zh-CN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is_smart_pointer</a:t>
            </a:r>
            <a:r>
              <a:rPr lang="en-US" altLang="zh-CN" dirty="0"/>
              <a:t>&lt;T,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 smtClean="0">
                <a:solidFill>
                  <a:srgbClr val="FF0000"/>
                </a:solidFill>
              </a:rPr>
              <a:t>void_t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declval</a:t>
            </a:r>
            <a:r>
              <a:rPr lang="en-US" altLang="zh-CN" b="1" dirty="0"/>
              <a:t>&lt;T&gt;().operator -&gt;</a:t>
            </a:r>
            <a:r>
              <a:rPr lang="en-US" altLang="zh-CN" dirty="0"/>
              <a:t>()),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declval</a:t>
            </a:r>
            <a:r>
              <a:rPr lang="en-US" altLang="zh-CN" b="1" dirty="0"/>
              <a:t>&lt;T&gt;().get</a:t>
            </a:r>
            <a:r>
              <a:rPr lang="en-US" altLang="zh-CN" b="1" dirty="0" smtClean="0"/>
              <a:t>()</a:t>
            </a:r>
            <a:r>
              <a:rPr lang="en-US" altLang="zh-CN" dirty="0" smtClean="0"/>
              <a:t>)&gt;&gt; </a:t>
            </a:r>
            <a:r>
              <a:rPr lang="en-US" altLang="zh-CN" dirty="0"/>
              <a:t>: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true_type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void_t</a:t>
            </a:r>
            <a:r>
              <a:rPr lang="en-US" altLang="zh-CN" dirty="0" smtClean="0"/>
              <a:t> C++17</a:t>
            </a:r>
          </a:p>
          <a:p>
            <a:r>
              <a:rPr lang="en-US" altLang="zh-CN" dirty="0" smtClean="0"/>
              <a:t>not in C++14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1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voider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using type = void;</a:t>
            </a:r>
            <a:br>
              <a:rPr lang="en-US" altLang="zh-CN" dirty="0"/>
            </a:br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</a:t>
            </a:r>
            <a:r>
              <a:rPr lang="en-US" altLang="zh-CN" dirty="0" err="1"/>
              <a:t>voider_t</a:t>
            </a:r>
            <a:r>
              <a:rPr lang="en-US" altLang="zh-CN" dirty="0"/>
              <a:t>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voider</a:t>
            </a:r>
            <a:r>
              <a:rPr lang="en-US" altLang="zh-CN" dirty="0"/>
              <a:t>&lt;</a:t>
            </a:r>
            <a:r>
              <a:rPr lang="en-US" altLang="zh-CN" dirty="0" err="1"/>
              <a:t>Args</a:t>
            </a:r>
            <a:r>
              <a:rPr lang="en-US" altLang="zh-CN" dirty="0"/>
              <a:t>...&gt;::type;</a:t>
            </a:r>
          </a:p>
          <a:p>
            <a:endParaRPr lang="en-US" altLang="zh-CN" dirty="0"/>
          </a:p>
          <a:p>
            <a:r>
              <a:rPr lang="en-US" altLang="zh-CN" dirty="0"/>
              <a:t>C++14 </a:t>
            </a:r>
            <a:r>
              <a:rPr lang="en-US" altLang="zh-CN" dirty="0" err="1"/>
              <a:t>surpport</a:t>
            </a:r>
            <a:r>
              <a:rPr lang="en-US" altLang="zh-CN" dirty="0"/>
              <a:t> </a:t>
            </a:r>
            <a:r>
              <a:rPr lang="en-US" altLang="zh-CN" dirty="0" err="1"/>
              <a:t>void_t</a:t>
            </a:r>
            <a:r>
              <a:rPr lang="en-US" altLang="zh-CN" dirty="0"/>
              <a:t> now</a:t>
            </a:r>
          </a:p>
          <a:p>
            <a:r>
              <a:rPr lang="en-US" altLang="zh-CN" dirty="0"/>
              <a:t>C++11 do not deduce </a:t>
            </a:r>
            <a:r>
              <a:rPr lang="en-US" altLang="zh-CN" dirty="0" err="1"/>
              <a:t>Args</a:t>
            </a:r>
            <a:r>
              <a:rPr lang="en-US" altLang="zh-CN" dirty="0"/>
              <a:t>… </a:t>
            </a:r>
            <a:r>
              <a:rPr lang="en-US" altLang="zh-CN" dirty="0" smtClean="0"/>
              <a:t>type</a:t>
            </a:r>
          </a:p>
          <a:p>
            <a:endParaRPr lang="en-US" altLang="zh-CN" dirty="0"/>
          </a:p>
          <a:p>
            <a:r>
              <a:rPr lang="en-US" altLang="zh-CN" dirty="0"/>
              <a:t>Until C++14 unused parameters in alias templates were not guaranteed to ensure SFINAE and could be ignored.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6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1803137"/>
            <a:ext cx="3515169" cy="35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2.What is 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rest_rpc</a:t>
            </a:r>
            <a:r>
              <a:rPr lang="en-US" altLang="zh-CN" sz="1800" dirty="0" smtClean="0">
                <a:solidFill>
                  <a:schemeClr val="accent5"/>
                </a:solidFill>
              </a:rPr>
              <a:t>?</a:t>
            </a:r>
            <a:endParaRPr lang="en-US" altLang="zh-CN" sz="1800" dirty="0">
              <a:solidFill>
                <a:schemeClr val="accent5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3.Ease </a:t>
            </a:r>
            <a:r>
              <a:rPr lang="en-US" altLang="zh-CN" dirty="0"/>
              <a:t>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en-US" altLang="zh-CN" dirty="0" smtClean="0"/>
              <a:t>.What can you </a:t>
            </a:r>
            <a:r>
              <a:rPr lang="en-US" altLang="zh-CN" dirty="0"/>
              <a:t>do with </a:t>
            </a:r>
            <a:r>
              <a:rPr lang="en-US" altLang="zh-CN" dirty="0" smtClean="0"/>
              <a:t>it?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6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some points about RPC and pub/sub model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RPC is a special pub/sub.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pub/sub is a special RPC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RPC </a:t>
            </a:r>
            <a:r>
              <a:rPr lang="en-US" altLang="zh-CN" dirty="0" smtClean="0"/>
              <a:t>model and </a:t>
            </a:r>
            <a:r>
              <a:rPr lang="en-US" altLang="zh-CN" dirty="0"/>
              <a:t>sub/pub model have the common essence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81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// the interface is type safe and non-connect oriented designed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1, 2).</a:t>
            </a:r>
            <a:r>
              <a:rPr lang="en-US" altLang="zh-CN" dirty="0" err="1"/>
              <a:t>on_ok</a:t>
            </a:r>
            <a:r>
              <a:rPr lang="en-US" altLang="zh-CN" dirty="0"/>
              <a:t>([](auto r) 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}).</a:t>
            </a:r>
            <a:r>
              <a:rPr lang="en-US" altLang="zh-CN" dirty="0" err="1"/>
              <a:t>on_error</a:t>
            </a:r>
            <a:r>
              <a:rPr lang="en-US" altLang="zh-CN" dirty="0"/>
              <a:t>([](auto </a:t>
            </a:r>
            <a:r>
              <a:rPr lang="en-US" altLang="zh-CN" dirty="0" err="1"/>
              <a:t>const</a:t>
            </a:r>
            <a:r>
              <a:rPr lang="en-US" altLang="zh-CN" dirty="0"/>
              <a:t>&amp; error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}).timeout(1min);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asycn_client.sub</a:t>
            </a:r>
            <a:r>
              <a:rPr lang="en-US" altLang="zh-CN" dirty="0"/>
              <a:t>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[](auto 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},[](</a:t>
            </a:r>
            <a:r>
              <a:rPr lang="en-US" altLang="zh-CN" dirty="0"/>
              <a:t>auto </a:t>
            </a:r>
            <a:r>
              <a:rPr lang="en-US" altLang="zh-CN" dirty="0" err="1"/>
              <a:t>const</a:t>
            </a:r>
            <a:r>
              <a:rPr lang="en-US" altLang="zh-CN" dirty="0"/>
              <a:t>&amp; error)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async_client</a:t>
            </a:r>
            <a:r>
              <a:rPr lang="en-US" altLang="zh-CN" dirty="0"/>
              <a:t>-&gt;pub(endpoint,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804" y="1307957"/>
            <a:ext cx="49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call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804" y="338725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sub </a:t>
            </a:r>
          </a:p>
        </p:txBody>
      </p:sp>
      <p:sp>
        <p:nvSpPr>
          <p:cNvPr id="6" name="矩形 5"/>
          <p:cNvSpPr/>
          <p:nvPr/>
        </p:nvSpPr>
        <p:spPr>
          <a:xfrm>
            <a:off x="1891834" y="545581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pub</a:t>
            </a:r>
          </a:p>
        </p:txBody>
      </p:sp>
    </p:spTree>
    <p:extLst>
      <p:ext uri="{BB962C8B-B14F-4D97-AF65-F5344CB8AC3E}">
        <p14:creationId xmlns:p14="http://schemas.microsoft.com/office/powerpoint/2010/main" val="12373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5.What </a:t>
            </a:r>
            <a:r>
              <a:rPr lang="en-US" altLang="zh-CN" sz="1800" dirty="0" smtClean="0">
                <a:solidFill>
                  <a:schemeClr val="accent5"/>
                </a:solidFill>
              </a:rPr>
              <a:t>can you do </a:t>
            </a:r>
            <a:r>
              <a:rPr lang="en-US" altLang="zh-CN" sz="1800" dirty="0">
                <a:solidFill>
                  <a:schemeClr val="accent5"/>
                </a:solidFill>
              </a:rPr>
              <a:t>with </a:t>
            </a:r>
            <a:r>
              <a:rPr lang="en-US" altLang="zh-CN" sz="1800" dirty="0" smtClean="0">
                <a:solidFill>
                  <a:schemeClr val="accent5"/>
                </a:solidFill>
              </a:rPr>
              <a:t>it?</a:t>
            </a:r>
            <a:endParaRPr lang="zh-CN" altLang="en-US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rest_rpc</a:t>
            </a:r>
            <a:r>
              <a:rPr lang="en-US" altLang="zh-CN" dirty="0" smtClean="0"/>
              <a:t> can be used to do what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/>
              <a:t>Interprocess</a:t>
            </a:r>
            <a:r>
              <a:rPr lang="en-US" altLang="zh-CN" b="1" dirty="0"/>
              <a:t> </a:t>
            </a:r>
            <a:r>
              <a:rPr lang="en-US" altLang="zh-CN" b="1" dirty="0" smtClean="0"/>
              <a:t>communication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Distribute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HA(binary star, 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storage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465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://purecpp.org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/>
              <a:t>Contact </a:t>
            </a:r>
            <a:r>
              <a:rPr lang="en-US" altLang="zh-CN" dirty="0" smtClean="0"/>
              <a:t>me: </a:t>
            </a:r>
            <a:r>
              <a:rPr lang="en-US" altLang="zh-CN" dirty="0" smtClean="0">
                <a:hlinkClick r:id="rId4"/>
              </a:rPr>
              <a:t>qicosmos@163.com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5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3368" y="3021274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73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RPC </a:t>
            </a:r>
            <a:r>
              <a:rPr lang="en-US" altLang="zh-CN" dirty="0" err="1"/>
              <a:t>frmework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service </a:t>
            </a:r>
            <a:r>
              <a:rPr lang="en-US" altLang="zh-CN" dirty="0"/>
              <a:t>Greeter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rpc</a:t>
            </a:r>
            <a:r>
              <a:rPr lang="en-US" altLang="zh-CN" dirty="0"/>
              <a:t> </a:t>
            </a:r>
            <a:r>
              <a:rPr lang="en-US" altLang="zh-CN" dirty="0" err="1"/>
              <a:t>SayHello</a:t>
            </a:r>
            <a:r>
              <a:rPr lang="en-US" altLang="zh-CN" dirty="0"/>
              <a:t> (</a:t>
            </a:r>
            <a:r>
              <a:rPr lang="en-US" altLang="zh-CN" dirty="0" err="1"/>
              <a:t>HelloRequest</a:t>
            </a:r>
            <a:r>
              <a:rPr lang="en-US" altLang="zh-CN" dirty="0"/>
              <a:t>) returns (</a:t>
            </a:r>
            <a:r>
              <a:rPr lang="en-US" altLang="zh-CN" dirty="0" err="1"/>
              <a:t>HelloReply</a:t>
            </a:r>
            <a:r>
              <a:rPr lang="en-US" altLang="zh-CN" dirty="0"/>
              <a:t>) {}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message </a:t>
            </a:r>
            <a:r>
              <a:rPr lang="en-US" altLang="zh-CN" dirty="0" err="1"/>
              <a:t>HelloRequest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string name = 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message </a:t>
            </a:r>
            <a:r>
              <a:rPr lang="en-US" altLang="zh-CN" dirty="0" err="1"/>
              <a:t>HelloReply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string message = 1;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5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RPC </a:t>
            </a:r>
            <a:r>
              <a:rPr lang="en-US" altLang="zh-CN" dirty="0" err="1"/>
              <a:t>frmework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//business logic RPC service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GreeterServiceImpl</a:t>
            </a:r>
            <a:r>
              <a:rPr lang="en-US" altLang="zh-CN" dirty="0"/>
              <a:t> final : public Greeter::Service {</a:t>
            </a:r>
          </a:p>
          <a:p>
            <a:r>
              <a:rPr lang="en-US" altLang="zh-CN" dirty="0"/>
              <a:t>  Status </a:t>
            </a:r>
            <a:r>
              <a:rPr lang="en-US" altLang="zh-CN" dirty="0" err="1"/>
              <a:t>SayHello</a:t>
            </a:r>
            <a:r>
              <a:rPr lang="en-US" altLang="zh-CN" dirty="0"/>
              <a:t>(</a:t>
            </a:r>
            <a:r>
              <a:rPr lang="en-US" altLang="zh-CN" dirty="0" err="1"/>
              <a:t>ServerContext</a:t>
            </a:r>
            <a:r>
              <a:rPr lang="en-US" altLang="zh-CN" dirty="0"/>
              <a:t>* context,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HelloRequest</a:t>
            </a:r>
            <a:r>
              <a:rPr lang="en-US" altLang="zh-CN" dirty="0"/>
              <a:t>* request,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HelloReply</a:t>
            </a:r>
            <a:r>
              <a:rPr lang="en-US" altLang="zh-CN" dirty="0"/>
              <a:t>* reply) override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::string prefix("Hello ");</a:t>
            </a:r>
          </a:p>
          <a:p>
            <a:r>
              <a:rPr lang="en-US" altLang="zh-CN" dirty="0"/>
              <a:t>    reply-&gt;</a:t>
            </a:r>
            <a:r>
              <a:rPr lang="en-US" altLang="zh-CN" dirty="0" err="1"/>
              <a:t>set_message</a:t>
            </a:r>
            <a:r>
              <a:rPr lang="en-US" altLang="zh-CN" dirty="0"/>
              <a:t>(prefix + request-&gt;name());</a:t>
            </a:r>
          </a:p>
          <a:p>
            <a:r>
              <a:rPr lang="en-US" altLang="zh-CN" dirty="0"/>
              <a:t>    return Status::OK;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5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RPC </a:t>
            </a:r>
            <a:r>
              <a:rPr lang="en-US" altLang="zh-CN" dirty="0" err="1"/>
              <a:t>frmework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RunServer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server_address</a:t>
            </a:r>
            <a:r>
              <a:rPr lang="en-US" altLang="zh-CN" dirty="0"/>
              <a:t>("0.0.0.0:50051");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GreeterServiceImpl</a:t>
            </a:r>
            <a:r>
              <a:rPr lang="en-US" altLang="zh-CN" dirty="0"/>
              <a:t> service;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ServerBuilder</a:t>
            </a:r>
            <a:r>
              <a:rPr lang="en-US" altLang="zh-CN" dirty="0"/>
              <a:t> builder;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builder.AddListeningPort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server_address</a:t>
            </a:r>
            <a:r>
              <a:rPr lang="en-US" altLang="zh-CN" dirty="0"/>
              <a:t>, </a:t>
            </a:r>
            <a:r>
              <a:rPr lang="en-US" altLang="zh-CN" dirty="0" err="1"/>
              <a:t>grpc</a:t>
            </a:r>
            <a:r>
              <a:rPr lang="en-US" altLang="zh-CN" dirty="0"/>
              <a:t>::</a:t>
            </a:r>
            <a:r>
              <a:rPr lang="en-US" altLang="zh-CN" dirty="0" err="1"/>
              <a:t>InsecureServerCredentials</a:t>
            </a:r>
            <a:r>
              <a:rPr lang="en-US" altLang="zh-CN" dirty="0" smtClean="0"/>
              <a:t>());</a:t>
            </a:r>
          </a:p>
          <a:p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en-US" altLang="zh-CN" b="1" dirty="0" err="1" smtClean="0">
                <a:solidFill>
                  <a:schemeClr val="tx1"/>
                </a:solidFill>
              </a:rPr>
              <a:t>builder.RegisterService</a:t>
            </a:r>
            <a:r>
              <a:rPr lang="en-US" altLang="zh-CN" b="1" dirty="0">
                <a:solidFill>
                  <a:schemeClr val="tx1"/>
                </a:solidFill>
              </a:rPr>
              <a:t>(&amp;service</a:t>
            </a:r>
            <a:r>
              <a:rPr lang="en-US" altLang="zh-CN" b="1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// Finally assemble the server.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unique_ptr</a:t>
            </a:r>
            <a:r>
              <a:rPr lang="en-US" altLang="zh-CN" dirty="0"/>
              <a:t>&lt;Server&gt; server(</a:t>
            </a:r>
            <a:r>
              <a:rPr lang="en-US" altLang="zh-CN" dirty="0" err="1"/>
              <a:t>builder.BuildAndStart</a:t>
            </a:r>
            <a:r>
              <a:rPr lang="en-US" altLang="zh-CN" dirty="0"/>
              <a:t>());</a:t>
            </a:r>
          </a:p>
          <a:p>
            <a:r>
              <a:rPr lang="en-US" altLang="zh-CN" dirty="0" smtClean="0"/>
              <a:t>  server-</a:t>
            </a:r>
            <a:r>
              <a:rPr lang="en-US" altLang="zh-CN" dirty="0"/>
              <a:t>&gt;Wait();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7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/>
          <a:lstStyle/>
          <a:p>
            <a:r>
              <a:rPr lang="en-US" altLang="zh-CN" dirty="0"/>
              <a:t>Existing RPC </a:t>
            </a:r>
            <a:r>
              <a:rPr lang="en-US" altLang="zh-CN" dirty="0" err="1"/>
              <a:t>frmework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Problems :</a:t>
            </a:r>
          </a:p>
          <a:p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to define a </a:t>
            </a:r>
            <a:r>
              <a:rPr lang="en-US" altLang="zh-CN" dirty="0"/>
              <a:t>protocol file, complication and </a:t>
            </a:r>
            <a:r>
              <a:rPr lang="en-US" altLang="zh-CN" dirty="0" smtClean="0"/>
              <a:t>learning </a:t>
            </a:r>
            <a:r>
              <a:rPr lang="en-US" altLang="zh-CN" dirty="0"/>
              <a:t>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many restrictions, must inherit, no freedom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just only support one </a:t>
            </a:r>
            <a:r>
              <a:rPr lang="en-US" altLang="zh-CN" dirty="0" smtClean="0"/>
              <a:t>protocol, how about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, xml, custom protocol?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you should know many details of framework and network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48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8560</TotalTime>
  <Words>2631</Words>
  <Application>Microsoft Office PowerPoint</Application>
  <PresentationFormat>全屏显示(4:3)</PresentationFormat>
  <Paragraphs>561</Paragraphs>
  <Slides>55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宋体</vt:lpstr>
      <vt:lpstr>微软雅黑</vt:lpstr>
      <vt:lpstr>微软雅黑</vt:lpstr>
      <vt:lpstr>Arial</vt:lpstr>
      <vt:lpstr>Calibri</vt:lpstr>
      <vt:lpstr>Calibri Light</vt:lpstr>
      <vt:lpstr>Shonar Bangla</vt:lpstr>
      <vt:lpstr>Wingdings</vt:lpstr>
      <vt:lpstr>Office 主题</vt:lpstr>
      <vt:lpstr>PowerPoint 演示文稿</vt:lpstr>
      <vt:lpstr>Outline</vt:lpstr>
      <vt:lpstr>Introduction to RPC</vt:lpstr>
      <vt:lpstr>Introduction to RPC</vt:lpstr>
      <vt:lpstr>Outline</vt:lpstr>
      <vt:lpstr>Existing RPC frmework</vt:lpstr>
      <vt:lpstr>Existing RPC frmework</vt:lpstr>
      <vt:lpstr>Existing RPC frmework</vt:lpstr>
      <vt:lpstr>Existing RPC frmework</vt:lpstr>
      <vt:lpstr>What is rest_rpc</vt:lpstr>
      <vt:lpstr>What is rest_rpc</vt:lpstr>
      <vt:lpstr>What is rest_rpc</vt:lpstr>
      <vt:lpstr>PowerPoint 演示文稿</vt:lpstr>
      <vt:lpstr>PowerPoint 演示文稿</vt:lpstr>
      <vt:lpstr>What is rest_rpc</vt:lpstr>
      <vt:lpstr>Outline</vt:lpstr>
      <vt:lpstr>Challenges</vt:lpstr>
      <vt:lpstr>Challenges</vt:lpstr>
      <vt:lpstr>Outline</vt:lpstr>
      <vt:lpstr>Register callable of any signature</vt:lpstr>
      <vt:lpstr>Register callable of any signature</vt:lpstr>
      <vt:lpstr>Type erase</vt:lpstr>
      <vt:lpstr>Type erase</vt:lpstr>
      <vt:lpstr>Register callable of any signature</vt:lpstr>
      <vt:lpstr>Register callable of any signature</vt:lpstr>
      <vt:lpstr>Register callable of any signature</vt:lpstr>
      <vt:lpstr>Register callable of any signature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PowerPoint 演示文稿</vt:lpstr>
      <vt:lpstr>Cut the complexity</vt:lpstr>
      <vt:lpstr>How to simplify the call code</vt:lpstr>
      <vt:lpstr>How to simplify the call code</vt:lpstr>
      <vt:lpstr>How to simplify the call code</vt:lpstr>
      <vt:lpstr>Is matching</vt:lpstr>
      <vt:lpstr>How to simplify the call code</vt:lpstr>
      <vt:lpstr>How to simplify the call code</vt:lpstr>
      <vt:lpstr>How to simplify the call code</vt:lpstr>
      <vt:lpstr>How to simplify the call code</vt:lpstr>
      <vt:lpstr>Something more</vt:lpstr>
      <vt:lpstr>How to simplify the call code</vt:lpstr>
      <vt:lpstr>How to simplify the call code</vt:lpstr>
      <vt:lpstr>Outline</vt:lpstr>
      <vt:lpstr>rest_rpc can be used to do what</vt:lpstr>
      <vt:lpstr>Links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wang</dc:creator>
  <cp:lastModifiedBy>QY</cp:lastModifiedBy>
  <cp:revision>587</cp:revision>
  <dcterms:created xsi:type="dcterms:W3CDTF">2016-10-09T06:12:27Z</dcterms:created>
  <dcterms:modified xsi:type="dcterms:W3CDTF">2017-05-04T07:46:04Z</dcterms:modified>
</cp:coreProperties>
</file>