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65" r:id="rId4"/>
    <p:sldId id="320" r:id="rId5"/>
    <p:sldId id="258" r:id="rId6"/>
    <p:sldId id="354" r:id="rId7"/>
    <p:sldId id="355" r:id="rId8"/>
    <p:sldId id="268" r:id="rId9"/>
    <p:sldId id="342" r:id="rId10"/>
    <p:sldId id="321" r:id="rId11"/>
    <p:sldId id="322" r:id="rId12"/>
    <p:sldId id="323" r:id="rId13"/>
    <p:sldId id="269" r:id="rId14"/>
    <p:sldId id="343" r:id="rId15"/>
    <p:sldId id="277" r:id="rId16"/>
    <p:sldId id="278" r:id="rId17"/>
    <p:sldId id="350" r:id="rId18"/>
    <p:sldId id="351" r:id="rId19"/>
    <p:sldId id="279" r:id="rId20"/>
    <p:sldId id="280" r:id="rId21"/>
    <p:sldId id="352" r:id="rId22"/>
    <p:sldId id="324" r:id="rId23"/>
    <p:sldId id="344" r:id="rId24"/>
    <p:sldId id="281" r:id="rId25"/>
    <p:sldId id="353" r:id="rId26"/>
    <p:sldId id="326" r:id="rId27"/>
    <p:sldId id="282" r:id="rId28"/>
    <p:sldId id="327" r:id="rId29"/>
    <p:sldId id="345" r:id="rId30"/>
    <p:sldId id="328" r:id="rId31"/>
    <p:sldId id="329" r:id="rId32"/>
    <p:sldId id="330" r:id="rId33"/>
    <p:sldId id="332" r:id="rId34"/>
    <p:sldId id="331" r:id="rId35"/>
    <p:sldId id="346" r:id="rId36"/>
    <p:sldId id="299" r:id="rId37"/>
    <p:sldId id="333" r:id="rId38"/>
    <p:sldId id="307" r:id="rId39"/>
    <p:sldId id="336" r:id="rId40"/>
    <p:sldId id="348" r:id="rId41"/>
    <p:sldId id="308" r:id="rId42"/>
    <p:sldId id="337" r:id="rId43"/>
    <p:sldId id="338" r:id="rId44"/>
    <p:sldId id="339" r:id="rId45"/>
    <p:sldId id="315" r:id="rId46"/>
    <p:sldId id="314" r:id="rId47"/>
    <p:sldId id="349" r:id="rId48"/>
    <p:sldId id="341" r:id="rId49"/>
    <p:sldId id="304" r:id="rId50"/>
    <p:sldId id="347" r:id="rId51"/>
    <p:sldId id="334" r:id="rId52"/>
    <p:sldId id="301" r:id="rId53"/>
    <p:sldId id="263" r:id="rId54"/>
    <p:sldId id="264"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7F9"/>
    <a:srgbClr val="098A90"/>
    <a:srgbClr val="1D456D"/>
    <a:srgbClr val="24A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935" autoAdjust="0"/>
  </p:normalViewPr>
  <p:slideViewPr>
    <p:cSldViewPr snapToGrid="0">
      <p:cViewPr varScale="1">
        <p:scale>
          <a:sx n="107" d="100"/>
          <a:sy n="107" d="100"/>
        </p:scale>
        <p:origin x="996"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3233-B32B-4AC3-A591-4171AB65348A}" type="datetimeFigureOut">
              <a:rPr lang="zh-CN" altLang="en-US" smtClean="0"/>
              <a:pPr/>
              <a:t>2017-04-24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7BE37-B124-4F9F-8F7E-44B90AC375A6}" type="slidenum">
              <a:rPr lang="zh-CN" altLang="en-US" smtClean="0"/>
              <a:pPr/>
              <a:t>‹#›</a:t>
            </a:fld>
            <a:endParaRPr lang="zh-CN" altLang="en-US"/>
          </a:p>
        </p:txBody>
      </p:sp>
    </p:spTree>
    <p:extLst>
      <p:ext uri="{BB962C8B-B14F-4D97-AF65-F5344CB8AC3E}">
        <p14:creationId xmlns:p14="http://schemas.microsoft.com/office/powerpoint/2010/main" val="355134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Hello everyone, </a:t>
            </a:r>
            <a:r>
              <a:rPr lang="en-US" altLang="zh-CN" dirty="0" err="1" smtClean="0"/>
              <a:t>i'm</a:t>
            </a:r>
            <a:r>
              <a:rPr lang="en-US" altLang="zh-CN" dirty="0" smtClean="0"/>
              <a:t> </a:t>
            </a:r>
            <a:r>
              <a:rPr lang="en-US" altLang="zh-CN" dirty="0" err="1" smtClean="0"/>
              <a:t>qiyu</a:t>
            </a:r>
            <a:r>
              <a:rPr lang="en-US" altLang="zh-CN" dirty="0" smtClean="0"/>
              <a:t> from China and today we're going to talk about an easy to use RPC library implemented by C++11/14.</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a:t>
            </a:fld>
            <a:endParaRPr lang="zh-CN" altLang="en-US"/>
          </a:p>
        </p:txBody>
      </p:sp>
    </p:spTree>
    <p:extLst>
      <p:ext uri="{BB962C8B-B14F-4D97-AF65-F5344CB8AC3E}">
        <p14:creationId xmlns:p14="http://schemas.microsoft.com/office/powerpoint/2010/main" val="1280348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sever code is very simple, because you can easily register callable of any signature with a simple interface </a:t>
            </a:r>
            <a:r>
              <a:rPr lang="en-US" altLang="zh-CN" dirty="0" err="1" smtClean="0"/>
              <a:t>register_handler</a:t>
            </a:r>
            <a:r>
              <a:rPr lang="en-US" altLang="zh-CN" dirty="0" smtClean="0"/>
              <a:t>. you know there is no such a container which can hold different kinds of signatures in </a:t>
            </a:r>
            <a:r>
              <a:rPr lang="en-US" altLang="zh-CN" dirty="0" err="1" smtClean="0"/>
              <a:t>c++</a:t>
            </a:r>
            <a:r>
              <a:rPr lang="en-US" altLang="zh-CN" dirty="0" smtClean="0"/>
              <a:t>.</a:t>
            </a:r>
          </a:p>
          <a:p>
            <a:r>
              <a:rPr lang="en-US" altLang="zh-CN" baseline="0" dirty="0" smtClean="0"/>
              <a:t>So how to </a:t>
            </a:r>
            <a:r>
              <a:rPr lang="en-US" altLang="zh-CN" dirty="0" smtClean="0"/>
              <a:t>register callable of any signature is the first challenge.</a:t>
            </a:r>
          </a:p>
          <a:p>
            <a:r>
              <a:rPr lang="en-US" altLang="zh-CN" dirty="0" smtClean="0"/>
              <a:t>The second challenge is how to route the correct handler, because the request format from the client is binary data, you need to parse the string and finish a function call. so how to transform string arguments to real arguments?</a:t>
            </a:r>
          </a:p>
          <a:p>
            <a:r>
              <a:rPr lang="en-US" altLang="zh-CN" dirty="0" smtClean="0"/>
              <a:t>The third challenge is simplify the call code, general, simple and powerful user interface is a challenge.</a:t>
            </a:r>
          </a:p>
          <a:p>
            <a:r>
              <a:rPr lang="en-US" altLang="zh-CN" dirty="0" smtClean="0"/>
              <a:t>the last challenge is hide the details of serialization and networking, let users  focus on the business logic.</a:t>
            </a:r>
          </a:p>
          <a:p>
            <a:r>
              <a:rPr lang="en-US" altLang="zh-CN" dirty="0" smtClean="0"/>
              <a:t>ok let’s discuss the challenges now.</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13</a:t>
            </a:fld>
            <a:endParaRPr lang="zh-CN" altLang="en-US"/>
          </a:p>
        </p:txBody>
      </p:sp>
    </p:spTree>
    <p:extLst>
      <p:ext uri="{BB962C8B-B14F-4D97-AF65-F5344CB8AC3E}">
        <p14:creationId xmlns:p14="http://schemas.microsoft.com/office/powerpoint/2010/main" val="3584477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rest_rpc</a:t>
            </a:r>
            <a:r>
              <a:rPr lang="en-US" altLang="zh-CN" dirty="0" smtClean="0"/>
              <a:t> can register different kinds of callable, no matter different return types and arguments types.</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15</a:t>
            </a:fld>
            <a:endParaRPr lang="zh-CN" altLang="en-US"/>
          </a:p>
        </p:txBody>
      </p:sp>
    </p:spTree>
    <p:extLst>
      <p:ext uri="{BB962C8B-B14F-4D97-AF65-F5344CB8AC3E}">
        <p14:creationId xmlns:p14="http://schemas.microsoft.com/office/powerpoint/2010/main" val="1371347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does someone has some ideas to solve the problem? we can discuss it. let’s go on. indeed we need type erase. how to type erase? </a:t>
            </a:r>
            <a:r>
              <a:rPr lang="en-US" altLang="zh-CN" dirty="0" err="1" smtClean="0"/>
              <a:t>std</a:t>
            </a:r>
            <a:r>
              <a:rPr lang="en-US" altLang="zh-CN" dirty="0" smtClean="0"/>
              <a:t>::function? no, because the signature is fixed  at the time of definition.</a:t>
            </a:r>
          </a:p>
          <a:p>
            <a:r>
              <a:rPr lang="en-US" altLang="zh-CN" dirty="0" smtClean="0"/>
              <a:t>how about boost::variant or </a:t>
            </a:r>
            <a:r>
              <a:rPr lang="en-US" altLang="zh-CN" dirty="0" err="1" smtClean="0"/>
              <a:t>std</a:t>
            </a:r>
            <a:r>
              <a:rPr lang="en-US" altLang="zh-CN" dirty="0" smtClean="0"/>
              <a:t>::variant from </a:t>
            </a:r>
            <a:r>
              <a:rPr lang="en-US" altLang="zh-CN" dirty="0" err="1" smtClean="0"/>
              <a:t>c++</a:t>
            </a:r>
            <a:r>
              <a:rPr lang="en-US" altLang="zh-CN" dirty="0" smtClean="0"/>
              <a:t>17? no, because the variant type is also fixed at the time of definition.</a:t>
            </a:r>
          </a:p>
          <a:p>
            <a:r>
              <a:rPr lang="en-US" altLang="zh-CN" dirty="0" smtClean="0"/>
              <a:t>how about boost::any or </a:t>
            </a:r>
            <a:r>
              <a:rPr lang="en-US" altLang="zh-CN" dirty="0" err="1" smtClean="0"/>
              <a:t>std</a:t>
            </a:r>
            <a:r>
              <a:rPr lang="en-US" altLang="zh-CN" dirty="0" smtClean="0"/>
              <a:t>::any from </a:t>
            </a:r>
            <a:r>
              <a:rPr lang="en-US" altLang="zh-CN" dirty="0" err="1" smtClean="0"/>
              <a:t>c++</a:t>
            </a:r>
            <a:r>
              <a:rPr lang="en-US" altLang="zh-CN" dirty="0" smtClean="0"/>
              <a:t>17? no, because </a:t>
            </a:r>
            <a:r>
              <a:rPr lang="en-US" altLang="zh-CN" dirty="0" err="1" smtClean="0"/>
              <a:t>any_cast</a:t>
            </a:r>
            <a:r>
              <a:rPr lang="en-US" altLang="zh-CN" dirty="0" smtClean="0"/>
              <a:t> need a concrete type to get the value, but the request from the client is binary format and lost the type information, the server has no opportunity to get the concrete type.</a:t>
            </a:r>
          </a:p>
          <a:p>
            <a:r>
              <a:rPr lang="en-US" altLang="zh-CN" dirty="0" smtClean="0"/>
              <a:t>Now let’s look at a special type erase way implemented by modern </a:t>
            </a:r>
            <a:r>
              <a:rPr lang="en-US" altLang="zh-CN" dirty="0" err="1" smtClean="0"/>
              <a:t>c++</a:t>
            </a:r>
            <a:r>
              <a:rPr lang="en-US" altLang="zh-CN" dirty="0" smtClean="0"/>
              <a:t>.</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16</a:t>
            </a:fld>
            <a:endParaRPr lang="zh-CN" altLang="en-US"/>
          </a:p>
        </p:txBody>
      </p:sp>
    </p:spTree>
    <p:extLst>
      <p:ext uri="{BB962C8B-B14F-4D97-AF65-F5344CB8AC3E}">
        <p14:creationId xmlns:p14="http://schemas.microsoft.com/office/powerpoint/2010/main" val="2995305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19</a:t>
            </a:fld>
            <a:endParaRPr lang="zh-CN" altLang="en-US"/>
          </a:p>
        </p:txBody>
      </p:sp>
    </p:spTree>
    <p:extLst>
      <p:ext uri="{BB962C8B-B14F-4D97-AF65-F5344CB8AC3E}">
        <p14:creationId xmlns:p14="http://schemas.microsoft.com/office/powerpoint/2010/main" val="3975082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you</a:t>
            </a:r>
            <a:r>
              <a:rPr lang="en-US" altLang="zh-CN" baseline="0" dirty="0" smtClean="0"/>
              <a:t> can  register callable of any signature</a:t>
            </a:r>
            <a:r>
              <a:rPr lang="en-US" altLang="zh-CN" baseline="0" dirty="0" smtClean="0"/>
              <a:t>.</a:t>
            </a:r>
          </a:p>
          <a:p>
            <a:r>
              <a:rPr lang="en-US" altLang="zh-CN" dirty="0" smtClean="0">
                <a:solidFill>
                  <a:srgbClr val="FF0000"/>
                </a:solidFill>
              </a:rPr>
              <a:t>can accept any function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compose wrapper function and real function by </a:t>
            </a:r>
            <a:r>
              <a:rPr lang="en-US" altLang="zh-CN" dirty="0" err="1" smtClean="0">
                <a:solidFill>
                  <a:srgbClr val="FF0000"/>
                </a:solidFill>
              </a:rPr>
              <a:t>std</a:t>
            </a:r>
            <a:r>
              <a:rPr lang="en-US" altLang="zh-CN" dirty="0" smtClean="0">
                <a:solidFill>
                  <a:srgbClr val="FF0000"/>
                </a:solidFill>
              </a:rPr>
              <a:t>::bind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template class and </a:t>
            </a:r>
            <a:r>
              <a:rPr lang="en-US" altLang="zh-CN" dirty="0" err="1" smtClean="0">
                <a:solidFill>
                  <a:srgbClr val="FF0000"/>
                </a:solidFill>
              </a:rPr>
              <a:t>std</a:t>
            </a:r>
            <a:r>
              <a:rPr lang="en-US" altLang="zh-CN" dirty="0" smtClean="0">
                <a:solidFill>
                  <a:srgbClr val="FF0000"/>
                </a:solidFill>
              </a:rPr>
              <a:t>::bind</a:t>
            </a:r>
            <a:r>
              <a:rPr lang="zh-CN" altLang="en-US" dirty="0" smtClean="0">
                <a:solidFill>
                  <a:srgbClr val="FF0000"/>
                </a:solidFill>
              </a:rPr>
              <a:t> </a:t>
            </a:r>
            <a:r>
              <a:rPr lang="en-US" altLang="zh-CN" dirty="0" smtClean="0">
                <a:solidFill>
                  <a:srgbClr val="FF0000"/>
                </a:solidFill>
              </a:rPr>
              <a:t>erase function type</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20</a:t>
            </a:fld>
            <a:endParaRPr lang="zh-CN" altLang="en-US"/>
          </a:p>
        </p:txBody>
      </p:sp>
    </p:spTree>
    <p:extLst>
      <p:ext uri="{BB962C8B-B14F-4D97-AF65-F5344CB8AC3E}">
        <p14:creationId xmlns:p14="http://schemas.microsoft.com/office/powerpoint/2010/main" val="4015747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22</a:t>
            </a:fld>
            <a:endParaRPr lang="zh-CN" altLang="en-US"/>
          </a:p>
        </p:txBody>
      </p:sp>
    </p:spTree>
    <p:extLst>
      <p:ext uri="{BB962C8B-B14F-4D97-AF65-F5344CB8AC3E}">
        <p14:creationId xmlns:p14="http://schemas.microsoft.com/office/powerpoint/2010/main" val="3136727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joke,</a:t>
            </a:r>
            <a:r>
              <a:rPr lang="en-US" altLang="zh-CN" baseline="0" dirty="0" smtClean="0"/>
              <a:t> way to aspen.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23</a:t>
            </a:fld>
            <a:endParaRPr lang="zh-CN" altLang="en-US"/>
          </a:p>
        </p:txBody>
      </p:sp>
    </p:spTree>
    <p:extLst>
      <p:ext uri="{BB962C8B-B14F-4D97-AF65-F5344CB8AC3E}">
        <p14:creationId xmlns:p14="http://schemas.microsoft.com/office/powerpoint/2010/main" val="3739802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handler</a:t>
            </a:r>
            <a:r>
              <a:rPr lang="en-US" altLang="zh-CN" baseline="0" dirty="0" smtClean="0"/>
              <a:t> name can be got easily from client request. the route function is very easy, just find the handler and then call it with binary data.</a:t>
            </a:r>
          </a:p>
          <a:p>
            <a:r>
              <a:rPr lang="en-US" altLang="zh-CN" dirty="0" smtClean="0"/>
              <a:t>the key Point is the called handler, let’s look at it.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24</a:t>
            </a:fld>
            <a:endParaRPr lang="zh-CN" altLang="en-US"/>
          </a:p>
        </p:txBody>
      </p:sp>
    </p:spTree>
    <p:extLst>
      <p:ext uri="{BB962C8B-B14F-4D97-AF65-F5344CB8AC3E}">
        <p14:creationId xmlns:p14="http://schemas.microsoft.com/office/powerpoint/2010/main" val="2643166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apply function has three arguments, the first argument is the registered handler, the rest arguments are binary data from client.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client put the call arguments into a tuple and serialize it into binary data. so at the server side we need to</a:t>
            </a:r>
            <a:r>
              <a:rPr lang="zh-CN" altLang="en-US" baseline="0" dirty="0" smtClean="0"/>
              <a:t> </a:t>
            </a:r>
            <a:r>
              <a:rPr lang="en-US" altLang="zh-CN" baseline="0" dirty="0" err="1" smtClean="0"/>
              <a:t>deserialize</a:t>
            </a:r>
            <a:r>
              <a:rPr lang="en-US" altLang="zh-CN" baseline="0" dirty="0" smtClean="0"/>
              <a:t> it into tuple. I use serialization engine iguana do the work, because of the time limit I don’t want to talk about it this time.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Now you have had the registered handler and the tuple arguments, you just need to call </a:t>
            </a:r>
            <a:r>
              <a:rPr lang="en-US" altLang="zh-CN" dirty="0" err="1" smtClean="0"/>
              <a:t>std</a:t>
            </a:r>
            <a:r>
              <a:rPr lang="en-US" altLang="zh-CN" dirty="0" smtClean="0"/>
              <a:t>::apply to </a:t>
            </a:r>
            <a:r>
              <a:rPr lang="en-US" altLang="zh-CN" dirty="0" err="1" smtClean="0"/>
              <a:t>excecute</a:t>
            </a:r>
            <a:r>
              <a:rPr lang="en-US" altLang="zh-CN" dirty="0" smtClean="0"/>
              <a:t> the hander in  </a:t>
            </a:r>
            <a:r>
              <a:rPr lang="en-US" altLang="zh-CN" dirty="0" err="1" smtClean="0"/>
              <a:t>c++</a:t>
            </a:r>
            <a:r>
              <a:rPr lang="en-US" altLang="zh-CN" dirty="0" smtClean="0"/>
              <a:t>17. But for C++14 you can utilize some new features to implement similar </a:t>
            </a:r>
            <a:r>
              <a:rPr lang="en-US" altLang="zh-CN" dirty="0" err="1" smtClean="0"/>
              <a:t>std</a:t>
            </a:r>
            <a:r>
              <a:rPr lang="en-US" altLang="zh-CN" dirty="0" smtClean="0"/>
              <a:t>::apply.</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26</a:t>
            </a:fld>
            <a:endParaRPr lang="zh-CN" altLang="en-US"/>
          </a:p>
        </p:txBody>
      </p:sp>
    </p:spTree>
    <p:extLst>
      <p:ext uri="{BB962C8B-B14F-4D97-AF65-F5344CB8AC3E}">
        <p14:creationId xmlns:p14="http://schemas.microsoft.com/office/powerpoint/2010/main" val="2908732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can implement </a:t>
            </a:r>
            <a:r>
              <a:rPr lang="en-US" altLang="zh-CN" dirty="0" err="1" smtClean="0"/>
              <a:t>std</a:t>
            </a:r>
            <a:r>
              <a:rPr lang="en-US" altLang="zh-CN" dirty="0" smtClean="0"/>
              <a:t>::apply by </a:t>
            </a:r>
            <a:r>
              <a:rPr lang="en-US" altLang="zh-CN" dirty="0" err="1" smtClean="0"/>
              <a:t>c++</a:t>
            </a:r>
            <a:r>
              <a:rPr lang="en-US" altLang="zh-CN" dirty="0" smtClean="0"/>
              <a:t>14, we can utilize </a:t>
            </a:r>
            <a:r>
              <a:rPr lang="en-US" altLang="zh-CN" dirty="0" err="1" smtClean="0"/>
              <a:t>c++</a:t>
            </a:r>
            <a:r>
              <a:rPr lang="en-US" altLang="zh-CN" dirty="0" smtClean="0"/>
              <a:t>14 feature </a:t>
            </a:r>
            <a:r>
              <a:rPr lang="en-US" altLang="zh-CN" dirty="0" err="1" smtClean="0"/>
              <a:t>std</a:t>
            </a:r>
            <a:r>
              <a:rPr lang="en-US" altLang="zh-CN" dirty="0" smtClean="0"/>
              <a:t>::</a:t>
            </a:r>
            <a:r>
              <a:rPr lang="en-US" altLang="zh-CN" dirty="0" err="1" smtClean="0"/>
              <a:t>index_sequence</a:t>
            </a:r>
            <a:r>
              <a:rPr lang="en-US" altLang="zh-CN" dirty="0" smtClean="0"/>
              <a:t> to expand </a:t>
            </a:r>
            <a:r>
              <a:rPr lang="en-US" altLang="zh-CN" dirty="0" err="1" smtClean="0"/>
              <a:t>variadic</a:t>
            </a:r>
            <a:r>
              <a:rPr lang="en-US" altLang="zh-CN" dirty="0" smtClean="0"/>
              <a:t> template.</a:t>
            </a:r>
          </a:p>
          <a:p>
            <a:r>
              <a:rPr lang="en-US" altLang="zh-CN" dirty="0" smtClean="0"/>
              <a:t>at first make a </a:t>
            </a:r>
            <a:r>
              <a:rPr lang="en-US" altLang="zh-CN" dirty="0" err="1" smtClean="0"/>
              <a:t>index_sequence</a:t>
            </a:r>
            <a:r>
              <a:rPr lang="en-US" altLang="zh-CN" dirty="0" smtClean="0"/>
              <a:t> by </a:t>
            </a:r>
            <a:r>
              <a:rPr lang="en-US" altLang="zh-CN" dirty="0" err="1" smtClean="0"/>
              <a:t>tuple_size</a:t>
            </a:r>
            <a:r>
              <a:rPr lang="en-US" altLang="zh-CN" dirty="0" smtClean="0"/>
              <a:t>, then get all elements of tuple by expanding </a:t>
            </a:r>
            <a:r>
              <a:rPr lang="en-US" altLang="zh-CN" dirty="0" err="1" smtClean="0"/>
              <a:t>variadic</a:t>
            </a:r>
            <a:r>
              <a:rPr lang="en-US" altLang="zh-CN" dirty="0" smtClean="0"/>
              <a:t> template, the got parameters become function arguments and the function call finish.</a:t>
            </a:r>
          </a:p>
          <a:p>
            <a:r>
              <a:rPr lang="en-US" altLang="zh-CN" dirty="0" smtClean="0"/>
              <a:t>ok let’s look back the solution of register and route handler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27</a:t>
            </a:fld>
            <a:endParaRPr lang="zh-CN" altLang="en-US"/>
          </a:p>
        </p:txBody>
      </p:sp>
    </p:spTree>
    <p:extLst>
      <p:ext uri="{BB962C8B-B14F-4D97-AF65-F5344CB8AC3E}">
        <p14:creationId xmlns:p14="http://schemas.microsoft.com/office/powerpoint/2010/main" val="701607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start the introduction. </a:t>
            </a:r>
            <a:r>
              <a:rPr lang="en-US" altLang="zh-CN" dirty="0" err="1" smtClean="0"/>
              <a:t>i</a:t>
            </a:r>
            <a:r>
              <a:rPr lang="en-US" altLang="zh-CN" dirty="0" smtClean="0"/>
              <a:t> want to introduce </a:t>
            </a:r>
            <a:r>
              <a:rPr lang="en-US" altLang="zh-CN" dirty="0" err="1" smtClean="0"/>
              <a:t>rest_rpc</a:t>
            </a:r>
            <a:r>
              <a:rPr lang="en-US" altLang="zh-CN" dirty="0" smtClean="0"/>
              <a:t>, a new approach to implement RPC library that shows off the power of modern C++. </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a:t>
            </a:fld>
            <a:endParaRPr lang="zh-CN" altLang="en-US"/>
          </a:p>
        </p:txBody>
      </p:sp>
    </p:spTree>
    <p:extLst>
      <p:ext uri="{BB962C8B-B14F-4D97-AF65-F5344CB8AC3E}">
        <p14:creationId xmlns:p14="http://schemas.microsoft.com/office/powerpoint/2010/main" val="2547160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utilize a template class to hold the function type and wrapper the real function by invoker::apply. this is a special type erase method, we can register callable of any signature by this method.</a:t>
            </a:r>
          </a:p>
          <a:p>
            <a:r>
              <a:rPr lang="en-US" altLang="zh-CN" dirty="0" smtClean="0"/>
              <a:t>is this method universal? yes, this method is particularly suitable for the following scenarios: parse parameters from network and route to the right handler, RPC, http server can enjoy the benefit of this method.</a:t>
            </a:r>
          </a:p>
          <a:p>
            <a:r>
              <a:rPr lang="en-US" altLang="zh-CN" dirty="0" smtClean="0"/>
              <a:t>let’s talk about the http server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28</a:t>
            </a:fld>
            <a:endParaRPr lang="zh-CN" altLang="en-US"/>
          </a:p>
        </p:txBody>
      </p:sp>
    </p:spTree>
    <p:extLst>
      <p:ext uri="{BB962C8B-B14F-4D97-AF65-F5344CB8AC3E}">
        <p14:creationId xmlns:p14="http://schemas.microsoft.com/office/powerpoint/2010/main" val="4088154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 to parse the string </a:t>
            </a:r>
            <a:r>
              <a:rPr lang="en-US" altLang="zh-CN" dirty="0" err="1" smtClean="0"/>
              <a:t>url</a:t>
            </a:r>
            <a:r>
              <a:rPr lang="en-US" altLang="zh-CN" dirty="0" smtClean="0"/>
              <a:t> and call the right handler, this situation is a little different from former situation, because the request is raw string, no serialization. how to route and execute by the string </a:t>
            </a:r>
            <a:r>
              <a:rPr lang="en-US" altLang="zh-CN" dirty="0" err="1" smtClean="0"/>
              <a:t>url</a:t>
            </a:r>
            <a:r>
              <a:rPr lang="en-US" altLang="zh-CN" dirty="0" smtClean="0"/>
              <a:t>?</a:t>
            </a:r>
          </a:p>
          <a:p>
            <a:r>
              <a:rPr lang="en-US" altLang="zh-CN" dirty="0" smtClean="0"/>
              <a:t>can anyone give a solution?</a:t>
            </a:r>
          </a:p>
          <a:p>
            <a:r>
              <a:rPr lang="en-US" altLang="zh-CN" dirty="0" smtClean="0"/>
              <a:t>the solution is similar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30</a:t>
            </a:fld>
            <a:endParaRPr lang="zh-CN" altLang="en-US"/>
          </a:p>
        </p:txBody>
      </p:sp>
    </p:spTree>
    <p:extLst>
      <p:ext uri="{BB962C8B-B14F-4D97-AF65-F5344CB8AC3E}">
        <p14:creationId xmlns:p14="http://schemas.microsoft.com/office/powerpoint/2010/main" val="3874910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split </a:t>
            </a:r>
            <a:r>
              <a:rPr lang="en-US" altLang="zh-CN" dirty="0" err="1" smtClean="0"/>
              <a:t>url</a:t>
            </a:r>
            <a:r>
              <a:rPr lang="en-US" altLang="zh-CN" dirty="0" smtClean="0"/>
              <a:t> into a string vector, the vector hold the string parameters. token parser to the work.</a:t>
            </a:r>
          </a:p>
          <a:p>
            <a:r>
              <a:rPr lang="en-US" altLang="zh-CN" dirty="0" smtClean="0"/>
              <a:t>the get method transforms a parameter to a gave type parameter.</a:t>
            </a:r>
          </a:p>
          <a:p>
            <a:r>
              <a:rPr lang="en-US" altLang="zh-CN" dirty="0" smtClean="0"/>
              <a:t>it’s easy and clear, nothing more to say. next we will implement route and execute by the string vector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31</a:t>
            </a:fld>
            <a:endParaRPr lang="zh-CN" altLang="en-US"/>
          </a:p>
        </p:txBody>
      </p:sp>
    </p:spTree>
    <p:extLst>
      <p:ext uri="{BB962C8B-B14F-4D97-AF65-F5344CB8AC3E}">
        <p14:creationId xmlns:p14="http://schemas.microsoft.com/office/powerpoint/2010/main" val="1318862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bind, this time we also bind static member function of a template class, but the member function is template function, and one argument is a empty tuple. let’s look at the template class. </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32</a:t>
            </a:fld>
            <a:endParaRPr lang="zh-CN" altLang="en-US"/>
          </a:p>
        </p:txBody>
      </p:sp>
    </p:spTree>
    <p:extLst>
      <p:ext uri="{BB962C8B-B14F-4D97-AF65-F5344CB8AC3E}">
        <p14:creationId xmlns:p14="http://schemas.microsoft.com/office/powerpoint/2010/main" val="2354499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need some helper class, for example </a:t>
            </a:r>
            <a:r>
              <a:rPr lang="en-US" altLang="zh-CN" baseline="0" dirty="0" err="1" smtClean="0"/>
              <a:t>function_traits</a:t>
            </a:r>
            <a:r>
              <a:rPr lang="en-US" altLang="zh-CN" baseline="0" dirty="0" smtClean="0"/>
              <a:t>,  it used to trait function return type, arguments types, arguments number and so 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is a part of </a:t>
            </a:r>
            <a:r>
              <a:rPr lang="en-US" altLang="zh-CN" dirty="0" err="1" smtClean="0"/>
              <a:t>function_traits</a:t>
            </a:r>
            <a:r>
              <a:rPr lang="en-US" altLang="zh-CN" dirty="0" smtClean="0"/>
              <a:t>, more details you can find it here:</a:t>
            </a:r>
            <a:r>
              <a:rPr lang="zh-CN" altLang="en-US" dirty="0" smtClean="0"/>
              <a:t>https://github.com/topcpporg/rest_rpc/blob/master/rest_rpc/base/function_traits.hpp</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a:t>
            </a:r>
            <a:r>
              <a:rPr lang="en-US" altLang="zh-CN" dirty="0" err="1" smtClean="0"/>
              <a:t>function_traits</a:t>
            </a:r>
            <a:r>
              <a:rPr lang="en-US" altLang="zh-CN" dirty="0" smtClean="0"/>
              <a:t> help us a lot, let’s go on.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33</a:t>
            </a:fld>
            <a:endParaRPr lang="zh-CN" altLang="en-US"/>
          </a:p>
        </p:txBody>
      </p:sp>
    </p:spTree>
    <p:extLst>
      <p:ext uri="{BB962C8B-B14F-4D97-AF65-F5344CB8AC3E}">
        <p14:creationId xmlns:p14="http://schemas.microsoft.com/office/powerpoint/2010/main" val="35016929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 invoker class is the base case, has three template arguments, the first argument is the type of registered handler,  the second template argument N, every time plus 1 in recursive process, and the third argument is the termination condition. pay attention to the red</a:t>
            </a:r>
            <a:r>
              <a:rPr lang="en-US" altLang="zh-CN" baseline="0" dirty="0" smtClean="0"/>
              <a:t> color code, Firstly</a:t>
            </a:r>
            <a:r>
              <a:rPr lang="en-US" altLang="zh-CN" dirty="0" smtClean="0"/>
              <a:t> every time get a string argument</a:t>
            </a:r>
            <a:r>
              <a:rPr lang="en-US" altLang="zh-CN" baseline="0" dirty="0" smtClean="0"/>
              <a:t> and transform it to corresponding argument in the function. Secondly put the transformed argument into the empty tuple by </a:t>
            </a:r>
            <a:r>
              <a:rPr lang="en-US" altLang="zh-CN" baseline="0" dirty="0" err="1" smtClean="0"/>
              <a:t>tuple_cat</a:t>
            </a:r>
            <a:r>
              <a:rPr lang="en-US" altLang="zh-CN" baseline="0" dirty="0" smtClean="0"/>
              <a:t>, because the beginning </a:t>
            </a:r>
            <a:r>
              <a:rPr lang="en-US" altLang="zh-CN" baseline="0" dirty="0" err="1" smtClean="0"/>
              <a:t>args</a:t>
            </a:r>
            <a:r>
              <a:rPr lang="en-US" altLang="zh-CN" baseline="0" dirty="0" smtClean="0"/>
              <a:t> is </a:t>
            </a:r>
            <a:r>
              <a:rPr lang="en-US" altLang="zh-CN" baseline="0" dirty="0" err="1" smtClean="0"/>
              <a:t>std</a:t>
            </a:r>
            <a:r>
              <a:rPr lang="en-US" altLang="zh-CN" baseline="0" dirty="0" smtClean="0"/>
              <a:t>::tuple&lt;&gt;, so we need </a:t>
            </a:r>
            <a:r>
              <a:rPr lang="en-US" altLang="zh-CN" baseline="0" dirty="0" err="1" smtClean="0"/>
              <a:t>tuple_cat</a:t>
            </a:r>
            <a:r>
              <a:rPr lang="en-US" altLang="zh-CN" baseline="0" dirty="0" smtClean="0"/>
              <a:t> argument one by one, at last we get all arguments in a tuple when recursive determined, and we can use </a:t>
            </a:r>
            <a:r>
              <a:rPr lang="en-US" altLang="zh-CN" baseline="0" dirty="0" err="1" smtClean="0"/>
              <a:t>std</a:t>
            </a:r>
            <a:r>
              <a:rPr lang="en-US" altLang="zh-CN" baseline="0" dirty="0" smtClean="0"/>
              <a:t>::apply to finish call with tuple.</a:t>
            </a:r>
          </a:p>
          <a:p>
            <a:r>
              <a:rPr lang="en-US" altLang="zh-CN" dirty="0" smtClean="0"/>
              <a:t>the key point is transform string argument one</a:t>
            </a:r>
            <a:r>
              <a:rPr lang="en-US" altLang="zh-CN" baseline="0" dirty="0" smtClean="0"/>
              <a:t> by one and add it into a tuple, at last apply with registered function and tuple arguments. is that clear?</a:t>
            </a:r>
          </a:p>
          <a:p>
            <a:r>
              <a:rPr lang="en-US" altLang="zh-CN" dirty="0" smtClean="0"/>
              <a:t>I think it’s very difficult to solve the problem by </a:t>
            </a:r>
            <a:r>
              <a:rPr lang="en-US" altLang="zh-CN" dirty="0" err="1" smtClean="0"/>
              <a:t>c++</a:t>
            </a:r>
            <a:r>
              <a:rPr lang="en-US" altLang="zh-CN" dirty="0" smtClean="0"/>
              <a:t>03</a:t>
            </a:r>
          </a:p>
          <a:p>
            <a:r>
              <a:rPr lang="en-US" altLang="zh-CN" dirty="0" smtClean="0"/>
              <a:t>but it’s easy for modern </a:t>
            </a:r>
            <a:r>
              <a:rPr lang="en-US" altLang="zh-CN" dirty="0" err="1" smtClean="0"/>
              <a:t>c++</a:t>
            </a:r>
            <a:r>
              <a:rPr lang="en-US" altLang="zh-CN" dirty="0" smtClean="0"/>
              <a:t>, because there are so many new features can help us, we just need find the potential of new features and compose them together.</a:t>
            </a:r>
            <a:endParaRPr lang="zh-CN" altLang="en-US"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34</a:t>
            </a:fld>
            <a:endParaRPr lang="zh-CN" altLang="en-US"/>
          </a:p>
        </p:txBody>
      </p:sp>
    </p:spTree>
    <p:extLst>
      <p:ext uri="{BB962C8B-B14F-4D97-AF65-F5344CB8AC3E}">
        <p14:creationId xmlns:p14="http://schemas.microsoft.com/office/powerpoint/2010/main" val="26041061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a:t>
            </a:r>
            <a:r>
              <a:rPr lang="en-US" altLang="zh-CN" dirty="0" err="1" smtClean="0"/>
              <a:t>timax</a:t>
            </a:r>
            <a:r>
              <a:rPr lang="en-US" altLang="zh-CN" dirty="0" smtClean="0"/>
              <a:t> bind, let’s compere it with </a:t>
            </a:r>
            <a:r>
              <a:rPr lang="en-US" altLang="zh-CN" dirty="0" err="1" smtClean="0"/>
              <a:t>std</a:t>
            </a:r>
            <a:r>
              <a:rPr lang="en-US" altLang="zh-CN" dirty="0" smtClean="0"/>
              <a:t>::bind.</a:t>
            </a:r>
          </a:p>
          <a:p>
            <a:r>
              <a:rPr lang="en-US" altLang="zh-CN" dirty="0" err="1" smtClean="0"/>
              <a:t>timax</a:t>
            </a:r>
            <a:r>
              <a:rPr lang="en-US" altLang="zh-CN" dirty="0" smtClean="0"/>
              <a:t>::bind  omits placeholder , it’s  more simple.</a:t>
            </a:r>
          </a:p>
          <a:p>
            <a:r>
              <a:rPr lang="en-US" altLang="zh-CN" dirty="0" err="1" smtClean="0"/>
              <a:t>timax</a:t>
            </a:r>
            <a:r>
              <a:rPr lang="en-US" altLang="zh-CN" dirty="0" smtClean="0"/>
              <a:t> bind is not</a:t>
            </a:r>
            <a:r>
              <a:rPr lang="en-US" altLang="zh-CN" baseline="0" dirty="0" smtClean="0"/>
              <a:t> another bind, it’s just a wrapper of </a:t>
            </a:r>
            <a:r>
              <a:rPr lang="en-US" altLang="zh-CN" baseline="0" dirty="0" err="1" smtClean="0"/>
              <a:t>std</a:t>
            </a:r>
            <a:r>
              <a:rPr lang="en-US" altLang="zh-CN" baseline="0" dirty="0" smtClean="0"/>
              <a:t>::bind for simplify the usage, let’s look at the implementation.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36</a:t>
            </a:fld>
            <a:endParaRPr lang="zh-CN" altLang="en-US"/>
          </a:p>
        </p:txBody>
      </p:sp>
    </p:spTree>
    <p:extLst>
      <p:ext uri="{BB962C8B-B14F-4D97-AF65-F5344CB8AC3E}">
        <p14:creationId xmlns:p14="http://schemas.microsoft.com/office/powerpoint/2010/main" val="2069297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there are two overload functions, if you bind with parameters, the first function was selected, in the function </a:t>
            </a:r>
            <a:r>
              <a:rPr lang="en-US" altLang="zh-CN" baseline="0" dirty="0" err="1" smtClean="0"/>
              <a:t>std</a:t>
            </a:r>
            <a:r>
              <a:rPr lang="en-US" altLang="zh-CN" baseline="0" dirty="0" smtClean="0"/>
              <a:t>::bind is called, if you omit the parameters, the second function will be selected.</a:t>
            </a:r>
          </a:p>
          <a:p>
            <a:r>
              <a:rPr lang="en-US" altLang="zh-CN" dirty="0" smtClean="0"/>
              <a:t>Here we use move capture lambda, and the return type is </a:t>
            </a:r>
            <a:r>
              <a:rPr lang="en-US" altLang="zh-CN" dirty="0" err="1" smtClean="0"/>
              <a:t>std</a:t>
            </a:r>
            <a:r>
              <a:rPr lang="en-US" altLang="zh-CN" dirty="0" smtClean="0"/>
              <a:t>::function.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37</a:t>
            </a:fld>
            <a:endParaRPr lang="zh-CN" altLang="en-US"/>
          </a:p>
        </p:txBody>
      </p:sp>
    </p:spTree>
    <p:extLst>
      <p:ext uri="{BB962C8B-B14F-4D97-AF65-F5344CB8AC3E}">
        <p14:creationId xmlns:p14="http://schemas.microsoft.com/office/powerpoint/2010/main" val="2433551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Pay attention to the micro TIMAX_DEFINE_PROTOCOL, it’s a call protocol. You know many kinds of servers use protocol buffer or some other protocol file to define the call protocol. I don’t like the way, I think the protocol file increase learning cost, you have to learning the complicated details and there is no unified protocol. So </a:t>
            </a:r>
            <a:r>
              <a:rPr lang="en-US" altLang="zh-CN" dirty="0" err="1" smtClean="0"/>
              <a:t>rest_rpc</a:t>
            </a:r>
            <a:r>
              <a:rPr lang="en-US" altLang="zh-CN" dirty="0" smtClean="0"/>
              <a:t> discards protocol file, </a:t>
            </a:r>
            <a:r>
              <a:rPr lang="en-US" altLang="zh-CN" dirty="0" err="1" smtClean="0"/>
              <a:t>rest_rpc</a:t>
            </a:r>
            <a:r>
              <a:rPr lang="en-US" altLang="zh-CN" dirty="0" smtClean="0"/>
              <a:t> want user just need focus on</a:t>
            </a:r>
            <a:r>
              <a:rPr lang="en-US" altLang="zh-CN" baseline="0" dirty="0" smtClean="0"/>
              <a:t> business and easy to use. So we use a universal micro to define call protocol.  maybe you have lots of reasons and benefits of protocol file, but </a:t>
            </a:r>
            <a:r>
              <a:rPr lang="en-US" altLang="zh-CN" baseline="0" dirty="0" err="1" smtClean="0"/>
              <a:t>rest_rpc</a:t>
            </a:r>
            <a:r>
              <a:rPr lang="en-US" altLang="zh-CN" baseline="0" dirty="0" smtClean="0"/>
              <a:t> want to provide a new way, a simple way,  a modern </a:t>
            </a:r>
            <a:r>
              <a:rPr lang="en-US" altLang="zh-CN" baseline="0" dirty="0" err="1" smtClean="0"/>
              <a:t>c++</a:t>
            </a:r>
            <a:r>
              <a:rPr lang="en-US" altLang="zh-CN" baseline="0" dirty="0" smtClean="0"/>
              <a:t> way to solve the problem of call protocol.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if we check the arguments at server side, it’s too late, so we want to check the arguments as easily as possible, TIMAX_DEFINE_PROTOCOL help us to check arguments at compile time.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38</a:t>
            </a:fld>
            <a:endParaRPr lang="zh-CN" altLang="en-US"/>
          </a:p>
        </p:txBody>
      </p:sp>
    </p:spTree>
    <p:extLst>
      <p:ext uri="{BB962C8B-B14F-4D97-AF65-F5344CB8AC3E}">
        <p14:creationId xmlns:p14="http://schemas.microsoft.com/office/powerpoint/2010/main" val="9681754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utilize the micro traits the function type include return type , arguments, and then define an object, the object name is literal hander. look at the </a:t>
            </a:r>
            <a:r>
              <a:rPr lang="en-US" altLang="zh-CN" dirty="0" err="1" smtClean="0"/>
              <a:t>rpc_protocal</a:t>
            </a:r>
            <a:r>
              <a:rPr lang="en-US" altLang="zh-CN" dirty="0" smtClean="0"/>
              <a:t> class, the first template argument is return type, the rest arguments are </a:t>
            </a:r>
            <a:r>
              <a:rPr lang="en-US" altLang="zh-CN" dirty="0" err="1" smtClean="0"/>
              <a:t>variadic</a:t>
            </a:r>
            <a:r>
              <a:rPr lang="en-US" altLang="zh-CN" dirty="0" smtClean="0"/>
              <a:t> template, and then we can easily get the signature type. pay attention to the </a:t>
            </a:r>
            <a:r>
              <a:rPr lang="en-US" altLang="zh-CN" dirty="0" err="1" smtClean="0"/>
              <a:t>is_argument_mactch</a:t>
            </a:r>
            <a:r>
              <a:rPr lang="en-US" altLang="zh-CN" dirty="0" smtClean="0"/>
              <a:t>, this trait will check the </a:t>
            </a:r>
            <a:r>
              <a:rPr lang="en-US" altLang="zh-CN" dirty="0" err="1" smtClean="0"/>
              <a:t>rpc</a:t>
            </a:r>
            <a:r>
              <a:rPr lang="en-US" altLang="zh-CN" dirty="0" smtClean="0"/>
              <a:t> call parameters with signature at compile time, if they match, the value is true, otherwise </a:t>
            </a:r>
            <a:r>
              <a:rPr lang="en-US" altLang="zh-CN" dirty="0" err="1" smtClean="0"/>
              <a:t>static_assert</a:t>
            </a:r>
            <a:r>
              <a:rPr lang="en-US" altLang="zh-CN" dirty="0" smtClean="0"/>
              <a:t> occur. So we can check the </a:t>
            </a:r>
            <a:r>
              <a:rPr lang="en-US" altLang="zh-CN" dirty="0" err="1" smtClean="0"/>
              <a:t>rpc</a:t>
            </a:r>
            <a:r>
              <a:rPr lang="en-US" altLang="zh-CN" dirty="0" smtClean="0"/>
              <a:t> call at compile time. let’s look at the trait </a:t>
            </a:r>
            <a:r>
              <a:rPr lang="en-US" altLang="zh-CN" dirty="0" err="1" smtClean="0"/>
              <a:t>is_argument_match</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39</a:t>
            </a:fld>
            <a:endParaRPr lang="zh-CN" altLang="en-US"/>
          </a:p>
        </p:txBody>
      </p:sp>
    </p:spTree>
    <p:extLst>
      <p:ext uri="{BB962C8B-B14F-4D97-AF65-F5344CB8AC3E}">
        <p14:creationId xmlns:p14="http://schemas.microsoft.com/office/powerpoint/2010/main" val="3494932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look at the picture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a:t>
            </a:fld>
            <a:endParaRPr lang="zh-CN" altLang="en-US"/>
          </a:p>
        </p:txBody>
      </p:sp>
    </p:spTree>
    <p:extLst>
      <p:ext uri="{BB962C8B-B14F-4D97-AF65-F5344CB8AC3E}">
        <p14:creationId xmlns:p14="http://schemas.microsoft.com/office/powerpoint/2010/main" val="8716259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 signature and arguments are matching, the </a:t>
            </a:r>
            <a:r>
              <a:rPr lang="en-US" altLang="zh-CN" dirty="0" err="1" smtClean="0"/>
              <a:t>result_type</a:t>
            </a:r>
            <a:r>
              <a:rPr lang="en-US" altLang="zh-CN" baseline="0" dirty="0" smtClean="0"/>
              <a:t>  is </a:t>
            </a:r>
            <a:r>
              <a:rPr lang="en-US" altLang="zh-CN" baseline="0" dirty="0" err="1" smtClean="0"/>
              <a:t>true_type</a:t>
            </a:r>
            <a:r>
              <a:rPr lang="en-US" altLang="zh-CN" baseline="0" dirty="0" smtClean="0"/>
              <a:t>, other wise </a:t>
            </a:r>
            <a:r>
              <a:rPr lang="en-US" altLang="zh-CN" baseline="0" dirty="0" err="1" smtClean="0"/>
              <a:t>false_type</a:t>
            </a:r>
            <a:r>
              <a:rPr lang="en-US" altLang="zh-CN" baseline="0" dirty="0" smtClean="0"/>
              <a:t>.</a:t>
            </a:r>
          </a:p>
          <a:p>
            <a:r>
              <a:rPr lang="en-US" altLang="zh-CN" dirty="0" smtClean="0"/>
              <a:t>I like this way to check if the signature and arguments match</a:t>
            </a:r>
            <a:r>
              <a:rPr lang="en-US" altLang="zh-CN" baseline="0" dirty="0" smtClean="0"/>
              <a:t> by </a:t>
            </a:r>
            <a:r>
              <a:rPr lang="en-US" altLang="zh-CN" baseline="0" dirty="0" err="1" smtClean="0"/>
              <a:t>decltype</a:t>
            </a:r>
            <a:r>
              <a:rPr lang="en-US" altLang="zh-CN" baseline="0" dirty="0" smtClean="0"/>
              <a:t> and </a:t>
            </a:r>
            <a:r>
              <a:rPr lang="en-US" altLang="zh-CN" baseline="0" dirty="0" err="1" smtClean="0"/>
              <a:t>declval</a:t>
            </a:r>
            <a:r>
              <a:rPr lang="en-US" altLang="zh-CN" baseline="0" dirty="0" smtClean="0"/>
              <a:t>, sometimes we use this way to check if exist a method in a class. for example we can check a template argument if is a smart pointer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41</a:t>
            </a:fld>
            <a:endParaRPr lang="zh-CN" altLang="en-US"/>
          </a:p>
        </p:txBody>
      </p:sp>
    </p:spTree>
    <p:extLst>
      <p:ext uri="{BB962C8B-B14F-4D97-AF65-F5344CB8AC3E}">
        <p14:creationId xmlns:p14="http://schemas.microsoft.com/office/powerpoint/2010/main" val="11182577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is the test code to test </a:t>
            </a:r>
            <a:r>
              <a:rPr lang="en-US" altLang="zh-CN" dirty="0" err="1" smtClean="0"/>
              <a:t>is_smart_pointer</a:t>
            </a:r>
            <a:r>
              <a:rPr lang="en-US" altLang="zh-CN" dirty="0" smtClean="0"/>
              <a:t>, if the type is not </a:t>
            </a:r>
            <a:r>
              <a:rPr lang="en-US" altLang="zh-CN" dirty="0" err="1" smtClean="0"/>
              <a:t>std</a:t>
            </a:r>
            <a:r>
              <a:rPr lang="en-US" altLang="zh-CN" dirty="0" smtClean="0"/>
              <a:t>::</a:t>
            </a:r>
            <a:r>
              <a:rPr lang="en-US" altLang="zh-CN" dirty="0" err="1" smtClean="0"/>
              <a:t>shared_ptr</a:t>
            </a:r>
            <a:r>
              <a:rPr lang="en-US" altLang="zh-CN" dirty="0" smtClean="0"/>
              <a:t> or </a:t>
            </a:r>
            <a:r>
              <a:rPr lang="en-US" altLang="zh-CN" dirty="0" err="1" smtClean="0"/>
              <a:t>std</a:t>
            </a:r>
            <a:r>
              <a:rPr lang="en-US" altLang="zh-CN" dirty="0" smtClean="0"/>
              <a:t>::</a:t>
            </a:r>
            <a:r>
              <a:rPr lang="en-US" altLang="zh-CN" dirty="0" err="1" smtClean="0"/>
              <a:t>unique_ptr</a:t>
            </a:r>
            <a:r>
              <a:rPr lang="en-US" altLang="zh-CN" dirty="0" smtClean="0"/>
              <a:t>, compile error will occur.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42</a:t>
            </a:fld>
            <a:endParaRPr lang="zh-CN" altLang="en-US"/>
          </a:p>
        </p:txBody>
      </p:sp>
    </p:spTree>
    <p:extLst>
      <p:ext uri="{BB962C8B-B14F-4D97-AF65-F5344CB8AC3E}">
        <p14:creationId xmlns:p14="http://schemas.microsoft.com/office/powerpoint/2010/main" val="35113049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t>
            </a:r>
            <a:r>
              <a:rPr lang="en-US" altLang="zh-CN" baseline="0" dirty="0" smtClean="0"/>
              <a:t> T have method -&gt; and get,  we  can  think it is  a smart pointer, of course  you can add more methods </a:t>
            </a:r>
            <a:r>
              <a:rPr lang="en-US" altLang="zh-CN" baseline="0" dirty="0" err="1" smtClean="0"/>
              <a:t>int</a:t>
            </a:r>
            <a:r>
              <a:rPr lang="en-US" altLang="zh-CN" baseline="0" dirty="0" smtClean="0"/>
              <a:t> coma expression to increase the verification.</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43</a:t>
            </a:fld>
            <a:endParaRPr lang="zh-CN" altLang="en-US"/>
          </a:p>
        </p:txBody>
      </p:sp>
    </p:spTree>
    <p:extLst>
      <p:ext uri="{BB962C8B-B14F-4D97-AF65-F5344CB8AC3E}">
        <p14:creationId xmlns:p14="http://schemas.microsoft.com/office/powerpoint/2010/main" val="32207077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 </a:t>
            </a:r>
            <a:r>
              <a:rPr lang="en-US" altLang="zh-CN" dirty="0" err="1" smtClean="0"/>
              <a:t>std</a:t>
            </a:r>
            <a:r>
              <a:rPr lang="en-US" altLang="zh-CN" dirty="0" smtClean="0"/>
              <a:t>::</a:t>
            </a:r>
            <a:r>
              <a:rPr lang="en-US" altLang="zh-CN" dirty="0" err="1" smtClean="0"/>
              <a:t>void_t</a:t>
            </a:r>
            <a:r>
              <a:rPr lang="en-US" altLang="zh-CN" dirty="0" smtClean="0"/>
              <a:t> is a features of </a:t>
            </a:r>
            <a:r>
              <a:rPr lang="en-US" altLang="zh-CN" dirty="0" err="1" smtClean="0"/>
              <a:t>c++</a:t>
            </a:r>
            <a:r>
              <a:rPr lang="en-US" altLang="zh-CN" smtClean="0"/>
              <a:t>17, </a:t>
            </a:r>
            <a:r>
              <a:rPr lang="en-US" altLang="zh-CN" dirty="0" smtClean="0"/>
              <a:t>not</a:t>
            </a:r>
            <a:r>
              <a:rPr lang="en-US" altLang="zh-CN" baseline="0" dirty="0" smtClean="0"/>
              <a:t> in </a:t>
            </a:r>
            <a:r>
              <a:rPr lang="en-US" altLang="zh-CN" baseline="0" dirty="0" err="1" smtClean="0"/>
              <a:t>c++</a:t>
            </a:r>
            <a:r>
              <a:rPr lang="en-US" altLang="zh-CN" baseline="0" dirty="0" smtClean="0"/>
              <a:t>14, if you want to use this way in </a:t>
            </a:r>
            <a:r>
              <a:rPr lang="en-US" altLang="zh-CN" baseline="0" dirty="0" err="1" smtClean="0"/>
              <a:t>c++</a:t>
            </a:r>
            <a:r>
              <a:rPr lang="en-US" altLang="zh-CN" baseline="0" dirty="0" smtClean="0"/>
              <a:t>14,  you just need to make a </a:t>
            </a:r>
            <a:r>
              <a:rPr lang="en-US" altLang="zh-CN" baseline="0" dirty="0" err="1" smtClean="0"/>
              <a:t>void_t</a:t>
            </a:r>
            <a:r>
              <a:rPr lang="en-US" altLang="zh-CN"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44</a:t>
            </a:fld>
            <a:endParaRPr lang="zh-CN" altLang="en-US"/>
          </a:p>
        </p:txBody>
      </p:sp>
    </p:spTree>
    <p:extLst>
      <p:ext uri="{BB962C8B-B14F-4D97-AF65-F5344CB8AC3E}">
        <p14:creationId xmlns:p14="http://schemas.microsoft.com/office/powerpoint/2010/main" val="26978654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 </a:t>
            </a:r>
            <a:r>
              <a:rPr lang="en-US" altLang="zh-CN" dirty="0" err="1" smtClean="0"/>
              <a:t>std</a:t>
            </a:r>
            <a:r>
              <a:rPr lang="en-US" altLang="zh-CN" dirty="0" smtClean="0"/>
              <a:t>::</a:t>
            </a:r>
            <a:r>
              <a:rPr lang="en-US" altLang="zh-CN" dirty="0" err="1" smtClean="0"/>
              <a:t>void_t</a:t>
            </a:r>
            <a:r>
              <a:rPr lang="en-US" altLang="zh-CN" dirty="0" smtClean="0"/>
              <a:t> is not</a:t>
            </a:r>
            <a:r>
              <a:rPr lang="en-US" altLang="zh-CN" baseline="0" dirty="0" smtClean="0"/>
              <a:t> in </a:t>
            </a:r>
            <a:r>
              <a:rPr lang="en-US" altLang="zh-CN" baseline="0" dirty="0" err="1" smtClean="0"/>
              <a:t>c++</a:t>
            </a:r>
            <a:r>
              <a:rPr lang="en-US" altLang="zh-CN" baseline="0" dirty="0" smtClean="0"/>
              <a:t>14, if you want to use this way in </a:t>
            </a:r>
            <a:r>
              <a:rPr lang="en-US" altLang="zh-CN" baseline="0" dirty="0" err="1" smtClean="0"/>
              <a:t>c++</a:t>
            </a:r>
            <a:r>
              <a:rPr lang="en-US" altLang="zh-CN" baseline="0" dirty="0" smtClean="0"/>
              <a:t>14,  you just need to make a </a:t>
            </a:r>
            <a:r>
              <a:rPr lang="en-US" altLang="zh-CN" baseline="0" dirty="0" err="1" smtClean="0"/>
              <a:t>void_t</a:t>
            </a:r>
            <a:r>
              <a:rPr lang="en-US" altLang="zh-CN"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45</a:t>
            </a:fld>
            <a:endParaRPr lang="zh-CN" altLang="en-US"/>
          </a:p>
        </p:txBody>
      </p:sp>
    </p:spTree>
    <p:extLst>
      <p:ext uri="{BB962C8B-B14F-4D97-AF65-F5344CB8AC3E}">
        <p14:creationId xmlns:p14="http://schemas.microsoft.com/office/powerpoint/2010/main" val="745616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a:t>
            </a:r>
            <a:r>
              <a:rPr lang="en-US" altLang="zh-CN" dirty="0" err="1" smtClean="0"/>
              <a:t>c++</a:t>
            </a:r>
            <a:r>
              <a:rPr lang="en-US" altLang="zh-CN" dirty="0" smtClean="0"/>
              <a:t>14 you can use this </a:t>
            </a:r>
            <a:r>
              <a:rPr lang="en-US" altLang="zh-CN" dirty="0" err="1" smtClean="0"/>
              <a:t>void_t</a:t>
            </a:r>
            <a:r>
              <a:rPr lang="en-US" altLang="zh-CN" dirty="0" smtClean="0"/>
              <a:t> like </a:t>
            </a:r>
            <a:r>
              <a:rPr lang="en-US" altLang="zh-CN" dirty="0" err="1" smtClean="0"/>
              <a:t>c++</a:t>
            </a:r>
            <a:r>
              <a:rPr lang="en-US" altLang="zh-CN" dirty="0" smtClean="0"/>
              <a:t>17.</a:t>
            </a:r>
          </a:p>
          <a:p>
            <a:r>
              <a:rPr lang="en-US" altLang="zh-CN" dirty="0" smtClean="0"/>
              <a:t>Pay attention, this </a:t>
            </a:r>
            <a:r>
              <a:rPr lang="en-US" altLang="zh-CN" dirty="0" err="1" smtClean="0"/>
              <a:t>void_t</a:t>
            </a:r>
            <a:r>
              <a:rPr lang="en-US" altLang="zh-CN" dirty="0" smtClean="0"/>
              <a:t> is just fit for </a:t>
            </a:r>
            <a:r>
              <a:rPr lang="en-US" altLang="zh-CN" dirty="0" err="1" smtClean="0"/>
              <a:t>c++</a:t>
            </a:r>
            <a:r>
              <a:rPr lang="en-US" altLang="zh-CN" dirty="0" smtClean="0"/>
              <a:t>14, not</a:t>
            </a:r>
            <a:r>
              <a:rPr lang="en-US" altLang="zh-CN" baseline="0" dirty="0" smtClean="0"/>
              <a:t>  </a:t>
            </a:r>
            <a:r>
              <a:rPr lang="en-US" altLang="zh-CN" baseline="0" dirty="0" err="1" smtClean="0"/>
              <a:t>c++</a:t>
            </a:r>
            <a:r>
              <a:rPr lang="en-US" altLang="zh-CN" baseline="0" dirty="0" smtClean="0"/>
              <a:t>11.</a:t>
            </a:r>
          </a:p>
          <a:p>
            <a:r>
              <a:rPr lang="en-US" altLang="zh-CN" dirty="0" smtClean="0"/>
              <a:t>Until C++14 unused parameters in alias templates were not guaranteed to ensure SFINAE and could be ignored.</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46</a:t>
            </a:fld>
            <a:endParaRPr lang="zh-CN" altLang="en-US"/>
          </a:p>
        </p:txBody>
      </p:sp>
    </p:spTree>
    <p:extLst>
      <p:ext uri="{BB962C8B-B14F-4D97-AF65-F5344CB8AC3E}">
        <p14:creationId xmlns:p14="http://schemas.microsoft.com/office/powerpoint/2010/main" val="1161929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RPC is a special pub/sub, for RPC, the publisher and the subscriber are the same one.</a:t>
            </a:r>
          </a:p>
          <a:p>
            <a:r>
              <a:rPr lang="en-US" altLang="zh-CN" dirty="0" smtClean="0"/>
              <a:t>pub/sub is a special RPC, the requester and the </a:t>
            </a:r>
            <a:r>
              <a:rPr lang="en-US" altLang="zh-CN" dirty="0" err="1" smtClean="0"/>
              <a:t>responser</a:t>
            </a:r>
            <a:r>
              <a:rPr lang="en-US" altLang="zh-CN" dirty="0" smtClean="0"/>
              <a:t> are the same one.</a:t>
            </a:r>
          </a:p>
          <a:p>
            <a:r>
              <a:rPr lang="en-US" altLang="zh-CN" dirty="0" smtClean="0"/>
              <a:t>So we not</a:t>
            </a:r>
            <a:r>
              <a:rPr lang="en-US" altLang="zh-CN" baseline="0" dirty="0" smtClean="0"/>
              <a:t> only support RPC but also support pub/sub. you know the two models are very common, </a:t>
            </a:r>
            <a:r>
              <a:rPr lang="en-US" altLang="zh-CN" baseline="0" dirty="0" err="1" smtClean="0"/>
              <a:t>rest_rpc</a:t>
            </a:r>
            <a:r>
              <a:rPr lang="en-US" altLang="zh-CN" baseline="0" dirty="0" smtClean="0"/>
              <a:t> mixed the two models, you can use the two models freely. for example.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48</a:t>
            </a:fld>
            <a:endParaRPr lang="zh-CN" altLang="en-US"/>
          </a:p>
        </p:txBody>
      </p:sp>
    </p:spTree>
    <p:extLst>
      <p:ext uri="{BB962C8B-B14F-4D97-AF65-F5344CB8AC3E}">
        <p14:creationId xmlns:p14="http://schemas.microsoft.com/office/powerpoint/2010/main" val="38003178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you can use the two models at the same time, it’s very convenient and flexible.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49</a:t>
            </a:fld>
            <a:endParaRPr lang="zh-CN" altLang="en-US"/>
          </a:p>
        </p:txBody>
      </p:sp>
    </p:spTree>
    <p:extLst>
      <p:ext uri="{BB962C8B-B14F-4D97-AF65-F5344CB8AC3E}">
        <p14:creationId xmlns:p14="http://schemas.microsoft.com/office/powerpoint/2010/main" val="3108236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picture shows some details of a complete RPC call</a:t>
            </a:r>
            <a:r>
              <a:rPr lang="en-US" altLang="zh-CN" baseline="0" dirty="0" smtClean="0"/>
              <a:t> process. Firstly, the client send a RPC request which contains procedure name and arguments to the server. Secondly the server parses the request and routes to the right procedure, and then executes the procedure, at last return the result to the client.</a:t>
            </a:r>
          </a:p>
          <a:p>
            <a:r>
              <a:rPr lang="en-US" altLang="zh-CN" dirty="0" smtClean="0"/>
              <a:t>I think most people got the perceptual knowledge of</a:t>
            </a:r>
            <a:r>
              <a:rPr lang="en-US" altLang="zh-CN" baseline="0" dirty="0" smtClean="0"/>
              <a:t> RPC. Next </a:t>
            </a:r>
            <a:r>
              <a:rPr lang="en-US" altLang="zh-CN" baseline="0" dirty="0" err="1" smtClean="0"/>
              <a:t>i</a:t>
            </a:r>
            <a:r>
              <a:rPr lang="en-US" altLang="zh-CN" baseline="0" dirty="0" smtClean="0"/>
              <a:t> will introduce a concrete RPC library </a:t>
            </a:r>
            <a:r>
              <a:rPr lang="en-US" altLang="zh-CN" baseline="0" dirty="0" err="1" smtClean="0"/>
              <a:t>rest_rpc</a:t>
            </a:r>
            <a:r>
              <a:rPr lang="en-US" altLang="zh-CN" baseline="0" dirty="0" smtClean="0"/>
              <a:t>. </a:t>
            </a:r>
            <a:r>
              <a:rPr lang="en-US" altLang="zh-CN" dirty="0" smtClean="0"/>
              <a:t> I will discuss the challenges and technical details of how to implement an easy to use RPC library.</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a:t>
            </a:fld>
            <a:endParaRPr lang="zh-CN" altLang="en-US"/>
          </a:p>
        </p:txBody>
      </p:sp>
    </p:spTree>
    <p:extLst>
      <p:ext uri="{BB962C8B-B14F-4D97-AF65-F5344CB8AC3E}">
        <p14:creationId xmlns:p14="http://schemas.microsoft.com/office/powerpoint/2010/main" val="306007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5</a:t>
            </a:fld>
            <a:endParaRPr lang="zh-CN" altLang="en-US"/>
          </a:p>
        </p:txBody>
      </p:sp>
    </p:spTree>
    <p:extLst>
      <p:ext uri="{BB962C8B-B14F-4D97-AF65-F5344CB8AC3E}">
        <p14:creationId xmlns:p14="http://schemas.microsoft.com/office/powerpoint/2010/main" val="282548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compelling value proposition of the </a:t>
            </a:r>
            <a:r>
              <a:rPr lang="en-US" altLang="zh-CN" dirty="0" err="1" smtClean="0"/>
              <a:t>rest_rpc</a:t>
            </a:r>
            <a:r>
              <a:rPr lang="en-US" altLang="zh-CN" dirty="0" smtClean="0"/>
              <a:t> library is its focus on business logic and simplifying the calling code. Callers spend no time on networking details or data packing and unpacking. </a:t>
            </a:r>
          </a:p>
          <a:p>
            <a:r>
              <a:rPr lang="en-US" altLang="zh-CN" dirty="0" smtClean="0"/>
              <a:t>Here are features of </a:t>
            </a:r>
            <a:r>
              <a:rPr lang="en-US" altLang="zh-CN" dirty="0" err="1" smtClean="0"/>
              <a:t>rest_rpc</a:t>
            </a:r>
            <a:r>
              <a:rPr lang="en-US" altLang="zh-CN" dirty="0" smtClean="0"/>
              <a:t>.</a:t>
            </a:r>
          </a:p>
          <a:p>
            <a:r>
              <a:rPr lang="en-US" altLang="zh-CN" dirty="0" smtClean="0"/>
              <a:t>I’ll show you some examples about </a:t>
            </a:r>
            <a:r>
              <a:rPr lang="en-US" altLang="zh-CN" dirty="0" err="1" smtClean="0"/>
              <a:t>rest_rpc</a:t>
            </a:r>
            <a:r>
              <a:rPr lang="en-US" altLang="zh-CN" dirty="0" smtClean="0"/>
              <a:t> include client and server code.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8</a:t>
            </a:fld>
            <a:endParaRPr lang="zh-CN" altLang="en-US"/>
          </a:p>
        </p:txBody>
      </p:sp>
    </p:spTree>
    <p:extLst>
      <p:ext uri="{BB962C8B-B14F-4D97-AF65-F5344CB8AC3E}">
        <p14:creationId xmlns:p14="http://schemas.microsoft.com/office/powerpoint/2010/main" val="2622517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you need define a micro</a:t>
            </a:r>
            <a:r>
              <a:rPr lang="en-US" altLang="zh-CN" baseline="0" dirty="0" smtClean="0"/>
              <a:t> contains service name, arguments types and return type. Secondly determine the serialization type, contains </a:t>
            </a:r>
            <a:r>
              <a:rPr lang="en-US" altLang="zh-CN" baseline="0" dirty="0" err="1" smtClean="0"/>
              <a:t>json</a:t>
            </a:r>
            <a:r>
              <a:rPr lang="en-US" altLang="zh-CN" baseline="0" dirty="0" smtClean="0"/>
              <a:t>, xml and </a:t>
            </a:r>
            <a:r>
              <a:rPr lang="en-US" altLang="zh-CN" baseline="0" dirty="0" err="1" smtClean="0"/>
              <a:t>msgpack</a:t>
            </a:r>
            <a:r>
              <a:rPr lang="en-US" altLang="zh-CN" baseline="0" dirty="0" smtClean="0"/>
              <a:t> format. finally call directly just like local call.</a:t>
            </a:r>
          </a:p>
          <a:p>
            <a:r>
              <a:rPr lang="en-US" altLang="zh-CN" dirty="0" smtClean="0"/>
              <a:t>So you just need five lines code to finish the client RPC call. it’s very simple. </a:t>
            </a:r>
            <a:r>
              <a:rPr lang="en-US" altLang="zh-CN" dirty="0" err="1" smtClean="0"/>
              <a:t>rest_rpc</a:t>
            </a:r>
            <a:r>
              <a:rPr lang="en-US" altLang="zh-CN" dirty="0" smtClean="0"/>
              <a:t> of course support </a:t>
            </a:r>
            <a:r>
              <a:rPr lang="en-US" altLang="zh-CN" dirty="0" err="1" smtClean="0"/>
              <a:t>async</a:t>
            </a:r>
            <a:r>
              <a:rPr lang="en-US" altLang="zh-CN" dirty="0" smtClean="0"/>
              <a:t> call. Let’s look at the server code.</a:t>
            </a:r>
          </a:p>
          <a:p>
            <a:r>
              <a:rPr lang="en-US" altLang="zh-CN" dirty="0" smtClean="0"/>
              <a:t>about the serialization I used a serialization engine iguana which is based on compile time reflection. I won’t talk about it this time, if you have interesting please look at my</a:t>
            </a:r>
            <a:r>
              <a:rPr lang="en-US" altLang="zh-CN" baseline="0" dirty="0" smtClean="0"/>
              <a:t> </a:t>
            </a:r>
            <a:r>
              <a:rPr lang="en-US" altLang="zh-CN" baseline="0" dirty="0" err="1" smtClean="0"/>
              <a:t>github</a:t>
            </a:r>
            <a:r>
              <a:rPr lang="en-US" altLang="zh-CN" baseline="0" dirty="0" smtClean="0"/>
              <a:t>.</a:t>
            </a:r>
          </a:p>
          <a:p>
            <a:r>
              <a:rPr lang="en-US" altLang="zh-CN" dirty="0" smtClean="0"/>
              <a:t>about the micro I will talk about it later.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10</a:t>
            </a:fld>
            <a:endParaRPr lang="zh-CN" altLang="en-US"/>
          </a:p>
        </p:txBody>
      </p:sp>
    </p:spTree>
    <p:extLst>
      <p:ext uri="{BB962C8B-B14F-4D97-AF65-F5344CB8AC3E}">
        <p14:creationId xmlns:p14="http://schemas.microsoft.com/office/powerpoint/2010/main" val="226694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server side code is also very simple, firstly define the serialization type, for example </a:t>
            </a:r>
            <a:r>
              <a:rPr lang="en-US" altLang="zh-CN" dirty="0" err="1" smtClean="0"/>
              <a:t>json</a:t>
            </a:r>
            <a:r>
              <a:rPr lang="en-US" altLang="zh-CN" dirty="0" smtClean="0"/>
              <a:t>, xml, </a:t>
            </a:r>
            <a:r>
              <a:rPr lang="en-US" altLang="zh-CN" dirty="0" err="1" smtClean="0"/>
              <a:t>msgpack</a:t>
            </a:r>
            <a:r>
              <a:rPr lang="en-US" altLang="zh-CN" dirty="0" smtClean="0"/>
              <a:t> formats, Secondly register business logic handler, and then you have provided a RPC service-add.</a:t>
            </a:r>
          </a:p>
          <a:p>
            <a:r>
              <a:rPr lang="en-US" altLang="zh-CN" dirty="0" smtClean="0"/>
              <a:t>the </a:t>
            </a:r>
            <a:r>
              <a:rPr lang="en-US" altLang="zh-CN" dirty="0" err="1" smtClean="0"/>
              <a:t>register_handler</a:t>
            </a:r>
            <a:r>
              <a:rPr lang="en-US" altLang="zh-CN" dirty="0" smtClean="0"/>
              <a:t> interface is very flexible, support callable, you can register free function, lambda, member</a:t>
            </a:r>
            <a:r>
              <a:rPr lang="en-US" altLang="zh-CN" baseline="0" dirty="0" smtClean="0"/>
              <a:t> function, function object and so on.</a:t>
            </a:r>
          </a:p>
          <a:p>
            <a:r>
              <a:rPr lang="en-US" altLang="zh-CN" dirty="0" smtClean="0"/>
              <a:t>From the example you can find both the client and the server need do very little things. the server just need register the business logic handler, and the client just need call with arguments.in a word the user just need focus on business, and needn’t care about anything else. So you can rapidly develop your application, this embodies the compelling value proposition of the </a:t>
            </a:r>
            <a:r>
              <a:rPr lang="en-US" altLang="zh-CN" dirty="0" err="1" smtClean="0"/>
              <a:t>rest_rpc</a:t>
            </a:r>
            <a:r>
              <a:rPr lang="en-US" altLang="zh-CN" dirty="0" smtClean="0"/>
              <a:t> , focus on business logic and simplifying the calling code.</a:t>
            </a:r>
          </a:p>
          <a:p>
            <a:r>
              <a:rPr lang="en-US" altLang="zh-CN" dirty="0" smtClean="0"/>
              <a:t>Is it easy to use? You have to solve some problems to achieve easy to use goal. I’m glad to</a:t>
            </a:r>
            <a:r>
              <a:rPr lang="zh-CN" altLang="en-US" baseline="0" dirty="0" smtClean="0"/>
              <a:t> </a:t>
            </a:r>
            <a:r>
              <a:rPr lang="en-US" altLang="zh-CN" baseline="0" dirty="0" smtClean="0"/>
              <a:t>discuss how to archive the goal.</a:t>
            </a:r>
            <a:endParaRPr lang="en-US" altLang="zh-CN"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11</a:t>
            </a:fld>
            <a:endParaRPr lang="zh-CN" altLang="en-US"/>
          </a:p>
        </p:txBody>
      </p:sp>
    </p:spTree>
    <p:extLst>
      <p:ext uri="{BB962C8B-B14F-4D97-AF65-F5344CB8AC3E}">
        <p14:creationId xmlns:p14="http://schemas.microsoft.com/office/powerpoint/2010/main" val="2996781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OK</a:t>
            </a:r>
            <a:r>
              <a:rPr lang="zh-CN" altLang="en-US" baseline="0" dirty="0" smtClean="0"/>
              <a:t> </a:t>
            </a:r>
            <a:r>
              <a:rPr lang="en-US" altLang="zh-CN" baseline="0" dirty="0" smtClean="0"/>
              <a:t>I will discuss the </a:t>
            </a:r>
            <a:r>
              <a:rPr lang="en-US" altLang="zh-CN" sz="1200" baseline="0" dirty="0" smtClean="0">
                <a:solidFill>
                  <a:schemeClr val="accent5"/>
                </a:solidFill>
              </a:rPr>
              <a:t>c</a:t>
            </a:r>
            <a:r>
              <a:rPr lang="en-US" altLang="zh-CN" sz="1200" dirty="0" smtClean="0">
                <a:solidFill>
                  <a:schemeClr val="accent5"/>
                </a:solidFill>
              </a:rPr>
              <a:t>hallenges of easy to use</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12</a:t>
            </a:fld>
            <a:endParaRPr lang="zh-CN" altLang="en-US"/>
          </a:p>
        </p:txBody>
      </p:sp>
    </p:spTree>
    <p:extLst>
      <p:ext uri="{BB962C8B-B14F-4D97-AF65-F5344CB8AC3E}">
        <p14:creationId xmlns:p14="http://schemas.microsoft.com/office/powerpoint/2010/main" val="1601272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25032"/>
          <a:stretch/>
        </p:blipFill>
        <p:spPr>
          <a:xfrm>
            <a:off x="-1" y="0"/>
            <a:ext cx="9153525"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173"/>
            <a:ext cx="3414299" cy="135657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5400000" flipV="1">
            <a:off x="4028251" y="1918245"/>
            <a:ext cx="6814867" cy="3975339"/>
          </a:xfrm>
          <a:prstGeom prst="rect">
            <a:avLst/>
          </a:prstGeom>
        </p:spPr>
      </p:pic>
      <p:pic>
        <p:nvPicPr>
          <p:cNvPr id="13" name="图片 12"/>
          <p:cNvPicPr>
            <a:picLocks noChangeAspect="1"/>
          </p:cNvPicPr>
          <p:nvPr userDrawn="1"/>
        </p:nvPicPr>
        <p:blipFill rotWithShape="1">
          <a:blip r:embed="rId5" cstate="print"/>
          <a:srcRect l="47321"/>
          <a:stretch/>
        </p:blipFill>
        <p:spPr>
          <a:xfrm>
            <a:off x="-8313" y="1295401"/>
            <a:ext cx="4881658" cy="5316173"/>
          </a:xfrm>
          <a:prstGeom prst="rect">
            <a:avLst/>
          </a:prstGeom>
        </p:spPr>
      </p:pic>
    </p:spTree>
    <p:extLst>
      <p:ext uri="{BB962C8B-B14F-4D97-AF65-F5344CB8AC3E}">
        <p14:creationId xmlns:p14="http://schemas.microsoft.com/office/powerpoint/2010/main" val="26653761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532689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14768325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64" t="99242" r="14968" b="91"/>
          <a:stretch/>
        </p:blipFill>
        <p:spPr>
          <a:xfrm>
            <a:off x="-1" y="6818244"/>
            <a:ext cx="9153525" cy="45719"/>
          </a:xfrm>
          <a:prstGeom prst="rect">
            <a:avLst/>
          </a:prstGeom>
        </p:spPr>
      </p:pic>
      <p:sp>
        <p:nvSpPr>
          <p:cNvPr id="14" name="矩形 13"/>
          <p:cNvSpPr/>
          <p:nvPr userDrawn="1"/>
        </p:nvSpPr>
        <p:spPr>
          <a:xfrm>
            <a:off x="308114" y="322682"/>
            <a:ext cx="79513" cy="354052"/>
          </a:xfrm>
          <a:prstGeom prst="rect">
            <a:avLst/>
          </a:prstGeom>
          <a:solidFill>
            <a:srgbClr val="098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3" cstate="print">
            <a:duotone>
              <a:prstClr val="black"/>
              <a:srgbClr val="D7F7F9">
                <a:tint val="45000"/>
                <a:satMod val="400000"/>
              </a:srgbClr>
            </a:duotone>
            <a:extLst>
              <a:ext uri="{28A0092B-C50C-407E-A947-70E740481C1C}">
                <a14:useLocalDpi xmlns:a14="http://schemas.microsoft.com/office/drawing/2010/main" val="0"/>
              </a:ext>
            </a:extLst>
          </a:blip>
          <a:stretch>
            <a:fillRect/>
          </a:stretch>
        </p:blipFill>
        <p:spPr>
          <a:xfrm rot="16200000">
            <a:off x="5083959" y="792969"/>
            <a:ext cx="5360723" cy="3127088"/>
          </a:xfrm>
          <a:prstGeom prst="rect">
            <a:avLst/>
          </a:prstGeom>
        </p:spPr>
      </p:pic>
      <p:sp>
        <p:nvSpPr>
          <p:cNvPr id="16" name="Title 1"/>
          <p:cNvSpPr>
            <a:spLocks noGrp="1"/>
          </p:cNvSpPr>
          <p:nvPr>
            <p:ph type="title"/>
          </p:nvPr>
        </p:nvSpPr>
        <p:spPr>
          <a:xfrm>
            <a:off x="501794" y="286115"/>
            <a:ext cx="6718156" cy="424732"/>
          </a:xfrm>
        </p:spPr>
        <p:txBody>
          <a:bodyPr wrap="square">
            <a:spAutoFit/>
          </a:bodyPr>
          <a:lstStyle>
            <a:lvl1pPr>
              <a:defRPr lang="en-US" sz="2400" b="0" i="0" dirty="0">
                <a:solidFill>
                  <a:schemeClr val="tx1">
                    <a:lumMod val="85000"/>
                    <a:lumOff val="15000"/>
                  </a:schemeClr>
                </a:solidFill>
                <a:effectLst/>
                <a:latin typeface="Microsoft YaHei" panose="020B0503020204020204" pitchFamily="34" charset="-122"/>
                <a:ea typeface="Microsoft YaHei" panose="020B0503020204020204" pitchFamily="34" charset="-122"/>
                <a:cs typeface="+mn-cs"/>
              </a:defRPr>
            </a:lvl1pPr>
          </a:lstStyle>
          <a:p>
            <a:pPr marL="0" lvl="0"/>
            <a:r>
              <a:rPr lang="zh-CN" altLang="en-US" smtClean="0"/>
              <a:t>单击此处编辑母版标题样式</a:t>
            </a:r>
            <a:endParaRPr lang="en-US" dirty="0"/>
          </a:p>
        </p:txBody>
      </p:sp>
      <p:sp>
        <p:nvSpPr>
          <p:cNvPr id="17" name="Text Placeholder 3"/>
          <p:cNvSpPr>
            <a:spLocks noGrp="1"/>
          </p:cNvSpPr>
          <p:nvPr>
            <p:ph type="body" sz="half" idx="2"/>
          </p:nvPr>
        </p:nvSpPr>
        <p:spPr>
          <a:xfrm>
            <a:off x="501794" y="1006879"/>
            <a:ext cx="8375506" cy="5198340"/>
          </a:xfrm>
        </p:spPr>
        <p:txBody>
          <a:bodyPr vert="horz" wrap="square" lIns="91440" tIns="45720" rIns="91440" bIns="45720" rtlCol="0" anchor="t" anchorCtr="0">
            <a:noAutofit/>
          </a:bodyPr>
          <a:lstStyle>
            <a:lvl1pPr marL="0" indent="0">
              <a:buNone/>
              <a:defRPr lang="zh-CN" altLang="en-US" sz="1600" b="0" i="0" smtClean="0">
                <a:solidFill>
                  <a:schemeClr val="tx1">
                    <a:lumMod val="75000"/>
                    <a:lumOff val="25000"/>
                  </a:schemeClr>
                </a:solidFill>
                <a:effectLst/>
                <a:latin typeface="Microsoft YaHei" panose="020B0503020204020204" pitchFamily="34" charset="-122"/>
                <a:ea typeface="Microsoft YaHei" panose="020B0503020204020204" pitchFamily="34" charset="-122"/>
              </a:defRPr>
            </a:lvl1pPr>
          </a:lstStyle>
          <a:p>
            <a:pPr marL="0" lvl="0">
              <a:spcBef>
                <a:spcPct val="0"/>
              </a:spcBef>
            </a:pPr>
            <a:r>
              <a:rPr lang="zh-CN" altLang="en-US" smtClean="0"/>
              <a:t>单击此处编辑母版文本样式</a:t>
            </a:r>
          </a:p>
        </p:txBody>
      </p:sp>
    </p:spTree>
    <p:extLst>
      <p:ext uri="{BB962C8B-B14F-4D97-AF65-F5344CB8AC3E}">
        <p14:creationId xmlns:p14="http://schemas.microsoft.com/office/powerpoint/2010/main" val="3482974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5522556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565119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397CA8-2D6B-474E-AD0A-8CF9975324D0}" type="datetimeFigureOut">
              <a:rPr lang="zh-CN" altLang="en-US" smtClean="0"/>
              <a:pPr/>
              <a:t>2017-04-24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401832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2397CA8-2D6B-474E-AD0A-8CF9975324D0}" type="datetimeFigureOut">
              <a:rPr lang="zh-CN" altLang="en-US" smtClean="0"/>
              <a:pPr/>
              <a:t>2017-04-24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580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97CA8-2D6B-474E-AD0A-8CF9975324D0}" type="datetimeFigureOut">
              <a:rPr lang="zh-CN" altLang="en-US" smtClean="0"/>
              <a:pPr/>
              <a:t>2017-04-24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2195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68343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734661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7CA8-2D6B-474E-AD0A-8CF9975324D0}" type="datetimeFigureOut">
              <a:rPr lang="zh-CN" altLang="en-US" smtClean="0"/>
              <a:pPr/>
              <a:t>2017-04-24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70816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purecpp.org/" TargetMode="External"/><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 Id="rId4" Type="http://schemas.openxmlformats.org/officeDocument/2006/relationships/hyperlink" Target="mailto:qicosmos@163.co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topcpporg/rest_rp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8037" y="2396387"/>
            <a:ext cx="6637779" cy="1077218"/>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An easy to use RPC framework </a:t>
            </a:r>
          </a:p>
          <a:p>
            <a:r>
              <a:rPr lang="en-US" altLang="zh-CN" sz="3200" b="1" dirty="0" smtClean="0">
                <a:solidFill>
                  <a:schemeClr val="bg1"/>
                </a:solidFill>
                <a:latin typeface="微软雅黑" panose="020B0503020204020204" pitchFamily="34" charset="-122"/>
                <a:ea typeface="微软雅黑" panose="020B0503020204020204" pitchFamily="34" charset="-122"/>
              </a:rPr>
              <a:t>implemented by C++11/14</a:t>
            </a:r>
            <a:endParaRPr lang="en-US" altLang="zh-CN" sz="3200" b="1" i="0" dirty="0" smtClean="0">
              <a:solidFill>
                <a:schemeClr val="bg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1041563" y="2498165"/>
            <a:ext cx="36000" cy="2340000"/>
          </a:xfrm>
          <a:prstGeom prst="rect">
            <a:avLst/>
          </a:prstGeom>
          <a:solidFill>
            <a:srgbClr val="24A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84438" y="4222190"/>
            <a:ext cx="2161169" cy="584775"/>
          </a:xfrm>
          <a:prstGeom prst="rect">
            <a:avLst/>
          </a:prstGeom>
        </p:spPr>
        <p:txBody>
          <a:bodyPr wrap="none">
            <a:spAutoFit/>
          </a:bodyPr>
          <a:lstStyle/>
          <a:p>
            <a:r>
              <a:rPr lang="en-US" altLang="zh-CN" sz="1600" dirty="0" smtClean="0">
                <a:solidFill>
                  <a:schemeClr val="bg1"/>
                </a:solidFill>
                <a:latin typeface="Microsoft YaHei" panose="020B0503020204020204" pitchFamily="34" charset="-122"/>
                <a:ea typeface="Microsoft YaHei" panose="020B0503020204020204" pitchFamily="34" charset="-122"/>
              </a:rPr>
              <a:t>Yu Qi</a:t>
            </a:r>
          </a:p>
          <a:p>
            <a:r>
              <a:rPr lang="en-US" altLang="zh-CN" sz="1600" dirty="0" smtClean="0">
                <a:solidFill>
                  <a:schemeClr val="bg1"/>
                </a:solidFill>
                <a:latin typeface="Microsoft YaHei" panose="020B0503020204020204" pitchFamily="34" charset="-122"/>
                <a:ea typeface="Microsoft YaHei" panose="020B0503020204020204" pitchFamily="34" charset="-122"/>
              </a:rPr>
              <a:t>qicosmos@163.com</a:t>
            </a:r>
            <a:endParaRPr lang="zh-CN" altLang="en-US" sz="1600" dirty="0">
              <a:solidFill>
                <a:schemeClr val="bg1"/>
              </a:solidFill>
            </a:endParaRPr>
          </a:p>
        </p:txBody>
      </p:sp>
    </p:spTree>
    <p:extLst>
      <p:ext uri="{BB962C8B-B14F-4D97-AF65-F5344CB8AC3E}">
        <p14:creationId xmlns:p14="http://schemas.microsoft.com/office/powerpoint/2010/main" val="2063964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client code:</a:t>
            </a:r>
          </a:p>
          <a:p>
            <a:endParaRPr lang="en-US" altLang="zh-CN" b="1" dirty="0" smtClean="0"/>
          </a:p>
          <a:p>
            <a:r>
              <a:rPr lang="en-US" altLang="zh-CN" dirty="0" smtClean="0">
                <a:solidFill>
                  <a:schemeClr val="accent1">
                    <a:lumMod val="75000"/>
                  </a:schemeClr>
                </a:solidFill>
              </a:rPr>
              <a:t>// </a:t>
            </a:r>
            <a:r>
              <a:rPr lang="en-US" altLang="zh-CN" dirty="0">
                <a:solidFill>
                  <a:schemeClr val="accent1">
                    <a:lumMod val="75000"/>
                  </a:schemeClr>
                </a:solidFill>
              </a:rPr>
              <a:t>Defines the call definition, check the grammar at compile time</a:t>
            </a:r>
          </a:p>
          <a:p>
            <a:r>
              <a:rPr lang="en-US" altLang="zh-CN" dirty="0" smtClean="0"/>
              <a:t>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smtClean="0"/>
              <a:t>));</a:t>
            </a:r>
          </a:p>
          <a:p>
            <a:endParaRPr lang="en-US" altLang="zh-CN" dirty="0"/>
          </a:p>
          <a:p>
            <a:r>
              <a:rPr lang="en-US" altLang="zh-CN" dirty="0"/>
              <a:t> </a:t>
            </a:r>
            <a:r>
              <a:rPr lang="en-US" altLang="zh-CN" dirty="0" err="1"/>
              <a:t>int</a:t>
            </a:r>
            <a:r>
              <a:rPr lang="en-US" altLang="zh-CN" dirty="0"/>
              <a:t> main()</a:t>
            </a:r>
          </a:p>
          <a:p>
            <a:r>
              <a:rPr lang="en-US" altLang="zh-CN" dirty="0"/>
              <a:t>  {</a:t>
            </a:r>
          </a:p>
          <a:p>
            <a:r>
              <a:rPr lang="en-US" altLang="zh-CN" dirty="0"/>
              <a:t>  	</a:t>
            </a:r>
            <a:r>
              <a:rPr lang="en-US" altLang="zh-CN" dirty="0">
                <a:solidFill>
                  <a:schemeClr val="accent1">
                    <a:lumMod val="75000"/>
                  </a:schemeClr>
                </a:solidFill>
              </a:rPr>
              <a:t>// Define synchronous client and </a:t>
            </a:r>
            <a:r>
              <a:rPr lang="en-US" altLang="zh-CN" dirty="0" err="1">
                <a:solidFill>
                  <a:schemeClr val="accent1">
                    <a:lumMod val="75000"/>
                  </a:schemeClr>
                </a:solidFill>
              </a:rPr>
              <a:t>msgpack</a:t>
            </a:r>
            <a:r>
              <a:rPr lang="en-US" altLang="zh-CN" dirty="0">
                <a:solidFill>
                  <a:schemeClr val="accent1">
                    <a:lumMod val="75000"/>
                  </a:schemeClr>
                </a:solidFill>
              </a:rPr>
              <a:t> serialization</a:t>
            </a:r>
          </a:p>
          <a:p>
            <a:r>
              <a:rPr lang="en-US" altLang="zh-CN" dirty="0"/>
              <a:t>  	</a:t>
            </a:r>
            <a:r>
              <a:rPr lang="en-US" altLang="zh-CN" dirty="0" err="1" smtClean="0"/>
              <a:t>rpc</a:t>
            </a:r>
            <a:r>
              <a:rPr lang="en-US" altLang="zh-CN" dirty="0" smtClean="0"/>
              <a:t>::</a:t>
            </a:r>
            <a:r>
              <a:rPr lang="en-US" altLang="zh-CN" dirty="0" err="1" smtClean="0"/>
              <a:t>sync_client</a:t>
            </a:r>
            <a:r>
              <a:rPr lang="en-US" altLang="zh-CN" dirty="0" smtClean="0"/>
              <a:t>&lt;</a:t>
            </a:r>
            <a:r>
              <a:rPr lang="en-US" altLang="zh-CN" dirty="0" err="1" smtClean="0"/>
              <a:t>msgpack_codec</a:t>
            </a:r>
            <a:r>
              <a:rPr lang="en-US" altLang="zh-CN" dirty="0"/>
              <a:t>&gt; client; </a:t>
            </a:r>
          </a:p>
          <a:p>
            <a:endParaRPr lang="en-US" altLang="zh-CN" dirty="0"/>
          </a:p>
          <a:p>
            <a:r>
              <a:rPr lang="en-US" altLang="zh-CN" dirty="0" smtClean="0"/>
              <a:t>	</a:t>
            </a:r>
            <a:r>
              <a:rPr lang="en-US" altLang="zh-CN" dirty="0" smtClean="0">
                <a:solidFill>
                  <a:schemeClr val="accent1">
                    <a:lumMod val="75000"/>
                  </a:schemeClr>
                </a:solidFill>
              </a:rPr>
              <a:t>//RPC request contains service name and arguments</a:t>
            </a:r>
          </a:p>
          <a:p>
            <a:r>
              <a:rPr lang="en-US" altLang="zh-CN" dirty="0"/>
              <a:t>	auto endpoint = </a:t>
            </a:r>
            <a:r>
              <a:rPr lang="en-US" altLang="zh-CN" dirty="0" err="1"/>
              <a:t>timax</a:t>
            </a:r>
            <a:r>
              <a:rPr lang="en-US" altLang="zh-CN" dirty="0"/>
              <a:t>::</a:t>
            </a:r>
            <a:r>
              <a:rPr lang="en-US" altLang="zh-CN" dirty="0" err="1"/>
              <a:t>rpc</a:t>
            </a:r>
            <a:r>
              <a:rPr lang="en-US" altLang="zh-CN" dirty="0"/>
              <a:t>::</a:t>
            </a:r>
            <a:r>
              <a:rPr lang="en-US" altLang="zh-CN" dirty="0" err="1"/>
              <a:t>get_tcp_endpoint</a:t>
            </a:r>
            <a:r>
              <a:rPr lang="en-US" altLang="zh-CN" dirty="0"/>
              <a:t>("127.0.0.1", 9000);</a:t>
            </a:r>
          </a:p>
          <a:p>
            <a:r>
              <a:rPr lang="en-US" altLang="zh-CN" dirty="0"/>
              <a:t>  	auto result = </a:t>
            </a:r>
            <a:r>
              <a:rPr lang="en-US" altLang="zh-CN" b="1" dirty="0" err="1"/>
              <a:t>client.call</a:t>
            </a:r>
            <a:r>
              <a:rPr lang="en-US" altLang="zh-CN" b="1" dirty="0"/>
              <a:t>(endpoint, add, 1, 2); </a:t>
            </a:r>
          </a:p>
          <a:p>
            <a:r>
              <a:rPr lang="en-US" altLang="zh-CN" dirty="0"/>
              <a:t>  	assert(result == 3);</a:t>
            </a:r>
          </a:p>
          <a:p>
            <a:r>
              <a:rPr lang="en-US" altLang="zh-CN" dirty="0"/>
              <a:t>  }</a:t>
            </a:r>
            <a:endParaRPr lang="zh-CN" altLang="en-US" dirty="0"/>
          </a:p>
        </p:txBody>
      </p:sp>
    </p:spTree>
    <p:extLst>
      <p:ext uri="{BB962C8B-B14F-4D97-AF65-F5344CB8AC3E}">
        <p14:creationId xmlns:p14="http://schemas.microsoft.com/office/powerpoint/2010/main" val="3647151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server code:</a:t>
            </a:r>
          </a:p>
          <a:p>
            <a:r>
              <a:rPr lang="en-US" altLang="zh-CN" i="1" dirty="0" smtClean="0">
                <a:solidFill>
                  <a:schemeClr val="accent1">
                    <a:lumMod val="75000"/>
                  </a:schemeClr>
                </a:solidFill>
              </a:rPr>
              <a:t>//business logic</a:t>
            </a:r>
          </a:p>
          <a:p>
            <a:r>
              <a:rPr lang="en-US" altLang="zh-CN" dirty="0" err="1"/>
              <a:t>int</a:t>
            </a:r>
            <a:r>
              <a:rPr lang="en-US" altLang="zh-CN" dirty="0"/>
              <a:t> add(</a:t>
            </a:r>
            <a:r>
              <a:rPr lang="en-US" altLang="zh-CN" dirty="0" err="1"/>
              <a:t>int</a:t>
            </a:r>
            <a:r>
              <a:rPr lang="en-US" altLang="zh-CN" dirty="0"/>
              <a:t> a, </a:t>
            </a:r>
            <a:r>
              <a:rPr lang="en-US" altLang="zh-CN" dirty="0" err="1"/>
              <a:t>int</a:t>
            </a:r>
            <a:r>
              <a:rPr lang="en-US" altLang="zh-CN" dirty="0"/>
              <a:t> b)</a:t>
            </a:r>
          </a:p>
          <a:p>
            <a:r>
              <a:rPr lang="en-US" altLang="zh-CN" dirty="0"/>
              <a:t>{</a:t>
            </a:r>
          </a:p>
          <a:p>
            <a:r>
              <a:rPr lang="en-US" altLang="zh-CN" dirty="0" smtClean="0"/>
              <a:t>	return </a:t>
            </a:r>
            <a:r>
              <a:rPr lang="en-US" altLang="zh-CN" dirty="0"/>
              <a:t>a + b;</a:t>
            </a:r>
          </a:p>
          <a:p>
            <a:r>
              <a:rPr lang="en-US" altLang="zh-CN" dirty="0" smtClean="0"/>
              <a:t>}</a:t>
            </a:r>
          </a:p>
          <a:p>
            <a:endParaRPr lang="en-US" altLang="zh-CN" dirty="0" smtClean="0"/>
          </a:p>
          <a:p>
            <a:r>
              <a:rPr lang="en-US" altLang="zh-CN" dirty="0" err="1"/>
              <a:t>int</a:t>
            </a:r>
            <a:r>
              <a:rPr lang="en-US" altLang="zh-CN" dirty="0"/>
              <a:t> main()</a:t>
            </a:r>
          </a:p>
          <a:p>
            <a:r>
              <a:rPr lang="en-US" altLang="zh-CN" dirty="0" smtClean="0"/>
              <a:t>{</a:t>
            </a:r>
          </a:p>
          <a:p>
            <a:r>
              <a:rPr lang="en-US" altLang="zh-CN" dirty="0"/>
              <a:t>	</a:t>
            </a:r>
            <a:r>
              <a:rPr lang="en-US" altLang="zh-CN" i="1" dirty="0" smtClean="0">
                <a:solidFill>
                  <a:schemeClr val="accent1">
                    <a:lumMod val="75000"/>
                  </a:schemeClr>
                </a:solidFill>
              </a:rPr>
              <a:t>//define serialization type, support </a:t>
            </a:r>
            <a:r>
              <a:rPr lang="en-US" altLang="zh-CN" i="1" dirty="0" err="1" smtClean="0">
                <a:solidFill>
                  <a:schemeClr val="accent1">
                    <a:lumMod val="75000"/>
                  </a:schemeClr>
                </a:solidFill>
              </a:rPr>
              <a:t>json</a:t>
            </a:r>
            <a:r>
              <a:rPr lang="en-US" altLang="zh-CN" i="1" dirty="0" smtClean="0">
                <a:solidFill>
                  <a:schemeClr val="accent1">
                    <a:lumMod val="75000"/>
                  </a:schemeClr>
                </a:solidFill>
              </a:rPr>
              <a:t>, xml, </a:t>
            </a:r>
            <a:r>
              <a:rPr lang="en-US" altLang="zh-CN" i="1" dirty="0" err="1" smtClean="0">
                <a:solidFill>
                  <a:schemeClr val="accent1">
                    <a:lumMod val="75000"/>
                  </a:schemeClr>
                </a:solidFill>
              </a:rPr>
              <a:t>msgpack</a:t>
            </a:r>
            <a:endParaRPr lang="en-US" altLang="zh-CN" i="1" dirty="0">
              <a:solidFill>
                <a:schemeClr val="accent1">
                  <a:lumMod val="75000"/>
                </a:schemeClr>
              </a:solidFill>
            </a:endParaRPr>
          </a:p>
          <a:p>
            <a:r>
              <a:rPr lang="en-US" altLang="zh-CN" dirty="0" smtClean="0"/>
              <a:t>	using </a:t>
            </a:r>
            <a:r>
              <a:rPr lang="en-US" altLang="zh-CN" dirty="0" err="1"/>
              <a:t>server_t</a:t>
            </a:r>
            <a:r>
              <a:rPr lang="en-US" altLang="zh-CN" dirty="0"/>
              <a:t> = </a:t>
            </a:r>
            <a:r>
              <a:rPr lang="en-US" altLang="zh-CN" dirty="0" err="1" smtClean="0"/>
              <a:t>rpc</a:t>
            </a:r>
            <a:r>
              <a:rPr lang="en-US" altLang="zh-CN" dirty="0"/>
              <a:t>::</a:t>
            </a:r>
            <a:r>
              <a:rPr lang="en-US" altLang="zh-CN" dirty="0" smtClean="0"/>
              <a:t>server&lt;</a:t>
            </a:r>
            <a:r>
              <a:rPr lang="en-US" altLang="zh-CN" dirty="0" err="1" smtClean="0"/>
              <a:t>rpc</a:t>
            </a:r>
            <a:r>
              <a:rPr lang="en-US" altLang="zh-CN" dirty="0"/>
              <a:t>::</a:t>
            </a:r>
            <a:r>
              <a:rPr lang="en-US" altLang="zh-CN" dirty="0" err="1"/>
              <a:t>msgpack_codec</a:t>
            </a:r>
            <a:r>
              <a:rPr lang="en-US" altLang="zh-CN" dirty="0"/>
              <a:t>&gt;;</a:t>
            </a:r>
          </a:p>
          <a:p>
            <a:r>
              <a:rPr lang="en-US" altLang="zh-CN" dirty="0" smtClean="0"/>
              <a:t>	</a:t>
            </a:r>
            <a:r>
              <a:rPr lang="en-US" altLang="zh-CN" dirty="0" err="1" smtClean="0"/>
              <a:t>server_t</a:t>
            </a:r>
            <a:r>
              <a:rPr lang="en-US" altLang="zh-CN" dirty="0" smtClean="0"/>
              <a:t> </a:t>
            </a:r>
            <a:r>
              <a:rPr lang="en-US" altLang="zh-CN" dirty="0"/>
              <a:t>server{ port, </a:t>
            </a:r>
            <a:r>
              <a:rPr lang="en-US" altLang="zh-CN" dirty="0" err="1"/>
              <a:t>pool_size</a:t>
            </a:r>
            <a:r>
              <a:rPr lang="en-US" altLang="zh-CN" dirty="0"/>
              <a:t>, </a:t>
            </a:r>
            <a:r>
              <a:rPr lang="en-US" altLang="zh-CN" dirty="0" err="1"/>
              <a:t>std</a:t>
            </a:r>
            <a:r>
              <a:rPr lang="en-US" altLang="zh-CN" dirty="0"/>
              <a:t>::</a:t>
            </a:r>
            <a:r>
              <a:rPr lang="en-US" altLang="zh-CN" dirty="0" err="1"/>
              <a:t>chrono</a:t>
            </a:r>
            <a:r>
              <a:rPr lang="en-US" altLang="zh-CN" dirty="0"/>
              <a:t>::seconds{ 2 } </a:t>
            </a:r>
            <a:r>
              <a:rPr lang="en-US" altLang="zh-CN" dirty="0" smtClean="0"/>
              <a:t>};</a:t>
            </a:r>
            <a:endParaRPr lang="zh-CN" altLang="en-US" dirty="0"/>
          </a:p>
          <a:p>
            <a:r>
              <a:rPr lang="en-US" altLang="zh-CN" dirty="0" smtClean="0"/>
              <a:t>	</a:t>
            </a:r>
            <a:r>
              <a:rPr lang="en-US" altLang="zh-CN" b="1" dirty="0" err="1" smtClean="0"/>
              <a:t>server.register_handler</a:t>
            </a:r>
            <a:r>
              <a:rPr lang="en-US" altLang="zh-CN" b="1" dirty="0" smtClean="0"/>
              <a:t>("add</a:t>
            </a:r>
            <a:r>
              <a:rPr lang="en-US" altLang="zh-CN" b="1" dirty="0"/>
              <a:t>", </a:t>
            </a:r>
            <a:r>
              <a:rPr lang="en-US" altLang="zh-CN" b="1" dirty="0" smtClean="0"/>
              <a:t>add); </a:t>
            </a:r>
            <a:r>
              <a:rPr lang="en-US" altLang="zh-CN" i="1" dirty="0" smtClean="0">
                <a:solidFill>
                  <a:schemeClr val="accent1">
                    <a:lumMod val="75000"/>
                  </a:schemeClr>
                </a:solidFill>
              </a:rPr>
              <a:t>//register business handler</a:t>
            </a:r>
          </a:p>
          <a:p>
            <a:r>
              <a:rPr lang="en-US" altLang="zh-CN" dirty="0"/>
              <a:t>	</a:t>
            </a:r>
            <a:r>
              <a:rPr lang="en-US" altLang="zh-CN" dirty="0" err="1"/>
              <a:t>server.start</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1957574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dirty="0"/>
              <a:t>2.What is </a:t>
            </a:r>
            <a:r>
              <a:rPr lang="en-US" altLang="zh-CN" dirty="0" err="1"/>
              <a:t>rest_rpc</a:t>
            </a:r>
            <a:endParaRPr lang="en-US" altLang="zh-CN" dirty="0"/>
          </a:p>
          <a:p>
            <a:endParaRPr lang="en-US" altLang="zh-CN" dirty="0"/>
          </a:p>
          <a:p>
            <a:r>
              <a:rPr lang="en-US" altLang="zh-CN" sz="1800" dirty="0">
                <a:solidFill>
                  <a:schemeClr val="accent5"/>
                </a:solidFill>
              </a:rPr>
              <a:t>3.Challenges of easy to use</a:t>
            </a:r>
          </a:p>
          <a:p>
            <a:endParaRPr lang="en-US" altLang="zh-CN" dirty="0"/>
          </a:p>
          <a:p>
            <a:r>
              <a:rPr lang="en-US" altLang="zh-CN" dirty="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4204417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文本占位符 2"/>
          <p:cNvSpPr>
            <a:spLocks noGrp="1"/>
          </p:cNvSpPr>
          <p:nvPr>
            <p:ph type="body" sz="half" idx="2"/>
          </p:nvPr>
        </p:nvSpPr>
        <p:spPr/>
        <p:txBody>
          <a:bodyPr/>
          <a:lstStyle/>
          <a:p>
            <a:pPr marL="285750" indent="-285750">
              <a:buFont typeface="Wingdings" panose="05000000000000000000" pitchFamily="2" charset="2"/>
              <a:buChar char="Ø"/>
            </a:pPr>
            <a:r>
              <a:rPr lang="en-US" altLang="zh-CN" dirty="0" smtClean="0"/>
              <a:t>How to register </a:t>
            </a:r>
            <a:r>
              <a:rPr lang="en-US" altLang="zh-CN" dirty="0"/>
              <a:t>callable of </a:t>
            </a:r>
            <a:r>
              <a:rPr lang="en-US" altLang="zh-CN" dirty="0" smtClean="0"/>
              <a:t>any signature</a:t>
            </a:r>
          </a:p>
          <a:p>
            <a:pPr marL="285750" indent="-285750">
              <a:buFont typeface="Wingdings" panose="05000000000000000000" pitchFamily="2" charset="2"/>
              <a:buChar char="Ø"/>
            </a:pPr>
            <a:r>
              <a:rPr lang="en-US" altLang="zh-CN" dirty="0" smtClean="0"/>
              <a:t>How to route to the correct handler</a:t>
            </a:r>
          </a:p>
          <a:p>
            <a:pPr marL="285750" indent="-285750">
              <a:buFont typeface="Wingdings" panose="05000000000000000000" pitchFamily="2" charset="2"/>
              <a:buChar char="Ø"/>
            </a:pPr>
            <a:r>
              <a:rPr lang="en-US" altLang="zh-CN" dirty="0" smtClean="0"/>
              <a:t>How to simplify the call code</a:t>
            </a:r>
          </a:p>
        </p:txBody>
      </p:sp>
    </p:spTree>
    <p:extLst>
      <p:ext uri="{BB962C8B-B14F-4D97-AF65-F5344CB8AC3E}">
        <p14:creationId xmlns:p14="http://schemas.microsoft.com/office/powerpoint/2010/main" val="1588198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Challenges</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4509248" y="3531014"/>
            <a:ext cx="3605667" cy="2587400"/>
          </a:xfrm>
          <a:prstGeom prst="rect">
            <a:avLst/>
          </a:prstGeom>
        </p:spPr>
      </p:pic>
      <p:pic>
        <p:nvPicPr>
          <p:cNvPr id="5" name="图片 4"/>
          <p:cNvPicPr>
            <a:picLocks noChangeAspect="1"/>
          </p:cNvPicPr>
          <p:nvPr/>
        </p:nvPicPr>
        <p:blipFill>
          <a:blip r:embed="rId3"/>
          <a:stretch>
            <a:fillRect/>
          </a:stretch>
        </p:blipFill>
        <p:spPr>
          <a:xfrm>
            <a:off x="501793" y="1007396"/>
            <a:ext cx="4820907" cy="2436813"/>
          </a:xfrm>
          <a:prstGeom prst="rect">
            <a:avLst/>
          </a:prstGeom>
        </p:spPr>
      </p:pic>
      <p:pic>
        <p:nvPicPr>
          <p:cNvPr id="7" name="图片 6"/>
          <p:cNvPicPr>
            <a:picLocks noChangeAspect="1"/>
          </p:cNvPicPr>
          <p:nvPr/>
        </p:nvPicPr>
        <p:blipFill>
          <a:blip r:embed="rId3"/>
          <a:stretch>
            <a:fillRect/>
          </a:stretch>
        </p:blipFill>
        <p:spPr>
          <a:xfrm rot="21060097">
            <a:off x="5386904" y="4483809"/>
            <a:ext cx="2302290" cy="1002149"/>
          </a:xfrm>
          <a:prstGeom prst="rect">
            <a:avLst/>
          </a:prstGeom>
        </p:spPr>
      </p:pic>
    </p:spTree>
    <p:extLst>
      <p:ext uri="{BB962C8B-B14F-4D97-AF65-F5344CB8AC3E}">
        <p14:creationId xmlns:p14="http://schemas.microsoft.com/office/powerpoint/2010/main" val="13236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par>
                          <p:cTn id="14" fill="hold">
                            <p:stCondLst>
                              <p:cond delay="500"/>
                            </p:stCondLst>
                            <p:childTnLst>
                              <p:par>
                                <p:cTn id="15" presetID="10" presetClass="exit" presetSubtype="0" fill="hold" nodeType="after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cstate="print"/>
          <a:stretch>
            <a:fillRect/>
          </a:stretch>
        </p:blipFill>
        <p:spPr>
          <a:xfrm>
            <a:off x="2367238" y="1462333"/>
            <a:ext cx="4409524" cy="3933333"/>
          </a:xfrm>
          <a:prstGeom prst="rect">
            <a:avLst/>
          </a:prstGeom>
        </p:spPr>
      </p:pic>
      <p:sp>
        <p:nvSpPr>
          <p:cNvPr id="5" name="矩形 4"/>
          <p:cNvSpPr/>
          <p:nvPr/>
        </p:nvSpPr>
        <p:spPr>
          <a:xfrm>
            <a:off x="2298357" y="1392195"/>
            <a:ext cx="2224216" cy="345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98357" y="2636109"/>
            <a:ext cx="2224216"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8387982">
            <a:off x="4883635" y="1401884"/>
            <a:ext cx="212784" cy="882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3955654">
            <a:off x="4865245" y="2177831"/>
            <a:ext cx="212784" cy="843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15461" y="1953237"/>
            <a:ext cx="2713884" cy="738664"/>
          </a:xfrm>
          <a:prstGeom prst="rect">
            <a:avLst/>
          </a:prstGeom>
        </p:spPr>
        <p:txBody>
          <a:bodyPr wrap="none">
            <a:spAutoFit/>
          </a:bodyPr>
          <a:lstStyle/>
          <a:p>
            <a:r>
              <a:rPr lang="zh-CN" altLang="en-US" dirty="0">
                <a:solidFill>
                  <a:srgbClr val="FF0000"/>
                </a:solidFill>
              </a:rPr>
              <a:t>different kinds of </a:t>
            </a:r>
            <a:r>
              <a:rPr lang="zh-CN" altLang="en-US" dirty="0" smtClean="0">
                <a:solidFill>
                  <a:srgbClr val="FF0000"/>
                </a:solidFill>
              </a:rPr>
              <a:t>functions</a:t>
            </a:r>
            <a:endParaRPr lang="en-US" altLang="zh-CN" dirty="0" smtClean="0">
              <a:solidFill>
                <a:srgbClr val="FF0000"/>
              </a:solidFill>
            </a:endParaRPr>
          </a:p>
          <a:p>
            <a:r>
              <a:rPr lang="en-US" altLang="zh-CN" sz="2400" dirty="0" smtClean="0">
                <a:solidFill>
                  <a:srgbClr val="7030A0"/>
                </a:solidFill>
              </a:rPr>
              <a:t>in a same container</a:t>
            </a:r>
            <a:endParaRPr lang="zh-CN" altLang="en-US" sz="2400" dirty="0">
              <a:solidFill>
                <a:srgbClr val="7030A0"/>
              </a:solidFill>
            </a:endParaRPr>
          </a:p>
        </p:txBody>
      </p:sp>
    </p:spTree>
    <p:extLst>
      <p:ext uri="{BB962C8B-B14F-4D97-AF65-F5344CB8AC3E}">
        <p14:creationId xmlns:p14="http://schemas.microsoft.com/office/powerpoint/2010/main" val="31997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 calcmode="lin" valueType="num">
                                      <p:cBhvr>
                                        <p:cTn id="28"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10">
                                            <p:txEl>
                                              <p:pRg st="1" end="1"/>
                                            </p:txEl>
                                          </p:spTgt>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C++ has no such a container</a:t>
            </a:r>
          </a:p>
          <a:p>
            <a:endParaRPr lang="en-US" altLang="zh-CN" dirty="0" smtClean="0"/>
          </a:p>
          <a:p>
            <a:pPr algn="ctr"/>
            <a:r>
              <a:rPr lang="en-US" altLang="zh-CN" sz="2000" dirty="0" smtClean="0">
                <a:solidFill>
                  <a:srgbClr val="FF0000"/>
                </a:solidFill>
              </a:rPr>
              <a:t>type </a:t>
            </a:r>
            <a:r>
              <a:rPr lang="en-US" altLang="zh-CN" sz="2000" dirty="0" smtClean="0">
                <a:solidFill>
                  <a:srgbClr val="FF0000"/>
                </a:solidFill>
              </a:rPr>
              <a:t>erase</a:t>
            </a:r>
            <a:endParaRPr lang="en-US" altLang="zh-CN" sz="2000" dirty="0" smtClean="0">
              <a:solidFill>
                <a:srgbClr val="FF0000"/>
              </a:solidFill>
            </a:endParaRPr>
          </a:p>
        </p:txBody>
      </p:sp>
    </p:spTree>
    <p:extLst>
      <p:ext uri="{BB962C8B-B14F-4D97-AF65-F5344CB8AC3E}">
        <p14:creationId xmlns:p14="http://schemas.microsoft.com/office/powerpoint/2010/main" val="12199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Type erase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306662" y="1364877"/>
            <a:ext cx="6765770" cy="990600"/>
          </a:xfrm>
          <a:prstGeom prst="rect">
            <a:avLst/>
          </a:prstGeom>
        </p:spPr>
      </p:pic>
      <p:pic>
        <p:nvPicPr>
          <p:cNvPr id="6" name="图片 5"/>
          <p:cNvPicPr>
            <a:picLocks noChangeAspect="1"/>
          </p:cNvPicPr>
          <p:nvPr/>
        </p:nvPicPr>
        <p:blipFill>
          <a:blip r:embed="rId3"/>
          <a:stretch>
            <a:fillRect/>
          </a:stretch>
        </p:blipFill>
        <p:spPr>
          <a:xfrm>
            <a:off x="3105870" y="3292285"/>
            <a:ext cx="2932257" cy="990600"/>
          </a:xfrm>
          <a:prstGeom prst="rect">
            <a:avLst/>
          </a:prstGeom>
        </p:spPr>
      </p:pic>
      <p:pic>
        <p:nvPicPr>
          <p:cNvPr id="7" name="图片 6"/>
          <p:cNvPicPr>
            <a:picLocks noChangeAspect="1"/>
          </p:cNvPicPr>
          <p:nvPr/>
        </p:nvPicPr>
        <p:blipFill>
          <a:blip r:embed="rId4"/>
          <a:stretch>
            <a:fillRect/>
          </a:stretch>
        </p:blipFill>
        <p:spPr>
          <a:xfrm>
            <a:off x="3105869" y="4944558"/>
            <a:ext cx="2932257" cy="1206500"/>
          </a:xfrm>
          <a:prstGeom prst="rect">
            <a:avLst/>
          </a:prstGeom>
        </p:spPr>
      </p:pic>
      <p:sp>
        <p:nvSpPr>
          <p:cNvPr id="8" name="下箭头 7"/>
          <p:cNvSpPr/>
          <p:nvPr/>
        </p:nvSpPr>
        <p:spPr>
          <a:xfrm>
            <a:off x="4405704" y="2426494"/>
            <a:ext cx="227127" cy="79274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4405704" y="4308457"/>
            <a:ext cx="227127" cy="60024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14044" y="3392699"/>
            <a:ext cx="2687339" cy="646331"/>
          </a:xfrm>
          <a:prstGeom prst="rect">
            <a:avLst/>
          </a:prstGeom>
        </p:spPr>
        <p:txBody>
          <a:bodyPr wrap="none">
            <a:spAutoFit/>
          </a:bodyPr>
          <a:lstStyle/>
          <a:p>
            <a:r>
              <a:rPr lang="zh-CN" altLang="en-US" b="1" dirty="0" smtClean="0"/>
              <a:t>No</a:t>
            </a:r>
            <a:r>
              <a:rPr lang="en-US" altLang="zh-CN" b="1" dirty="0"/>
              <a:t>!</a:t>
            </a:r>
            <a:endParaRPr lang="en-US" altLang="zh-CN" b="1" dirty="0" smtClean="0"/>
          </a:p>
          <a:p>
            <a:r>
              <a:rPr lang="zh-CN" altLang="en-US" b="1" dirty="0" smtClean="0"/>
              <a:t>number </a:t>
            </a:r>
            <a:r>
              <a:rPr lang="zh-CN" altLang="en-US" b="1" dirty="0"/>
              <a:t>of types is limited</a:t>
            </a:r>
          </a:p>
        </p:txBody>
      </p:sp>
    </p:spTree>
    <p:extLst>
      <p:ext uri="{BB962C8B-B14F-4D97-AF65-F5344CB8AC3E}">
        <p14:creationId xmlns:p14="http://schemas.microsoft.com/office/powerpoint/2010/main" val="143894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Type erase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306662" y="1364877"/>
            <a:ext cx="6765770" cy="990600"/>
          </a:xfrm>
          <a:prstGeom prst="rect">
            <a:avLst/>
          </a:prstGeom>
        </p:spPr>
      </p:pic>
      <p:pic>
        <p:nvPicPr>
          <p:cNvPr id="5" name="图片 4"/>
          <p:cNvPicPr>
            <a:picLocks noChangeAspect="1"/>
          </p:cNvPicPr>
          <p:nvPr/>
        </p:nvPicPr>
        <p:blipFill>
          <a:blip r:embed="rId3"/>
          <a:stretch>
            <a:fillRect/>
          </a:stretch>
        </p:blipFill>
        <p:spPr>
          <a:xfrm>
            <a:off x="3105871" y="3149655"/>
            <a:ext cx="2932257" cy="990600"/>
          </a:xfrm>
          <a:prstGeom prst="rect">
            <a:avLst/>
          </a:prstGeom>
        </p:spPr>
      </p:pic>
      <p:pic>
        <p:nvPicPr>
          <p:cNvPr id="6" name="图片 5"/>
          <p:cNvPicPr>
            <a:picLocks noChangeAspect="1"/>
          </p:cNvPicPr>
          <p:nvPr/>
        </p:nvPicPr>
        <p:blipFill>
          <a:blip r:embed="rId4"/>
          <a:stretch>
            <a:fillRect/>
          </a:stretch>
        </p:blipFill>
        <p:spPr>
          <a:xfrm>
            <a:off x="3105871" y="4684581"/>
            <a:ext cx="2932257" cy="1206500"/>
          </a:xfrm>
          <a:prstGeom prst="rect">
            <a:avLst/>
          </a:prstGeom>
        </p:spPr>
      </p:pic>
      <p:sp>
        <p:nvSpPr>
          <p:cNvPr id="7" name="下箭头 6"/>
          <p:cNvSpPr/>
          <p:nvPr/>
        </p:nvSpPr>
        <p:spPr>
          <a:xfrm>
            <a:off x="4458435" y="2336739"/>
            <a:ext cx="227127" cy="79274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4458434" y="4084339"/>
            <a:ext cx="227127" cy="60024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118398" y="3117489"/>
            <a:ext cx="2203104" cy="923330"/>
          </a:xfrm>
          <a:prstGeom prst="rect">
            <a:avLst/>
          </a:prstGeom>
        </p:spPr>
        <p:txBody>
          <a:bodyPr wrap="none">
            <a:spAutoFit/>
          </a:bodyPr>
          <a:lstStyle/>
          <a:p>
            <a:r>
              <a:rPr lang="zh-CN" altLang="en-US" b="1" dirty="0" smtClean="0"/>
              <a:t>No</a:t>
            </a:r>
            <a:r>
              <a:rPr lang="en-US" altLang="zh-CN" b="1" dirty="0"/>
              <a:t>!</a:t>
            </a:r>
            <a:endParaRPr lang="en-US" altLang="zh-CN" b="1" dirty="0" smtClean="0"/>
          </a:p>
          <a:p>
            <a:r>
              <a:rPr lang="en-US" altLang="zh-CN" b="1" dirty="0" smtClean="0"/>
              <a:t>can’t </a:t>
            </a:r>
            <a:r>
              <a:rPr lang="en-US" altLang="zh-CN" b="1" dirty="0" err="1" smtClean="0"/>
              <a:t>any_cast</a:t>
            </a:r>
            <a:endParaRPr lang="en-US" altLang="zh-CN" b="1" dirty="0" smtClean="0"/>
          </a:p>
          <a:p>
            <a:r>
              <a:rPr lang="en-US" altLang="zh-CN" b="1" dirty="0" smtClean="0"/>
              <a:t>lost type information</a:t>
            </a:r>
            <a:endParaRPr lang="zh-CN" altLang="en-US" b="1" dirty="0"/>
          </a:p>
        </p:txBody>
      </p:sp>
      <p:sp>
        <p:nvSpPr>
          <p:cNvPr id="11" name="矩形 10"/>
          <p:cNvSpPr/>
          <p:nvPr/>
        </p:nvSpPr>
        <p:spPr>
          <a:xfrm>
            <a:off x="2828699" y="5845971"/>
            <a:ext cx="3486595" cy="369332"/>
          </a:xfrm>
          <a:prstGeom prst="rect">
            <a:avLst/>
          </a:prstGeom>
        </p:spPr>
        <p:txBody>
          <a:bodyPr wrap="none">
            <a:spAutoFit/>
          </a:bodyPr>
          <a:lstStyle/>
          <a:p>
            <a:r>
              <a:rPr lang="zh-CN" altLang="en-US" b="1" dirty="0"/>
              <a:t>modern c++ can solve the problem</a:t>
            </a:r>
          </a:p>
        </p:txBody>
      </p:sp>
    </p:spTree>
    <p:extLst>
      <p:ext uri="{BB962C8B-B14F-4D97-AF65-F5344CB8AC3E}">
        <p14:creationId xmlns:p14="http://schemas.microsoft.com/office/powerpoint/2010/main" val="184821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80">
                                          <p:stCondLst>
                                            <p:cond delay="0"/>
                                          </p:stCondLst>
                                        </p:cTn>
                                        <p:tgtEl>
                                          <p:spTgt spid="11"/>
                                        </p:tgtEl>
                                      </p:cBhvr>
                                    </p:animEffect>
                                    <p:anim calcmode="lin" valueType="num">
                                      <p:cBhvr>
                                        <p:cTn id="2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8" dur="26">
                                          <p:stCondLst>
                                            <p:cond delay="650"/>
                                          </p:stCondLst>
                                        </p:cTn>
                                        <p:tgtEl>
                                          <p:spTgt spid="11"/>
                                        </p:tgtEl>
                                      </p:cBhvr>
                                      <p:to x="100000" y="60000"/>
                                    </p:animScale>
                                    <p:animScale>
                                      <p:cBhvr>
                                        <p:cTn id="29" dur="166" decel="50000">
                                          <p:stCondLst>
                                            <p:cond delay="676"/>
                                          </p:stCondLst>
                                        </p:cTn>
                                        <p:tgtEl>
                                          <p:spTgt spid="11"/>
                                        </p:tgtEl>
                                      </p:cBhvr>
                                      <p:to x="100000" y="100000"/>
                                    </p:animScale>
                                    <p:animScale>
                                      <p:cBhvr>
                                        <p:cTn id="30" dur="26">
                                          <p:stCondLst>
                                            <p:cond delay="1312"/>
                                          </p:stCondLst>
                                        </p:cTn>
                                        <p:tgtEl>
                                          <p:spTgt spid="11"/>
                                        </p:tgtEl>
                                      </p:cBhvr>
                                      <p:to x="100000" y="80000"/>
                                    </p:animScale>
                                    <p:animScale>
                                      <p:cBhvr>
                                        <p:cTn id="31" dur="166" decel="50000">
                                          <p:stCondLst>
                                            <p:cond delay="1338"/>
                                          </p:stCondLst>
                                        </p:cTn>
                                        <p:tgtEl>
                                          <p:spTgt spid="11"/>
                                        </p:tgtEl>
                                      </p:cBhvr>
                                      <p:to x="100000" y="100000"/>
                                    </p:animScale>
                                    <p:animScale>
                                      <p:cBhvr>
                                        <p:cTn id="32" dur="26">
                                          <p:stCondLst>
                                            <p:cond delay="1642"/>
                                          </p:stCondLst>
                                        </p:cTn>
                                        <p:tgtEl>
                                          <p:spTgt spid="11"/>
                                        </p:tgtEl>
                                      </p:cBhvr>
                                      <p:to x="100000" y="90000"/>
                                    </p:animScale>
                                    <p:animScale>
                                      <p:cBhvr>
                                        <p:cTn id="33" dur="166" decel="50000">
                                          <p:stCondLst>
                                            <p:cond delay="1668"/>
                                          </p:stCondLst>
                                        </p:cTn>
                                        <p:tgtEl>
                                          <p:spTgt spid="11"/>
                                        </p:tgtEl>
                                      </p:cBhvr>
                                      <p:to x="100000" y="100000"/>
                                    </p:animScale>
                                    <p:animScale>
                                      <p:cBhvr>
                                        <p:cTn id="34" dur="26">
                                          <p:stCondLst>
                                            <p:cond delay="1808"/>
                                          </p:stCondLst>
                                        </p:cTn>
                                        <p:tgtEl>
                                          <p:spTgt spid="11"/>
                                        </p:tgtEl>
                                      </p:cBhvr>
                                      <p:to x="100000" y="95000"/>
                                    </p:animScale>
                                    <p:animScale>
                                      <p:cBhvr>
                                        <p:cTn id="35"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A special type erase</a:t>
            </a:r>
          </a:p>
          <a:p>
            <a:endParaRPr lang="en-US" altLang="zh-CN" dirty="0" smtClean="0"/>
          </a:p>
          <a:p>
            <a:r>
              <a:rPr lang="en-US" altLang="zh-CN" sz="1400" dirty="0"/>
              <a:t>template&lt;</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a:t>
            </a:r>
            <a:r>
              <a:rPr lang="en-US" altLang="zh-CN" sz="1400" dirty="0" err="1"/>
              <a:t>size_t</a:t>
            </a:r>
            <a:r>
              <a:rPr lang="en-US" altLang="zh-CN" sz="1400" dirty="0" smtClean="0"/>
              <a:t>){}</a:t>
            </a:r>
            <a:endParaRPr lang="en-US" altLang="zh-CN" sz="1400" dirty="0"/>
          </a:p>
          <a:p>
            <a:r>
              <a:rPr lang="en-US" altLang="zh-CN" sz="1400" dirty="0"/>
              <a:t>};</a:t>
            </a:r>
          </a:p>
          <a:p>
            <a:endParaRPr lang="en-US" altLang="zh-CN" sz="1400" dirty="0"/>
          </a:p>
          <a:p>
            <a:endParaRPr lang="zh-CN" altLang="en-US" dirty="0"/>
          </a:p>
        </p:txBody>
      </p:sp>
      <p:sp>
        <p:nvSpPr>
          <p:cNvPr id="5" name="矩形 4"/>
          <p:cNvSpPr/>
          <p:nvPr/>
        </p:nvSpPr>
        <p:spPr>
          <a:xfrm>
            <a:off x="1466336" y="1655806"/>
            <a:ext cx="169699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3291260" y="1740127"/>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66647" y="1627420"/>
            <a:ext cx="3139834" cy="369332"/>
          </a:xfrm>
          <a:prstGeom prst="rect">
            <a:avLst/>
          </a:prstGeom>
        </p:spPr>
        <p:txBody>
          <a:bodyPr wrap="none">
            <a:spAutoFit/>
          </a:bodyPr>
          <a:lstStyle/>
          <a:p>
            <a:r>
              <a:rPr lang="zh-CN" altLang="en-US" dirty="0" smtClean="0">
                <a:solidFill>
                  <a:srgbClr val="FF0000"/>
                </a:solidFill>
              </a:rPr>
              <a:t>c</a:t>
            </a:r>
            <a:r>
              <a:rPr lang="en-US" altLang="zh-CN" dirty="0" smtClean="0">
                <a:solidFill>
                  <a:srgbClr val="FF0000"/>
                </a:solidFill>
              </a:rPr>
              <a:t>a</a:t>
            </a:r>
            <a:r>
              <a:rPr lang="zh-CN" altLang="en-US" dirty="0" smtClean="0">
                <a:solidFill>
                  <a:srgbClr val="FF0000"/>
                </a:solidFill>
              </a:rPr>
              <a:t>rry </a:t>
            </a:r>
            <a:r>
              <a:rPr lang="zh-CN" altLang="en-US" dirty="0">
                <a:solidFill>
                  <a:srgbClr val="FF0000"/>
                </a:solidFill>
              </a:rPr>
              <a:t>function type information</a:t>
            </a:r>
          </a:p>
        </p:txBody>
      </p:sp>
      <p:sp>
        <p:nvSpPr>
          <p:cNvPr id="8" name="矩形 7"/>
          <p:cNvSpPr/>
          <p:nvPr/>
        </p:nvSpPr>
        <p:spPr>
          <a:xfrm>
            <a:off x="4326803" y="3606049"/>
            <a:ext cx="1286728" cy="1477328"/>
          </a:xfrm>
          <a:prstGeom prst="rect">
            <a:avLst/>
          </a:prstGeom>
        </p:spPr>
        <p:txBody>
          <a:bodyPr wrap="square">
            <a:spAutoFit/>
          </a:bodyPr>
          <a:lstStyle/>
          <a:p>
            <a:r>
              <a:rPr lang="zh-CN" altLang="en-US" dirty="0"/>
              <a:t>int</a:t>
            </a:r>
          </a:p>
          <a:p>
            <a:r>
              <a:rPr lang="zh-CN" altLang="en-US" dirty="0"/>
              <a:t>int&amp;</a:t>
            </a:r>
          </a:p>
          <a:p>
            <a:r>
              <a:rPr lang="zh-CN" altLang="en-US" dirty="0"/>
              <a:t>int&amp;&amp;</a:t>
            </a:r>
          </a:p>
          <a:p>
            <a:r>
              <a:rPr lang="zh-CN" altLang="en-US" dirty="0"/>
              <a:t>const int</a:t>
            </a:r>
            <a:r>
              <a:rPr lang="zh-CN" altLang="en-US" dirty="0" smtClean="0"/>
              <a:t>&amp;</a:t>
            </a:r>
            <a:endParaRPr lang="en-US" altLang="zh-CN" dirty="0" smtClean="0"/>
          </a:p>
          <a:p>
            <a:r>
              <a:rPr lang="en-US" altLang="zh-CN" dirty="0" smtClean="0"/>
              <a:t>……</a:t>
            </a:r>
            <a:endParaRPr lang="zh-CN" altLang="en-US" dirty="0"/>
          </a:p>
        </p:txBody>
      </p:sp>
      <p:sp>
        <p:nvSpPr>
          <p:cNvPr id="9" name="矩形 8"/>
          <p:cNvSpPr/>
          <p:nvPr/>
        </p:nvSpPr>
        <p:spPr>
          <a:xfrm>
            <a:off x="2183484" y="3606049"/>
            <a:ext cx="1698234" cy="1477328"/>
          </a:xfrm>
          <a:prstGeom prst="rect">
            <a:avLst/>
          </a:prstGeom>
        </p:spPr>
        <p:txBody>
          <a:bodyPr wrap="square">
            <a:spAutoFit/>
          </a:bodyPr>
          <a:lstStyle/>
          <a:p>
            <a:r>
              <a:rPr lang="en-US" altLang="zh-CN" dirty="0" smtClean="0"/>
              <a:t>return type</a:t>
            </a:r>
            <a:endParaRPr lang="zh-CN" altLang="en-US" dirty="0"/>
          </a:p>
          <a:p>
            <a:r>
              <a:rPr lang="en-US" altLang="zh-CN" dirty="0" smtClean="0"/>
              <a:t>arguments type</a:t>
            </a:r>
            <a:endParaRPr lang="zh-CN" altLang="en-US" dirty="0"/>
          </a:p>
          <a:p>
            <a:r>
              <a:rPr lang="en-US" altLang="zh-CN" dirty="0" smtClean="0"/>
              <a:t>reference</a:t>
            </a:r>
            <a:endParaRPr lang="zh-CN" altLang="en-US" dirty="0"/>
          </a:p>
          <a:p>
            <a:r>
              <a:rPr lang="en-US" altLang="zh-CN" dirty="0" err="1" smtClean="0"/>
              <a:t>const</a:t>
            </a:r>
            <a:r>
              <a:rPr lang="en-US" altLang="zh-CN" dirty="0"/>
              <a:t> volatile</a:t>
            </a:r>
            <a:endParaRPr lang="en-US" altLang="zh-CN" dirty="0" smtClean="0"/>
          </a:p>
          <a:p>
            <a:r>
              <a:rPr lang="en-US" altLang="zh-CN" dirty="0" smtClean="0"/>
              <a:t>……</a:t>
            </a:r>
            <a:endParaRPr lang="zh-CN" altLang="en-US" dirty="0"/>
          </a:p>
        </p:txBody>
      </p:sp>
      <p:sp>
        <p:nvSpPr>
          <p:cNvPr id="10" name="右箭头 9"/>
          <p:cNvSpPr/>
          <p:nvPr/>
        </p:nvSpPr>
        <p:spPr>
          <a:xfrm rot="19881104">
            <a:off x="3804622" y="2382971"/>
            <a:ext cx="678868" cy="20247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6446" y="2114874"/>
            <a:ext cx="2336345" cy="369332"/>
          </a:xfrm>
          <a:prstGeom prst="rect">
            <a:avLst/>
          </a:prstGeom>
        </p:spPr>
        <p:txBody>
          <a:bodyPr wrap="none">
            <a:spAutoFit/>
          </a:bodyPr>
          <a:lstStyle/>
          <a:p>
            <a:r>
              <a:rPr lang="en-US" altLang="zh-CN" dirty="0" smtClean="0">
                <a:solidFill>
                  <a:srgbClr val="FF0000"/>
                </a:solidFill>
              </a:rPr>
              <a:t>can accept any callable</a:t>
            </a:r>
            <a:endParaRPr lang="zh-CN" altLang="en-US" dirty="0">
              <a:solidFill>
                <a:srgbClr val="FF0000"/>
              </a:solidFill>
            </a:endParaRPr>
          </a:p>
        </p:txBody>
      </p:sp>
    </p:spTree>
    <p:extLst>
      <p:ext uri="{BB962C8B-B14F-4D97-AF65-F5344CB8AC3E}">
        <p14:creationId xmlns:p14="http://schemas.microsoft.com/office/powerpoint/2010/main" val="3441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1000" fill="hold"/>
                                        <p:tgtEl>
                                          <p:spTgt spid="8"/>
                                        </p:tgtEl>
                                        <p:attrNameLst>
                                          <p:attrName>ppt_w</p:attrName>
                                        </p:attrNameLst>
                                      </p:cBhvr>
                                      <p:tavLst>
                                        <p:tav tm="0">
                                          <p:val>
                                            <p:fltVal val="0"/>
                                          </p:val>
                                        </p:tav>
                                        <p:tav tm="100000">
                                          <p:val>
                                            <p:strVal val="#ppt_w"/>
                                          </p:val>
                                        </p:tav>
                                      </p:tavLst>
                                    </p:anim>
                                    <p:anim calcmode="lin" valueType="num">
                                      <p:cBhvr>
                                        <p:cTn id="50" dur="1000" fill="hold"/>
                                        <p:tgtEl>
                                          <p:spTgt spid="8"/>
                                        </p:tgtEl>
                                        <p:attrNameLst>
                                          <p:attrName>ppt_h</p:attrName>
                                        </p:attrNameLst>
                                      </p:cBhvr>
                                      <p:tavLst>
                                        <p:tav tm="0">
                                          <p:val>
                                            <p:fltVal val="0"/>
                                          </p:val>
                                        </p:tav>
                                        <p:tav tm="100000">
                                          <p:val>
                                            <p:strVal val="#ppt_h"/>
                                          </p:val>
                                        </p:tav>
                                      </p:tavLst>
                                    </p:anim>
                                    <p:anim calcmode="lin" valueType="num">
                                      <p:cBhvr>
                                        <p:cTn id="51" dur="1000" fill="hold"/>
                                        <p:tgtEl>
                                          <p:spTgt spid="8"/>
                                        </p:tgtEl>
                                        <p:attrNameLst>
                                          <p:attrName>style.rotation</p:attrName>
                                        </p:attrNameLst>
                                      </p:cBhvr>
                                      <p:tavLst>
                                        <p:tav tm="0">
                                          <p:val>
                                            <p:fltVal val="90"/>
                                          </p:val>
                                        </p:tav>
                                        <p:tav tm="100000">
                                          <p:val>
                                            <p:fltVal val="0"/>
                                          </p:val>
                                        </p:tav>
                                      </p:tavLst>
                                    </p:anim>
                                    <p:animEffect transition="in" filter="fade">
                                      <p:cBhvr>
                                        <p:cTn id="52" dur="1000"/>
                                        <p:tgtEl>
                                          <p:spTgt spid="8"/>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par>
                          <p:cTn id="57" fill="hold">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sz="1800" dirty="0" smtClean="0">
                <a:solidFill>
                  <a:schemeClr val="accent5"/>
                </a:solidFill>
              </a:rPr>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190685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err="1" smtClean="0"/>
              <a:t>struct</a:t>
            </a:r>
            <a:r>
              <a:rPr lang="en-US" altLang="zh-CN" dirty="0" smtClean="0"/>
              <a:t> </a:t>
            </a:r>
            <a:r>
              <a:rPr lang="en-US" altLang="zh-CN" dirty="0" err="1" smtClean="0"/>
              <a:t>server_t</a:t>
            </a:r>
            <a:r>
              <a:rPr lang="en-US" altLang="zh-CN" dirty="0" smtClean="0"/>
              <a:t>{</a:t>
            </a:r>
          </a:p>
          <a:p>
            <a:r>
              <a:rPr lang="en-US" altLang="zh-CN" dirty="0" smtClean="0"/>
              <a:t>    template&lt;</a:t>
            </a:r>
            <a:r>
              <a:rPr lang="en-US" altLang="zh-CN" dirty="0" err="1" smtClean="0"/>
              <a:t>typename</a:t>
            </a:r>
            <a:r>
              <a:rPr lang="en-US" altLang="zh-CN" dirty="0" smtClean="0"/>
              <a:t> 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r>
              <a:rPr lang="en-US" altLang="zh-CN" dirty="0" smtClean="0"/>
              <a:t>){</a:t>
            </a:r>
          </a:p>
          <a:p>
            <a:r>
              <a:rPr lang="en-US" altLang="zh-CN" dirty="0" smtClean="0"/>
              <a:t>        using </a:t>
            </a:r>
            <a:r>
              <a:rPr lang="en-US" altLang="zh-CN" dirty="0" err="1"/>
              <a:t>std</a:t>
            </a:r>
            <a:r>
              <a:rPr lang="en-US" altLang="zh-CN" dirty="0"/>
              <a:t>::placeholders::_1;</a:t>
            </a:r>
          </a:p>
          <a:p>
            <a:r>
              <a:rPr lang="en-US" altLang="zh-CN" dirty="0"/>
              <a:t> </a:t>
            </a:r>
            <a:r>
              <a:rPr lang="en-US" altLang="zh-CN" dirty="0" smtClean="0"/>
              <a:t>       using </a:t>
            </a:r>
            <a:r>
              <a:rPr lang="en-US" altLang="zh-CN" dirty="0" err="1"/>
              <a:t>std</a:t>
            </a:r>
            <a:r>
              <a:rPr lang="en-US" altLang="zh-CN" dirty="0"/>
              <a:t>::placeholders</a:t>
            </a:r>
            <a:r>
              <a:rPr lang="en-US" altLang="zh-CN" dirty="0" smtClean="0"/>
              <a:t>::_2;</a:t>
            </a:r>
          </a:p>
          <a:p>
            <a:r>
              <a:rPr lang="en-US" altLang="zh-CN" dirty="0" smtClean="0"/>
              <a:t>        this-&gt;invokers_[name] = { </a:t>
            </a:r>
            <a:r>
              <a:rPr lang="en-US" altLang="zh-CN" dirty="0" err="1" smtClean="0"/>
              <a:t>std</a:t>
            </a:r>
            <a:r>
              <a:rPr lang="en-US" altLang="zh-CN" dirty="0" smtClean="0">
                <a:solidFill>
                  <a:schemeClr val="tx1"/>
                </a:solidFill>
              </a:rPr>
              <a:t>::bind(&amp;invoker&lt;Function&gt;::apply,</a:t>
            </a:r>
            <a:r>
              <a:rPr lang="en-US" altLang="zh-CN" dirty="0" smtClean="0"/>
              <a:t> f,  _1, _2) </a:t>
            </a:r>
          </a:p>
          <a:p>
            <a:r>
              <a:rPr lang="en-US" altLang="zh-CN" dirty="0" smtClean="0"/>
              <a:t>    };</a:t>
            </a:r>
          </a:p>
          <a:p>
            <a:r>
              <a:rPr lang="en-US" altLang="zh-CN" dirty="0" smtClean="0"/>
              <a:t>private:</a:t>
            </a:r>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std</a:t>
            </a:r>
            <a:r>
              <a:rPr lang="en-US" altLang="zh-CN" dirty="0"/>
              <a:t>::</a:t>
            </a:r>
            <a:r>
              <a:rPr lang="en-US" altLang="zh-CN" dirty="0" smtClean="0"/>
              <a:t>function&lt;void(</a:t>
            </a:r>
            <a:r>
              <a:rPr lang="en-US" altLang="zh-CN" dirty="0"/>
              <a:t>char </a:t>
            </a:r>
            <a:r>
              <a:rPr lang="en-US" altLang="zh-CN" dirty="0" err="1"/>
              <a:t>const</a:t>
            </a:r>
            <a:r>
              <a:rPr lang="en-US" altLang="zh-CN" dirty="0"/>
              <a:t>*, </a:t>
            </a:r>
            <a:r>
              <a:rPr lang="en-US" altLang="zh-CN" dirty="0" err="1"/>
              <a:t>size_t</a:t>
            </a:r>
            <a:r>
              <a:rPr lang="en-US" altLang="zh-CN" dirty="0" smtClean="0"/>
              <a:t>)&gt;&gt; invokers_;</a:t>
            </a:r>
          </a:p>
          <a:p>
            <a:r>
              <a:rPr lang="en-US" altLang="zh-CN" dirty="0"/>
              <a:t>};</a:t>
            </a:r>
            <a:r>
              <a:rPr lang="en-US" altLang="zh-CN" dirty="0" smtClean="0">
                <a:solidFill>
                  <a:srgbClr val="FF0000"/>
                </a:solidFill>
              </a:rPr>
              <a:t>		</a:t>
            </a:r>
          </a:p>
          <a:p>
            <a:r>
              <a:rPr lang="en-US" altLang="zh-CN" dirty="0">
                <a:solidFill>
                  <a:srgbClr val="FF0000"/>
                </a:solidFill>
              </a:rPr>
              <a:t>	</a:t>
            </a:r>
            <a:r>
              <a:rPr lang="en-US" altLang="zh-CN" dirty="0" smtClean="0">
                <a:solidFill>
                  <a:srgbClr val="FF0000"/>
                </a:solidFill>
              </a:rPr>
              <a:t>	</a:t>
            </a:r>
          </a:p>
          <a:p>
            <a:endParaRPr lang="en-US" altLang="zh-CN" dirty="0" smtClean="0"/>
          </a:p>
          <a:p>
            <a:r>
              <a:rPr lang="en-US" altLang="zh-CN" dirty="0" smtClean="0">
                <a:solidFill>
                  <a:srgbClr val="FF0000"/>
                </a:solidFill>
              </a:rPr>
              <a:t> 	</a:t>
            </a:r>
            <a:endParaRPr lang="en-US" altLang="zh-CN" dirty="0">
              <a:solidFill>
                <a:srgbClr val="FF0000"/>
              </a:solidFill>
            </a:endParaRPr>
          </a:p>
          <a:p>
            <a:r>
              <a:rPr lang="en-US" altLang="zh-CN" dirty="0" smtClean="0">
                <a:solidFill>
                  <a:srgbClr val="FF0000"/>
                </a:solidFill>
              </a:rPr>
              <a:t>		</a:t>
            </a:r>
            <a:endParaRPr lang="zh-CN" altLang="en-US" dirty="0">
              <a:solidFill>
                <a:srgbClr val="FF0000"/>
              </a:solidFill>
            </a:endParaRPr>
          </a:p>
        </p:txBody>
      </p:sp>
      <p:sp>
        <p:nvSpPr>
          <p:cNvPr id="9" name="矩形 8"/>
          <p:cNvSpPr/>
          <p:nvPr/>
        </p:nvSpPr>
        <p:spPr>
          <a:xfrm>
            <a:off x="4625664" y="2707933"/>
            <a:ext cx="2702086" cy="338554"/>
          </a:xfrm>
          <a:prstGeom prst="rect">
            <a:avLst/>
          </a:prstGeom>
        </p:spPr>
        <p:txBody>
          <a:bodyPr wrap="none">
            <a:spAutoFit/>
          </a:bodyPr>
          <a:lstStyle/>
          <a:p>
            <a:r>
              <a:rPr lang="en-US" altLang="zh-CN" sz="1600" dirty="0">
                <a:solidFill>
                  <a:srgbClr val="FF0000"/>
                </a:solidFill>
                <a:latin typeface="Microsoft YaHei" panose="020B0503020204020204" pitchFamily="34" charset="-122"/>
                <a:ea typeface="Microsoft YaHei" panose="020B0503020204020204" pitchFamily="34" charset="-122"/>
              </a:rPr>
              <a:t>invoker&lt;Function&gt;::apply</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671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7" name="图片 6"/>
          <p:cNvPicPr>
            <a:picLocks noChangeAspect="1"/>
          </p:cNvPicPr>
          <p:nvPr/>
        </p:nvPicPr>
        <p:blipFill>
          <a:blip r:embed="rId2"/>
          <a:stretch>
            <a:fillRect/>
          </a:stretch>
        </p:blipFill>
        <p:spPr>
          <a:xfrm>
            <a:off x="6731975" y="1143373"/>
            <a:ext cx="2069082" cy="1917700"/>
          </a:xfrm>
          <a:prstGeom prst="rect">
            <a:avLst/>
          </a:prstGeom>
        </p:spPr>
      </p:pic>
      <p:pic>
        <p:nvPicPr>
          <p:cNvPr id="8" name="图片 7"/>
          <p:cNvPicPr>
            <a:picLocks noChangeAspect="1"/>
          </p:cNvPicPr>
          <p:nvPr/>
        </p:nvPicPr>
        <p:blipFill>
          <a:blip r:embed="rId3"/>
          <a:stretch>
            <a:fillRect/>
          </a:stretch>
        </p:blipFill>
        <p:spPr>
          <a:xfrm>
            <a:off x="5764305" y="1353473"/>
            <a:ext cx="1094929" cy="457397"/>
          </a:xfrm>
          <a:prstGeom prst="rect">
            <a:avLst/>
          </a:prstGeom>
        </p:spPr>
      </p:pic>
      <p:pic>
        <p:nvPicPr>
          <p:cNvPr id="9" name="图片 8"/>
          <p:cNvPicPr>
            <a:picLocks noChangeAspect="1"/>
          </p:cNvPicPr>
          <p:nvPr/>
        </p:nvPicPr>
        <p:blipFill>
          <a:blip r:embed="rId4"/>
          <a:stretch>
            <a:fillRect/>
          </a:stretch>
        </p:blipFill>
        <p:spPr>
          <a:xfrm>
            <a:off x="5764305" y="1766970"/>
            <a:ext cx="1218600" cy="254000"/>
          </a:xfrm>
          <a:prstGeom prst="rect">
            <a:avLst/>
          </a:prstGeom>
        </p:spPr>
      </p:pic>
      <p:pic>
        <p:nvPicPr>
          <p:cNvPr id="11" name="图片 10"/>
          <p:cNvPicPr>
            <a:picLocks noChangeAspect="1"/>
          </p:cNvPicPr>
          <p:nvPr/>
        </p:nvPicPr>
        <p:blipFill>
          <a:blip r:embed="rId5"/>
          <a:stretch>
            <a:fillRect/>
          </a:stretch>
        </p:blipFill>
        <p:spPr>
          <a:xfrm>
            <a:off x="5764304" y="2320371"/>
            <a:ext cx="1094929" cy="482600"/>
          </a:xfrm>
          <a:prstGeom prst="rect">
            <a:avLst/>
          </a:prstGeom>
        </p:spPr>
      </p:pic>
      <p:pic>
        <p:nvPicPr>
          <p:cNvPr id="20" name="图片 19"/>
          <p:cNvPicPr>
            <a:picLocks noChangeAspect="1"/>
          </p:cNvPicPr>
          <p:nvPr/>
        </p:nvPicPr>
        <p:blipFill>
          <a:blip r:embed="rId6"/>
          <a:stretch>
            <a:fillRect/>
          </a:stretch>
        </p:blipFill>
        <p:spPr>
          <a:xfrm>
            <a:off x="3062167" y="4606525"/>
            <a:ext cx="4227019" cy="711200"/>
          </a:xfrm>
          <a:prstGeom prst="rect">
            <a:avLst/>
          </a:prstGeom>
        </p:spPr>
      </p:pic>
      <p:cxnSp>
        <p:nvCxnSpPr>
          <p:cNvPr id="67" name="肘形连接符 66"/>
          <p:cNvCxnSpPr/>
          <p:nvPr/>
        </p:nvCxnSpPr>
        <p:spPr>
          <a:xfrm rot="5400000">
            <a:off x="5872111" y="2022498"/>
            <a:ext cx="891691" cy="2897121"/>
          </a:xfrm>
          <a:prstGeom prst="bentConnector2">
            <a:avLst/>
          </a:prstGeom>
          <a:ln w="12700"/>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139415" y="3566930"/>
            <a:ext cx="4627101" cy="369332"/>
          </a:xfrm>
          <a:prstGeom prst="rect">
            <a:avLst/>
          </a:prstGeom>
        </p:spPr>
        <p:txBody>
          <a:bodyPr wrap="none">
            <a:spAutoFit/>
          </a:bodyPr>
          <a:lstStyle/>
          <a:p>
            <a:r>
              <a:rPr lang="en-US" altLang="zh-CN" dirty="0" err="1">
                <a:solidFill>
                  <a:srgbClr val="FF0000"/>
                </a:solidFill>
              </a:rPr>
              <a:t>std</a:t>
            </a:r>
            <a:r>
              <a:rPr lang="en-US" altLang="zh-CN" dirty="0">
                <a:solidFill>
                  <a:srgbClr val="FF0000"/>
                </a:solidFill>
              </a:rPr>
              <a:t>::bind</a:t>
            </a:r>
            <a:r>
              <a:rPr lang="en-US" altLang="zh-CN" dirty="0"/>
              <a:t>(&amp;invoker&lt;Function&gt;::apply, f,  _1, _2) </a:t>
            </a:r>
            <a:endParaRPr lang="zh-CN" altLang="en-US" dirty="0"/>
          </a:p>
        </p:txBody>
      </p:sp>
      <p:pic>
        <p:nvPicPr>
          <p:cNvPr id="98" name="图片 97"/>
          <p:cNvPicPr>
            <a:picLocks noChangeAspect="1"/>
          </p:cNvPicPr>
          <p:nvPr/>
        </p:nvPicPr>
        <p:blipFill>
          <a:blip r:embed="rId7"/>
          <a:stretch>
            <a:fillRect/>
          </a:stretch>
        </p:blipFill>
        <p:spPr>
          <a:xfrm>
            <a:off x="4859114" y="1889124"/>
            <a:ext cx="1777125" cy="533400"/>
          </a:xfrm>
          <a:prstGeom prst="rect">
            <a:avLst/>
          </a:prstGeom>
        </p:spPr>
      </p:pic>
      <p:pic>
        <p:nvPicPr>
          <p:cNvPr id="99" name="图片 98"/>
          <p:cNvPicPr>
            <a:picLocks noChangeAspect="1"/>
          </p:cNvPicPr>
          <p:nvPr/>
        </p:nvPicPr>
        <p:blipFill>
          <a:blip r:embed="rId8"/>
          <a:stretch>
            <a:fillRect/>
          </a:stretch>
        </p:blipFill>
        <p:spPr>
          <a:xfrm>
            <a:off x="759136" y="1647661"/>
            <a:ext cx="4227019" cy="711200"/>
          </a:xfrm>
          <a:prstGeom prst="rect">
            <a:avLst/>
          </a:prstGeom>
        </p:spPr>
      </p:pic>
      <p:cxnSp>
        <p:nvCxnSpPr>
          <p:cNvPr id="101" name="肘形连接符 100"/>
          <p:cNvCxnSpPr>
            <a:stCxn id="99" idx="2"/>
          </p:cNvCxnSpPr>
          <p:nvPr/>
        </p:nvCxnSpPr>
        <p:spPr>
          <a:xfrm rot="16200000" flipH="1">
            <a:off x="3136648" y="2094858"/>
            <a:ext cx="1558043" cy="2086047"/>
          </a:xfrm>
          <a:prstGeom prst="bentConnector2">
            <a:avLst/>
          </a:prstGeom>
          <a:ln w="12700"/>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4869396" y="3916903"/>
            <a:ext cx="0" cy="69663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4473148" y="3061263"/>
            <a:ext cx="1162562" cy="369332"/>
          </a:xfrm>
          <a:prstGeom prst="rect">
            <a:avLst/>
          </a:prstGeom>
        </p:spPr>
        <p:txBody>
          <a:bodyPr wrap="none">
            <a:spAutoFit/>
          </a:bodyPr>
          <a:lstStyle/>
          <a:p>
            <a:r>
              <a:rPr lang="zh-CN" altLang="en-US" dirty="0"/>
              <a:t>type erase</a:t>
            </a:r>
          </a:p>
        </p:txBody>
      </p:sp>
    </p:spTree>
    <p:extLst>
      <p:ext uri="{BB962C8B-B14F-4D97-AF65-F5344CB8AC3E}">
        <p14:creationId xmlns:p14="http://schemas.microsoft.com/office/powerpoint/2010/main" val="107820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p:cTn id="7" dur="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right)">
                                      <p:cBhvr>
                                        <p:cTn id="18" dur="500"/>
                                        <p:tgtEl>
                                          <p:spTgt spid="9"/>
                                        </p:tgtEl>
                                      </p:cBhvr>
                                    </p:animEffect>
                                  </p:childTnLst>
                                </p:cTn>
                              </p:par>
                              <p:par>
                                <p:cTn id="19" presetID="22" presetClass="entr" presetSubtype="2"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right)">
                                      <p:cBhvr>
                                        <p:cTn id="21" dur="500"/>
                                        <p:tgtEl>
                                          <p:spTgt spid="8"/>
                                        </p:tgtEl>
                                      </p:cBhvr>
                                    </p:animEffect>
                                  </p:childTnLst>
                                </p:cTn>
                              </p:par>
                              <p:par>
                                <p:cTn id="22" presetID="22" presetClass="entr" presetSubtype="2"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right)">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01"/>
                                        </p:tgtEl>
                                        <p:attrNameLst>
                                          <p:attrName>style.visibility</p:attrName>
                                        </p:attrNameLst>
                                      </p:cBhvr>
                                      <p:to>
                                        <p:strVal val="visible"/>
                                      </p:to>
                                    </p:set>
                                    <p:animEffect transition="in" filter="wipe(up)">
                                      <p:cBhvr>
                                        <p:cTn id="29" dur="500"/>
                                        <p:tgtEl>
                                          <p:spTgt spid="101"/>
                                        </p:tgtEl>
                                      </p:cBhvr>
                                    </p:animEffect>
                                  </p:childTnLst>
                                </p:cTn>
                              </p:par>
                              <p:par>
                                <p:cTn id="30" presetID="22" presetClass="entr" presetSubtype="1" fill="hold" nodeType="with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wipe(up)">
                                      <p:cBhvr>
                                        <p:cTn id="32" dur="500"/>
                                        <p:tgtEl>
                                          <p:spTgt spid="6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0"/>
                                        </p:tgtEl>
                                        <p:attrNameLst>
                                          <p:attrName>style.visibility</p:attrName>
                                        </p:attrNameLst>
                                      </p:cBhvr>
                                      <p:to>
                                        <p:strVal val="visible"/>
                                      </p:to>
                                    </p:set>
                                    <p:anim calcmode="lin" valueType="num">
                                      <p:cBhvr additive="base">
                                        <p:cTn id="37" dur="500" fill="hold"/>
                                        <p:tgtEl>
                                          <p:spTgt spid="110"/>
                                        </p:tgtEl>
                                        <p:attrNameLst>
                                          <p:attrName>ppt_x</p:attrName>
                                        </p:attrNameLst>
                                      </p:cBhvr>
                                      <p:tavLst>
                                        <p:tav tm="0">
                                          <p:val>
                                            <p:strVal val="#ppt_x"/>
                                          </p:val>
                                        </p:tav>
                                        <p:tav tm="100000">
                                          <p:val>
                                            <p:strVal val="#ppt_x"/>
                                          </p:val>
                                        </p:tav>
                                      </p:tavLst>
                                    </p:anim>
                                    <p:anim calcmode="lin" valueType="num">
                                      <p:cBhvr additive="base">
                                        <p:cTn id="38"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p:cTn id="47" dur="1000" fill="hold"/>
                                        <p:tgtEl>
                                          <p:spTgt spid="72"/>
                                        </p:tgtEl>
                                        <p:attrNameLst>
                                          <p:attrName>ppt_w</p:attrName>
                                        </p:attrNameLst>
                                      </p:cBhvr>
                                      <p:tavLst>
                                        <p:tav tm="0">
                                          <p:val>
                                            <p:fltVal val="0"/>
                                          </p:val>
                                        </p:tav>
                                        <p:tav tm="100000">
                                          <p:val>
                                            <p:strVal val="#ppt_w"/>
                                          </p:val>
                                        </p:tav>
                                      </p:tavLst>
                                    </p:anim>
                                    <p:anim calcmode="lin" valueType="num">
                                      <p:cBhvr>
                                        <p:cTn id="48" dur="1000" fill="hold"/>
                                        <p:tgtEl>
                                          <p:spTgt spid="72"/>
                                        </p:tgtEl>
                                        <p:attrNameLst>
                                          <p:attrName>ppt_h</p:attrName>
                                        </p:attrNameLst>
                                      </p:cBhvr>
                                      <p:tavLst>
                                        <p:tav tm="0">
                                          <p:val>
                                            <p:fltVal val="0"/>
                                          </p:val>
                                        </p:tav>
                                        <p:tav tm="100000">
                                          <p:val>
                                            <p:strVal val="#ppt_h"/>
                                          </p:val>
                                        </p:tav>
                                      </p:tavLst>
                                    </p:anim>
                                    <p:anim calcmode="lin" valueType="num">
                                      <p:cBhvr>
                                        <p:cTn id="49" dur="1000" fill="hold"/>
                                        <p:tgtEl>
                                          <p:spTgt spid="72"/>
                                        </p:tgtEl>
                                        <p:attrNameLst>
                                          <p:attrName>style.rotation</p:attrName>
                                        </p:attrNameLst>
                                      </p:cBhvr>
                                      <p:tavLst>
                                        <p:tav tm="0">
                                          <p:val>
                                            <p:fltVal val="90"/>
                                          </p:val>
                                        </p:tav>
                                        <p:tav tm="100000">
                                          <p:val>
                                            <p:fltVal val="0"/>
                                          </p:val>
                                        </p:tav>
                                      </p:tavLst>
                                    </p:anim>
                                    <p:animEffect transition="in" filter="fade">
                                      <p:cBhvr>
                                        <p:cTn id="50" dur="1000"/>
                                        <p:tgtEl>
                                          <p:spTgt spid="72"/>
                                        </p:tgtEl>
                                      </p:cBhvr>
                                    </p:animEffect>
                                  </p:childTnLst>
                                </p:cTn>
                              </p:par>
                            </p:childTnLst>
                          </p:cTn>
                        </p:par>
                        <p:par>
                          <p:cTn id="51" fill="hold">
                            <p:stCondLst>
                              <p:cond delay="1000"/>
                            </p:stCondLst>
                            <p:childTnLst>
                              <p:par>
                                <p:cTn id="52" presetID="22" presetClass="entr" presetSubtype="1" fill="hold" nodeType="afterEffect">
                                  <p:stCondLst>
                                    <p:cond delay="0"/>
                                  </p:stCondLst>
                                  <p:childTnLst>
                                    <p:set>
                                      <p:cBhvr>
                                        <p:cTn id="53" dur="1" fill="hold">
                                          <p:stCondLst>
                                            <p:cond delay="0"/>
                                          </p:stCondLst>
                                        </p:cTn>
                                        <p:tgtEl>
                                          <p:spTgt spid="108"/>
                                        </p:tgtEl>
                                        <p:attrNameLst>
                                          <p:attrName>style.visibility</p:attrName>
                                        </p:attrNameLst>
                                      </p:cBhvr>
                                      <p:to>
                                        <p:strVal val="visible"/>
                                      </p:to>
                                    </p:set>
                                    <p:animEffect transition="in" filter="wipe(up)">
                                      <p:cBhvr>
                                        <p:cTn id="54" dur="500"/>
                                        <p:tgtEl>
                                          <p:spTgt spid="108"/>
                                        </p:tgtEl>
                                      </p:cBhvr>
                                    </p:animEffect>
                                  </p:childTnLst>
                                </p:cTn>
                              </p:par>
                            </p:childTnLst>
                          </p:cTn>
                        </p:par>
                        <p:par>
                          <p:cTn id="55" fill="hold">
                            <p:stCondLst>
                              <p:cond delay="1500"/>
                            </p:stCondLst>
                            <p:childTnLst>
                              <p:par>
                                <p:cTn id="56" presetID="2" presetClass="entr" presetSubtype="4" fill="hold" nodeType="after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110" grpId="0"/>
      <p:bldP spid="11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en-US" altLang="zh-CN" dirty="0" smtClean="0"/>
          </a:p>
          <a:p>
            <a:r>
              <a:rPr lang="en-US" altLang="zh-CN" dirty="0" err="1" smtClean="0"/>
              <a:t>server_t</a:t>
            </a:r>
            <a:r>
              <a:rPr lang="en-US" altLang="zh-CN" dirty="0" smtClean="0"/>
              <a:t> </a:t>
            </a:r>
            <a:r>
              <a:rPr lang="en-US" altLang="zh-CN" dirty="0"/>
              <a:t>server</a:t>
            </a:r>
            <a:r>
              <a:rPr lang="en-US" altLang="zh-CN" dirty="0" smtClean="0"/>
              <a:t>;</a:t>
            </a:r>
          </a:p>
          <a:p>
            <a:endParaRPr lang="en-US" altLang="zh-CN" dirty="0"/>
          </a:p>
          <a:p>
            <a:r>
              <a:rPr lang="en-US" altLang="zh-CN" dirty="0" err="1"/>
              <a:t>server.register_handler</a:t>
            </a:r>
            <a:r>
              <a:rPr lang="en-US" altLang="zh-CN" dirty="0"/>
              <a:t>("add", [](</a:t>
            </a:r>
            <a:r>
              <a:rPr lang="en-US" altLang="zh-CN" dirty="0" err="1"/>
              <a:t>int</a:t>
            </a:r>
            <a:r>
              <a:rPr lang="en-US" altLang="zh-CN" dirty="0"/>
              <a:t> a, </a:t>
            </a:r>
            <a:r>
              <a:rPr lang="en-US" altLang="zh-CN" dirty="0" err="1"/>
              <a:t>int</a:t>
            </a:r>
            <a:r>
              <a:rPr lang="en-US" altLang="zh-CN" dirty="0"/>
              <a:t> b) {return a + b; });</a:t>
            </a:r>
          </a:p>
          <a:p>
            <a:r>
              <a:rPr lang="en-US" altLang="zh-CN" dirty="0" err="1"/>
              <a:t>server.register_handler</a:t>
            </a:r>
            <a:r>
              <a:rPr lang="en-US" altLang="zh-CN" dirty="0"/>
              <a:t>("dummy", []{ });</a:t>
            </a:r>
          </a:p>
          <a:p>
            <a:r>
              <a:rPr lang="en-US" altLang="zh-CN" dirty="0" err="1"/>
              <a:t>server.register_handler</a:t>
            </a:r>
            <a:r>
              <a:rPr lang="en-US" altLang="zh-CN" dirty="0"/>
              <a:t>("</a:t>
            </a:r>
            <a:r>
              <a:rPr lang="en-US" altLang="zh-CN" dirty="0" err="1"/>
              <a:t>get_str</a:t>
            </a:r>
            <a:r>
              <a:rPr lang="en-US" altLang="zh-CN" dirty="0"/>
              <a:t>", [](double v) { </a:t>
            </a:r>
            <a:r>
              <a:rPr lang="en-US" altLang="zh-CN" dirty="0" err="1"/>
              <a:t>std</a:t>
            </a:r>
            <a:r>
              <a:rPr lang="en-US" altLang="zh-CN" dirty="0"/>
              <a:t>::</a:t>
            </a:r>
            <a:r>
              <a:rPr lang="en-US" altLang="zh-CN" dirty="0" err="1"/>
              <a:t>to_string</a:t>
            </a:r>
            <a:r>
              <a:rPr lang="en-US" altLang="zh-CN" dirty="0"/>
              <a:t>(v); });</a:t>
            </a:r>
            <a:endParaRPr lang="zh-CN" altLang="en-US" dirty="0"/>
          </a:p>
        </p:txBody>
      </p:sp>
    </p:spTree>
    <p:extLst>
      <p:ext uri="{BB962C8B-B14F-4D97-AF65-F5344CB8AC3E}">
        <p14:creationId xmlns:p14="http://schemas.microsoft.com/office/powerpoint/2010/main" val="3130502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a:t>
            </a:r>
            <a:endParaRPr lang="zh-CN" altLang="en-US" dirty="0"/>
          </a:p>
        </p:txBody>
      </p:sp>
      <p:sp>
        <p:nvSpPr>
          <p:cNvPr id="3" name="文本占位符 2"/>
          <p:cNvSpPr>
            <a:spLocks noGrp="1"/>
          </p:cNvSpPr>
          <p:nvPr>
            <p:ph type="body" sz="half" idx="2"/>
          </p:nvPr>
        </p:nvSpPr>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8362" y="1790700"/>
            <a:ext cx="4867275" cy="3276600"/>
          </a:xfrm>
          <a:prstGeom prst="rect">
            <a:avLst/>
          </a:prstGeom>
        </p:spPr>
      </p:pic>
    </p:spTree>
    <p:extLst>
      <p:ext uri="{BB962C8B-B14F-4D97-AF65-F5344CB8AC3E}">
        <p14:creationId xmlns:p14="http://schemas.microsoft.com/office/powerpoint/2010/main" val="176767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endParaRPr lang="zh-CN" altLang="en-US" sz="1400" dirty="0"/>
          </a:p>
          <a:p>
            <a:r>
              <a:rPr lang="en-US" altLang="zh-CN" sz="1400" dirty="0" smtClean="0"/>
              <a:t>    void </a:t>
            </a:r>
            <a:r>
              <a:rPr lang="en-US" altLang="zh-CN" sz="1400" dirty="0"/>
              <a:t>route(</a:t>
            </a:r>
            <a:r>
              <a:rPr lang="en-US" altLang="zh-CN" sz="1400" dirty="0" err="1"/>
              <a:t>const</a:t>
            </a:r>
            <a:r>
              <a:rPr lang="en-US" altLang="zh-CN" sz="1400" dirty="0"/>
              <a:t> </a:t>
            </a:r>
            <a:r>
              <a:rPr lang="en-US" altLang="zh-CN" sz="1400" dirty="0" err="1"/>
              <a:t>std</a:t>
            </a:r>
            <a:r>
              <a:rPr lang="en-US" altLang="zh-CN" sz="1400" dirty="0"/>
              <a:t>::string </a:t>
            </a:r>
            <a:r>
              <a:rPr lang="en-US" altLang="zh-CN" sz="1400" dirty="0" err="1"/>
              <a:t>handler_name</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r>
              <a:rPr lang="en-US" altLang="zh-CN" sz="1400" dirty="0" err="1" smtClean="0"/>
              <a:t>const</a:t>
            </a:r>
            <a:r>
              <a:rPr lang="en-US" altLang="zh-CN" sz="1400" dirty="0" smtClean="0"/>
              <a:t>{</a:t>
            </a:r>
            <a:endParaRPr lang="en-US" altLang="zh-CN" sz="1400" dirty="0"/>
          </a:p>
          <a:p>
            <a:r>
              <a:rPr lang="en-US" altLang="zh-CN" sz="1400" dirty="0" smtClean="0"/>
              <a:t>        auto </a:t>
            </a:r>
            <a:r>
              <a:rPr lang="en-US" altLang="zh-CN" sz="1400" dirty="0"/>
              <a:t>it = </a:t>
            </a:r>
            <a:r>
              <a:rPr lang="en-US" altLang="zh-CN" sz="1400" dirty="0" err="1"/>
              <a:t>invokers_.find</a:t>
            </a:r>
            <a:r>
              <a:rPr lang="en-US" altLang="zh-CN" sz="1400" dirty="0"/>
              <a:t>(</a:t>
            </a:r>
            <a:r>
              <a:rPr lang="en-US" altLang="zh-CN" sz="1400" dirty="0" err="1"/>
              <a:t>handler_name</a:t>
            </a:r>
            <a:r>
              <a:rPr lang="en-US" altLang="zh-CN" sz="1400" dirty="0" smtClean="0"/>
              <a:t>);</a:t>
            </a:r>
            <a:endParaRPr lang="zh-CN" altLang="en-US" sz="1400" dirty="0"/>
          </a:p>
          <a:p>
            <a:r>
              <a:rPr lang="en-US" altLang="zh-CN" sz="1400" dirty="0" smtClean="0"/>
              <a:t>        it-</a:t>
            </a:r>
            <a:r>
              <a:rPr lang="en-US" altLang="zh-CN" sz="1400" dirty="0"/>
              <a:t>&gt;second(data, size);</a:t>
            </a:r>
          </a:p>
          <a:p>
            <a:r>
              <a:rPr lang="en-US" altLang="zh-CN" sz="1400" dirty="0" smtClean="0"/>
              <a:t>    }</a:t>
            </a:r>
            <a:endParaRPr lang="zh-CN" altLang="en-US" sz="1400" dirty="0"/>
          </a:p>
          <a:p>
            <a:r>
              <a:rPr lang="en-US" altLang="zh-CN" sz="1400" dirty="0"/>
              <a:t>private:</a:t>
            </a:r>
          </a:p>
          <a:p>
            <a:r>
              <a:rPr lang="en-US" altLang="zh-CN" sz="1400" dirty="0" smtClean="0"/>
              <a:t>    </a:t>
            </a:r>
            <a:r>
              <a:rPr lang="en-US" altLang="zh-CN" sz="1400" dirty="0" err="1" smtClean="0"/>
              <a:t>std</a:t>
            </a:r>
            <a:r>
              <a:rPr lang="en-US" altLang="zh-CN" sz="1400" dirty="0"/>
              <a:t>::map&lt;</a:t>
            </a:r>
            <a:r>
              <a:rPr lang="en-US" altLang="zh-CN" sz="1400" dirty="0" err="1"/>
              <a:t>std</a:t>
            </a:r>
            <a:r>
              <a:rPr lang="en-US" altLang="zh-CN" sz="1400" dirty="0"/>
              <a:t>::string, </a:t>
            </a:r>
            <a:r>
              <a:rPr lang="en-US" altLang="zh-CN" sz="1400" dirty="0" err="1"/>
              <a:t>std</a:t>
            </a:r>
            <a:r>
              <a:rPr lang="en-US" altLang="zh-CN" sz="1400" dirty="0"/>
              <a:t>::function&lt;void(char </a:t>
            </a:r>
            <a:r>
              <a:rPr lang="en-US" altLang="zh-CN" sz="1400" dirty="0" err="1"/>
              <a:t>const</a:t>
            </a:r>
            <a:r>
              <a:rPr lang="en-US" altLang="zh-CN" sz="1400" dirty="0"/>
              <a:t>*, </a:t>
            </a:r>
            <a:r>
              <a:rPr lang="en-US" altLang="zh-CN" sz="1400" dirty="0" err="1"/>
              <a:t>size_t</a:t>
            </a:r>
            <a:r>
              <a:rPr lang="en-US" altLang="zh-CN" sz="1400" dirty="0"/>
              <a:t>)&gt;&gt; invokers_;</a:t>
            </a:r>
          </a:p>
          <a:p>
            <a:r>
              <a:rPr lang="en-US" altLang="zh-CN" sz="1400" dirty="0"/>
              <a:t>};</a:t>
            </a:r>
            <a:endParaRPr lang="zh-CN" altLang="en-US" sz="1400" dirty="0"/>
          </a:p>
        </p:txBody>
      </p:sp>
    </p:spTree>
    <p:extLst>
      <p:ext uri="{BB962C8B-B14F-4D97-AF65-F5344CB8AC3E}">
        <p14:creationId xmlns:p14="http://schemas.microsoft.com/office/powerpoint/2010/main" val="5507976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8" y="1437925"/>
            <a:ext cx="5108875" cy="4767294"/>
          </a:xfrm>
          <a:prstGeom prst="rect">
            <a:avLst/>
          </a:prstGeom>
        </p:spPr>
      </p:pic>
      <p:sp>
        <p:nvSpPr>
          <p:cNvPr id="2" name="标题 1"/>
          <p:cNvSpPr>
            <a:spLocks noGrp="1"/>
          </p:cNvSpPr>
          <p:nvPr>
            <p:ph type="title"/>
          </p:nvPr>
        </p:nvSpPr>
        <p:spPr/>
        <p:txBody>
          <a:bodyPr/>
          <a:lstStyle/>
          <a:p>
            <a:r>
              <a:rPr lang="en-US" altLang="zh-CN" dirty="0"/>
              <a:t>How to route to the correct handler</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10" name="图片 9"/>
          <p:cNvPicPr>
            <a:picLocks noChangeAspect="1"/>
          </p:cNvPicPr>
          <p:nvPr/>
        </p:nvPicPr>
        <p:blipFill>
          <a:blip r:embed="rId3"/>
          <a:stretch>
            <a:fillRect/>
          </a:stretch>
        </p:blipFill>
        <p:spPr>
          <a:xfrm>
            <a:off x="2985245" y="2559261"/>
            <a:ext cx="1667701" cy="801757"/>
          </a:xfrm>
          <a:prstGeom prst="rect">
            <a:avLst/>
          </a:prstGeom>
        </p:spPr>
      </p:pic>
      <p:pic>
        <p:nvPicPr>
          <p:cNvPr id="13" name="图片 12"/>
          <p:cNvPicPr>
            <a:picLocks noChangeAspect="1"/>
          </p:cNvPicPr>
          <p:nvPr/>
        </p:nvPicPr>
        <p:blipFill>
          <a:blip r:embed="rId4"/>
          <a:stretch>
            <a:fillRect/>
          </a:stretch>
        </p:blipFill>
        <p:spPr>
          <a:xfrm>
            <a:off x="2979366" y="4482354"/>
            <a:ext cx="1673580" cy="804584"/>
          </a:xfrm>
          <a:prstGeom prst="rect">
            <a:avLst/>
          </a:prstGeom>
        </p:spPr>
      </p:pic>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5772077" y="3145668"/>
            <a:ext cx="3585882" cy="1256946"/>
          </a:xfrm>
          <a:prstGeom prst="rect">
            <a:avLst/>
          </a:prstGeom>
        </p:spPr>
      </p:pic>
    </p:spTree>
    <p:extLst>
      <p:ext uri="{BB962C8B-B14F-4D97-AF65-F5344CB8AC3E}">
        <p14:creationId xmlns:p14="http://schemas.microsoft.com/office/powerpoint/2010/main" val="401197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a:t>
            </a:r>
            <a:r>
              <a:rPr lang="en-US" altLang="zh-CN" dirty="0" err="1"/>
              <a:t>CodecPolicy</a:t>
            </a:r>
            <a:r>
              <a:rPr lang="en-US" altLang="zh-CN" dirty="0"/>
              <a:t>, </a:t>
            </a:r>
            <a:r>
              <a:rPr lang="en-US" altLang="zh-CN" dirty="0" err="1"/>
              <a:t>typename</a:t>
            </a:r>
            <a:r>
              <a:rPr lang="en-US" altLang="zh-CN" dirty="0"/>
              <a:t> Function&gt;</a:t>
            </a:r>
          </a:p>
          <a:p>
            <a:r>
              <a:rPr lang="en-US" altLang="zh-CN" dirty="0" err="1"/>
              <a:t>struct</a:t>
            </a:r>
            <a:r>
              <a:rPr lang="en-US" altLang="zh-CN" dirty="0"/>
              <a:t> </a:t>
            </a:r>
            <a:r>
              <a:rPr lang="en-US" altLang="zh-CN" dirty="0" smtClean="0"/>
              <a:t>invoker{</a:t>
            </a:r>
            <a:endParaRPr lang="en-US" altLang="zh-CN" dirty="0"/>
          </a:p>
          <a:p>
            <a:r>
              <a:rPr lang="en-US" altLang="zh-CN" dirty="0" smtClean="0"/>
              <a:t>    static </a:t>
            </a:r>
            <a:r>
              <a:rPr lang="en-US" altLang="zh-CN" dirty="0"/>
              <a:t>inline void apply(</a:t>
            </a:r>
            <a:r>
              <a:rPr lang="en-US" altLang="zh-CN" dirty="0" err="1"/>
              <a:t>const</a:t>
            </a:r>
            <a:r>
              <a:rPr lang="en-US" altLang="zh-CN" dirty="0"/>
              <a:t> Function&amp; </a:t>
            </a:r>
            <a:r>
              <a:rPr lang="en-US" altLang="zh-CN" dirty="0" err="1"/>
              <a:t>func</a:t>
            </a:r>
            <a:r>
              <a:rPr lang="en-US" altLang="zh-CN" dirty="0"/>
              <a:t>, char </a:t>
            </a:r>
            <a:r>
              <a:rPr lang="en-US" altLang="zh-CN" dirty="0" err="1"/>
              <a:t>const</a:t>
            </a:r>
            <a:r>
              <a:rPr lang="en-US" altLang="zh-CN" dirty="0"/>
              <a:t>* data, </a:t>
            </a:r>
            <a:r>
              <a:rPr lang="en-US" altLang="zh-CN" dirty="0" err="1"/>
              <a:t>size_t</a:t>
            </a:r>
            <a:r>
              <a:rPr lang="en-US" altLang="zh-CN" dirty="0"/>
              <a:t> size) </a:t>
            </a:r>
            <a:r>
              <a:rPr lang="en-US" altLang="zh-CN" dirty="0" smtClean="0"/>
              <a:t>{</a:t>
            </a:r>
            <a:endParaRPr lang="en-US" altLang="zh-CN" dirty="0"/>
          </a:p>
          <a:p>
            <a:r>
              <a:rPr lang="en-US" altLang="zh-CN" dirty="0" smtClean="0"/>
              <a:t>        </a:t>
            </a:r>
            <a:r>
              <a:rPr lang="en-US" altLang="zh-CN" dirty="0" err="1" smtClean="0"/>
              <a:t>CodecPolicy</a:t>
            </a:r>
            <a:r>
              <a:rPr lang="en-US" altLang="zh-CN" dirty="0" smtClean="0"/>
              <a:t> </a:t>
            </a:r>
            <a:r>
              <a:rPr lang="en-US" altLang="zh-CN" dirty="0" err="1"/>
              <a:t>cp</a:t>
            </a:r>
            <a:r>
              <a:rPr lang="en-US" altLang="zh-CN" dirty="0"/>
              <a:t>{};</a:t>
            </a:r>
          </a:p>
          <a:p>
            <a:r>
              <a:rPr lang="en-US" altLang="zh-CN" dirty="0" smtClean="0"/>
              <a:t>        auto </a:t>
            </a:r>
            <a:r>
              <a:rPr lang="en-US" altLang="zh-CN" dirty="0" err="1"/>
              <a:t>args_tuple</a:t>
            </a:r>
            <a:r>
              <a:rPr lang="en-US" altLang="zh-CN" dirty="0"/>
              <a:t> = </a:t>
            </a:r>
            <a:r>
              <a:rPr lang="en-US" altLang="zh-CN" dirty="0" err="1"/>
              <a:t>cp.template</a:t>
            </a:r>
            <a:r>
              <a:rPr lang="en-US" altLang="zh-CN" dirty="0"/>
              <a:t> unpack&lt;</a:t>
            </a:r>
            <a:r>
              <a:rPr lang="en-US" altLang="zh-CN" dirty="0" err="1"/>
              <a:t>args_tuple_type</a:t>
            </a:r>
            <a:r>
              <a:rPr lang="en-US" altLang="zh-CN" dirty="0"/>
              <a:t>&gt;(data, size</a:t>
            </a:r>
            <a:r>
              <a:rPr lang="en-US" altLang="zh-CN" dirty="0" smtClean="0"/>
              <a:t>);</a:t>
            </a:r>
            <a:endParaRPr lang="zh-CN" altLang="en-US" dirty="0"/>
          </a:p>
          <a:p>
            <a:r>
              <a:rPr lang="en-US" altLang="zh-CN" dirty="0" smtClean="0"/>
              <a:t>        </a:t>
            </a:r>
            <a:r>
              <a:rPr lang="en-US" altLang="zh-CN" b="1" dirty="0" err="1" smtClean="0"/>
              <a:t>std</a:t>
            </a:r>
            <a:r>
              <a:rPr lang="en-US" altLang="zh-CN" b="1" dirty="0"/>
              <a:t>::apply</a:t>
            </a:r>
            <a:r>
              <a:rPr lang="en-US" altLang="zh-CN" dirty="0"/>
              <a:t>(</a:t>
            </a:r>
            <a:r>
              <a:rPr lang="en-US" altLang="zh-CN" dirty="0" err="1"/>
              <a:t>func</a:t>
            </a:r>
            <a:r>
              <a:rPr lang="en-US" altLang="zh-CN" dirty="0"/>
              <a:t>, </a:t>
            </a:r>
            <a:r>
              <a:rPr lang="en-US" altLang="zh-CN" dirty="0" err="1"/>
              <a:t>args_tuple</a:t>
            </a:r>
            <a:r>
              <a:rPr lang="en-US" altLang="zh-CN" dirty="0"/>
              <a:t>);</a:t>
            </a:r>
          </a:p>
          <a:p>
            <a:r>
              <a:rPr lang="en-US" altLang="zh-CN" dirty="0" smtClean="0"/>
              <a:t>    }</a:t>
            </a:r>
            <a:endParaRPr lang="en-US" altLang="zh-CN" dirty="0"/>
          </a:p>
          <a:p>
            <a:r>
              <a:rPr lang="en-US" altLang="zh-CN" dirty="0" smtClean="0"/>
              <a:t>};</a:t>
            </a:r>
          </a:p>
        </p:txBody>
      </p:sp>
      <p:sp>
        <p:nvSpPr>
          <p:cNvPr id="4" name="矩形 3"/>
          <p:cNvSpPr/>
          <p:nvPr/>
        </p:nvSpPr>
        <p:spPr>
          <a:xfrm>
            <a:off x="3424517" y="3147232"/>
            <a:ext cx="4572000" cy="2308324"/>
          </a:xfrm>
          <a:prstGeom prst="rect">
            <a:avLst/>
          </a:prstGeom>
        </p:spPr>
        <p:txBody>
          <a:bodyPr>
            <a:spAutoFit/>
          </a:bodyPr>
          <a:lstStyle/>
          <a:p>
            <a:r>
              <a:rPr lang="en-US" altLang="zh-CN" dirty="0" err="1"/>
              <a:t>struct</a:t>
            </a:r>
            <a:r>
              <a:rPr lang="en-US" altLang="zh-CN" dirty="0"/>
              <a:t> </a:t>
            </a:r>
            <a:r>
              <a:rPr lang="en-US" altLang="zh-CN" dirty="0" err="1"/>
              <a:t>json_codec</a:t>
            </a:r>
            <a:r>
              <a:rPr lang="en-US" altLang="zh-CN" dirty="0"/>
              <a:t>{</a:t>
            </a:r>
          </a:p>
          <a:p>
            <a:r>
              <a:rPr lang="en-US" altLang="zh-CN" dirty="0"/>
              <a:t>    template &lt;</a:t>
            </a:r>
            <a:r>
              <a:rPr lang="en-US" altLang="zh-CN" dirty="0" err="1"/>
              <a:t>typename</a:t>
            </a:r>
            <a:r>
              <a:rPr lang="en-US" altLang="zh-CN" dirty="0"/>
              <a:t> T&gt;</a:t>
            </a:r>
          </a:p>
          <a:p>
            <a:r>
              <a:rPr lang="en-US" altLang="zh-CN" dirty="0"/>
              <a:t>    T unpack(char </a:t>
            </a:r>
            <a:r>
              <a:rPr lang="en-US" altLang="zh-CN" dirty="0" err="1"/>
              <a:t>const</a:t>
            </a:r>
            <a:r>
              <a:rPr lang="en-US" altLang="zh-CN" dirty="0"/>
              <a:t>* data, </a:t>
            </a:r>
            <a:r>
              <a:rPr lang="en-US" altLang="zh-CN" dirty="0" err="1"/>
              <a:t>size_t</a:t>
            </a:r>
            <a:r>
              <a:rPr lang="en-US" altLang="zh-CN" dirty="0"/>
              <a:t> length){</a:t>
            </a:r>
          </a:p>
          <a:p>
            <a:r>
              <a:rPr lang="en-US" altLang="zh-CN" dirty="0"/>
              <a:t>        T </a:t>
            </a:r>
            <a:r>
              <a:rPr lang="en-US" altLang="zh-CN" dirty="0" err="1"/>
              <a:t>t</a:t>
            </a:r>
            <a:r>
              <a:rPr lang="en-US" altLang="zh-CN" dirty="0"/>
              <a:t>;</a:t>
            </a:r>
          </a:p>
          <a:p>
            <a:r>
              <a:rPr lang="en-US" altLang="zh-CN" dirty="0"/>
              <a:t>        iguana::</a:t>
            </a:r>
            <a:r>
              <a:rPr lang="en-US" altLang="zh-CN" dirty="0" err="1"/>
              <a:t>json</a:t>
            </a:r>
            <a:r>
              <a:rPr lang="en-US" altLang="zh-CN" dirty="0"/>
              <a:t>::</a:t>
            </a:r>
            <a:r>
              <a:rPr lang="en-US" altLang="zh-CN" dirty="0" err="1"/>
              <a:t>from_json</a:t>
            </a:r>
            <a:r>
              <a:rPr lang="en-US" altLang="zh-CN" dirty="0"/>
              <a:t>(t, data, length);</a:t>
            </a:r>
          </a:p>
          <a:p>
            <a:r>
              <a:rPr lang="en-US" altLang="zh-CN" dirty="0"/>
              <a:t>        return t;</a:t>
            </a:r>
          </a:p>
          <a:p>
            <a:r>
              <a:rPr lang="en-US" altLang="zh-CN" dirty="0"/>
              <a:t>    }</a:t>
            </a:r>
          </a:p>
          <a:p>
            <a:r>
              <a:rPr lang="en-US" altLang="zh-CN" dirty="0"/>
              <a:t>};</a:t>
            </a:r>
            <a:endParaRPr lang="zh-CN" altLang="en-US" dirty="0"/>
          </a:p>
        </p:txBody>
      </p:sp>
      <p:sp>
        <p:nvSpPr>
          <p:cNvPr id="6" name="矩形 5"/>
          <p:cNvSpPr/>
          <p:nvPr/>
        </p:nvSpPr>
        <p:spPr>
          <a:xfrm>
            <a:off x="3209364" y="5455556"/>
            <a:ext cx="5486401" cy="646331"/>
          </a:xfrm>
          <a:prstGeom prst="rect">
            <a:avLst/>
          </a:prstGeom>
        </p:spPr>
        <p:txBody>
          <a:bodyPr wrap="square">
            <a:spAutoFit/>
          </a:bodyPr>
          <a:lstStyle/>
          <a:p>
            <a:r>
              <a:rPr lang="zh-CN" altLang="en-US" dirty="0"/>
              <a:t>iguana::msgpack::from_msgpack(t, msg_, data, length)</a:t>
            </a:r>
            <a:r>
              <a:rPr lang="zh-CN" altLang="en-US" dirty="0" smtClean="0"/>
              <a:t>;</a:t>
            </a:r>
            <a:endParaRPr lang="en-US" altLang="zh-CN" dirty="0" smtClean="0"/>
          </a:p>
          <a:p>
            <a:r>
              <a:rPr lang="en-US" altLang="zh-CN" dirty="0"/>
              <a:t>iguana</a:t>
            </a:r>
            <a:r>
              <a:rPr lang="en-US" altLang="zh-CN" dirty="0" smtClean="0"/>
              <a:t>::xml::</a:t>
            </a:r>
            <a:r>
              <a:rPr lang="en-US" altLang="zh-CN" dirty="0" err="1" smtClean="0"/>
              <a:t>from_xml</a:t>
            </a:r>
            <a:r>
              <a:rPr lang="en-US" altLang="zh-CN" dirty="0" smtClean="0"/>
              <a:t>(t</a:t>
            </a:r>
            <a:r>
              <a:rPr lang="en-US" altLang="zh-CN" dirty="0"/>
              <a:t>, data, length</a:t>
            </a:r>
            <a:r>
              <a:rPr lang="en-US" altLang="zh-CN" dirty="0" smtClean="0"/>
              <a:t>);</a:t>
            </a:r>
            <a:endParaRPr lang="en-US" altLang="zh-CN" dirty="0"/>
          </a:p>
        </p:txBody>
      </p:sp>
      <p:sp>
        <p:nvSpPr>
          <p:cNvPr id="7" name="矩形 6"/>
          <p:cNvSpPr/>
          <p:nvPr/>
        </p:nvSpPr>
        <p:spPr>
          <a:xfrm>
            <a:off x="3768455" y="2677220"/>
            <a:ext cx="1489510" cy="369332"/>
          </a:xfrm>
          <a:prstGeom prst="rect">
            <a:avLst/>
          </a:prstGeom>
        </p:spPr>
        <p:txBody>
          <a:bodyPr wrap="none">
            <a:spAutoFit/>
          </a:bodyPr>
          <a:lstStyle/>
          <a:p>
            <a:r>
              <a:rPr lang="en-US" altLang="zh-CN" b="1" dirty="0"/>
              <a:t>//from C++</a:t>
            </a:r>
            <a:r>
              <a:rPr lang="en-US" altLang="zh-CN" b="1" dirty="0" smtClean="0"/>
              <a:t>17</a:t>
            </a:r>
            <a:endParaRPr lang="zh-CN" altLang="en-US" b="1" dirty="0"/>
          </a:p>
        </p:txBody>
      </p:sp>
    </p:spTree>
    <p:extLst>
      <p:ext uri="{BB962C8B-B14F-4D97-AF65-F5344CB8AC3E}">
        <p14:creationId xmlns:p14="http://schemas.microsoft.com/office/powerpoint/2010/main" val="19111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wipe(left)">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 &lt;class F, class Tuple, </a:t>
            </a:r>
            <a:r>
              <a:rPr lang="en-US" altLang="zh-CN" dirty="0" err="1"/>
              <a:t>std</a:t>
            </a:r>
            <a:r>
              <a:rPr lang="en-US" altLang="zh-CN" dirty="0"/>
              <a:t>::</a:t>
            </a:r>
            <a:r>
              <a:rPr lang="en-US" altLang="zh-CN" dirty="0" err="1"/>
              <a:t>size_t</a:t>
            </a:r>
            <a:r>
              <a:rPr lang="en-US" altLang="zh-CN" dirty="0"/>
              <a:t>... I&gt;</a:t>
            </a:r>
          </a:p>
          <a:p>
            <a:r>
              <a:rPr lang="en-US" altLang="zh-CN" dirty="0" err="1"/>
              <a:t>constexpr</a:t>
            </a:r>
            <a:r>
              <a:rPr lang="en-US" altLang="zh-CN" dirty="0"/>
              <a:t> </a:t>
            </a:r>
            <a:r>
              <a:rPr lang="en-US" altLang="zh-CN" dirty="0" err="1"/>
              <a:t>decltype</a:t>
            </a:r>
            <a:r>
              <a:rPr lang="en-US" altLang="zh-CN" dirty="0"/>
              <a:t>(auto) </a:t>
            </a:r>
            <a:r>
              <a:rPr lang="en-US" altLang="zh-CN" dirty="0" err="1"/>
              <a:t>apply_impl</a:t>
            </a:r>
            <a:r>
              <a:rPr lang="en-US" altLang="zh-CN" dirty="0"/>
              <a:t>(F &amp;&amp;f, Tuple &amp;&amp;t, </a:t>
            </a:r>
            <a:r>
              <a:rPr lang="en-US" altLang="zh-CN" dirty="0" err="1"/>
              <a:t>std</a:t>
            </a:r>
            <a:r>
              <a:rPr lang="en-US" altLang="zh-CN" dirty="0"/>
              <a:t>::</a:t>
            </a:r>
            <a:r>
              <a:rPr lang="en-US" altLang="zh-CN" dirty="0" err="1"/>
              <a:t>index_sequence</a:t>
            </a:r>
            <a:r>
              <a:rPr lang="en-US" altLang="zh-CN" dirty="0"/>
              <a:t>&lt;I...&gt;)</a:t>
            </a:r>
          </a:p>
          <a:p>
            <a:r>
              <a:rPr lang="en-US" altLang="zh-CN" dirty="0"/>
              <a:t>{</a:t>
            </a:r>
          </a:p>
          <a:p>
            <a:r>
              <a:rPr lang="en-US" altLang="zh-CN" dirty="0" smtClean="0"/>
              <a:t>    return </a:t>
            </a:r>
            <a:r>
              <a:rPr lang="en-US" altLang="zh-CN" dirty="0" err="1"/>
              <a:t>std</a:t>
            </a:r>
            <a:r>
              <a:rPr lang="en-US" altLang="zh-CN" dirty="0"/>
              <a:t>::forward&lt;F&gt;(f)(</a:t>
            </a:r>
            <a:r>
              <a:rPr lang="en-US" altLang="zh-CN" dirty="0" err="1"/>
              <a:t>std</a:t>
            </a:r>
            <a:r>
              <a:rPr lang="en-US" altLang="zh-CN" dirty="0"/>
              <a:t>::get&lt;I&gt;(</a:t>
            </a:r>
            <a:r>
              <a:rPr lang="en-US" altLang="zh-CN" dirty="0" err="1"/>
              <a:t>std</a:t>
            </a:r>
            <a:r>
              <a:rPr lang="en-US" altLang="zh-CN" dirty="0"/>
              <a:t>::forward&lt;Tuple&gt;(t))...);</a:t>
            </a:r>
          </a:p>
          <a:p>
            <a:r>
              <a:rPr lang="en-US" altLang="zh-CN" dirty="0"/>
              <a:t>}</a:t>
            </a:r>
          </a:p>
          <a:p>
            <a:endParaRPr lang="zh-CN" altLang="en-US" dirty="0"/>
          </a:p>
          <a:p>
            <a:r>
              <a:rPr lang="en-US" altLang="zh-CN" dirty="0"/>
              <a:t>template &lt;class F, class Tuple&gt;</a:t>
            </a:r>
          </a:p>
          <a:p>
            <a:r>
              <a:rPr lang="en-US" altLang="zh-CN" dirty="0" err="1"/>
              <a:t>constexpr</a:t>
            </a:r>
            <a:r>
              <a:rPr lang="en-US" altLang="zh-CN" dirty="0"/>
              <a:t> </a:t>
            </a:r>
            <a:r>
              <a:rPr lang="en-US" altLang="zh-CN" dirty="0" err="1"/>
              <a:t>decltype</a:t>
            </a:r>
            <a:r>
              <a:rPr lang="en-US" altLang="zh-CN" dirty="0"/>
              <a:t>(auto) apply(F &amp;&amp;f, Tuple &amp;&amp;t)</a:t>
            </a:r>
          </a:p>
          <a:p>
            <a:r>
              <a:rPr lang="en-US" altLang="zh-CN" dirty="0"/>
              <a:t>{</a:t>
            </a:r>
          </a:p>
          <a:p>
            <a:r>
              <a:rPr lang="en-US" altLang="zh-CN" dirty="0" smtClean="0"/>
              <a:t>    return </a:t>
            </a:r>
            <a:r>
              <a:rPr lang="en-US" altLang="zh-CN" dirty="0" err="1"/>
              <a:t>apply_impl</a:t>
            </a:r>
            <a:r>
              <a:rPr lang="en-US" altLang="zh-CN" dirty="0"/>
              <a:t>(</a:t>
            </a:r>
            <a:r>
              <a:rPr lang="en-US" altLang="zh-CN" dirty="0" err="1"/>
              <a:t>std</a:t>
            </a:r>
            <a:r>
              <a:rPr lang="en-US" altLang="zh-CN" dirty="0"/>
              <a:t>::forward&lt;F&gt;(f), </a:t>
            </a:r>
            <a:r>
              <a:rPr lang="en-US" altLang="zh-CN" dirty="0" err="1"/>
              <a:t>std</a:t>
            </a:r>
            <a:r>
              <a:rPr lang="en-US" altLang="zh-CN" dirty="0"/>
              <a:t>::forward&lt;Tuple&gt;(t),</a:t>
            </a:r>
          </a:p>
          <a:p>
            <a:r>
              <a:rPr lang="en-US" altLang="zh-CN" dirty="0" smtClean="0"/>
              <a:t>        </a:t>
            </a:r>
            <a:r>
              <a:rPr lang="en-US" altLang="zh-CN" dirty="0" err="1" smtClean="0"/>
              <a:t>std</a:t>
            </a:r>
            <a:r>
              <a:rPr lang="en-US" altLang="zh-CN" dirty="0"/>
              <a:t>::</a:t>
            </a:r>
            <a:r>
              <a:rPr lang="en-US" altLang="zh-CN" dirty="0" err="1"/>
              <a:t>make_index_sequence</a:t>
            </a:r>
            <a:r>
              <a:rPr lang="en-US" altLang="zh-CN" dirty="0"/>
              <a:t>&lt;</a:t>
            </a:r>
            <a:r>
              <a:rPr lang="en-US" altLang="zh-CN" dirty="0" err="1"/>
              <a:t>std</a:t>
            </a:r>
            <a:r>
              <a:rPr lang="en-US" altLang="zh-CN" dirty="0"/>
              <a:t>::</a:t>
            </a:r>
            <a:r>
              <a:rPr lang="en-US" altLang="zh-CN" dirty="0" err="1"/>
              <a:t>tuple_size</a:t>
            </a:r>
            <a:r>
              <a:rPr lang="en-US" altLang="zh-CN" dirty="0"/>
              <a:t>&lt;</a:t>
            </a:r>
            <a:r>
              <a:rPr lang="en-US" altLang="zh-CN" dirty="0" err="1"/>
              <a:t>std</a:t>
            </a:r>
            <a:r>
              <a:rPr lang="en-US" altLang="zh-CN" dirty="0"/>
              <a:t>::</a:t>
            </a:r>
            <a:r>
              <a:rPr lang="en-US" altLang="zh-CN" dirty="0" err="1"/>
              <a:t>decay_t</a:t>
            </a:r>
            <a:r>
              <a:rPr lang="en-US" altLang="zh-CN" dirty="0"/>
              <a:t>&lt;Tuple&gt;&gt;::value&gt;{});</a:t>
            </a:r>
          </a:p>
          <a:p>
            <a:r>
              <a:rPr lang="en-US" altLang="zh-CN" dirty="0" smtClean="0"/>
              <a:t>}</a:t>
            </a:r>
          </a:p>
          <a:p>
            <a:endParaRPr lang="en-US" altLang="zh-CN" sz="1400" dirty="0"/>
          </a:p>
          <a:p>
            <a:r>
              <a:rPr lang="en-US" altLang="zh-CN" sz="1400" dirty="0" smtClean="0"/>
              <a:t>implemented by C++14</a:t>
            </a:r>
            <a:endParaRPr lang="en-US" altLang="zh-CN" sz="1400" dirty="0"/>
          </a:p>
        </p:txBody>
      </p:sp>
      <p:sp>
        <p:nvSpPr>
          <p:cNvPr id="5" name="矩形 4"/>
          <p:cNvSpPr/>
          <p:nvPr/>
        </p:nvSpPr>
        <p:spPr>
          <a:xfrm>
            <a:off x="1460036" y="2036778"/>
            <a:ext cx="560415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17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r>
              <a:rPr lang="en-US" altLang="zh-CN" sz="1400" dirty="0" smtClean="0"/>
              <a:t>};</a:t>
            </a:r>
          </a:p>
          <a:p>
            <a:r>
              <a:rPr lang="en-US" altLang="zh-CN" sz="1400" dirty="0"/>
              <a:t>template&lt;</a:t>
            </a:r>
            <a:r>
              <a:rPr lang="en-US" altLang="zh-CN" sz="1400" dirty="0" err="1"/>
              <a:t>typename</a:t>
            </a:r>
            <a:r>
              <a:rPr lang="en-US" altLang="zh-CN" sz="1400" dirty="0"/>
              <a:t> </a:t>
            </a:r>
            <a:r>
              <a:rPr lang="en-US" altLang="zh-CN" sz="1400" dirty="0" err="1"/>
              <a:t>CodecPolicy</a:t>
            </a:r>
            <a:r>
              <a:rPr lang="en-US" altLang="zh-CN" sz="1400" dirty="0"/>
              <a:t>, </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p>
          <a:p>
            <a:r>
              <a:rPr lang="en-US" altLang="zh-CN" sz="1400" dirty="0"/>
              <a:t>        </a:t>
            </a:r>
            <a:r>
              <a:rPr lang="en-US" altLang="zh-CN" sz="1400" dirty="0" err="1"/>
              <a:t>CodecPolicy</a:t>
            </a:r>
            <a:r>
              <a:rPr lang="en-US" altLang="zh-CN" sz="1400" dirty="0"/>
              <a:t> </a:t>
            </a:r>
            <a:r>
              <a:rPr lang="en-US" altLang="zh-CN" sz="1400" dirty="0" err="1"/>
              <a:t>cp</a:t>
            </a:r>
            <a:r>
              <a:rPr lang="en-US" altLang="zh-CN" sz="1400" dirty="0"/>
              <a:t>{};</a:t>
            </a:r>
          </a:p>
          <a:p>
            <a:r>
              <a:rPr lang="en-US" altLang="zh-CN" sz="1400" dirty="0"/>
              <a:t>        auto </a:t>
            </a:r>
            <a:r>
              <a:rPr lang="en-US" altLang="zh-CN" sz="1400" dirty="0" err="1"/>
              <a:t>args_tuple</a:t>
            </a:r>
            <a:r>
              <a:rPr lang="en-US" altLang="zh-CN" sz="1400" dirty="0"/>
              <a:t> = </a:t>
            </a:r>
            <a:r>
              <a:rPr lang="en-US" altLang="zh-CN" sz="1400" dirty="0" err="1"/>
              <a:t>cp.template</a:t>
            </a:r>
            <a:r>
              <a:rPr lang="en-US" altLang="zh-CN" sz="1400" dirty="0"/>
              <a:t> unpack&lt;</a:t>
            </a:r>
            <a:r>
              <a:rPr lang="en-US" altLang="zh-CN" sz="1400" dirty="0" err="1"/>
              <a:t>args_tuple_type</a:t>
            </a:r>
            <a:r>
              <a:rPr lang="en-US" altLang="zh-CN" sz="1400" dirty="0"/>
              <a:t>&gt;(data, size);</a:t>
            </a:r>
            <a:endParaRPr lang="zh-CN" altLang="en-US" sz="1400" dirty="0"/>
          </a:p>
          <a:p>
            <a:r>
              <a:rPr lang="en-US" altLang="zh-CN" sz="1400" dirty="0"/>
              <a:t>        </a:t>
            </a:r>
            <a:r>
              <a:rPr lang="en-US" altLang="zh-CN" sz="1400" dirty="0" err="1"/>
              <a:t>std</a:t>
            </a:r>
            <a:r>
              <a:rPr lang="en-US" altLang="zh-CN" sz="1400" dirty="0"/>
              <a:t>::apply(</a:t>
            </a:r>
            <a:r>
              <a:rPr lang="en-US" altLang="zh-CN" sz="1400" dirty="0" err="1"/>
              <a:t>func</a:t>
            </a:r>
            <a:r>
              <a:rPr lang="en-US" altLang="zh-CN" sz="1400" dirty="0"/>
              <a:t>, </a:t>
            </a:r>
            <a:r>
              <a:rPr lang="en-US" altLang="zh-CN" sz="1400" dirty="0" err="1"/>
              <a:t>args_tuple</a:t>
            </a:r>
            <a:r>
              <a:rPr lang="en-US" altLang="zh-CN" sz="1400" dirty="0"/>
              <a:t>);</a:t>
            </a:r>
          </a:p>
          <a:p>
            <a:r>
              <a:rPr lang="en-US" altLang="zh-CN" sz="1400" dirty="0"/>
              <a:t>    }</a:t>
            </a:r>
          </a:p>
          <a:p>
            <a:r>
              <a:rPr lang="en-US" altLang="zh-CN" sz="1400" dirty="0" smtClean="0"/>
              <a:t>};</a:t>
            </a:r>
            <a:endParaRPr lang="en-US" altLang="zh-CN" sz="1400" dirty="0"/>
          </a:p>
        </p:txBody>
      </p:sp>
    </p:spTree>
    <p:extLst>
      <p:ext uri="{BB962C8B-B14F-4D97-AF65-F5344CB8AC3E}">
        <p14:creationId xmlns:p14="http://schemas.microsoft.com/office/powerpoint/2010/main" val="40079051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to the correct handler</a:t>
            </a:r>
            <a:endParaRPr lang="zh-CN" altLang="en-US" dirty="0"/>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327635" y="2921604"/>
            <a:ext cx="2723823" cy="584775"/>
          </a:xfrm>
          <a:prstGeom prst="rect">
            <a:avLst/>
          </a:prstGeom>
        </p:spPr>
        <p:txBody>
          <a:bodyPr wrap="none">
            <a:spAutoFit/>
          </a:bodyPr>
          <a:lstStyle/>
          <a:p>
            <a:r>
              <a:rPr lang="en-US" altLang="zh-CN" sz="3200" dirty="0"/>
              <a:t>how about </a:t>
            </a:r>
            <a:r>
              <a:rPr lang="en-US" altLang="zh-CN" sz="3200" dirty="0" err="1" smtClean="0"/>
              <a:t>url</a:t>
            </a:r>
            <a:r>
              <a:rPr lang="en-US" altLang="zh-CN" sz="3200" dirty="0" smtClean="0"/>
              <a:t>?</a:t>
            </a:r>
            <a:endParaRPr lang="zh-CN" altLang="en-US" sz="3200" dirty="0"/>
          </a:p>
        </p:txBody>
      </p:sp>
    </p:spTree>
    <p:extLst>
      <p:ext uri="{BB962C8B-B14F-4D97-AF65-F5344CB8AC3E}">
        <p14:creationId xmlns:p14="http://schemas.microsoft.com/office/powerpoint/2010/main" val="1280170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RPC</a:t>
            </a:r>
            <a:endParaRPr lang="zh-CN" altLang="en-US" dirty="0"/>
          </a:p>
        </p:txBody>
      </p:sp>
      <p:sp>
        <p:nvSpPr>
          <p:cNvPr id="3" name="文本占位符 2"/>
          <p:cNvSpPr>
            <a:spLocks noGrp="1"/>
          </p:cNvSpPr>
          <p:nvPr>
            <p:ph type="body" sz="half" idx="2"/>
          </p:nvPr>
        </p:nvSpPr>
        <p:spPr/>
        <p:txBody>
          <a:bodyPr/>
          <a:lstStyle/>
          <a:p>
            <a:r>
              <a:rPr lang="en-US" altLang="zh-CN" b="1" dirty="0"/>
              <a:t>Remote Procedure Calls </a:t>
            </a:r>
          </a:p>
          <a:p>
            <a:r>
              <a:rPr lang="en-US" altLang="zh-CN" dirty="0"/>
              <a:t>Call the function on the remote computer just </a:t>
            </a:r>
            <a:r>
              <a:rPr lang="en-US" altLang="zh-CN" dirty="0" smtClean="0"/>
              <a:t>like local </a:t>
            </a:r>
            <a:r>
              <a:rPr lang="en-US" altLang="zh-CN" dirty="0"/>
              <a:t>function </a:t>
            </a:r>
            <a:r>
              <a:rPr lang="en-US" altLang="zh-CN" dirty="0" smtClean="0"/>
              <a:t>calls</a:t>
            </a:r>
          </a:p>
          <a:p>
            <a:endParaRPr lang="en-US" altLang="zh-CN" dirty="0" smtClean="0"/>
          </a:p>
          <a:p>
            <a:r>
              <a:rPr lang="en-US" altLang="zh-CN" b="1" dirty="0" smtClean="0"/>
              <a:t>Advantages:</a:t>
            </a:r>
            <a:endParaRPr lang="en-US" altLang="zh-CN" dirty="0" smtClean="0"/>
          </a:p>
          <a:p>
            <a:pPr marL="285750" indent="-285750">
              <a:buFont typeface="Arial" panose="020B0604020202020204" pitchFamily="34" charset="0"/>
              <a:buChar char="•"/>
            </a:pPr>
            <a:r>
              <a:rPr lang="en-US" altLang="zh-CN" dirty="0" smtClean="0"/>
              <a:t>Very easy to use, hide complications and details of network and framework</a:t>
            </a:r>
          </a:p>
          <a:p>
            <a:pPr marL="285750" indent="-285750">
              <a:buFont typeface="Arial" panose="020B0604020202020204" pitchFamily="34" charset="0"/>
              <a:buChar char="•"/>
            </a:pPr>
            <a:r>
              <a:rPr lang="en-US" altLang="zh-CN" dirty="0"/>
              <a:t>Greatly improve the efficiency of the development of </a:t>
            </a:r>
            <a:r>
              <a:rPr lang="en-US" altLang="zh-CN" dirty="0" err="1"/>
              <a:t>interprocess</a:t>
            </a:r>
            <a:r>
              <a:rPr lang="en-US" altLang="zh-CN" dirty="0"/>
              <a:t> </a:t>
            </a:r>
            <a:r>
              <a:rPr lang="en-US" altLang="zh-CN" dirty="0" smtClean="0"/>
              <a:t>communication</a:t>
            </a:r>
          </a:p>
        </p:txBody>
      </p:sp>
    </p:spTree>
    <p:extLst>
      <p:ext uri="{BB962C8B-B14F-4D97-AF65-F5344CB8AC3E}">
        <p14:creationId xmlns:p14="http://schemas.microsoft.com/office/powerpoint/2010/main" val="31352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a:t>
            </a:r>
            <a:r>
              <a:rPr lang="en-US" altLang="zh-CN" dirty="0" smtClean="0"/>
              <a:t>to the </a:t>
            </a:r>
            <a:r>
              <a:rPr lang="en-US" altLang="zh-CN" dirty="0"/>
              <a:t>correct handler</a:t>
            </a:r>
            <a:endParaRPr lang="zh-CN" altLang="en-US" dirty="0"/>
          </a:p>
        </p:txBody>
      </p:sp>
      <p:sp>
        <p:nvSpPr>
          <p:cNvPr id="3" name="文本占位符 2"/>
          <p:cNvSpPr>
            <a:spLocks noGrp="1"/>
          </p:cNvSpPr>
          <p:nvPr>
            <p:ph type="body" sz="half" idx="2"/>
          </p:nvPr>
        </p:nvSpPr>
        <p:spPr/>
        <p:txBody>
          <a:bodyPr/>
          <a:lstStyle/>
          <a:p>
            <a:r>
              <a:rPr lang="en-US" altLang="zh-CN" dirty="0"/>
              <a:t>void 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 +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a:t>void foo(</a:t>
            </a:r>
            <a:r>
              <a:rPr lang="en-US" altLang="zh-CN" dirty="0" err="1"/>
              <a:t>std</a:t>
            </a:r>
            <a:r>
              <a:rPr lang="en-US" altLang="zh-CN" dirty="0"/>
              <a:t>::string b, </a:t>
            </a:r>
            <a:r>
              <a:rPr lang="en-US" altLang="zh-CN" dirty="0" err="1"/>
              <a:t>int</a:t>
            </a:r>
            <a:r>
              <a:rPr lang="en-US" altLang="zh-CN" dirty="0"/>
              <a:t> a</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smtClean="0"/>
              <a:t>router </a:t>
            </a:r>
            <a:r>
              <a:rPr lang="en-US" altLang="zh-CN" dirty="0"/>
              <a:t>r;</a:t>
            </a:r>
          </a:p>
          <a:p>
            <a:r>
              <a:rPr lang="en-US" altLang="zh-CN" dirty="0" err="1" smtClean="0"/>
              <a:t>r.register_handler</a:t>
            </a:r>
            <a:r>
              <a:rPr lang="en-US" altLang="zh-CN" dirty="0"/>
              <a:t>("add", &amp;add);</a:t>
            </a:r>
          </a:p>
          <a:p>
            <a:r>
              <a:rPr lang="en-US" altLang="zh-CN" dirty="0" err="1" smtClean="0"/>
              <a:t>r.register_handler</a:t>
            </a:r>
            <a:r>
              <a:rPr lang="en-US" altLang="zh-CN" dirty="0"/>
              <a:t>("fun", &amp;foo</a:t>
            </a:r>
            <a:r>
              <a:rPr lang="en-US" altLang="zh-CN" dirty="0" smtClean="0"/>
              <a:t>);</a:t>
            </a:r>
          </a:p>
          <a:p>
            <a:endParaRPr lang="en-US" altLang="zh-CN" dirty="0" smtClean="0"/>
          </a:p>
          <a:p>
            <a:r>
              <a:rPr lang="en-US" altLang="zh-CN" dirty="0" smtClean="0"/>
              <a:t>string </a:t>
            </a:r>
            <a:r>
              <a:rPr lang="en-US" altLang="zh-CN" dirty="0"/>
              <a:t>s1 = "add/1/2</a:t>
            </a:r>
            <a:r>
              <a:rPr lang="en-US" altLang="zh-CN" dirty="0" smtClean="0"/>
              <a:t>"; //</a:t>
            </a:r>
            <a:r>
              <a:rPr lang="en-US" altLang="zh-CN" dirty="0" err="1" smtClean="0"/>
              <a:t>url</a:t>
            </a:r>
            <a:r>
              <a:rPr lang="en-US" altLang="zh-CN" dirty="0" smtClean="0"/>
              <a:t> from client</a:t>
            </a:r>
            <a:endParaRPr lang="en-US" altLang="zh-CN" dirty="0"/>
          </a:p>
          <a:p>
            <a:r>
              <a:rPr lang="en-US" altLang="zh-CN" dirty="0" smtClean="0"/>
              <a:t>string s2 </a:t>
            </a:r>
            <a:r>
              <a:rPr lang="en-US" altLang="zh-CN" dirty="0"/>
              <a:t>= "fun/test/1";</a:t>
            </a:r>
          </a:p>
          <a:p>
            <a:r>
              <a:rPr lang="en-US" altLang="zh-CN" dirty="0" err="1" smtClean="0"/>
              <a:t>r.route</a:t>
            </a:r>
            <a:r>
              <a:rPr lang="en-US" altLang="zh-CN" dirty="0" smtClean="0"/>
              <a:t>(s1);  //route and execute</a:t>
            </a:r>
          </a:p>
          <a:p>
            <a:r>
              <a:rPr lang="en-US" altLang="zh-CN" dirty="0" err="1" smtClean="0"/>
              <a:t>r.route</a:t>
            </a:r>
            <a:r>
              <a:rPr lang="en-US" altLang="zh-CN" dirty="0" smtClean="0"/>
              <a:t>(s2);  //route and execute</a:t>
            </a:r>
            <a:endParaRPr lang="zh-CN" altLang="en-US" dirty="0"/>
          </a:p>
        </p:txBody>
      </p:sp>
    </p:spTree>
    <p:extLst>
      <p:ext uri="{BB962C8B-B14F-4D97-AF65-F5344CB8AC3E}">
        <p14:creationId xmlns:p14="http://schemas.microsoft.com/office/powerpoint/2010/main" val="8863342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a:t>
            </a:r>
            <a:r>
              <a:rPr lang="en-US" altLang="zh-CN" dirty="0" err="1" smtClean="0"/>
              <a:t>token_parser</a:t>
            </a:r>
            <a:r>
              <a:rPr lang="en-US" altLang="zh-CN" dirty="0" smtClean="0"/>
              <a:t>{</a:t>
            </a:r>
            <a:endParaRPr lang="en-US" altLang="zh-CN" dirty="0"/>
          </a:p>
          <a:p>
            <a:r>
              <a:rPr lang="en-US" altLang="zh-CN" dirty="0" smtClean="0"/>
              <a:t>    </a:t>
            </a:r>
            <a:r>
              <a:rPr lang="en-US" altLang="zh-CN" dirty="0" err="1" smtClean="0"/>
              <a:t>std</a:t>
            </a:r>
            <a:r>
              <a:rPr lang="en-US" altLang="zh-CN" dirty="0"/>
              <a:t>::vector&lt;</a:t>
            </a:r>
            <a:r>
              <a:rPr lang="en-US" altLang="zh-CN" dirty="0" err="1"/>
              <a:t>std</a:t>
            </a:r>
            <a:r>
              <a:rPr lang="en-US" altLang="zh-CN" dirty="0"/>
              <a:t>::string&gt; v_;</a:t>
            </a:r>
          </a:p>
          <a:p>
            <a:r>
              <a:rPr lang="en-US" altLang="zh-CN" dirty="0" smtClean="0"/>
              <a:t>    static </a:t>
            </a:r>
            <a:r>
              <a:rPr lang="en-US" altLang="zh-CN" dirty="0" err="1"/>
              <a:t>std</a:t>
            </a:r>
            <a:r>
              <a:rPr lang="en-US" altLang="zh-CN" dirty="0"/>
              <a:t>::vector&lt;</a:t>
            </a:r>
            <a:r>
              <a:rPr lang="en-US" altLang="zh-CN" dirty="0" err="1"/>
              <a:t>std</a:t>
            </a:r>
            <a:r>
              <a:rPr lang="en-US" altLang="zh-CN" dirty="0"/>
              <a:t>::string&gt; split(</a:t>
            </a:r>
            <a:r>
              <a:rPr lang="en-US" altLang="zh-CN" dirty="0" err="1"/>
              <a:t>std</a:t>
            </a:r>
            <a:r>
              <a:rPr lang="en-US" altLang="zh-CN" dirty="0"/>
              <a:t>::string&amp; s, char </a:t>
            </a:r>
            <a:r>
              <a:rPr lang="en-US" altLang="zh-CN" dirty="0" err="1"/>
              <a:t>seperator</a:t>
            </a:r>
            <a:r>
              <a:rPr lang="en-US" altLang="zh-CN" dirty="0" smtClean="0"/>
              <a:t>){</a:t>
            </a:r>
            <a:endParaRPr lang="en-US" altLang="zh-CN" dirty="0"/>
          </a:p>
          <a:p>
            <a:r>
              <a:rPr lang="en-US" altLang="zh-CN" dirty="0" smtClean="0"/>
              <a:t>        //... spilt </a:t>
            </a:r>
            <a:r>
              <a:rPr lang="en-US" altLang="zh-CN" dirty="0" err="1" smtClean="0"/>
              <a:t>url</a:t>
            </a:r>
            <a:r>
              <a:rPr lang="en-US" altLang="zh-CN" dirty="0" smtClean="0"/>
              <a:t> into v_</a:t>
            </a:r>
            <a:endParaRPr lang="zh-CN" altLang="en-US" dirty="0"/>
          </a:p>
          <a:p>
            <a:r>
              <a:rPr lang="en-US" altLang="zh-CN" dirty="0" smtClean="0"/>
              <a:t>    }</a:t>
            </a:r>
          </a:p>
          <a:p>
            <a:endParaRPr lang="zh-CN" altLang="en-US" dirty="0"/>
          </a:p>
          <a:p>
            <a:r>
              <a:rPr lang="en-US" altLang="zh-CN" dirty="0" smtClean="0"/>
              <a:t>    template&lt;</a:t>
            </a:r>
            <a:r>
              <a:rPr lang="en-US" altLang="zh-CN" dirty="0" err="1" smtClean="0"/>
              <a:t>typename</a:t>
            </a:r>
            <a:r>
              <a:rPr lang="en-US" altLang="zh-CN" dirty="0" smtClean="0"/>
              <a:t> </a:t>
            </a:r>
            <a:r>
              <a:rPr lang="en-US" altLang="zh-CN" dirty="0"/>
              <a:t>T&gt;</a:t>
            </a:r>
          </a:p>
          <a:p>
            <a:r>
              <a:rPr lang="en-US" altLang="zh-CN" dirty="0" smtClean="0"/>
              <a:t>    </a:t>
            </a:r>
            <a:r>
              <a:rPr lang="en-US" altLang="zh-CN" dirty="0" err="1" smtClean="0"/>
              <a:t>std</a:t>
            </a:r>
            <a:r>
              <a:rPr lang="en-US" altLang="zh-CN" dirty="0"/>
              <a:t>::</a:t>
            </a:r>
            <a:r>
              <a:rPr lang="en-US" altLang="zh-CN" dirty="0" err="1"/>
              <a:t>decay_t</a:t>
            </a:r>
            <a:r>
              <a:rPr lang="en-US" altLang="zh-CN" dirty="0"/>
              <a:t>&lt;T&gt; get</a:t>
            </a:r>
            <a:r>
              <a:rPr lang="en-US" altLang="zh-CN" dirty="0" smtClean="0"/>
              <a:t>(){</a:t>
            </a:r>
            <a:endParaRPr lang="en-US" altLang="zh-CN" dirty="0"/>
          </a:p>
          <a:p>
            <a:r>
              <a:rPr lang="en-US" altLang="zh-CN" dirty="0" smtClean="0"/>
              <a:t>        auto </a:t>
            </a:r>
            <a:r>
              <a:rPr lang="en-US" altLang="zh-CN" dirty="0"/>
              <a:t>it = </a:t>
            </a:r>
            <a:r>
              <a:rPr lang="en-US" altLang="zh-CN" dirty="0" err="1"/>
              <a:t>v_.begin</a:t>
            </a:r>
            <a:r>
              <a:rPr lang="en-US" altLang="zh-CN" dirty="0"/>
              <a:t>();</a:t>
            </a:r>
          </a:p>
          <a:p>
            <a:r>
              <a:rPr lang="en-US" altLang="zh-CN" dirty="0" smtClean="0"/>
              <a:t>        auto </a:t>
            </a:r>
            <a:r>
              <a:rPr lang="en-US" altLang="zh-CN" dirty="0"/>
              <a:t>result = boost::</a:t>
            </a:r>
            <a:r>
              <a:rPr lang="en-US" altLang="zh-CN" dirty="0" err="1"/>
              <a:t>lexical_cast</a:t>
            </a:r>
            <a:r>
              <a:rPr lang="en-US" altLang="zh-CN" dirty="0"/>
              <a:t>&lt;</a:t>
            </a:r>
            <a:r>
              <a:rPr lang="en-US" altLang="zh-CN" dirty="0" err="1"/>
              <a:t>result_type</a:t>
            </a:r>
            <a:r>
              <a:rPr lang="en-US" altLang="zh-CN" dirty="0"/>
              <a:t>&gt;(*it);</a:t>
            </a:r>
          </a:p>
          <a:p>
            <a:r>
              <a:rPr lang="en-US" altLang="zh-CN" dirty="0" smtClean="0"/>
              <a:t>        </a:t>
            </a:r>
            <a:r>
              <a:rPr lang="en-US" altLang="zh-CN" dirty="0" err="1" smtClean="0"/>
              <a:t>v</a:t>
            </a:r>
            <a:r>
              <a:rPr lang="en-US" altLang="zh-CN" dirty="0" err="1"/>
              <a:t>_.erase</a:t>
            </a:r>
            <a:r>
              <a:rPr lang="en-US" altLang="zh-CN" dirty="0"/>
              <a:t>(it);</a:t>
            </a:r>
          </a:p>
          <a:p>
            <a:r>
              <a:rPr lang="en-US" altLang="zh-CN" dirty="0" smtClean="0"/>
              <a:t>        return </a:t>
            </a:r>
            <a:r>
              <a:rPr lang="en-US" altLang="zh-CN" dirty="0"/>
              <a:t>result;</a:t>
            </a:r>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9004730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router</a:t>
            </a:r>
          </a:p>
          <a:p>
            <a:r>
              <a:rPr lang="en-US" altLang="zh-CN" dirty="0"/>
              <a:t>{</a:t>
            </a:r>
          </a:p>
          <a:p>
            <a:r>
              <a:rPr lang="en-US" altLang="zh-CN" dirty="0" smtClean="0"/>
              <a:t>    template&lt;</a:t>
            </a:r>
            <a:r>
              <a:rPr lang="en-US" altLang="zh-CN" dirty="0" err="1" smtClean="0"/>
              <a:t>typename</a:t>
            </a:r>
            <a:r>
              <a:rPr lang="en-US" altLang="zh-CN" dirty="0" smtClean="0"/>
              <a:t> </a:t>
            </a:r>
            <a:r>
              <a:rPr lang="en-US" altLang="zh-CN" dirty="0"/>
              <a:t>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p>
          <a:p>
            <a:r>
              <a:rPr lang="en-US" altLang="zh-CN" dirty="0" smtClean="0"/>
              <a:t>    {</a:t>
            </a:r>
          </a:p>
          <a:p>
            <a:r>
              <a:rPr lang="en-US" altLang="zh-CN" dirty="0" smtClean="0"/>
              <a:t>        </a:t>
            </a:r>
            <a:r>
              <a:rPr lang="en-US" altLang="zh-CN" dirty="0"/>
              <a:t>using </a:t>
            </a:r>
            <a:r>
              <a:rPr lang="en-US" altLang="zh-CN" dirty="0" err="1"/>
              <a:t>std</a:t>
            </a:r>
            <a:r>
              <a:rPr lang="en-US" altLang="zh-CN" dirty="0"/>
              <a:t>::placeholders::_1</a:t>
            </a:r>
            <a:r>
              <a:rPr lang="en-US" altLang="zh-CN" dirty="0" smtClean="0"/>
              <a:t>;</a:t>
            </a:r>
            <a:endParaRPr lang="en-US" altLang="zh-CN" dirty="0"/>
          </a:p>
          <a:p>
            <a:r>
              <a:rPr lang="en-US" altLang="zh-CN" dirty="0" smtClean="0"/>
              <a:t>        this-</a:t>
            </a:r>
            <a:r>
              <a:rPr lang="en-US" altLang="zh-CN" dirty="0"/>
              <a:t>&gt;invokers_[name] = </a:t>
            </a:r>
            <a:r>
              <a:rPr lang="en-US" altLang="zh-CN" dirty="0" err="1">
                <a:solidFill>
                  <a:srgbClr val="FF0000"/>
                </a:solidFill>
              </a:rPr>
              <a:t>std</a:t>
            </a:r>
            <a:r>
              <a:rPr lang="en-US" altLang="zh-CN" dirty="0">
                <a:solidFill>
                  <a:srgbClr val="FF0000"/>
                </a:solidFill>
              </a:rPr>
              <a:t>::bind(&amp;invoker&lt;Function&gt;::template </a:t>
            </a:r>
            <a:r>
              <a:rPr lang="en-US" altLang="zh-CN" dirty="0" smtClean="0">
                <a:solidFill>
                  <a:srgbClr val="FF0000"/>
                </a:solidFill>
              </a:rPr>
              <a:t>                  apply&lt;</a:t>
            </a:r>
            <a:r>
              <a:rPr lang="en-US" altLang="zh-CN" dirty="0" err="1" smtClean="0">
                <a:solidFill>
                  <a:srgbClr val="FF0000"/>
                </a:solidFill>
              </a:rPr>
              <a:t>std</a:t>
            </a:r>
            <a:r>
              <a:rPr lang="en-US" altLang="zh-CN" dirty="0">
                <a:solidFill>
                  <a:srgbClr val="FF0000"/>
                </a:solidFill>
              </a:rPr>
              <a:t>::tuple&lt;&gt;&gt;, </a:t>
            </a:r>
            <a:r>
              <a:rPr lang="en-US" altLang="zh-CN" dirty="0" smtClean="0">
                <a:solidFill>
                  <a:srgbClr val="FF0000"/>
                </a:solidFill>
              </a:rPr>
              <a:t>f, _</a:t>
            </a:r>
            <a:r>
              <a:rPr lang="en-US" altLang="zh-CN" dirty="0">
                <a:solidFill>
                  <a:srgbClr val="FF0000"/>
                </a:solidFill>
              </a:rPr>
              <a:t>1, </a:t>
            </a:r>
            <a:r>
              <a:rPr lang="en-US" altLang="zh-CN" dirty="0" err="1">
                <a:solidFill>
                  <a:srgbClr val="FF0000"/>
                </a:solidFill>
              </a:rPr>
              <a:t>std</a:t>
            </a:r>
            <a:r>
              <a:rPr lang="en-US" altLang="zh-CN" dirty="0">
                <a:solidFill>
                  <a:srgbClr val="FF0000"/>
                </a:solidFill>
              </a:rPr>
              <a:t>::tuple&lt;&gt;());</a:t>
            </a:r>
          </a:p>
          <a:p>
            <a:r>
              <a:rPr lang="en-US" altLang="zh-CN" dirty="0" smtClean="0"/>
              <a:t>    }</a:t>
            </a:r>
          </a:p>
          <a:p>
            <a:endParaRPr lang="en-US" altLang="zh-CN" dirty="0" smtClean="0"/>
          </a:p>
          <a:p>
            <a:r>
              <a:rPr lang="en-US" altLang="zh-CN" dirty="0" smtClean="0"/>
              <a:t>private:</a:t>
            </a:r>
          </a:p>
          <a:p>
            <a:r>
              <a:rPr lang="en-US" altLang="zh-CN" dirty="0" smtClean="0"/>
              <a:t>    </a:t>
            </a:r>
            <a:r>
              <a:rPr lang="en-US" altLang="zh-CN" dirty="0" err="1" smtClean="0"/>
              <a:t>typedef</a:t>
            </a:r>
            <a:r>
              <a:rPr lang="en-US" altLang="zh-CN" dirty="0" smtClean="0"/>
              <a:t> </a:t>
            </a:r>
            <a:r>
              <a:rPr lang="en-US" altLang="zh-CN" dirty="0" err="1"/>
              <a:t>std</a:t>
            </a:r>
            <a:r>
              <a:rPr lang="en-US" altLang="zh-CN" dirty="0"/>
              <a:t>::function&lt;void(</a:t>
            </a:r>
            <a:r>
              <a:rPr lang="en-US" altLang="zh-CN" dirty="0" err="1"/>
              <a:t>token_parser</a:t>
            </a:r>
            <a:r>
              <a:rPr lang="en-US" altLang="zh-CN" dirty="0"/>
              <a:t> &amp;)&gt; </a:t>
            </a:r>
            <a:r>
              <a:rPr lang="en-US" altLang="zh-CN" dirty="0" err="1"/>
              <a:t>invoker_function</a:t>
            </a:r>
            <a:r>
              <a:rPr lang="en-US" altLang="zh-CN" dirty="0" smtClean="0"/>
              <a:t>;</a:t>
            </a:r>
            <a:endParaRPr lang="zh-CN" altLang="en-US" dirty="0"/>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invoker_function</a:t>
            </a:r>
            <a:r>
              <a:rPr lang="en-US" altLang="zh-CN" dirty="0"/>
              <a:t>&gt; invokers_;</a:t>
            </a:r>
          </a:p>
          <a:p>
            <a:r>
              <a:rPr lang="en-US" altLang="zh-CN" dirty="0"/>
              <a:t>};</a:t>
            </a:r>
            <a:endParaRPr lang="zh-CN" altLang="en-US" dirty="0"/>
          </a:p>
        </p:txBody>
      </p:sp>
    </p:spTree>
    <p:extLst>
      <p:ext uri="{BB962C8B-B14F-4D97-AF65-F5344CB8AC3E}">
        <p14:creationId xmlns:p14="http://schemas.microsoft.com/office/powerpoint/2010/main" val="27284340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Ret, </a:t>
            </a:r>
            <a:r>
              <a:rPr lang="en-US" altLang="zh-CN" dirty="0" err="1"/>
              <a:t>typename</a:t>
            </a:r>
            <a:r>
              <a:rPr lang="en-US" altLang="zh-CN" dirty="0"/>
              <a:t>... </a:t>
            </a:r>
            <a:r>
              <a:rPr lang="en-US" altLang="zh-CN" dirty="0" err="1"/>
              <a:t>Args</a:t>
            </a:r>
            <a:r>
              <a:rPr lang="en-US" altLang="zh-CN" dirty="0"/>
              <a:t>&gt;</a:t>
            </a:r>
          </a:p>
          <a:p>
            <a:r>
              <a:rPr lang="en-US" altLang="zh-CN" dirty="0" err="1"/>
              <a:t>struct</a:t>
            </a:r>
            <a:r>
              <a:rPr lang="en-US" altLang="zh-CN" dirty="0"/>
              <a:t> </a:t>
            </a:r>
            <a:r>
              <a:rPr lang="en-US" altLang="zh-CN" dirty="0" err="1"/>
              <a:t>function_traits_impl</a:t>
            </a:r>
            <a:r>
              <a:rPr lang="en-US" altLang="zh-CN" dirty="0"/>
              <a:t>&lt;Ret(</a:t>
            </a:r>
            <a:r>
              <a:rPr lang="en-US" altLang="zh-CN" dirty="0" err="1"/>
              <a:t>Args</a:t>
            </a:r>
            <a:r>
              <a:rPr lang="en-US" altLang="zh-CN" dirty="0" smtClean="0"/>
              <a:t>...)&gt;{</a:t>
            </a:r>
            <a:endParaRPr lang="en-US" altLang="zh-CN" dirty="0"/>
          </a:p>
          <a:p>
            <a:r>
              <a:rPr lang="en-US" altLang="zh-CN" dirty="0" smtClean="0"/>
              <a:t>    </a:t>
            </a:r>
            <a:r>
              <a:rPr lang="en-US" altLang="zh-CN" dirty="0" err="1" smtClean="0"/>
              <a:t>enum</a:t>
            </a:r>
            <a:r>
              <a:rPr lang="en-US" altLang="zh-CN" dirty="0" smtClean="0"/>
              <a:t> </a:t>
            </a:r>
            <a:r>
              <a:rPr lang="en-US" altLang="zh-CN" dirty="0"/>
              <a:t>{ arity = </a:t>
            </a:r>
            <a:r>
              <a:rPr lang="en-US" altLang="zh-CN" dirty="0" err="1"/>
              <a:t>sizeof</a:t>
            </a:r>
            <a:r>
              <a:rPr lang="en-US" altLang="zh-CN" dirty="0"/>
              <a:t>...(</a:t>
            </a:r>
            <a:r>
              <a:rPr lang="en-US" altLang="zh-CN" dirty="0" err="1"/>
              <a:t>Args</a:t>
            </a:r>
            <a:r>
              <a:rPr lang="en-US" altLang="zh-CN" dirty="0"/>
              <a:t>) };</a:t>
            </a:r>
          </a:p>
          <a:p>
            <a:r>
              <a:rPr lang="en-US" altLang="zh-CN" dirty="0"/>
              <a:t> </a:t>
            </a:r>
            <a:r>
              <a:rPr lang="en-US" altLang="zh-CN" dirty="0" smtClean="0"/>
              <a:t>   </a:t>
            </a:r>
            <a:r>
              <a:rPr lang="en-US" altLang="zh-CN" dirty="0" err="1" smtClean="0"/>
              <a:t>typedef</a:t>
            </a:r>
            <a:r>
              <a:rPr lang="en-US" altLang="zh-CN" dirty="0" smtClean="0"/>
              <a:t> </a:t>
            </a:r>
            <a:r>
              <a:rPr lang="en-US" altLang="zh-CN" dirty="0"/>
              <a:t>Ret </a:t>
            </a:r>
            <a:r>
              <a:rPr lang="en-US" altLang="zh-CN" dirty="0" err="1"/>
              <a:t>result_type</a:t>
            </a:r>
            <a:r>
              <a:rPr lang="en-US" altLang="zh-CN" dirty="0"/>
              <a:t>;</a:t>
            </a:r>
          </a:p>
          <a:p>
            <a:r>
              <a:rPr lang="en-US" altLang="zh-CN" dirty="0" smtClean="0"/>
              <a:t>    using </a:t>
            </a:r>
            <a:r>
              <a:rPr lang="en-US" altLang="zh-CN" dirty="0" err="1"/>
              <a:t>stl_function_type</a:t>
            </a:r>
            <a:r>
              <a:rPr lang="en-US" altLang="zh-CN" dirty="0"/>
              <a:t> = </a:t>
            </a:r>
            <a:r>
              <a:rPr lang="en-US" altLang="zh-CN" dirty="0" err="1"/>
              <a:t>std</a:t>
            </a:r>
            <a:r>
              <a:rPr lang="en-US" altLang="zh-CN" dirty="0"/>
              <a:t>::function&lt;</a:t>
            </a:r>
            <a:r>
              <a:rPr lang="en-US" altLang="zh-CN" dirty="0" err="1"/>
              <a:t>function_type</a:t>
            </a:r>
            <a:r>
              <a:rPr lang="en-US" altLang="zh-CN" dirty="0" smtClean="0"/>
              <a:t>&gt;;</a:t>
            </a:r>
          </a:p>
          <a:p>
            <a:endParaRPr lang="zh-CN" altLang="en-US" dirty="0"/>
          </a:p>
          <a:p>
            <a:r>
              <a:rPr lang="en-US" altLang="zh-CN" dirty="0" smtClean="0"/>
              <a:t>    template&lt;</a:t>
            </a:r>
            <a:r>
              <a:rPr lang="en-US" altLang="zh-CN" dirty="0" err="1" smtClean="0"/>
              <a:t>size_t</a:t>
            </a:r>
            <a:r>
              <a:rPr lang="en-US" altLang="zh-CN" dirty="0" smtClean="0"/>
              <a:t> </a:t>
            </a:r>
            <a:r>
              <a:rPr lang="en-US" altLang="zh-CN" dirty="0"/>
              <a:t>I&gt;</a:t>
            </a:r>
          </a:p>
          <a:p>
            <a:r>
              <a:rPr lang="en-US" altLang="zh-CN" dirty="0" smtClean="0"/>
              <a:t>    </a:t>
            </a:r>
            <a:r>
              <a:rPr lang="en-US" altLang="zh-CN" dirty="0" err="1" smtClean="0"/>
              <a:t>struct</a:t>
            </a:r>
            <a:r>
              <a:rPr lang="en-US" altLang="zh-CN" dirty="0" smtClean="0"/>
              <a:t> </a:t>
            </a:r>
            <a:r>
              <a:rPr lang="en-US" altLang="zh-CN" dirty="0" err="1" smtClean="0"/>
              <a:t>args</a:t>
            </a:r>
            <a:r>
              <a:rPr lang="en-US" altLang="zh-CN" dirty="0" smtClean="0"/>
              <a:t>{</a:t>
            </a:r>
            <a:endParaRPr lang="en-US" altLang="zh-CN" dirty="0"/>
          </a:p>
          <a:p>
            <a:r>
              <a:rPr lang="en-US" altLang="zh-CN" dirty="0" smtClean="0"/>
              <a:t>        </a:t>
            </a:r>
            <a:r>
              <a:rPr lang="en-US" altLang="zh-CN" dirty="0" err="1" smtClean="0"/>
              <a:t>static_assert</a:t>
            </a:r>
            <a:r>
              <a:rPr lang="en-US" altLang="zh-CN" dirty="0" smtClean="0"/>
              <a:t>(I </a:t>
            </a:r>
            <a:r>
              <a:rPr lang="en-US" altLang="zh-CN" dirty="0"/>
              <a:t>&lt; arity, "index is out of </a:t>
            </a:r>
            <a:r>
              <a:rPr lang="en-US" altLang="zh-CN" dirty="0" smtClean="0"/>
              <a:t>range");</a:t>
            </a:r>
            <a:endParaRPr lang="en-US" altLang="zh-CN" dirty="0"/>
          </a:p>
          <a:p>
            <a:r>
              <a:rPr lang="en-US" altLang="zh-CN" dirty="0" smtClean="0"/>
              <a:t>        using </a:t>
            </a:r>
            <a:r>
              <a:rPr lang="en-US" altLang="zh-CN" dirty="0"/>
              <a:t>type = </a:t>
            </a:r>
            <a:r>
              <a:rPr lang="en-US" altLang="zh-CN" dirty="0" err="1"/>
              <a:t>typename</a:t>
            </a:r>
            <a:r>
              <a:rPr lang="en-US" altLang="zh-CN" dirty="0"/>
              <a:t> </a:t>
            </a:r>
            <a:r>
              <a:rPr lang="en-US" altLang="zh-CN" dirty="0" err="1"/>
              <a:t>std</a:t>
            </a:r>
            <a:r>
              <a:rPr lang="en-US" altLang="zh-CN" dirty="0"/>
              <a:t>::</a:t>
            </a:r>
            <a:r>
              <a:rPr lang="en-US" altLang="zh-CN" dirty="0" err="1"/>
              <a:t>tuple_element</a:t>
            </a:r>
            <a:r>
              <a:rPr lang="en-US" altLang="zh-CN" dirty="0"/>
              <a:t>&lt;I, </a:t>
            </a:r>
            <a:r>
              <a:rPr lang="en-US" altLang="zh-CN" dirty="0" err="1"/>
              <a:t>std</a:t>
            </a:r>
            <a:r>
              <a:rPr lang="en-US" altLang="zh-CN" dirty="0"/>
              <a:t>::tuple&lt;</a:t>
            </a:r>
            <a:r>
              <a:rPr lang="en-US" altLang="zh-CN" dirty="0" err="1"/>
              <a:t>Args</a:t>
            </a:r>
            <a:r>
              <a:rPr lang="en-US" altLang="zh-CN" dirty="0"/>
              <a:t>...&gt;&gt;::type;</a:t>
            </a:r>
          </a:p>
          <a:p>
            <a:r>
              <a:rPr lang="en-US" altLang="zh-CN" dirty="0" smtClean="0"/>
              <a:t>    };</a:t>
            </a:r>
            <a:endParaRPr lang="en-US" altLang="zh-CN" dirty="0"/>
          </a:p>
          <a:p>
            <a:r>
              <a:rPr lang="en-US" altLang="zh-CN" dirty="0" smtClean="0"/>
              <a:t>};</a:t>
            </a:r>
          </a:p>
          <a:p>
            <a:r>
              <a:rPr lang="en-US" altLang="zh-CN" dirty="0" smtClean="0"/>
              <a:t>template&lt;</a:t>
            </a:r>
            <a:r>
              <a:rPr lang="en-US" altLang="zh-CN" dirty="0" err="1" smtClean="0"/>
              <a:t>typename</a:t>
            </a:r>
            <a:r>
              <a:rPr lang="en-US" altLang="zh-CN" dirty="0" smtClean="0"/>
              <a:t> </a:t>
            </a:r>
            <a:r>
              <a:rPr lang="en-US" altLang="zh-CN" dirty="0"/>
              <a:t>T&gt;</a:t>
            </a:r>
          </a:p>
          <a:p>
            <a:r>
              <a:rPr lang="en-US" altLang="zh-CN" dirty="0" err="1"/>
              <a:t>struct</a:t>
            </a:r>
            <a:r>
              <a:rPr lang="en-US" altLang="zh-CN" dirty="0"/>
              <a:t> </a:t>
            </a:r>
            <a:r>
              <a:rPr lang="en-US" altLang="zh-CN" dirty="0" err="1"/>
              <a:t>function_traits</a:t>
            </a:r>
            <a:r>
              <a:rPr lang="en-US" altLang="zh-CN" dirty="0"/>
              <a:t> : </a:t>
            </a:r>
            <a:r>
              <a:rPr lang="en-US" altLang="zh-CN" dirty="0" err="1"/>
              <a:t>function_traits_impl</a:t>
            </a:r>
            <a:r>
              <a:rPr lang="en-US" altLang="zh-CN" dirty="0"/>
              <a:t>&lt;</a:t>
            </a:r>
          </a:p>
          <a:p>
            <a:r>
              <a:rPr lang="en-US" altLang="zh-CN" dirty="0" err="1"/>
              <a:t>std</a:t>
            </a:r>
            <a:r>
              <a:rPr lang="en-US" altLang="zh-CN" dirty="0"/>
              <a:t>::</a:t>
            </a:r>
            <a:r>
              <a:rPr lang="en-US" altLang="zh-CN" dirty="0" err="1"/>
              <a:t>remove_cv_t</a:t>
            </a:r>
            <a:r>
              <a:rPr lang="en-US" altLang="zh-CN" dirty="0"/>
              <a:t>&lt;</a:t>
            </a:r>
            <a:r>
              <a:rPr lang="en-US" altLang="zh-CN" dirty="0" err="1"/>
              <a:t>std</a:t>
            </a:r>
            <a:r>
              <a:rPr lang="en-US" altLang="zh-CN" dirty="0"/>
              <a:t>::</a:t>
            </a:r>
            <a:r>
              <a:rPr lang="en-US" altLang="zh-CN" dirty="0" err="1"/>
              <a:t>remove_reference_t</a:t>
            </a:r>
            <a:r>
              <a:rPr lang="en-US" altLang="zh-CN" dirty="0"/>
              <a:t>&lt;T</a:t>
            </a:r>
            <a:r>
              <a:rPr lang="en-US" altLang="zh-CN" dirty="0" smtClean="0"/>
              <a:t>&gt;&gt;&gt;{};</a:t>
            </a:r>
            <a:endParaRPr lang="en-US" altLang="zh-CN" dirty="0"/>
          </a:p>
        </p:txBody>
      </p:sp>
      <p:sp>
        <p:nvSpPr>
          <p:cNvPr id="4" name="矩形 3"/>
          <p:cNvSpPr/>
          <p:nvPr/>
        </p:nvSpPr>
        <p:spPr>
          <a:xfrm>
            <a:off x="3451412" y="4567082"/>
            <a:ext cx="4572000" cy="646331"/>
          </a:xfrm>
          <a:prstGeom prst="rect">
            <a:avLst/>
          </a:prstGeom>
        </p:spPr>
        <p:txBody>
          <a:bodyPr>
            <a:spAutoFit/>
          </a:bodyPr>
          <a:lstStyle/>
          <a:p>
            <a:r>
              <a:rPr lang="zh-CN" altLang="en-US" dirty="0"/>
              <a:t>https://github.com/topcpporg/rest_rpc/blob/master/rest_rpc/base/function_traits.hpp</a:t>
            </a:r>
          </a:p>
        </p:txBody>
      </p:sp>
    </p:spTree>
    <p:extLst>
      <p:ext uri="{BB962C8B-B14F-4D97-AF65-F5344CB8AC3E}">
        <p14:creationId xmlns:p14="http://schemas.microsoft.com/office/powerpoint/2010/main" val="81850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sz="2000" dirty="0" smtClean="0">
                <a:latin typeface="Shonar Bangla" panose="020B0502040204020203" pitchFamily="34" charset="0"/>
                <a:cs typeface="Shonar Bangla" panose="020B0502040204020203" pitchFamily="34" charset="0"/>
              </a:rPr>
              <a:t>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a:latin typeface="Shonar Bangla" panose="020B0502040204020203" pitchFamily="34" charset="0"/>
                <a:cs typeface="Shonar Bangla" panose="020B0502040204020203" pitchFamily="34" charset="0"/>
              </a:rPr>
              <a:t>Function,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N = 0,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M </a:t>
            </a:r>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latin typeface="Shonar Bangla" panose="020B0502040204020203" pitchFamily="34" charset="0"/>
                <a:cs typeface="Shonar Bangla" panose="020B0502040204020203" pitchFamily="34" charset="0"/>
              </a:rPr>
              <a:t>function_traits</a:t>
            </a:r>
            <a:r>
              <a:rPr lang="en-US" altLang="zh-CN" sz="2000" dirty="0" smtClean="0">
                <a:latin typeface="Shonar Bangla" panose="020B0502040204020203" pitchFamily="34" charset="0"/>
                <a:cs typeface="Shonar Bangla" panose="020B0502040204020203" pitchFamily="34" charset="0"/>
              </a:rPr>
              <a:t>&lt;Function</a:t>
            </a:r>
            <a:r>
              <a:rPr lang="en-US" altLang="zh-CN" sz="2000" dirty="0">
                <a:latin typeface="Shonar Bangla" panose="020B0502040204020203" pitchFamily="34" charset="0"/>
                <a:cs typeface="Shonar Bangla" panose="020B0502040204020203" pitchFamily="34" charset="0"/>
              </a:rPr>
              <a:t>&gt;::arity&gt;</a:t>
            </a:r>
          </a:p>
          <a:p>
            <a:r>
              <a:rPr lang="en-US" altLang="zh-CN" sz="2000" dirty="0" err="1">
                <a:latin typeface="Shonar Bangla" panose="020B0502040204020203" pitchFamily="34" charset="0"/>
                <a:cs typeface="Shonar Bangla" panose="020B0502040204020203" pitchFamily="34" charset="0"/>
              </a:rPr>
              <a:t>struct</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invoker{</a:t>
            </a:r>
            <a:endParaRPr lang="en-US" altLang="zh-CN" sz="2000" dirty="0">
              <a:latin typeface="Shonar Bangla" panose="020B0502040204020203" pitchFamily="34" charset="0"/>
              <a:cs typeface="Shonar Bangla" panose="020B0502040204020203" pitchFamily="34" charset="0"/>
            </a:endParaRPr>
          </a:p>
          <a:p>
            <a:r>
              <a:rPr lang="en-US" altLang="zh-CN" sz="2000" dirty="0" smtClean="0">
                <a:latin typeface="Shonar Bangla" panose="020B0502040204020203" pitchFamily="34" charset="0"/>
                <a:cs typeface="Shonar Bangla" panose="020B0502040204020203" pitchFamily="34" charset="0"/>
              </a:rPr>
              <a:t>    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&gt;</a:t>
            </a:r>
          </a:p>
          <a:p>
            <a:r>
              <a:rPr lang="en-US" altLang="zh-CN" sz="2000" dirty="0" smtClean="0">
                <a:latin typeface="Shonar Bangla" panose="020B0502040204020203" pitchFamily="34" charset="0"/>
                <a:cs typeface="Shonar Bangla" panose="020B0502040204020203" pitchFamily="34" charset="0"/>
              </a:rPr>
              <a:t>    static void </a:t>
            </a:r>
            <a:r>
              <a:rPr lang="en-US" altLang="zh-CN" sz="2000" dirty="0">
                <a:latin typeface="Shonar Bangla" panose="020B0502040204020203" pitchFamily="34" charset="0"/>
                <a:cs typeface="Shonar Bangla" panose="020B0502040204020203" pitchFamily="34" charset="0"/>
              </a:rPr>
              <a:t>apply(</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Function&amp; </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token_parser</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parser</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&amp; </a:t>
            </a:r>
            <a:r>
              <a:rPr lang="en-US" altLang="zh-CN" sz="2000" dirty="0" err="1">
                <a:latin typeface="Shonar Bangla" panose="020B0502040204020203" pitchFamily="34" charset="0"/>
                <a:cs typeface="Shonar Bangla" panose="020B0502040204020203" pitchFamily="34" charset="0"/>
              </a:rPr>
              <a:t>args</a:t>
            </a:r>
            <a:r>
              <a:rPr lang="en-US" altLang="zh-CN" sz="2000" dirty="0" smtClean="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typedef</a:t>
            </a:r>
            <a:r>
              <a:rPr lang="en-US" altLang="zh-CN" sz="2000" dirty="0" smtClean="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typename</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function_traits</a:t>
            </a:r>
            <a:r>
              <a:rPr lang="en-US" altLang="zh-CN" sz="2000" dirty="0">
                <a:solidFill>
                  <a:srgbClr val="FF0000"/>
                </a:solidFill>
                <a:latin typeface="Shonar Bangla" panose="020B0502040204020203" pitchFamily="34" charset="0"/>
                <a:cs typeface="Shonar Bangla" panose="020B0502040204020203" pitchFamily="34" charset="0"/>
              </a:rPr>
              <a:t>&lt;Function&gt;::template </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&lt;N&gt;::type </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router</a:t>
            </a:r>
            <a:r>
              <a:rPr lang="en-US" altLang="zh-CN" sz="2000" dirty="0">
                <a:latin typeface="Shonar Bangla" panose="020B0502040204020203" pitchFamily="34" charset="0"/>
                <a:cs typeface="Shonar Bangla" panose="020B0502040204020203" pitchFamily="34" charset="0"/>
              </a:rPr>
              <a:t>::invoker&lt;Function, N + 1, M&gt;::</a:t>
            </a:r>
            <a:r>
              <a:rPr lang="en-US" altLang="zh-CN" sz="2000" b="1" dirty="0">
                <a:latin typeface="Shonar Bangla" panose="020B0502040204020203" pitchFamily="34" charset="0"/>
                <a:cs typeface="Shonar Bangla" panose="020B0502040204020203" pitchFamily="34" charset="0"/>
              </a:rPr>
              <a:t>apply</a:t>
            </a:r>
            <a:r>
              <a:rPr lang="en-US" altLang="zh-CN" sz="2000" dirty="0">
                <a:latin typeface="Shonar Bangla" panose="020B0502040204020203" pitchFamily="34" charset="0"/>
                <a:cs typeface="Shonar Bangla" panose="020B0502040204020203" pitchFamily="34" charset="0"/>
              </a:rPr>
              <a:t>(</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parser,</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tuple_cat</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make_tuple</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parser.get</a:t>
            </a:r>
            <a:r>
              <a:rPr lang="en-US" altLang="zh-CN" sz="2000" dirty="0">
                <a:solidFill>
                  <a:srgbClr val="FF0000"/>
                </a:solidFill>
                <a:latin typeface="Shonar Bangla" panose="020B0502040204020203" pitchFamily="34" charset="0"/>
                <a:cs typeface="Shonar Bangla" panose="020B0502040204020203" pitchFamily="34" charset="0"/>
              </a:rPr>
              <a:t>&lt;</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&gt;())</a:t>
            </a:r>
            <a:r>
              <a:rPr lang="en-US" altLang="zh-CN" sz="2000" dirty="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endParaRPr lang="en-US" altLang="zh-CN" sz="2000" dirty="0">
              <a:latin typeface="Shonar Bangla" panose="020B0502040204020203" pitchFamily="34" charset="0"/>
              <a:cs typeface="Shonar Bangla" panose="020B0502040204020203" pitchFamily="34" charset="0"/>
            </a:endParaRPr>
          </a:p>
          <a:p>
            <a:r>
              <a:rPr lang="en-US" altLang="zh-CN" sz="2000" dirty="0">
                <a:latin typeface="Shonar Bangla" panose="020B0502040204020203" pitchFamily="34" charset="0"/>
                <a:cs typeface="Shonar Bangla" panose="020B0502040204020203" pitchFamily="34" charset="0"/>
              </a:rPr>
              <a:t>};</a:t>
            </a:r>
          </a:p>
          <a:p>
            <a:endParaRPr lang="zh-CN" altLang="en-US" dirty="0"/>
          </a:p>
        </p:txBody>
      </p:sp>
      <p:sp>
        <p:nvSpPr>
          <p:cNvPr id="4" name="矩形 3"/>
          <p:cNvSpPr/>
          <p:nvPr/>
        </p:nvSpPr>
        <p:spPr>
          <a:xfrm>
            <a:off x="1270071" y="4173894"/>
            <a:ext cx="7407763" cy="2808461"/>
          </a:xfrm>
          <a:prstGeom prst="rect">
            <a:avLst/>
          </a:prstGeom>
        </p:spPr>
        <p:txBody>
          <a:bodyPr wrap="square">
            <a:spAutoFit/>
          </a:bodyPr>
          <a:lstStyle/>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template&lt;</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typename</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Function,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size_t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M&gt;</a:t>
            </a:r>
          </a:p>
          <a:p>
            <a:pPr>
              <a:lnSpc>
                <a:spcPct val="90000"/>
              </a:lnSpc>
              <a:spcBef>
                <a:spcPts val="1000"/>
              </a:spcBef>
            </a:pP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struct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invoker&lt;Function, M, M&gt;{</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template&lt;</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typename</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Args</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&gt;</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static void apply(</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const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Function&amp;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func</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token_parser</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&amp;,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Args</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const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&amp; </a:t>
            </a:r>
            <a:r>
              <a:rPr lang="en-US" altLang="zh-CN" sz="2000" dirty="0" smtClean="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tuple){</a:t>
            </a:r>
            <a:endPar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std</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::apply(</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func</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smtClean="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tuple);</a:t>
            </a:r>
            <a:endPar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t>
            </a:r>
            <a:endParaRPr lang="zh-CN" altLang="en-US"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p:txBody>
      </p:sp>
      <p:sp>
        <p:nvSpPr>
          <p:cNvPr id="5" name="矩形 4"/>
          <p:cNvSpPr/>
          <p:nvPr/>
        </p:nvSpPr>
        <p:spPr>
          <a:xfrm>
            <a:off x="1948364" y="6205219"/>
            <a:ext cx="6051176" cy="369332"/>
          </a:xfrm>
          <a:prstGeom prst="rect">
            <a:avLst/>
          </a:prstGeom>
        </p:spPr>
        <p:txBody>
          <a:bodyPr wrap="square">
            <a:spAutoFit/>
          </a:bodyPr>
          <a:lstStyle/>
          <a:p>
            <a:r>
              <a:rPr lang="zh-CN" altLang="en-US" dirty="0"/>
              <a:t>https://github.com/qicosmos/cosmos/blob/master/router.hpp</a:t>
            </a:r>
          </a:p>
        </p:txBody>
      </p:sp>
    </p:spTree>
    <p:extLst>
      <p:ext uri="{BB962C8B-B14F-4D97-AF65-F5344CB8AC3E}">
        <p14:creationId xmlns:p14="http://schemas.microsoft.com/office/powerpoint/2010/main" val="271718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Cut the complexity</a:t>
            </a:r>
            <a:endParaRPr lang="zh-CN" altLang="en-US" dirty="0"/>
          </a:p>
        </p:txBody>
      </p:sp>
      <p:sp>
        <p:nvSpPr>
          <p:cNvPr id="3" name="文本占位符 2"/>
          <p:cNvSpPr>
            <a:spLocks noGrp="1"/>
          </p:cNvSpPr>
          <p:nvPr>
            <p:ph type="body" sz="half" idx="2"/>
          </p:nvPr>
        </p:nvSpPr>
        <p:spPr/>
        <p:txBody>
          <a:bodyPr/>
          <a:lstStyle/>
          <a:p>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1824037"/>
            <a:ext cx="5715000" cy="3209925"/>
          </a:xfrm>
          <a:prstGeom prst="rect">
            <a:avLst/>
          </a:prstGeom>
        </p:spPr>
      </p:pic>
    </p:spTree>
    <p:extLst>
      <p:ext uri="{BB962C8B-B14F-4D97-AF65-F5344CB8AC3E}">
        <p14:creationId xmlns:p14="http://schemas.microsoft.com/office/powerpoint/2010/main" val="23673570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err="1"/>
              <a:t>struct</a:t>
            </a:r>
            <a:r>
              <a:rPr lang="en-US" altLang="zh-CN" dirty="0"/>
              <a:t> </a:t>
            </a:r>
            <a:r>
              <a:rPr lang="en-US" altLang="zh-CN" dirty="0" err="1" smtClean="0"/>
              <a:t>foo_t</a:t>
            </a:r>
            <a:r>
              <a:rPr lang="en-US" altLang="zh-CN" dirty="0" smtClean="0"/>
              <a:t>{</a:t>
            </a:r>
            <a:endParaRPr lang="zh-CN" altLang="en-US" dirty="0"/>
          </a:p>
          <a:p>
            <a:r>
              <a:rPr lang="en-US" altLang="zh-CN" dirty="0" smtClean="0"/>
              <a:t>    </a:t>
            </a:r>
            <a:r>
              <a:rPr lang="en-US" altLang="zh-CN" dirty="0" err="1" smtClean="0"/>
              <a:t>int</a:t>
            </a:r>
            <a:r>
              <a:rPr lang="en-US" altLang="zh-CN" dirty="0" smtClean="0"/>
              <a:t> </a:t>
            </a:r>
            <a:r>
              <a:rPr lang="en-US" altLang="zh-CN" dirty="0"/>
              <a:t>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return a + b;</a:t>
            </a:r>
            <a:endParaRPr lang="en-US" altLang="zh-CN" dirty="0"/>
          </a:p>
          <a:p>
            <a:r>
              <a:rPr lang="en-US" altLang="zh-CN" dirty="0" smtClean="0"/>
              <a:t>    }</a:t>
            </a:r>
            <a:endParaRPr lang="en-US" altLang="zh-CN" dirty="0"/>
          </a:p>
          <a:p>
            <a:r>
              <a:rPr lang="en-US" altLang="zh-CN" dirty="0"/>
              <a:t>};</a:t>
            </a:r>
            <a:endParaRPr lang="en-US" altLang="zh-CN" dirty="0" smtClean="0"/>
          </a:p>
          <a:p>
            <a:endParaRPr lang="en-US" altLang="zh-CN" dirty="0" smtClean="0"/>
          </a:p>
          <a:p>
            <a:r>
              <a:rPr lang="en-US" altLang="zh-CN" dirty="0" err="1" smtClean="0"/>
              <a:t>foo_t</a:t>
            </a:r>
            <a:r>
              <a:rPr lang="en-US" altLang="zh-CN" dirty="0" smtClean="0"/>
              <a:t> foo = {};</a:t>
            </a:r>
          </a:p>
          <a:p>
            <a:r>
              <a:rPr lang="en-US" altLang="zh-CN" dirty="0" err="1"/>
              <a:t>server.register_handler</a:t>
            </a:r>
            <a:r>
              <a:rPr lang="en-US" altLang="zh-CN" dirty="0"/>
              <a:t>("</a:t>
            </a:r>
            <a:r>
              <a:rPr lang="en-US" altLang="zh-CN" dirty="0" err="1"/>
              <a:t>foo_add</a:t>
            </a:r>
            <a:r>
              <a:rPr lang="en-US" altLang="zh-CN" dirty="0"/>
              <a:t>", </a:t>
            </a:r>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&amp;foo</a:t>
            </a:r>
            <a:r>
              <a:rPr lang="en-US" altLang="zh-CN" dirty="0" smtClean="0"/>
              <a:t>));</a:t>
            </a:r>
          </a:p>
          <a:p>
            <a:endParaRPr lang="en-US" altLang="zh-CN" dirty="0" smtClean="0"/>
          </a:p>
          <a:p>
            <a:r>
              <a:rPr lang="en-US" altLang="zh-CN" dirty="0" err="1"/>
              <a:t>timax</a:t>
            </a:r>
            <a:r>
              <a:rPr lang="en-US" altLang="zh-CN" dirty="0"/>
              <a:t>::bind(&amp;</a:t>
            </a:r>
            <a:r>
              <a:rPr lang="en-US" altLang="zh-CN" dirty="0" err="1"/>
              <a:t>foo_t</a:t>
            </a:r>
            <a:r>
              <a:rPr lang="en-US" altLang="zh-CN" dirty="0"/>
              <a:t>::add, &amp;foo</a:t>
            </a:r>
            <a:r>
              <a:rPr lang="en-US" altLang="zh-CN" dirty="0" smtClean="0"/>
              <a:t>);</a:t>
            </a:r>
            <a:r>
              <a:rPr lang="en-US" altLang="zh-CN" dirty="0"/>
              <a:t> </a:t>
            </a:r>
          </a:p>
          <a:p>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a:t>
            </a:r>
            <a:r>
              <a:rPr lang="en-US" altLang="zh-CN" dirty="0" smtClean="0"/>
              <a:t>foo, </a:t>
            </a:r>
            <a:r>
              <a:rPr lang="en-US" altLang="zh-CN" dirty="0" err="1"/>
              <a:t>std</a:t>
            </a:r>
            <a:r>
              <a:rPr lang="en-US" altLang="zh-CN" dirty="0"/>
              <a:t>::placeholders::_</a:t>
            </a:r>
            <a:r>
              <a:rPr lang="en-US" altLang="zh-CN" dirty="0" smtClean="0"/>
              <a:t>1, </a:t>
            </a:r>
            <a:r>
              <a:rPr lang="en-US" altLang="zh-CN" dirty="0" err="1"/>
              <a:t>std</a:t>
            </a:r>
            <a:r>
              <a:rPr lang="en-US" altLang="zh-CN" dirty="0"/>
              <a:t>::placeholders</a:t>
            </a:r>
            <a:r>
              <a:rPr lang="en-US" altLang="zh-CN" dirty="0" smtClean="0"/>
              <a:t>::_2);</a:t>
            </a:r>
            <a:endParaRPr lang="zh-CN" altLang="en-US" dirty="0"/>
          </a:p>
        </p:txBody>
      </p:sp>
      <p:sp>
        <p:nvSpPr>
          <p:cNvPr id="4" name="矩形 3"/>
          <p:cNvSpPr/>
          <p:nvPr/>
        </p:nvSpPr>
        <p:spPr>
          <a:xfrm>
            <a:off x="3658654" y="4078052"/>
            <a:ext cx="3561296" cy="369332"/>
          </a:xfrm>
          <a:prstGeom prst="rect">
            <a:avLst/>
          </a:prstGeom>
        </p:spPr>
        <p:txBody>
          <a:bodyPr wrap="none">
            <a:spAutoFit/>
          </a:bodyPr>
          <a:lstStyle/>
          <a:p>
            <a:r>
              <a:rPr lang="en-US" altLang="zh-CN" dirty="0"/>
              <a:t>//</a:t>
            </a:r>
            <a:r>
              <a:rPr lang="en-US" altLang="zh-CN" dirty="0">
                <a:solidFill>
                  <a:srgbClr val="FF0000"/>
                </a:solidFill>
              </a:rPr>
              <a:t>bind</a:t>
            </a:r>
            <a:r>
              <a:rPr lang="zh-CN" altLang="en-US" dirty="0">
                <a:solidFill>
                  <a:srgbClr val="FF0000"/>
                </a:solidFill>
              </a:rPr>
              <a:t> </a:t>
            </a:r>
            <a:r>
              <a:rPr lang="en-US" altLang="zh-CN" dirty="0">
                <a:solidFill>
                  <a:srgbClr val="FF0000"/>
                </a:solidFill>
              </a:rPr>
              <a:t>without anything, clean code</a:t>
            </a:r>
            <a:endParaRPr lang="zh-CN" altLang="en-US" dirty="0"/>
          </a:p>
        </p:txBody>
      </p:sp>
    </p:spTree>
    <p:extLst>
      <p:ext uri="{BB962C8B-B14F-4D97-AF65-F5344CB8AC3E}">
        <p14:creationId xmlns:p14="http://schemas.microsoft.com/office/powerpoint/2010/main" val="172529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template &lt;</a:t>
            </a:r>
            <a:r>
              <a:rPr lang="en-US" altLang="zh-CN" dirty="0" err="1"/>
              <a:t>typename</a:t>
            </a:r>
            <a:r>
              <a:rPr lang="en-US" altLang="zh-CN" dirty="0"/>
              <a:t> F, </a:t>
            </a:r>
            <a:r>
              <a:rPr lang="en-US" altLang="zh-CN" dirty="0" err="1"/>
              <a:t>typename</a:t>
            </a:r>
            <a:r>
              <a:rPr lang="en-US" altLang="zh-CN" dirty="0"/>
              <a:t> Arg0, </a:t>
            </a:r>
            <a:r>
              <a:rPr lang="en-US" altLang="zh-CN" dirty="0" err="1"/>
              <a:t>typename</a:t>
            </a:r>
            <a:r>
              <a:rPr lang="en-US" altLang="zh-CN" dirty="0"/>
              <a:t> ... </a:t>
            </a:r>
            <a:r>
              <a:rPr lang="en-US" altLang="zh-CN" dirty="0" err="1"/>
              <a:t>Args</a:t>
            </a:r>
            <a:r>
              <a:rPr lang="en-US" altLang="zh-CN" dirty="0"/>
              <a:t>&gt;</a:t>
            </a:r>
          </a:p>
          <a:p>
            <a:r>
              <a:rPr lang="en-US" altLang="zh-CN" dirty="0"/>
              <a:t>auto </a:t>
            </a:r>
            <a:r>
              <a:rPr lang="en-US" altLang="zh-CN" dirty="0" err="1" smtClean="0"/>
              <a:t>bind_impl</a:t>
            </a:r>
            <a:r>
              <a:rPr lang="en-US" altLang="zh-CN" dirty="0" smtClean="0"/>
              <a:t>(F</a:t>
            </a:r>
            <a:r>
              <a:rPr lang="en-US" altLang="zh-CN" dirty="0"/>
              <a:t>&amp;&amp; f, Arg0&amp;&amp; arg0, </a:t>
            </a:r>
            <a:r>
              <a:rPr lang="en-US" altLang="zh-CN" dirty="0" err="1"/>
              <a:t>Args</a:t>
            </a:r>
            <a:r>
              <a:rPr lang="en-US" altLang="zh-CN" dirty="0"/>
              <a:t>&amp;&amp; ... </a:t>
            </a:r>
            <a:r>
              <a:rPr lang="en-US" altLang="zh-CN" dirty="0" err="1"/>
              <a:t>args</a:t>
            </a:r>
            <a:r>
              <a:rPr lang="en-US" altLang="zh-CN" dirty="0"/>
              <a:t>)</a:t>
            </a:r>
          </a:p>
          <a:p>
            <a:r>
              <a:rPr lang="en-US" altLang="zh-CN" dirty="0"/>
              <a:t>-&gt; </a:t>
            </a:r>
            <a:r>
              <a:rPr lang="en-US" altLang="zh-CN" dirty="0" err="1"/>
              <a:t>typename</a:t>
            </a:r>
            <a:r>
              <a:rPr lang="en-US" altLang="zh-CN" dirty="0"/>
              <a:t> </a:t>
            </a:r>
            <a:r>
              <a:rPr lang="en-US" altLang="zh-CN" dirty="0" err="1"/>
              <a:t>bind_to_function</a:t>
            </a:r>
            <a:r>
              <a:rPr lang="en-US" altLang="zh-CN" dirty="0"/>
              <a:t>&lt;F, Arg0, </a:t>
            </a:r>
            <a:r>
              <a:rPr lang="en-US" altLang="zh-CN" dirty="0" err="1"/>
              <a:t>Args</a:t>
            </a:r>
            <a:r>
              <a:rPr lang="en-US" altLang="zh-CN" dirty="0"/>
              <a:t>...&gt;::type</a:t>
            </a:r>
          </a:p>
          <a:p>
            <a:r>
              <a:rPr lang="en-US" altLang="zh-CN" dirty="0"/>
              <a:t>{</a:t>
            </a:r>
          </a:p>
          <a:p>
            <a:r>
              <a:rPr lang="en-US" altLang="zh-CN" dirty="0" smtClean="0"/>
              <a:t>    return </a:t>
            </a:r>
            <a:r>
              <a:rPr lang="en-US" altLang="zh-CN" dirty="0" err="1"/>
              <a:t>std</a:t>
            </a:r>
            <a:r>
              <a:rPr lang="en-US" altLang="zh-CN" dirty="0"/>
              <a:t>::bind(</a:t>
            </a:r>
            <a:r>
              <a:rPr lang="en-US" altLang="zh-CN" dirty="0" err="1"/>
              <a:t>std</a:t>
            </a:r>
            <a:r>
              <a:rPr lang="en-US" altLang="zh-CN" dirty="0"/>
              <a:t>::forward&lt;F&gt;(f), </a:t>
            </a:r>
            <a:r>
              <a:rPr lang="en-US" altLang="zh-CN" dirty="0" err="1"/>
              <a:t>std</a:t>
            </a:r>
            <a:r>
              <a:rPr lang="en-US" altLang="zh-CN" dirty="0"/>
              <a:t>::forward&lt;Arg0&gt;(arg0), </a:t>
            </a:r>
            <a:r>
              <a:rPr lang="en-US" altLang="zh-CN" dirty="0" smtClean="0"/>
              <a:t>      </a:t>
            </a:r>
            <a:r>
              <a:rPr lang="en-US" altLang="zh-CN" dirty="0" err="1" smtClean="0"/>
              <a:t>std</a:t>
            </a:r>
            <a:r>
              <a:rPr lang="en-US" altLang="zh-CN" dirty="0"/>
              <a:t>::forward&lt;</a:t>
            </a:r>
            <a:r>
              <a:rPr lang="en-US" altLang="zh-CN" dirty="0" err="1"/>
              <a:t>Args</a:t>
            </a:r>
            <a:r>
              <a:rPr lang="en-US" altLang="zh-CN" dirty="0"/>
              <a:t>&gt;(</a:t>
            </a:r>
            <a:r>
              <a:rPr lang="en-US" altLang="zh-CN" dirty="0" err="1"/>
              <a:t>args</a:t>
            </a:r>
            <a:r>
              <a:rPr lang="en-US" altLang="zh-CN" dirty="0"/>
              <a:t>)...);</a:t>
            </a:r>
          </a:p>
          <a:p>
            <a:r>
              <a:rPr lang="en-US" altLang="zh-CN" dirty="0"/>
              <a:t>}</a:t>
            </a:r>
          </a:p>
          <a:p>
            <a:endParaRPr lang="zh-CN" altLang="en-US" dirty="0"/>
          </a:p>
          <a:p>
            <a:r>
              <a:rPr lang="en-US" altLang="zh-CN" dirty="0"/>
              <a:t>template &lt;</a:t>
            </a:r>
            <a:r>
              <a:rPr lang="en-US" altLang="zh-CN" dirty="0" err="1"/>
              <a:t>typename</a:t>
            </a:r>
            <a:r>
              <a:rPr lang="en-US" altLang="zh-CN" dirty="0"/>
              <a:t> F&gt;</a:t>
            </a:r>
          </a:p>
          <a:p>
            <a:r>
              <a:rPr lang="en-US" altLang="zh-CN" dirty="0"/>
              <a:t>auto </a:t>
            </a:r>
            <a:r>
              <a:rPr lang="en-US" altLang="zh-CN" dirty="0" err="1" smtClean="0"/>
              <a:t>bind_impl</a:t>
            </a:r>
            <a:r>
              <a:rPr lang="en-US" altLang="zh-CN" dirty="0" smtClean="0"/>
              <a:t>(F</a:t>
            </a:r>
            <a:r>
              <a:rPr lang="en-US" altLang="zh-CN" dirty="0"/>
              <a:t>&amp;&amp; f</a:t>
            </a:r>
            <a:r>
              <a:rPr lang="en-US" altLang="zh-CN" dirty="0" smtClean="0"/>
              <a:t>) -&gt; </a:t>
            </a:r>
            <a:r>
              <a:rPr lang="en-US" altLang="zh-CN" dirty="0" err="1"/>
              <a:t>typename</a:t>
            </a:r>
            <a:r>
              <a:rPr lang="en-US" altLang="zh-CN" dirty="0"/>
              <a:t> </a:t>
            </a:r>
            <a:r>
              <a:rPr lang="en-US" altLang="zh-CN" dirty="0" err="1"/>
              <a:t>function_traits</a:t>
            </a:r>
            <a:r>
              <a:rPr lang="en-US" altLang="zh-CN" dirty="0"/>
              <a:t>&lt;F&gt;::</a:t>
            </a:r>
            <a:r>
              <a:rPr lang="en-US" altLang="zh-CN" dirty="0" err="1"/>
              <a:t>stl_function_type</a:t>
            </a:r>
            <a:endParaRPr lang="en-US" altLang="zh-CN" dirty="0"/>
          </a:p>
          <a:p>
            <a:r>
              <a:rPr lang="en-US" altLang="zh-CN" dirty="0"/>
              <a:t>{</a:t>
            </a:r>
          </a:p>
          <a:p>
            <a:r>
              <a:rPr lang="en-US" altLang="zh-CN" dirty="0" smtClean="0"/>
              <a:t>    return </a:t>
            </a:r>
            <a:r>
              <a:rPr lang="en-US" altLang="zh-CN" dirty="0"/>
              <a:t>[</a:t>
            </a:r>
            <a:r>
              <a:rPr lang="en-US" altLang="zh-CN" dirty="0" err="1"/>
              <a:t>func</a:t>
            </a:r>
            <a:r>
              <a:rPr lang="en-US" altLang="zh-CN" dirty="0"/>
              <a:t> = </a:t>
            </a:r>
            <a:r>
              <a:rPr lang="en-US" altLang="zh-CN" dirty="0" err="1"/>
              <a:t>std</a:t>
            </a:r>
            <a:r>
              <a:rPr lang="en-US" altLang="zh-CN" dirty="0"/>
              <a:t>::forward&lt;F&gt;(f)](auto&amp;&amp; ... </a:t>
            </a:r>
            <a:r>
              <a:rPr lang="en-US" altLang="zh-CN" dirty="0" err="1"/>
              <a:t>args</a:t>
            </a:r>
            <a:r>
              <a:rPr lang="en-US" altLang="zh-CN" dirty="0" smtClean="0"/>
              <a:t>){ </a:t>
            </a:r>
          </a:p>
          <a:p>
            <a:r>
              <a:rPr lang="en-US" altLang="zh-CN" dirty="0" smtClean="0"/>
              <a:t>        return </a:t>
            </a:r>
            <a:r>
              <a:rPr lang="en-US" altLang="zh-CN" dirty="0" err="1"/>
              <a:t>func</a:t>
            </a:r>
            <a:r>
              <a:rPr lang="en-US" altLang="zh-CN" dirty="0"/>
              <a:t>(</a:t>
            </a:r>
            <a:r>
              <a:rPr lang="en-US" altLang="zh-CN" dirty="0" err="1"/>
              <a:t>std</a:t>
            </a:r>
            <a:r>
              <a:rPr lang="en-US" altLang="zh-CN" dirty="0"/>
              <a:t>::forward&lt;</a:t>
            </a:r>
            <a:r>
              <a:rPr lang="en-US" altLang="zh-CN" dirty="0" err="1"/>
              <a:t>decltype</a:t>
            </a:r>
            <a:r>
              <a:rPr lang="en-US" altLang="zh-CN" dirty="0"/>
              <a:t>(</a:t>
            </a:r>
            <a:r>
              <a:rPr lang="en-US" altLang="zh-CN" dirty="0" err="1"/>
              <a:t>args</a:t>
            </a:r>
            <a:r>
              <a:rPr lang="en-US" altLang="zh-CN" dirty="0"/>
              <a:t>)&gt;(</a:t>
            </a:r>
            <a:r>
              <a:rPr lang="en-US" altLang="zh-CN" dirty="0" err="1"/>
              <a:t>args</a:t>
            </a:r>
            <a:r>
              <a:rPr lang="en-US" altLang="zh-CN" dirty="0"/>
              <a:t>)...); </a:t>
            </a:r>
            <a:endParaRPr lang="en-US" altLang="zh-CN" dirty="0" smtClean="0"/>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38285347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smtClean="0"/>
              <a:t>namespace </a:t>
            </a:r>
            <a:r>
              <a:rPr lang="en-US" altLang="zh-CN" dirty="0"/>
              <a:t>client</a:t>
            </a:r>
          </a:p>
          <a:p>
            <a:r>
              <a:rPr lang="en-US" altLang="zh-CN" dirty="0"/>
              <a:t>{</a:t>
            </a:r>
          </a:p>
          <a:p>
            <a:r>
              <a:rPr lang="en-US" altLang="zh-CN" dirty="0"/>
              <a:t> </a:t>
            </a:r>
            <a:r>
              <a:rPr lang="en-US" altLang="zh-CN" dirty="0" smtClean="0"/>
              <a:t>   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a:p>
            <a:r>
              <a:rPr lang="en-US" altLang="zh-CN" dirty="0" smtClean="0"/>
              <a:t>}</a:t>
            </a:r>
            <a:endParaRPr lang="en-US" altLang="zh-CN" dirty="0"/>
          </a:p>
          <a:p>
            <a:endParaRPr lang="en-US" altLang="zh-CN" dirty="0"/>
          </a:p>
          <a:p>
            <a:r>
              <a:rPr lang="en-US" altLang="zh-CN" dirty="0" err="1"/>
              <a:t>asycn_client.call</a:t>
            </a:r>
            <a:r>
              <a:rPr lang="en-US" altLang="zh-CN" dirty="0"/>
              <a:t>(endpoint, client::add, 3, 5);</a:t>
            </a:r>
          </a:p>
          <a:p>
            <a:r>
              <a:rPr lang="en-US" altLang="zh-CN" dirty="0" err="1" smtClean="0"/>
              <a:t>asycn_client.call</a:t>
            </a:r>
            <a:r>
              <a:rPr lang="en-US" altLang="zh-CN" dirty="0" smtClean="0"/>
              <a:t>(endpoint</a:t>
            </a:r>
            <a:r>
              <a:rPr lang="en-US" altLang="zh-CN" dirty="0"/>
              <a:t>, client::add, "test", 5); </a:t>
            </a:r>
            <a:r>
              <a:rPr lang="en-US" altLang="zh-CN" b="1" dirty="0"/>
              <a:t>//compile error, not matching</a:t>
            </a:r>
            <a:endParaRPr lang="en-US" altLang="zh-CN" b="1" dirty="0" smtClean="0"/>
          </a:p>
          <a:p>
            <a:endParaRPr lang="en-US" altLang="zh-CN" dirty="0" smtClean="0"/>
          </a:p>
          <a:p>
            <a:r>
              <a:rPr lang="en-US" altLang="zh-CN" dirty="0" smtClean="0"/>
              <a:t>No </a:t>
            </a:r>
            <a:r>
              <a:rPr lang="en-US" altLang="zh-CN" dirty="0"/>
              <a:t>protocol </a:t>
            </a:r>
            <a:r>
              <a:rPr lang="en-US" altLang="zh-CN" dirty="0" smtClean="0"/>
              <a:t>file</a:t>
            </a:r>
          </a:p>
          <a:p>
            <a:r>
              <a:rPr lang="en-US" altLang="zh-CN" dirty="0" smtClean="0"/>
              <a:t>call protocol is very easy to understand</a:t>
            </a:r>
            <a:endParaRPr lang="en-US" altLang="zh-CN" dirty="0"/>
          </a:p>
          <a:p>
            <a:endParaRPr lang="en-US" altLang="zh-CN" dirty="0"/>
          </a:p>
          <a:p>
            <a:r>
              <a:rPr lang="en-US" altLang="zh-CN" dirty="0"/>
              <a:t>How to check call error </a:t>
            </a:r>
            <a:r>
              <a:rPr lang="en-US" altLang="zh-CN" dirty="0" smtClean="0"/>
              <a:t>at </a:t>
            </a:r>
            <a:r>
              <a:rPr lang="en-US" altLang="zh-CN" dirty="0"/>
              <a:t>compile time?</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 calcmode="lin" valueType="num">
                                      <p:cBhvr additive="base">
                                        <p:cTn id="1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#define TIMAX_DEFINE_PROTOCOL(handler, ...) static </a:t>
            </a:r>
            <a:r>
              <a:rPr lang="en-US" altLang="zh-CN" dirty="0" err="1"/>
              <a:t>const</a:t>
            </a:r>
            <a:r>
              <a:rPr lang="en-US" altLang="zh-CN" dirty="0"/>
              <a:t> </a:t>
            </a:r>
            <a:r>
              <a:rPr lang="en-US" altLang="zh-CN" dirty="0" err="1"/>
              <a:t>rpc</a:t>
            </a:r>
            <a:r>
              <a:rPr lang="en-US" altLang="zh-CN" dirty="0"/>
              <a:t>::</a:t>
            </a:r>
            <a:r>
              <a:rPr lang="en-US" altLang="zh-CN" dirty="0" err="1"/>
              <a:t>rpc_protocol</a:t>
            </a:r>
            <a:r>
              <a:rPr lang="en-US" altLang="zh-CN" dirty="0"/>
              <a:t>&lt;__VA_ARGS__&gt; handler{ #handler }</a:t>
            </a:r>
          </a:p>
          <a:p>
            <a:endParaRPr lang="zh-CN" altLang="en-US" dirty="0"/>
          </a:p>
          <a:p>
            <a:r>
              <a:rPr lang="en-US" altLang="zh-CN" dirty="0"/>
              <a:t>template &lt;</a:t>
            </a:r>
            <a:r>
              <a:rPr lang="en-US" altLang="zh-CN" dirty="0" err="1"/>
              <a:t>typename</a:t>
            </a:r>
            <a:r>
              <a:rPr lang="en-US" altLang="zh-CN" dirty="0"/>
              <a:t> Ret,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smtClean="0"/>
              <a:t>rpc_protocol</a:t>
            </a:r>
            <a:r>
              <a:rPr lang="en-US" altLang="zh-CN" dirty="0" smtClean="0"/>
              <a:t>&lt;Ret(</a:t>
            </a:r>
            <a:r>
              <a:rPr lang="en-US" altLang="zh-CN" dirty="0" err="1" smtClean="0"/>
              <a:t>Args</a:t>
            </a:r>
            <a:r>
              <a:rPr lang="en-US" altLang="zh-CN" dirty="0" smtClean="0"/>
              <a:t>...)&gt;{</a:t>
            </a:r>
          </a:p>
          <a:p>
            <a:r>
              <a:rPr lang="en-US" altLang="zh-CN" dirty="0" smtClean="0"/>
              <a:t>    </a:t>
            </a:r>
            <a:r>
              <a:rPr lang="en-US" altLang="zh-CN" dirty="0"/>
              <a:t>using </a:t>
            </a:r>
            <a:r>
              <a:rPr lang="en-US" altLang="zh-CN" dirty="0" err="1"/>
              <a:t>signature_type</a:t>
            </a:r>
            <a:r>
              <a:rPr lang="en-US" altLang="zh-CN" dirty="0"/>
              <a:t> = Ret(</a:t>
            </a:r>
            <a:r>
              <a:rPr lang="en-US" altLang="zh-CN" dirty="0" err="1"/>
              <a:t>Args</a:t>
            </a:r>
            <a:r>
              <a:rPr lang="en-US" altLang="zh-CN" dirty="0" smtClean="0"/>
              <a:t>...);</a:t>
            </a:r>
          </a:p>
          <a:p>
            <a:endParaRPr lang="zh-CN" altLang="en-US" dirty="0"/>
          </a:p>
          <a:p>
            <a:r>
              <a:rPr lang="en-US" altLang="zh-CN" dirty="0" smtClean="0"/>
              <a:t>    template </a:t>
            </a:r>
            <a:r>
              <a:rPr lang="en-US" altLang="zh-CN" dirty="0"/>
              <a:t>&lt;</a:t>
            </a:r>
            <a:r>
              <a:rPr lang="en-US" altLang="zh-CN" dirty="0" err="1"/>
              <a:t>typename</a:t>
            </a:r>
            <a:r>
              <a:rPr lang="en-US" altLang="zh-CN" dirty="0"/>
              <a:t> ... </a:t>
            </a:r>
            <a:r>
              <a:rPr lang="en-US" altLang="zh-CN" dirty="0" err="1"/>
              <a:t>TArgs</a:t>
            </a:r>
            <a:r>
              <a:rPr lang="en-US" altLang="zh-CN" dirty="0"/>
              <a:t>&gt;</a:t>
            </a:r>
          </a:p>
          <a:p>
            <a:r>
              <a:rPr lang="en-US" altLang="zh-CN" dirty="0" smtClean="0"/>
              <a:t>    auto </a:t>
            </a:r>
            <a:r>
              <a:rPr lang="en-US" altLang="zh-CN" dirty="0" err="1"/>
              <a:t>pack_args</a:t>
            </a:r>
            <a:r>
              <a:rPr lang="en-US" altLang="zh-CN" dirty="0"/>
              <a:t>(</a:t>
            </a:r>
            <a:r>
              <a:rPr lang="en-US" altLang="zh-CN" dirty="0" err="1"/>
              <a:t>TArgs</a:t>
            </a:r>
            <a:r>
              <a:rPr lang="en-US" altLang="zh-CN" dirty="0"/>
              <a:t>&amp;&amp; ... </a:t>
            </a:r>
            <a:r>
              <a:rPr lang="en-US" altLang="zh-CN" dirty="0" err="1"/>
              <a:t>args</a:t>
            </a:r>
            <a:r>
              <a:rPr lang="en-US" altLang="zh-CN" dirty="0"/>
              <a:t>) </a:t>
            </a:r>
            <a:r>
              <a:rPr lang="en-US" altLang="zh-CN" dirty="0" err="1" smtClean="0"/>
              <a:t>const</a:t>
            </a:r>
            <a:r>
              <a:rPr lang="en-US" altLang="zh-CN" dirty="0" smtClean="0"/>
              <a:t>{</a:t>
            </a:r>
            <a:endParaRPr lang="en-US" altLang="zh-CN" dirty="0"/>
          </a:p>
          <a:p>
            <a:r>
              <a:rPr lang="en-US" altLang="zh-CN" dirty="0" smtClean="0"/>
              <a:t>         </a:t>
            </a:r>
            <a:r>
              <a:rPr lang="en-US" altLang="zh-CN" dirty="0" err="1" smtClean="0"/>
              <a:t>static_assert</a:t>
            </a:r>
            <a:r>
              <a:rPr lang="en-US" altLang="zh-CN" dirty="0" smtClean="0"/>
              <a:t>(</a:t>
            </a:r>
            <a:r>
              <a:rPr lang="en-US" altLang="zh-CN" dirty="0" err="1" smtClean="0"/>
              <a:t>is_argument_match</a:t>
            </a:r>
            <a:r>
              <a:rPr lang="en-US" altLang="zh-CN" dirty="0" smtClean="0"/>
              <a:t>&lt;</a:t>
            </a:r>
            <a:r>
              <a:rPr lang="en-US" altLang="zh-CN" dirty="0" err="1" smtClean="0"/>
              <a:t>signature_type</a:t>
            </a:r>
            <a:r>
              <a:rPr lang="en-US" altLang="zh-CN" dirty="0"/>
              <a:t>, </a:t>
            </a:r>
            <a:r>
              <a:rPr lang="en-US" altLang="zh-CN" dirty="0" err="1"/>
              <a:t>TArgs</a:t>
            </a:r>
            <a:r>
              <a:rPr lang="en-US" altLang="zh-CN" dirty="0"/>
              <a:t>...&gt;::value, </a:t>
            </a:r>
            <a:r>
              <a:rPr lang="en-US" altLang="zh-CN" dirty="0" smtClean="0"/>
              <a:t>"don`t  match </a:t>
            </a:r>
            <a:r>
              <a:rPr lang="en-US" altLang="zh-CN" dirty="0"/>
              <a:t>the protocol!");</a:t>
            </a:r>
          </a:p>
          <a:p>
            <a:r>
              <a:rPr lang="en-US" altLang="zh-CN" dirty="0"/>
              <a:t> </a:t>
            </a:r>
            <a:r>
              <a:rPr lang="en-US" altLang="zh-CN" dirty="0" smtClean="0"/>
              <a:t>   }</a:t>
            </a:r>
            <a:endParaRPr lang="en-US" altLang="zh-CN" dirty="0"/>
          </a:p>
          <a:p>
            <a:r>
              <a:rPr lang="en-US" altLang="zh-CN" dirty="0"/>
              <a:t>};</a:t>
            </a:r>
            <a:endParaRPr lang="zh-CN" altLang="en-US" dirty="0"/>
          </a:p>
        </p:txBody>
      </p:sp>
      <p:sp>
        <p:nvSpPr>
          <p:cNvPr id="4" name="矩形 3"/>
          <p:cNvSpPr/>
          <p:nvPr/>
        </p:nvSpPr>
        <p:spPr>
          <a:xfrm>
            <a:off x="501794" y="5354637"/>
            <a:ext cx="4401205" cy="369332"/>
          </a:xfrm>
          <a:prstGeom prst="rect">
            <a:avLst/>
          </a:prstGeom>
        </p:spPr>
        <p:txBody>
          <a:bodyPr wrap="none">
            <a:spAutoFit/>
          </a:bodyPr>
          <a:lstStyle/>
          <a:p>
            <a:r>
              <a:rPr lang="en-US" altLang="zh-CN" dirty="0"/>
              <a:t>TIMAX_DEFINE_PROTOCOL(add,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p:txBody>
      </p:sp>
      <p:sp>
        <p:nvSpPr>
          <p:cNvPr id="6" name="矩形 5"/>
          <p:cNvSpPr/>
          <p:nvPr/>
        </p:nvSpPr>
        <p:spPr>
          <a:xfrm>
            <a:off x="5771470" y="5323469"/>
            <a:ext cx="3087897" cy="369332"/>
          </a:xfrm>
          <a:prstGeom prst="rect">
            <a:avLst/>
          </a:prstGeom>
        </p:spPr>
        <p:txBody>
          <a:bodyPr wrap="none">
            <a:spAutoFit/>
          </a:bodyPr>
          <a:lstStyle/>
          <a:p>
            <a:r>
              <a:rPr lang="zh-CN" altLang="en-US" dirty="0"/>
              <a:t>rpc_protocol&lt;int(int, int)&gt; add;</a:t>
            </a:r>
          </a:p>
        </p:txBody>
      </p:sp>
      <p:sp>
        <p:nvSpPr>
          <p:cNvPr id="7" name="右箭头 6"/>
          <p:cNvSpPr/>
          <p:nvPr/>
        </p:nvSpPr>
        <p:spPr>
          <a:xfrm>
            <a:off x="4902999" y="5453201"/>
            <a:ext cx="813935" cy="17220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294966" y="3969000"/>
            <a:ext cx="5414682" cy="338554"/>
          </a:xfrm>
          <a:prstGeom prst="rect">
            <a:avLst/>
          </a:prstGeom>
        </p:spPr>
        <p:txBody>
          <a:bodyPr wrap="square">
            <a:spAutoFit/>
          </a:bodyPr>
          <a:lstStyle/>
          <a:p>
            <a:r>
              <a:rPr lang="en-US" altLang="zh-CN" sz="1600" dirty="0" err="1">
                <a:solidFill>
                  <a:srgbClr val="FF0000"/>
                </a:solidFill>
                <a:latin typeface="Microsoft YaHei" panose="020B0503020204020204" pitchFamily="34" charset="-122"/>
                <a:ea typeface="Microsoft YaHei" panose="020B0503020204020204" pitchFamily="34" charset="-122"/>
              </a:rPr>
              <a:t>is_argument_match</a:t>
            </a:r>
            <a:r>
              <a:rPr lang="en-US" altLang="zh-CN" sz="1600" dirty="0">
                <a:solidFill>
                  <a:srgbClr val="FF0000"/>
                </a:solidFill>
                <a:latin typeface="Microsoft YaHei" panose="020B0503020204020204" pitchFamily="34" charset="-122"/>
                <a:ea typeface="Microsoft YaHei" panose="020B0503020204020204" pitchFamily="34" charset="-122"/>
              </a:rPr>
              <a:t>&lt;</a:t>
            </a:r>
            <a:r>
              <a:rPr lang="en-US" altLang="zh-CN" sz="1600" dirty="0" err="1">
                <a:solidFill>
                  <a:srgbClr val="FF0000"/>
                </a:solidFill>
                <a:latin typeface="Microsoft YaHei" panose="020B0503020204020204" pitchFamily="34" charset="-122"/>
                <a:ea typeface="Microsoft YaHei" panose="020B0503020204020204" pitchFamily="34" charset="-122"/>
              </a:rPr>
              <a:t>signature_type</a:t>
            </a:r>
            <a:r>
              <a:rPr lang="en-US" altLang="zh-CN" sz="1600" dirty="0">
                <a:solidFill>
                  <a:srgbClr val="FF0000"/>
                </a:solidFill>
                <a:latin typeface="Microsoft YaHei" panose="020B0503020204020204" pitchFamily="34" charset="-122"/>
                <a:ea typeface="Microsoft YaHei" panose="020B0503020204020204" pitchFamily="34" charset="-122"/>
              </a:rPr>
              <a:t>, </a:t>
            </a:r>
            <a:r>
              <a:rPr lang="en-US" altLang="zh-CN" sz="1600" dirty="0" err="1">
                <a:solidFill>
                  <a:srgbClr val="FF0000"/>
                </a:solidFill>
                <a:latin typeface="Microsoft YaHei" panose="020B0503020204020204" pitchFamily="34" charset="-122"/>
                <a:ea typeface="Microsoft YaHei" panose="020B0503020204020204" pitchFamily="34" charset="-122"/>
              </a:rPr>
              <a:t>TArgs</a:t>
            </a:r>
            <a:r>
              <a:rPr lang="en-US" altLang="zh-CN" sz="1600" dirty="0">
                <a:solidFill>
                  <a:srgbClr val="FF0000"/>
                </a:solidFill>
                <a:latin typeface="Microsoft YaHei" panose="020B0503020204020204" pitchFamily="34" charset="-122"/>
                <a:ea typeface="Microsoft YaHei" panose="020B0503020204020204" pitchFamily="34" charset="-122"/>
              </a:rPr>
              <a:t>...&gt;::</a:t>
            </a:r>
            <a:r>
              <a:rPr lang="en-US" altLang="zh-CN" sz="1600" dirty="0" smtClean="0">
                <a:solidFill>
                  <a:srgbClr val="FF0000"/>
                </a:solidFill>
                <a:latin typeface="Microsoft YaHei" panose="020B0503020204020204" pitchFamily="34" charset="-122"/>
                <a:ea typeface="Microsoft YaHei" panose="020B0503020204020204" pitchFamily="34" charset="-122"/>
              </a:rPr>
              <a:t>value</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36446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p:cTn id="56" dur="500" fill="hold"/>
                                        <p:tgtEl>
                                          <p:spTgt spid="8"/>
                                        </p:tgtEl>
                                        <p:attrNameLst>
                                          <p:attrName>ppt_w</p:attrName>
                                        </p:attrNameLst>
                                      </p:cBhvr>
                                      <p:tavLst>
                                        <p:tav tm="0">
                                          <p:val>
                                            <p:fltVal val="0"/>
                                          </p:val>
                                        </p:tav>
                                        <p:tav tm="100000">
                                          <p:val>
                                            <p:strVal val="#ppt_w"/>
                                          </p:val>
                                        </p:tav>
                                      </p:tavLst>
                                    </p:anim>
                                    <p:anim calcmode="lin" valueType="num">
                                      <p:cBhvr>
                                        <p:cTn id="57" dur="500" fill="hold"/>
                                        <p:tgtEl>
                                          <p:spTgt spid="8"/>
                                        </p:tgtEl>
                                        <p:attrNameLst>
                                          <p:attrName>ppt_h</p:attrName>
                                        </p:attrNameLst>
                                      </p:cBhvr>
                                      <p:tavLst>
                                        <p:tav tm="0">
                                          <p:val>
                                            <p:fltVal val="0"/>
                                          </p:val>
                                        </p:tav>
                                        <p:tav tm="100000">
                                          <p:val>
                                            <p:strVal val="#ppt_h"/>
                                          </p:val>
                                        </p:tav>
                                      </p:tavLst>
                                    </p:anim>
                                    <p:animEffect transition="in" filter="fade">
                                      <p:cBhvr>
                                        <p:cTn id="5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RPC</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543050"/>
            <a:ext cx="7943850" cy="3771900"/>
          </a:xfrm>
          <a:prstGeom prst="rect">
            <a:avLst/>
          </a:prstGeom>
        </p:spPr>
      </p:pic>
    </p:spTree>
    <p:extLst>
      <p:ext uri="{BB962C8B-B14F-4D97-AF65-F5344CB8AC3E}">
        <p14:creationId xmlns:p14="http://schemas.microsoft.com/office/powerpoint/2010/main" val="39617192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 matching</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3498" y="1238755"/>
            <a:ext cx="3115110" cy="4734586"/>
          </a:xfrm>
          <a:prstGeom prst="rect">
            <a:avLst/>
          </a:prstGeom>
        </p:spPr>
      </p:pic>
      <p:pic>
        <p:nvPicPr>
          <p:cNvPr id="6" name="图片 5"/>
          <p:cNvPicPr>
            <a:picLocks noChangeAspect="1"/>
          </p:cNvPicPr>
          <p:nvPr/>
        </p:nvPicPr>
        <p:blipFill>
          <a:blip r:embed="rId3"/>
          <a:stretch>
            <a:fillRect/>
          </a:stretch>
        </p:blipFill>
        <p:spPr>
          <a:xfrm>
            <a:off x="685678" y="2434619"/>
            <a:ext cx="3095238" cy="2342857"/>
          </a:xfrm>
          <a:prstGeom prst="rect">
            <a:avLst/>
          </a:prstGeom>
        </p:spPr>
      </p:pic>
      <p:sp>
        <p:nvSpPr>
          <p:cNvPr id="8" name="矩形 7"/>
          <p:cNvSpPr/>
          <p:nvPr/>
        </p:nvSpPr>
        <p:spPr>
          <a:xfrm>
            <a:off x="3872857" y="3205937"/>
            <a:ext cx="1568699" cy="400110"/>
          </a:xfrm>
          <a:prstGeom prst="rect">
            <a:avLst/>
          </a:prstGeom>
        </p:spPr>
        <p:txBody>
          <a:bodyPr wrap="none">
            <a:spAutoFit/>
          </a:bodyPr>
          <a:lstStyle/>
          <a:p>
            <a:r>
              <a:rPr lang="zh-CN" altLang="en-US" sz="2000" b="1" dirty="0"/>
              <a:t>is  </a:t>
            </a:r>
            <a:r>
              <a:rPr lang="zh-CN" altLang="en-US" sz="2000" b="1" dirty="0" smtClean="0"/>
              <a:t>matching</a:t>
            </a:r>
            <a:r>
              <a:rPr lang="en-US" altLang="zh-CN" sz="2000" b="1" dirty="0" smtClean="0"/>
              <a:t>?</a:t>
            </a:r>
            <a:endParaRPr lang="zh-CN" altLang="en-US" sz="2000" b="1" dirty="0"/>
          </a:p>
        </p:txBody>
      </p:sp>
    </p:spTree>
    <p:extLst>
      <p:ext uri="{BB962C8B-B14F-4D97-AF65-F5344CB8AC3E}">
        <p14:creationId xmlns:p14="http://schemas.microsoft.com/office/powerpoint/2010/main" val="274458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zh-CN" altLang="en-US" dirty="0"/>
              <a:t>template &lt;typename Func, typename ... Args&gt;</a:t>
            </a:r>
          </a:p>
          <a:p>
            <a:r>
              <a:rPr lang="zh-CN" altLang="en-US" dirty="0"/>
              <a:t>struct is_argument_match</a:t>
            </a:r>
          </a:p>
          <a:p>
            <a:r>
              <a:rPr lang="zh-CN" altLang="en-US" dirty="0"/>
              <a:t>{</a:t>
            </a:r>
          </a:p>
          <a:p>
            <a:r>
              <a:rPr lang="zh-CN" altLang="en-US" dirty="0"/>
              <a:t>private:</a:t>
            </a:r>
          </a:p>
          <a:p>
            <a:r>
              <a:rPr lang="zh-CN" altLang="en-US" dirty="0"/>
              <a:t> </a:t>
            </a:r>
            <a:r>
              <a:rPr lang="zh-CN" altLang="en-US" dirty="0" smtClean="0"/>
              <a:t>   template </a:t>
            </a:r>
            <a:r>
              <a:rPr lang="zh-CN" altLang="en-US" dirty="0"/>
              <a:t>&lt;typename T&gt;</a:t>
            </a:r>
          </a:p>
          <a:p>
            <a:r>
              <a:rPr lang="zh-CN" altLang="en-US" dirty="0"/>
              <a:t> </a:t>
            </a:r>
            <a:r>
              <a:rPr lang="zh-CN" altLang="en-US" dirty="0" smtClean="0"/>
              <a:t>   static </a:t>
            </a:r>
            <a:r>
              <a:rPr lang="zh-CN" altLang="en-US" dirty="0"/>
              <a:t>std::false_type test(...);</a:t>
            </a:r>
          </a:p>
          <a:p>
            <a:r>
              <a:rPr lang="zh-CN" altLang="en-US" dirty="0"/>
              <a:t> </a:t>
            </a:r>
            <a:r>
              <a:rPr lang="zh-CN" altLang="en-US" dirty="0" smtClean="0"/>
              <a:t>   template </a:t>
            </a:r>
            <a:r>
              <a:rPr lang="zh-CN" altLang="en-US" dirty="0"/>
              <a:t>&lt;typename T, typename =</a:t>
            </a:r>
          </a:p>
          <a:p>
            <a:r>
              <a:rPr lang="en-US" altLang="zh-CN" dirty="0"/>
              <a:t>	</a:t>
            </a:r>
            <a:r>
              <a:rPr lang="zh-CN" altLang="en-US" dirty="0" smtClean="0"/>
              <a:t>decltype</a:t>
            </a:r>
            <a:r>
              <a:rPr lang="zh-CN" altLang="en-US" dirty="0"/>
              <a:t>(std::declval&lt;T&gt;()(std::declval&lt;Args&gt;()...))&gt;</a:t>
            </a:r>
          </a:p>
          <a:p>
            <a:r>
              <a:rPr lang="zh-CN" altLang="en-US" dirty="0"/>
              <a:t> </a:t>
            </a:r>
            <a:r>
              <a:rPr lang="zh-CN" altLang="en-US" dirty="0" smtClean="0"/>
              <a:t>   </a:t>
            </a:r>
            <a:endParaRPr lang="en-US" altLang="zh-CN" dirty="0" smtClean="0"/>
          </a:p>
          <a:p>
            <a:r>
              <a:rPr lang="en-US" altLang="zh-CN" dirty="0"/>
              <a:t> </a:t>
            </a:r>
            <a:r>
              <a:rPr lang="en-US" altLang="zh-CN" dirty="0" smtClean="0"/>
              <a:t>   </a:t>
            </a:r>
            <a:r>
              <a:rPr lang="zh-CN" altLang="en-US" dirty="0" smtClean="0"/>
              <a:t>static </a:t>
            </a:r>
            <a:r>
              <a:rPr lang="zh-CN" altLang="en-US" dirty="0"/>
              <a:t>std::true_type test(int);</a:t>
            </a:r>
          </a:p>
          <a:p>
            <a:r>
              <a:rPr lang="zh-CN" altLang="en-US" dirty="0"/>
              <a:t> </a:t>
            </a:r>
            <a:r>
              <a:rPr lang="zh-CN" altLang="en-US" dirty="0" smtClean="0"/>
              <a:t>   using </a:t>
            </a:r>
            <a:r>
              <a:rPr lang="zh-CN" altLang="en-US" dirty="0"/>
              <a:t>result_type = decltype(test&lt;Func&gt;(0));</a:t>
            </a:r>
          </a:p>
          <a:p>
            <a:r>
              <a:rPr lang="zh-CN" altLang="en-US" dirty="0"/>
              <a:t>public:</a:t>
            </a:r>
          </a:p>
          <a:p>
            <a:r>
              <a:rPr lang="zh-CN" altLang="en-US" dirty="0"/>
              <a:t> </a:t>
            </a:r>
            <a:r>
              <a:rPr lang="zh-CN" altLang="en-US" dirty="0" smtClean="0"/>
              <a:t>   static </a:t>
            </a:r>
            <a:r>
              <a:rPr lang="zh-CN" altLang="en-US" dirty="0"/>
              <a:t>constexpr bool value = result_type::value;</a:t>
            </a:r>
          </a:p>
          <a:p>
            <a:r>
              <a:rPr lang="zh-CN" altLang="en-US" dirty="0"/>
              <a:t>};</a:t>
            </a:r>
          </a:p>
        </p:txBody>
      </p:sp>
      <p:sp>
        <p:nvSpPr>
          <p:cNvPr id="4" name="矩形 4"/>
          <p:cNvSpPr/>
          <p:nvPr/>
        </p:nvSpPr>
        <p:spPr>
          <a:xfrm>
            <a:off x="2676088" y="994906"/>
            <a:ext cx="536896"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96560" y="1004693"/>
            <a:ext cx="661333"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弧形箭头 5"/>
          <p:cNvSpPr/>
          <p:nvPr/>
        </p:nvSpPr>
        <p:spPr>
          <a:xfrm>
            <a:off x="2894202" y="1342238"/>
            <a:ext cx="1895912" cy="486562"/>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7" name="矩形 6"/>
          <p:cNvSpPr/>
          <p:nvPr/>
        </p:nvSpPr>
        <p:spPr>
          <a:xfrm>
            <a:off x="3213524" y="1423923"/>
            <a:ext cx="1376980" cy="369332"/>
          </a:xfrm>
          <a:prstGeom prst="rect">
            <a:avLst/>
          </a:prstGeom>
        </p:spPr>
        <p:txBody>
          <a:bodyPr wrap="none">
            <a:spAutoFit/>
          </a:bodyPr>
          <a:lstStyle/>
          <a:p>
            <a:r>
              <a:rPr lang="en-US" altLang="zh-CN" b="1" dirty="0" smtClean="0">
                <a:solidFill>
                  <a:srgbClr val="FF0000"/>
                </a:solidFill>
              </a:rPr>
              <a:t>is matching?</a:t>
            </a:r>
            <a:endParaRPr lang="zh-CN" altLang="en-US" b="1" dirty="0">
              <a:solidFill>
                <a:srgbClr val="FF0000"/>
              </a:solidFill>
            </a:endParaRPr>
          </a:p>
        </p:txBody>
      </p:sp>
      <p:sp>
        <p:nvSpPr>
          <p:cNvPr id="9" name="矩形 8"/>
          <p:cNvSpPr/>
          <p:nvPr/>
        </p:nvSpPr>
        <p:spPr>
          <a:xfrm>
            <a:off x="1421929" y="3405502"/>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10" name="矩形 9"/>
          <p:cNvSpPr/>
          <p:nvPr/>
        </p:nvSpPr>
        <p:spPr>
          <a:xfrm>
            <a:off x="5614286" y="1650426"/>
            <a:ext cx="2059282" cy="923330"/>
          </a:xfrm>
          <a:prstGeom prst="rect">
            <a:avLst/>
          </a:prstGeom>
        </p:spPr>
        <p:txBody>
          <a:bodyPr wrap="none">
            <a:spAutoFit/>
          </a:bodyPr>
          <a:lstStyle/>
          <a:p>
            <a:r>
              <a:rPr lang="en-US" altLang="zh-CN" dirty="0" err="1" smtClean="0"/>
              <a:t>declval</a:t>
            </a:r>
            <a:r>
              <a:rPr lang="en-US" altLang="zh-CN" dirty="0" smtClean="0"/>
              <a:t>, </a:t>
            </a:r>
            <a:r>
              <a:rPr lang="en-US" altLang="zh-CN" dirty="0" err="1" smtClean="0"/>
              <a:t>decltype</a:t>
            </a:r>
            <a:r>
              <a:rPr lang="en-US" altLang="zh-CN" dirty="0" smtClean="0"/>
              <a:t>,</a:t>
            </a:r>
          </a:p>
          <a:p>
            <a:r>
              <a:rPr lang="en-US" altLang="zh-CN" dirty="0" smtClean="0"/>
              <a:t>Pretend to call,</a:t>
            </a:r>
          </a:p>
          <a:p>
            <a:r>
              <a:rPr lang="en-US" altLang="zh-CN" dirty="0" smtClean="0"/>
              <a:t>according to SFINAE</a:t>
            </a:r>
            <a:endParaRPr lang="zh-CN" altLang="en-US" dirty="0"/>
          </a:p>
        </p:txBody>
      </p:sp>
      <p:sp>
        <p:nvSpPr>
          <p:cNvPr id="12" name="右箭头 11"/>
          <p:cNvSpPr/>
          <p:nvPr/>
        </p:nvSpPr>
        <p:spPr>
          <a:xfrm rot="19318863">
            <a:off x="4495866" y="2799062"/>
            <a:ext cx="1160740" cy="19230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5" presetClass="entr" presetSubtype="10" fill="hold" grpId="1"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1"/>
      <p:bldP spid="9" grpId="0"/>
      <p:bldP spid="10" grpId="0"/>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err="1" smtClean="0"/>
              <a:t>is_smart_pointer</a:t>
            </a:r>
            <a:endParaRPr lang="en-US" altLang="zh-CN" dirty="0" smtClean="0"/>
          </a:p>
          <a:p>
            <a:endParaRPr lang="en-US" altLang="zh-CN" dirty="0" smtClean="0"/>
          </a:p>
          <a:p>
            <a:r>
              <a:rPr lang="en-US" altLang="zh-CN" dirty="0" err="1" smtClean="0"/>
              <a:t>static_assert</a:t>
            </a:r>
            <a:r>
              <a:rPr lang="en-US" altLang="zh-CN" dirty="0" smtClean="0"/>
              <a:t>(</a:t>
            </a:r>
            <a:r>
              <a:rPr lang="en-US" altLang="zh-CN" dirty="0" err="1" smtClean="0"/>
              <a:t>is_smart_pointer</a:t>
            </a:r>
            <a:r>
              <a:rPr lang="en-US" altLang="zh-CN" dirty="0" smtClean="0"/>
              <a:t>&lt;</a:t>
            </a:r>
            <a:r>
              <a:rPr lang="en-US" altLang="zh-CN" dirty="0" err="1" smtClean="0"/>
              <a:t>std</a:t>
            </a:r>
            <a:r>
              <a:rPr lang="en-US" altLang="zh-CN" dirty="0"/>
              <a:t>::</a:t>
            </a:r>
            <a:r>
              <a:rPr lang="en-US" altLang="zh-CN" dirty="0" err="1"/>
              <a:t>shared_ptr</a:t>
            </a:r>
            <a:r>
              <a:rPr lang="en-US" altLang="zh-CN" dirty="0"/>
              <a:t>&lt;</a:t>
            </a:r>
            <a:r>
              <a:rPr lang="en-US" altLang="zh-CN" dirty="0" err="1"/>
              <a:t>int</a:t>
            </a:r>
            <a:r>
              <a:rPr lang="en-US" altLang="zh-CN" dirty="0"/>
              <a:t>&gt;&gt;::value, "error"); </a:t>
            </a:r>
            <a:r>
              <a:rPr lang="en-US" altLang="zh-CN" dirty="0" err="1"/>
              <a:t>static_assert</a:t>
            </a:r>
            <a:r>
              <a:rPr lang="en-US" altLang="zh-CN" dirty="0"/>
              <a:t>(</a:t>
            </a:r>
            <a:r>
              <a:rPr lang="en-US" altLang="zh-CN" dirty="0" err="1"/>
              <a:t>is_smart_pointer</a:t>
            </a:r>
            <a:r>
              <a:rPr lang="en-US" altLang="zh-CN" dirty="0"/>
              <a:t>&lt;</a:t>
            </a:r>
            <a:r>
              <a:rPr lang="en-US" altLang="zh-CN" dirty="0" err="1"/>
              <a:t>std</a:t>
            </a:r>
            <a:r>
              <a:rPr lang="en-US" altLang="zh-CN" dirty="0"/>
              <a:t>::</a:t>
            </a:r>
            <a:r>
              <a:rPr lang="en-US" altLang="zh-CN" dirty="0" err="1"/>
              <a:t>unique_ptr</a:t>
            </a:r>
            <a:r>
              <a:rPr lang="en-US" altLang="zh-CN" dirty="0"/>
              <a:t>&lt;</a:t>
            </a:r>
            <a:r>
              <a:rPr lang="en-US" altLang="zh-CN" dirty="0" err="1"/>
              <a:t>int</a:t>
            </a:r>
            <a:r>
              <a:rPr lang="en-US" altLang="zh-CN" dirty="0"/>
              <a:t>&gt;&gt;::value, "error"); </a:t>
            </a:r>
            <a:r>
              <a:rPr lang="en-US" altLang="zh-CN" dirty="0" err="1" smtClean="0"/>
              <a:t>static_assert</a:t>
            </a:r>
            <a:r>
              <a:rPr lang="en-US" altLang="zh-CN" dirty="0" smtClean="0"/>
              <a:t>(</a:t>
            </a:r>
            <a:r>
              <a:rPr lang="en-US" altLang="zh-CN" dirty="0" err="1" smtClean="0"/>
              <a:t>is_smart_pointer</a:t>
            </a:r>
            <a:r>
              <a:rPr lang="en-US" altLang="zh-CN" dirty="0" smtClean="0"/>
              <a:t>&lt;</a:t>
            </a:r>
            <a:r>
              <a:rPr lang="en-US" altLang="zh-CN" dirty="0" err="1" smtClean="0"/>
              <a:t>int</a:t>
            </a:r>
            <a:r>
              <a:rPr lang="en-US" altLang="zh-CN" dirty="0"/>
              <a:t>*&gt;::value, "error</a:t>
            </a:r>
            <a:r>
              <a:rPr lang="en-US" altLang="zh-CN" dirty="0" smtClean="0"/>
              <a:t>");  </a:t>
            </a:r>
            <a:r>
              <a:rPr lang="en-US" altLang="zh-CN" b="1" dirty="0" smtClean="0"/>
              <a:t>//compile error</a:t>
            </a:r>
            <a:endParaRPr lang="zh-CN" altLang="en-US" b="1" dirty="0"/>
          </a:p>
        </p:txBody>
      </p:sp>
    </p:spTree>
    <p:extLst>
      <p:ext uri="{BB962C8B-B14F-4D97-AF65-F5344CB8AC3E}">
        <p14:creationId xmlns:p14="http://schemas.microsoft.com/office/powerpoint/2010/main" val="34645574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template &lt;</a:t>
            </a:r>
            <a:r>
              <a:rPr lang="en-US" altLang="zh-CN" dirty="0" err="1"/>
              <a:t>typename</a:t>
            </a:r>
            <a:r>
              <a:rPr lang="en-US" altLang="zh-CN" dirty="0"/>
              <a:t> T, </a:t>
            </a:r>
            <a:r>
              <a:rPr lang="en-US" altLang="zh-CN" dirty="0" err="1"/>
              <a:t>typename</a:t>
            </a:r>
            <a:r>
              <a:rPr lang="en-US" altLang="zh-CN" dirty="0"/>
              <a:t> = void&gt;</a:t>
            </a:r>
          </a:p>
          <a:p>
            <a:r>
              <a:rPr lang="en-US" altLang="zh-CN" dirty="0" err="1"/>
              <a:t>struct</a:t>
            </a:r>
            <a:r>
              <a:rPr lang="en-US" altLang="zh-CN" dirty="0"/>
              <a:t> </a:t>
            </a:r>
            <a:r>
              <a:rPr lang="en-US" altLang="zh-CN" dirty="0" err="1"/>
              <a:t>is_smart_pointer</a:t>
            </a:r>
            <a:r>
              <a:rPr lang="en-US" altLang="zh-CN" dirty="0"/>
              <a:t> : </a:t>
            </a:r>
            <a:r>
              <a:rPr lang="en-US" altLang="zh-CN" dirty="0" err="1"/>
              <a:t>std</a:t>
            </a:r>
            <a:r>
              <a:rPr lang="en-US" altLang="zh-CN" dirty="0"/>
              <a:t>::</a:t>
            </a:r>
            <a:r>
              <a:rPr lang="en-US" altLang="zh-CN" dirty="0" err="1"/>
              <a:t>false_type</a:t>
            </a:r>
            <a:endParaRPr lang="en-US" altLang="zh-CN" dirty="0"/>
          </a:p>
          <a:p>
            <a:r>
              <a:rPr lang="en-US" altLang="zh-CN" dirty="0"/>
              <a:t>{</a:t>
            </a:r>
          </a:p>
          <a:p>
            <a:r>
              <a:rPr lang="en-US" altLang="zh-CN" dirty="0"/>
              <a:t>};</a:t>
            </a:r>
          </a:p>
          <a:p>
            <a:endParaRPr lang="zh-CN" altLang="en-US" dirty="0"/>
          </a:p>
          <a:p>
            <a:r>
              <a:rPr lang="en-US" altLang="zh-CN" dirty="0"/>
              <a:t>// this way of using SFINEA is type reference and cv qualifiers </a:t>
            </a:r>
            <a:r>
              <a:rPr lang="en-US" altLang="zh-CN" dirty="0" err="1"/>
              <a:t>immuned</a:t>
            </a:r>
            <a:endParaRPr lang="en-US" altLang="zh-CN" dirty="0"/>
          </a:p>
          <a:p>
            <a:r>
              <a:rPr lang="en-US" altLang="zh-CN" dirty="0"/>
              <a:t>template &lt;</a:t>
            </a:r>
            <a:r>
              <a:rPr lang="en-US" altLang="zh-CN" dirty="0" err="1"/>
              <a:t>typename</a:t>
            </a:r>
            <a:r>
              <a:rPr lang="en-US" altLang="zh-CN" dirty="0"/>
              <a:t> T&gt;</a:t>
            </a:r>
          </a:p>
          <a:p>
            <a:r>
              <a:rPr lang="en-US" altLang="zh-CN" dirty="0" err="1"/>
              <a:t>struct</a:t>
            </a:r>
            <a:r>
              <a:rPr lang="en-US" altLang="zh-CN" dirty="0"/>
              <a:t> </a:t>
            </a:r>
            <a:r>
              <a:rPr lang="en-US" altLang="zh-CN" dirty="0" err="1"/>
              <a:t>is_smart_pointer</a:t>
            </a:r>
            <a:r>
              <a:rPr lang="en-US" altLang="zh-CN" dirty="0"/>
              <a:t>&lt;T,</a:t>
            </a:r>
          </a:p>
          <a:p>
            <a:r>
              <a:rPr lang="en-US" altLang="zh-CN" dirty="0" err="1">
                <a:solidFill>
                  <a:srgbClr val="FF0000"/>
                </a:solidFill>
              </a:rPr>
              <a:t>std</a:t>
            </a:r>
            <a:r>
              <a:rPr lang="en-US" altLang="zh-CN" dirty="0">
                <a:solidFill>
                  <a:srgbClr val="FF0000"/>
                </a:solidFill>
              </a:rPr>
              <a:t>::</a:t>
            </a:r>
            <a:r>
              <a:rPr lang="en-US" altLang="zh-CN" dirty="0" err="1" smtClean="0">
                <a:solidFill>
                  <a:srgbClr val="FF0000"/>
                </a:solidFill>
              </a:rPr>
              <a:t>void_t</a:t>
            </a:r>
            <a:r>
              <a:rPr lang="en-US" altLang="zh-CN" dirty="0" smtClean="0"/>
              <a:t>&lt;</a:t>
            </a:r>
            <a:r>
              <a:rPr lang="en-US" altLang="zh-CN" dirty="0" err="1" smtClean="0"/>
              <a:t>decltype</a:t>
            </a:r>
            <a:r>
              <a:rPr lang="en-US" altLang="zh-CN" dirty="0" smtClean="0"/>
              <a:t>(</a:t>
            </a:r>
            <a:r>
              <a:rPr lang="en-US" altLang="zh-CN" b="1" dirty="0" err="1" smtClean="0"/>
              <a:t>std</a:t>
            </a:r>
            <a:r>
              <a:rPr lang="en-US" altLang="zh-CN" b="1" dirty="0"/>
              <a:t>::</a:t>
            </a:r>
            <a:r>
              <a:rPr lang="en-US" altLang="zh-CN" b="1" dirty="0" err="1"/>
              <a:t>declval</a:t>
            </a:r>
            <a:r>
              <a:rPr lang="en-US" altLang="zh-CN" b="1" dirty="0"/>
              <a:t>&lt;T&gt;().operator -&gt;</a:t>
            </a:r>
            <a:r>
              <a:rPr lang="en-US" altLang="zh-CN" dirty="0"/>
              <a:t>()),</a:t>
            </a:r>
          </a:p>
          <a:p>
            <a:r>
              <a:rPr lang="en-US" altLang="zh-CN" dirty="0" smtClean="0"/>
              <a:t>    </a:t>
            </a:r>
            <a:r>
              <a:rPr lang="en-US" altLang="zh-CN" dirty="0" err="1" smtClean="0"/>
              <a:t>decltype</a:t>
            </a:r>
            <a:r>
              <a:rPr lang="en-US" altLang="zh-CN" dirty="0" smtClean="0"/>
              <a:t>(</a:t>
            </a:r>
            <a:r>
              <a:rPr lang="en-US" altLang="zh-CN" b="1" dirty="0" err="1" smtClean="0"/>
              <a:t>std</a:t>
            </a:r>
            <a:r>
              <a:rPr lang="en-US" altLang="zh-CN" b="1" dirty="0"/>
              <a:t>::</a:t>
            </a:r>
            <a:r>
              <a:rPr lang="en-US" altLang="zh-CN" b="1" dirty="0" err="1"/>
              <a:t>declval</a:t>
            </a:r>
            <a:r>
              <a:rPr lang="en-US" altLang="zh-CN" b="1" dirty="0"/>
              <a:t>&lt;T&gt;().get</a:t>
            </a:r>
            <a:r>
              <a:rPr lang="en-US" altLang="zh-CN" b="1" dirty="0" smtClean="0"/>
              <a:t>()</a:t>
            </a:r>
            <a:r>
              <a:rPr lang="en-US" altLang="zh-CN" dirty="0" smtClean="0"/>
              <a:t>)&gt;&gt; </a:t>
            </a:r>
            <a:r>
              <a:rPr lang="en-US" altLang="zh-CN" dirty="0"/>
              <a:t>: </a:t>
            </a:r>
            <a:r>
              <a:rPr lang="en-US" altLang="zh-CN" dirty="0" err="1"/>
              <a:t>std</a:t>
            </a:r>
            <a:r>
              <a:rPr lang="en-US" altLang="zh-CN" dirty="0"/>
              <a:t>::</a:t>
            </a:r>
            <a:r>
              <a:rPr lang="en-US" altLang="zh-CN" dirty="0" err="1"/>
              <a:t>true_type</a:t>
            </a:r>
            <a:endParaRPr lang="en-US" altLang="zh-CN" dirty="0"/>
          </a:p>
          <a:p>
            <a:r>
              <a:rPr lang="en-US" altLang="zh-CN" dirty="0"/>
              <a:t>{</a:t>
            </a:r>
          </a:p>
          <a:p>
            <a:r>
              <a:rPr lang="en-US" altLang="zh-CN" dirty="0" smtClean="0"/>
              <a:t>};</a:t>
            </a:r>
          </a:p>
          <a:p>
            <a:endParaRPr lang="en-US" altLang="zh-CN" dirty="0"/>
          </a:p>
          <a:p>
            <a:r>
              <a:rPr lang="en-US" altLang="zh-CN" dirty="0" err="1" smtClean="0"/>
              <a:t>std</a:t>
            </a:r>
            <a:r>
              <a:rPr lang="en-US" altLang="zh-CN" dirty="0" smtClean="0"/>
              <a:t>::</a:t>
            </a:r>
            <a:r>
              <a:rPr lang="en-US" altLang="zh-CN" dirty="0" err="1" smtClean="0"/>
              <a:t>void_t</a:t>
            </a:r>
            <a:r>
              <a:rPr lang="en-US" altLang="zh-CN" dirty="0" smtClean="0"/>
              <a:t> C++17</a:t>
            </a:r>
          </a:p>
          <a:p>
            <a:r>
              <a:rPr lang="en-US" altLang="zh-CN" dirty="0" smtClean="0"/>
              <a:t>not in C++14</a:t>
            </a:r>
            <a:endParaRPr lang="zh-CN" altLang="en-US" dirty="0"/>
          </a:p>
        </p:txBody>
      </p:sp>
    </p:spTree>
    <p:extLst>
      <p:ext uri="{BB962C8B-B14F-4D97-AF65-F5344CB8AC3E}">
        <p14:creationId xmlns:p14="http://schemas.microsoft.com/office/powerpoint/2010/main" val="9731127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T, </a:t>
            </a:r>
            <a:r>
              <a:rPr lang="en-US" altLang="zh-CN" sz="1400" dirty="0" err="1"/>
              <a:t>typename</a:t>
            </a:r>
            <a:r>
              <a:rPr lang="en-US" altLang="zh-CN" sz="1400" dirty="0"/>
              <a:t> = void&gt;</a:t>
            </a:r>
          </a:p>
          <a:p>
            <a:r>
              <a:rPr lang="en-US" altLang="zh-CN" sz="1400" dirty="0" err="1"/>
              <a:t>struct</a:t>
            </a:r>
            <a:r>
              <a:rPr lang="en-US" altLang="zh-CN" sz="1400" dirty="0"/>
              <a:t> </a:t>
            </a:r>
            <a:r>
              <a:rPr lang="en-US" altLang="zh-CN" sz="1400" dirty="0" err="1"/>
              <a:t>is_smart_pointer</a:t>
            </a:r>
            <a:r>
              <a:rPr lang="en-US" altLang="zh-CN" sz="1400" dirty="0"/>
              <a:t> : </a:t>
            </a:r>
            <a:r>
              <a:rPr lang="en-US" altLang="zh-CN" sz="1400" dirty="0" err="1"/>
              <a:t>std</a:t>
            </a:r>
            <a:r>
              <a:rPr lang="en-US" altLang="zh-CN" sz="1400" dirty="0"/>
              <a:t>::</a:t>
            </a:r>
            <a:r>
              <a:rPr lang="en-US" altLang="zh-CN" sz="1400" dirty="0" err="1"/>
              <a:t>false_type</a:t>
            </a:r>
            <a:endParaRPr lang="en-US" altLang="zh-CN" sz="1400" dirty="0"/>
          </a:p>
          <a:p>
            <a:r>
              <a:rPr lang="en-US" altLang="zh-CN" sz="1400" dirty="0"/>
              <a:t>{</a:t>
            </a:r>
          </a:p>
          <a:p>
            <a:r>
              <a:rPr lang="en-US" altLang="zh-CN" sz="1400" dirty="0"/>
              <a:t>};</a:t>
            </a:r>
          </a:p>
          <a:p>
            <a:endParaRPr lang="zh-CN" altLang="en-US" sz="1400" dirty="0"/>
          </a:p>
          <a:p>
            <a:r>
              <a:rPr lang="en-US" altLang="zh-CN" sz="1400" dirty="0"/>
              <a:t>// this way of using SFINEA is type reference and cv qualifiers </a:t>
            </a:r>
            <a:r>
              <a:rPr lang="en-US" altLang="zh-CN" sz="1400" dirty="0" err="1"/>
              <a:t>immuned</a:t>
            </a:r>
            <a:endParaRPr lang="en-US" altLang="zh-CN" sz="1400" dirty="0"/>
          </a:p>
          <a:p>
            <a:r>
              <a:rPr lang="en-US" altLang="zh-CN" sz="1400" dirty="0"/>
              <a:t>template &lt;</a:t>
            </a:r>
            <a:r>
              <a:rPr lang="en-US" altLang="zh-CN" sz="1400" dirty="0" err="1"/>
              <a:t>typename</a:t>
            </a:r>
            <a:r>
              <a:rPr lang="en-US" altLang="zh-CN" sz="1400" dirty="0"/>
              <a:t> T&gt;</a:t>
            </a:r>
          </a:p>
          <a:p>
            <a:r>
              <a:rPr lang="en-US" altLang="zh-CN" sz="1400" dirty="0" err="1"/>
              <a:t>struct</a:t>
            </a:r>
            <a:r>
              <a:rPr lang="en-US" altLang="zh-CN" sz="1400" dirty="0"/>
              <a:t> </a:t>
            </a:r>
            <a:r>
              <a:rPr lang="en-US" altLang="zh-CN" sz="1400" dirty="0" err="1"/>
              <a:t>is_smart_pointer</a:t>
            </a:r>
            <a:r>
              <a:rPr lang="en-US" altLang="zh-CN" sz="1400" dirty="0"/>
              <a:t>&lt;T,</a:t>
            </a:r>
          </a:p>
          <a:p>
            <a:r>
              <a:rPr lang="en-US" altLang="zh-CN" sz="1400" dirty="0" err="1">
                <a:solidFill>
                  <a:srgbClr val="FF0000"/>
                </a:solidFill>
              </a:rPr>
              <a:t>std</a:t>
            </a:r>
            <a:r>
              <a:rPr lang="en-US" altLang="zh-CN" sz="1400" dirty="0">
                <a:solidFill>
                  <a:srgbClr val="FF0000"/>
                </a:solidFill>
              </a:rPr>
              <a:t>::</a:t>
            </a:r>
            <a:r>
              <a:rPr lang="en-US" altLang="zh-CN" sz="1400" dirty="0" err="1">
                <a:solidFill>
                  <a:srgbClr val="FF0000"/>
                </a:solidFill>
              </a:rPr>
              <a:t>void_t</a:t>
            </a:r>
            <a:r>
              <a:rPr lang="en-US" altLang="zh-CN" sz="1400" dirty="0"/>
              <a:t>&lt;</a:t>
            </a:r>
            <a:r>
              <a:rPr lang="en-US" altLang="zh-CN" sz="1400" dirty="0" err="1"/>
              <a:t>decltype</a:t>
            </a:r>
            <a:r>
              <a:rPr lang="en-US" altLang="zh-CN" sz="1400" dirty="0"/>
              <a:t>(</a:t>
            </a:r>
            <a:r>
              <a:rPr lang="en-US" altLang="zh-CN" sz="1400" b="1" dirty="0" err="1"/>
              <a:t>std</a:t>
            </a:r>
            <a:r>
              <a:rPr lang="en-US" altLang="zh-CN" sz="1400" b="1" dirty="0"/>
              <a:t>::</a:t>
            </a:r>
            <a:r>
              <a:rPr lang="en-US" altLang="zh-CN" sz="1400" b="1" dirty="0" err="1"/>
              <a:t>declval</a:t>
            </a:r>
            <a:r>
              <a:rPr lang="en-US" altLang="zh-CN" sz="1400" b="1" dirty="0"/>
              <a:t>&lt;T&gt;().operator -&gt;</a:t>
            </a:r>
            <a:r>
              <a:rPr lang="en-US" altLang="zh-CN" sz="1400" dirty="0"/>
              <a:t>()),</a:t>
            </a:r>
          </a:p>
          <a:p>
            <a:r>
              <a:rPr lang="en-US" altLang="zh-CN" sz="1400" dirty="0"/>
              <a:t>    </a:t>
            </a:r>
            <a:r>
              <a:rPr lang="en-US" altLang="zh-CN" sz="1400" dirty="0" err="1"/>
              <a:t>decltype</a:t>
            </a:r>
            <a:r>
              <a:rPr lang="en-US" altLang="zh-CN" sz="1400" dirty="0"/>
              <a:t>(</a:t>
            </a:r>
            <a:r>
              <a:rPr lang="en-US" altLang="zh-CN" sz="1400" b="1" dirty="0" err="1"/>
              <a:t>std</a:t>
            </a:r>
            <a:r>
              <a:rPr lang="en-US" altLang="zh-CN" sz="1400" b="1" dirty="0"/>
              <a:t>::</a:t>
            </a:r>
            <a:r>
              <a:rPr lang="en-US" altLang="zh-CN" sz="1400" b="1" dirty="0" err="1"/>
              <a:t>declval</a:t>
            </a:r>
            <a:r>
              <a:rPr lang="en-US" altLang="zh-CN" sz="1400" b="1" dirty="0"/>
              <a:t>&lt;T&gt;().get</a:t>
            </a:r>
            <a:r>
              <a:rPr lang="en-US" altLang="zh-CN" sz="1400" b="1" dirty="0" smtClean="0"/>
              <a:t>()</a:t>
            </a:r>
            <a:endParaRPr lang="en-US" altLang="zh-CN" sz="1400" dirty="0" smtClean="0"/>
          </a:p>
          <a:p>
            <a:r>
              <a:rPr lang="en-US" altLang="zh-CN" sz="1400" dirty="0" smtClean="0"/>
              <a:t>    &gt;&gt; </a:t>
            </a:r>
            <a:r>
              <a:rPr lang="en-US" altLang="zh-CN" sz="1400" dirty="0"/>
              <a:t>: </a:t>
            </a:r>
            <a:r>
              <a:rPr lang="en-US" altLang="zh-CN" sz="1400" dirty="0" err="1"/>
              <a:t>std</a:t>
            </a:r>
            <a:r>
              <a:rPr lang="en-US" altLang="zh-CN" sz="1400" dirty="0"/>
              <a:t>::</a:t>
            </a:r>
            <a:r>
              <a:rPr lang="en-US" altLang="zh-CN" sz="1400" dirty="0" err="1"/>
              <a:t>true_type</a:t>
            </a:r>
            <a:endParaRPr lang="en-US" altLang="zh-CN" sz="1400" dirty="0"/>
          </a:p>
          <a:p>
            <a:r>
              <a:rPr lang="en-US" altLang="zh-CN" sz="1400" dirty="0"/>
              <a:t>{</a:t>
            </a:r>
          </a:p>
          <a:p>
            <a:r>
              <a:rPr lang="en-US" altLang="zh-CN" sz="1400" dirty="0"/>
              <a:t>};</a:t>
            </a:r>
          </a:p>
          <a:p>
            <a:endParaRPr lang="zh-CN" altLang="en-US" dirty="0"/>
          </a:p>
        </p:txBody>
      </p:sp>
      <p:sp>
        <p:nvSpPr>
          <p:cNvPr id="4" name="矩形 3"/>
          <p:cNvSpPr/>
          <p:nvPr/>
        </p:nvSpPr>
        <p:spPr>
          <a:xfrm>
            <a:off x="3496656" y="3869479"/>
            <a:ext cx="3151184" cy="307777"/>
          </a:xfrm>
          <a:prstGeom prst="rect">
            <a:avLst/>
          </a:prstGeom>
        </p:spPr>
        <p:txBody>
          <a:bodyPr wrap="none">
            <a:spAutoFit/>
          </a:bodyPr>
          <a:lstStyle/>
          <a:p>
            <a:r>
              <a:rPr lang="en-US" altLang="zh-CN" sz="1400" dirty="0" smtClean="0">
                <a:solidFill>
                  <a:srgbClr val="FF0000"/>
                </a:solidFill>
                <a:latin typeface="Microsoft YaHei" panose="020B0503020204020204" pitchFamily="34" charset="-122"/>
                <a:ea typeface="Microsoft YaHei" panose="020B0503020204020204" pitchFamily="34" charset="-122"/>
              </a:rPr>
              <a:t>, </a:t>
            </a:r>
            <a:r>
              <a:rPr lang="en-US" altLang="zh-CN" sz="1400" dirty="0" err="1" smtClean="0">
                <a:solidFill>
                  <a:srgbClr val="FF0000"/>
                </a:solidFill>
                <a:latin typeface="Microsoft YaHei" panose="020B0503020204020204" pitchFamily="34" charset="-122"/>
                <a:ea typeface="Microsoft YaHei" panose="020B0503020204020204" pitchFamily="34" charset="-122"/>
              </a:rPr>
              <a:t>decltype</a:t>
            </a:r>
            <a:r>
              <a:rPr lang="en-US" altLang="zh-CN" sz="1400" dirty="0" smtClean="0">
                <a:solidFill>
                  <a:srgbClr val="FF0000"/>
                </a:solidFill>
                <a:latin typeface="Microsoft YaHei" panose="020B0503020204020204" pitchFamily="34" charset="-122"/>
                <a:ea typeface="Microsoft YaHei" panose="020B0503020204020204" pitchFamily="34" charset="-122"/>
              </a:rPr>
              <a:t>(</a:t>
            </a:r>
            <a:r>
              <a:rPr lang="en-US" altLang="zh-CN" sz="1400" dirty="0" err="1" smtClean="0">
                <a:solidFill>
                  <a:srgbClr val="FF0000"/>
                </a:solidFill>
                <a:latin typeface="Microsoft YaHei" panose="020B0503020204020204" pitchFamily="34" charset="-122"/>
                <a:ea typeface="Microsoft YaHei" panose="020B0503020204020204" pitchFamily="34" charset="-122"/>
              </a:rPr>
              <a:t>std</a:t>
            </a:r>
            <a:r>
              <a:rPr lang="en-US" altLang="zh-CN" sz="1400" dirty="0" smtClean="0">
                <a:solidFill>
                  <a:srgbClr val="FF0000"/>
                </a:solidFill>
                <a:latin typeface="Microsoft YaHei" panose="020B0503020204020204" pitchFamily="34" charset="-122"/>
                <a:ea typeface="Microsoft YaHei" panose="020B0503020204020204" pitchFamily="34" charset="-122"/>
              </a:rPr>
              <a:t>::</a:t>
            </a:r>
            <a:r>
              <a:rPr lang="en-US" altLang="zh-CN" sz="1400" dirty="0" err="1" smtClean="0">
                <a:solidFill>
                  <a:srgbClr val="FF0000"/>
                </a:solidFill>
                <a:latin typeface="Microsoft YaHei" panose="020B0503020204020204" pitchFamily="34" charset="-122"/>
                <a:ea typeface="Microsoft YaHei" panose="020B0503020204020204" pitchFamily="34" charset="-122"/>
              </a:rPr>
              <a:t>declval</a:t>
            </a:r>
            <a:r>
              <a:rPr lang="en-US" altLang="zh-CN" sz="1400" dirty="0" smtClean="0">
                <a:solidFill>
                  <a:srgbClr val="FF0000"/>
                </a:solidFill>
                <a:latin typeface="Microsoft YaHei" panose="020B0503020204020204" pitchFamily="34" charset="-122"/>
                <a:ea typeface="Microsoft YaHei" panose="020B0503020204020204" pitchFamily="34" charset="-122"/>
              </a:rPr>
              <a:t>&lt;T&gt;().reset())</a:t>
            </a:r>
            <a:endParaRPr lang="zh-CN" altLang="en-US" sz="1400" dirty="0" smtClean="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032495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What can we do with </a:t>
            </a:r>
            <a:r>
              <a:rPr lang="en-US" altLang="zh-CN" dirty="0" err="1" smtClean="0"/>
              <a:t>void_t</a:t>
            </a:r>
            <a:r>
              <a:rPr lang="en-US" altLang="zh-CN" dirty="0" smtClean="0"/>
              <a:t>?</a:t>
            </a:r>
            <a:endParaRPr lang="en-US" altLang="zh-CN" dirty="0"/>
          </a:p>
          <a:p>
            <a:pPr marL="285750" indent="-285750">
              <a:buClrTx/>
              <a:buFont typeface="Wingdings" panose="05000000000000000000" pitchFamily="2" charset="2"/>
              <a:buChar char="Ø"/>
            </a:pPr>
            <a:r>
              <a:rPr lang="en-US" altLang="zh-CN" dirty="0"/>
              <a:t> Simplify the way of using SFINAE</a:t>
            </a:r>
          </a:p>
          <a:p>
            <a:pPr marL="285750" indent="-285750">
              <a:buClrTx/>
              <a:buFont typeface="Wingdings" panose="05000000000000000000" pitchFamily="2" charset="2"/>
              <a:buChar char="Ø"/>
            </a:pPr>
            <a:r>
              <a:rPr lang="en-US" altLang="zh-CN" dirty="0"/>
              <a:t> Immune to reference and </a:t>
            </a:r>
            <a:r>
              <a:rPr lang="en-US" altLang="zh-CN" dirty="0" err="1"/>
              <a:t>cv</a:t>
            </a:r>
            <a:r>
              <a:rPr lang="en-US" altLang="zh-CN" dirty="0"/>
              <a:t> qualifiers</a:t>
            </a:r>
            <a:br>
              <a:rPr lang="en-US" altLang="zh-CN" dirty="0"/>
            </a:b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err="1"/>
              <a:t>voider</a:t>
            </a:r>
            <a:r>
              <a:rPr lang="en-US" altLang="zh-CN" dirty="0"/>
              <a:t> </a:t>
            </a:r>
            <a:r>
              <a:rPr lang="en-US" altLang="zh-CN" dirty="0" err="1"/>
              <a:t>ultility</a:t>
            </a:r>
            <a:endParaRPr lang="en-US" altLang="zh-CN" dirty="0"/>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voider</a:t>
            </a:r>
            <a:endParaRPr lang="en-US" altLang="zh-CN" dirty="0"/>
          </a:p>
          <a:p>
            <a:r>
              <a:rPr lang="en-US" altLang="zh-CN" dirty="0"/>
              <a:t>{</a:t>
            </a:r>
          </a:p>
          <a:p>
            <a:r>
              <a:rPr lang="en-US" altLang="zh-CN" dirty="0"/>
              <a:t> </a:t>
            </a:r>
            <a:r>
              <a:rPr lang="en-US" altLang="zh-CN" dirty="0" smtClean="0"/>
              <a:t>   using </a:t>
            </a:r>
            <a:r>
              <a:rPr lang="en-US" altLang="zh-CN" dirty="0"/>
              <a:t>type = void;</a:t>
            </a:r>
            <a:br>
              <a:rPr lang="en-US" altLang="zh-CN" dirty="0"/>
            </a:br>
            <a:r>
              <a:rPr lang="en-US" altLang="zh-CN" dirty="0"/>
              <a:t>};</a:t>
            </a:r>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a:t>using </a:t>
            </a:r>
            <a:r>
              <a:rPr lang="en-US" altLang="zh-CN" dirty="0" err="1"/>
              <a:t>voider_t</a:t>
            </a:r>
            <a:r>
              <a:rPr lang="en-US" altLang="zh-CN" dirty="0"/>
              <a:t> = </a:t>
            </a:r>
            <a:r>
              <a:rPr lang="en-US" altLang="zh-CN" dirty="0" err="1"/>
              <a:t>typename</a:t>
            </a:r>
            <a:r>
              <a:rPr lang="en-US" altLang="zh-CN" dirty="0"/>
              <a:t> </a:t>
            </a:r>
            <a:r>
              <a:rPr lang="en-US" altLang="zh-CN" dirty="0" err="1"/>
              <a:t>voider</a:t>
            </a:r>
            <a:r>
              <a:rPr lang="en-US" altLang="zh-CN" dirty="0"/>
              <a:t>&lt;</a:t>
            </a:r>
            <a:r>
              <a:rPr lang="en-US" altLang="zh-CN" dirty="0" err="1"/>
              <a:t>Args</a:t>
            </a:r>
            <a:r>
              <a:rPr lang="en-US" altLang="zh-CN" dirty="0"/>
              <a:t>...&gt;::type;</a:t>
            </a:r>
          </a:p>
          <a:p>
            <a:endParaRPr lang="en-US" altLang="zh-CN" dirty="0" smtClean="0"/>
          </a:p>
          <a:p>
            <a:r>
              <a:rPr lang="en-US" altLang="zh-CN" dirty="0" smtClean="0"/>
              <a:t>C++14 </a:t>
            </a:r>
            <a:r>
              <a:rPr lang="en-US" altLang="zh-CN" dirty="0" err="1" smtClean="0"/>
              <a:t>surpport</a:t>
            </a:r>
            <a:r>
              <a:rPr lang="en-US" altLang="zh-CN" dirty="0" smtClean="0"/>
              <a:t> </a:t>
            </a:r>
            <a:r>
              <a:rPr lang="en-US" altLang="zh-CN" dirty="0" err="1" smtClean="0"/>
              <a:t>void_t</a:t>
            </a:r>
            <a:r>
              <a:rPr lang="en-US" altLang="zh-CN" dirty="0" smtClean="0"/>
              <a:t> now</a:t>
            </a:r>
          </a:p>
          <a:p>
            <a:r>
              <a:rPr lang="en-US" altLang="zh-CN" dirty="0" smtClean="0"/>
              <a:t>C++11 do not deduce </a:t>
            </a:r>
            <a:r>
              <a:rPr lang="en-US" altLang="zh-CN" dirty="0" err="1" smtClean="0"/>
              <a:t>Args</a:t>
            </a:r>
            <a:r>
              <a:rPr lang="en-US" altLang="zh-CN" dirty="0" smtClean="0"/>
              <a:t>… type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Something more</a:t>
            </a:r>
            <a:endParaRPr lang="zh-CN" altLang="en-US" dirty="0"/>
          </a:p>
        </p:txBody>
      </p:sp>
      <p:sp>
        <p:nvSpPr>
          <p:cNvPr id="3" name="文本占位符 2"/>
          <p:cNvSpPr>
            <a:spLocks noGrp="1"/>
          </p:cNvSpPr>
          <p:nvPr>
            <p:ph type="body" sz="half" idx="2"/>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705" y="1686595"/>
            <a:ext cx="3631711" cy="3631711"/>
          </a:xfrm>
          <a:prstGeom prst="rect">
            <a:avLst/>
          </a:prstGeom>
        </p:spPr>
      </p:pic>
    </p:spTree>
    <p:extLst>
      <p:ext uri="{BB962C8B-B14F-4D97-AF65-F5344CB8AC3E}">
        <p14:creationId xmlns:p14="http://schemas.microsoft.com/office/powerpoint/2010/main" val="23002426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smtClean="0"/>
              <a:t>some points about RPC and pub/sub model</a:t>
            </a:r>
          </a:p>
          <a:p>
            <a:endParaRPr lang="en-US" altLang="zh-CN" dirty="0"/>
          </a:p>
          <a:p>
            <a:pPr marL="285750" indent="-285750">
              <a:buFont typeface="Wingdings" panose="05000000000000000000" pitchFamily="2" charset="2"/>
              <a:buChar char="Ø"/>
            </a:pPr>
            <a:r>
              <a:rPr lang="en-US" altLang="zh-CN" dirty="0" smtClean="0"/>
              <a:t>RPC is a special pub/sub.</a:t>
            </a:r>
          </a:p>
          <a:p>
            <a:endParaRPr lang="en-US" altLang="zh-CN" dirty="0"/>
          </a:p>
          <a:p>
            <a:pPr marL="285750" indent="-285750">
              <a:buFont typeface="Wingdings" panose="05000000000000000000" pitchFamily="2" charset="2"/>
              <a:buChar char="Ø"/>
            </a:pPr>
            <a:r>
              <a:rPr lang="en-US" altLang="zh-CN" dirty="0" smtClean="0"/>
              <a:t>pub/sub is a special RPC</a:t>
            </a:r>
          </a:p>
          <a:p>
            <a:endParaRPr lang="en-US" altLang="zh-CN" dirty="0"/>
          </a:p>
          <a:p>
            <a:pPr marL="285750" indent="-285750">
              <a:buFont typeface="Wingdings" panose="05000000000000000000" pitchFamily="2" charset="2"/>
              <a:buChar char="Ø"/>
            </a:pPr>
            <a:r>
              <a:rPr lang="en-US" altLang="zh-CN" dirty="0"/>
              <a:t>RPC </a:t>
            </a:r>
            <a:r>
              <a:rPr lang="en-US" altLang="zh-CN" dirty="0" smtClean="0"/>
              <a:t>model and </a:t>
            </a:r>
            <a:r>
              <a:rPr lang="en-US" altLang="zh-CN" dirty="0"/>
              <a:t>sub/pub model have the common essence</a:t>
            </a:r>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58981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a:t>// the interface is type safe and non-connect oriented designed</a:t>
            </a:r>
          </a:p>
          <a:p>
            <a:r>
              <a:rPr lang="en-US" altLang="zh-CN" dirty="0" err="1" smtClean="0"/>
              <a:t>asycn_client.call</a:t>
            </a:r>
            <a:r>
              <a:rPr lang="en-US" altLang="zh-CN" dirty="0" smtClean="0"/>
              <a:t>(endpoint</a:t>
            </a:r>
            <a:r>
              <a:rPr lang="en-US" altLang="zh-CN" dirty="0"/>
              <a:t>, client::add, 1, 2).</a:t>
            </a:r>
            <a:r>
              <a:rPr lang="en-US" altLang="zh-CN" dirty="0" err="1"/>
              <a:t>on_ok</a:t>
            </a:r>
            <a:r>
              <a:rPr lang="en-US" altLang="zh-CN" dirty="0"/>
              <a:t>([](auto r) </a:t>
            </a:r>
            <a:r>
              <a:rPr lang="en-US" altLang="zh-CN" dirty="0" smtClean="0"/>
              <a:t>{ </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r &lt;&lt; </a:t>
            </a:r>
            <a:r>
              <a:rPr lang="en-US" altLang="zh-CN" dirty="0" err="1"/>
              <a:t>std</a:t>
            </a:r>
            <a:r>
              <a:rPr lang="en-US" altLang="zh-CN" dirty="0"/>
              <a:t>::</a:t>
            </a:r>
            <a:r>
              <a:rPr lang="en-US" altLang="zh-CN" dirty="0" err="1"/>
              <a:t>endl</a:t>
            </a:r>
            <a:r>
              <a:rPr lang="en-US" altLang="zh-CN" dirty="0"/>
              <a:t>; </a:t>
            </a:r>
          </a:p>
          <a:p>
            <a:r>
              <a:rPr lang="en-US" altLang="zh-CN" dirty="0"/>
              <a:t>}).</a:t>
            </a:r>
            <a:r>
              <a:rPr lang="en-US" altLang="zh-CN" dirty="0" err="1"/>
              <a:t>on_error</a:t>
            </a:r>
            <a:r>
              <a:rPr lang="en-US" altLang="zh-CN" dirty="0"/>
              <a:t>([](auto </a:t>
            </a:r>
            <a:r>
              <a:rPr lang="en-US" altLang="zh-CN" dirty="0" err="1"/>
              <a:t>const</a:t>
            </a:r>
            <a:r>
              <a:rPr lang="en-US" altLang="zh-CN" dirty="0"/>
              <a:t>&amp; error</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t>
            </a:r>
            <a:r>
              <a:rPr lang="en-US" altLang="zh-CN" dirty="0" err="1"/>
              <a:t>error.get_error_message</a:t>
            </a:r>
            <a:r>
              <a:rPr lang="en-US" altLang="zh-CN" dirty="0"/>
              <a:t>() &lt;&lt; </a:t>
            </a:r>
            <a:r>
              <a:rPr lang="en-US" altLang="zh-CN" dirty="0" err="1"/>
              <a:t>std</a:t>
            </a:r>
            <a:r>
              <a:rPr lang="en-US" altLang="zh-CN" dirty="0"/>
              <a:t>::</a:t>
            </a:r>
            <a:r>
              <a:rPr lang="en-US" altLang="zh-CN" dirty="0" err="1"/>
              <a:t>endl</a:t>
            </a:r>
            <a:r>
              <a:rPr lang="en-US" altLang="zh-CN" dirty="0"/>
              <a:t>;</a:t>
            </a:r>
          </a:p>
          <a:p>
            <a:r>
              <a:rPr lang="en-US" altLang="zh-CN" dirty="0"/>
              <a:t>}).timeout(1min);</a:t>
            </a:r>
            <a:endParaRPr lang="en-US" altLang="zh-CN" b="1" dirty="0" smtClean="0"/>
          </a:p>
          <a:p>
            <a:endParaRPr lang="en-US" altLang="zh-CN" dirty="0" smtClean="0"/>
          </a:p>
          <a:p>
            <a:r>
              <a:rPr lang="en-US" altLang="zh-CN" dirty="0" err="1"/>
              <a:t>asycn_client.sub</a:t>
            </a:r>
            <a:r>
              <a:rPr lang="en-US" altLang="zh-CN" dirty="0"/>
              <a:t>(endpoint, client::</a:t>
            </a:r>
            <a:r>
              <a:rPr lang="en-US" altLang="zh-CN" dirty="0" err="1"/>
              <a:t>sub_add</a:t>
            </a:r>
            <a:r>
              <a:rPr lang="en-US" altLang="zh-CN" dirty="0"/>
              <a:t>, [](auto r</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r &lt;&lt; </a:t>
            </a:r>
            <a:r>
              <a:rPr lang="en-US" altLang="zh-CN" dirty="0" err="1"/>
              <a:t>std</a:t>
            </a:r>
            <a:r>
              <a:rPr lang="en-US" altLang="zh-CN" dirty="0"/>
              <a:t>::</a:t>
            </a:r>
            <a:r>
              <a:rPr lang="en-US" altLang="zh-CN" dirty="0" err="1"/>
              <a:t>endl</a:t>
            </a:r>
            <a:r>
              <a:rPr lang="en-US" altLang="zh-CN" dirty="0"/>
              <a:t>;</a:t>
            </a:r>
          </a:p>
          <a:p>
            <a:r>
              <a:rPr lang="en-US" altLang="zh-CN" dirty="0" smtClean="0"/>
              <a:t>},[](</a:t>
            </a:r>
            <a:r>
              <a:rPr lang="en-US" altLang="zh-CN" dirty="0"/>
              <a:t>auto </a:t>
            </a:r>
            <a:r>
              <a:rPr lang="en-US" altLang="zh-CN" dirty="0" err="1"/>
              <a:t>const</a:t>
            </a:r>
            <a:r>
              <a:rPr lang="en-US" altLang="zh-CN" dirty="0"/>
              <a:t>&amp; error) </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t>
            </a:r>
            <a:r>
              <a:rPr lang="en-US" altLang="zh-CN" dirty="0" err="1"/>
              <a:t>error.get_error_message</a:t>
            </a:r>
            <a:r>
              <a:rPr lang="en-US" altLang="zh-CN" dirty="0"/>
              <a:t>() &lt;&lt; </a:t>
            </a:r>
            <a:r>
              <a:rPr lang="en-US" altLang="zh-CN" dirty="0" err="1"/>
              <a:t>std</a:t>
            </a:r>
            <a:r>
              <a:rPr lang="en-US" altLang="zh-CN" dirty="0"/>
              <a:t>::</a:t>
            </a:r>
            <a:r>
              <a:rPr lang="en-US" altLang="zh-CN" dirty="0" err="1"/>
              <a:t>endl</a:t>
            </a:r>
            <a:r>
              <a:rPr lang="en-US" altLang="zh-CN" dirty="0"/>
              <a:t>;</a:t>
            </a:r>
          </a:p>
          <a:p>
            <a:r>
              <a:rPr lang="en-US" altLang="zh-CN" dirty="0" smtClean="0"/>
              <a:t>});</a:t>
            </a:r>
          </a:p>
          <a:p>
            <a:endParaRPr lang="en-US" altLang="zh-CN" dirty="0"/>
          </a:p>
          <a:p>
            <a:r>
              <a:rPr lang="en-US" altLang="zh-CN" dirty="0" err="1"/>
              <a:t>async_client</a:t>
            </a:r>
            <a:r>
              <a:rPr lang="en-US" altLang="zh-CN" dirty="0"/>
              <a:t>-&gt;pub(endpoint, client::</a:t>
            </a:r>
            <a:r>
              <a:rPr lang="en-US" altLang="zh-CN" dirty="0" err="1"/>
              <a:t>sub_add</a:t>
            </a:r>
            <a:r>
              <a:rPr lang="en-US" altLang="zh-CN" dirty="0"/>
              <a:t>, </a:t>
            </a:r>
            <a:r>
              <a:rPr lang="en-US" altLang="zh-CN" dirty="0" err="1"/>
              <a:t>rhs</a:t>
            </a:r>
            <a:r>
              <a:rPr lang="en-US" altLang="zh-CN" dirty="0"/>
              <a:t>);</a:t>
            </a:r>
            <a:endParaRPr lang="zh-CN" altLang="en-US" dirty="0"/>
          </a:p>
        </p:txBody>
      </p:sp>
      <p:sp>
        <p:nvSpPr>
          <p:cNvPr id="4" name="矩形 3"/>
          <p:cNvSpPr/>
          <p:nvPr/>
        </p:nvSpPr>
        <p:spPr>
          <a:xfrm>
            <a:off x="1714804" y="1307957"/>
            <a:ext cx="496931" cy="369332"/>
          </a:xfrm>
          <a:prstGeom prst="rect">
            <a:avLst/>
          </a:prstGeom>
        </p:spPr>
        <p:txBody>
          <a:bodyPr wrap="none">
            <a:spAutoFit/>
          </a:bodyPr>
          <a:lstStyle/>
          <a:p>
            <a:r>
              <a:rPr lang="zh-CN" altLang="en-US" dirty="0" smtClean="0">
                <a:solidFill>
                  <a:srgbClr val="FF0000"/>
                </a:solidFill>
              </a:rPr>
              <a:t>call</a:t>
            </a:r>
            <a:endParaRPr lang="zh-CN" altLang="en-US" dirty="0">
              <a:solidFill>
                <a:srgbClr val="FF0000"/>
              </a:solidFill>
            </a:endParaRPr>
          </a:p>
        </p:txBody>
      </p:sp>
      <p:sp>
        <p:nvSpPr>
          <p:cNvPr id="5" name="矩形 4"/>
          <p:cNvSpPr/>
          <p:nvPr/>
        </p:nvSpPr>
        <p:spPr>
          <a:xfrm>
            <a:off x="1714804" y="3387256"/>
            <a:ext cx="570990" cy="369332"/>
          </a:xfrm>
          <a:prstGeom prst="rect">
            <a:avLst/>
          </a:prstGeom>
        </p:spPr>
        <p:txBody>
          <a:bodyPr wrap="none">
            <a:spAutoFit/>
          </a:bodyPr>
          <a:lstStyle/>
          <a:p>
            <a:r>
              <a:rPr lang="zh-CN" altLang="en-US" dirty="0">
                <a:solidFill>
                  <a:srgbClr val="FF0000"/>
                </a:solidFill>
              </a:rPr>
              <a:t>sub </a:t>
            </a:r>
          </a:p>
        </p:txBody>
      </p:sp>
      <p:sp>
        <p:nvSpPr>
          <p:cNvPr id="6" name="矩形 5"/>
          <p:cNvSpPr/>
          <p:nvPr/>
        </p:nvSpPr>
        <p:spPr>
          <a:xfrm>
            <a:off x="1891834" y="5455813"/>
            <a:ext cx="550151" cy="369332"/>
          </a:xfrm>
          <a:prstGeom prst="rect">
            <a:avLst/>
          </a:prstGeom>
        </p:spPr>
        <p:txBody>
          <a:bodyPr wrap="none">
            <a:spAutoFit/>
          </a:bodyPr>
          <a:lstStyle/>
          <a:p>
            <a:r>
              <a:rPr lang="zh-CN" altLang="en-US" dirty="0">
                <a:solidFill>
                  <a:srgbClr val="FF0000"/>
                </a:solidFill>
              </a:rPr>
              <a:t>pub</a:t>
            </a:r>
          </a:p>
        </p:txBody>
      </p:sp>
    </p:spTree>
    <p:extLst>
      <p:ext uri="{BB962C8B-B14F-4D97-AF65-F5344CB8AC3E}">
        <p14:creationId xmlns:p14="http://schemas.microsoft.com/office/powerpoint/2010/main" val="123735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sz="1800" dirty="0">
                <a:solidFill>
                  <a:schemeClr val="accent5"/>
                </a:solidFill>
              </a:rPr>
              <a:t>2.What is </a:t>
            </a:r>
            <a:r>
              <a:rPr lang="en-US" altLang="zh-CN" sz="1800" dirty="0" err="1">
                <a:solidFill>
                  <a:schemeClr val="accent5"/>
                </a:solidFill>
              </a:rPr>
              <a:t>rest_rpc</a:t>
            </a:r>
            <a:endParaRPr lang="en-US" altLang="zh-CN" sz="1800" dirty="0">
              <a:solidFill>
                <a:schemeClr val="accent5"/>
              </a:solidFill>
            </a:endParaRPr>
          </a:p>
          <a:p>
            <a:endParaRPr lang="en-US" altLang="zh-CN" dirty="0"/>
          </a:p>
          <a:p>
            <a:r>
              <a:rPr lang="en-US" altLang="zh-CN" dirty="0"/>
              <a:t>3.Challenges of easy to use</a:t>
            </a:r>
          </a:p>
          <a:p>
            <a:endParaRPr lang="en-US" altLang="zh-CN" dirty="0"/>
          </a:p>
          <a:p>
            <a:r>
              <a:rPr lang="en-US" altLang="zh-CN" dirty="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41276444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905" y="1596837"/>
            <a:ext cx="2458571" cy="2765892"/>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2404" y="4658761"/>
            <a:ext cx="3514286" cy="666667"/>
          </a:xfrm>
          <a:prstGeom prst="rect">
            <a:avLst/>
          </a:prstGeom>
        </p:spPr>
      </p:pic>
    </p:spTree>
    <p:extLst>
      <p:ext uri="{BB962C8B-B14F-4D97-AF65-F5344CB8AC3E}">
        <p14:creationId xmlns:p14="http://schemas.microsoft.com/office/powerpoint/2010/main" val="14245364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sz="1800" dirty="0">
                <a:solidFill>
                  <a:schemeClr val="accent5"/>
                </a:solidFill>
              </a:rPr>
              <a:t>5.What you can do with it</a:t>
            </a:r>
            <a:endParaRPr lang="zh-CN" altLang="en-US" sz="1800" dirty="0">
              <a:solidFill>
                <a:schemeClr val="accent5"/>
              </a:solidFill>
            </a:endParaRPr>
          </a:p>
        </p:txBody>
      </p:sp>
    </p:spTree>
    <p:extLst>
      <p:ext uri="{BB962C8B-B14F-4D97-AF65-F5344CB8AC3E}">
        <p14:creationId xmlns:p14="http://schemas.microsoft.com/office/powerpoint/2010/main" val="24563079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rest_rpc</a:t>
            </a:r>
            <a:r>
              <a:rPr lang="en-US" altLang="zh-CN" dirty="0" smtClean="0"/>
              <a:t> can be used to do</a:t>
            </a:r>
            <a:endParaRPr lang="zh-CN" altLang="en-US" dirty="0"/>
          </a:p>
        </p:txBody>
      </p:sp>
      <p:sp>
        <p:nvSpPr>
          <p:cNvPr id="3" name="Text Placeholder 2"/>
          <p:cNvSpPr>
            <a:spLocks noGrp="1"/>
          </p:cNvSpPr>
          <p:nvPr>
            <p:ph type="body" sz="half" idx="2"/>
          </p:nvPr>
        </p:nvSpPr>
        <p:spPr/>
        <p:txBody>
          <a:bodyPr/>
          <a:lstStyle/>
          <a:p>
            <a:r>
              <a:rPr lang="en-US" altLang="zh-CN" b="1" dirty="0" err="1"/>
              <a:t>Interprocess</a:t>
            </a:r>
            <a:r>
              <a:rPr lang="en-US" altLang="zh-CN" b="1" dirty="0"/>
              <a:t> </a:t>
            </a:r>
            <a:r>
              <a:rPr lang="en-US" altLang="zh-CN" b="1" dirty="0" smtClean="0"/>
              <a:t>communication</a:t>
            </a:r>
          </a:p>
          <a:p>
            <a:endParaRPr lang="en-US" altLang="zh-CN" b="1" dirty="0" smtClean="0"/>
          </a:p>
          <a:p>
            <a:r>
              <a:rPr lang="en-US" altLang="zh-CN" b="1" dirty="0" smtClean="0"/>
              <a:t>Distribute system</a:t>
            </a:r>
          </a:p>
          <a:p>
            <a:pPr marL="285750" indent="-285750">
              <a:buFont typeface="Arial" panose="020B0604020202020204" pitchFamily="34" charset="0"/>
              <a:buChar char="•"/>
            </a:pPr>
            <a:r>
              <a:rPr lang="en-US" altLang="zh-CN" dirty="0" smtClean="0"/>
              <a:t>HA(binary star, raft)</a:t>
            </a:r>
          </a:p>
          <a:p>
            <a:pPr marL="285750" indent="-285750">
              <a:buFont typeface="Arial" panose="020B0604020202020204" pitchFamily="34" charset="0"/>
              <a:buChar char="•"/>
            </a:pPr>
            <a:r>
              <a:rPr lang="en-US" altLang="zh-CN" dirty="0" smtClean="0"/>
              <a:t>Service discovery</a:t>
            </a:r>
          </a:p>
          <a:p>
            <a:pPr marL="285750" indent="-285750">
              <a:buFont typeface="Arial" panose="020B0604020202020204" pitchFamily="34" charset="0"/>
              <a:buChar char="•"/>
            </a:pPr>
            <a:r>
              <a:rPr lang="en-US" altLang="zh-CN" dirty="0" smtClean="0"/>
              <a:t>Message queue</a:t>
            </a:r>
          </a:p>
          <a:p>
            <a:pPr marL="285750" indent="-285750">
              <a:buFont typeface="Arial" panose="020B0604020202020204" pitchFamily="34" charset="0"/>
              <a:buChar char="•"/>
            </a:pPr>
            <a:r>
              <a:rPr lang="en-US" altLang="zh-CN" dirty="0" smtClean="0"/>
              <a:t>Distribute compute</a:t>
            </a:r>
          </a:p>
          <a:p>
            <a:pPr marL="285750" indent="-285750">
              <a:buFont typeface="Arial" panose="020B0604020202020204" pitchFamily="34" charset="0"/>
              <a:buChar char="•"/>
            </a:pPr>
            <a:r>
              <a:rPr lang="en-US" altLang="zh-CN" dirty="0" smtClean="0"/>
              <a:t>Distribute storage</a:t>
            </a:r>
          </a:p>
          <a:p>
            <a:endParaRPr lang="zh-CN" altLang="en-US" b="1" dirty="0"/>
          </a:p>
        </p:txBody>
      </p:sp>
    </p:spTree>
    <p:extLst>
      <p:ext uri="{BB962C8B-B14F-4D97-AF65-F5344CB8AC3E}">
        <p14:creationId xmlns:p14="http://schemas.microsoft.com/office/powerpoint/2010/main" val="25465033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Links</a:t>
            </a:r>
            <a:endParaRPr lang="zh-CN" altLang="en-US" dirty="0"/>
          </a:p>
        </p:txBody>
      </p:sp>
      <p:sp>
        <p:nvSpPr>
          <p:cNvPr id="3" name="文本占位符 2"/>
          <p:cNvSpPr>
            <a:spLocks noGrp="1"/>
          </p:cNvSpPr>
          <p:nvPr>
            <p:ph type="body" sz="half" idx="2"/>
          </p:nvPr>
        </p:nvSpPr>
        <p:spPr/>
        <p:txBody>
          <a:bodyPr/>
          <a:lstStyle/>
          <a:p>
            <a:r>
              <a:rPr lang="en-US" altLang="zh-CN" dirty="0">
                <a:hlinkClick r:id="rId2"/>
              </a:rPr>
              <a:t>https://</a:t>
            </a:r>
            <a:r>
              <a:rPr lang="en-US" altLang="zh-CN" dirty="0" smtClean="0">
                <a:hlinkClick r:id="rId2"/>
              </a:rPr>
              <a:t>github.com/topcpporg/rest_rpc</a:t>
            </a:r>
            <a:endParaRPr lang="en-US" altLang="zh-CN" dirty="0" smtClean="0"/>
          </a:p>
          <a:p>
            <a:endParaRPr lang="en-US" altLang="zh-CN" dirty="0" smtClean="0"/>
          </a:p>
          <a:p>
            <a:r>
              <a:rPr lang="en-US" altLang="zh-CN" dirty="0" smtClean="0">
                <a:hlinkClick r:id="rId3"/>
              </a:rPr>
              <a:t>http</a:t>
            </a:r>
            <a:r>
              <a:rPr lang="en-US" altLang="zh-CN" dirty="0">
                <a:hlinkClick r:id="rId3"/>
              </a:rPr>
              <a:t>://purecpp.org</a:t>
            </a:r>
            <a:r>
              <a:rPr lang="en-US" altLang="zh-CN" dirty="0" smtClean="0">
                <a:hlinkClick r:id="rId3"/>
              </a:rPr>
              <a:t>/</a:t>
            </a:r>
            <a:endParaRPr lang="en-US" altLang="zh-CN" dirty="0" smtClean="0"/>
          </a:p>
          <a:p>
            <a:endParaRPr lang="en-US" altLang="zh-CN" dirty="0" smtClean="0">
              <a:hlinkClick r:id="rId4"/>
            </a:endParaRPr>
          </a:p>
          <a:p>
            <a:r>
              <a:rPr lang="en-US" altLang="zh-CN" dirty="0"/>
              <a:t>Contact </a:t>
            </a:r>
            <a:r>
              <a:rPr lang="en-US" altLang="zh-CN" dirty="0" smtClean="0"/>
              <a:t>me: </a:t>
            </a:r>
            <a:r>
              <a:rPr lang="en-US" altLang="zh-CN" dirty="0" smtClean="0">
                <a:hlinkClick r:id="rId4"/>
              </a:rPr>
              <a:t>qicosmos@163.com</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175296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663368" y="3021274"/>
            <a:ext cx="2052357" cy="584775"/>
          </a:xfrm>
          <a:prstGeom prst="rect">
            <a:avLst/>
          </a:prstGeom>
        </p:spPr>
        <p:txBody>
          <a:bodyPr wrap="none">
            <a:spAutoFit/>
          </a:bodyPr>
          <a:lstStyle/>
          <a:p>
            <a:r>
              <a:rPr lang="en-US" altLang="zh-CN" sz="3200" dirty="0"/>
              <a:t>Questions?</a:t>
            </a:r>
            <a:endParaRPr lang="zh-CN" altLang="en-US" sz="3200" dirty="0"/>
          </a:p>
        </p:txBody>
      </p:sp>
    </p:spTree>
    <p:extLst>
      <p:ext uri="{BB962C8B-B14F-4D97-AF65-F5344CB8AC3E}">
        <p14:creationId xmlns:p14="http://schemas.microsoft.com/office/powerpoint/2010/main" val="2357326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RPC </a:t>
            </a:r>
            <a:r>
              <a:rPr lang="en-US" altLang="zh-CN" dirty="0" err="1" smtClean="0"/>
              <a:t>frmework</a:t>
            </a:r>
            <a:endParaRPr lang="zh-CN" altLang="en-US" dirty="0"/>
          </a:p>
        </p:txBody>
      </p:sp>
      <p:sp>
        <p:nvSpPr>
          <p:cNvPr id="3" name="文本占位符 2"/>
          <p:cNvSpPr>
            <a:spLocks noGrp="1"/>
          </p:cNvSpPr>
          <p:nvPr>
            <p:ph type="body" sz="half" idx="2"/>
          </p:nvPr>
        </p:nvSpPr>
        <p:spPr/>
        <p:txBody>
          <a:bodyPr/>
          <a:lstStyle/>
          <a:p>
            <a:endParaRPr lang="zh-CN" altLang="en-US" dirty="0"/>
          </a:p>
        </p:txBody>
      </p:sp>
      <p:sp>
        <p:nvSpPr>
          <p:cNvPr id="12" name="文本占位符 2"/>
          <p:cNvSpPr txBox="1">
            <a:spLocks/>
          </p:cNvSpPr>
          <p:nvPr/>
        </p:nvSpPr>
        <p:spPr>
          <a:xfrm>
            <a:off x="501794" y="1006879"/>
            <a:ext cx="8375506" cy="5198340"/>
          </a:xfrm>
          <a:prstGeom prst="rect">
            <a:avLst/>
          </a:prstGeom>
        </p:spPr>
        <p:txBody>
          <a:bodyPr vert="horz" wrap="square"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1600" b="0" i="0" kern="1200" smtClean="0">
                <a:solidFill>
                  <a:schemeClr val="tx1">
                    <a:lumMod val="75000"/>
                    <a:lumOff val="25000"/>
                  </a:schemeClr>
                </a:solidFill>
                <a:effectLst/>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err="1" smtClean="0"/>
              <a:t>grpc</a:t>
            </a:r>
            <a:r>
              <a:rPr lang="en-US" altLang="zh-CN" b="1" dirty="0" smtClean="0"/>
              <a:t> from google</a:t>
            </a:r>
          </a:p>
          <a:p>
            <a:r>
              <a:rPr lang="en-US" altLang="zh-CN" dirty="0" err="1" smtClean="0"/>
              <a:t>helloworld.proto</a:t>
            </a:r>
            <a:endParaRPr lang="en-US" altLang="zh-CN" dirty="0" smtClean="0"/>
          </a:p>
          <a:p>
            <a:r>
              <a:rPr lang="en-US" altLang="zh-CN" dirty="0" smtClean="0"/>
              <a:t>service Greeter {</a:t>
            </a:r>
          </a:p>
          <a:p>
            <a:r>
              <a:rPr lang="en-US" altLang="zh-CN" dirty="0" smtClean="0"/>
              <a:t>    </a:t>
            </a:r>
            <a:r>
              <a:rPr lang="en-US" altLang="zh-CN" dirty="0" err="1" smtClean="0"/>
              <a:t>rpc</a:t>
            </a:r>
            <a:r>
              <a:rPr lang="en-US" altLang="zh-CN" dirty="0" smtClean="0"/>
              <a:t> </a:t>
            </a:r>
            <a:r>
              <a:rPr lang="en-US" altLang="zh-CN" dirty="0" err="1" smtClean="0"/>
              <a:t>SayHello</a:t>
            </a:r>
            <a:r>
              <a:rPr lang="en-US" altLang="zh-CN" dirty="0" smtClean="0"/>
              <a:t> (</a:t>
            </a:r>
            <a:r>
              <a:rPr lang="en-US" altLang="zh-CN" dirty="0" err="1" smtClean="0"/>
              <a:t>HelloRequest</a:t>
            </a:r>
            <a:r>
              <a:rPr lang="en-US" altLang="zh-CN" dirty="0" smtClean="0"/>
              <a:t>) returns (</a:t>
            </a:r>
            <a:r>
              <a:rPr lang="en-US" altLang="zh-CN" dirty="0" err="1" smtClean="0"/>
              <a:t>HelloReply</a:t>
            </a:r>
            <a:r>
              <a:rPr lang="en-US" altLang="zh-CN" dirty="0" smtClean="0"/>
              <a:t>) {}</a:t>
            </a:r>
          </a:p>
          <a:p>
            <a:r>
              <a:rPr lang="en-US" altLang="zh-CN" dirty="0" smtClean="0"/>
              <a:t>}</a:t>
            </a:r>
          </a:p>
          <a:p>
            <a:endParaRPr lang="en-US" altLang="zh-CN" dirty="0" smtClean="0"/>
          </a:p>
          <a:p>
            <a:r>
              <a:rPr lang="en-US" altLang="zh-CN" dirty="0" err="1" smtClean="0"/>
              <a:t>grpc</a:t>
            </a:r>
            <a:r>
              <a:rPr lang="en-US" altLang="zh-CN" dirty="0" smtClean="0"/>
              <a:t> server:</a:t>
            </a:r>
          </a:p>
          <a:p>
            <a:r>
              <a:rPr lang="en-US" altLang="zh-CN" dirty="0" smtClean="0"/>
              <a:t>class </a:t>
            </a:r>
            <a:r>
              <a:rPr lang="en-US" altLang="zh-CN" dirty="0" err="1" smtClean="0"/>
              <a:t>GreeterServiceImpl</a:t>
            </a:r>
            <a:r>
              <a:rPr lang="en-US" altLang="zh-CN" dirty="0" smtClean="0"/>
              <a:t> final : public Greeter::Service {</a:t>
            </a:r>
          </a:p>
          <a:p>
            <a:r>
              <a:rPr lang="en-US" altLang="zh-CN" dirty="0" smtClean="0"/>
              <a:t>  Status </a:t>
            </a:r>
            <a:r>
              <a:rPr lang="en-US" altLang="zh-CN" dirty="0" err="1" smtClean="0"/>
              <a:t>SayHello</a:t>
            </a:r>
            <a:r>
              <a:rPr lang="en-US" altLang="zh-CN" dirty="0" smtClean="0"/>
              <a:t>(</a:t>
            </a:r>
            <a:r>
              <a:rPr lang="en-US" altLang="zh-CN" dirty="0" err="1" smtClean="0"/>
              <a:t>ServerContext</a:t>
            </a:r>
            <a:r>
              <a:rPr lang="en-US" altLang="zh-CN" dirty="0" smtClean="0"/>
              <a:t>* context, </a:t>
            </a:r>
            <a:r>
              <a:rPr lang="en-US" altLang="zh-CN" dirty="0" err="1" smtClean="0"/>
              <a:t>const</a:t>
            </a:r>
            <a:r>
              <a:rPr lang="en-US" altLang="zh-CN" dirty="0" smtClean="0"/>
              <a:t> </a:t>
            </a:r>
            <a:r>
              <a:rPr lang="en-US" altLang="zh-CN" dirty="0" err="1" smtClean="0"/>
              <a:t>HelloRequest</a:t>
            </a:r>
            <a:r>
              <a:rPr lang="en-US" altLang="zh-CN" dirty="0" smtClean="0"/>
              <a:t>* request,</a:t>
            </a:r>
          </a:p>
          <a:p>
            <a:r>
              <a:rPr lang="en-US" altLang="zh-CN" dirty="0" smtClean="0"/>
              <a:t>                  </a:t>
            </a:r>
            <a:r>
              <a:rPr lang="en-US" altLang="zh-CN" dirty="0" err="1" smtClean="0"/>
              <a:t>HelloReply</a:t>
            </a:r>
            <a:r>
              <a:rPr lang="en-US" altLang="zh-CN" dirty="0" smtClean="0"/>
              <a:t>* reply) override {</a:t>
            </a:r>
          </a:p>
          <a:p>
            <a:r>
              <a:rPr lang="en-US" altLang="zh-CN" dirty="0" smtClean="0"/>
              <a:t>    </a:t>
            </a:r>
            <a:r>
              <a:rPr lang="en-US" altLang="zh-CN" dirty="0" err="1" smtClean="0"/>
              <a:t>std</a:t>
            </a:r>
            <a:r>
              <a:rPr lang="en-US" altLang="zh-CN" dirty="0" smtClean="0"/>
              <a:t>::string prefix("Hello ");</a:t>
            </a:r>
          </a:p>
          <a:p>
            <a:r>
              <a:rPr lang="en-US" altLang="zh-CN" dirty="0" smtClean="0"/>
              <a:t>    reply-&gt;</a:t>
            </a:r>
            <a:r>
              <a:rPr lang="en-US" altLang="zh-CN" dirty="0" err="1" smtClean="0"/>
              <a:t>set_message</a:t>
            </a:r>
            <a:r>
              <a:rPr lang="en-US" altLang="zh-CN" dirty="0" smtClean="0"/>
              <a:t>(prefix + request-&gt;name());</a:t>
            </a:r>
          </a:p>
          <a:p>
            <a:r>
              <a:rPr lang="en-US" altLang="zh-CN" dirty="0" smtClean="0"/>
              <a:t>    return Status::OK;</a:t>
            </a:r>
          </a:p>
          <a:p>
            <a:r>
              <a:rPr lang="en-US" altLang="zh-CN" dirty="0" smtClean="0"/>
              <a:t>  }</a:t>
            </a:r>
          </a:p>
          <a:p>
            <a:r>
              <a:rPr lang="en-US" altLang="zh-CN" dirty="0" smtClean="0"/>
              <a:t>};</a:t>
            </a:r>
            <a:endParaRPr lang="en-US" dirty="0"/>
          </a:p>
        </p:txBody>
      </p:sp>
      <p:sp>
        <p:nvSpPr>
          <p:cNvPr id="13" name="矩形 12"/>
          <p:cNvSpPr/>
          <p:nvPr/>
        </p:nvSpPr>
        <p:spPr>
          <a:xfrm>
            <a:off x="560174" y="3410465"/>
            <a:ext cx="7125016" cy="10132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4530162" y="2533913"/>
            <a:ext cx="1237839" cy="369332"/>
          </a:xfrm>
          <a:prstGeom prst="rect">
            <a:avLst/>
          </a:prstGeom>
        </p:spPr>
        <p:txBody>
          <a:bodyPr wrap="none">
            <a:spAutoFit/>
          </a:bodyPr>
          <a:lstStyle/>
          <a:p>
            <a:r>
              <a:rPr lang="zh-CN" altLang="en-US" dirty="0">
                <a:solidFill>
                  <a:srgbClr val="FF0000"/>
                </a:solidFill>
              </a:rPr>
              <a:t>Strict limits</a:t>
            </a:r>
          </a:p>
        </p:txBody>
      </p:sp>
      <p:sp>
        <p:nvSpPr>
          <p:cNvPr id="15" name="矩形 14"/>
          <p:cNvSpPr/>
          <p:nvPr/>
        </p:nvSpPr>
        <p:spPr>
          <a:xfrm>
            <a:off x="6126274" y="4852713"/>
            <a:ext cx="1314975" cy="369332"/>
          </a:xfrm>
          <a:prstGeom prst="rect">
            <a:avLst/>
          </a:prstGeom>
        </p:spPr>
        <p:txBody>
          <a:bodyPr wrap="none">
            <a:spAutoFit/>
          </a:bodyPr>
          <a:lstStyle/>
          <a:p>
            <a:r>
              <a:rPr lang="en-US" altLang="zh-CN" dirty="0" smtClean="0">
                <a:solidFill>
                  <a:srgbClr val="FF0000"/>
                </a:solidFill>
              </a:rPr>
              <a:t>No freedom</a:t>
            </a:r>
            <a:endParaRPr lang="zh-CN" altLang="en-US" dirty="0">
              <a:solidFill>
                <a:srgbClr val="FF0000"/>
              </a:solidFill>
            </a:endParaRPr>
          </a:p>
        </p:txBody>
      </p:sp>
      <p:sp>
        <p:nvSpPr>
          <p:cNvPr id="16" name="下箭头 15"/>
          <p:cNvSpPr/>
          <p:nvPr/>
        </p:nvSpPr>
        <p:spPr>
          <a:xfrm rot="14240075">
            <a:off x="3934129" y="2547421"/>
            <a:ext cx="250210" cy="1134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rot="18409362">
            <a:off x="5694424" y="3925064"/>
            <a:ext cx="246105" cy="11285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rot="16200000">
            <a:off x="2894304" y="840954"/>
            <a:ext cx="240198" cy="13358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682315" y="1324199"/>
            <a:ext cx="2508700" cy="369332"/>
          </a:xfrm>
          <a:prstGeom prst="rect">
            <a:avLst/>
          </a:prstGeom>
        </p:spPr>
        <p:txBody>
          <a:bodyPr wrap="none">
            <a:spAutoFit/>
          </a:bodyPr>
          <a:lstStyle/>
          <a:p>
            <a:r>
              <a:rPr lang="zh-CN" altLang="en-US" dirty="0">
                <a:solidFill>
                  <a:srgbClr val="FF0000"/>
                </a:solidFill>
              </a:rPr>
              <a:t>Need define </a:t>
            </a:r>
            <a:r>
              <a:rPr lang="zh-CN" altLang="en-US" dirty="0" smtClean="0">
                <a:solidFill>
                  <a:srgbClr val="FF0000"/>
                </a:solidFill>
              </a:rPr>
              <a:t>protoc</a:t>
            </a:r>
            <a:r>
              <a:rPr lang="en-US" altLang="zh-CN" dirty="0" smtClean="0">
                <a:solidFill>
                  <a:srgbClr val="FF0000"/>
                </a:solidFill>
              </a:rPr>
              <a:t>o</a:t>
            </a:r>
            <a:r>
              <a:rPr lang="zh-CN" altLang="en-US" dirty="0" smtClean="0">
                <a:solidFill>
                  <a:srgbClr val="FF0000"/>
                </a:solidFill>
              </a:rPr>
              <a:t>l </a:t>
            </a:r>
            <a:r>
              <a:rPr lang="zh-CN" altLang="en-US" dirty="0">
                <a:solidFill>
                  <a:srgbClr val="FF0000"/>
                </a:solidFill>
              </a:rPr>
              <a:t>file</a:t>
            </a:r>
          </a:p>
        </p:txBody>
      </p:sp>
    </p:spTree>
    <p:extLst>
      <p:ext uri="{BB962C8B-B14F-4D97-AF65-F5344CB8AC3E}">
        <p14:creationId xmlns:p14="http://schemas.microsoft.com/office/powerpoint/2010/main" val="302855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anim calcmode="lin" valueType="num">
                                      <p:cBhvr additive="base">
                                        <p:cTn id="11"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anim calcmode="lin" valueType="num">
                                      <p:cBhvr additive="base">
                                        <p:cTn id="1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 calcmode="lin" valueType="num">
                                      <p:cBhvr additive="base">
                                        <p:cTn id="1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anim calcmode="lin" valueType="num">
                                      <p:cBhvr additive="base">
                                        <p:cTn id="25"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anim calcmode="lin" valueType="num">
                                      <p:cBhvr additive="base">
                                        <p:cTn id="29"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anim calcmode="lin" valueType="num">
                                      <p:cBhvr additive="base">
                                        <p:cTn id="33"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
                                            <p:txEl>
                                              <p:pRg st="9" end="9"/>
                                            </p:txEl>
                                          </p:spTgt>
                                        </p:tgtEl>
                                        <p:attrNameLst>
                                          <p:attrName>style.visibility</p:attrName>
                                        </p:attrNameLst>
                                      </p:cBhvr>
                                      <p:to>
                                        <p:strVal val="visible"/>
                                      </p:to>
                                    </p:set>
                                    <p:anim calcmode="lin" valueType="num">
                                      <p:cBhvr additive="base">
                                        <p:cTn id="37"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
                                            <p:txEl>
                                              <p:pRg st="10" end="10"/>
                                            </p:txEl>
                                          </p:spTgt>
                                        </p:tgtEl>
                                        <p:attrNameLst>
                                          <p:attrName>style.visibility</p:attrName>
                                        </p:attrNameLst>
                                      </p:cBhvr>
                                      <p:to>
                                        <p:strVal val="visible"/>
                                      </p:to>
                                    </p:set>
                                    <p:anim calcmode="lin" valueType="num">
                                      <p:cBhvr additive="base">
                                        <p:cTn id="41" dur="500" fill="hold"/>
                                        <p:tgtEl>
                                          <p:spTgt spid="12">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
                                            <p:txEl>
                                              <p:pRg st="11" end="11"/>
                                            </p:txEl>
                                          </p:spTgt>
                                        </p:tgtEl>
                                        <p:attrNameLst>
                                          <p:attrName>style.visibility</p:attrName>
                                        </p:attrNameLst>
                                      </p:cBhvr>
                                      <p:to>
                                        <p:strVal val="visible"/>
                                      </p:to>
                                    </p:set>
                                    <p:anim calcmode="lin" valueType="num">
                                      <p:cBhvr additive="base">
                                        <p:cTn id="45" dur="500" fill="hold"/>
                                        <p:tgtEl>
                                          <p:spTgt spid="12">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2">
                                            <p:txEl>
                                              <p:pRg st="12" end="12"/>
                                            </p:txEl>
                                          </p:spTgt>
                                        </p:tgtEl>
                                        <p:attrNameLst>
                                          <p:attrName>style.visibility</p:attrName>
                                        </p:attrNameLst>
                                      </p:cBhvr>
                                      <p:to>
                                        <p:strVal val="visible"/>
                                      </p:to>
                                    </p:set>
                                    <p:anim calcmode="lin" valueType="num">
                                      <p:cBhvr additive="base">
                                        <p:cTn id="49" dur="500" fill="hold"/>
                                        <p:tgtEl>
                                          <p:spTgt spid="12">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2">
                                            <p:txEl>
                                              <p:pRg st="13" end="13"/>
                                            </p:txEl>
                                          </p:spTgt>
                                        </p:tgtEl>
                                        <p:attrNameLst>
                                          <p:attrName>style.visibility</p:attrName>
                                        </p:attrNameLst>
                                      </p:cBhvr>
                                      <p:to>
                                        <p:strVal val="visible"/>
                                      </p:to>
                                    </p:set>
                                    <p:anim calcmode="lin" valueType="num">
                                      <p:cBhvr additive="base">
                                        <p:cTn id="53" dur="500" fill="hold"/>
                                        <p:tgtEl>
                                          <p:spTgt spid="12">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
                                            <p:txEl>
                                              <p:pRg st="13" end="1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2">
                                            <p:txEl>
                                              <p:pRg st="14" end="14"/>
                                            </p:txEl>
                                          </p:spTgt>
                                        </p:tgtEl>
                                        <p:attrNameLst>
                                          <p:attrName>style.visibility</p:attrName>
                                        </p:attrNameLst>
                                      </p:cBhvr>
                                      <p:to>
                                        <p:strVal val="visible"/>
                                      </p:to>
                                    </p:set>
                                    <p:anim calcmode="lin" valueType="num">
                                      <p:cBhvr additive="base">
                                        <p:cTn id="57" dur="500" fill="hold"/>
                                        <p:tgtEl>
                                          <p:spTgt spid="12">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3"/>
                                        </p:tgtEl>
                                        <p:attrNameLst>
                                          <p:attrName>style.visibility</p:attrName>
                                        </p:attrNameLst>
                                      </p:cBhvr>
                                      <p:to>
                                        <p:strVal val="visible"/>
                                      </p:to>
                                    </p:set>
                                    <p:anim calcmode="lin" valueType="num">
                                      <p:cBhvr additive="base">
                                        <p:cTn id="72" dur="500" fill="hold"/>
                                        <p:tgtEl>
                                          <p:spTgt spid="13"/>
                                        </p:tgtEl>
                                        <p:attrNameLst>
                                          <p:attrName>ppt_x</p:attrName>
                                        </p:attrNameLst>
                                      </p:cBhvr>
                                      <p:tavLst>
                                        <p:tav tm="0">
                                          <p:val>
                                            <p:strVal val="#ppt_x"/>
                                          </p:val>
                                        </p:tav>
                                        <p:tav tm="100000">
                                          <p:val>
                                            <p:strVal val="#ppt_x"/>
                                          </p:val>
                                        </p:tav>
                                      </p:tavLst>
                                    </p:anim>
                                    <p:anim calcmode="lin" valueType="num">
                                      <p:cBhvr additive="base">
                                        <p:cTn id="7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down)">
                                      <p:cBhvr>
                                        <p:cTn id="78" dur="500"/>
                                        <p:tgtEl>
                                          <p:spTgt spid="16"/>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wipe(left)">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up)">
                                      <p:cBhvr>
                                        <p:cTn id="87" dur="500"/>
                                        <p:tgtEl>
                                          <p:spTgt spid="17"/>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wipe(left)">
                                      <p:cBhvr>
                                        <p:cTn id="9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animBg="1"/>
      <p:bldP spid="17" grpId="0" animBg="1"/>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86115"/>
            <a:ext cx="6718156" cy="424732"/>
          </a:xfrm>
        </p:spPr>
        <p:txBody>
          <a:bodyPr/>
          <a:lstStyle/>
          <a:p>
            <a:r>
              <a:rPr lang="en-US" altLang="zh-CN" b="1" dirty="0"/>
              <a:t>Problems of some RPC </a:t>
            </a:r>
            <a:r>
              <a:rPr lang="en-US" altLang="zh-CN" b="1" dirty="0" smtClean="0"/>
              <a:t>library</a:t>
            </a:r>
            <a:endParaRPr lang="zh-CN" altLang="en-US" dirty="0"/>
          </a:p>
        </p:txBody>
      </p:sp>
      <p:sp>
        <p:nvSpPr>
          <p:cNvPr id="3" name="文本占位符 2"/>
          <p:cNvSpPr>
            <a:spLocks noGrp="1"/>
          </p:cNvSpPr>
          <p:nvPr>
            <p:ph type="body" sz="half" idx="2"/>
          </p:nvPr>
        </p:nvSpPr>
        <p:spPr/>
        <p:txBody>
          <a:bodyPr/>
          <a:lstStyle/>
          <a:p>
            <a:r>
              <a:rPr lang="en-US" altLang="zh-CN" b="1" dirty="0" smtClean="0"/>
              <a:t>Problems :</a:t>
            </a:r>
          </a:p>
          <a:p>
            <a:endParaRPr lang="en-US" altLang="zh-CN" b="1" dirty="0" smtClean="0"/>
          </a:p>
          <a:p>
            <a:pPr marL="285750" indent="-285750">
              <a:buFont typeface="Wingdings" panose="05000000000000000000" pitchFamily="2" charset="2"/>
              <a:buChar char="Ø"/>
            </a:pPr>
            <a:r>
              <a:rPr lang="en-US" altLang="zh-CN" dirty="0" smtClean="0"/>
              <a:t>need define a </a:t>
            </a:r>
            <a:r>
              <a:rPr lang="en-US" altLang="zh-CN" dirty="0"/>
              <a:t>protocol file, complication and high learning cost</a:t>
            </a: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many restrictions, must inherit, no freedom</a:t>
            </a: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just only support one </a:t>
            </a:r>
            <a:r>
              <a:rPr lang="en-US" altLang="zh-CN" dirty="0" smtClean="0"/>
              <a:t>protocol, how about </a:t>
            </a:r>
            <a:r>
              <a:rPr lang="en-US" altLang="zh-CN" dirty="0" err="1" smtClean="0"/>
              <a:t>json</a:t>
            </a:r>
            <a:r>
              <a:rPr lang="en-US" altLang="zh-CN" dirty="0" smtClean="0"/>
              <a:t>, xml, custom protocol?</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you should know many details of framework and network</a:t>
            </a:r>
            <a:endParaRPr lang="zh-CN" altLang="en-US" dirty="0"/>
          </a:p>
          <a:p>
            <a:endParaRPr lang="zh-CN" altLang="en-US" dirty="0"/>
          </a:p>
        </p:txBody>
      </p:sp>
    </p:spTree>
    <p:extLst>
      <p:ext uri="{BB962C8B-B14F-4D97-AF65-F5344CB8AC3E}">
        <p14:creationId xmlns:p14="http://schemas.microsoft.com/office/powerpoint/2010/main" val="303448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err="1" smtClean="0"/>
              <a:t>rest_rpc</a:t>
            </a:r>
            <a:r>
              <a:rPr lang="en-US" altLang="zh-CN" b="1" dirty="0" smtClean="0"/>
              <a:t> is an open source RPC library</a:t>
            </a:r>
          </a:p>
          <a:p>
            <a:r>
              <a:rPr lang="en-US" altLang="zh-CN" dirty="0"/>
              <a:t>link: </a:t>
            </a:r>
            <a:r>
              <a:rPr lang="en-US" altLang="zh-CN" dirty="0">
                <a:hlinkClick r:id="rId3"/>
              </a:rPr>
              <a:t>https://</a:t>
            </a:r>
            <a:r>
              <a:rPr lang="en-US" altLang="zh-CN" dirty="0" smtClean="0">
                <a:hlinkClick r:id="rId3"/>
              </a:rPr>
              <a:t>github.com/topcpporg/rest_rpc</a:t>
            </a:r>
            <a:endParaRPr lang="en-US" altLang="zh-CN" dirty="0" smtClean="0"/>
          </a:p>
          <a:p>
            <a:endParaRPr lang="en-US" altLang="zh-CN" dirty="0" smtClean="0"/>
          </a:p>
          <a:p>
            <a:pPr marL="285750" indent="-285750">
              <a:buFont typeface="Wingdings" panose="05000000000000000000" pitchFamily="2" charset="2"/>
              <a:buChar char="Ø"/>
            </a:pPr>
            <a:r>
              <a:rPr lang="en-US" altLang="zh-CN" dirty="0" smtClean="0"/>
              <a:t>easy to use</a:t>
            </a:r>
          </a:p>
          <a:p>
            <a:pPr marL="285750" indent="-285750">
              <a:buFont typeface="Wingdings" panose="05000000000000000000" pitchFamily="2" charset="2"/>
              <a:buChar char="Ø"/>
            </a:pPr>
            <a:r>
              <a:rPr lang="en-US" altLang="zh-CN" dirty="0" smtClean="0"/>
              <a:t>rapid development</a:t>
            </a:r>
          </a:p>
          <a:p>
            <a:pPr marL="285750" indent="-285750">
              <a:buFont typeface="Wingdings" panose="05000000000000000000" pitchFamily="2" charset="2"/>
              <a:buChar char="Ø"/>
            </a:pPr>
            <a:r>
              <a:rPr lang="en-US" altLang="zh-CN" dirty="0" smtClean="0"/>
              <a:t>similar to rest </a:t>
            </a:r>
            <a:r>
              <a:rPr lang="en-US" altLang="zh-CN" dirty="0" err="1" smtClean="0"/>
              <a:t>api</a:t>
            </a:r>
            <a:endParaRPr lang="zh-CN" altLang="en-US" dirty="0"/>
          </a:p>
        </p:txBody>
      </p:sp>
    </p:spTree>
    <p:extLst>
      <p:ext uri="{BB962C8B-B14F-4D97-AF65-F5344CB8AC3E}">
        <p14:creationId xmlns:p14="http://schemas.microsoft.com/office/powerpoint/2010/main" val="1169063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dirty="0" smtClean="0"/>
              <a:t>live demo</a:t>
            </a:r>
          </a:p>
          <a:p>
            <a:endParaRPr lang="en-US" altLang="zh-CN" dirty="0"/>
          </a:p>
          <a:p>
            <a:r>
              <a:rPr lang="en-US" altLang="zh-CN" dirty="0" smtClean="0"/>
              <a:t>finish a RPC application in 5 minutes.</a:t>
            </a:r>
            <a:endParaRPr lang="zh-CN" altLang="en-US" dirty="0"/>
          </a:p>
        </p:txBody>
      </p:sp>
    </p:spTree>
    <p:extLst>
      <p:ext uri="{BB962C8B-B14F-4D97-AF65-F5344CB8AC3E}">
        <p14:creationId xmlns:p14="http://schemas.microsoft.com/office/powerpoint/2010/main" val="3224612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6843</TotalTime>
  <Words>4932</Words>
  <Application>Microsoft Office PowerPoint</Application>
  <PresentationFormat>全屏显示(4:3)</PresentationFormat>
  <Paragraphs>636</Paragraphs>
  <Slides>54</Slides>
  <Notes>37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54</vt:i4>
      </vt:variant>
    </vt:vector>
  </HeadingPairs>
  <TitlesOfParts>
    <vt:vector size="63" baseType="lpstr">
      <vt:lpstr>宋体</vt:lpstr>
      <vt:lpstr>Microsoft YaHei</vt:lpstr>
      <vt:lpstr>Microsoft YaHei</vt:lpstr>
      <vt:lpstr>Arial</vt:lpstr>
      <vt:lpstr>Calibri</vt:lpstr>
      <vt:lpstr>Calibri Light</vt:lpstr>
      <vt:lpstr>Shonar Bangla</vt:lpstr>
      <vt:lpstr>Wingdings</vt:lpstr>
      <vt:lpstr>Office 主题</vt:lpstr>
      <vt:lpstr>PowerPoint 演示文稿</vt:lpstr>
      <vt:lpstr>Outline</vt:lpstr>
      <vt:lpstr>Introduction to RPC</vt:lpstr>
      <vt:lpstr>Introduction to RPC</vt:lpstr>
      <vt:lpstr>Outline</vt:lpstr>
      <vt:lpstr>Existing RPC frmework</vt:lpstr>
      <vt:lpstr>Problems of some RPC library</vt:lpstr>
      <vt:lpstr>What is rest_rpc</vt:lpstr>
      <vt:lpstr>What is rest_rpc</vt:lpstr>
      <vt:lpstr>What is rest_rpc</vt:lpstr>
      <vt:lpstr>What is rest_rpc</vt:lpstr>
      <vt:lpstr>Outline</vt:lpstr>
      <vt:lpstr>Challenges</vt:lpstr>
      <vt:lpstr>Challenges</vt:lpstr>
      <vt:lpstr>Register callable of any signature</vt:lpstr>
      <vt:lpstr>Register callable of any signature</vt:lpstr>
      <vt:lpstr>Type erase</vt:lpstr>
      <vt:lpstr>Type erase</vt:lpstr>
      <vt:lpstr>Register callable of any signature</vt:lpstr>
      <vt:lpstr>Register callable of any signature</vt:lpstr>
      <vt:lpstr>Register callable of any signature</vt:lpstr>
      <vt:lpstr>Register callable of any signature</vt:lpstr>
      <vt:lpstr>How to route</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Cut the complexity</vt:lpstr>
      <vt:lpstr>How to simplify the call code</vt:lpstr>
      <vt:lpstr>How to simplify the call code</vt:lpstr>
      <vt:lpstr>How to simplify the call code</vt:lpstr>
      <vt:lpstr>How to simplify the call code</vt:lpstr>
      <vt:lpstr>Is matching</vt:lpstr>
      <vt:lpstr>How to simplify the call code</vt:lpstr>
      <vt:lpstr>How to simplify the call code</vt:lpstr>
      <vt:lpstr>How to simplify the call code</vt:lpstr>
      <vt:lpstr>How to simplify the call code</vt:lpstr>
      <vt:lpstr>How to simplify the call code</vt:lpstr>
      <vt:lpstr>How to simplify the call code</vt:lpstr>
      <vt:lpstr>Something more</vt:lpstr>
      <vt:lpstr>How to simplify the call code</vt:lpstr>
      <vt:lpstr>How to simplify the call code</vt:lpstr>
      <vt:lpstr>PowerPoint 演示文稿</vt:lpstr>
      <vt:lpstr>Outline</vt:lpstr>
      <vt:lpstr>rest_rpc can be used to do</vt:lpstr>
      <vt:lpstr>Links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wang</dc:creator>
  <cp:lastModifiedBy>QY</cp:lastModifiedBy>
  <cp:revision>502</cp:revision>
  <dcterms:created xsi:type="dcterms:W3CDTF">2016-10-09T06:12:27Z</dcterms:created>
  <dcterms:modified xsi:type="dcterms:W3CDTF">2017-04-24T08:41:54Z</dcterms:modified>
</cp:coreProperties>
</file>