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56" r:id="rId2"/>
    <p:sldId id="257" r:id="rId3"/>
    <p:sldId id="265" r:id="rId4"/>
    <p:sldId id="320" r:id="rId5"/>
    <p:sldId id="258" r:id="rId6"/>
    <p:sldId id="268" r:id="rId7"/>
    <p:sldId id="321" r:id="rId8"/>
    <p:sldId id="322" r:id="rId9"/>
    <p:sldId id="323" r:id="rId10"/>
    <p:sldId id="269" r:id="rId11"/>
    <p:sldId id="277" r:id="rId12"/>
    <p:sldId id="278" r:id="rId13"/>
    <p:sldId id="279" r:id="rId14"/>
    <p:sldId id="280" r:id="rId15"/>
    <p:sldId id="324" r:id="rId16"/>
    <p:sldId id="281" r:id="rId17"/>
    <p:sldId id="326" r:id="rId18"/>
    <p:sldId id="282" r:id="rId19"/>
    <p:sldId id="327" r:id="rId20"/>
    <p:sldId id="328" r:id="rId21"/>
    <p:sldId id="329" r:id="rId22"/>
    <p:sldId id="330" r:id="rId23"/>
    <p:sldId id="332" r:id="rId24"/>
    <p:sldId id="331" r:id="rId25"/>
    <p:sldId id="299" r:id="rId26"/>
    <p:sldId id="333" r:id="rId27"/>
    <p:sldId id="304" r:id="rId28"/>
    <p:sldId id="307" r:id="rId29"/>
    <p:sldId id="302" r:id="rId30"/>
    <p:sldId id="308" r:id="rId31"/>
    <p:sldId id="309" r:id="rId32"/>
    <p:sldId id="314" r:id="rId33"/>
    <p:sldId id="315" r:id="rId34"/>
    <p:sldId id="335" r:id="rId35"/>
    <p:sldId id="334" r:id="rId36"/>
    <p:sldId id="301" r:id="rId37"/>
    <p:sldId id="263" r:id="rId38"/>
    <p:sldId id="264" r:id="rId3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F7F9"/>
    <a:srgbClr val="098A90"/>
    <a:srgbClr val="1D456D"/>
    <a:srgbClr val="24A8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1935" autoAdjust="0"/>
  </p:normalViewPr>
  <p:slideViewPr>
    <p:cSldViewPr snapToGrid="0">
      <p:cViewPr varScale="1">
        <p:scale>
          <a:sx n="107" d="100"/>
          <a:sy n="107" d="100"/>
        </p:scale>
        <p:origin x="1716" y="11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663233-B32B-4AC3-A591-4171AB65348A}" type="datetimeFigureOut">
              <a:rPr lang="zh-CN" altLang="en-US" smtClean="0"/>
              <a:pPr/>
              <a:t>2017-04-13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07BE37-B124-4F9F-8F7E-44B90AC375A6}" type="slidenum">
              <a:rPr lang="zh-CN" altLang="en-US" smtClean="0"/>
              <a:pPr/>
              <a:t>‹#›</a:t>
            </a:fld>
            <a:endParaRPr lang="zh-CN" altLang="en-US"/>
          </a:p>
        </p:txBody>
      </p:sp>
    </p:spTree>
    <p:extLst>
      <p:ext uri="{BB962C8B-B14F-4D97-AF65-F5344CB8AC3E}">
        <p14:creationId xmlns:p14="http://schemas.microsoft.com/office/powerpoint/2010/main" val="3551347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Today </a:t>
            </a:r>
            <a:r>
              <a:rPr lang="en-US" altLang="zh-CN" dirty="0" err="1" smtClean="0"/>
              <a:t>i</a:t>
            </a:r>
            <a:r>
              <a:rPr lang="en-US" altLang="zh-CN" dirty="0" smtClean="0"/>
              <a:t> want to introduce </a:t>
            </a:r>
            <a:r>
              <a:rPr lang="en-US" altLang="zh-CN" dirty="0" err="1" smtClean="0"/>
              <a:t>rest_rpc</a:t>
            </a:r>
            <a:r>
              <a:rPr lang="en-US" altLang="zh-CN" dirty="0" smtClean="0"/>
              <a:t>, a new approach to RPC libraries that shows off the power of modern C++. </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a:t>
            </a:fld>
            <a:endParaRPr lang="zh-CN" altLang="en-US"/>
          </a:p>
        </p:txBody>
      </p:sp>
    </p:spTree>
    <p:extLst>
      <p:ext uri="{BB962C8B-B14F-4D97-AF65-F5344CB8AC3E}">
        <p14:creationId xmlns:p14="http://schemas.microsoft.com/office/powerpoint/2010/main" val="12803486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rest_rpc</a:t>
            </a:r>
            <a:r>
              <a:rPr lang="en-US" altLang="zh-CN" dirty="0" smtClean="0"/>
              <a:t> can register different kinds of callable, no matter different return types and arguments types.</a:t>
            </a:r>
          </a:p>
          <a:p>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11</a:t>
            </a:fld>
            <a:endParaRPr lang="zh-CN" altLang="en-US"/>
          </a:p>
        </p:txBody>
      </p:sp>
    </p:spTree>
    <p:extLst>
      <p:ext uri="{BB962C8B-B14F-4D97-AF65-F5344CB8AC3E}">
        <p14:creationId xmlns:p14="http://schemas.microsoft.com/office/powerpoint/2010/main" val="13713470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does someone has some ideas to solve the problem? we can discuss it. let’s go on. indeed we need type erase. how to type erase? </a:t>
            </a:r>
            <a:r>
              <a:rPr lang="en-US" altLang="zh-CN" dirty="0" err="1" smtClean="0"/>
              <a:t>std</a:t>
            </a:r>
            <a:r>
              <a:rPr lang="en-US" altLang="zh-CN" dirty="0" smtClean="0"/>
              <a:t>::function? no, because the signature is fixed  at the time of definition.</a:t>
            </a:r>
          </a:p>
          <a:p>
            <a:r>
              <a:rPr lang="en-US" altLang="zh-CN" dirty="0" smtClean="0"/>
              <a:t>how about boost::variant or </a:t>
            </a:r>
            <a:r>
              <a:rPr lang="en-US" altLang="zh-CN" dirty="0" err="1" smtClean="0"/>
              <a:t>std</a:t>
            </a:r>
            <a:r>
              <a:rPr lang="en-US" altLang="zh-CN" dirty="0" smtClean="0"/>
              <a:t>::variant from </a:t>
            </a:r>
            <a:r>
              <a:rPr lang="en-US" altLang="zh-CN" dirty="0" err="1" smtClean="0"/>
              <a:t>c++</a:t>
            </a:r>
            <a:r>
              <a:rPr lang="en-US" altLang="zh-CN" dirty="0" smtClean="0"/>
              <a:t>17? no, because the variant type is also fixed at the time of definition.</a:t>
            </a:r>
          </a:p>
          <a:p>
            <a:r>
              <a:rPr lang="en-US" altLang="zh-CN" dirty="0" smtClean="0"/>
              <a:t>how about boost::any or </a:t>
            </a:r>
            <a:r>
              <a:rPr lang="en-US" altLang="zh-CN" dirty="0" err="1" smtClean="0"/>
              <a:t>std</a:t>
            </a:r>
            <a:r>
              <a:rPr lang="en-US" altLang="zh-CN" dirty="0" smtClean="0"/>
              <a:t>::any from </a:t>
            </a:r>
            <a:r>
              <a:rPr lang="en-US" altLang="zh-CN" dirty="0" err="1" smtClean="0"/>
              <a:t>c++</a:t>
            </a:r>
            <a:r>
              <a:rPr lang="en-US" altLang="zh-CN" dirty="0" smtClean="0"/>
              <a:t>17? no, because </a:t>
            </a:r>
            <a:r>
              <a:rPr lang="en-US" altLang="zh-CN" dirty="0" err="1" smtClean="0"/>
              <a:t>any_cast</a:t>
            </a:r>
            <a:r>
              <a:rPr lang="en-US" altLang="zh-CN" dirty="0" smtClean="0"/>
              <a:t> need a concrete type to get the value, but the request from the client is binary format and lost the type information, the server has no opportunity to get the concrete type.</a:t>
            </a:r>
          </a:p>
          <a:p>
            <a:r>
              <a:rPr lang="en-US" altLang="zh-CN" dirty="0" smtClean="0"/>
              <a:t>Now let’s look at a special type erase way implemented by modern </a:t>
            </a:r>
            <a:r>
              <a:rPr lang="en-US" altLang="zh-CN" dirty="0" err="1" smtClean="0"/>
              <a:t>c++</a:t>
            </a:r>
            <a:r>
              <a:rPr lang="en-US" altLang="zh-CN" dirty="0" smtClean="0"/>
              <a:t>.</a:t>
            </a:r>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12</a:t>
            </a:fld>
            <a:endParaRPr lang="zh-CN" altLang="en-US"/>
          </a:p>
        </p:txBody>
      </p:sp>
    </p:spTree>
    <p:extLst>
      <p:ext uri="{BB962C8B-B14F-4D97-AF65-F5344CB8AC3E}">
        <p14:creationId xmlns:p14="http://schemas.microsoft.com/office/powerpoint/2010/main" val="29953055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13</a:t>
            </a:fld>
            <a:endParaRPr lang="zh-CN" altLang="en-US"/>
          </a:p>
        </p:txBody>
      </p:sp>
    </p:spTree>
    <p:extLst>
      <p:ext uri="{BB962C8B-B14F-4D97-AF65-F5344CB8AC3E}">
        <p14:creationId xmlns:p14="http://schemas.microsoft.com/office/powerpoint/2010/main" val="39750821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now you</a:t>
            </a:r>
            <a:r>
              <a:rPr lang="en-US" altLang="zh-CN" baseline="0" dirty="0" smtClean="0"/>
              <a:t> can  register callable of any signature.</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14</a:t>
            </a:fld>
            <a:endParaRPr lang="zh-CN" altLang="en-US"/>
          </a:p>
        </p:txBody>
      </p:sp>
    </p:spTree>
    <p:extLst>
      <p:ext uri="{BB962C8B-B14F-4D97-AF65-F5344CB8AC3E}">
        <p14:creationId xmlns:p14="http://schemas.microsoft.com/office/powerpoint/2010/main" val="40157477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15</a:t>
            </a:fld>
            <a:endParaRPr lang="zh-CN" altLang="en-US"/>
          </a:p>
        </p:txBody>
      </p:sp>
    </p:spTree>
    <p:extLst>
      <p:ext uri="{BB962C8B-B14F-4D97-AF65-F5344CB8AC3E}">
        <p14:creationId xmlns:p14="http://schemas.microsoft.com/office/powerpoint/2010/main" val="31367275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handler</a:t>
            </a:r>
            <a:r>
              <a:rPr lang="en-US" altLang="zh-CN" baseline="0" dirty="0" smtClean="0"/>
              <a:t> name can be got easily from client request. the route function is very easy, just find the handler and then call it with binary data.</a:t>
            </a:r>
          </a:p>
          <a:p>
            <a:r>
              <a:rPr lang="en-US" altLang="zh-CN" dirty="0" smtClean="0"/>
              <a:t>the key Point is the called handler, let’s look at it.</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16</a:t>
            </a:fld>
            <a:endParaRPr lang="zh-CN" altLang="en-US"/>
          </a:p>
        </p:txBody>
      </p:sp>
    </p:spTree>
    <p:extLst>
      <p:ext uri="{BB962C8B-B14F-4D97-AF65-F5344CB8AC3E}">
        <p14:creationId xmlns:p14="http://schemas.microsoft.com/office/powerpoint/2010/main" val="26431663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the apply function has three arguments, the first argument is the registered handler, the rest arguments are binary data from client.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the client put the call arguments into a tuple and serialize it into binary data. so at the server side we need to</a:t>
            </a:r>
            <a:r>
              <a:rPr lang="zh-CN" altLang="en-US" baseline="0" dirty="0" smtClean="0"/>
              <a:t> </a:t>
            </a:r>
            <a:r>
              <a:rPr lang="en-US" altLang="zh-CN" baseline="0" dirty="0" err="1" smtClean="0"/>
              <a:t>deserialize</a:t>
            </a:r>
            <a:r>
              <a:rPr lang="en-US" altLang="zh-CN" baseline="0" dirty="0" smtClean="0"/>
              <a:t> it into tuple. I use serialization engine iguana do the work, because of the time limit I don’t want to talk about it this time.</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Now you have had the registered handler and the tuple arguments, you just need to call </a:t>
            </a:r>
            <a:r>
              <a:rPr lang="en-US" altLang="zh-CN" dirty="0" err="1" smtClean="0"/>
              <a:t>std</a:t>
            </a:r>
            <a:r>
              <a:rPr lang="en-US" altLang="zh-CN" dirty="0" smtClean="0"/>
              <a:t>::apply to </a:t>
            </a:r>
            <a:r>
              <a:rPr lang="en-US" altLang="zh-CN" dirty="0" err="1" smtClean="0"/>
              <a:t>excecute</a:t>
            </a:r>
            <a:r>
              <a:rPr lang="en-US" altLang="zh-CN" dirty="0" smtClean="0"/>
              <a:t> the hander in  </a:t>
            </a:r>
            <a:r>
              <a:rPr lang="en-US" altLang="zh-CN" dirty="0" err="1" smtClean="0"/>
              <a:t>c++</a:t>
            </a:r>
            <a:r>
              <a:rPr lang="en-US" altLang="zh-CN" dirty="0" smtClean="0"/>
              <a:t>17. But for C++14 you can utilize some new features to implement similar </a:t>
            </a:r>
            <a:r>
              <a:rPr lang="en-US" altLang="zh-CN" dirty="0" err="1" smtClean="0"/>
              <a:t>std</a:t>
            </a:r>
            <a:r>
              <a:rPr lang="en-US" altLang="zh-CN" dirty="0" smtClean="0"/>
              <a:t>::apply.</a:t>
            </a:r>
          </a:p>
          <a:p>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17</a:t>
            </a:fld>
            <a:endParaRPr lang="zh-CN" altLang="en-US"/>
          </a:p>
        </p:txBody>
      </p:sp>
    </p:spTree>
    <p:extLst>
      <p:ext uri="{BB962C8B-B14F-4D97-AF65-F5344CB8AC3E}">
        <p14:creationId xmlns:p14="http://schemas.microsoft.com/office/powerpoint/2010/main" val="29087322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 can implement </a:t>
            </a:r>
            <a:r>
              <a:rPr lang="en-US" altLang="zh-CN" dirty="0" err="1" smtClean="0"/>
              <a:t>std</a:t>
            </a:r>
            <a:r>
              <a:rPr lang="en-US" altLang="zh-CN" dirty="0" smtClean="0"/>
              <a:t>::apply by </a:t>
            </a:r>
            <a:r>
              <a:rPr lang="en-US" altLang="zh-CN" dirty="0" err="1" smtClean="0"/>
              <a:t>c++</a:t>
            </a:r>
            <a:r>
              <a:rPr lang="en-US" altLang="zh-CN" dirty="0" smtClean="0"/>
              <a:t>14, we can utilize </a:t>
            </a:r>
            <a:r>
              <a:rPr lang="en-US" altLang="zh-CN" dirty="0" err="1" smtClean="0"/>
              <a:t>c++</a:t>
            </a:r>
            <a:r>
              <a:rPr lang="en-US" altLang="zh-CN" dirty="0" smtClean="0"/>
              <a:t>14 feature </a:t>
            </a:r>
            <a:r>
              <a:rPr lang="en-US" altLang="zh-CN" dirty="0" err="1" smtClean="0"/>
              <a:t>std</a:t>
            </a:r>
            <a:r>
              <a:rPr lang="en-US" altLang="zh-CN" dirty="0" smtClean="0"/>
              <a:t>::</a:t>
            </a:r>
            <a:r>
              <a:rPr lang="en-US" altLang="zh-CN" dirty="0" err="1" smtClean="0"/>
              <a:t>index_sequence</a:t>
            </a:r>
            <a:r>
              <a:rPr lang="en-US" altLang="zh-CN" dirty="0" smtClean="0"/>
              <a:t> to expand </a:t>
            </a:r>
            <a:r>
              <a:rPr lang="en-US" altLang="zh-CN" dirty="0" err="1" smtClean="0"/>
              <a:t>variadic</a:t>
            </a:r>
            <a:r>
              <a:rPr lang="en-US" altLang="zh-CN" dirty="0" smtClean="0"/>
              <a:t> template.</a:t>
            </a:r>
          </a:p>
          <a:p>
            <a:r>
              <a:rPr lang="en-US" altLang="zh-CN" dirty="0" smtClean="0"/>
              <a:t>at first make a </a:t>
            </a:r>
            <a:r>
              <a:rPr lang="en-US" altLang="zh-CN" dirty="0" err="1" smtClean="0"/>
              <a:t>index_sequence</a:t>
            </a:r>
            <a:r>
              <a:rPr lang="en-US" altLang="zh-CN" dirty="0" smtClean="0"/>
              <a:t> by </a:t>
            </a:r>
            <a:r>
              <a:rPr lang="en-US" altLang="zh-CN" dirty="0" err="1" smtClean="0"/>
              <a:t>tuple_size</a:t>
            </a:r>
            <a:r>
              <a:rPr lang="en-US" altLang="zh-CN" dirty="0" smtClean="0"/>
              <a:t>, then get all elements of tuple by expanding </a:t>
            </a:r>
            <a:r>
              <a:rPr lang="en-US" altLang="zh-CN" dirty="0" err="1" smtClean="0"/>
              <a:t>variadic</a:t>
            </a:r>
            <a:r>
              <a:rPr lang="en-US" altLang="zh-CN" dirty="0" smtClean="0"/>
              <a:t> template, the got parameters become function arguments and the function call finish.</a:t>
            </a:r>
          </a:p>
          <a:p>
            <a:r>
              <a:rPr lang="en-US" altLang="zh-CN" dirty="0" smtClean="0"/>
              <a:t>ok let’s look back the solution of register and route handler</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18</a:t>
            </a:fld>
            <a:endParaRPr lang="zh-CN" altLang="en-US"/>
          </a:p>
        </p:txBody>
      </p:sp>
    </p:spTree>
    <p:extLst>
      <p:ext uri="{BB962C8B-B14F-4D97-AF65-F5344CB8AC3E}">
        <p14:creationId xmlns:p14="http://schemas.microsoft.com/office/powerpoint/2010/main" val="7016078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 utilize a template class to hold the function type and wrapper the real function by invoker::apply. this is a special type erase method, we can register callable of any signature by this method.</a:t>
            </a:r>
          </a:p>
          <a:p>
            <a:r>
              <a:rPr lang="en-US" altLang="zh-CN" dirty="0" smtClean="0"/>
              <a:t>is this method universal? yes, this method is particularly suitable for the following scenarios: parse parameters from network and route to the right handler, RPC, http server can enjoy the benefit of this method.</a:t>
            </a:r>
          </a:p>
          <a:p>
            <a:r>
              <a:rPr lang="en-US" altLang="zh-CN" dirty="0" smtClean="0"/>
              <a:t>let’s talk about the http server</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19</a:t>
            </a:fld>
            <a:endParaRPr lang="zh-CN" altLang="en-US"/>
          </a:p>
        </p:txBody>
      </p:sp>
    </p:spTree>
    <p:extLst>
      <p:ext uri="{BB962C8B-B14F-4D97-AF65-F5344CB8AC3E}">
        <p14:creationId xmlns:p14="http://schemas.microsoft.com/office/powerpoint/2010/main" val="40881547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how to parse the string </a:t>
            </a:r>
            <a:r>
              <a:rPr lang="en-US" altLang="zh-CN" dirty="0" err="1" smtClean="0"/>
              <a:t>url</a:t>
            </a:r>
            <a:r>
              <a:rPr lang="en-US" altLang="zh-CN" dirty="0" smtClean="0"/>
              <a:t> and call the right handler, this situation is a little different from former situation, because the request is raw string, no serialization. how to route and execute by the string </a:t>
            </a:r>
            <a:r>
              <a:rPr lang="en-US" altLang="zh-CN" dirty="0" err="1" smtClean="0"/>
              <a:t>url</a:t>
            </a:r>
            <a:r>
              <a:rPr lang="en-US" altLang="zh-CN" dirty="0" smtClean="0"/>
              <a:t>?</a:t>
            </a:r>
          </a:p>
          <a:p>
            <a:r>
              <a:rPr lang="en-US" altLang="zh-CN" dirty="0" smtClean="0"/>
              <a:t>can anyone give a solution?</a:t>
            </a:r>
          </a:p>
          <a:p>
            <a:r>
              <a:rPr lang="en-US" altLang="zh-CN" dirty="0" smtClean="0"/>
              <a:t>the solution is similar</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20</a:t>
            </a:fld>
            <a:endParaRPr lang="zh-CN" altLang="en-US"/>
          </a:p>
        </p:txBody>
      </p:sp>
    </p:spTree>
    <p:extLst>
      <p:ext uri="{BB962C8B-B14F-4D97-AF65-F5344CB8AC3E}">
        <p14:creationId xmlns:p14="http://schemas.microsoft.com/office/powerpoint/2010/main" val="38749102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Let’s look at the picture</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3</a:t>
            </a:fld>
            <a:endParaRPr lang="zh-CN" altLang="en-US"/>
          </a:p>
        </p:txBody>
      </p:sp>
    </p:spTree>
    <p:extLst>
      <p:ext uri="{BB962C8B-B14F-4D97-AF65-F5344CB8AC3E}">
        <p14:creationId xmlns:p14="http://schemas.microsoft.com/office/powerpoint/2010/main" val="8716259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Firstly split </a:t>
            </a:r>
            <a:r>
              <a:rPr lang="en-US" altLang="zh-CN" dirty="0" err="1" smtClean="0"/>
              <a:t>url</a:t>
            </a:r>
            <a:r>
              <a:rPr lang="en-US" altLang="zh-CN" dirty="0" smtClean="0"/>
              <a:t> into a string vector, the vector hold the string parameters. token parser to the work.</a:t>
            </a:r>
          </a:p>
          <a:p>
            <a:r>
              <a:rPr lang="en-US" altLang="zh-CN" dirty="0" smtClean="0"/>
              <a:t>the get method transforms a parameter to a gave type parameter.</a:t>
            </a:r>
          </a:p>
          <a:p>
            <a:r>
              <a:rPr lang="en-US" altLang="zh-CN" dirty="0" smtClean="0"/>
              <a:t>it’s easy and clear, nothing more to say. next we will implement route and execute by the string vector</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21</a:t>
            </a:fld>
            <a:endParaRPr lang="zh-CN" altLang="en-US"/>
          </a:p>
        </p:txBody>
      </p:sp>
    </p:spTree>
    <p:extLst>
      <p:ext uri="{BB962C8B-B14F-4D97-AF65-F5344CB8AC3E}">
        <p14:creationId xmlns:p14="http://schemas.microsoft.com/office/powerpoint/2010/main" val="13188620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Pay attention to the bind, this time we also bind a template class static member function, but the member function is template function, and one argument is a empty tuple. let’s look at the template class</a:t>
            </a:r>
            <a:r>
              <a:rPr lang="en-US" altLang="zh-CN" dirty="0" smtClean="0"/>
              <a:t>. </a:t>
            </a:r>
            <a:endParaRPr lang="en-US" altLang="zh-CN" dirty="0" smtClean="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22</a:t>
            </a:fld>
            <a:endParaRPr lang="zh-CN" altLang="en-US"/>
          </a:p>
        </p:txBody>
      </p:sp>
    </p:spTree>
    <p:extLst>
      <p:ext uri="{BB962C8B-B14F-4D97-AF65-F5344CB8AC3E}">
        <p14:creationId xmlns:p14="http://schemas.microsoft.com/office/powerpoint/2010/main" val="23544992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a:t>
            </a:r>
            <a:r>
              <a:rPr lang="en-US" altLang="zh-CN" baseline="0" dirty="0" smtClean="0"/>
              <a:t> need some helper class, for example </a:t>
            </a:r>
            <a:r>
              <a:rPr lang="en-US" altLang="zh-CN" baseline="0" dirty="0" err="1" smtClean="0"/>
              <a:t>function_traits</a:t>
            </a:r>
            <a:r>
              <a:rPr lang="en-US" altLang="zh-CN" baseline="0" dirty="0" smtClean="0"/>
              <a:t>,  it used to trait function return type, arguments types, arguments number and so on.</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this is a part of </a:t>
            </a:r>
            <a:r>
              <a:rPr lang="en-US" altLang="zh-CN" dirty="0" err="1" smtClean="0"/>
              <a:t>function_traits</a:t>
            </a:r>
            <a:r>
              <a:rPr lang="en-US" altLang="zh-CN" dirty="0" smtClean="0"/>
              <a:t>, more details you can find it here:</a:t>
            </a:r>
            <a:r>
              <a:rPr lang="zh-CN" altLang="en-US" dirty="0" smtClean="0"/>
              <a:t>https://github.com/topcpporg/rest_rpc/blob/master/rest_rpc/base/function_traits.hpp</a:t>
            </a:r>
            <a:r>
              <a:rPr lang="en-US" altLang="zh-CN"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this </a:t>
            </a:r>
            <a:r>
              <a:rPr lang="en-US" altLang="zh-CN" dirty="0" err="1" smtClean="0"/>
              <a:t>function_traits</a:t>
            </a:r>
            <a:r>
              <a:rPr lang="en-US" altLang="zh-CN" dirty="0" smtClean="0"/>
              <a:t> help us a lot, let’s go on.</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23</a:t>
            </a:fld>
            <a:endParaRPr lang="zh-CN" altLang="en-US"/>
          </a:p>
        </p:txBody>
      </p:sp>
    </p:spTree>
    <p:extLst>
      <p:ext uri="{BB962C8B-B14F-4D97-AF65-F5344CB8AC3E}">
        <p14:creationId xmlns:p14="http://schemas.microsoft.com/office/powerpoint/2010/main" val="35016929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first invoker class is the base case, has three template arguments, the first argument is the type of registered handler,  the second template argument N, every time plus 1 in recursive process, and the third argument is the termination condition. pay attention to the red</a:t>
            </a:r>
            <a:r>
              <a:rPr lang="en-US" altLang="zh-CN" baseline="0" dirty="0" smtClean="0"/>
              <a:t> color code, Firstly</a:t>
            </a:r>
            <a:r>
              <a:rPr lang="en-US" altLang="zh-CN" dirty="0" smtClean="0"/>
              <a:t> every </a:t>
            </a:r>
            <a:r>
              <a:rPr lang="en-US" altLang="zh-CN" dirty="0" smtClean="0"/>
              <a:t>time get a string argument</a:t>
            </a:r>
            <a:r>
              <a:rPr lang="en-US" altLang="zh-CN" baseline="0" dirty="0" smtClean="0"/>
              <a:t> and </a:t>
            </a:r>
            <a:r>
              <a:rPr lang="en-US" altLang="zh-CN" baseline="0" dirty="0" smtClean="0"/>
              <a:t>transform it </a:t>
            </a:r>
            <a:r>
              <a:rPr lang="en-US" altLang="zh-CN" baseline="0" dirty="0" smtClean="0"/>
              <a:t>to corresponding argument in the </a:t>
            </a:r>
            <a:r>
              <a:rPr lang="en-US" altLang="zh-CN" baseline="0" dirty="0" smtClean="0"/>
              <a:t>function. Secondly put the transformed argument into the empty tuple by </a:t>
            </a:r>
            <a:r>
              <a:rPr lang="en-US" altLang="zh-CN" baseline="0" dirty="0" err="1" smtClean="0"/>
              <a:t>tuple_cat</a:t>
            </a:r>
            <a:r>
              <a:rPr lang="en-US" altLang="zh-CN" baseline="0" dirty="0" smtClean="0"/>
              <a:t>, because the beginning </a:t>
            </a:r>
            <a:r>
              <a:rPr lang="en-US" altLang="zh-CN" baseline="0" dirty="0" err="1" smtClean="0"/>
              <a:t>args</a:t>
            </a:r>
            <a:r>
              <a:rPr lang="en-US" altLang="zh-CN" baseline="0" dirty="0" smtClean="0"/>
              <a:t> is </a:t>
            </a:r>
            <a:r>
              <a:rPr lang="en-US" altLang="zh-CN" baseline="0" dirty="0" err="1" smtClean="0"/>
              <a:t>std</a:t>
            </a:r>
            <a:r>
              <a:rPr lang="en-US" altLang="zh-CN" baseline="0" dirty="0" smtClean="0"/>
              <a:t>::tuple&lt;&gt;, so we need </a:t>
            </a:r>
            <a:r>
              <a:rPr lang="en-US" altLang="zh-CN" baseline="0" dirty="0" err="1" smtClean="0"/>
              <a:t>tuple_cat</a:t>
            </a:r>
            <a:r>
              <a:rPr lang="en-US" altLang="zh-CN" baseline="0" dirty="0" smtClean="0"/>
              <a:t> argument one by one, at last we get all arguments in a tuple when recursive determined, and we can use </a:t>
            </a:r>
            <a:r>
              <a:rPr lang="en-US" altLang="zh-CN" baseline="0" dirty="0" err="1" smtClean="0"/>
              <a:t>std</a:t>
            </a:r>
            <a:r>
              <a:rPr lang="en-US" altLang="zh-CN" baseline="0" dirty="0" smtClean="0"/>
              <a:t>::apply to finish call with tuple.</a:t>
            </a:r>
          </a:p>
          <a:p>
            <a:r>
              <a:rPr lang="en-US" altLang="zh-CN" dirty="0" smtClean="0"/>
              <a:t>the key point is transform string argument one</a:t>
            </a:r>
            <a:r>
              <a:rPr lang="en-US" altLang="zh-CN" baseline="0" dirty="0" smtClean="0"/>
              <a:t> by one and add it into a tuple, at last apply with registered function and tuple arguments. is that clear?</a:t>
            </a:r>
          </a:p>
          <a:p>
            <a:r>
              <a:rPr lang="en-US" altLang="zh-CN" dirty="0" smtClean="0"/>
              <a:t>I think it’s very difficult to solve the problem by </a:t>
            </a:r>
            <a:r>
              <a:rPr lang="en-US" altLang="zh-CN" dirty="0" err="1" smtClean="0"/>
              <a:t>c++</a:t>
            </a:r>
            <a:r>
              <a:rPr lang="en-US" altLang="zh-CN" dirty="0" smtClean="0"/>
              <a:t>03</a:t>
            </a:r>
          </a:p>
          <a:p>
            <a:r>
              <a:rPr lang="en-US" altLang="zh-CN" dirty="0" smtClean="0"/>
              <a:t>but it’s easy for modern </a:t>
            </a:r>
            <a:r>
              <a:rPr lang="en-US" altLang="zh-CN" dirty="0" err="1" smtClean="0"/>
              <a:t>c++</a:t>
            </a:r>
            <a:r>
              <a:rPr lang="en-US" altLang="zh-CN" dirty="0" smtClean="0"/>
              <a:t>, because there are so many new features can help us, we just need find the potential of new features and compose them together.</a:t>
            </a:r>
            <a:endParaRPr lang="zh-CN" altLang="en-US" dirty="0" smtClean="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24</a:t>
            </a:fld>
            <a:endParaRPr lang="zh-CN" altLang="en-US"/>
          </a:p>
        </p:txBody>
      </p:sp>
    </p:spTree>
    <p:extLst>
      <p:ext uri="{BB962C8B-B14F-4D97-AF65-F5344CB8AC3E}">
        <p14:creationId xmlns:p14="http://schemas.microsoft.com/office/powerpoint/2010/main" val="26041061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pay attention to the </a:t>
            </a:r>
            <a:r>
              <a:rPr lang="en-US" altLang="zh-CN" dirty="0" err="1" smtClean="0"/>
              <a:t>timax</a:t>
            </a:r>
            <a:r>
              <a:rPr lang="en-US" altLang="zh-CN" dirty="0" smtClean="0"/>
              <a:t> bind, let’s compere it with </a:t>
            </a:r>
            <a:r>
              <a:rPr lang="en-US" altLang="zh-CN" dirty="0" err="1" smtClean="0"/>
              <a:t>std</a:t>
            </a:r>
            <a:r>
              <a:rPr lang="en-US" altLang="zh-CN" dirty="0" smtClean="0"/>
              <a:t>::bind.</a:t>
            </a:r>
          </a:p>
          <a:p>
            <a:r>
              <a:rPr lang="en-US" altLang="zh-CN" dirty="0" err="1" smtClean="0"/>
              <a:t>timax</a:t>
            </a:r>
            <a:r>
              <a:rPr lang="en-US" altLang="zh-CN" dirty="0" smtClean="0"/>
              <a:t>::bind  omits placeholder , it’s  more simple.</a:t>
            </a:r>
          </a:p>
          <a:p>
            <a:r>
              <a:rPr lang="en-US" altLang="zh-CN" dirty="0" err="1" smtClean="0"/>
              <a:t>timax</a:t>
            </a:r>
            <a:r>
              <a:rPr lang="en-US" altLang="zh-CN" dirty="0" smtClean="0"/>
              <a:t> bind is not</a:t>
            </a:r>
            <a:r>
              <a:rPr lang="en-US" altLang="zh-CN" baseline="0" dirty="0" smtClean="0"/>
              <a:t> another bind, it’s just a wrapper of </a:t>
            </a:r>
            <a:r>
              <a:rPr lang="en-US" altLang="zh-CN" baseline="0" dirty="0" err="1" smtClean="0"/>
              <a:t>std</a:t>
            </a:r>
            <a:r>
              <a:rPr lang="en-US" altLang="zh-CN" baseline="0" dirty="0" smtClean="0"/>
              <a:t>::bind for simplify the usage, let’s look at the implementation.</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25</a:t>
            </a:fld>
            <a:endParaRPr lang="zh-CN" altLang="en-US"/>
          </a:p>
        </p:txBody>
      </p:sp>
    </p:spTree>
    <p:extLst>
      <p:ext uri="{BB962C8B-B14F-4D97-AF65-F5344CB8AC3E}">
        <p14:creationId xmlns:p14="http://schemas.microsoft.com/office/powerpoint/2010/main" val="20692978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aseline="0" dirty="0" smtClean="0"/>
              <a:t>there are two overload functions, if you bind with parameters, the first function was selected, in the function </a:t>
            </a:r>
            <a:r>
              <a:rPr lang="en-US" altLang="zh-CN" baseline="0" dirty="0" err="1" smtClean="0"/>
              <a:t>std</a:t>
            </a:r>
            <a:r>
              <a:rPr lang="en-US" altLang="zh-CN" baseline="0" dirty="0" smtClean="0"/>
              <a:t>::bind is called, if you omit the parameters, the second function will be selected.</a:t>
            </a:r>
          </a:p>
          <a:p>
            <a:r>
              <a:rPr lang="en-US" altLang="zh-CN" dirty="0" smtClean="0"/>
              <a:t>Here we use move capture lambda, and the return type is </a:t>
            </a:r>
            <a:r>
              <a:rPr lang="en-US" altLang="zh-CN" dirty="0" err="1" smtClean="0"/>
              <a:t>std</a:t>
            </a:r>
            <a:r>
              <a:rPr lang="en-US" altLang="zh-CN" dirty="0" smtClean="0"/>
              <a:t>::function.</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26</a:t>
            </a:fld>
            <a:endParaRPr lang="zh-CN" altLang="en-US"/>
          </a:p>
        </p:txBody>
      </p:sp>
    </p:spTree>
    <p:extLst>
      <p:ext uri="{BB962C8B-B14F-4D97-AF65-F5344CB8AC3E}">
        <p14:creationId xmlns:p14="http://schemas.microsoft.com/office/powerpoint/2010/main" val="2433551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This picture shows some details of a complete RPC call</a:t>
            </a:r>
            <a:r>
              <a:rPr lang="en-US" altLang="zh-CN" baseline="0" dirty="0" smtClean="0"/>
              <a:t> process. Firstly, the client send a RPC request which contains procedure name and arguments to the server. Secondly the server parses the request and routes to the right procedure, and then executes the procedure, at last return the result to the client.</a:t>
            </a:r>
          </a:p>
          <a:p>
            <a:r>
              <a:rPr lang="en-US" altLang="zh-CN" dirty="0" smtClean="0"/>
              <a:t>I think most people got the perceptual knowledge of</a:t>
            </a:r>
            <a:r>
              <a:rPr lang="en-US" altLang="zh-CN" baseline="0" dirty="0" smtClean="0"/>
              <a:t> RPC. Next </a:t>
            </a:r>
            <a:r>
              <a:rPr lang="en-US" altLang="zh-CN" baseline="0" dirty="0" err="1" smtClean="0"/>
              <a:t>i</a:t>
            </a:r>
            <a:r>
              <a:rPr lang="en-US" altLang="zh-CN" baseline="0" dirty="0" smtClean="0"/>
              <a:t> will introduce a concrete RPC library </a:t>
            </a:r>
            <a:r>
              <a:rPr lang="en-US" altLang="zh-CN" baseline="0" dirty="0" err="1" smtClean="0"/>
              <a:t>rest_rpc</a:t>
            </a:r>
            <a:r>
              <a:rPr lang="en-US" altLang="zh-CN" baseline="0" dirty="0" smtClean="0"/>
              <a:t>. </a:t>
            </a:r>
            <a:r>
              <a:rPr lang="en-US" altLang="zh-CN" dirty="0" smtClean="0"/>
              <a:t> I will discuss the challenges and technical details of how to implement an easy to use RPC library.</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4</a:t>
            </a:fld>
            <a:endParaRPr lang="zh-CN" altLang="en-US"/>
          </a:p>
        </p:txBody>
      </p:sp>
    </p:spTree>
    <p:extLst>
      <p:ext uri="{BB962C8B-B14F-4D97-AF65-F5344CB8AC3E}">
        <p14:creationId xmlns:p14="http://schemas.microsoft.com/office/powerpoint/2010/main" val="30600720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5</a:t>
            </a:fld>
            <a:endParaRPr lang="zh-CN" altLang="en-US"/>
          </a:p>
        </p:txBody>
      </p:sp>
    </p:spTree>
    <p:extLst>
      <p:ext uri="{BB962C8B-B14F-4D97-AF65-F5344CB8AC3E}">
        <p14:creationId xmlns:p14="http://schemas.microsoft.com/office/powerpoint/2010/main" val="28254810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compelling value proposition of the </a:t>
            </a:r>
            <a:r>
              <a:rPr lang="en-US" altLang="zh-CN" dirty="0" err="1" smtClean="0"/>
              <a:t>rest_rpc</a:t>
            </a:r>
            <a:r>
              <a:rPr lang="en-US" altLang="zh-CN" dirty="0" smtClean="0"/>
              <a:t> library is its focus on business logic and simplifying the calling code. Callers spend no time on networking details or data packing and unpacking. </a:t>
            </a:r>
          </a:p>
          <a:p>
            <a:r>
              <a:rPr lang="en-US" altLang="zh-CN" dirty="0" smtClean="0"/>
              <a:t>Here are features of </a:t>
            </a:r>
            <a:r>
              <a:rPr lang="en-US" altLang="zh-CN" dirty="0" err="1" smtClean="0"/>
              <a:t>rest_rpc</a:t>
            </a:r>
            <a:r>
              <a:rPr lang="en-US" altLang="zh-CN" dirty="0" smtClean="0"/>
              <a:t>.</a:t>
            </a:r>
          </a:p>
          <a:p>
            <a:r>
              <a:rPr lang="en-US" altLang="zh-CN" dirty="0" smtClean="0"/>
              <a:t>I’ll show you some examples about </a:t>
            </a:r>
            <a:r>
              <a:rPr lang="en-US" altLang="zh-CN" dirty="0" err="1" smtClean="0"/>
              <a:t>rest_rpc</a:t>
            </a:r>
            <a:r>
              <a:rPr lang="en-US" altLang="zh-CN" dirty="0" smtClean="0"/>
              <a:t> include client and server code.</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6</a:t>
            </a:fld>
            <a:endParaRPr lang="zh-CN" altLang="en-US"/>
          </a:p>
        </p:txBody>
      </p:sp>
    </p:spTree>
    <p:extLst>
      <p:ext uri="{BB962C8B-B14F-4D97-AF65-F5344CB8AC3E}">
        <p14:creationId xmlns:p14="http://schemas.microsoft.com/office/powerpoint/2010/main" val="26225174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Firstly you need define a micro</a:t>
            </a:r>
            <a:r>
              <a:rPr lang="en-US" altLang="zh-CN" baseline="0" dirty="0" smtClean="0"/>
              <a:t> contains service name, arguments types and return type. Secondly determine the serialization type, contains </a:t>
            </a:r>
            <a:r>
              <a:rPr lang="en-US" altLang="zh-CN" baseline="0" dirty="0" err="1" smtClean="0"/>
              <a:t>json</a:t>
            </a:r>
            <a:r>
              <a:rPr lang="en-US" altLang="zh-CN" baseline="0" dirty="0" smtClean="0"/>
              <a:t>, xml and </a:t>
            </a:r>
            <a:r>
              <a:rPr lang="en-US" altLang="zh-CN" baseline="0" dirty="0" err="1" smtClean="0"/>
              <a:t>msgpack</a:t>
            </a:r>
            <a:r>
              <a:rPr lang="en-US" altLang="zh-CN" baseline="0" dirty="0" smtClean="0"/>
              <a:t> format. finally call directly just like local call.</a:t>
            </a:r>
          </a:p>
          <a:p>
            <a:r>
              <a:rPr lang="en-US" altLang="zh-CN" dirty="0" smtClean="0"/>
              <a:t>So you just need five lines code to finish the client RPC call. it’s very simple. </a:t>
            </a:r>
            <a:r>
              <a:rPr lang="en-US" altLang="zh-CN" dirty="0" err="1" smtClean="0"/>
              <a:t>rest_rpc</a:t>
            </a:r>
            <a:r>
              <a:rPr lang="en-US" altLang="zh-CN" dirty="0" smtClean="0"/>
              <a:t> of course support </a:t>
            </a:r>
            <a:r>
              <a:rPr lang="en-US" altLang="zh-CN" dirty="0" err="1" smtClean="0"/>
              <a:t>async</a:t>
            </a:r>
            <a:r>
              <a:rPr lang="en-US" altLang="zh-CN" dirty="0" smtClean="0"/>
              <a:t> call. Let’s look at the server code.</a:t>
            </a:r>
          </a:p>
          <a:p>
            <a:r>
              <a:rPr lang="en-US" altLang="zh-CN" dirty="0" smtClean="0"/>
              <a:t>about the serialization I used a serialization engine iguana which is based on compile time reflection. I won’t talk about it this time, if you have interesting please look at my</a:t>
            </a:r>
            <a:r>
              <a:rPr lang="en-US" altLang="zh-CN" baseline="0" dirty="0" smtClean="0"/>
              <a:t> </a:t>
            </a:r>
            <a:r>
              <a:rPr lang="en-US" altLang="zh-CN" baseline="0" dirty="0" err="1" smtClean="0"/>
              <a:t>github</a:t>
            </a:r>
            <a:r>
              <a:rPr lang="en-US" altLang="zh-CN" baseline="0" dirty="0" smtClean="0"/>
              <a:t>.</a:t>
            </a:r>
          </a:p>
          <a:p>
            <a:r>
              <a:rPr lang="en-US" altLang="zh-CN" dirty="0" smtClean="0"/>
              <a:t>about the micro I will talk about it later.</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7</a:t>
            </a:fld>
            <a:endParaRPr lang="zh-CN" altLang="en-US"/>
          </a:p>
        </p:txBody>
      </p:sp>
    </p:spTree>
    <p:extLst>
      <p:ext uri="{BB962C8B-B14F-4D97-AF65-F5344CB8AC3E}">
        <p14:creationId xmlns:p14="http://schemas.microsoft.com/office/powerpoint/2010/main" val="22669435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server side code is also very simple, firstly define the serialization type, for example </a:t>
            </a:r>
            <a:r>
              <a:rPr lang="en-US" altLang="zh-CN" dirty="0" err="1" smtClean="0"/>
              <a:t>json</a:t>
            </a:r>
            <a:r>
              <a:rPr lang="en-US" altLang="zh-CN" dirty="0" smtClean="0"/>
              <a:t>, xml, </a:t>
            </a:r>
            <a:r>
              <a:rPr lang="en-US" altLang="zh-CN" dirty="0" err="1" smtClean="0"/>
              <a:t>msgpack</a:t>
            </a:r>
            <a:r>
              <a:rPr lang="en-US" altLang="zh-CN" dirty="0" smtClean="0"/>
              <a:t> formats, Secondly register business logic handler, and then you have provided a RPC service-add.</a:t>
            </a:r>
          </a:p>
          <a:p>
            <a:r>
              <a:rPr lang="en-US" altLang="zh-CN" dirty="0" smtClean="0"/>
              <a:t>the </a:t>
            </a:r>
            <a:r>
              <a:rPr lang="en-US" altLang="zh-CN" dirty="0" err="1" smtClean="0"/>
              <a:t>register_handler</a:t>
            </a:r>
            <a:r>
              <a:rPr lang="en-US" altLang="zh-CN" dirty="0" smtClean="0"/>
              <a:t> interface is very flexible, support callable, you can register free function, lambda, member</a:t>
            </a:r>
            <a:r>
              <a:rPr lang="en-US" altLang="zh-CN" baseline="0" dirty="0" smtClean="0"/>
              <a:t> function, function object and so on.</a:t>
            </a:r>
          </a:p>
          <a:p>
            <a:r>
              <a:rPr lang="en-US" altLang="zh-CN" dirty="0" smtClean="0"/>
              <a:t>From the example you can find both the client and the server need do very little things. the server just need register the business logic handler, and the client just need call with arguments.in a word the user just need focus on business, and needn’t care about anything else. So you can rapidly develop your application, this embodies the compelling value proposition of the </a:t>
            </a:r>
            <a:r>
              <a:rPr lang="en-US" altLang="zh-CN" dirty="0" err="1" smtClean="0"/>
              <a:t>rest_rpc</a:t>
            </a:r>
            <a:r>
              <a:rPr lang="en-US" altLang="zh-CN" dirty="0" smtClean="0"/>
              <a:t> , focus on business logic and simplifying the calling code.</a:t>
            </a:r>
          </a:p>
          <a:p>
            <a:r>
              <a:rPr lang="en-US" altLang="zh-CN" dirty="0" smtClean="0"/>
              <a:t>Is it easy to use? You have to solve some problems to achieve easy to use goal. I’m glad to</a:t>
            </a:r>
            <a:r>
              <a:rPr lang="zh-CN" altLang="en-US" baseline="0" dirty="0" smtClean="0"/>
              <a:t> </a:t>
            </a:r>
            <a:r>
              <a:rPr lang="en-US" altLang="zh-CN" baseline="0" dirty="0" smtClean="0"/>
              <a:t>discuss how to archive the goal.</a:t>
            </a:r>
            <a:endParaRPr lang="en-US" altLang="zh-CN" dirty="0" smtClean="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8</a:t>
            </a:fld>
            <a:endParaRPr lang="zh-CN" altLang="en-US"/>
          </a:p>
        </p:txBody>
      </p:sp>
    </p:spTree>
    <p:extLst>
      <p:ext uri="{BB962C8B-B14F-4D97-AF65-F5344CB8AC3E}">
        <p14:creationId xmlns:p14="http://schemas.microsoft.com/office/powerpoint/2010/main" val="29967811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9</a:t>
            </a:fld>
            <a:endParaRPr lang="zh-CN" altLang="en-US"/>
          </a:p>
        </p:txBody>
      </p:sp>
    </p:spTree>
    <p:extLst>
      <p:ext uri="{BB962C8B-B14F-4D97-AF65-F5344CB8AC3E}">
        <p14:creationId xmlns:p14="http://schemas.microsoft.com/office/powerpoint/2010/main" val="16012728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sever code is very simple, because you can easily register callable of any signature with a simple interface </a:t>
            </a:r>
            <a:r>
              <a:rPr lang="en-US" altLang="zh-CN" dirty="0" err="1" smtClean="0"/>
              <a:t>register_handler</a:t>
            </a:r>
            <a:r>
              <a:rPr lang="en-US" altLang="zh-CN" dirty="0" smtClean="0"/>
              <a:t>. you know there is no such a container which can hold different kinds of signatures in </a:t>
            </a:r>
            <a:r>
              <a:rPr lang="en-US" altLang="zh-CN" dirty="0" err="1" smtClean="0"/>
              <a:t>c++</a:t>
            </a:r>
            <a:r>
              <a:rPr lang="en-US" altLang="zh-CN" dirty="0" smtClean="0"/>
              <a:t>.</a:t>
            </a:r>
          </a:p>
          <a:p>
            <a:r>
              <a:rPr lang="en-US" altLang="zh-CN" baseline="0" dirty="0" smtClean="0"/>
              <a:t>So how to </a:t>
            </a:r>
            <a:r>
              <a:rPr lang="en-US" altLang="zh-CN" dirty="0" smtClean="0"/>
              <a:t>register callable of any signature is the first challenge.</a:t>
            </a:r>
          </a:p>
          <a:p>
            <a:r>
              <a:rPr lang="en-US" altLang="zh-CN" dirty="0" smtClean="0"/>
              <a:t>The second challenge is how to route the correct handler, because the request format from the client is binary data, you need to parse the string and finish a function call. so how to transform string arguments to real arguments?</a:t>
            </a:r>
          </a:p>
          <a:p>
            <a:r>
              <a:rPr lang="en-US" altLang="zh-CN" dirty="0" smtClean="0"/>
              <a:t>The third challenge is simplify the call code, general, simple and powerful user interface is a challenge.</a:t>
            </a:r>
          </a:p>
          <a:p>
            <a:r>
              <a:rPr lang="en-US" altLang="zh-CN" dirty="0" smtClean="0"/>
              <a:t>the last challenge is hide the details of serialization and networking, let users  focus on the business logic.</a:t>
            </a:r>
          </a:p>
          <a:p>
            <a:r>
              <a:rPr lang="en-US" altLang="zh-CN" dirty="0" smtClean="0"/>
              <a:t>ok let’s discuss the challenges now.</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10</a:t>
            </a:fld>
            <a:endParaRPr lang="zh-CN" altLang="en-US"/>
          </a:p>
        </p:txBody>
      </p:sp>
    </p:spTree>
    <p:extLst>
      <p:ext uri="{BB962C8B-B14F-4D97-AF65-F5344CB8AC3E}">
        <p14:creationId xmlns:p14="http://schemas.microsoft.com/office/powerpoint/2010/main" val="35844777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2397CA8-2D6B-474E-AD0A-8CF9975324D0}" type="datetimeFigureOut">
              <a:rPr lang="zh-CN" altLang="en-US" smtClean="0"/>
              <a:pPr/>
              <a:t>2017-04-13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0D8BA0E-4B10-4B75-A54B-2A538962B98D}" type="slidenum">
              <a:rPr lang="zh-CN" altLang="en-US" smtClean="0"/>
              <a:pPr/>
              <a:t>‹#›</a:t>
            </a:fld>
            <a:endParaRPr lang="zh-CN" altLang="en-US"/>
          </a:p>
        </p:txBody>
      </p:sp>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r="25032"/>
          <a:stretch/>
        </p:blipFill>
        <p:spPr>
          <a:xfrm>
            <a:off x="-1" y="0"/>
            <a:ext cx="9153525" cy="6858000"/>
          </a:xfrm>
          <a:prstGeom prst="rect">
            <a:avLst/>
          </a:prstGeom>
        </p:spPr>
      </p:pic>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61173"/>
            <a:ext cx="3414299" cy="1356574"/>
          </a:xfrm>
          <a:prstGeom prst="rect">
            <a:avLst/>
          </a:prstGeom>
        </p:spPr>
      </p:pic>
      <p:pic>
        <p:nvPicPr>
          <p:cNvPr id="12" name="图片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5400000" flipV="1">
            <a:off x="4028251" y="1918245"/>
            <a:ext cx="6814867" cy="3975339"/>
          </a:xfrm>
          <a:prstGeom prst="rect">
            <a:avLst/>
          </a:prstGeom>
        </p:spPr>
      </p:pic>
      <p:pic>
        <p:nvPicPr>
          <p:cNvPr id="13" name="图片 12"/>
          <p:cNvPicPr>
            <a:picLocks noChangeAspect="1"/>
          </p:cNvPicPr>
          <p:nvPr userDrawn="1"/>
        </p:nvPicPr>
        <p:blipFill rotWithShape="1">
          <a:blip r:embed="rId5" cstate="print"/>
          <a:srcRect l="47321"/>
          <a:stretch/>
        </p:blipFill>
        <p:spPr>
          <a:xfrm>
            <a:off x="-8313" y="1295401"/>
            <a:ext cx="4881658" cy="5316173"/>
          </a:xfrm>
          <a:prstGeom prst="rect">
            <a:avLst/>
          </a:prstGeom>
        </p:spPr>
      </p:pic>
    </p:spTree>
    <p:extLst>
      <p:ext uri="{BB962C8B-B14F-4D97-AF65-F5344CB8AC3E}">
        <p14:creationId xmlns:p14="http://schemas.microsoft.com/office/powerpoint/2010/main" val="266537618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2397CA8-2D6B-474E-AD0A-8CF9975324D0}" type="datetimeFigureOut">
              <a:rPr lang="zh-CN" altLang="en-US" smtClean="0"/>
              <a:pPr/>
              <a:t>2017-04-13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365326897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2397CA8-2D6B-474E-AD0A-8CF9975324D0}" type="datetimeFigureOut">
              <a:rPr lang="zh-CN" altLang="en-US" smtClean="0"/>
              <a:pPr/>
              <a:t>2017-04-13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147683256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lumMod val="95000"/>
          </a:schemeClr>
        </a:solidFill>
        <a:effectLst/>
      </p:bgPr>
    </p:bg>
    <p:spTree>
      <p:nvGrpSpPr>
        <p:cNvPr id="1" name=""/>
        <p:cNvGrpSpPr/>
        <p:nvPr/>
      </p:nvGrpSpPr>
      <p:grpSpPr>
        <a:xfrm>
          <a:off x="0" y="0"/>
          <a:ext cx="0" cy="0"/>
          <a:chOff x="0" y="0"/>
          <a:chExt cx="0" cy="0"/>
        </a:xfrm>
      </p:grpSpPr>
      <p:pic>
        <p:nvPicPr>
          <p:cNvPr id="13" name="图片 12"/>
          <p:cNvPicPr>
            <a:picLocks noChangeAspect="1"/>
          </p:cNvPicPr>
          <p:nvPr userDrawn="1"/>
        </p:nvPicPr>
        <p:blipFill rotWithShape="1">
          <a:blip r:embed="rId2" cstate="print">
            <a:extLst>
              <a:ext uri="{28A0092B-C50C-407E-A947-70E740481C1C}">
                <a14:useLocalDpi xmlns:a14="http://schemas.microsoft.com/office/drawing/2010/main" val="0"/>
              </a:ext>
            </a:extLst>
          </a:blip>
          <a:srcRect l="10064" t="99242" r="14968" b="91"/>
          <a:stretch/>
        </p:blipFill>
        <p:spPr>
          <a:xfrm>
            <a:off x="-1" y="6818244"/>
            <a:ext cx="9153525" cy="45719"/>
          </a:xfrm>
          <a:prstGeom prst="rect">
            <a:avLst/>
          </a:prstGeom>
        </p:spPr>
      </p:pic>
      <p:sp>
        <p:nvSpPr>
          <p:cNvPr id="14" name="矩形 13"/>
          <p:cNvSpPr/>
          <p:nvPr userDrawn="1"/>
        </p:nvSpPr>
        <p:spPr>
          <a:xfrm>
            <a:off x="308114" y="322682"/>
            <a:ext cx="79513" cy="354052"/>
          </a:xfrm>
          <a:prstGeom prst="rect">
            <a:avLst/>
          </a:prstGeom>
          <a:solidFill>
            <a:srgbClr val="098A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userDrawn="1"/>
        </p:nvPicPr>
        <p:blipFill>
          <a:blip r:embed="rId3" cstate="print">
            <a:duotone>
              <a:prstClr val="black"/>
              <a:srgbClr val="D7F7F9">
                <a:tint val="45000"/>
                <a:satMod val="400000"/>
              </a:srgbClr>
            </a:duotone>
            <a:extLst>
              <a:ext uri="{28A0092B-C50C-407E-A947-70E740481C1C}">
                <a14:useLocalDpi xmlns:a14="http://schemas.microsoft.com/office/drawing/2010/main" val="0"/>
              </a:ext>
            </a:extLst>
          </a:blip>
          <a:stretch>
            <a:fillRect/>
          </a:stretch>
        </p:blipFill>
        <p:spPr>
          <a:xfrm rot="16200000">
            <a:off x="5083959" y="792969"/>
            <a:ext cx="5360723" cy="3127088"/>
          </a:xfrm>
          <a:prstGeom prst="rect">
            <a:avLst/>
          </a:prstGeom>
        </p:spPr>
      </p:pic>
      <p:sp>
        <p:nvSpPr>
          <p:cNvPr id="16" name="Title 1"/>
          <p:cNvSpPr>
            <a:spLocks noGrp="1"/>
          </p:cNvSpPr>
          <p:nvPr>
            <p:ph type="title"/>
          </p:nvPr>
        </p:nvSpPr>
        <p:spPr>
          <a:xfrm>
            <a:off x="501794" y="286115"/>
            <a:ext cx="6718156" cy="424732"/>
          </a:xfrm>
        </p:spPr>
        <p:txBody>
          <a:bodyPr wrap="square">
            <a:spAutoFit/>
          </a:bodyPr>
          <a:lstStyle>
            <a:lvl1pPr>
              <a:defRPr lang="en-US" sz="2400" b="0" i="0" dirty="0">
                <a:solidFill>
                  <a:schemeClr val="tx1">
                    <a:lumMod val="85000"/>
                    <a:lumOff val="15000"/>
                  </a:schemeClr>
                </a:solidFill>
                <a:effectLst/>
                <a:latin typeface="Microsoft YaHei" panose="020B0503020204020204" pitchFamily="34" charset="-122"/>
                <a:ea typeface="Microsoft YaHei" panose="020B0503020204020204" pitchFamily="34" charset="-122"/>
                <a:cs typeface="+mn-cs"/>
              </a:defRPr>
            </a:lvl1pPr>
          </a:lstStyle>
          <a:p>
            <a:pPr marL="0" lvl="0"/>
            <a:r>
              <a:rPr lang="zh-CN" altLang="en-US" smtClean="0"/>
              <a:t>单击此处编辑母版标题样式</a:t>
            </a:r>
            <a:endParaRPr lang="en-US" dirty="0"/>
          </a:p>
        </p:txBody>
      </p:sp>
      <p:sp>
        <p:nvSpPr>
          <p:cNvPr id="17" name="Text Placeholder 3"/>
          <p:cNvSpPr>
            <a:spLocks noGrp="1"/>
          </p:cNvSpPr>
          <p:nvPr>
            <p:ph type="body" sz="half" idx="2"/>
          </p:nvPr>
        </p:nvSpPr>
        <p:spPr>
          <a:xfrm>
            <a:off x="501794" y="1006879"/>
            <a:ext cx="8375506" cy="5198340"/>
          </a:xfrm>
        </p:spPr>
        <p:txBody>
          <a:bodyPr vert="horz" wrap="square" lIns="91440" tIns="45720" rIns="91440" bIns="45720" rtlCol="0" anchor="t" anchorCtr="0">
            <a:noAutofit/>
          </a:bodyPr>
          <a:lstStyle>
            <a:lvl1pPr marL="0" indent="0">
              <a:buNone/>
              <a:defRPr lang="zh-CN" altLang="en-US" sz="1600" b="0" i="0" smtClean="0">
                <a:solidFill>
                  <a:schemeClr val="tx1">
                    <a:lumMod val="75000"/>
                    <a:lumOff val="25000"/>
                  </a:schemeClr>
                </a:solidFill>
                <a:effectLst/>
                <a:latin typeface="Microsoft YaHei" panose="020B0503020204020204" pitchFamily="34" charset="-122"/>
                <a:ea typeface="Microsoft YaHei" panose="020B0503020204020204" pitchFamily="34" charset="-122"/>
              </a:defRPr>
            </a:lvl1pPr>
          </a:lstStyle>
          <a:p>
            <a:pPr marL="0" lvl="0">
              <a:spcBef>
                <a:spcPct val="0"/>
              </a:spcBef>
            </a:pPr>
            <a:r>
              <a:rPr lang="zh-CN" altLang="en-US" smtClean="0"/>
              <a:t>单击此处编辑母版文本样式</a:t>
            </a:r>
          </a:p>
        </p:txBody>
      </p:sp>
    </p:spTree>
    <p:extLst>
      <p:ext uri="{BB962C8B-B14F-4D97-AF65-F5344CB8AC3E}">
        <p14:creationId xmlns:p14="http://schemas.microsoft.com/office/powerpoint/2010/main" val="34829742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2397CA8-2D6B-474E-AD0A-8CF9975324D0}" type="datetimeFigureOut">
              <a:rPr lang="zh-CN" altLang="en-US" smtClean="0"/>
              <a:pPr/>
              <a:t>2017-04-13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255225562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2397CA8-2D6B-474E-AD0A-8CF9975324D0}" type="datetimeFigureOut">
              <a:rPr lang="zh-CN" altLang="en-US" smtClean="0"/>
              <a:pPr/>
              <a:t>2017-04-13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56511994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2397CA8-2D6B-474E-AD0A-8CF9975324D0}" type="datetimeFigureOut">
              <a:rPr lang="zh-CN" altLang="en-US" smtClean="0"/>
              <a:pPr/>
              <a:t>2017-04-13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4018326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2397CA8-2D6B-474E-AD0A-8CF9975324D0}" type="datetimeFigureOut">
              <a:rPr lang="zh-CN" altLang="en-US" smtClean="0"/>
              <a:pPr/>
              <a:t>2017-04-13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2258080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397CA8-2D6B-474E-AD0A-8CF9975324D0}" type="datetimeFigureOut">
              <a:rPr lang="zh-CN" altLang="en-US" smtClean="0"/>
              <a:pPr/>
              <a:t>2017-04-13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3621959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2397CA8-2D6B-474E-AD0A-8CF9975324D0}" type="datetimeFigureOut">
              <a:rPr lang="zh-CN" altLang="en-US" smtClean="0"/>
              <a:pPr/>
              <a:t>2017-04-13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2683433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2397CA8-2D6B-474E-AD0A-8CF9975324D0}" type="datetimeFigureOut">
              <a:rPr lang="zh-CN" altLang="en-US" smtClean="0"/>
              <a:pPr/>
              <a:t>2017-04-13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227346616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397CA8-2D6B-474E-AD0A-8CF9975324D0}" type="datetimeFigureOut">
              <a:rPr lang="zh-CN" altLang="en-US" smtClean="0"/>
              <a:pPr/>
              <a:t>2017-04-13</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37081653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github.com/topcpporg/bstar"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purecpp.org/" TargetMode="External"/><Relationship Id="rId2" Type="http://schemas.openxmlformats.org/officeDocument/2006/relationships/hyperlink" Target="https://github.com/topcpporg/rest_rpc" TargetMode="External"/><Relationship Id="rId1" Type="http://schemas.openxmlformats.org/officeDocument/2006/relationships/slideLayout" Target="../slideLayouts/slideLayout2.xml"/><Relationship Id="rId4" Type="http://schemas.openxmlformats.org/officeDocument/2006/relationships/hyperlink" Target="mailto:qicosmos@163.com"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topcpporg/rest_rpc"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78037" y="2396387"/>
            <a:ext cx="6637779" cy="1077218"/>
          </a:xfrm>
          <a:prstGeom prst="rect">
            <a:avLst/>
          </a:prstGeom>
        </p:spPr>
        <p:txBody>
          <a:bodyPr wrap="none">
            <a:spAutoFit/>
          </a:bodyPr>
          <a:lstStyle/>
          <a:p>
            <a:r>
              <a:rPr lang="en-US" altLang="zh-CN" sz="3200" b="1" dirty="0" smtClean="0">
                <a:solidFill>
                  <a:schemeClr val="bg1"/>
                </a:solidFill>
                <a:latin typeface="微软雅黑" panose="020B0503020204020204" pitchFamily="34" charset="-122"/>
                <a:ea typeface="微软雅黑" panose="020B0503020204020204" pitchFamily="34" charset="-122"/>
              </a:rPr>
              <a:t>An easy to use RPC framework </a:t>
            </a:r>
          </a:p>
          <a:p>
            <a:r>
              <a:rPr lang="en-US" altLang="zh-CN" sz="3200" b="1" dirty="0" smtClean="0">
                <a:solidFill>
                  <a:schemeClr val="bg1"/>
                </a:solidFill>
                <a:latin typeface="微软雅黑" panose="020B0503020204020204" pitchFamily="34" charset="-122"/>
                <a:ea typeface="微软雅黑" panose="020B0503020204020204" pitchFamily="34" charset="-122"/>
              </a:rPr>
              <a:t>implemented by C++11/14</a:t>
            </a:r>
            <a:endParaRPr lang="en-US" altLang="zh-CN" sz="3200" b="1" i="0" dirty="0" smtClean="0">
              <a:solidFill>
                <a:schemeClr val="bg1"/>
              </a:solidFill>
              <a:effectLst/>
              <a:latin typeface="微软雅黑" panose="020B0503020204020204" pitchFamily="34" charset="-122"/>
              <a:ea typeface="微软雅黑" panose="020B0503020204020204" pitchFamily="34" charset="-122"/>
            </a:endParaRPr>
          </a:p>
        </p:txBody>
      </p:sp>
      <p:sp>
        <p:nvSpPr>
          <p:cNvPr id="10" name="矩形 9"/>
          <p:cNvSpPr/>
          <p:nvPr/>
        </p:nvSpPr>
        <p:spPr>
          <a:xfrm>
            <a:off x="1041563" y="2498165"/>
            <a:ext cx="36000" cy="2340000"/>
          </a:xfrm>
          <a:prstGeom prst="rect">
            <a:avLst/>
          </a:prstGeom>
          <a:solidFill>
            <a:srgbClr val="24A8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184438" y="4222190"/>
            <a:ext cx="2161169" cy="584775"/>
          </a:xfrm>
          <a:prstGeom prst="rect">
            <a:avLst/>
          </a:prstGeom>
        </p:spPr>
        <p:txBody>
          <a:bodyPr wrap="none">
            <a:spAutoFit/>
          </a:bodyPr>
          <a:lstStyle/>
          <a:p>
            <a:r>
              <a:rPr lang="en-US" altLang="zh-CN" sz="1600" dirty="0" smtClean="0">
                <a:solidFill>
                  <a:schemeClr val="bg1"/>
                </a:solidFill>
                <a:latin typeface="Microsoft YaHei" panose="020B0503020204020204" pitchFamily="34" charset="-122"/>
                <a:ea typeface="Microsoft YaHei" panose="020B0503020204020204" pitchFamily="34" charset="-122"/>
              </a:rPr>
              <a:t>Yu Qi</a:t>
            </a:r>
          </a:p>
          <a:p>
            <a:r>
              <a:rPr lang="en-US" altLang="zh-CN" sz="1600" dirty="0" smtClean="0">
                <a:solidFill>
                  <a:schemeClr val="bg1"/>
                </a:solidFill>
                <a:latin typeface="Microsoft YaHei" panose="020B0503020204020204" pitchFamily="34" charset="-122"/>
                <a:ea typeface="Microsoft YaHei" panose="020B0503020204020204" pitchFamily="34" charset="-122"/>
              </a:rPr>
              <a:t>qicosmos@163.com</a:t>
            </a:r>
            <a:endParaRPr lang="zh-CN" altLang="en-US" sz="1600" dirty="0">
              <a:solidFill>
                <a:schemeClr val="bg1"/>
              </a:solidFill>
            </a:endParaRPr>
          </a:p>
        </p:txBody>
      </p:sp>
    </p:spTree>
    <p:extLst>
      <p:ext uri="{BB962C8B-B14F-4D97-AF65-F5344CB8AC3E}">
        <p14:creationId xmlns:p14="http://schemas.microsoft.com/office/powerpoint/2010/main" val="20639641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Challenges</a:t>
            </a:r>
            <a:endParaRPr lang="zh-CN" altLang="en-US" dirty="0"/>
          </a:p>
        </p:txBody>
      </p:sp>
      <p:sp>
        <p:nvSpPr>
          <p:cNvPr id="3" name="文本占位符 2"/>
          <p:cNvSpPr>
            <a:spLocks noGrp="1"/>
          </p:cNvSpPr>
          <p:nvPr>
            <p:ph type="body" sz="half" idx="2"/>
          </p:nvPr>
        </p:nvSpPr>
        <p:spPr/>
        <p:txBody>
          <a:bodyPr/>
          <a:lstStyle/>
          <a:p>
            <a:pPr marL="285750" indent="-285750">
              <a:buFont typeface="Wingdings" panose="05000000000000000000" pitchFamily="2" charset="2"/>
              <a:buChar char="Ø"/>
            </a:pPr>
            <a:r>
              <a:rPr lang="en-US" altLang="zh-CN" dirty="0" smtClean="0"/>
              <a:t>How to register </a:t>
            </a:r>
            <a:r>
              <a:rPr lang="en-US" altLang="zh-CN" dirty="0"/>
              <a:t>callable of </a:t>
            </a:r>
            <a:r>
              <a:rPr lang="en-US" altLang="zh-CN" dirty="0" smtClean="0"/>
              <a:t>any signature</a:t>
            </a:r>
          </a:p>
          <a:p>
            <a:pPr marL="285750" indent="-285750">
              <a:buFont typeface="Wingdings" panose="05000000000000000000" pitchFamily="2" charset="2"/>
              <a:buChar char="Ø"/>
            </a:pPr>
            <a:r>
              <a:rPr lang="en-US" altLang="zh-CN" dirty="0" smtClean="0"/>
              <a:t>How to route the correct handler</a:t>
            </a:r>
          </a:p>
          <a:p>
            <a:pPr marL="285750" indent="-285750">
              <a:buFont typeface="Wingdings" panose="05000000000000000000" pitchFamily="2" charset="2"/>
              <a:buChar char="Ø"/>
            </a:pPr>
            <a:r>
              <a:rPr lang="en-US" altLang="zh-CN" dirty="0" smtClean="0"/>
              <a:t>How to simplify the call code</a:t>
            </a:r>
          </a:p>
          <a:p>
            <a:pPr marL="285750" indent="-285750">
              <a:buFont typeface="Wingdings" panose="05000000000000000000" pitchFamily="2" charset="2"/>
              <a:buChar char="Ø"/>
            </a:pPr>
            <a:r>
              <a:rPr lang="en-US" altLang="zh-CN" dirty="0"/>
              <a:t>How to hide the details of serialization and networking</a:t>
            </a:r>
            <a:endParaRPr lang="en-US" altLang="zh-CN" dirty="0" smtClean="0"/>
          </a:p>
          <a:p>
            <a:endParaRPr lang="zh-CN" altLang="en-US" dirty="0"/>
          </a:p>
        </p:txBody>
      </p:sp>
    </p:spTree>
    <p:extLst>
      <p:ext uri="{BB962C8B-B14F-4D97-AF65-F5344CB8AC3E}">
        <p14:creationId xmlns:p14="http://schemas.microsoft.com/office/powerpoint/2010/main" val="15881981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Register callable of any signature</a:t>
            </a:r>
            <a:endParaRPr lang="zh-CN" altLang="en-US" dirty="0"/>
          </a:p>
        </p:txBody>
      </p:sp>
      <p:sp>
        <p:nvSpPr>
          <p:cNvPr id="3" name="文本占位符 2"/>
          <p:cNvSpPr>
            <a:spLocks noGrp="1"/>
          </p:cNvSpPr>
          <p:nvPr>
            <p:ph type="body" sz="half" idx="2"/>
          </p:nvPr>
        </p:nvSpPr>
        <p:spPr/>
        <p:txBody>
          <a:bodyPr/>
          <a:lstStyle/>
          <a:p>
            <a:endParaRPr lang="zh-CN" altLang="en-US" dirty="0"/>
          </a:p>
        </p:txBody>
      </p:sp>
      <p:pic>
        <p:nvPicPr>
          <p:cNvPr id="4" name="图片 3"/>
          <p:cNvPicPr>
            <a:picLocks noChangeAspect="1"/>
          </p:cNvPicPr>
          <p:nvPr/>
        </p:nvPicPr>
        <p:blipFill>
          <a:blip r:embed="rId3" cstate="print"/>
          <a:stretch>
            <a:fillRect/>
          </a:stretch>
        </p:blipFill>
        <p:spPr>
          <a:xfrm>
            <a:off x="2367238" y="1462333"/>
            <a:ext cx="4409524" cy="3933333"/>
          </a:xfrm>
          <a:prstGeom prst="rect">
            <a:avLst/>
          </a:prstGeom>
        </p:spPr>
      </p:pic>
      <p:sp>
        <p:nvSpPr>
          <p:cNvPr id="5" name="矩形 4"/>
          <p:cNvSpPr/>
          <p:nvPr/>
        </p:nvSpPr>
        <p:spPr>
          <a:xfrm>
            <a:off x="2298357" y="1392195"/>
            <a:ext cx="2224216" cy="3459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298357" y="2636109"/>
            <a:ext cx="2224216" cy="3212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下箭头 7"/>
          <p:cNvSpPr/>
          <p:nvPr/>
        </p:nvSpPr>
        <p:spPr>
          <a:xfrm rot="18387982">
            <a:off x="4883635" y="1401884"/>
            <a:ext cx="212784" cy="8823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下箭头 8"/>
          <p:cNvSpPr/>
          <p:nvPr/>
        </p:nvSpPr>
        <p:spPr>
          <a:xfrm rot="13955654">
            <a:off x="4865245" y="2177831"/>
            <a:ext cx="212784" cy="8434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5315461" y="1953237"/>
            <a:ext cx="2956643" cy="738664"/>
          </a:xfrm>
          <a:prstGeom prst="rect">
            <a:avLst/>
          </a:prstGeom>
        </p:spPr>
        <p:txBody>
          <a:bodyPr wrap="none">
            <a:spAutoFit/>
          </a:bodyPr>
          <a:lstStyle/>
          <a:p>
            <a:r>
              <a:rPr lang="zh-CN" altLang="en-US" dirty="0">
                <a:solidFill>
                  <a:srgbClr val="FF0000"/>
                </a:solidFill>
              </a:rPr>
              <a:t>different kinds of </a:t>
            </a:r>
            <a:r>
              <a:rPr lang="zh-CN" altLang="en-US" dirty="0" smtClean="0">
                <a:solidFill>
                  <a:srgbClr val="FF0000"/>
                </a:solidFill>
              </a:rPr>
              <a:t>functions</a:t>
            </a:r>
            <a:endParaRPr lang="en-US" altLang="zh-CN" dirty="0" smtClean="0">
              <a:solidFill>
                <a:srgbClr val="FF0000"/>
              </a:solidFill>
            </a:endParaRPr>
          </a:p>
          <a:p>
            <a:r>
              <a:rPr lang="en-US" altLang="zh-CN" sz="2400" dirty="0" smtClean="0">
                <a:solidFill>
                  <a:srgbClr val="7030A0"/>
                </a:solidFill>
              </a:rPr>
              <a:t>in one same container</a:t>
            </a:r>
            <a:endParaRPr lang="zh-CN" altLang="en-US" sz="2400" dirty="0">
              <a:solidFill>
                <a:srgbClr val="7030A0"/>
              </a:solidFill>
            </a:endParaRPr>
          </a:p>
        </p:txBody>
      </p:sp>
    </p:spTree>
    <p:extLst>
      <p:ext uri="{BB962C8B-B14F-4D97-AF65-F5344CB8AC3E}">
        <p14:creationId xmlns:p14="http://schemas.microsoft.com/office/powerpoint/2010/main" val="3199775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10">
                                            <p:txEl>
                                              <p:pRg st="0" end="0"/>
                                            </p:txEl>
                                          </p:spTgt>
                                        </p:tgtEl>
                                        <p:attrNameLst>
                                          <p:attrName>style.visibility</p:attrName>
                                        </p:attrNameLst>
                                      </p:cBhvr>
                                      <p:to>
                                        <p:strVal val="visible"/>
                                      </p:to>
                                    </p:set>
                                    <p:animEffect transition="in" filter="wipe(left)">
                                      <p:cBhvr>
                                        <p:cTn id="24" dur="500"/>
                                        <p:tgtEl>
                                          <p:spTgt spid="10">
                                            <p:txEl>
                                              <p:pRg st="0" end="0"/>
                                            </p:txEl>
                                          </p:spTgt>
                                        </p:tgtEl>
                                      </p:cBhvr>
                                    </p:animEffect>
                                  </p:childTnLst>
                                </p:cTn>
                              </p:par>
                            </p:childTnLst>
                          </p:cTn>
                        </p:par>
                        <p:par>
                          <p:cTn id="25" fill="hold">
                            <p:stCondLst>
                              <p:cond delay="1000"/>
                            </p:stCondLst>
                            <p:childTnLst>
                              <p:par>
                                <p:cTn id="26" presetID="53" presetClass="entr" presetSubtype="16" fill="hold" nodeType="afterEffect">
                                  <p:stCondLst>
                                    <p:cond delay="0"/>
                                  </p:stCondLst>
                                  <p:childTnLst>
                                    <p:set>
                                      <p:cBhvr>
                                        <p:cTn id="27" dur="1" fill="hold">
                                          <p:stCondLst>
                                            <p:cond delay="0"/>
                                          </p:stCondLst>
                                        </p:cTn>
                                        <p:tgtEl>
                                          <p:spTgt spid="10">
                                            <p:txEl>
                                              <p:pRg st="1" end="1"/>
                                            </p:txEl>
                                          </p:spTgt>
                                        </p:tgtEl>
                                        <p:attrNameLst>
                                          <p:attrName>style.visibility</p:attrName>
                                        </p:attrNameLst>
                                      </p:cBhvr>
                                      <p:to>
                                        <p:strVal val="visible"/>
                                      </p:to>
                                    </p:set>
                                    <p:anim calcmode="lin" valueType="num">
                                      <p:cBhvr>
                                        <p:cTn id="28" dur="500" fill="hold"/>
                                        <p:tgtEl>
                                          <p:spTgt spid="10">
                                            <p:txEl>
                                              <p:pRg st="1" end="1"/>
                                            </p:txEl>
                                          </p:spTgt>
                                        </p:tgtEl>
                                        <p:attrNameLst>
                                          <p:attrName>ppt_w</p:attrName>
                                        </p:attrNameLst>
                                      </p:cBhvr>
                                      <p:tavLst>
                                        <p:tav tm="0">
                                          <p:val>
                                            <p:fltVal val="0"/>
                                          </p:val>
                                        </p:tav>
                                        <p:tav tm="100000">
                                          <p:val>
                                            <p:strVal val="#ppt_w"/>
                                          </p:val>
                                        </p:tav>
                                      </p:tavLst>
                                    </p:anim>
                                    <p:anim calcmode="lin" valueType="num">
                                      <p:cBhvr>
                                        <p:cTn id="29" dur="500" fill="hold"/>
                                        <p:tgtEl>
                                          <p:spTgt spid="10">
                                            <p:txEl>
                                              <p:pRg st="1" end="1"/>
                                            </p:txEl>
                                          </p:spTgt>
                                        </p:tgtEl>
                                        <p:attrNameLst>
                                          <p:attrName>ppt_h</p:attrName>
                                        </p:attrNameLst>
                                      </p:cBhvr>
                                      <p:tavLst>
                                        <p:tav tm="0">
                                          <p:val>
                                            <p:fltVal val="0"/>
                                          </p:val>
                                        </p:tav>
                                        <p:tav tm="100000">
                                          <p:val>
                                            <p:strVal val="#ppt_h"/>
                                          </p:val>
                                        </p:tav>
                                      </p:tavLst>
                                    </p:anim>
                                    <p:animEffect transition="in" filter="fade">
                                      <p:cBhvr>
                                        <p:cTn id="30" dur="500"/>
                                        <p:tgtEl>
                                          <p:spTgt spid="10">
                                            <p:txEl>
                                              <p:pRg st="1" end="1"/>
                                            </p:txEl>
                                          </p:spTgt>
                                        </p:tgtEl>
                                      </p:cBhvr>
                                    </p:animEffect>
                                  </p:childTnLst>
                                </p:cTn>
                              </p:par>
                            </p:childTnLst>
                          </p:cTn>
                        </p:par>
                        <p:par>
                          <p:cTn id="31" fill="hold">
                            <p:stCondLst>
                              <p:cond delay="1500"/>
                            </p:stCondLst>
                            <p:childTnLst>
                              <p:par>
                                <p:cTn id="32" presetID="22" presetClass="entr" presetSubtype="8"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wipe(left)">
                                      <p:cBhvr>
                                        <p:cTn id="3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Register callable of any signature</a:t>
            </a:r>
            <a:endParaRPr lang="zh-CN" altLang="en-US" dirty="0"/>
          </a:p>
        </p:txBody>
      </p:sp>
      <p:sp>
        <p:nvSpPr>
          <p:cNvPr id="3" name="文本占位符 2"/>
          <p:cNvSpPr>
            <a:spLocks noGrp="1"/>
          </p:cNvSpPr>
          <p:nvPr>
            <p:ph type="body" sz="half" idx="2"/>
          </p:nvPr>
        </p:nvSpPr>
        <p:spPr/>
        <p:txBody>
          <a:bodyPr/>
          <a:lstStyle/>
          <a:p>
            <a:r>
              <a:rPr lang="en-US" altLang="zh-CN" dirty="0" smtClean="0"/>
              <a:t>C++ has no such a container</a:t>
            </a:r>
          </a:p>
          <a:p>
            <a:endParaRPr lang="en-US" altLang="zh-CN" dirty="0" smtClean="0"/>
          </a:p>
          <a:p>
            <a:pPr algn="ctr"/>
            <a:r>
              <a:rPr lang="en-US" altLang="zh-CN" sz="2000" dirty="0" smtClean="0">
                <a:solidFill>
                  <a:srgbClr val="FF0000"/>
                </a:solidFill>
              </a:rPr>
              <a:t>type erase</a:t>
            </a:r>
          </a:p>
          <a:p>
            <a:r>
              <a:rPr lang="en-US" altLang="zh-CN" dirty="0" err="1" smtClean="0">
                <a:solidFill>
                  <a:schemeClr val="tx1"/>
                </a:solidFill>
              </a:rPr>
              <a:t>std</a:t>
            </a:r>
            <a:r>
              <a:rPr lang="en-US" altLang="zh-CN" dirty="0" smtClean="0">
                <a:solidFill>
                  <a:schemeClr val="tx1"/>
                </a:solidFill>
              </a:rPr>
              <a:t>::function?</a:t>
            </a:r>
          </a:p>
          <a:p>
            <a:endParaRPr lang="en-US" altLang="zh-CN" dirty="0">
              <a:solidFill>
                <a:schemeClr val="tx1"/>
              </a:solidFill>
            </a:endParaRPr>
          </a:p>
          <a:p>
            <a:r>
              <a:rPr lang="en-US" altLang="zh-CN" dirty="0" err="1" smtClean="0">
                <a:solidFill>
                  <a:schemeClr val="tx1"/>
                </a:solidFill>
              </a:rPr>
              <a:t>boost.variant</a:t>
            </a:r>
            <a:r>
              <a:rPr lang="en-US" altLang="zh-CN" dirty="0" smtClean="0">
                <a:solidFill>
                  <a:schemeClr val="tx1"/>
                </a:solidFill>
              </a:rPr>
              <a:t>?</a:t>
            </a:r>
          </a:p>
          <a:p>
            <a:endParaRPr lang="en-US" altLang="zh-CN" dirty="0">
              <a:solidFill>
                <a:schemeClr val="tx1"/>
              </a:solidFill>
            </a:endParaRPr>
          </a:p>
          <a:p>
            <a:r>
              <a:rPr lang="en-US" altLang="zh-CN" dirty="0" err="1" smtClean="0">
                <a:solidFill>
                  <a:schemeClr val="tx1"/>
                </a:solidFill>
              </a:rPr>
              <a:t>boost.any</a:t>
            </a:r>
            <a:r>
              <a:rPr lang="en-US" altLang="zh-CN" dirty="0" smtClean="0">
                <a:solidFill>
                  <a:schemeClr val="tx1"/>
                </a:solidFill>
              </a:rPr>
              <a:t>?</a:t>
            </a:r>
            <a:endParaRPr lang="zh-CN" altLang="en-US" dirty="0">
              <a:solidFill>
                <a:schemeClr val="tx1"/>
              </a:solidFill>
            </a:endParaRPr>
          </a:p>
        </p:txBody>
      </p:sp>
      <p:sp>
        <p:nvSpPr>
          <p:cNvPr id="4" name="乘号 3"/>
          <p:cNvSpPr/>
          <p:nvPr/>
        </p:nvSpPr>
        <p:spPr>
          <a:xfrm>
            <a:off x="2145954" y="2006976"/>
            <a:ext cx="337751" cy="453082"/>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乘号 4"/>
          <p:cNvSpPr/>
          <p:nvPr/>
        </p:nvSpPr>
        <p:spPr>
          <a:xfrm>
            <a:off x="2141836" y="2702803"/>
            <a:ext cx="337751" cy="453082"/>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乘号 5"/>
          <p:cNvSpPr/>
          <p:nvPr/>
        </p:nvSpPr>
        <p:spPr>
          <a:xfrm>
            <a:off x="2141836" y="3416842"/>
            <a:ext cx="337751" cy="453082"/>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751918" y="3458717"/>
            <a:ext cx="3310650" cy="369332"/>
          </a:xfrm>
          <a:prstGeom prst="rect">
            <a:avLst/>
          </a:prstGeom>
        </p:spPr>
        <p:txBody>
          <a:bodyPr wrap="none">
            <a:spAutoFit/>
          </a:bodyPr>
          <a:lstStyle/>
          <a:p>
            <a:r>
              <a:rPr lang="zh-CN" altLang="en-US" dirty="0"/>
              <a:t>for network lost type information</a:t>
            </a:r>
          </a:p>
        </p:txBody>
      </p:sp>
      <p:sp>
        <p:nvSpPr>
          <p:cNvPr id="8" name="矩形 7"/>
          <p:cNvSpPr/>
          <p:nvPr/>
        </p:nvSpPr>
        <p:spPr>
          <a:xfrm>
            <a:off x="2751918" y="4462636"/>
            <a:ext cx="3486595" cy="369332"/>
          </a:xfrm>
          <a:prstGeom prst="rect">
            <a:avLst/>
          </a:prstGeom>
        </p:spPr>
        <p:txBody>
          <a:bodyPr wrap="none">
            <a:spAutoFit/>
          </a:bodyPr>
          <a:lstStyle/>
          <a:p>
            <a:r>
              <a:rPr lang="zh-CN" altLang="en-US" b="1" dirty="0"/>
              <a:t>modern c++ can solve the problem</a:t>
            </a:r>
          </a:p>
        </p:txBody>
      </p:sp>
    </p:spTree>
    <p:extLst>
      <p:ext uri="{BB962C8B-B14F-4D97-AF65-F5344CB8AC3E}">
        <p14:creationId xmlns:p14="http://schemas.microsoft.com/office/powerpoint/2010/main" val="1219976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p:cTn id="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3">
                                            <p:txEl>
                                              <p:pRg st="2" end="2"/>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 calcmode="lin" valueType="num">
                                      <p:cBhvr>
                                        <p:cTn id="14"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1000" fill="hold"/>
                                        <p:tgtEl>
                                          <p:spTgt spid="4"/>
                                        </p:tgtEl>
                                        <p:attrNameLst>
                                          <p:attrName>ppt_w</p:attrName>
                                        </p:attrNameLst>
                                      </p:cBhvr>
                                      <p:tavLst>
                                        <p:tav tm="0">
                                          <p:val>
                                            <p:fltVal val="0"/>
                                          </p:val>
                                        </p:tav>
                                        <p:tav tm="100000">
                                          <p:val>
                                            <p:strVal val="#ppt_w"/>
                                          </p:val>
                                        </p:tav>
                                      </p:tavLst>
                                    </p:anim>
                                    <p:anim calcmode="lin" valueType="num">
                                      <p:cBhvr>
                                        <p:cTn id="22" dur="1000" fill="hold"/>
                                        <p:tgtEl>
                                          <p:spTgt spid="4"/>
                                        </p:tgtEl>
                                        <p:attrNameLst>
                                          <p:attrName>ppt_h</p:attrName>
                                        </p:attrNameLst>
                                      </p:cBhvr>
                                      <p:tavLst>
                                        <p:tav tm="0">
                                          <p:val>
                                            <p:fltVal val="0"/>
                                          </p:val>
                                        </p:tav>
                                        <p:tav tm="100000">
                                          <p:val>
                                            <p:strVal val="#ppt_h"/>
                                          </p:val>
                                        </p:tav>
                                      </p:tavLst>
                                    </p:anim>
                                    <p:anim calcmode="lin" valueType="num">
                                      <p:cBhvr>
                                        <p:cTn id="23" dur="1000" fill="hold"/>
                                        <p:tgtEl>
                                          <p:spTgt spid="4"/>
                                        </p:tgtEl>
                                        <p:attrNameLst>
                                          <p:attrName>style.rotation</p:attrName>
                                        </p:attrNameLst>
                                      </p:cBhvr>
                                      <p:tavLst>
                                        <p:tav tm="0">
                                          <p:val>
                                            <p:fltVal val="90"/>
                                          </p:val>
                                        </p:tav>
                                        <p:tav tm="100000">
                                          <p:val>
                                            <p:fltVal val="0"/>
                                          </p:val>
                                        </p:tav>
                                      </p:tavLst>
                                    </p:anim>
                                    <p:animEffect transition="in" filter="fade">
                                      <p:cBhvr>
                                        <p:cTn id="24" dur="10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p:cTn id="29"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0"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31" dur="5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1" presetClass="entr" presetSubtype="0" fill="hold" grpId="0" nodeType="clickEffect">
                                  <p:stCondLst>
                                    <p:cond delay="0"/>
                                  </p:stCondLst>
                                  <p:childTnLst>
                                    <p:set>
                                      <p:cBhvr>
                                        <p:cTn id="35" dur="1" fill="hold">
                                          <p:stCondLst>
                                            <p:cond delay="0"/>
                                          </p:stCondLst>
                                        </p:cTn>
                                        <p:tgtEl>
                                          <p:spTgt spid="5"/>
                                        </p:tgtEl>
                                        <p:attrNameLst>
                                          <p:attrName>style.visibility</p:attrName>
                                        </p:attrNameLst>
                                      </p:cBhvr>
                                      <p:to>
                                        <p:strVal val="visible"/>
                                      </p:to>
                                    </p:set>
                                    <p:anim calcmode="lin" valueType="num">
                                      <p:cBhvr>
                                        <p:cTn id="36" dur="1000" fill="hold"/>
                                        <p:tgtEl>
                                          <p:spTgt spid="5"/>
                                        </p:tgtEl>
                                        <p:attrNameLst>
                                          <p:attrName>ppt_w</p:attrName>
                                        </p:attrNameLst>
                                      </p:cBhvr>
                                      <p:tavLst>
                                        <p:tav tm="0">
                                          <p:val>
                                            <p:fltVal val="0"/>
                                          </p:val>
                                        </p:tav>
                                        <p:tav tm="100000">
                                          <p:val>
                                            <p:strVal val="#ppt_w"/>
                                          </p:val>
                                        </p:tav>
                                      </p:tavLst>
                                    </p:anim>
                                    <p:anim calcmode="lin" valueType="num">
                                      <p:cBhvr>
                                        <p:cTn id="37" dur="1000" fill="hold"/>
                                        <p:tgtEl>
                                          <p:spTgt spid="5"/>
                                        </p:tgtEl>
                                        <p:attrNameLst>
                                          <p:attrName>ppt_h</p:attrName>
                                        </p:attrNameLst>
                                      </p:cBhvr>
                                      <p:tavLst>
                                        <p:tav tm="0">
                                          <p:val>
                                            <p:fltVal val="0"/>
                                          </p:val>
                                        </p:tav>
                                        <p:tav tm="100000">
                                          <p:val>
                                            <p:strVal val="#ppt_h"/>
                                          </p:val>
                                        </p:tav>
                                      </p:tavLst>
                                    </p:anim>
                                    <p:anim calcmode="lin" valueType="num">
                                      <p:cBhvr>
                                        <p:cTn id="38" dur="1000" fill="hold"/>
                                        <p:tgtEl>
                                          <p:spTgt spid="5"/>
                                        </p:tgtEl>
                                        <p:attrNameLst>
                                          <p:attrName>style.rotation</p:attrName>
                                        </p:attrNameLst>
                                      </p:cBhvr>
                                      <p:tavLst>
                                        <p:tav tm="0">
                                          <p:val>
                                            <p:fltVal val="90"/>
                                          </p:val>
                                        </p:tav>
                                        <p:tav tm="100000">
                                          <p:val>
                                            <p:fltVal val="0"/>
                                          </p:val>
                                        </p:tav>
                                      </p:tavLst>
                                    </p:anim>
                                    <p:animEffect transition="in" filter="fade">
                                      <p:cBhvr>
                                        <p:cTn id="39" dur="1000"/>
                                        <p:tgtEl>
                                          <p:spTgt spid="5"/>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nodeType="click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 calcmode="lin" valueType="num">
                                      <p:cBhvr>
                                        <p:cTn id="44"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45"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46" dur="500"/>
                                        <p:tgtEl>
                                          <p:spTgt spid="3">
                                            <p:txEl>
                                              <p:pRg st="7" end="7"/>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1" presetClass="entr" presetSubtype="0" fill="hold" grpId="0" nodeType="clickEffect">
                                  <p:stCondLst>
                                    <p:cond delay="0"/>
                                  </p:stCondLst>
                                  <p:childTnLst>
                                    <p:set>
                                      <p:cBhvr>
                                        <p:cTn id="50" dur="1" fill="hold">
                                          <p:stCondLst>
                                            <p:cond delay="0"/>
                                          </p:stCondLst>
                                        </p:cTn>
                                        <p:tgtEl>
                                          <p:spTgt spid="6"/>
                                        </p:tgtEl>
                                        <p:attrNameLst>
                                          <p:attrName>style.visibility</p:attrName>
                                        </p:attrNameLst>
                                      </p:cBhvr>
                                      <p:to>
                                        <p:strVal val="visible"/>
                                      </p:to>
                                    </p:set>
                                    <p:anim calcmode="lin" valueType="num">
                                      <p:cBhvr>
                                        <p:cTn id="51" dur="1000" fill="hold"/>
                                        <p:tgtEl>
                                          <p:spTgt spid="6"/>
                                        </p:tgtEl>
                                        <p:attrNameLst>
                                          <p:attrName>ppt_w</p:attrName>
                                        </p:attrNameLst>
                                      </p:cBhvr>
                                      <p:tavLst>
                                        <p:tav tm="0">
                                          <p:val>
                                            <p:fltVal val="0"/>
                                          </p:val>
                                        </p:tav>
                                        <p:tav tm="100000">
                                          <p:val>
                                            <p:strVal val="#ppt_w"/>
                                          </p:val>
                                        </p:tav>
                                      </p:tavLst>
                                    </p:anim>
                                    <p:anim calcmode="lin" valueType="num">
                                      <p:cBhvr>
                                        <p:cTn id="52" dur="1000" fill="hold"/>
                                        <p:tgtEl>
                                          <p:spTgt spid="6"/>
                                        </p:tgtEl>
                                        <p:attrNameLst>
                                          <p:attrName>ppt_h</p:attrName>
                                        </p:attrNameLst>
                                      </p:cBhvr>
                                      <p:tavLst>
                                        <p:tav tm="0">
                                          <p:val>
                                            <p:fltVal val="0"/>
                                          </p:val>
                                        </p:tav>
                                        <p:tav tm="100000">
                                          <p:val>
                                            <p:strVal val="#ppt_h"/>
                                          </p:val>
                                        </p:tav>
                                      </p:tavLst>
                                    </p:anim>
                                    <p:anim calcmode="lin" valueType="num">
                                      <p:cBhvr>
                                        <p:cTn id="53" dur="1000" fill="hold"/>
                                        <p:tgtEl>
                                          <p:spTgt spid="6"/>
                                        </p:tgtEl>
                                        <p:attrNameLst>
                                          <p:attrName>style.rotation</p:attrName>
                                        </p:attrNameLst>
                                      </p:cBhvr>
                                      <p:tavLst>
                                        <p:tav tm="0">
                                          <p:val>
                                            <p:fltVal val="90"/>
                                          </p:val>
                                        </p:tav>
                                        <p:tav tm="100000">
                                          <p:val>
                                            <p:fltVal val="0"/>
                                          </p:val>
                                        </p:tav>
                                      </p:tavLst>
                                    </p:anim>
                                    <p:animEffect transition="in" filter="fade">
                                      <p:cBhvr>
                                        <p:cTn id="54" dur="1000"/>
                                        <p:tgtEl>
                                          <p:spTgt spid="6"/>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7"/>
                                        </p:tgtEl>
                                        <p:attrNameLst>
                                          <p:attrName>style.visibility</p:attrName>
                                        </p:attrNameLst>
                                      </p:cBhvr>
                                      <p:to>
                                        <p:strVal val="visible"/>
                                      </p:to>
                                    </p:set>
                                    <p:anim calcmode="lin" valueType="num">
                                      <p:cBhvr additive="base">
                                        <p:cTn id="59" dur="500" fill="hold"/>
                                        <p:tgtEl>
                                          <p:spTgt spid="7"/>
                                        </p:tgtEl>
                                        <p:attrNameLst>
                                          <p:attrName>ppt_x</p:attrName>
                                        </p:attrNameLst>
                                      </p:cBhvr>
                                      <p:tavLst>
                                        <p:tav tm="0">
                                          <p:val>
                                            <p:strVal val="#ppt_x"/>
                                          </p:val>
                                        </p:tav>
                                        <p:tav tm="100000">
                                          <p:val>
                                            <p:strVal val="#ppt_x"/>
                                          </p:val>
                                        </p:tav>
                                      </p:tavLst>
                                    </p:anim>
                                    <p:anim calcmode="lin" valueType="num">
                                      <p:cBhvr additive="base">
                                        <p:cTn id="6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7">
                                            <p:txEl>
                                              <p:pRg st="0" end="0"/>
                                            </p:txEl>
                                          </p:spTgt>
                                        </p:tgtEl>
                                        <p:attrNameLst>
                                          <p:attrName>style.visibility</p:attrName>
                                        </p:attrNameLst>
                                      </p:cBhvr>
                                      <p:to>
                                        <p:strVal val="visible"/>
                                      </p:to>
                                    </p:set>
                                    <p:animEffect transition="in" filter="wipe(left)">
                                      <p:cBhvr>
                                        <p:cTn id="65" dur="500"/>
                                        <p:tgtEl>
                                          <p:spTgt spid="7">
                                            <p:txEl>
                                              <p:pRg st="0" end="0"/>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26" presetClass="entr" presetSubtype="0" fill="hold" grpId="0" nodeType="clickEffect">
                                  <p:stCondLst>
                                    <p:cond delay="0"/>
                                  </p:stCondLst>
                                  <p:childTnLst>
                                    <p:set>
                                      <p:cBhvr>
                                        <p:cTn id="69" dur="1" fill="hold">
                                          <p:stCondLst>
                                            <p:cond delay="0"/>
                                          </p:stCondLst>
                                        </p:cTn>
                                        <p:tgtEl>
                                          <p:spTgt spid="8"/>
                                        </p:tgtEl>
                                        <p:attrNameLst>
                                          <p:attrName>style.visibility</p:attrName>
                                        </p:attrNameLst>
                                      </p:cBhvr>
                                      <p:to>
                                        <p:strVal val="visible"/>
                                      </p:to>
                                    </p:set>
                                    <p:animEffect transition="in" filter="wipe(down)">
                                      <p:cBhvr>
                                        <p:cTn id="70" dur="580">
                                          <p:stCondLst>
                                            <p:cond delay="0"/>
                                          </p:stCondLst>
                                        </p:cTn>
                                        <p:tgtEl>
                                          <p:spTgt spid="8"/>
                                        </p:tgtEl>
                                      </p:cBhvr>
                                    </p:animEffect>
                                    <p:anim calcmode="lin" valueType="num">
                                      <p:cBhvr>
                                        <p:cTn id="71"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72"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73"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74"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75"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76" dur="26">
                                          <p:stCondLst>
                                            <p:cond delay="650"/>
                                          </p:stCondLst>
                                        </p:cTn>
                                        <p:tgtEl>
                                          <p:spTgt spid="8"/>
                                        </p:tgtEl>
                                      </p:cBhvr>
                                      <p:to x="100000" y="60000"/>
                                    </p:animScale>
                                    <p:animScale>
                                      <p:cBhvr>
                                        <p:cTn id="77" dur="166" decel="50000">
                                          <p:stCondLst>
                                            <p:cond delay="676"/>
                                          </p:stCondLst>
                                        </p:cTn>
                                        <p:tgtEl>
                                          <p:spTgt spid="8"/>
                                        </p:tgtEl>
                                      </p:cBhvr>
                                      <p:to x="100000" y="100000"/>
                                    </p:animScale>
                                    <p:animScale>
                                      <p:cBhvr>
                                        <p:cTn id="78" dur="26">
                                          <p:stCondLst>
                                            <p:cond delay="1312"/>
                                          </p:stCondLst>
                                        </p:cTn>
                                        <p:tgtEl>
                                          <p:spTgt spid="8"/>
                                        </p:tgtEl>
                                      </p:cBhvr>
                                      <p:to x="100000" y="80000"/>
                                    </p:animScale>
                                    <p:animScale>
                                      <p:cBhvr>
                                        <p:cTn id="79" dur="166" decel="50000">
                                          <p:stCondLst>
                                            <p:cond delay="1338"/>
                                          </p:stCondLst>
                                        </p:cTn>
                                        <p:tgtEl>
                                          <p:spTgt spid="8"/>
                                        </p:tgtEl>
                                      </p:cBhvr>
                                      <p:to x="100000" y="100000"/>
                                    </p:animScale>
                                    <p:animScale>
                                      <p:cBhvr>
                                        <p:cTn id="80" dur="26">
                                          <p:stCondLst>
                                            <p:cond delay="1642"/>
                                          </p:stCondLst>
                                        </p:cTn>
                                        <p:tgtEl>
                                          <p:spTgt spid="8"/>
                                        </p:tgtEl>
                                      </p:cBhvr>
                                      <p:to x="100000" y="90000"/>
                                    </p:animScale>
                                    <p:animScale>
                                      <p:cBhvr>
                                        <p:cTn id="81" dur="166" decel="50000">
                                          <p:stCondLst>
                                            <p:cond delay="1668"/>
                                          </p:stCondLst>
                                        </p:cTn>
                                        <p:tgtEl>
                                          <p:spTgt spid="8"/>
                                        </p:tgtEl>
                                      </p:cBhvr>
                                      <p:to x="100000" y="100000"/>
                                    </p:animScale>
                                    <p:animScale>
                                      <p:cBhvr>
                                        <p:cTn id="82" dur="26">
                                          <p:stCondLst>
                                            <p:cond delay="1808"/>
                                          </p:stCondLst>
                                        </p:cTn>
                                        <p:tgtEl>
                                          <p:spTgt spid="8"/>
                                        </p:tgtEl>
                                      </p:cBhvr>
                                      <p:to x="100000" y="95000"/>
                                    </p:animScale>
                                    <p:animScale>
                                      <p:cBhvr>
                                        <p:cTn id="83"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Register callable of any signature</a:t>
            </a:r>
            <a:endParaRPr lang="zh-CN" altLang="en-US" dirty="0"/>
          </a:p>
        </p:txBody>
      </p:sp>
      <p:sp>
        <p:nvSpPr>
          <p:cNvPr id="3" name="文本占位符 2"/>
          <p:cNvSpPr>
            <a:spLocks noGrp="1"/>
          </p:cNvSpPr>
          <p:nvPr>
            <p:ph type="body" sz="half" idx="2"/>
          </p:nvPr>
        </p:nvSpPr>
        <p:spPr/>
        <p:txBody>
          <a:bodyPr/>
          <a:lstStyle/>
          <a:p>
            <a:r>
              <a:rPr lang="en-US" altLang="zh-CN" dirty="0" smtClean="0"/>
              <a:t>A special type erase</a:t>
            </a:r>
          </a:p>
          <a:p>
            <a:endParaRPr lang="en-US" altLang="zh-CN" dirty="0" smtClean="0"/>
          </a:p>
          <a:p>
            <a:r>
              <a:rPr lang="en-US" altLang="zh-CN" sz="1400" dirty="0"/>
              <a:t>template&lt;</a:t>
            </a:r>
            <a:r>
              <a:rPr lang="en-US" altLang="zh-CN" sz="1400" dirty="0" err="1"/>
              <a:t>typename</a:t>
            </a:r>
            <a:r>
              <a:rPr lang="en-US" altLang="zh-CN" sz="1400" dirty="0"/>
              <a:t> Function&gt;</a:t>
            </a:r>
          </a:p>
          <a:p>
            <a:r>
              <a:rPr lang="en-US" altLang="zh-CN" sz="1400" dirty="0" err="1"/>
              <a:t>struct</a:t>
            </a:r>
            <a:r>
              <a:rPr lang="en-US" altLang="zh-CN" sz="1400" dirty="0"/>
              <a:t> invoker</a:t>
            </a:r>
          </a:p>
          <a:p>
            <a:r>
              <a:rPr lang="en-US" altLang="zh-CN" sz="1400" dirty="0"/>
              <a:t>{</a:t>
            </a:r>
          </a:p>
          <a:p>
            <a:r>
              <a:rPr lang="en-US" altLang="zh-CN" sz="1400" dirty="0"/>
              <a:t>    static inline void apply(</a:t>
            </a:r>
            <a:r>
              <a:rPr lang="en-US" altLang="zh-CN" sz="1400" dirty="0" err="1"/>
              <a:t>const</a:t>
            </a:r>
            <a:r>
              <a:rPr lang="en-US" altLang="zh-CN" sz="1400" dirty="0"/>
              <a:t> Function&amp; </a:t>
            </a:r>
            <a:r>
              <a:rPr lang="en-US" altLang="zh-CN" sz="1400" dirty="0" err="1"/>
              <a:t>func</a:t>
            </a:r>
            <a:r>
              <a:rPr lang="en-US" altLang="zh-CN" sz="1400" dirty="0"/>
              <a:t>, char </a:t>
            </a:r>
            <a:r>
              <a:rPr lang="en-US" altLang="zh-CN" sz="1400" dirty="0" err="1"/>
              <a:t>const</a:t>
            </a:r>
            <a:r>
              <a:rPr lang="en-US" altLang="zh-CN" sz="1400" dirty="0"/>
              <a:t>*, </a:t>
            </a:r>
            <a:r>
              <a:rPr lang="en-US" altLang="zh-CN" sz="1400" dirty="0" err="1"/>
              <a:t>size_t</a:t>
            </a:r>
            <a:r>
              <a:rPr lang="en-US" altLang="zh-CN" sz="1400" dirty="0" smtClean="0"/>
              <a:t>){}</a:t>
            </a:r>
            <a:endParaRPr lang="en-US" altLang="zh-CN" sz="1400" dirty="0"/>
          </a:p>
          <a:p>
            <a:r>
              <a:rPr lang="en-US" altLang="zh-CN" sz="1400" dirty="0"/>
              <a:t>};</a:t>
            </a:r>
          </a:p>
          <a:p>
            <a:endParaRPr lang="en-US" altLang="zh-CN" sz="1400" dirty="0"/>
          </a:p>
          <a:p>
            <a:endParaRPr lang="zh-CN" altLang="en-US" dirty="0"/>
          </a:p>
        </p:txBody>
      </p:sp>
      <p:sp>
        <p:nvSpPr>
          <p:cNvPr id="5" name="矩形 4"/>
          <p:cNvSpPr/>
          <p:nvPr/>
        </p:nvSpPr>
        <p:spPr>
          <a:xfrm>
            <a:off x="1466336" y="1655806"/>
            <a:ext cx="1696994" cy="3130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右箭头 5"/>
          <p:cNvSpPr/>
          <p:nvPr/>
        </p:nvSpPr>
        <p:spPr>
          <a:xfrm>
            <a:off x="3237470" y="1614617"/>
            <a:ext cx="978408" cy="197708"/>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212857" y="1528805"/>
            <a:ext cx="3139834" cy="369332"/>
          </a:xfrm>
          <a:prstGeom prst="rect">
            <a:avLst/>
          </a:prstGeom>
        </p:spPr>
        <p:txBody>
          <a:bodyPr wrap="none">
            <a:spAutoFit/>
          </a:bodyPr>
          <a:lstStyle/>
          <a:p>
            <a:r>
              <a:rPr lang="zh-CN" altLang="en-US" dirty="0" smtClean="0">
                <a:solidFill>
                  <a:srgbClr val="FF0000"/>
                </a:solidFill>
              </a:rPr>
              <a:t>c</a:t>
            </a:r>
            <a:r>
              <a:rPr lang="en-US" altLang="zh-CN" dirty="0" smtClean="0">
                <a:solidFill>
                  <a:srgbClr val="FF0000"/>
                </a:solidFill>
              </a:rPr>
              <a:t>a</a:t>
            </a:r>
            <a:r>
              <a:rPr lang="zh-CN" altLang="en-US" dirty="0" smtClean="0">
                <a:solidFill>
                  <a:srgbClr val="FF0000"/>
                </a:solidFill>
              </a:rPr>
              <a:t>rry </a:t>
            </a:r>
            <a:r>
              <a:rPr lang="zh-CN" altLang="en-US" dirty="0">
                <a:solidFill>
                  <a:srgbClr val="FF0000"/>
                </a:solidFill>
              </a:rPr>
              <a:t>function type information</a:t>
            </a:r>
          </a:p>
        </p:txBody>
      </p:sp>
      <p:sp>
        <p:nvSpPr>
          <p:cNvPr id="8" name="矩形 7"/>
          <p:cNvSpPr/>
          <p:nvPr/>
        </p:nvSpPr>
        <p:spPr>
          <a:xfrm>
            <a:off x="4326803" y="3606049"/>
            <a:ext cx="1286728" cy="1477328"/>
          </a:xfrm>
          <a:prstGeom prst="rect">
            <a:avLst/>
          </a:prstGeom>
        </p:spPr>
        <p:txBody>
          <a:bodyPr wrap="square">
            <a:spAutoFit/>
          </a:bodyPr>
          <a:lstStyle/>
          <a:p>
            <a:r>
              <a:rPr lang="zh-CN" altLang="en-US" dirty="0"/>
              <a:t>int</a:t>
            </a:r>
          </a:p>
          <a:p>
            <a:r>
              <a:rPr lang="zh-CN" altLang="en-US" dirty="0"/>
              <a:t>int&amp;</a:t>
            </a:r>
          </a:p>
          <a:p>
            <a:r>
              <a:rPr lang="zh-CN" altLang="en-US" dirty="0"/>
              <a:t>int&amp;&amp;</a:t>
            </a:r>
          </a:p>
          <a:p>
            <a:r>
              <a:rPr lang="zh-CN" altLang="en-US" dirty="0"/>
              <a:t>const int</a:t>
            </a:r>
            <a:r>
              <a:rPr lang="zh-CN" altLang="en-US" dirty="0" smtClean="0"/>
              <a:t>&amp;</a:t>
            </a:r>
            <a:endParaRPr lang="en-US" altLang="zh-CN" dirty="0" smtClean="0"/>
          </a:p>
          <a:p>
            <a:r>
              <a:rPr lang="en-US" altLang="zh-CN" dirty="0" smtClean="0"/>
              <a:t>……</a:t>
            </a:r>
            <a:endParaRPr lang="zh-CN" altLang="en-US" dirty="0"/>
          </a:p>
        </p:txBody>
      </p:sp>
      <p:sp>
        <p:nvSpPr>
          <p:cNvPr id="9" name="矩形 8"/>
          <p:cNvSpPr/>
          <p:nvPr/>
        </p:nvSpPr>
        <p:spPr>
          <a:xfrm>
            <a:off x="2183485" y="3606049"/>
            <a:ext cx="1453006" cy="1477328"/>
          </a:xfrm>
          <a:prstGeom prst="rect">
            <a:avLst/>
          </a:prstGeom>
        </p:spPr>
        <p:txBody>
          <a:bodyPr wrap="square">
            <a:spAutoFit/>
          </a:bodyPr>
          <a:lstStyle/>
          <a:p>
            <a:r>
              <a:rPr lang="en-US" altLang="zh-CN" dirty="0" smtClean="0"/>
              <a:t>return type</a:t>
            </a:r>
            <a:endParaRPr lang="zh-CN" altLang="en-US" dirty="0"/>
          </a:p>
          <a:p>
            <a:r>
              <a:rPr lang="en-US" altLang="zh-CN" dirty="0" err="1" smtClean="0"/>
              <a:t>parm</a:t>
            </a:r>
            <a:r>
              <a:rPr lang="en-US" altLang="zh-CN" dirty="0" smtClean="0"/>
              <a:t> type</a:t>
            </a:r>
            <a:endParaRPr lang="zh-CN" altLang="en-US" dirty="0"/>
          </a:p>
          <a:p>
            <a:r>
              <a:rPr lang="en-US" altLang="zh-CN" dirty="0" err="1" smtClean="0"/>
              <a:t>referrence</a:t>
            </a:r>
            <a:endParaRPr lang="zh-CN" altLang="en-US" dirty="0"/>
          </a:p>
          <a:p>
            <a:r>
              <a:rPr lang="en-US" altLang="zh-CN" dirty="0" err="1" smtClean="0"/>
              <a:t>const</a:t>
            </a:r>
            <a:r>
              <a:rPr lang="en-US" altLang="zh-CN" dirty="0"/>
              <a:t> volatile</a:t>
            </a:r>
            <a:endParaRPr lang="en-US" altLang="zh-CN" dirty="0" smtClean="0"/>
          </a:p>
          <a:p>
            <a:r>
              <a:rPr lang="en-US" altLang="zh-CN" dirty="0" smtClean="0"/>
              <a:t>……</a:t>
            </a:r>
            <a:endParaRPr lang="zh-CN" altLang="en-US" dirty="0"/>
          </a:p>
        </p:txBody>
      </p:sp>
      <p:sp>
        <p:nvSpPr>
          <p:cNvPr id="10" name="右箭头 9"/>
          <p:cNvSpPr/>
          <p:nvPr/>
        </p:nvSpPr>
        <p:spPr>
          <a:xfrm rot="19881104">
            <a:off x="3804622" y="2382971"/>
            <a:ext cx="678868" cy="202470"/>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06446" y="2114874"/>
            <a:ext cx="2336345" cy="369332"/>
          </a:xfrm>
          <a:prstGeom prst="rect">
            <a:avLst/>
          </a:prstGeom>
        </p:spPr>
        <p:txBody>
          <a:bodyPr wrap="none">
            <a:spAutoFit/>
          </a:bodyPr>
          <a:lstStyle/>
          <a:p>
            <a:r>
              <a:rPr lang="en-US" altLang="zh-CN" dirty="0" smtClean="0">
                <a:solidFill>
                  <a:srgbClr val="FF0000"/>
                </a:solidFill>
              </a:rPr>
              <a:t>can accept any callable</a:t>
            </a:r>
            <a:endParaRPr lang="zh-CN" altLang="en-US" dirty="0">
              <a:solidFill>
                <a:srgbClr val="FF0000"/>
              </a:solidFill>
            </a:endParaRPr>
          </a:p>
        </p:txBody>
      </p:sp>
    </p:spTree>
    <p:extLst>
      <p:ext uri="{BB962C8B-B14F-4D97-AF65-F5344CB8AC3E}">
        <p14:creationId xmlns:p14="http://schemas.microsoft.com/office/powerpoint/2010/main" val="344134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ppt_x"/>
                                          </p:val>
                                        </p:tav>
                                        <p:tav tm="100000">
                                          <p:val>
                                            <p:strVal val="#ppt_x"/>
                                          </p:val>
                                        </p:tav>
                                      </p:tavLst>
                                    </p:anim>
                                    <p:anim calcmode="lin" valueType="num">
                                      <p:cBhvr additive="base">
                                        <p:cTn id="30" dur="500" fill="hold"/>
                                        <p:tgtEl>
                                          <p:spTgt spid="5"/>
                                        </p:tgtEl>
                                        <p:attrNameLst>
                                          <p:attrName>ppt_y</p:attrName>
                                        </p:attrNameLst>
                                      </p:cBhvr>
                                      <p:tavLst>
                                        <p:tav tm="0">
                                          <p:val>
                                            <p:strVal val="1+#ppt_h/2"/>
                                          </p:val>
                                        </p:tav>
                                        <p:tav tm="100000">
                                          <p:val>
                                            <p:strVal val="#ppt_y"/>
                                          </p:val>
                                        </p:tav>
                                      </p:tavLst>
                                    </p:anim>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wipe(left)">
                                      <p:cBhvr>
                                        <p:cTn id="34" dur="500"/>
                                        <p:tgtEl>
                                          <p:spTgt spid="6"/>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wipe(left)">
                                      <p:cBhvr>
                                        <p:cTn id="38" dur="500"/>
                                        <p:tgtEl>
                                          <p:spTgt spid="7"/>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31" presetClass="entr" presetSubtype="0"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p:cTn id="49" dur="1000" fill="hold"/>
                                        <p:tgtEl>
                                          <p:spTgt spid="8"/>
                                        </p:tgtEl>
                                        <p:attrNameLst>
                                          <p:attrName>ppt_w</p:attrName>
                                        </p:attrNameLst>
                                      </p:cBhvr>
                                      <p:tavLst>
                                        <p:tav tm="0">
                                          <p:val>
                                            <p:fltVal val="0"/>
                                          </p:val>
                                        </p:tav>
                                        <p:tav tm="100000">
                                          <p:val>
                                            <p:strVal val="#ppt_w"/>
                                          </p:val>
                                        </p:tav>
                                      </p:tavLst>
                                    </p:anim>
                                    <p:anim calcmode="lin" valueType="num">
                                      <p:cBhvr>
                                        <p:cTn id="50" dur="1000" fill="hold"/>
                                        <p:tgtEl>
                                          <p:spTgt spid="8"/>
                                        </p:tgtEl>
                                        <p:attrNameLst>
                                          <p:attrName>ppt_h</p:attrName>
                                        </p:attrNameLst>
                                      </p:cBhvr>
                                      <p:tavLst>
                                        <p:tav tm="0">
                                          <p:val>
                                            <p:fltVal val="0"/>
                                          </p:val>
                                        </p:tav>
                                        <p:tav tm="100000">
                                          <p:val>
                                            <p:strVal val="#ppt_h"/>
                                          </p:val>
                                        </p:tav>
                                      </p:tavLst>
                                    </p:anim>
                                    <p:anim calcmode="lin" valueType="num">
                                      <p:cBhvr>
                                        <p:cTn id="51" dur="1000" fill="hold"/>
                                        <p:tgtEl>
                                          <p:spTgt spid="8"/>
                                        </p:tgtEl>
                                        <p:attrNameLst>
                                          <p:attrName>style.rotation</p:attrName>
                                        </p:attrNameLst>
                                      </p:cBhvr>
                                      <p:tavLst>
                                        <p:tav tm="0">
                                          <p:val>
                                            <p:fltVal val="90"/>
                                          </p:val>
                                        </p:tav>
                                        <p:tav tm="100000">
                                          <p:val>
                                            <p:fltVal val="0"/>
                                          </p:val>
                                        </p:tav>
                                      </p:tavLst>
                                    </p:anim>
                                    <p:animEffect transition="in" filter="fade">
                                      <p:cBhvr>
                                        <p:cTn id="52" dur="1000"/>
                                        <p:tgtEl>
                                          <p:spTgt spid="8"/>
                                        </p:tgtEl>
                                      </p:cBhvr>
                                    </p:animEffect>
                                  </p:childTnLst>
                                </p:cTn>
                              </p:par>
                            </p:childTnLst>
                          </p:cTn>
                        </p:par>
                        <p:par>
                          <p:cTn id="53" fill="hold">
                            <p:stCondLst>
                              <p:cond delay="1000"/>
                            </p:stCondLst>
                            <p:childTnLst>
                              <p:par>
                                <p:cTn id="54" presetID="22" presetClass="entr" presetSubtype="8" fill="hold" grpId="0" nodeType="after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wipe(left)">
                                      <p:cBhvr>
                                        <p:cTn id="56" dur="500"/>
                                        <p:tgtEl>
                                          <p:spTgt spid="10"/>
                                        </p:tgtEl>
                                      </p:cBhvr>
                                    </p:animEffect>
                                  </p:childTnLst>
                                </p:cTn>
                              </p:par>
                            </p:childTnLst>
                          </p:cTn>
                        </p:par>
                        <p:par>
                          <p:cTn id="57" fill="hold">
                            <p:stCondLst>
                              <p:cond delay="1500"/>
                            </p:stCondLst>
                            <p:childTnLst>
                              <p:par>
                                <p:cTn id="58" presetID="22" presetClass="entr" presetSubtype="8" fill="hold" grpId="0" nodeType="afterEffect">
                                  <p:stCondLst>
                                    <p:cond delay="0"/>
                                  </p:stCondLst>
                                  <p:childTnLst>
                                    <p:set>
                                      <p:cBhvr>
                                        <p:cTn id="59" dur="1" fill="hold">
                                          <p:stCondLst>
                                            <p:cond delay="0"/>
                                          </p:stCondLst>
                                        </p:cTn>
                                        <p:tgtEl>
                                          <p:spTgt spid="11"/>
                                        </p:tgtEl>
                                        <p:attrNameLst>
                                          <p:attrName>style.visibility</p:attrName>
                                        </p:attrNameLst>
                                      </p:cBhvr>
                                      <p:to>
                                        <p:strVal val="visible"/>
                                      </p:to>
                                    </p:set>
                                    <p:animEffect transition="in" filter="wipe(left)">
                                      <p:cBhvr>
                                        <p:cTn id="6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 grpId="0"/>
      <p:bldP spid="9" grpId="0"/>
      <p:bldP spid="10" grpId="0" animBg="1"/>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下箭头 7"/>
          <p:cNvSpPr/>
          <p:nvPr/>
        </p:nvSpPr>
        <p:spPr>
          <a:xfrm>
            <a:off x="6858576" y="3114969"/>
            <a:ext cx="227127" cy="1878372"/>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下箭头 6"/>
          <p:cNvSpPr/>
          <p:nvPr/>
        </p:nvSpPr>
        <p:spPr>
          <a:xfrm rot="3361887">
            <a:off x="5624048" y="2705788"/>
            <a:ext cx="227127" cy="2172867"/>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a:t>Register callable of any signature</a:t>
            </a:r>
            <a:endParaRPr lang="zh-CN" altLang="en-US" dirty="0"/>
          </a:p>
        </p:txBody>
      </p:sp>
      <p:sp>
        <p:nvSpPr>
          <p:cNvPr id="3" name="文本占位符 2"/>
          <p:cNvSpPr>
            <a:spLocks noGrp="1"/>
          </p:cNvSpPr>
          <p:nvPr>
            <p:ph type="body" sz="half" idx="2"/>
          </p:nvPr>
        </p:nvSpPr>
        <p:spPr/>
        <p:txBody>
          <a:bodyPr/>
          <a:lstStyle/>
          <a:p>
            <a:r>
              <a:rPr lang="en-US" altLang="zh-CN" dirty="0" err="1" smtClean="0"/>
              <a:t>struct</a:t>
            </a:r>
            <a:r>
              <a:rPr lang="en-US" altLang="zh-CN" dirty="0" smtClean="0"/>
              <a:t> </a:t>
            </a:r>
            <a:r>
              <a:rPr lang="en-US" altLang="zh-CN" dirty="0" err="1" smtClean="0"/>
              <a:t>server_t</a:t>
            </a:r>
            <a:r>
              <a:rPr lang="en-US" altLang="zh-CN" dirty="0" smtClean="0"/>
              <a:t>{</a:t>
            </a:r>
          </a:p>
          <a:p>
            <a:r>
              <a:rPr lang="en-US" altLang="zh-CN" dirty="0" smtClean="0"/>
              <a:t>    template&lt;</a:t>
            </a:r>
            <a:r>
              <a:rPr lang="en-US" altLang="zh-CN" dirty="0" err="1" smtClean="0"/>
              <a:t>typename</a:t>
            </a:r>
            <a:r>
              <a:rPr lang="en-US" altLang="zh-CN" dirty="0" smtClean="0"/>
              <a:t> Function&gt;</a:t>
            </a:r>
          </a:p>
          <a:p>
            <a:r>
              <a:rPr lang="en-US" altLang="zh-CN" dirty="0" smtClean="0"/>
              <a:t>    void </a:t>
            </a:r>
            <a:r>
              <a:rPr lang="en-US" altLang="zh-CN" dirty="0" err="1"/>
              <a:t>register_handler</a:t>
            </a:r>
            <a:r>
              <a:rPr lang="en-US" altLang="zh-CN" dirty="0"/>
              <a:t>(</a:t>
            </a:r>
            <a:r>
              <a:rPr lang="en-US" altLang="zh-CN" dirty="0" err="1"/>
              <a:t>std</a:t>
            </a:r>
            <a:r>
              <a:rPr lang="en-US" altLang="zh-CN" dirty="0"/>
              <a:t>::string </a:t>
            </a:r>
            <a:r>
              <a:rPr lang="en-US" altLang="zh-CN" dirty="0" err="1"/>
              <a:t>const</a:t>
            </a:r>
            <a:r>
              <a:rPr lang="en-US" altLang="zh-CN" dirty="0"/>
              <a:t> &amp; name, </a:t>
            </a:r>
            <a:r>
              <a:rPr lang="en-US" altLang="zh-CN" dirty="0" err="1"/>
              <a:t>const</a:t>
            </a:r>
            <a:r>
              <a:rPr lang="en-US" altLang="zh-CN" dirty="0"/>
              <a:t> Function&amp; f</a:t>
            </a:r>
            <a:r>
              <a:rPr lang="en-US" altLang="zh-CN" dirty="0" smtClean="0"/>
              <a:t>){</a:t>
            </a:r>
          </a:p>
          <a:p>
            <a:r>
              <a:rPr lang="en-US" altLang="zh-CN" dirty="0" smtClean="0"/>
              <a:t>        using </a:t>
            </a:r>
            <a:r>
              <a:rPr lang="en-US" altLang="zh-CN" dirty="0" err="1"/>
              <a:t>std</a:t>
            </a:r>
            <a:r>
              <a:rPr lang="en-US" altLang="zh-CN" dirty="0"/>
              <a:t>::placeholders::_1;</a:t>
            </a:r>
          </a:p>
          <a:p>
            <a:r>
              <a:rPr lang="en-US" altLang="zh-CN" dirty="0"/>
              <a:t> </a:t>
            </a:r>
            <a:r>
              <a:rPr lang="en-US" altLang="zh-CN" dirty="0" smtClean="0"/>
              <a:t>       using </a:t>
            </a:r>
            <a:r>
              <a:rPr lang="en-US" altLang="zh-CN" dirty="0" err="1"/>
              <a:t>std</a:t>
            </a:r>
            <a:r>
              <a:rPr lang="en-US" altLang="zh-CN" dirty="0"/>
              <a:t>::placeholders</a:t>
            </a:r>
            <a:r>
              <a:rPr lang="en-US" altLang="zh-CN" dirty="0" smtClean="0"/>
              <a:t>::_2;</a:t>
            </a:r>
          </a:p>
          <a:p>
            <a:r>
              <a:rPr lang="en-US" altLang="zh-CN" dirty="0" smtClean="0"/>
              <a:t>        this-&gt;invokers_[name] = { </a:t>
            </a:r>
            <a:r>
              <a:rPr lang="en-US" altLang="zh-CN" dirty="0" err="1" smtClean="0"/>
              <a:t>std</a:t>
            </a:r>
            <a:r>
              <a:rPr lang="en-US" altLang="zh-CN" dirty="0" smtClean="0"/>
              <a:t>::bind(&amp;invoker&lt;Function&gt;::apply, f,  _1, _2) </a:t>
            </a:r>
          </a:p>
          <a:p>
            <a:r>
              <a:rPr lang="en-US" altLang="zh-CN" dirty="0" smtClean="0"/>
              <a:t>    };</a:t>
            </a:r>
          </a:p>
          <a:p>
            <a:r>
              <a:rPr lang="en-US" altLang="zh-CN" dirty="0" smtClean="0"/>
              <a:t>private:</a:t>
            </a:r>
          </a:p>
          <a:p>
            <a:r>
              <a:rPr lang="en-US" altLang="zh-CN" dirty="0" smtClean="0"/>
              <a:t>    </a:t>
            </a:r>
            <a:r>
              <a:rPr lang="en-US" altLang="zh-CN" dirty="0" err="1" smtClean="0"/>
              <a:t>std</a:t>
            </a:r>
            <a:r>
              <a:rPr lang="en-US" altLang="zh-CN" dirty="0"/>
              <a:t>::map&lt;</a:t>
            </a:r>
            <a:r>
              <a:rPr lang="en-US" altLang="zh-CN" dirty="0" err="1"/>
              <a:t>std</a:t>
            </a:r>
            <a:r>
              <a:rPr lang="en-US" altLang="zh-CN" dirty="0"/>
              <a:t>::string, </a:t>
            </a:r>
            <a:r>
              <a:rPr lang="en-US" altLang="zh-CN" dirty="0" err="1"/>
              <a:t>std</a:t>
            </a:r>
            <a:r>
              <a:rPr lang="en-US" altLang="zh-CN" dirty="0"/>
              <a:t>::</a:t>
            </a:r>
            <a:r>
              <a:rPr lang="en-US" altLang="zh-CN" dirty="0" smtClean="0"/>
              <a:t>function&lt;void(</a:t>
            </a:r>
            <a:r>
              <a:rPr lang="en-US" altLang="zh-CN" dirty="0"/>
              <a:t>char </a:t>
            </a:r>
            <a:r>
              <a:rPr lang="en-US" altLang="zh-CN" dirty="0" err="1"/>
              <a:t>const</a:t>
            </a:r>
            <a:r>
              <a:rPr lang="en-US" altLang="zh-CN" dirty="0"/>
              <a:t>*, </a:t>
            </a:r>
            <a:r>
              <a:rPr lang="en-US" altLang="zh-CN" dirty="0" err="1"/>
              <a:t>size_t</a:t>
            </a:r>
            <a:r>
              <a:rPr lang="en-US" altLang="zh-CN" dirty="0" smtClean="0"/>
              <a:t>)&gt;&gt; invokers_;</a:t>
            </a:r>
          </a:p>
          <a:p>
            <a:r>
              <a:rPr lang="en-US" altLang="zh-CN" dirty="0"/>
              <a:t>};</a:t>
            </a:r>
            <a:r>
              <a:rPr lang="en-US" altLang="zh-CN" dirty="0" smtClean="0">
                <a:solidFill>
                  <a:srgbClr val="FF0000"/>
                </a:solidFill>
              </a:rPr>
              <a:t>		</a:t>
            </a:r>
          </a:p>
          <a:p>
            <a:r>
              <a:rPr lang="en-US" altLang="zh-CN" dirty="0">
                <a:solidFill>
                  <a:srgbClr val="FF0000"/>
                </a:solidFill>
              </a:rPr>
              <a:t>	</a:t>
            </a:r>
            <a:r>
              <a:rPr lang="en-US" altLang="zh-CN" dirty="0" smtClean="0">
                <a:solidFill>
                  <a:srgbClr val="FF0000"/>
                </a:solidFill>
              </a:rPr>
              <a:t>	can accept any function</a:t>
            </a:r>
          </a:p>
          <a:p>
            <a:endParaRPr lang="en-US" altLang="zh-CN" dirty="0" smtClean="0"/>
          </a:p>
          <a:p>
            <a:r>
              <a:rPr lang="en-US" altLang="zh-CN" dirty="0" smtClean="0">
                <a:solidFill>
                  <a:srgbClr val="FF0000"/>
                </a:solidFill>
              </a:rPr>
              <a:t> 	               compose wrapper function and real function by </a:t>
            </a:r>
            <a:r>
              <a:rPr lang="en-US" altLang="zh-CN" dirty="0" err="1" smtClean="0">
                <a:solidFill>
                  <a:srgbClr val="FF0000"/>
                </a:solidFill>
              </a:rPr>
              <a:t>std</a:t>
            </a:r>
            <a:r>
              <a:rPr lang="en-US" altLang="zh-CN" dirty="0" smtClean="0">
                <a:solidFill>
                  <a:srgbClr val="FF0000"/>
                </a:solidFill>
              </a:rPr>
              <a:t>::bind</a:t>
            </a:r>
          </a:p>
          <a:p>
            <a:endParaRPr lang="en-US" altLang="zh-CN" dirty="0">
              <a:solidFill>
                <a:srgbClr val="FF0000"/>
              </a:solidFill>
            </a:endParaRPr>
          </a:p>
          <a:p>
            <a:r>
              <a:rPr lang="en-US" altLang="zh-CN" dirty="0" smtClean="0">
                <a:solidFill>
                  <a:srgbClr val="FF0000"/>
                </a:solidFill>
              </a:rPr>
              <a:t>		template class and </a:t>
            </a:r>
            <a:r>
              <a:rPr lang="en-US" altLang="zh-CN" dirty="0" err="1" smtClean="0">
                <a:solidFill>
                  <a:srgbClr val="FF0000"/>
                </a:solidFill>
              </a:rPr>
              <a:t>std</a:t>
            </a:r>
            <a:r>
              <a:rPr lang="en-US" altLang="zh-CN" dirty="0" smtClean="0">
                <a:solidFill>
                  <a:srgbClr val="FF0000"/>
                </a:solidFill>
              </a:rPr>
              <a:t>::bind</a:t>
            </a:r>
            <a:r>
              <a:rPr lang="zh-CN" altLang="en-US" dirty="0" smtClean="0">
                <a:solidFill>
                  <a:srgbClr val="FF0000"/>
                </a:solidFill>
              </a:rPr>
              <a:t> </a:t>
            </a:r>
            <a:r>
              <a:rPr lang="en-US" altLang="zh-CN" dirty="0">
                <a:solidFill>
                  <a:srgbClr val="FF0000"/>
                </a:solidFill>
              </a:rPr>
              <a:t>erase function type</a:t>
            </a:r>
          </a:p>
          <a:p>
            <a:endParaRPr lang="zh-CN" altLang="en-US" dirty="0">
              <a:solidFill>
                <a:srgbClr val="FF0000"/>
              </a:solidFill>
            </a:endParaRPr>
          </a:p>
        </p:txBody>
      </p:sp>
      <p:sp>
        <p:nvSpPr>
          <p:cNvPr id="9" name="矩形 8"/>
          <p:cNvSpPr/>
          <p:nvPr/>
        </p:nvSpPr>
        <p:spPr>
          <a:xfrm>
            <a:off x="4625664" y="2707933"/>
            <a:ext cx="2702086" cy="338554"/>
          </a:xfrm>
          <a:prstGeom prst="rect">
            <a:avLst/>
          </a:prstGeom>
        </p:spPr>
        <p:txBody>
          <a:bodyPr wrap="none">
            <a:spAutoFit/>
          </a:bodyPr>
          <a:lstStyle/>
          <a:p>
            <a:r>
              <a:rPr lang="en-US" altLang="zh-CN" sz="1600" dirty="0">
                <a:solidFill>
                  <a:srgbClr val="FF0000"/>
                </a:solidFill>
                <a:latin typeface="Microsoft YaHei" panose="020B0503020204020204" pitchFamily="34" charset="-122"/>
                <a:ea typeface="Microsoft YaHei" panose="020B0503020204020204" pitchFamily="34" charset="-122"/>
              </a:rPr>
              <a:t>invoker&lt;Function&gt;::apply</a:t>
            </a:r>
            <a:endParaRPr lang="zh-CN" altLang="en-US" sz="1600" dirty="0">
              <a:solidFill>
                <a:srgbClr val="FF0000"/>
              </a:solidFill>
              <a:latin typeface="Microsoft YaHei" panose="020B0503020204020204" pitchFamily="34" charset="-122"/>
              <a:ea typeface="Microsoft YaHei" panose="020B0503020204020204" pitchFamily="34" charset="-122"/>
            </a:endParaRPr>
          </a:p>
        </p:txBody>
      </p:sp>
      <p:sp>
        <p:nvSpPr>
          <p:cNvPr id="10" name="矩形 9"/>
          <p:cNvSpPr/>
          <p:nvPr/>
        </p:nvSpPr>
        <p:spPr>
          <a:xfrm>
            <a:off x="6547013" y="2748723"/>
            <a:ext cx="885172" cy="2824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6712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par>
                          <p:cTn id="7" fill="hold">
                            <p:stCondLst>
                              <p:cond delay="0"/>
                            </p:stCondLst>
                            <p:childTnLst>
                              <p:par>
                                <p:cTn id="8" presetID="6" presetClass="emph" presetSubtype="0" fill="hold" grpId="1" nodeType="afterEffect">
                                  <p:stCondLst>
                                    <p:cond delay="0"/>
                                  </p:stCondLst>
                                  <p:childTnLst>
                                    <p:animScale>
                                      <p:cBhvr>
                                        <p:cTn id="9" dur="2000" fill="hold"/>
                                        <p:tgtEl>
                                          <p:spTgt spid="9"/>
                                        </p:tgtEl>
                                      </p:cBhvr>
                                      <p:by x="150000" y="150000"/>
                                    </p:animScale>
                                  </p:childTnLst>
                                </p:cTn>
                              </p:par>
                            </p:childTnLst>
                          </p:cTn>
                        </p:par>
                        <p:par>
                          <p:cTn id="10" fill="hold">
                            <p:stCondLst>
                              <p:cond delay="2000"/>
                            </p:stCondLst>
                            <p:childTnLst>
                              <p:par>
                                <p:cTn id="11" presetID="10" presetClass="exit" presetSubtype="0" fill="hold" grpId="2" nodeType="afterEffect">
                                  <p:stCondLst>
                                    <p:cond delay="0"/>
                                  </p:stCondLst>
                                  <p:childTnLst>
                                    <p:animEffect transition="out" filter="fade">
                                      <p:cBhvr>
                                        <p:cTn id="12" dur="500"/>
                                        <p:tgtEl>
                                          <p:spTgt spid="9"/>
                                        </p:tgtEl>
                                      </p:cBhvr>
                                    </p:animEffect>
                                    <p:set>
                                      <p:cBhvr>
                                        <p:cTn id="13" dur="1" fill="hold">
                                          <p:stCondLst>
                                            <p:cond delay="499"/>
                                          </p:stCondLst>
                                        </p:cTn>
                                        <p:tgtEl>
                                          <p:spTgt spid="9"/>
                                        </p:tgtEl>
                                        <p:attrNameLst>
                                          <p:attrName>style.visibility</p:attrName>
                                        </p:attrNameLst>
                                      </p:cBhvr>
                                      <p:to>
                                        <p:strVal val="hidden"/>
                                      </p:to>
                                    </p:set>
                                  </p:childTnLst>
                                </p:cTn>
                              </p:par>
                            </p:childTnLst>
                          </p:cTn>
                        </p:par>
                        <p:par>
                          <p:cTn id="14" fill="hold">
                            <p:stCondLst>
                              <p:cond delay="2500"/>
                            </p:stCondLst>
                            <p:childTnLst>
                              <p:par>
                                <p:cTn id="15" presetID="22" presetClass="entr" presetSubtype="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par>
                          <p:cTn id="18" fill="hold">
                            <p:stCondLst>
                              <p:cond delay="3000"/>
                            </p:stCondLst>
                            <p:childTnLst>
                              <p:par>
                                <p:cTn id="19" presetID="22" presetClass="entr" presetSubtype="1" fill="hold" nodeType="after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animEffect transition="in" filter="wipe(up)">
                                      <p:cBhvr>
                                        <p:cTn id="21" dur="500"/>
                                        <p:tgtEl>
                                          <p:spTgt spid="3">
                                            <p:txEl>
                                              <p:pRg st="10" end="1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1" presetClass="entr" presetSubtype="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p:cTn id="26" dur="1000" fill="hold"/>
                                        <p:tgtEl>
                                          <p:spTgt spid="10"/>
                                        </p:tgtEl>
                                        <p:attrNameLst>
                                          <p:attrName>ppt_w</p:attrName>
                                        </p:attrNameLst>
                                      </p:cBhvr>
                                      <p:tavLst>
                                        <p:tav tm="0">
                                          <p:val>
                                            <p:fltVal val="0"/>
                                          </p:val>
                                        </p:tav>
                                        <p:tav tm="100000">
                                          <p:val>
                                            <p:strVal val="#ppt_w"/>
                                          </p:val>
                                        </p:tav>
                                      </p:tavLst>
                                    </p:anim>
                                    <p:anim calcmode="lin" valueType="num">
                                      <p:cBhvr>
                                        <p:cTn id="27" dur="1000" fill="hold"/>
                                        <p:tgtEl>
                                          <p:spTgt spid="10"/>
                                        </p:tgtEl>
                                        <p:attrNameLst>
                                          <p:attrName>ppt_h</p:attrName>
                                        </p:attrNameLst>
                                      </p:cBhvr>
                                      <p:tavLst>
                                        <p:tav tm="0">
                                          <p:val>
                                            <p:fltVal val="0"/>
                                          </p:val>
                                        </p:tav>
                                        <p:tav tm="100000">
                                          <p:val>
                                            <p:strVal val="#ppt_h"/>
                                          </p:val>
                                        </p:tav>
                                      </p:tavLst>
                                    </p:anim>
                                    <p:anim calcmode="lin" valueType="num">
                                      <p:cBhvr>
                                        <p:cTn id="28" dur="1000" fill="hold"/>
                                        <p:tgtEl>
                                          <p:spTgt spid="10"/>
                                        </p:tgtEl>
                                        <p:attrNameLst>
                                          <p:attrName>style.rotation</p:attrName>
                                        </p:attrNameLst>
                                      </p:cBhvr>
                                      <p:tavLst>
                                        <p:tav tm="0">
                                          <p:val>
                                            <p:fltVal val="90"/>
                                          </p:val>
                                        </p:tav>
                                        <p:tav tm="100000">
                                          <p:val>
                                            <p:fltVal val="0"/>
                                          </p:val>
                                        </p:tav>
                                      </p:tavLst>
                                    </p:anim>
                                    <p:animEffect transition="in" filter="fade">
                                      <p:cBhvr>
                                        <p:cTn id="29" dur="1000"/>
                                        <p:tgtEl>
                                          <p:spTgt spid="10"/>
                                        </p:tgtEl>
                                      </p:cBhvr>
                                    </p:animEffect>
                                  </p:childTnLst>
                                </p:cTn>
                              </p:par>
                            </p:childTnLst>
                          </p:cTn>
                        </p:par>
                        <p:par>
                          <p:cTn id="30" fill="hold">
                            <p:stCondLst>
                              <p:cond delay="1000"/>
                            </p:stCondLst>
                            <p:childTnLst>
                              <p:par>
                                <p:cTn id="31" presetID="22" presetClass="entr" presetSubtype="1" fill="hold" grpId="0" nodeType="after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up)">
                                      <p:cBhvr>
                                        <p:cTn id="33" dur="500"/>
                                        <p:tgtEl>
                                          <p:spTgt spid="8"/>
                                        </p:tgtEl>
                                      </p:cBhvr>
                                    </p:animEffect>
                                  </p:childTnLst>
                                </p:cTn>
                              </p:par>
                            </p:childTnLst>
                          </p:cTn>
                        </p:par>
                        <p:par>
                          <p:cTn id="34" fill="hold">
                            <p:stCondLst>
                              <p:cond delay="1500"/>
                            </p:stCondLst>
                            <p:childTnLst>
                              <p:par>
                                <p:cTn id="35" presetID="22" presetClass="entr" presetSubtype="1" fill="hold" nodeType="after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animEffect transition="in" filter="wipe(up)">
                                      <p:cBhvr>
                                        <p:cTn id="37" dur="500"/>
                                        <p:tgtEl>
                                          <p:spTgt spid="3">
                                            <p:txEl>
                                              <p:pRg st="12" end="1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6" presetClass="entr" presetSubtype="0" fill="hold" nodeType="clickEffect">
                                  <p:stCondLst>
                                    <p:cond delay="0"/>
                                  </p:stCondLst>
                                  <p:childTnLst>
                                    <p:set>
                                      <p:cBhvr>
                                        <p:cTn id="41" dur="1" fill="hold">
                                          <p:stCondLst>
                                            <p:cond delay="0"/>
                                          </p:stCondLst>
                                        </p:cTn>
                                        <p:tgtEl>
                                          <p:spTgt spid="3">
                                            <p:txEl>
                                              <p:pRg st="14" end="14"/>
                                            </p:txEl>
                                          </p:spTgt>
                                        </p:tgtEl>
                                        <p:attrNameLst>
                                          <p:attrName>style.visibility</p:attrName>
                                        </p:attrNameLst>
                                      </p:cBhvr>
                                      <p:to>
                                        <p:strVal val="visible"/>
                                      </p:to>
                                    </p:set>
                                    <p:animEffect transition="in" filter="wipe(down)">
                                      <p:cBhvr>
                                        <p:cTn id="42" dur="580">
                                          <p:stCondLst>
                                            <p:cond delay="0"/>
                                          </p:stCondLst>
                                        </p:cTn>
                                        <p:tgtEl>
                                          <p:spTgt spid="3">
                                            <p:txEl>
                                              <p:pRg st="14" end="14"/>
                                            </p:txEl>
                                          </p:spTgt>
                                        </p:tgtEl>
                                      </p:cBhvr>
                                    </p:animEffect>
                                    <p:anim calcmode="lin" valueType="num">
                                      <p:cBhvr>
                                        <p:cTn id="43" dur="1822" tmFilter="0,0; 0.14,0.36; 0.43,0.73; 0.71,0.91; 1.0,1.0">
                                          <p:stCondLst>
                                            <p:cond delay="0"/>
                                          </p:stCondLst>
                                        </p:cTn>
                                        <p:tgtEl>
                                          <p:spTgt spid="3">
                                            <p:txEl>
                                              <p:pRg st="14" end="14"/>
                                            </p:txEl>
                                          </p:spTgt>
                                        </p:tgtEl>
                                        <p:attrNameLst>
                                          <p:attrName>ppt_x</p:attrName>
                                        </p:attrNameLst>
                                      </p:cBhvr>
                                      <p:tavLst>
                                        <p:tav tm="0">
                                          <p:val>
                                            <p:strVal val="#ppt_x-0.25"/>
                                          </p:val>
                                        </p:tav>
                                        <p:tav tm="100000">
                                          <p:val>
                                            <p:strVal val="#ppt_x"/>
                                          </p:val>
                                        </p:tav>
                                      </p:tavLst>
                                    </p:anim>
                                    <p:anim calcmode="lin" valueType="num">
                                      <p:cBhvr>
                                        <p:cTn id="44" dur="664" tmFilter="0.0,0.0; 0.25,0.07; 0.50,0.2; 0.75,0.467; 1.0,1.0">
                                          <p:stCondLst>
                                            <p:cond delay="0"/>
                                          </p:stCondLst>
                                        </p:cTn>
                                        <p:tgtEl>
                                          <p:spTgt spid="3">
                                            <p:txEl>
                                              <p:pRg st="14" end="14"/>
                                            </p:txEl>
                                          </p:spTgt>
                                        </p:tgtEl>
                                        <p:attrNameLst>
                                          <p:attrName>ppt_y</p:attrName>
                                        </p:attrNameLst>
                                      </p:cBhvr>
                                      <p:tavLst>
                                        <p:tav tm="0" fmla="#ppt_y-sin(pi*$)/3">
                                          <p:val>
                                            <p:fltVal val="0.5"/>
                                          </p:val>
                                        </p:tav>
                                        <p:tav tm="100000">
                                          <p:val>
                                            <p:fltVal val="1"/>
                                          </p:val>
                                        </p:tav>
                                      </p:tavLst>
                                    </p:anim>
                                    <p:anim calcmode="lin" valueType="num">
                                      <p:cBhvr>
                                        <p:cTn id="45" dur="664" tmFilter="0, 0; 0.125,0.2665; 0.25,0.4; 0.375,0.465; 0.5,0.5;  0.625,0.535; 0.75,0.6; 0.875,0.7335; 1,1">
                                          <p:stCondLst>
                                            <p:cond delay="664"/>
                                          </p:stCondLst>
                                        </p:cTn>
                                        <p:tgtEl>
                                          <p:spTgt spid="3">
                                            <p:txEl>
                                              <p:pRg st="14" end="14"/>
                                            </p:txEl>
                                          </p:spTgt>
                                        </p:tgtEl>
                                        <p:attrNameLst>
                                          <p:attrName>ppt_y</p:attrName>
                                        </p:attrNameLst>
                                      </p:cBhvr>
                                      <p:tavLst>
                                        <p:tav tm="0" fmla="#ppt_y-sin(pi*$)/9">
                                          <p:val>
                                            <p:fltVal val="0"/>
                                          </p:val>
                                        </p:tav>
                                        <p:tav tm="100000">
                                          <p:val>
                                            <p:fltVal val="1"/>
                                          </p:val>
                                        </p:tav>
                                      </p:tavLst>
                                    </p:anim>
                                    <p:anim calcmode="lin" valueType="num">
                                      <p:cBhvr>
                                        <p:cTn id="46" dur="332" tmFilter="0, 0; 0.125,0.2665; 0.25,0.4; 0.375,0.465; 0.5,0.5;  0.625,0.535; 0.75,0.6; 0.875,0.7335; 1,1">
                                          <p:stCondLst>
                                            <p:cond delay="1324"/>
                                          </p:stCondLst>
                                        </p:cTn>
                                        <p:tgtEl>
                                          <p:spTgt spid="3">
                                            <p:txEl>
                                              <p:pRg st="14" end="14"/>
                                            </p:txEl>
                                          </p:spTgt>
                                        </p:tgtEl>
                                        <p:attrNameLst>
                                          <p:attrName>ppt_y</p:attrName>
                                        </p:attrNameLst>
                                      </p:cBhvr>
                                      <p:tavLst>
                                        <p:tav tm="0" fmla="#ppt_y-sin(pi*$)/27">
                                          <p:val>
                                            <p:fltVal val="0"/>
                                          </p:val>
                                        </p:tav>
                                        <p:tav tm="100000">
                                          <p:val>
                                            <p:fltVal val="1"/>
                                          </p:val>
                                        </p:tav>
                                      </p:tavLst>
                                    </p:anim>
                                    <p:anim calcmode="lin" valueType="num">
                                      <p:cBhvr>
                                        <p:cTn id="47" dur="164" tmFilter="0, 0; 0.125,0.2665; 0.25,0.4; 0.375,0.465; 0.5,0.5;  0.625,0.535; 0.75,0.6; 0.875,0.7335; 1,1">
                                          <p:stCondLst>
                                            <p:cond delay="1656"/>
                                          </p:stCondLst>
                                        </p:cTn>
                                        <p:tgtEl>
                                          <p:spTgt spid="3">
                                            <p:txEl>
                                              <p:pRg st="14" end="14"/>
                                            </p:txEl>
                                          </p:spTgt>
                                        </p:tgtEl>
                                        <p:attrNameLst>
                                          <p:attrName>ppt_y</p:attrName>
                                        </p:attrNameLst>
                                      </p:cBhvr>
                                      <p:tavLst>
                                        <p:tav tm="0" fmla="#ppt_y-sin(pi*$)/81">
                                          <p:val>
                                            <p:fltVal val="0"/>
                                          </p:val>
                                        </p:tav>
                                        <p:tav tm="100000">
                                          <p:val>
                                            <p:fltVal val="1"/>
                                          </p:val>
                                        </p:tav>
                                      </p:tavLst>
                                    </p:anim>
                                    <p:animScale>
                                      <p:cBhvr>
                                        <p:cTn id="48" dur="26">
                                          <p:stCondLst>
                                            <p:cond delay="650"/>
                                          </p:stCondLst>
                                        </p:cTn>
                                        <p:tgtEl>
                                          <p:spTgt spid="3">
                                            <p:txEl>
                                              <p:pRg st="14" end="14"/>
                                            </p:txEl>
                                          </p:spTgt>
                                        </p:tgtEl>
                                      </p:cBhvr>
                                      <p:to x="100000" y="60000"/>
                                    </p:animScale>
                                    <p:animScale>
                                      <p:cBhvr>
                                        <p:cTn id="49" dur="166" decel="50000">
                                          <p:stCondLst>
                                            <p:cond delay="676"/>
                                          </p:stCondLst>
                                        </p:cTn>
                                        <p:tgtEl>
                                          <p:spTgt spid="3">
                                            <p:txEl>
                                              <p:pRg st="14" end="14"/>
                                            </p:txEl>
                                          </p:spTgt>
                                        </p:tgtEl>
                                      </p:cBhvr>
                                      <p:to x="100000" y="100000"/>
                                    </p:animScale>
                                    <p:animScale>
                                      <p:cBhvr>
                                        <p:cTn id="50" dur="26">
                                          <p:stCondLst>
                                            <p:cond delay="1312"/>
                                          </p:stCondLst>
                                        </p:cTn>
                                        <p:tgtEl>
                                          <p:spTgt spid="3">
                                            <p:txEl>
                                              <p:pRg st="14" end="14"/>
                                            </p:txEl>
                                          </p:spTgt>
                                        </p:tgtEl>
                                      </p:cBhvr>
                                      <p:to x="100000" y="80000"/>
                                    </p:animScale>
                                    <p:animScale>
                                      <p:cBhvr>
                                        <p:cTn id="51" dur="166" decel="50000">
                                          <p:stCondLst>
                                            <p:cond delay="1338"/>
                                          </p:stCondLst>
                                        </p:cTn>
                                        <p:tgtEl>
                                          <p:spTgt spid="3">
                                            <p:txEl>
                                              <p:pRg st="14" end="14"/>
                                            </p:txEl>
                                          </p:spTgt>
                                        </p:tgtEl>
                                      </p:cBhvr>
                                      <p:to x="100000" y="100000"/>
                                    </p:animScale>
                                    <p:animScale>
                                      <p:cBhvr>
                                        <p:cTn id="52" dur="26">
                                          <p:stCondLst>
                                            <p:cond delay="1642"/>
                                          </p:stCondLst>
                                        </p:cTn>
                                        <p:tgtEl>
                                          <p:spTgt spid="3">
                                            <p:txEl>
                                              <p:pRg st="14" end="14"/>
                                            </p:txEl>
                                          </p:spTgt>
                                        </p:tgtEl>
                                      </p:cBhvr>
                                      <p:to x="100000" y="90000"/>
                                    </p:animScale>
                                    <p:animScale>
                                      <p:cBhvr>
                                        <p:cTn id="53" dur="166" decel="50000">
                                          <p:stCondLst>
                                            <p:cond delay="1668"/>
                                          </p:stCondLst>
                                        </p:cTn>
                                        <p:tgtEl>
                                          <p:spTgt spid="3">
                                            <p:txEl>
                                              <p:pRg st="14" end="14"/>
                                            </p:txEl>
                                          </p:spTgt>
                                        </p:tgtEl>
                                      </p:cBhvr>
                                      <p:to x="100000" y="100000"/>
                                    </p:animScale>
                                    <p:animScale>
                                      <p:cBhvr>
                                        <p:cTn id="54" dur="26">
                                          <p:stCondLst>
                                            <p:cond delay="1808"/>
                                          </p:stCondLst>
                                        </p:cTn>
                                        <p:tgtEl>
                                          <p:spTgt spid="3">
                                            <p:txEl>
                                              <p:pRg st="14" end="14"/>
                                            </p:txEl>
                                          </p:spTgt>
                                        </p:tgtEl>
                                      </p:cBhvr>
                                      <p:to x="100000" y="95000"/>
                                    </p:animScale>
                                    <p:animScale>
                                      <p:cBhvr>
                                        <p:cTn id="55" dur="166" decel="50000">
                                          <p:stCondLst>
                                            <p:cond delay="1834"/>
                                          </p:stCondLst>
                                        </p:cTn>
                                        <p:tgtEl>
                                          <p:spTgt spid="3">
                                            <p:txEl>
                                              <p:pRg st="14" end="1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9" grpId="0"/>
      <p:bldP spid="9" grpId="1"/>
      <p:bldP spid="9" grpId="2"/>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Register callable of any signature</a:t>
            </a:r>
            <a:endParaRPr lang="zh-CN" altLang="en-US" dirty="0"/>
          </a:p>
        </p:txBody>
      </p:sp>
      <p:sp>
        <p:nvSpPr>
          <p:cNvPr id="3" name="文本占位符 2"/>
          <p:cNvSpPr>
            <a:spLocks noGrp="1"/>
          </p:cNvSpPr>
          <p:nvPr>
            <p:ph type="body" sz="half" idx="2"/>
          </p:nvPr>
        </p:nvSpPr>
        <p:spPr/>
        <p:txBody>
          <a:bodyPr/>
          <a:lstStyle/>
          <a:p>
            <a:endParaRPr lang="en-US" altLang="zh-CN" dirty="0" smtClean="0"/>
          </a:p>
          <a:p>
            <a:r>
              <a:rPr lang="en-US" altLang="zh-CN" dirty="0" err="1" smtClean="0"/>
              <a:t>server_t</a:t>
            </a:r>
            <a:r>
              <a:rPr lang="en-US" altLang="zh-CN" dirty="0" smtClean="0"/>
              <a:t> </a:t>
            </a:r>
            <a:r>
              <a:rPr lang="en-US" altLang="zh-CN" dirty="0"/>
              <a:t>server</a:t>
            </a:r>
            <a:r>
              <a:rPr lang="en-US" altLang="zh-CN" dirty="0" smtClean="0"/>
              <a:t>;</a:t>
            </a:r>
          </a:p>
          <a:p>
            <a:endParaRPr lang="en-US" altLang="zh-CN" dirty="0"/>
          </a:p>
          <a:p>
            <a:r>
              <a:rPr lang="en-US" altLang="zh-CN" dirty="0" err="1"/>
              <a:t>server.register_handler</a:t>
            </a:r>
            <a:r>
              <a:rPr lang="en-US" altLang="zh-CN" dirty="0"/>
              <a:t>("add", [](</a:t>
            </a:r>
            <a:r>
              <a:rPr lang="en-US" altLang="zh-CN" dirty="0" err="1"/>
              <a:t>int</a:t>
            </a:r>
            <a:r>
              <a:rPr lang="en-US" altLang="zh-CN" dirty="0"/>
              <a:t> a, </a:t>
            </a:r>
            <a:r>
              <a:rPr lang="en-US" altLang="zh-CN" dirty="0" err="1"/>
              <a:t>int</a:t>
            </a:r>
            <a:r>
              <a:rPr lang="en-US" altLang="zh-CN" dirty="0"/>
              <a:t> b) {return a + b; });</a:t>
            </a:r>
          </a:p>
          <a:p>
            <a:r>
              <a:rPr lang="en-US" altLang="zh-CN" dirty="0" err="1"/>
              <a:t>server.register_handler</a:t>
            </a:r>
            <a:r>
              <a:rPr lang="en-US" altLang="zh-CN" dirty="0"/>
              <a:t>("dummy", []{ });</a:t>
            </a:r>
          </a:p>
          <a:p>
            <a:r>
              <a:rPr lang="en-US" altLang="zh-CN" dirty="0" err="1"/>
              <a:t>server.register_handler</a:t>
            </a:r>
            <a:r>
              <a:rPr lang="en-US" altLang="zh-CN" dirty="0"/>
              <a:t>("</a:t>
            </a:r>
            <a:r>
              <a:rPr lang="en-US" altLang="zh-CN" dirty="0" err="1"/>
              <a:t>get_str</a:t>
            </a:r>
            <a:r>
              <a:rPr lang="en-US" altLang="zh-CN" dirty="0"/>
              <a:t>", [](double v) { </a:t>
            </a:r>
            <a:r>
              <a:rPr lang="en-US" altLang="zh-CN" dirty="0" err="1"/>
              <a:t>std</a:t>
            </a:r>
            <a:r>
              <a:rPr lang="en-US" altLang="zh-CN" dirty="0"/>
              <a:t>::</a:t>
            </a:r>
            <a:r>
              <a:rPr lang="en-US" altLang="zh-CN" dirty="0" err="1"/>
              <a:t>to_string</a:t>
            </a:r>
            <a:r>
              <a:rPr lang="en-US" altLang="zh-CN" dirty="0"/>
              <a:t>(v); });</a:t>
            </a:r>
            <a:endParaRPr lang="zh-CN" altLang="en-US" dirty="0"/>
          </a:p>
        </p:txBody>
      </p:sp>
    </p:spTree>
    <p:extLst>
      <p:ext uri="{BB962C8B-B14F-4D97-AF65-F5344CB8AC3E}">
        <p14:creationId xmlns:p14="http://schemas.microsoft.com/office/powerpoint/2010/main" val="31305026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route the correct handler</a:t>
            </a:r>
          </a:p>
        </p:txBody>
      </p:sp>
      <p:sp>
        <p:nvSpPr>
          <p:cNvPr id="3" name="文本占位符 2"/>
          <p:cNvSpPr>
            <a:spLocks noGrp="1"/>
          </p:cNvSpPr>
          <p:nvPr>
            <p:ph type="body" sz="half" idx="2"/>
          </p:nvPr>
        </p:nvSpPr>
        <p:spPr/>
        <p:txBody>
          <a:bodyPr/>
          <a:lstStyle/>
          <a:p>
            <a:r>
              <a:rPr lang="en-US" altLang="zh-CN" sz="1400" dirty="0"/>
              <a:t>template &lt;</a:t>
            </a:r>
            <a:r>
              <a:rPr lang="en-US" altLang="zh-CN" sz="1400" dirty="0" err="1"/>
              <a:t>typename</a:t>
            </a:r>
            <a:r>
              <a:rPr lang="en-US" altLang="zh-CN" sz="1400" dirty="0"/>
              <a:t> </a:t>
            </a:r>
            <a:r>
              <a:rPr lang="en-US" altLang="zh-CN" sz="1400" dirty="0" err="1"/>
              <a:t>CodecPolicy</a:t>
            </a:r>
            <a:r>
              <a:rPr lang="en-US" altLang="zh-CN" sz="1400" dirty="0"/>
              <a:t>&gt;</a:t>
            </a:r>
          </a:p>
          <a:p>
            <a:r>
              <a:rPr lang="en-US" altLang="zh-CN" sz="1400" dirty="0" err="1"/>
              <a:t>struct</a:t>
            </a:r>
            <a:r>
              <a:rPr lang="en-US" altLang="zh-CN" sz="1400" dirty="0"/>
              <a:t> </a:t>
            </a:r>
            <a:r>
              <a:rPr lang="en-US" altLang="zh-CN" sz="1400" dirty="0" err="1" smtClean="0"/>
              <a:t>server_t</a:t>
            </a:r>
            <a:r>
              <a:rPr lang="en-US" altLang="zh-CN" sz="1400" dirty="0" smtClean="0"/>
              <a:t>{</a:t>
            </a:r>
            <a:endParaRPr lang="en-US" altLang="zh-CN" sz="1400" dirty="0"/>
          </a:p>
          <a:p>
            <a:r>
              <a:rPr lang="en-US" altLang="zh-CN" sz="1400" dirty="0" smtClean="0"/>
              <a:t>    template&lt;</a:t>
            </a:r>
            <a:r>
              <a:rPr lang="en-US" altLang="zh-CN" sz="1400" dirty="0" err="1" smtClean="0"/>
              <a:t>typename</a:t>
            </a:r>
            <a:r>
              <a:rPr lang="en-US" altLang="zh-CN" sz="1400" dirty="0" smtClean="0"/>
              <a:t> </a:t>
            </a:r>
            <a:r>
              <a:rPr lang="en-US" altLang="zh-CN" sz="1400" dirty="0"/>
              <a:t>Function&gt;</a:t>
            </a:r>
          </a:p>
          <a:p>
            <a:r>
              <a:rPr lang="en-US" altLang="zh-CN" sz="1400" dirty="0" smtClean="0"/>
              <a:t>    void </a:t>
            </a:r>
            <a:r>
              <a:rPr lang="en-US" altLang="zh-CN" sz="1400" dirty="0" err="1"/>
              <a:t>register_handler</a:t>
            </a:r>
            <a:r>
              <a:rPr lang="en-US" altLang="zh-CN" sz="1400" dirty="0"/>
              <a:t>(</a:t>
            </a:r>
            <a:r>
              <a:rPr lang="en-US" altLang="zh-CN" sz="1400" dirty="0" err="1"/>
              <a:t>std</a:t>
            </a:r>
            <a:r>
              <a:rPr lang="en-US" altLang="zh-CN" sz="1400" dirty="0"/>
              <a:t>::string </a:t>
            </a:r>
            <a:r>
              <a:rPr lang="en-US" altLang="zh-CN" sz="1400" dirty="0" err="1"/>
              <a:t>const</a:t>
            </a:r>
            <a:r>
              <a:rPr lang="en-US" altLang="zh-CN" sz="1400" dirty="0"/>
              <a:t> &amp; name, </a:t>
            </a:r>
            <a:r>
              <a:rPr lang="en-US" altLang="zh-CN" sz="1400" dirty="0" err="1"/>
              <a:t>const</a:t>
            </a:r>
            <a:r>
              <a:rPr lang="en-US" altLang="zh-CN" sz="1400" dirty="0"/>
              <a:t> Function&amp; f</a:t>
            </a:r>
            <a:r>
              <a:rPr lang="en-US" altLang="zh-CN" sz="1400" dirty="0" smtClean="0"/>
              <a:t>){</a:t>
            </a:r>
            <a:endParaRPr lang="en-US" altLang="zh-CN" sz="1400" dirty="0"/>
          </a:p>
          <a:p>
            <a:r>
              <a:rPr lang="en-US" altLang="zh-CN" sz="1400" dirty="0" smtClean="0"/>
              <a:t>        using </a:t>
            </a:r>
            <a:r>
              <a:rPr lang="en-US" altLang="zh-CN" sz="1400" dirty="0" err="1"/>
              <a:t>std</a:t>
            </a:r>
            <a:r>
              <a:rPr lang="en-US" altLang="zh-CN" sz="1400" dirty="0"/>
              <a:t>::placeholders::_1;</a:t>
            </a:r>
          </a:p>
          <a:p>
            <a:r>
              <a:rPr lang="en-US" altLang="zh-CN" sz="1400" dirty="0" smtClean="0"/>
              <a:t>        using </a:t>
            </a:r>
            <a:r>
              <a:rPr lang="en-US" altLang="zh-CN" sz="1400" dirty="0" err="1"/>
              <a:t>std</a:t>
            </a:r>
            <a:r>
              <a:rPr lang="en-US" altLang="zh-CN" sz="1400" dirty="0"/>
              <a:t>::placeholders::_2</a:t>
            </a:r>
            <a:r>
              <a:rPr lang="en-US" altLang="zh-CN" sz="1400" dirty="0" smtClean="0"/>
              <a:t>;</a:t>
            </a:r>
            <a:endParaRPr lang="zh-CN" altLang="en-US" sz="1400" dirty="0"/>
          </a:p>
          <a:p>
            <a:r>
              <a:rPr lang="en-US" altLang="zh-CN" sz="1400" dirty="0" smtClean="0"/>
              <a:t>        this-</a:t>
            </a:r>
            <a:r>
              <a:rPr lang="en-US" altLang="zh-CN" sz="1400" dirty="0"/>
              <a:t>&gt;invokers_[name] = { </a:t>
            </a:r>
            <a:r>
              <a:rPr lang="en-US" altLang="zh-CN" sz="1400" dirty="0" err="1"/>
              <a:t>std</a:t>
            </a:r>
            <a:r>
              <a:rPr lang="en-US" altLang="zh-CN" sz="1400" dirty="0"/>
              <a:t>::bind(&amp;invoker&lt;</a:t>
            </a:r>
            <a:r>
              <a:rPr lang="en-US" altLang="zh-CN" sz="1400" dirty="0" err="1"/>
              <a:t>CodecPolicy</a:t>
            </a:r>
            <a:r>
              <a:rPr lang="en-US" altLang="zh-CN" sz="1400" dirty="0"/>
              <a:t>, Function&gt;::apply, f, _1, _2) };</a:t>
            </a:r>
          </a:p>
          <a:p>
            <a:r>
              <a:rPr lang="en-US" altLang="zh-CN" sz="1400" dirty="0" smtClean="0"/>
              <a:t>    }</a:t>
            </a:r>
            <a:endParaRPr lang="en-US" altLang="zh-CN" sz="1400" dirty="0"/>
          </a:p>
          <a:p>
            <a:endParaRPr lang="zh-CN" altLang="en-US" sz="1400" dirty="0"/>
          </a:p>
          <a:p>
            <a:r>
              <a:rPr lang="en-US" altLang="zh-CN" sz="1400" dirty="0" smtClean="0"/>
              <a:t>    void </a:t>
            </a:r>
            <a:r>
              <a:rPr lang="en-US" altLang="zh-CN" sz="1400" dirty="0"/>
              <a:t>route(</a:t>
            </a:r>
            <a:r>
              <a:rPr lang="en-US" altLang="zh-CN" sz="1400" dirty="0" err="1"/>
              <a:t>const</a:t>
            </a:r>
            <a:r>
              <a:rPr lang="en-US" altLang="zh-CN" sz="1400" dirty="0"/>
              <a:t> </a:t>
            </a:r>
            <a:r>
              <a:rPr lang="en-US" altLang="zh-CN" sz="1400" dirty="0" err="1"/>
              <a:t>std</a:t>
            </a:r>
            <a:r>
              <a:rPr lang="en-US" altLang="zh-CN" sz="1400" dirty="0"/>
              <a:t>::string </a:t>
            </a:r>
            <a:r>
              <a:rPr lang="en-US" altLang="zh-CN" sz="1400" dirty="0" err="1"/>
              <a:t>handler_name</a:t>
            </a:r>
            <a:r>
              <a:rPr lang="en-US" altLang="zh-CN" sz="1400" dirty="0"/>
              <a:t>, char </a:t>
            </a:r>
            <a:r>
              <a:rPr lang="en-US" altLang="zh-CN" sz="1400" dirty="0" err="1"/>
              <a:t>const</a:t>
            </a:r>
            <a:r>
              <a:rPr lang="en-US" altLang="zh-CN" sz="1400" dirty="0"/>
              <a:t>* data, </a:t>
            </a:r>
            <a:r>
              <a:rPr lang="en-US" altLang="zh-CN" sz="1400" dirty="0" err="1"/>
              <a:t>size_t</a:t>
            </a:r>
            <a:r>
              <a:rPr lang="en-US" altLang="zh-CN" sz="1400" dirty="0"/>
              <a:t> size) </a:t>
            </a:r>
            <a:r>
              <a:rPr lang="en-US" altLang="zh-CN" sz="1400" dirty="0" err="1" smtClean="0"/>
              <a:t>const</a:t>
            </a:r>
            <a:r>
              <a:rPr lang="en-US" altLang="zh-CN" sz="1400" dirty="0" smtClean="0"/>
              <a:t>{</a:t>
            </a:r>
            <a:endParaRPr lang="en-US" altLang="zh-CN" sz="1400" dirty="0"/>
          </a:p>
          <a:p>
            <a:r>
              <a:rPr lang="en-US" altLang="zh-CN" sz="1400" dirty="0" smtClean="0"/>
              <a:t>        auto </a:t>
            </a:r>
            <a:r>
              <a:rPr lang="en-US" altLang="zh-CN" sz="1400" dirty="0"/>
              <a:t>it = </a:t>
            </a:r>
            <a:r>
              <a:rPr lang="en-US" altLang="zh-CN" sz="1400" dirty="0" err="1"/>
              <a:t>invokers_.find</a:t>
            </a:r>
            <a:r>
              <a:rPr lang="en-US" altLang="zh-CN" sz="1400" dirty="0"/>
              <a:t>(</a:t>
            </a:r>
            <a:r>
              <a:rPr lang="en-US" altLang="zh-CN" sz="1400" dirty="0" err="1"/>
              <a:t>handler_name</a:t>
            </a:r>
            <a:r>
              <a:rPr lang="en-US" altLang="zh-CN" sz="1400" dirty="0" smtClean="0"/>
              <a:t>);</a:t>
            </a:r>
            <a:endParaRPr lang="zh-CN" altLang="en-US" sz="1400" dirty="0"/>
          </a:p>
          <a:p>
            <a:r>
              <a:rPr lang="en-US" altLang="zh-CN" sz="1400" dirty="0" smtClean="0"/>
              <a:t>        it-</a:t>
            </a:r>
            <a:r>
              <a:rPr lang="en-US" altLang="zh-CN" sz="1400" dirty="0"/>
              <a:t>&gt;second(data, size);</a:t>
            </a:r>
          </a:p>
          <a:p>
            <a:r>
              <a:rPr lang="en-US" altLang="zh-CN" sz="1400" dirty="0" smtClean="0"/>
              <a:t>    }</a:t>
            </a:r>
            <a:endParaRPr lang="zh-CN" altLang="en-US" sz="1400" dirty="0"/>
          </a:p>
          <a:p>
            <a:r>
              <a:rPr lang="en-US" altLang="zh-CN" sz="1400" dirty="0"/>
              <a:t>private:</a:t>
            </a:r>
          </a:p>
          <a:p>
            <a:r>
              <a:rPr lang="en-US" altLang="zh-CN" sz="1400" dirty="0" smtClean="0"/>
              <a:t>    </a:t>
            </a:r>
            <a:r>
              <a:rPr lang="en-US" altLang="zh-CN" sz="1400" dirty="0" err="1" smtClean="0"/>
              <a:t>std</a:t>
            </a:r>
            <a:r>
              <a:rPr lang="en-US" altLang="zh-CN" sz="1400" dirty="0"/>
              <a:t>::map&lt;</a:t>
            </a:r>
            <a:r>
              <a:rPr lang="en-US" altLang="zh-CN" sz="1400" dirty="0" err="1"/>
              <a:t>std</a:t>
            </a:r>
            <a:r>
              <a:rPr lang="en-US" altLang="zh-CN" sz="1400" dirty="0"/>
              <a:t>::string, </a:t>
            </a:r>
            <a:r>
              <a:rPr lang="en-US" altLang="zh-CN" sz="1400" dirty="0" err="1"/>
              <a:t>std</a:t>
            </a:r>
            <a:r>
              <a:rPr lang="en-US" altLang="zh-CN" sz="1400" dirty="0"/>
              <a:t>::function&lt;void(char </a:t>
            </a:r>
            <a:r>
              <a:rPr lang="en-US" altLang="zh-CN" sz="1400" dirty="0" err="1"/>
              <a:t>const</a:t>
            </a:r>
            <a:r>
              <a:rPr lang="en-US" altLang="zh-CN" sz="1400" dirty="0"/>
              <a:t>*, </a:t>
            </a:r>
            <a:r>
              <a:rPr lang="en-US" altLang="zh-CN" sz="1400" dirty="0" err="1"/>
              <a:t>size_t</a:t>
            </a:r>
            <a:r>
              <a:rPr lang="en-US" altLang="zh-CN" sz="1400" dirty="0"/>
              <a:t>)&gt;&gt; invokers_;</a:t>
            </a:r>
          </a:p>
          <a:p>
            <a:r>
              <a:rPr lang="en-US" altLang="zh-CN" sz="1400" dirty="0"/>
              <a:t>};</a:t>
            </a:r>
            <a:endParaRPr lang="zh-CN" altLang="en-US" sz="1400" dirty="0"/>
          </a:p>
        </p:txBody>
      </p:sp>
    </p:spTree>
    <p:extLst>
      <p:ext uri="{BB962C8B-B14F-4D97-AF65-F5344CB8AC3E}">
        <p14:creationId xmlns:p14="http://schemas.microsoft.com/office/powerpoint/2010/main" val="5507976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route the correct handler</a:t>
            </a:r>
            <a:endParaRPr lang="zh-CN" altLang="en-US" dirty="0"/>
          </a:p>
        </p:txBody>
      </p:sp>
      <p:sp>
        <p:nvSpPr>
          <p:cNvPr id="3" name="文本占位符 2"/>
          <p:cNvSpPr>
            <a:spLocks noGrp="1"/>
          </p:cNvSpPr>
          <p:nvPr>
            <p:ph type="body" sz="half" idx="2"/>
          </p:nvPr>
        </p:nvSpPr>
        <p:spPr/>
        <p:txBody>
          <a:bodyPr/>
          <a:lstStyle/>
          <a:p>
            <a:r>
              <a:rPr lang="en-US" altLang="zh-CN" dirty="0"/>
              <a:t>template&lt;</a:t>
            </a:r>
            <a:r>
              <a:rPr lang="en-US" altLang="zh-CN" dirty="0" err="1"/>
              <a:t>typename</a:t>
            </a:r>
            <a:r>
              <a:rPr lang="en-US" altLang="zh-CN" dirty="0"/>
              <a:t> </a:t>
            </a:r>
            <a:r>
              <a:rPr lang="en-US" altLang="zh-CN" dirty="0" err="1"/>
              <a:t>CodecPolicy</a:t>
            </a:r>
            <a:r>
              <a:rPr lang="en-US" altLang="zh-CN" dirty="0"/>
              <a:t>, </a:t>
            </a:r>
            <a:r>
              <a:rPr lang="en-US" altLang="zh-CN" dirty="0" err="1"/>
              <a:t>typename</a:t>
            </a:r>
            <a:r>
              <a:rPr lang="en-US" altLang="zh-CN" dirty="0"/>
              <a:t> Function&gt;</a:t>
            </a:r>
          </a:p>
          <a:p>
            <a:r>
              <a:rPr lang="en-US" altLang="zh-CN" dirty="0" err="1"/>
              <a:t>struct</a:t>
            </a:r>
            <a:r>
              <a:rPr lang="en-US" altLang="zh-CN" dirty="0"/>
              <a:t> </a:t>
            </a:r>
            <a:r>
              <a:rPr lang="en-US" altLang="zh-CN" dirty="0" smtClean="0"/>
              <a:t>invoker{</a:t>
            </a:r>
            <a:endParaRPr lang="en-US" altLang="zh-CN" dirty="0"/>
          </a:p>
          <a:p>
            <a:r>
              <a:rPr lang="en-US" altLang="zh-CN" dirty="0" smtClean="0"/>
              <a:t>    static </a:t>
            </a:r>
            <a:r>
              <a:rPr lang="en-US" altLang="zh-CN" dirty="0"/>
              <a:t>inline void apply(</a:t>
            </a:r>
            <a:r>
              <a:rPr lang="en-US" altLang="zh-CN" dirty="0" err="1"/>
              <a:t>const</a:t>
            </a:r>
            <a:r>
              <a:rPr lang="en-US" altLang="zh-CN" dirty="0"/>
              <a:t> Function&amp; </a:t>
            </a:r>
            <a:r>
              <a:rPr lang="en-US" altLang="zh-CN" dirty="0" err="1"/>
              <a:t>func</a:t>
            </a:r>
            <a:r>
              <a:rPr lang="en-US" altLang="zh-CN" dirty="0"/>
              <a:t>, char </a:t>
            </a:r>
            <a:r>
              <a:rPr lang="en-US" altLang="zh-CN" dirty="0" err="1"/>
              <a:t>const</a:t>
            </a:r>
            <a:r>
              <a:rPr lang="en-US" altLang="zh-CN" dirty="0"/>
              <a:t>* data, </a:t>
            </a:r>
            <a:r>
              <a:rPr lang="en-US" altLang="zh-CN" dirty="0" err="1"/>
              <a:t>size_t</a:t>
            </a:r>
            <a:r>
              <a:rPr lang="en-US" altLang="zh-CN" dirty="0"/>
              <a:t> size) </a:t>
            </a:r>
            <a:r>
              <a:rPr lang="en-US" altLang="zh-CN" dirty="0" smtClean="0"/>
              <a:t>{</a:t>
            </a:r>
            <a:endParaRPr lang="en-US" altLang="zh-CN" dirty="0"/>
          </a:p>
          <a:p>
            <a:r>
              <a:rPr lang="en-US" altLang="zh-CN" dirty="0" smtClean="0"/>
              <a:t>        </a:t>
            </a:r>
            <a:r>
              <a:rPr lang="en-US" altLang="zh-CN" dirty="0" err="1" smtClean="0"/>
              <a:t>CodecPolicy</a:t>
            </a:r>
            <a:r>
              <a:rPr lang="en-US" altLang="zh-CN" dirty="0" smtClean="0"/>
              <a:t> </a:t>
            </a:r>
            <a:r>
              <a:rPr lang="en-US" altLang="zh-CN" dirty="0" err="1"/>
              <a:t>cp</a:t>
            </a:r>
            <a:r>
              <a:rPr lang="en-US" altLang="zh-CN" dirty="0"/>
              <a:t>{};</a:t>
            </a:r>
          </a:p>
          <a:p>
            <a:r>
              <a:rPr lang="en-US" altLang="zh-CN" dirty="0" smtClean="0"/>
              <a:t>        auto </a:t>
            </a:r>
            <a:r>
              <a:rPr lang="en-US" altLang="zh-CN" dirty="0" err="1"/>
              <a:t>args_tuple</a:t>
            </a:r>
            <a:r>
              <a:rPr lang="en-US" altLang="zh-CN" dirty="0"/>
              <a:t> = </a:t>
            </a:r>
            <a:r>
              <a:rPr lang="en-US" altLang="zh-CN" dirty="0" err="1"/>
              <a:t>cp.template</a:t>
            </a:r>
            <a:r>
              <a:rPr lang="en-US" altLang="zh-CN" dirty="0"/>
              <a:t> unpack&lt;</a:t>
            </a:r>
            <a:r>
              <a:rPr lang="en-US" altLang="zh-CN" dirty="0" err="1"/>
              <a:t>args_tuple_type</a:t>
            </a:r>
            <a:r>
              <a:rPr lang="en-US" altLang="zh-CN" dirty="0"/>
              <a:t>&gt;(data, size</a:t>
            </a:r>
            <a:r>
              <a:rPr lang="en-US" altLang="zh-CN" dirty="0" smtClean="0"/>
              <a:t>);</a:t>
            </a:r>
            <a:endParaRPr lang="zh-CN" altLang="en-US" dirty="0"/>
          </a:p>
          <a:p>
            <a:r>
              <a:rPr lang="en-US" altLang="zh-CN" dirty="0" smtClean="0"/>
              <a:t>        </a:t>
            </a:r>
            <a:r>
              <a:rPr lang="en-US" altLang="zh-CN" dirty="0" err="1" smtClean="0"/>
              <a:t>std</a:t>
            </a:r>
            <a:r>
              <a:rPr lang="en-US" altLang="zh-CN" dirty="0"/>
              <a:t>::apply(</a:t>
            </a:r>
            <a:r>
              <a:rPr lang="en-US" altLang="zh-CN" dirty="0" err="1"/>
              <a:t>func</a:t>
            </a:r>
            <a:r>
              <a:rPr lang="en-US" altLang="zh-CN" dirty="0"/>
              <a:t>, </a:t>
            </a:r>
            <a:r>
              <a:rPr lang="en-US" altLang="zh-CN" dirty="0" err="1"/>
              <a:t>args_tuple</a:t>
            </a:r>
            <a:r>
              <a:rPr lang="en-US" altLang="zh-CN" dirty="0"/>
              <a:t>);</a:t>
            </a:r>
          </a:p>
          <a:p>
            <a:r>
              <a:rPr lang="en-US" altLang="zh-CN" dirty="0" smtClean="0"/>
              <a:t>    }</a:t>
            </a:r>
            <a:endParaRPr lang="en-US" altLang="zh-CN" dirty="0"/>
          </a:p>
          <a:p>
            <a:r>
              <a:rPr lang="en-US" altLang="zh-CN" dirty="0" smtClean="0"/>
              <a:t>};</a:t>
            </a:r>
          </a:p>
        </p:txBody>
      </p:sp>
      <p:sp>
        <p:nvSpPr>
          <p:cNvPr id="4" name="矩形 3"/>
          <p:cNvSpPr/>
          <p:nvPr/>
        </p:nvSpPr>
        <p:spPr>
          <a:xfrm>
            <a:off x="3424517" y="3147232"/>
            <a:ext cx="4572000" cy="2308324"/>
          </a:xfrm>
          <a:prstGeom prst="rect">
            <a:avLst/>
          </a:prstGeom>
        </p:spPr>
        <p:txBody>
          <a:bodyPr>
            <a:spAutoFit/>
          </a:bodyPr>
          <a:lstStyle/>
          <a:p>
            <a:r>
              <a:rPr lang="en-US" altLang="zh-CN" dirty="0" err="1"/>
              <a:t>struct</a:t>
            </a:r>
            <a:r>
              <a:rPr lang="en-US" altLang="zh-CN" dirty="0"/>
              <a:t> </a:t>
            </a:r>
            <a:r>
              <a:rPr lang="en-US" altLang="zh-CN" dirty="0" err="1"/>
              <a:t>json_codec</a:t>
            </a:r>
            <a:r>
              <a:rPr lang="en-US" altLang="zh-CN" dirty="0"/>
              <a:t>{</a:t>
            </a:r>
          </a:p>
          <a:p>
            <a:r>
              <a:rPr lang="en-US" altLang="zh-CN" dirty="0"/>
              <a:t>    template &lt;</a:t>
            </a:r>
            <a:r>
              <a:rPr lang="en-US" altLang="zh-CN" dirty="0" err="1"/>
              <a:t>typename</a:t>
            </a:r>
            <a:r>
              <a:rPr lang="en-US" altLang="zh-CN" dirty="0"/>
              <a:t> T&gt;</a:t>
            </a:r>
          </a:p>
          <a:p>
            <a:r>
              <a:rPr lang="en-US" altLang="zh-CN" dirty="0"/>
              <a:t>    T unpack(char </a:t>
            </a:r>
            <a:r>
              <a:rPr lang="en-US" altLang="zh-CN" dirty="0" err="1"/>
              <a:t>const</a:t>
            </a:r>
            <a:r>
              <a:rPr lang="en-US" altLang="zh-CN" dirty="0"/>
              <a:t>* data, </a:t>
            </a:r>
            <a:r>
              <a:rPr lang="en-US" altLang="zh-CN" dirty="0" err="1"/>
              <a:t>size_t</a:t>
            </a:r>
            <a:r>
              <a:rPr lang="en-US" altLang="zh-CN" dirty="0"/>
              <a:t> length){</a:t>
            </a:r>
          </a:p>
          <a:p>
            <a:r>
              <a:rPr lang="en-US" altLang="zh-CN" dirty="0"/>
              <a:t>        T </a:t>
            </a:r>
            <a:r>
              <a:rPr lang="en-US" altLang="zh-CN" dirty="0" err="1"/>
              <a:t>t</a:t>
            </a:r>
            <a:r>
              <a:rPr lang="en-US" altLang="zh-CN" dirty="0"/>
              <a:t>;</a:t>
            </a:r>
          </a:p>
          <a:p>
            <a:r>
              <a:rPr lang="en-US" altLang="zh-CN" dirty="0"/>
              <a:t>        iguana::</a:t>
            </a:r>
            <a:r>
              <a:rPr lang="en-US" altLang="zh-CN" dirty="0" err="1"/>
              <a:t>json</a:t>
            </a:r>
            <a:r>
              <a:rPr lang="en-US" altLang="zh-CN" dirty="0"/>
              <a:t>::</a:t>
            </a:r>
            <a:r>
              <a:rPr lang="en-US" altLang="zh-CN" dirty="0" err="1"/>
              <a:t>from_json</a:t>
            </a:r>
            <a:r>
              <a:rPr lang="en-US" altLang="zh-CN" dirty="0"/>
              <a:t>(t, data, length);</a:t>
            </a:r>
          </a:p>
          <a:p>
            <a:r>
              <a:rPr lang="en-US" altLang="zh-CN" dirty="0"/>
              <a:t>        return t;</a:t>
            </a:r>
          </a:p>
          <a:p>
            <a:r>
              <a:rPr lang="en-US" altLang="zh-CN" dirty="0"/>
              <a:t>    }</a:t>
            </a:r>
          </a:p>
          <a:p>
            <a:r>
              <a:rPr lang="en-US" altLang="zh-CN" dirty="0"/>
              <a:t>};</a:t>
            </a:r>
            <a:endParaRPr lang="zh-CN" altLang="en-US" dirty="0"/>
          </a:p>
        </p:txBody>
      </p:sp>
      <p:sp>
        <p:nvSpPr>
          <p:cNvPr id="6" name="矩形 5"/>
          <p:cNvSpPr/>
          <p:nvPr/>
        </p:nvSpPr>
        <p:spPr>
          <a:xfrm>
            <a:off x="3209364" y="5455556"/>
            <a:ext cx="5486401" cy="646331"/>
          </a:xfrm>
          <a:prstGeom prst="rect">
            <a:avLst/>
          </a:prstGeom>
        </p:spPr>
        <p:txBody>
          <a:bodyPr wrap="square">
            <a:spAutoFit/>
          </a:bodyPr>
          <a:lstStyle/>
          <a:p>
            <a:r>
              <a:rPr lang="zh-CN" altLang="en-US" dirty="0"/>
              <a:t>iguana::msgpack::from_msgpack(t, msg_, data, length)</a:t>
            </a:r>
            <a:r>
              <a:rPr lang="zh-CN" altLang="en-US" dirty="0" smtClean="0"/>
              <a:t>;</a:t>
            </a:r>
            <a:endParaRPr lang="en-US" altLang="zh-CN" dirty="0" smtClean="0"/>
          </a:p>
          <a:p>
            <a:r>
              <a:rPr lang="en-US" altLang="zh-CN" dirty="0"/>
              <a:t>iguana</a:t>
            </a:r>
            <a:r>
              <a:rPr lang="en-US" altLang="zh-CN" dirty="0" smtClean="0"/>
              <a:t>::xml::</a:t>
            </a:r>
            <a:r>
              <a:rPr lang="en-US" altLang="zh-CN" dirty="0" err="1" smtClean="0"/>
              <a:t>from_xml</a:t>
            </a:r>
            <a:r>
              <a:rPr lang="en-US" altLang="zh-CN" dirty="0" smtClean="0"/>
              <a:t>(t</a:t>
            </a:r>
            <a:r>
              <a:rPr lang="en-US" altLang="zh-CN" dirty="0"/>
              <a:t>, data, length</a:t>
            </a:r>
            <a:r>
              <a:rPr lang="en-US" altLang="zh-CN" dirty="0" smtClean="0"/>
              <a:t>);</a:t>
            </a:r>
            <a:endParaRPr lang="en-US" altLang="zh-CN" dirty="0"/>
          </a:p>
        </p:txBody>
      </p:sp>
      <p:sp>
        <p:nvSpPr>
          <p:cNvPr id="7" name="矩形 6"/>
          <p:cNvSpPr/>
          <p:nvPr/>
        </p:nvSpPr>
        <p:spPr>
          <a:xfrm>
            <a:off x="3705700" y="2677220"/>
            <a:ext cx="1460208" cy="369332"/>
          </a:xfrm>
          <a:prstGeom prst="rect">
            <a:avLst/>
          </a:prstGeom>
        </p:spPr>
        <p:txBody>
          <a:bodyPr wrap="none">
            <a:spAutoFit/>
          </a:bodyPr>
          <a:lstStyle/>
          <a:p>
            <a:r>
              <a:rPr lang="en-US" altLang="zh-CN" dirty="0"/>
              <a:t>//from C++</a:t>
            </a:r>
            <a:r>
              <a:rPr lang="en-US" altLang="zh-CN" dirty="0" smtClean="0"/>
              <a:t>17</a:t>
            </a:r>
            <a:endParaRPr lang="zh-CN" altLang="en-US" dirty="0"/>
          </a:p>
        </p:txBody>
      </p:sp>
    </p:spTree>
    <p:extLst>
      <p:ext uri="{BB962C8B-B14F-4D97-AF65-F5344CB8AC3E}">
        <p14:creationId xmlns:p14="http://schemas.microsoft.com/office/powerpoint/2010/main" val="1911147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wipe(left)">
                                      <p:cBhvr>
                                        <p:cTn id="13" dur="500"/>
                                        <p:tgtEl>
                                          <p:spTgt spid="6">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6">
                                            <p:txEl>
                                              <p:pRg st="1" end="1"/>
                                            </p:txEl>
                                          </p:spTgt>
                                        </p:tgtEl>
                                        <p:attrNameLst>
                                          <p:attrName>style.visibility</p:attrName>
                                        </p:attrNameLst>
                                      </p:cBhvr>
                                      <p:to>
                                        <p:strVal val="visible"/>
                                      </p:to>
                                    </p:set>
                                    <p:animEffect transition="in" filter="wipe(left)">
                                      <p:cBhvr>
                                        <p:cTn id="18" dur="500"/>
                                        <p:tgtEl>
                                          <p:spTgt spid="6">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left)">
                                      <p:cBhvr>
                                        <p:cTn id="2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route the correct handler</a:t>
            </a:r>
            <a:endParaRPr lang="zh-CN" altLang="en-US" dirty="0"/>
          </a:p>
        </p:txBody>
      </p:sp>
      <p:sp>
        <p:nvSpPr>
          <p:cNvPr id="3" name="文本占位符 2"/>
          <p:cNvSpPr>
            <a:spLocks noGrp="1"/>
          </p:cNvSpPr>
          <p:nvPr>
            <p:ph type="body" sz="half" idx="2"/>
          </p:nvPr>
        </p:nvSpPr>
        <p:spPr/>
        <p:txBody>
          <a:bodyPr/>
          <a:lstStyle/>
          <a:p>
            <a:r>
              <a:rPr lang="en-US" altLang="zh-CN" dirty="0"/>
              <a:t>template &lt;class F, class Tuple, </a:t>
            </a:r>
            <a:r>
              <a:rPr lang="en-US" altLang="zh-CN" dirty="0" err="1"/>
              <a:t>std</a:t>
            </a:r>
            <a:r>
              <a:rPr lang="en-US" altLang="zh-CN" dirty="0"/>
              <a:t>::</a:t>
            </a:r>
            <a:r>
              <a:rPr lang="en-US" altLang="zh-CN" dirty="0" err="1"/>
              <a:t>size_t</a:t>
            </a:r>
            <a:r>
              <a:rPr lang="en-US" altLang="zh-CN" dirty="0"/>
              <a:t>... I&gt;</a:t>
            </a:r>
          </a:p>
          <a:p>
            <a:r>
              <a:rPr lang="en-US" altLang="zh-CN" dirty="0" err="1"/>
              <a:t>constexpr</a:t>
            </a:r>
            <a:r>
              <a:rPr lang="en-US" altLang="zh-CN" dirty="0"/>
              <a:t> </a:t>
            </a:r>
            <a:r>
              <a:rPr lang="en-US" altLang="zh-CN" dirty="0" err="1"/>
              <a:t>decltype</a:t>
            </a:r>
            <a:r>
              <a:rPr lang="en-US" altLang="zh-CN" dirty="0"/>
              <a:t>(auto) </a:t>
            </a:r>
            <a:r>
              <a:rPr lang="en-US" altLang="zh-CN" dirty="0" err="1"/>
              <a:t>apply_impl</a:t>
            </a:r>
            <a:r>
              <a:rPr lang="en-US" altLang="zh-CN" dirty="0"/>
              <a:t>(F &amp;&amp;f, Tuple &amp;&amp;t, </a:t>
            </a:r>
            <a:r>
              <a:rPr lang="en-US" altLang="zh-CN" dirty="0" err="1"/>
              <a:t>std</a:t>
            </a:r>
            <a:r>
              <a:rPr lang="en-US" altLang="zh-CN" dirty="0"/>
              <a:t>::</a:t>
            </a:r>
            <a:r>
              <a:rPr lang="en-US" altLang="zh-CN" dirty="0" err="1"/>
              <a:t>index_sequence</a:t>
            </a:r>
            <a:r>
              <a:rPr lang="en-US" altLang="zh-CN" dirty="0"/>
              <a:t>&lt;I...&gt;)</a:t>
            </a:r>
          </a:p>
          <a:p>
            <a:r>
              <a:rPr lang="en-US" altLang="zh-CN" dirty="0"/>
              <a:t>{</a:t>
            </a:r>
          </a:p>
          <a:p>
            <a:r>
              <a:rPr lang="en-US" altLang="zh-CN" dirty="0" smtClean="0"/>
              <a:t>    return </a:t>
            </a:r>
            <a:r>
              <a:rPr lang="en-US" altLang="zh-CN" dirty="0" err="1"/>
              <a:t>std</a:t>
            </a:r>
            <a:r>
              <a:rPr lang="en-US" altLang="zh-CN" dirty="0"/>
              <a:t>::forward&lt;F&gt;(f)(</a:t>
            </a:r>
            <a:r>
              <a:rPr lang="en-US" altLang="zh-CN" dirty="0" err="1"/>
              <a:t>std</a:t>
            </a:r>
            <a:r>
              <a:rPr lang="en-US" altLang="zh-CN" dirty="0"/>
              <a:t>::get&lt;I&gt;(</a:t>
            </a:r>
            <a:r>
              <a:rPr lang="en-US" altLang="zh-CN" dirty="0" err="1"/>
              <a:t>std</a:t>
            </a:r>
            <a:r>
              <a:rPr lang="en-US" altLang="zh-CN" dirty="0"/>
              <a:t>::forward&lt;Tuple&gt;(t))...);</a:t>
            </a:r>
          </a:p>
          <a:p>
            <a:r>
              <a:rPr lang="en-US" altLang="zh-CN" dirty="0"/>
              <a:t>}</a:t>
            </a:r>
          </a:p>
          <a:p>
            <a:endParaRPr lang="zh-CN" altLang="en-US" dirty="0"/>
          </a:p>
          <a:p>
            <a:r>
              <a:rPr lang="en-US" altLang="zh-CN" dirty="0"/>
              <a:t>template &lt;class F, class Tuple&gt;</a:t>
            </a:r>
          </a:p>
          <a:p>
            <a:r>
              <a:rPr lang="en-US" altLang="zh-CN" dirty="0" err="1"/>
              <a:t>constexpr</a:t>
            </a:r>
            <a:r>
              <a:rPr lang="en-US" altLang="zh-CN" dirty="0"/>
              <a:t> </a:t>
            </a:r>
            <a:r>
              <a:rPr lang="en-US" altLang="zh-CN" dirty="0" err="1"/>
              <a:t>decltype</a:t>
            </a:r>
            <a:r>
              <a:rPr lang="en-US" altLang="zh-CN" dirty="0"/>
              <a:t>(auto) apply(F &amp;&amp;f, Tuple &amp;&amp;t)</a:t>
            </a:r>
          </a:p>
          <a:p>
            <a:r>
              <a:rPr lang="en-US" altLang="zh-CN" dirty="0"/>
              <a:t>{</a:t>
            </a:r>
          </a:p>
          <a:p>
            <a:r>
              <a:rPr lang="en-US" altLang="zh-CN" dirty="0" smtClean="0"/>
              <a:t>    return </a:t>
            </a:r>
            <a:r>
              <a:rPr lang="en-US" altLang="zh-CN" dirty="0" err="1"/>
              <a:t>apply_impl</a:t>
            </a:r>
            <a:r>
              <a:rPr lang="en-US" altLang="zh-CN" dirty="0"/>
              <a:t>(</a:t>
            </a:r>
            <a:r>
              <a:rPr lang="en-US" altLang="zh-CN" dirty="0" err="1"/>
              <a:t>std</a:t>
            </a:r>
            <a:r>
              <a:rPr lang="en-US" altLang="zh-CN" dirty="0"/>
              <a:t>::forward&lt;F&gt;(f), </a:t>
            </a:r>
            <a:r>
              <a:rPr lang="en-US" altLang="zh-CN" dirty="0" err="1"/>
              <a:t>std</a:t>
            </a:r>
            <a:r>
              <a:rPr lang="en-US" altLang="zh-CN" dirty="0"/>
              <a:t>::forward&lt;Tuple&gt;(t),</a:t>
            </a:r>
          </a:p>
          <a:p>
            <a:r>
              <a:rPr lang="en-US" altLang="zh-CN" dirty="0" smtClean="0"/>
              <a:t>        </a:t>
            </a:r>
            <a:r>
              <a:rPr lang="en-US" altLang="zh-CN" dirty="0" err="1" smtClean="0"/>
              <a:t>std</a:t>
            </a:r>
            <a:r>
              <a:rPr lang="en-US" altLang="zh-CN" dirty="0"/>
              <a:t>::</a:t>
            </a:r>
            <a:r>
              <a:rPr lang="en-US" altLang="zh-CN" dirty="0" err="1"/>
              <a:t>make_index_sequence</a:t>
            </a:r>
            <a:r>
              <a:rPr lang="en-US" altLang="zh-CN" dirty="0"/>
              <a:t>&lt;</a:t>
            </a:r>
            <a:r>
              <a:rPr lang="en-US" altLang="zh-CN" dirty="0" err="1"/>
              <a:t>std</a:t>
            </a:r>
            <a:r>
              <a:rPr lang="en-US" altLang="zh-CN" dirty="0"/>
              <a:t>::</a:t>
            </a:r>
            <a:r>
              <a:rPr lang="en-US" altLang="zh-CN" dirty="0" err="1"/>
              <a:t>tuple_size</a:t>
            </a:r>
            <a:r>
              <a:rPr lang="en-US" altLang="zh-CN" dirty="0"/>
              <a:t>&lt;</a:t>
            </a:r>
            <a:r>
              <a:rPr lang="en-US" altLang="zh-CN" dirty="0" err="1"/>
              <a:t>std</a:t>
            </a:r>
            <a:r>
              <a:rPr lang="en-US" altLang="zh-CN" dirty="0"/>
              <a:t>::</a:t>
            </a:r>
            <a:r>
              <a:rPr lang="en-US" altLang="zh-CN" dirty="0" err="1"/>
              <a:t>decay_t</a:t>
            </a:r>
            <a:r>
              <a:rPr lang="en-US" altLang="zh-CN" dirty="0"/>
              <a:t>&lt;Tuple&gt;&gt;::value&gt;{});</a:t>
            </a:r>
          </a:p>
          <a:p>
            <a:r>
              <a:rPr lang="en-US" altLang="zh-CN" dirty="0" smtClean="0"/>
              <a:t>}</a:t>
            </a:r>
          </a:p>
          <a:p>
            <a:endParaRPr lang="en-US" altLang="zh-CN" sz="1400" dirty="0"/>
          </a:p>
          <a:p>
            <a:r>
              <a:rPr lang="en-US" altLang="zh-CN" sz="1400" dirty="0" smtClean="0"/>
              <a:t>implemented by C++14</a:t>
            </a:r>
            <a:endParaRPr lang="en-US" altLang="zh-CN" sz="1400" dirty="0"/>
          </a:p>
        </p:txBody>
      </p:sp>
      <p:sp>
        <p:nvSpPr>
          <p:cNvPr id="5" name="矩形 4"/>
          <p:cNvSpPr/>
          <p:nvPr/>
        </p:nvSpPr>
        <p:spPr>
          <a:xfrm>
            <a:off x="1460036" y="2036778"/>
            <a:ext cx="5604152" cy="3130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31719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route the correct handler</a:t>
            </a:r>
          </a:p>
        </p:txBody>
      </p:sp>
      <p:sp>
        <p:nvSpPr>
          <p:cNvPr id="3" name="文本占位符 2"/>
          <p:cNvSpPr>
            <a:spLocks noGrp="1"/>
          </p:cNvSpPr>
          <p:nvPr>
            <p:ph type="body" sz="half" idx="2"/>
          </p:nvPr>
        </p:nvSpPr>
        <p:spPr/>
        <p:txBody>
          <a:bodyPr/>
          <a:lstStyle/>
          <a:p>
            <a:r>
              <a:rPr lang="en-US" altLang="zh-CN" sz="1400" dirty="0"/>
              <a:t>template &lt;</a:t>
            </a:r>
            <a:r>
              <a:rPr lang="en-US" altLang="zh-CN" sz="1400" dirty="0" err="1"/>
              <a:t>typename</a:t>
            </a:r>
            <a:r>
              <a:rPr lang="en-US" altLang="zh-CN" sz="1400" dirty="0"/>
              <a:t> </a:t>
            </a:r>
            <a:r>
              <a:rPr lang="en-US" altLang="zh-CN" sz="1400" dirty="0" err="1"/>
              <a:t>CodecPolicy</a:t>
            </a:r>
            <a:r>
              <a:rPr lang="en-US" altLang="zh-CN" sz="1400" dirty="0"/>
              <a:t>&gt;</a:t>
            </a:r>
          </a:p>
          <a:p>
            <a:r>
              <a:rPr lang="en-US" altLang="zh-CN" sz="1400" dirty="0" err="1"/>
              <a:t>struct</a:t>
            </a:r>
            <a:r>
              <a:rPr lang="en-US" altLang="zh-CN" sz="1400" dirty="0"/>
              <a:t> </a:t>
            </a:r>
            <a:r>
              <a:rPr lang="en-US" altLang="zh-CN" sz="1400" dirty="0" err="1" smtClean="0"/>
              <a:t>server_t</a:t>
            </a:r>
            <a:r>
              <a:rPr lang="en-US" altLang="zh-CN" sz="1400" dirty="0" smtClean="0"/>
              <a:t>{</a:t>
            </a:r>
            <a:endParaRPr lang="en-US" altLang="zh-CN" sz="1400" dirty="0"/>
          </a:p>
          <a:p>
            <a:r>
              <a:rPr lang="en-US" altLang="zh-CN" sz="1400" dirty="0" smtClean="0"/>
              <a:t>    template&lt;</a:t>
            </a:r>
            <a:r>
              <a:rPr lang="en-US" altLang="zh-CN" sz="1400" dirty="0" err="1" smtClean="0"/>
              <a:t>typename</a:t>
            </a:r>
            <a:r>
              <a:rPr lang="en-US" altLang="zh-CN" sz="1400" dirty="0" smtClean="0"/>
              <a:t> </a:t>
            </a:r>
            <a:r>
              <a:rPr lang="en-US" altLang="zh-CN" sz="1400" dirty="0"/>
              <a:t>Function&gt;</a:t>
            </a:r>
          </a:p>
          <a:p>
            <a:r>
              <a:rPr lang="en-US" altLang="zh-CN" sz="1400" dirty="0" smtClean="0"/>
              <a:t>    void </a:t>
            </a:r>
            <a:r>
              <a:rPr lang="en-US" altLang="zh-CN" sz="1400" dirty="0" err="1"/>
              <a:t>register_handler</a:t>
            </a:r>
            <a:r>
              <a:rPr lang="en-US" altLang="zh-CN" sz="1400" dirty="0"/>
              <a:t>(</a:t>
            </a:r>
            <a:r>
              <a:rPr lang="en-US" altLang="zh-CN" sz="1400" dirty="0" err="1"/>
              <a:t>std</a:t>
            </a:r>
            <a:r>
              <a:rPr lang="en-US" altLang="zh-CN" sz="1400" dirty="0"/>
              <a:t>::string </a:t>
            </a:r>
            <a:r>
              <a:rPr lang="en-US" altLang="zh-CN" sz="1400" dirty="0" err="1"/>
              <a:t>const</a:t>
            </a:r>
            <a:r>
              <a:rPr lang="en-US" altLang="zh-CN" sz="1400" dirty="0"/>
              <a:t> &amp; name, </a:t>
            </a:r>
            <a:r>
              <a:rPr lang="en-US" altLang="zh-CN" sz="1400" dirty="0" err="1"/>
              <a:t>const</a:t>
            </a:r>
            <a:r>
              <a:rPr lang="en-US" altLang="zh-CN" sz="1400" dirty="0"/>
              <a:t> Function&amp; f</a:t>
            </a:r>
            <a:r>
              <a:rPr lang="en-US" altLang="zh-CN" sz="1400" dirty="0" smtClean="0"/>
              <a:t>){</a:t>
            </a:r>
            <a:endParaRPr lang="en-US" altLang="zh-CN" sz="1400" dirty="0"/>
          </a:p>
          <a:p>
            <a:r>
              <a:rPr lang="en-US" altLang="zh-CN" sz="1400" dirty="0" smtClean="0"/>
              <a:t>        using </a:t>
            </a:r>
            <a:r>
              <a:rPr lang="en-US" altLang="zh-CN" sz="1400" dirty="0" err="1"/>
              <a:t>std</a:t>
            </a:r>
            <a:r>
              <a:rPr lang="en-US" altLang="zh-CN" sz="1400" dirty="0"/>
              <a:t>::placeholders::_1;</a:t>
            </a:r>
          </a:p>
          <a:p>
            <a:r>
              <a:rPr lang="en-US" altLang="zh-CN" sz="1400" dirty="0" smtClean="0"/>
              <a:t>        using </a:t>
            </a:r>
            <a:r>
              <a:rPr lang="en-US" altLang="zh-CN" sz="1400" dirty="0" err="1"/>
              <a:t>std</a:t>
            </a:r>
            <a:r>
              <a:rPr lang="en-US" altLang="zh-CN" sz="1400" dirty="0"/>
              <a:t>::placeholders::_2</a:t>
            </a:r>
            <a:r>
              <a:rPr lang="en-US" altLang="zh-CN" sz="1400" dirty="0" smtClean="0"/>
              <a:t>;</a:t>
            </a:r>
            <a:endParaRPr lang="zh-CN" altLang="en-US" sz="1400" dirty="0"/>
          </a:p>
          <a:p>
            <a:r>
              <a:rPr lang="en-US" altLang="zh-CN" sz="1400" dirty="0" smtClean="0"/>
              <a:t>        this-</a:t>
            </a:r>
            <a:r>
              <a:rPr lang="en-US" altLang="zh-CN" sz="1400" dirty="0"/>
              <a:t>&gt;invokers_[name] = { </a:t>
            </a:r>
            <a:r>
              <a:rPr lang="en-US" altLang="zh-CN" sz="1400" dirty="0" err="1"/>
              <a:t>std</a:t>
            </a:r>
            <a:r>
              <a:rPr lang="en-US" altLang="zh-CN" sz="1400" dirty="0"/>
              <a:t>::bind(&amp;invoker&lt;</a:t>
            </a:r>
            <a:r>
              <a:rPr lang="en-US" altLang="zh-CN" sz="1400" dirty="0" err="1"/>
              <a:t>CodecPolicy</a:t>
            </a:r>
            <a:r>
              <a:rPr lang="en-US" altLang="zh-CN" sz="1400" dirty="0"/>
              <a:t>, Function&gt;::apply, f, _1, _2) };</a:t>
            </a:r>
          </a:p>
          <a:p>
            <a:r>
              <a:rPr lang="en-US" altLang="zh-CN" sz="1400" dirty="0" smtClean="0"/>
              <a:t>    }</a:t>
            </a:r>
            <a:endParaRPr lang="en-US" altLang="zh-CN" sz="1400" dirty="0"/>
          </a:p>
          <a:p>
            <a:r>
              <a:rPr lang="en-US" altLang="zh-CN" sz="1400" dirty="0" smtClean="0"/>
              <a:t>};</a:t>
            </a:r>
          </a:p>
          <a:p>
            <a:r>
              <a:rPr lang="en-US" altLang="zh-CN" sz="1400" dirty="0"/>
              <a:t>template&lt;</a:t>
            </a:r>
            <a:r>
              <a:rPr lang="en-US" altLang="zh-CN" sz="1400" dirty="0" err="1"/>
              <a:t>typename</a:t>
            </a:r>
            <a:r>
              <a:rPr lang="en-US" altLang="zh-CN" sz="1400" dirty="0"/>
              <a:t> </a:t>
            </a:r>
            <a:r>
              <a:rPr lang="en-US" altLang="zh-CN" sz="1400" dirty="0" err="1"/>
              <a:t>CodecPolicy</a:t>
            </a:r>
            <a:r>
              <a:rPr lang="en-US" altLang="zh-CN" sz="1400" dirty="0"/>
              <a:t>, </a:t>
            </a:r>
            <a:r>
              <a:rPr lang="en-US" altLang="zh-CN" sz="1400" dirty="0" err="1"/>
              <a:t>typename</a:t>
            </a:r>
            <a:r>
              <a:rPr lang="en-US" altLang="zh-CN" sz="1400" dirty="0"/>
              <a:t> Function&gt;</a:t>
            </a:r>
          </a:p>
          <a:p>
            <a:r>
              <a:rPr lang="en-US" altLang="zh-CN" sz="1400" dirty="0" err="1"/>
              <a:t>struct</a:t>
            </a:r>
            <a:r>
              <a:rPr lang="en-US" altLang="zh-CN" sz="1400" dirty="0"/>
              <a:t> invoker{</a:t>
            </a:r>
          </a:p>
          <a:p>
            <a:r>
              <a:rPr lang="en-US" altLang="zh-CN" sz="1400" dirty="0"/>
              <a:t>    static inline void apply(</a:t>
            </a:r>
            <a:r>
              <a:rPr lang="en-US" altLang="zh-CN" sz="1400" dirty="0" err="1"/>
              <a:t>const</a:t>
            </a:r>
            <a:r>
              <a:rPr lang="en-US" altLang="zh-CN" sz="1400" dirty="0"/>
              <a:t> Function&amp; </a:t>
            </a:r>
            <a:r>
              <a:rPr lang="en-US" altLang="zh-CN" sz="1400" dirty="0" err="1"/>
              <a:t>func</a:t>
            </a:r>
            <a:r>
              <a:rPr lang="en-US" altLang="zh-CN" sz="1400" dirty="0"/>
              <a:t>, char </a:t>
            </a:r>
            <a:r>
              <a:rPr lang="en-US" altLang="zh-CN" sz="1400" dirty="0" err="1"/>
              <a:t>const</a:t>
            </a:r>
            <a:r>
              <a:rPr lang="en-US" altLang="zh-CN" sz="1400" dirty="0"/>
              <a:t>* data, </a:t>
            </a:r>
            <a:r>
              <a:rPr lang="en-US" altLang="zh-CN" sz="1400" dirty="0" err="1"/>
              <a:t>size_t</a:t>
            </a:r>
            <a:r>
              <a:rPr lang="en-US" altLang="zh-CN" sz="1400" dirty="0"/>
              <a:t> size) {</a:t>
            </a:r>
          </a:p>
          <a:p>
            <a:r>
              <a:rPr lang="en-US" altLang="zh-CN" sz="1400" dirty="0"/>
              <a:t>        </a:t>
            </a:r>
            <a:r>
              <a:rPr lang="en-US" altLang="zh-CN" sz="1400" dirty="0" err="1"/>
              <a:t>CodecPolicy</a:t>
            </a:r>
            <a:r>
              <a:rPr lang="en-US" altLang="zh-CN" sz="1400" dirty="0"/>
              <a:t> </a:t>
            </a:r>
            <a:r>
              <a:rPr lang="en-US" altLang="zh-CN" sz="1400" dirty="0" err="1"/>
              <a:t>cp</a:t>
            </a:r>
            <a:r>
              <a:rPr lang="en-US" altLang="zh-CN" sz="1400" dirty="0"/>
              <a:t>{};</a:t>
            </a:r>
          </a:p>
          <a:p>
            <a:r>
              <a:rPr lang="en-US" altLang="zh-CN" sz="1400" dirty="0"/>
              <a:t>        auto </a:t>
            </a:r>
            <a:r>
              <a:rPr lang="en-US" altLang="zh-CN" sz="1400" dirty="0" err="1"/>
              <a:t>args_tuple</a:t>
            </a:r>
            <a:r>
              <a:rPr lang="en-US" altLang="zh-CN" sz="1400" dirty="0"/>
              <a:t> = </a:t>
            </a:r>
            <a:r>
              <a:rPr lang="en-US" altLang="zh-CN" sz="1400" dirty="0" err="1"/>
              <a:t>cp.template</a:t>
            </a:r>
            <a:r>
              <a:rPr lang="en-US" altLang="zh-CN" sz="1400" dirty="0"/>
              <a:t> unpack&lt;</a:t>
            </a:r>
            <a:r>
              <a:rPr lang="en-US" altLang="zh-CN" sz="1400" dirty="0" err="1"/>
              <a:t>args_tuple_type</a:t>
            </a:r>
            <a:r>
              <a:rPr lang="en-US" altLang="zh-CN" sz="1400" dirty="0"/>
              <a:t>&gt;(data, size);</a:t>
            </a:r>
            <a:endParaRPr lang="zh-CN" altLang="en-US" sz="1400" dirty="0"/>
          </a:p>
          <a:p>
            <a:r>
              <a:rPr lang="en-US" altLang="zh-CN" sz="1400" dirty="0"/>
              <a:t>        </a:t>
            </a:r>
            <a:r>
              <a:rPr lang="en-US" altLang="zh-CN" sz="1400" dirty="0" err="1"/>
              <a:t>std</a:t>
            </a:r>
            <a:r>
              <a:rPr lang="en-US" altLang="zh-CN" sz="1400" dirty="0"/>
              <a:t>::apply(</a:t>
            </a:r>
            <a:r>
              <a:rPr lang="en-US" altLang="zh-CN" sz="1400" dirty="0" err="1"/>
              <a:t>func</a:t>
            </a:r>
            <a:r>
              <a:rPr lang="en-US" altLang="zh-CN" sz="1400" dirty="0"/>
              <a:t>, </a:t>
            </a:r>
            <a:r>
              <a:rPr lang="en-US" altLang="zh-CN" sz="1400" dirty="0" err="1"/>
              <a:t>args_tuple</a:t>
            </a:r>
            <a:r>
              <a:rPr lang="en-US" altLang="zh-CN" sz="1400" dirty="0"/>
              <a:t>);</a:t>
            </a:r>
          </a:p>
          <a:p>
            <a:r>
              <a:rPr lang="en-US" altLang="zh-CN" sz="1400" dirty="0"/>
              <a:t>    }</a:t>
            </a:r>
          </a:p>
          <a:p>
            <a:r>
              <a:rPr lang="en-US" altLang="zh-CN" sz="1400" dirty="0" smtClean="0"/>
              <a:t>};</a:t>
            </a:r>
            <a:endParaRPr lang="en-US" altLang="zh-CN" sz="1400" dirty="0"/>
          </a:p>
        </p:txBody>
      </p:sp>
    </p:spTree>
    <p:extLst>
      <p:ext uri="{BB962C8B-B14F-4D97-AF65-F5344CB8AC3E}">
        <p14:creationId xmlns:p14="http://schemas.microsoft.com/office/powerpoint/2010/main" val="40079051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文本占位符 2"/>
          <p:cNvSpPr>
            <a:spLocks noGrp="1"/>
          </p:cNvSpPr>
          <p:nvPr>
            <p:ph type="body" sz="half" idx="2"/>
          </p:nvPr>
        </p:nvSpPr>
        <p:spPr/>
        <p:txBody>
          <a:bodyPr/>
          <a:lstStyle/>
          <a:p>
            <a:r>
              <a:rPr lang="en-US" altLang="zh-CN" sz="1800" dirty="0" smtClean="0">
                <a:solidFill>
                  <a:schemeClr val="accent5"/>
                </a:solidFill>
              </a:rPr>
              <a:t>1.Introduction to RPC</a:t>
            </a:r>
          </a:p>
          <a:p>
            <a:endParaRPr lang="en-US" altLang="zh-CN" dirty="0" smtClean="0"/>
          </a:p>
          <a:p>
            <a:r>
              <a:rPr lang="en-US" altLang="zh-CN" dirty="0" smtClean="0"/>
              <a:t>2.What is </a:t>
            </a:r>
            <a:r>
              <a:rPr lang="en-US" altLang="zh-CN" dirty="0" err="1" smtClean="0"/>
              <a:t>rest_rpc</a:t>
            </a:r>
            <a:endParaRPr lang="en-US" altLang="zh-CN" dirty="0" smtClean="0"/>
          </a:p>
          <a:p>
            <a:endParaRPr lang="en-US" altLang="zh-CN" dirty="0" smtClean="0"/>
          </a:p>
          <a:p>
            <a:r>
              <a:rPr lang="en-US" altLang="zh-CN" dirty="0" smtClean="0"/>
              <a:t>3.Challenges of easy to use</a:t>
            </a:r>
          </a:p>
          <a:p>
            <a:endParaRPr lang="en-US" altLang="zh-CN" dirty="0" smtClean="0"/>
          </a:p>
          <a:p>
            <a:r>
              <a:rPr lang="en-US" altLang="zh-CN" dirty="0" smtClean="0"/>
              <a:t>4.Key technologies</a:t>
            </a:r>
          </a:p>
          <a:p>
            <a:endParaRPr lang="en-US" altLang="zh-CN" dirty="0"/>
          </a:p>
          <a:p>
            <a:r>
              <a:rPr lang="en-US" altLang="zh-CN" dirty="0"/>
              <a:t>5</a:t>
            </a:r>
            <a:r>
              <a:rPr lang="en-US" altLang="zh-CN" dirty="0" smtClean="0"/>
              <a:t>.What </a:t>
            </a:r>
            <a:r>
              <a:rPr lang="en-US" altLang="zh-CN" dirty="0"/>
              <a:t>you can do with it</a:t>
            </a:r>
            <a:endParaRPr lang="zh-CN" altLang="en-US" dirty="0"/>
          </a:p>
        </p:txBody>
      </p:sp>
    </p:spTree>
    <p:extLst>
      <p:ext uri="{BB962C8B-B14F-4D97-AF65-F5344CB8AC3E}">
        <p14:creationId xmlns:p14="http://schemas.microsoft.com/office/powerpoint/2010/main" val="19068520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route the correct handler</a:t>
            </a:r>
            <a:endParaRPr lang="zh-CN" altLang="en-US" dirty="0"/>
          </a:p>
        </p:txBody>
      </p:sp>
      <p:sp>
        <p:nvSpPr>
          <p:cNvPr id="3" name="文本占位符 2"/>
          <p:cNvSpPr>
            <a:spLocks noGrp="1"/>
          </p:cNvSpPr>
          <p:nvPr>
            <p:ph type="body" sz="half" idx="2"/>
          </p:nvPr>
        </p:nvSpPr>
        <p:spPr/>
        <p:txBody>
          <a:bodyPr/>
          <a:lstStyle/>
          <a:p>
            <a:r>
              <a:rPr lang="en-US" altLang="zh-CN" dirty="0"/>
              <a:t>void add(</a:t>
            </a:r>
            <a:r>
              <a:rPr lang="en-US" altLang="zh-CN" dirty="0" err="1"/>
              <a:t>int</a:t>
            </a:r>
            <a:r>
              <a:rPr lang="en-US" altLang="zh-CN" dirty="0"/>
              <a:t> a, </a:t>
            </a:r>
            <a:r>
              <a:rPr lang="en-US" altLang="zh-CN" dirty="0" err="1"/>
              <a:t>int</a:t>
            </a:r>
            <a:r>
              <a:rPr lang="en-US" altLang="zh-CN" dirty="0"/>
              <a:t> b</a:t>
            </a:r>
            <a:r>
              <a:rPr lang="en-US" altLang="zh-CN" dirty="0" smtClean="0"/>
              <a:t>){</a:t>
            </a:r>
            <a:endParaRPr lang="en-US" altLang="zh-CN" dirty="0"/>
          </a:p>
          <a:p>
            <a:r>
              <a:rPr lang="en-US" altLang="zh-CN" dirty="0" smtClean="0"/>
              <a:t>    </a:t>
            </a:r>
            <a:r>
              <a:rPr lang="en-US" altLang="zh-CN" dirty="0" err="1" smtClean="0"/>
              <a:t>std</a:t>
            </a:r>
            <a:r>
              <a:rPr lang="en-US" altLang="zh-CN" dirty="0"/>
              <a:t>::</a:t>
            </a:r>
            <a:r>
              <a:rPr lang="en-US" altLang="zh-CN" dirty="0" err="1"/>
              <a:t>cout</a:t>
            </a:r>
            <a:r>
              <a:rPr lang="en-US" altLang="zh-CN" dirty="0"/>
              <a:t> &lt;&lt; a + b &lt;&lt; </a:t>
            </a:r>
            <a:r>
              <a:rPr lang="en-US" altLang="zh-CN" dirty="0" err="1"/>
              <a:t>std</a:t>
            </a:r>
            <a:r>
              <a:rPr lang="en-US" altLang="zh-CN" dirty="0"/>
              <a:t>::</a:t>
            </a:r>
            <a:r>
              <a:rPr lang="en-US" altLang="zh-CN" dirty="0" err="1"/>
              <a:t>endl</a:t>
            </a:r>
            <a:r>
              <a:rPr lang="en-US" altLang="zh-CN" dirty="0"/>
              <a:t>;</a:t>
            </a:r>
          </a:p>
          <a:p>
            <a:r>
              <a:rPr lang="en-US" altLang="zh-CN" dirty="0" smtClean="0"/>
              <a:t>}</a:t>
            </a:r>
          </a:p>
          <a:p>
            <a:r>
              <a:rPr lang="en-US" altLang="zh-CN" dirty="0"/>
              <a:t>void foo(</a:t>
            </a:r>
            <a:r>
              <a:rPr lang="en-US" altLang="zh-CN" dirty="0" err="1"/>
              <a:t>std</a:t>
            </a:r>
            <a:r>
              <a:rPr lang="en-US" altLang="zh-CN" dirty="0"/>
              <a:t>::string b, </a:t>
            </a:r>
            <a:r>
              <a:rPr lang="en-US" altLang="zh-CN" dirty="0" err="1"/>
              <a:t>int</a:t>
            </a:r>
            <a:r>
              <a:rPr lang="en-US" altLang="zh-CN" dirty="0"/>
              <a:t> a</a:t>
            </a:r>
            <a:r>
              <a:rPr lang="en-US" altLang="zh-CN" dirty="0" smtClean="0"/>
              <a:t>){</a:t>
            </a:r>
            <a:endParaRPr lang="en-US" altLang="zh-CN" dirty="0"/>
          </a:p>
          <a:p>
            <a:r>
              <a:rPr lang="en-US" altLang="zh-CN" dirty="0" smtClean="0"/>
              <a:t>    </a:t>
            </a:r>
            <a:r>
              <a:rPr lang="en-US" altLang="zh-CN" dirty="0" err="1" smtClean="0"/>
              <a:t>std</a:t>
            </a:r>
            <a:r>
              <a:rPr lang="en-US" altLang="zh-CN" dirty="0"/>
              <a:t>::</a:t>
            </a:r>
            <a:r>
              <a:rPr lang="en-US" altLang="zh-CN" dirty="0" err="1"/>
              <a:t>cout</a:t>
            </a:r>
            <a:r>
              <a:rPr lang="en-US" altLang="zh-CN" dirty="0"/>
              <a:t> &lt;&lt; b &lt;&lt; </a:t>
            </a:r>
            <a:r>
              <a:rPr lang="en-US" altLang="zh-CN" dirty="0" err="1"/>
              <a:t>std</a:t>
            </a:r>
            <a:r>
              <a:rPr lang="en-US" altLang="zh-CN" dirty="0"/>
              <a:t>::</a:t>
            </a:r>
            <a:r>
              <a:rPr lang="en-US" altLang="zh-CN" dirty="0" err="1"/>
              <a:t>endl</a:t>
            </a:r>
            <a:r>
              <a:rPr lang="en-US" altLang="zh-CN" dirty="0"/>
              <a:t>;</a:t>
            </a:r>
          </a:p>
          <a:p>
            <a:r>
              <a:rPr lang="en-US" altLang="zh-CN" dirty="0" smtClean="0"/>
              <a:t>}</a:t>
            </a:r>
          </a:p>
          <a:p>
            <a:r>
              <a:rPr lang="en-US" altLang="zh-CN" dirty="0" smtClean="0"/>
              <a:t>router </a:t>
            </a:r>
            <a:r>
              <a:rPr lang="en-US" altLang="zh-CN" dirty="0"/>
              <a:t>r;</a:t>
            </a:r>
          </a:p>
          <a:p>
            <a:r>
              <a:rPr lang="en-US" altLang="zh-CN" dirty="0" err="1" smtClean="0"/>
              <a:t>r.register_handler</a:t>
            </a:r>
            <a:r>
              <a:rPr lang="en-US" altLang="zh-CN" dirty="0"/>
              <a:t>("add", &amp;add);</a:t>
            </a:r>
          </a:p>
          <a:p>
            <a:r>
              <a:rPr lang="en-US" altLang="zh-CN" dirty="0" err="1" smtClean="0"/>
              <a:t>r.register_handler</a:t>
            </a:r>
            <a:r>
              <a:rPr lang="en-US" altLang="zh-CN" dirty="0"/>
              <a:t>("fun", &amp;foo</a:t>
            </a:r>
            <a:r>
              <a:rPr lang="en-US" altLang="zh-CN" dirty="0" smtClean="0"/>
              <a:t>);</a:t>
            </a:r>
          </a:p>
          <a:p>
            <a:endParaRPr lang="en-US" altLang="zh-CN" dirty="0" smtClean="0"/>
          </a:p>
          <a:p>
            <a:r>
              <a:rPr lang="en-US" altLang="zh-CN" dirty="0" smtClean="0"/>
              <a:t>string </a:t>
            </a:r>
            <a:r>
              <a:rPr lang="en-US" altLang="zh-CN" dirty="0"/>
              <a:t>s1 = "add/1/2</a:t>
            </a:r>
            <a:r>
              <a:rPr lang="en-US" altLang="zh-CN" dirty="0" smtClean="0"/>
              <a:t>"; //</a:t>
            </a:r>
            <a:r>
              <a:rPr lang="en-US" altLang="zh-CN" dirty="0" err="1" smtClean="0"/>
              <a:t>url</a:t>
            </a:r>
            <a:r>
              <a:rPr lang="en-US" altLang="zh-CN" dirty="0" smtClean="0"/>
              <a:t> from client</a:t>
            </a:r>
            <a:endParaRPr lang="en-US" altLang="zh-CN" dirty="0"/>
          </a:p>
          <a:p>
            <a:r>
              <a:rPr lang="en-US" altLang="zh-CN" dirty="0" smtClean="0"/>
              <a:t>string s2 </a:t>
            </a:r>
            <a:r>
              <a:rPr lang="en-US" altLang="zh-CN" dirty="0"/>
              <a:t>= "fun/test/1";</a:t>
            </a:r>
          </a:p>
          <a:p>
            <a:r>
              <a:rPr lang="en-US" altLang="zh-CN" dirty="0" err="1" smtClean="0"/>
              <a:t>r.route</a:t>
            </a:r>
            <a:r>
              <a:rPr lang="en-US" altLang="zh-CN" dirty="0" smtClean="0"/>
              <a:t>(s1);  //route and execute</a:t>
            </a:r>
          </a:p>
          <a:p>
            <a:r>
              <a:rPr lang="en-US" altLang="zh-CN" dirty="0" err="1" smtClean="0"/>
              <a:t>r.route</a:t>
            </a:r>
            <a:r>
              <a:rPr lang="en-US" altLang="zh-CN" dirty="0" smtClean="0"/>
              <a:t>(s2);  //route and execute</a:t>
            </a:r>
            <a:endParaRPr lang="zh-CN" altLang="en-US" dirty="0"/>
          </a:p>
        </p:txBody>
      </p:sp>
    </p:spTree>
    <p:extLst>
      <p:ext uri="{BB962C8B-B14F-4D97-AF65-F5344CB8AC3E}">
        <p14:creationId xmlns:p14="http://schemas.microsoft.com/office/powerpoint/2010/main" val="8863342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route the correct handler</a:t>
            </a:r>
            <a:endParaRPr lang="zh-CN" altLang="en-US" dirty="0"/>
          </a:p>
        </p:txBody>
      </p:sp>
      <p:sp>
        <p:nvSpPr>
          <p:cNvPr id="3" name="文本占位符 2"/>
          <p:cNvSpPr>
            <a:spLocks noGrp="1"/>
          </p:cNvSpPr>
          <p:nvPr>
            <p:ph type="body" sz="half" idx="2"/>
          </p:nvPr>
        </p:nvSpPr>
        <p:spPr/>
        <p:txBody>
          <a:bodyPr/>
          <a:lstStyle/>
          <a:p>
            <a:r>
              <a:rPr lang="en-US" altLang="zh-CN" dirty="0" err="1"/>
              <a:t>struct</a:t>
            </a:r>
            <a:r>
              <a:rPr lang="en-US" altLang="zh-CN" dirty="0"/>
              <a:t> </a:t>
            </a:r>
            <a:r>
              <a:rPr lang="en-US" altLang="zh-CN" dirty="0" err="1" smtClean="0"/>
              <a:t>token_parser</a:t>
            </a:r>
            <a:r>
              <a:rPr lang="en-US" altLang="zh-CN" dirty="0" smtClean="0"/>
              <a:t>{</a:t>
            </a:r>
            <a:endParaRPr lang="en-US" altLang="zh-CN" dirty="0"/>
          </a:p>
          <a:p>
            <a:r>
              <a:rPr lang="en-US" altLang="zh-CN" dirty="0" smtClean="0"/>
              <a:t>    </a:t>
            </a:r>
            <a:r>
              <a:rPr lang="en-US" altLang="zh-CN" dirty="0" err="1" smtClean="0"/>
              <a:t>std</a:t>
            </a:r>
            <a:r>
              <a:rPr lang="en-US" altLang="zh-CN" dirty="0"/>
              <a:t>::vector&lt;</a:t>
            </a:r>
            <a:r>
              <a:rPr lang="en-US" altLang="zh-CN" dirty="0" err="1"/>
              <a:t>std</a:t>
            </a:r>
            <a:r>
              <a:rPr lang="en-US" altLang="zh-CN" dirty="0"/>
              <a:t>::string&gt; v_;</a:t>
            </a:r>
          </a:p>
          <a:p>
            <a:r>
              <a:rPr lang="en-US" altLang="zh-CN" dirty="0" smtClean="0"/>
              <a:t>    static </a:t>
            </a:r>
            <a:r>
              <a:rPr lang="en-US" altLang="zh-CN" dirty="0" err="1"/>
              <a:t>std</a:t>
            </a:r>
            <a:r>
              <a:rPr lang="en-US" altLang="zh-CN" dirty="0"/>
              <a:t>::vector&lt;</a:t>
            </a:r>
            <a:r>
              <a:rPr lang="en-US" altLang="zh-CN" dirty="0" err="1"/>
              <a:t>std</a:t>
            </a:r>
            <a:r>
              <a:rPr lang="en-US" altLang="zh-CN" dirty="0"/>
              <a:t>::string&gt; split(</a:t>
            </a:r>
            <a:r>
              <a:rPr lang="en-US" altLang="zh-CN" dirty="0" err="1"/>
              <a:t>std</a:t>
            </a:r>
            <a:r>
              <a:rPr lang="en-US" altLang="zh-CN" dirty="0"/>
              <a:t>::string&amp; s, char </a:t>
            </a:r>
            <a:r>
              <a:rPr lang="en-US" altLang="zh-CN" dirty="0" err="1"/>
              <a:t>seperator</a:t>
            </a:r>
            <a:r>
              <a:rPr lang="en-US" altLang="zh-CN" dirty="0" smtClean="0"/>
              <a:t>){</a:t>
            </a:r>
            <a:endParaRPr lang="en-US" altLang="zh-CN" dirty="0"/>
          </a:p>
          <a:p>
            <a:r>
              <a:rPr lang="en-US" altLang="zh-CN" dirty="0" smtClean="0"/>
              <a:t>        //... spilt </a:t>
            </a:r>
            <a:r>
              <a:rPr lang="en-US" altLang="zh-CN" dirty="0" err="1" smtClean="0"/>
              <a:t>url</a:t>
            </a:r>
            <a:r>
              <a:rPr lang="en-US" altLang="zh-CN" dirty="0" smtClean="0"/>
              <a:t> into v_</a:t>
            </a:r>
            <a:endParaRPr lang="zh-CN" altLang="en-US" dirty="0"/>
          </a:p>
          <a:p>
            <a:r>
              <a:rPr lang="en-US" altLang="zh-CN" dirty="0" smtClean="0"/>
              <a:t>    }</a:t>
            </a:r>
          </a:p>
          <a:p>
            <a:endParaRPr lang="zh-CN" altLang="en-US" dirty="0"/>
          </a:p>
          <a:p>
            <a:r>
              <a:rPr lang="en-US" altLang="zh-CN" dirty="0" smtClean="0"/>
              <a:t>    template&lt;</a:t>
            </a:r>
            <a:r>
              <a:rPr lang="en-US" altLang="zh-CN" dirty="0" err="1" smtClean="0"/>
              <a:t>typename</a:t>
            </a:r>
            <a:r>
              <a:rPr lang="en-US" altLang="zh-CN" dirty="0" smtClean="0"/>
              <a:t> </a:t>
            </a:r>
            <a:r>
              <a:rPr lang="en-US" altLang="zh-CN" dirty="0"/>
              <a:t>T&gt;</a:t>
            </a:r>
          </a:p>
          <a:p>
            <a:r>
              <a:rPr lang="en-US" altLang="zh-CN" dirty="0" smtClean="0"/>
              <a:t>    </a:t>
            </a:r>
            <a:r>
              <a:rPr lang="en-US" altLang="zh-CN" dirty="0" err="1" smtClean="0"/>
              <a:t>std</a:t>
            </a:r>
            <a:r>
              <a:rPr lang="en-US" altLang="zh-CN" dirty="0"/>
              <a:t>::</a:t>
            </a:r>
            <a:r>
              <a:rPr lang="en-US" altLang="zh-CN" dirty="0" err="1"/>
              <a:t>decay_t</a:t>
            </a:r>
            <a:r>
              <a:rPr lang="en-US" altLang="zh-CN" dirty="0"/>
              <a:t>&lt;T&gt; get</a:t>
            </a:r>
            <a:r>
              <a:rPr lang="en-US" altLang="zh-CN" dirty="0" smtClean="0"/>
              <a:t>(){</a:t>
            </a:r>
            <a:endParaRPr lang="en-US" altLang="zh-CN" dirty="0"/>
          </a:p>
          <a:p>
            <a:r>
              <a:rPr lang="en-US" altLang="zh-CN" dirty="0" smtClean="0"/>
              <a:t>        auto </a:t>
            </a:r>
            <a:r>
              <a:rPr lang="en-US" altLang="zh-CN" dirty="0"/>
              <a:t>it = </a:t>
            </a:r>
            <a:r>
              <a:rPr lang="en-US" altLang="zh-CN" dirty="0" err="1"/>
              <a:t>v_.begin</a:t>
            </a:r>
            <a:r>
              <a:rPr lang="en-US" altLang="zh-CN" dirty="0"/>
              <a:t>();</a:t>
            </a:r>
          </a:p>
          <a:p>
            <a:r>
              <a:rPr lang="en-US" altLang="zh-CN" dirty="0" smtClean="0"/>
              <a:t>        auto </a:t>
            </a:r>
            <a:r>
              <a:rPr lang="en-US" altLang="zh-CN" dirty="0"/>
              <a:t>result = boost::</a:t>
            </a:r>
            <a:r>
              <a:rPr lang="en-US" altLang="zh-CN" dirty="0" err="1"/>
              <a:t>lexical_cast</a:t>
            </a:r>
            <a:r>
              <a:rPr lang="en-US" altLang="zh-CN" dirty="0"/>
              <a:t>&lt;</a:t>
            </a:r>
            <a:r>
              <a:rPr lang="en-US" altLang="zh-CN" dirty="0" err="1"/>
              <a:t>result_type</a:t>
            </a:r>
            <a:r>
              <a:rPr lang="en-US" altLang="zh-CN" dirty="0"/>
              <a:t>&gt;(*it);</a:t>
            </a:r>
          </a:p>
          <a:p>
            <a:r>
              <a:rPr lang="en-US" altLang="zh-CN" dirty="0" smtClean="0"/>
              <a:t>        </a:t>
            </a:r>
            <a:r>
              <a:rPr lang="en-US" altLang="zh-CN" dirty="0" err="1" smtClean="0"/>
              <a:t>v</a:t>
            </a:r>
            <a:r>
              <a:rPr lang="en-US" altLang="zh-CN" dirty="0" err="1"/>
              <a:t>_.erase</a:t>
            </a:r>
            <a:r>
              <a:rPr lang="en-US" altLang="zh-CN" dirty="0"/>
              <a:t>(it);</a:t>
            </a:r>
          </a:p>
          <a:p>
            <a:r>
              <a:rPr lang="en-US" altLang="zh-CN" dirty="0" smtClean="0"/>
              <a:t>        return </a:t>
            </a:r>
            <a:r>
              <a:rPr lang="en-US" altLang="zh-CN" dirty="0"/>
              <a:t>result;</a:t>
            </a:r>
          </a:p>
          <a:p>
            <a:r>
              <a:rPr lang="en-US" altLang="zh-CN" dirty="0" smtClean="0"/>
              <a:t>    }</a:t>
            </a:r>
            <a:endParaRPr lang="en-US" altLang="zh-CN" dirty="0"/>
          </a:p>
          <a:p>
            <a:r>
              <a:rPr lang="en-US" altLang="zh-CN" dirty="0"/>
              <a:t>};</a:t>
            </a:r>
            <a:endParaRPr lang="zh-CN" altLang="en-US" dirty="0"/>
          </a:p>
        </p:txBody>
      </p:sp>
    </p:spTree>
    <p:extLst>
      <p:ext uri="{BB962C8B-B14F-4D97-AF65-F5344CB8AC3E}">
        <p14:creationId xmlns:p14="http://schemas.microsoft.com/office/powerpoint/2010/main" val="29004730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route the correct handler</a:t>
            </a:r>
            <a:endParaRPr lang="zh-CN" altLang="en-US" dirty="0"/>
          </a:p>
        </p:txBody>
      </p:sp>
      <p:sp>
        <p:nvSpPr>
          <p:cNvPr id="3" name="文本占位符 2"/>
          <p:cNvSpPr>
            <a:spLocks noGrp="1"/>
          </p:cNvSpPr>
          <p:nvPr>
            <p:ph type="body" sz="half" idx="2"/>
          </p:nvPr>
        </p:nvSpPr>
        <p:spPr/>
        <p:txBody>
          <a:bodyPr/>
          <a:lstStyle/>
          <a:p>
            <a:r>
              <a:rPr lang="en-US" altLang="zh-CN" dirty="0" err="1"/>
              <a:t>struct</a:t>
            </a:r>
            <a:r>
              <a:rPr lang="en-US" altLang="zh-CN" dirty="0"/>
              <a:t> router</a:t>
            </a:r>
          </a:p>
          <a:p>
            <a:r>
              <a:rPr lang="en-US" altLang="zh-CN" dirty="0"/>
              <a:t>{</a:t>
            </a:r>
          </a:p>
          <a:p>
            <a:r>
              <a:rPr lang="en-US" altLang="zh-CN" dirty="0" smtClean="0"/>
              <a:t>    template&lt;</a:t>
            </a:r>
            <a:r>
              <a:rPr lang="en-US" altLang="zh-CN" dirty="0" err="1" smtClean="0"/>
              <a:t>typename</a:t>
            </a:r>
            <a:r>
              <a:rPr lang="en-US" altLang="zh-CN" dirty="0" smtClean="0"/>
              <a:t> </a:t>
            </a:r>
            <a:r>
              <a:rPr lang="en-US" altLang="zh-CN" dirty="0"/>
              <a:t>Function&gt;</a:t>
            </a:r>
          </a:p>
          <a:p>
            <a:r>
              <a:rPr lang="en-US" altLang="zh-CN" dirty="0" smtClean="0"/>
              <a:t>    void </a:t>
            </a:r>
            <a:r>
              <a:rPr lang="en-US" altLang="zh-CN" dirty="0" err="1"/>
              <a:t>register_handler</a:t>
            </a:r>
            <a:r>
              <a:rPr lang="en-US" altLang="zh-CN" dirty="0"/>
              <a:t>(</a:t>
            </a:r>
            <a:r>
              <a:rPr lang="en-US" altLang="zh-CN" dirty="0" err="1"/>
              <a:t>std</a:t>
            </a:r>
            <a:r>
              <a:rPr lang="en-US" altLang="zh-CN" dirty="0"/>
              <a:t>::string </a:t>
            </a:r>
            <a:r>
              <a:rPr lang="en-US" altLang="zh-CN" dirty="0" err="1"/>
              <a:t>const</a:t>
            </a:r>
            <a:r>
              <a:rPr lang="en-US" altLang="zh-CN" dirty="0"/>
              <a:t> &amp; name, </a:t>
            </a:r>
            <a:r>
              <a:rPr lang="en-US" altLang="zh-CN" dirty="0" err="1"/>
              <a:t>const</a:t>
            </a:r>
            <a:r>
              <a:rPr lang="en-US" altLang="zh-CN" dirty="0"/>
              <a:t> Function&amp; f)</a:t>
            </a:r>
          </a:p>
          <a:p>
            <a:r>
              <a:rPr lang="en-US" altLang="zh-CN" dirty="0" smtClean="0"/>
              <a:t>    {</a:t>
            </a:r>
          </a:p>
          <a:p>
            <a:r>
              <a:rPr lang="en-US" altLang="zh-CN" dirty="0" smtClean="0"/>
              <a:t>        </a:t>
            </a:r>
            <a:r>
              <a:rPr lang="en-US" altLang="zh-CN" dirty="0"/>
              <a:t>using </a:t>
            </a:r>
            <a:r>
              <a:rPr lang="en-US" altLang="zh-CN" dirty="0" err="1"/>
              <a:t>std</a:t>
            </a:r>
            <a:r>
              <a:rPr lang="en-US" altLang="zh-CN" dirty="0"/>
              <a:t>::placeholders::_1</a:t>
            </a:r>
            <a:r>
              <a:rPr lang="en-US" altLang="zh-CN" dirty="0" smtClean="0"/>
              <a:t>;</a:t>
            </a:r>
            <a:endParaRPr lang="en-US" altLang="zh-CN" dirty="0"/>
          </a:p>
          <a:p>
            <a:r>
              <a:rPr lang="en-US" altLang="zh-CN" dirty="0" smtClean="0"/>
              <a:t>        this-</a:t>
            </a:r>
            <a:r>
              <a:rPr lang="en-US" altLang="zh-CN" dirty="0"/>
              <a:t>&gt;invokers_[name] = </a:t>
            </a:r>
            <a:r>
              <a:rPr lang="en-US" altLang="zh-CN" dirty="0" err="1">
                <a:solidFill>
                  <a:srgbClr val="FF0000"/>
                </a:solidFill>
              </a:rPr>
              <a:t>std</a:t>
            </a:r>
            <a:r>
              <a:rPr lang="en-US" altLang="zh-CN" dirty="0">
                <a:solidFill>
                  <a:srgbClr val="FF0000"/>
                </a:solidFill>
              </a:rPr>
              <a:t>::bind(&amp;invoker&lt;Function&gt;::template </a:t>
            </a:r>
            <a:r>
              <a:rPr lang="en-US" altLang="zh-CN" dirty="0" smtClean="0">
                <a:solidFill>
                  <a:srgbClr val="FF0000"/>
                </a:solidFill>
              </a:rPr>
              <a:t>                  apply&lt;</a:t>
            </a:r>
            <a:r>
              <a:rPr lang="en-US" altLang="zh-CN" dirty="0" err="1" smtClean="0">
                <a:solidFill>
                  <a:srgbClr val="FF0000"/>
                </a:solidFill>
              </a:rPr>
              <a:t>std</a:t>
            </a:r>
            <a:r>
              <a:rPr lang="en-US" altLang="zh-CN" dirty="0">
                <a:solidFill>
                  <a:srgbClr val="FF0000"/>
                </a:solidFill>
              </a:rPr>
              <a:t>::tuple&lt;&gt;&gt;, </a:t>
            </a:r>
            <a:r>
              <a:rPr lang="en-US" altLang="zh-CN" dirty="0" smtClean="0">
                <a:solidFill>
                  <a:srgbClr val="FF0000"/>
                </a:solidFill>
              </a:rPr>
              <a:t>f, _</a:t>
            </a:r>
            <a:r>
              <a:rPr lang="en-US" altLang="zh-CN" dirty="0">
                <a:solidFill>
                  <a:srgbClr val="FF0000"/>
                </a:solidFill>
              </a:rPr>
              <a:t>1, </a:t>
            </a:r>
            <a:r>
              <a:rPr lang="en-US" altLang="zh-CN" dirty="0" err="1">
                <a:solidFill>
                  <a:srgbClr val="FF0000"/>
                </a:solidFill>
              </a:rPr>
              <a:t>std</a:t>
            </a:r>
            <a:r>
              <a:rPr lang="en-US" altLang="zh-CN" dirty="0">
                <a:solidFill>
                  <a:srgbClr val="FF0000"/>
                </a:solidFill>
              </a:rPr>
              <a:t>::tuple&lt;&gt;());</a:t>
            </a:r>
          </a:p>
          <a:p>
            <a:r>
              <a:rPr lang="en-US" altLang="zh-CN" dirty="0" smtClean="0"/>
              <a:t>    }</a:t>
            </a:r>
          </a:p>
          <a:p>
            <a:endParaRPr lang="en-US" altLang="zh-CN" dirty="0" smtClean="0"/>
          </a:p>
          <a:p>
            <a:r>
              <a:rPr lang="en-US" altLang="zh-CN" dirty="0" smtClean="0"/>
              <a:t>private:</a:t>
            </a:r>
          </a:p>
          <a:p>
            <a:r>
              <a:rPr lang="en-US" altLang="zh-CN" dirty="0" smtClean="0"/>
              <a:t>    </a:t>
            </a:r>
            <a:r>
              <a:rPr lang="en-US" altLang="zh-CN" dirty="0" err="1" smtClean="0"/>
              <a:t>typedef</a:t>
            </a:r>
            <a:r>
              <a:rPr lang="en-US" altLang="zh-CN" dirty="0" smtClean="0"/>
              <a:t> </a:t>
            </a:r>
            <a:r>
              <a:rPr lang="en-US" altLang="zh-CN" dirty="0" err="1"/>
              <a:t>std</a:t>
            </a:r>
            <a:r>
              <a:rPr lang="en-US" altLang="zh-CN" dirty="0"/>
              <a:t>::function&lt;void(</a:t>
            </a:r>
            <a:r>
              <a:rPr lang="en-US" altLang="zh-CN" dirty="0" err="1"/>
              <a:t>token_parser</a:t>
            </a:r>
            <a:r>
              <a:rPr lang="en-US" altLang="zh-CN" dirty="0"/>
              <a:t> &amp;)&gt; </a:t>
            </a:r>
            <a:r>
              <a:rPr lang="en-US" altLang="zh-CN" dirty="0" err="1"/>
              <a:t>invoker_function</a:t>
            </a:r>
            <a:r>
              <a:rPr lang="en-US" altLang="zh-CN" dirty="0" smtClean="0"/>
              <a:t>;</a:t>
            </a:r>
            <a:endParaRPr lang="zh-CN" altLang="en-US" dirty="0"/>
          </a:p>
          <a:p>
            <a:r>
              <a:rPr lang="en-US" altLang="zh-CN" dirty="0" smtClean="0"/>
              <a:t>    </a:t>
            </a:r>
            <a:r>
              <a:rPr lang="en-US" altLang="zh-CN" dirty="0" err="1" smtClean="0"/>
              <a:t>std</a:t>
            </a:r>
            <a:r>
              <a:rPr lang="en-US" altLang="zh-CN" dirty="0"/>
              <a:t>::map&lt;</a:t>
            </a:r>
            <a:r>
              <a:rPr lang="en-US" altLang="zh-CN" dirty="0" err="1"/>
              <a:t>std</a:t>
            </a:r>
            <a:r>
              <a:rPr lang="en-US" altLang="zh-CN" dirty="0"/>
              <a:t>::string, </a:t>
            </a:r>
            <a:r>
              <a:rPr lang="en-US" altLang="zh-CN" dirty="0" err="1"/>
              <a:t>invoker_function</a:t>
            </a:r>
            <a:r>
              <a:rPr lang="en-US" altLang="zh-CN" dirty="0"/>
              <a:t>&gt; invokers_;</a:t>
            </a:r>
          </a:p>
          <a:p>
            <a:r>
              <a:rPr lang="en-US" altLang="zh-CN" dirty="0"/>
              <a:t>};</a:t>
            </a:r>
            <a:endParaRPr lang="zh-CN" altLang="en-US" dirty="0"/>
          </a:p>
        </p:txBody>
      </p:sp>
    </p:spTree>
    <p:extLst>
      <p:ext uri="{BB962C8B-B14F-4D97-AF65-F5344CB8AC3E}">
        <p14:creationId xmlns:p14="http://schemas.microsoft.com/office/powerpoint/2010/main" val="27284340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route the correct handler</a:t>
            </a:r>
            <a:endParaRPr lang="zh-CN" altLang="en-US" dirty="0"/>
          </a:p>
        </p:txBody>
      </p:sp>
      <p:sp>
        <p:nvSpPr>
          <p:cNvPr id="3" name="文本占位符 2"/>
          <p:cNvSpPr>
            <a:spLocks noGrp="1"/>
          </p:cNvSpPr>
          <p:nvPr>
            <p:ph type="body" sz="half" idx="2"/>
          </p:nvPr>
        </p:nvSpPr>
        <p:spPr/>
        <p:txBody>
          <a:bodyPr/>
          <a:lstStyle/>
          <a:p>
            <a:r>
              <a:rPr lang="en-US" altLang="zh-CN" dirty="0"/>
              <a:t>template&lt;</a:t>
            </a:r>
            <a:r>
              <a:rPr lang="en-US" altLang="zh-CN" dirty="0" err="1"/>
              <a:t>typename</a:t>
            </a:r>
            <a:r>
              <a:rPr lang="en-US" altLang="zh-CN" dirty="0"/>
              <a:t> Ret, </a:t>
            </a:r>
            <a:r>
              <a:rPr lang="en-US" altLang="zh-CN" dirty="0" err="1"/>
              <a:t>typename</a:t>
            </a:r>
            <a:r>
              <a:rPr lang="en-US" altLang="zh-CN" dirty="0"/>
              <a:t>... </a:t>
            </a:r>
            <a:r>
              <a:rPr lang="en-US" altLang="zh-CN" dirty="0" err="1"/>
              <a:t>Args</a:t>
            </a:r>
            <a:r>
              <a:rPr lang="en-US" altLang="zh-CN" dirty="0"/>
              <a:t>&gt;</a:t>
            </a:r>
          </a:p>
          <a:p>
            <a:r>
              <a:rPr lang="en-US" altLang="zh-CN" dirty="0" err="1"/>
              <a:t>struct</a:t>
            </a:r>
            <a:r>
              <a:rPr lang="en-US" altLang="zh-CN" dirty="0"/>
              <a:t> </a:t>
            </a:r>
            <a:r>
              <a:rPr lang="en-US" altLang="zh-CN" dirty="0" err="1"/>
              <a:t>function_traits_impl</a:t>
            </a:r>
            <a:r>
              <a:rPr lang="en-US" altLang="zh-CN" dirty="0"/>
              <a:t>&lt;Ret(</a:t>
            </a:r>
            <a:r>
              <a:rPr lang="en-US" altLang="zh-CN" dirty="0" err="1"/>
              <a:t>Args</a:t>
            </a:r>
            <a:r>
              <a:rPr lang="en-US" altLang="zh-CN" dirty="0" smtClean="0"/>
              <a:t>...)&gt;{</a:t>
            </a:r>
            <a:endParaRPr lang="en-US" altLang="zh-CN" dirty="0"/>
          </a:p>
          <a:p>
            <a:r>
              <a:rPr lang="en-US" altLang="zh-CN" dirty="0" smtClean="0"/>
              <a:t>    </a:t>
            </a:r>
            <a:r>
              <a:rPr lang="en-US" altLang="zh-CN" dirty="0" err="1" smtClean="0"/>
              <a:t>enum</a:t>
            </a:r>
            <a:r>
              <a:rPr lang="en-US" altLang="zh-CN" dirty="0" smtClean="0"/>
              <a:t> </a:t>
            </a:r>
            <a:r>
              <a:rPr lang="en-US" altLang="zh-CN" dirty="0"/>
              <a:t>{ arity = </a:t>
            </a:r>
            <a:r>
              <a:rPr lang="en-US" altLang="zh-CN" dirty="0" err="1"/>
              <a:t>sizeof</a:t>
            </a:r>
            <a:r>
              <a:rPr lang="en-US" altLang="zh-CN" dirty="0"/>
              <a:t>...(</a:t>
            </a:r>
            <a:r>
              <a:rPr lang="en-US" altLang="zh-CN" dirty="0" err="1"/>
              <a:t>Args</a:t>
            </a:r>
            <a:r>
              <a:rPr lang="en-US" altLang="zh-CN" dirty="0"/>
              <a:t>) };</a:t>
            </a:r>
          </a:p>
          <a:p>
            <a:r>
              <a:rPr lang="en-US" altLang="zh-CN" dirty="0"/>
              <a:t> </a:t>
            </a:r>
            <a:r>
              <a:rPr lang="en-US" altLang="zh-CN" dirty="0" smtClean="0"/>
              <a:t>   </a:t>
            </a:r>
            <a:r>
              <a:rPr lang="en-US" altLang="zh-CN" dirty="0" err="1" smtClean="0"/>
              <a:t>typedef</a:t>
            </a:r>
            <a:r>
              <a:rPr lang="en-US" altLang="zh-CN" dirty="0" smtClean="0"/>
              <a:t> </a:t>
            </a:r>
            <a:r>
              <a:rPr lang="en-US" altLang="zh-CN" dirty="0"/>
              <a:t>Ret </a:t>
            </a:r>
            <a:r>
              <a:rPr lang="en-US" altLang="zh-CN" dirty="0" err="1"/>
              <a:t>result_type</a:t>
            </a:r>
            <a:r>
              <a:rPr lang="en-US" altLang="zh-CN" dirty="0"/>
              <a:t>;</a:t>
            </a:r>
          </a:p>
          <a:p>
            <a:r>
              <a:rPr lang="en-US" altLang="zh-CN" dirty="0" smtClean="0"/>
              <a:t>    using </a:t>
            </a:r>
            <a:r>
              <a:rPr lang="en-US" altLang="zh-CN" dirty="0" err="1"/>
              <a:t>stl_function_type</a:t>
            </a:r>
            <a:r>
              <a:rPr lang="en-US" altLang="zh-CN" dirty="0"/>
              <a:t> = </a:t>
            </a:r>
            <a:r>
              <a:rPr lang="en-US" altLang="zh-CN" dirty="0" err="1"/>
              <a:t>std</a:t>
            </a:r>
            <a:r>
              <a:rPr lang="en-US" altLang="zh-CN" dirty="0"/>
              <a:t>::function&lt;</a:t>
            </a:r>
            <a:r>
              <a:rPr lang="en-US" altLang="zh-CN" dirty="0" err="1"/>
              <a:t>function_type</a:t>
            </a:r>
            <a:r>
              <a:rPr lang="en-US" altLang="zh-CN" dirty="0" smtClean="0"/>
              <a:t>&gt;;</a:t>
            </a:r>
          </a:p>
          <a:p>
            <a:endParaRPr lang="zh-CN" altLang="en-US" dirty="0"/>
          </a:p>
          <a:p>
            <a:r>
              <a:rPr lang="en-US" altLang="zh-CN" dirty="0" smtClean="0"/>
              <a:t>    template&lt;</a:t>
            </a:r>
            <a:r>
              <a:rPr lang="en-US" altLang="zh-CN" dirty="0" err="1" smtClean="0"/>
              <a:t>size_t</a:t>
            </a:r>
            <a:r>
              <a:rPr lang="en-US" altLang="zh-CN" dirty="0" smtClean="0"/>
              <a:t> </a:t>
            </a:r>
            <a:r>
              <a:rPr lang="en-US" altLang="zh-CN" dirty="0"/>
              <a:t>I&gt;</a:t>
            </a:r>
          </a:p>
          <a:p>
            <a:r>
              <a:rPr lang="en-US" altLang="zh-CN" dirty="0" smtClean="0"/>
              <a:t>    </a:t>
            </a:r>
            <a:r>
              <a:rPr lang="en-US" altLang="zh-CN" dirty="0" err="1" smtClean="0"/>
              <a:t>struct</a:t>
            </a:r>
            <a:r>
              <a:rPr lang="en-US" altLang="zh-CN" dirty="0" smtClean="0"/>
              <a:t> </a:t>
            </a:r>
            <a:r>
              <a:rPr lang="en-US" altLang="zh-CN" dirty="0" err="1" smtClean="0"/>
              <a:t>args</a:t>
            </a:r>
            <a:r>
              <a:rPr lang="en-US" altLang="zh-CN" dirty="0" smtClean="0"/>
              <a:t>{</a:t>
            </a:r>
            <a:endParaRPr lang="en-US" altLang="zh-CN" dirty="0"/>
          </a:p>
          <a:p>
            <a:r>
              <a:rPr lang="en-US" altLang="zh-CN" dirty="0" smtClean="0"/>
              <a:t>        </a:t>
            </a:r>
            <a:r>
              <a:rPr lang="en-US" altLang="zh-CN" dirty="0" err="1" smtClean="0"/>
              <a:t>static_assert</a:t>
            </a:r>
            <a:r>
              <a:rPr lang="en-US" altLang="zh-CN" dirty="0" smtClean="0"/>
              <a:t>(I </a:t>
            </a:r>
            <a:r>
              <a:rPr lang="en-US" altLang="zh-CN" dirty="0"/>
              <a:t>&lt; arity, "index is out of </a:t>
            </a:r>
            <a:r>
              <a:rPr lang="en-US" altLang="zh-CN" dirty="0" smtClean="0"/>
              <a:t>range");</a:t>
            </a:r>
            <a:endParaRPr lang="en-US" altLang="zh-CN" dirty="0"/>
          </a:p>
          <a:p>
            <a:r>
              <a:rPr lang="en-US" altLang="zh-CN" dirty="0" smtClean="0"/>
              <a:t>        using </a:t>
            </a:r>
            <a:r>
              <a:rPr lang="en-US" altLang="zh-CN" dirty="0"/>
              <a:t>type = </a:t>
            </a:r>
            <a:r>
              <a:rPr lang="en-US" altLang="zh-CN" dirty="0" err="1"/>
              <a:t>typename</a:t>
            </a:r>
            <a:r>
              <a:rPr lang="en-US" altLang="zh-CN" dirty="0"/>
              <a:t> </a:t>
            </a:r>
            <a:r>
              <a:rPr lang="en-US" altLang="zh-CN" dirty="0" err="1"/>
              <a:t>std</a:t>
            </a:r>
            <a:r>
              <a:rPr lang="en-US" altLang="zh-CN" dirty="0"/>
              <a:t>::</a:t>
            </a:r>
            <a:r>
              <a:rPr lang="en-US" altLang="zh-CN" dirty="0" err="1"/>
              <a:t>tuple_element</a:t>
            </a:r>
            <a:r>
              <a:rPr lang="en-US" altLang="zh-CN" dirty="0"/>
              <a:t>&lt;I, </a:t>
            </a:r>
            <a:r>
              <a:rPr lang="en-US" altLang="zh-CN" dirty="0" err="1"/>
              <a:t>std</a:t>
            </a:r>
            <a:r>
              <a:rPr lang="en-US" altLang="zh-CN" dirty="0"/>
              <a:t>::tuple&lt;</a:t>
            </a:r>
            <a:r>
              <a:rPr lang="en-US" altLang="zh-CN" dirty="0" err="1"/>
              <a:t>Args</a:t>
            </a:r>
            <a:r>
              <a:rPr lang="en-US" altLang="zh-CN" dirty="0"/>
              <a:t>...&gt;&gt;::type;</a:t>
            </a:r>
          </a:p>
          <a:p>
            <a:r>
              <a:rPr lang="en-US" altLang="zh-CN" dirty="0" smtClean="0"/>
              <a:t>    };</a:t>
            </a:r>
            <a:endParaRPr lang="en-US" altLang="zh-CN" dirty="0"/>
          </a:p>
          <a:p>
            <a:r>
              <a:rPr lang="en-US" altLang="zh-CN" dirty="0" smtClean="0"/>
              <a:t>};</a:t>
            </a:r>
          </a:p>
          <a:p>
            <a:r>
              <a:rPr lang="en-US" altLang="zh-CN" dirty="0" smtClean="0"/>
              <a:t>template&lt;</a:t>
            </a:r>
            <a:r>
              <a:rPr lang="en-US" altLang="zh-CN" dirty="0" err="1" smtClean="0"/>
              <a:t>typename</a:t>
            </a:r>
            <a:r>
              <a:rPr lang="en-US" altLang="zh-CN" dirty="0" smtClean="0"/>
              <a:t> </a:t>
            </a:r>
            <a:r>
              <a:rPr lang="en-US" altLang="zh-CN" dirty="0"/>
              <a:t>T&gt;</a:t>
            </a:r>
          </a:p>
          <a:p>
            <a:r>
              <a:rPr lang="en-US" altLang="zh-CN" dirty="0" err="1"/>
              <a:t>struct</a:t>
            </a:r>
            <a:r>
              <a:rPr lang="en-US" altLang="zh-CN" dirty="0"/>
              <a:t> </a:t>
            </a:r>
            <a:r>
              <a:rPr lang="en-US" altLang="zh-CN" dirty="0" err="1"/>
              <a:t>function_traits</a:t>
            </a:r>
            <a:r>
              <a:rPr lang="en-US" altLang="zh-CN" dirty="0"/>
              <a:t> : </a:t>
            </a:r>
            <a:r>
              <a:rPr lang="en-US" altLang="zh-CN" dirty="0" err="1"/>
              <a:t>function_traits_impl</a:t>
            </a:r>
            <a:r>
              <a:rPr lang="en-US" altLang="zh-CN" dirty="0"/>
              <a:t>&lt;</a:t>
            </a:r>
          </a:p>
          <a:p>
            <a:r>
              <a:rPr lang="en-US" altLang="zh-CN" dirty="0" err="1"/>
              <a:t>std</a:t>
            </a:r>
            <a:r>
              <a:rPr lang="en-US" altLang="zh-CN" dirty="0"/>
              <a:t>::</a:t>
            </a:r>
            <a:r>
              <a:rPr lang="en-US" altLang="zh-CN" dirty="0" err="1"/>
              <a:t>remove_cv_t</a:t>
            </a:r>
            <a:r>
              <a:rPr lang="en-US" altLang="zh-CN" dirty="0"/>
              <a:t>&lt;</a:t>
            </a:r>
            <a:r>
              <a:rPr lang="en-US" altLang="zh-CN" dirty="0" err="1"/>
              <a:t>std</a:t>
            </a:r>
            <a:r>
              <a:rPr lang="en-US" altLang="zh-CN" dirty="0"/>
              <a:t>::</a:t>
            </a:r>
            <a:r>
              <a:rPr lang="en-US" altLang="zh-CN" dirty="0" err="1"/>
              <a:t>remove_reference_t</a:t>
            </a:r>
            <a:r>
              <a:rPr lang="en-US" altLang="zh-CN" dirty="0"/>
              <a:t>&lt;T</a:t>
            </a:r>
            <a:r>
              <a:rPr lang="en-US" altLang="zh-CN" dirty="0" smtClean="0"/>
              <a:t>&gt;&gt;&gt;{};</a:t>
            </a:r>
            <a:endParaRPr lang="en-US" altLang="zh-CN" dirty="0"/>
          </a:p>
        </p:txBody>
      </p:sp>
      <p:sp>
        <p:nvSpPr>
          <p:cNvPr id="4" name="矩形 3"/>
          <p:cNvSpPr/>
          <p:nvPr/>
        </p:nvSpPr>
        <p:spPr>
          <a:xfrm>
            <a:off x="3451412" y="4567082"/>
            <a:ext cx="4572000" cy="646331"/>
          </a:xfrm>
          <a:prstGeom prst="rect">
            <a:avLst/>
          </a:prstGeom>
        </p:spPr>
        <p:txBody>
          <a:bodyPr>
            <a:spAutoFit/>
          </a:bodyPr>
          <a:lstStyle/>
          <a:p>
            <a:r>
              <a:rPr lang="zh-CN" altLang="en-US" dirty="0"/>
              <a:t>https://github.com/topcpporg/rest_rpc/blob/master/rest_rpc/base/function_traits.hpp</a:t>
            </a:r>
          </a:p>
        </p:txBody>
      </p:sp>
    </p:spTree>
    <p:extLst>
      <p:ext uri="{BB962C8B-B14F-4D97-AF65-F5344CB8AC3E}">
        <p14:creationId xmlns:p14="http://schemas.microsoft.com/office/powerpoint/2010/main" val="818504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route the correct handler</a:t>
            </a:r>
            <a:endParaRPr lang="zh-CN" altLang="en-US" dirty="0"/>
          </a:p>
        </p:txBody>
      </p:sp>
      <p:sp>
        <p:nvSpPr>
          <p:cNvPr id="3" name="文本占位符 2"/>
          <p:cNvSpPr>
            <a:spLocks noGrp="1"/>
          </p:cNvSpPr>
          <p:nvPr>
            <p:ph type="body" sz="half" idx="2"/>
          </p:nvPr>
        </p:nvSpPr>
        <p:spPr/>
        <p:txBody>
          <a:bodyPr/>
          <a:lstStyle/>
          <a:p>
            <a:r>
              <a:rPr lang="en-US" altLang="zh-CN" sz="2000" dirty="0" smtClean="0">
                <a:latin typeface="Shonar Bangla" panose="020B0502040204020203" pitchFamily="34" charset="0"/>
                <a:cs typeface="Shonar Bangla" panose="020B0502040204020203" pitchFamily="34" charset="0"/>
              </a:rPr>
              <a:t>template&lt;</a:t>
            </a:r>
            <a:r>
              <a:rPr lang="en-US" altLang="zh-CN" sz="2000" dirty="0" err="1" smtClean="0">
                <a:latin typeface="Shonar Bangla" panose="020B0502040204020203" pitchFamily="34" charset="0"/>
                <a:cs typeface="Shonar Bangla" panose="020B0502040204020203" pitchFamily="34" charset="0"/>
              </a:rPr>
              <a:t>typename</a:t>
            </a:r>
            <a:r>
              <a:rPr lang="en-US" altLang="zh-CN" sz="2000" dirty="0" smtClean="0">
                <a:latin typeface="Shonar Bangla" panose="020B0502040204020203" pitchFamily="34" charset="0"/>
                <a:cs typeface="Shonar Bangla" panose="020B0502040204020203" pitchFamily="34" charset="0"/>
              </a:rPr>
              <a:t> </a:t>
            </a:r>
            <a:r>
              <a:rPr lang="en-US" altLang="zh-CN" sz="2000" dirty="0">
                <a:latin typeface="Shonar Bangla" panose="020B0502040204020203" pitchFamily="34" charset="0"/>
                <a:cs typeface="Shonar Bangla" panose="020B0502040204020203" pitchFamily="34" charset="0"/>
              </a:rPr>
              <a:t>Function, </a:t>
            </a:r>
            <a:r>
              <a:rPr lang="en-US" altLang="zh-CN" sz="2000" dirty="0" err="1">
                <a:latin typeface="Shonar Bangla" panose="020B0502040204020203" pitchFamily="34" charset="0"/>
                <a:cs typeface="Shonar Bangla" panose="020B0502040204020203" pitchFamily="34" charset="0"/>
              </a:rPr>
              <a:t>size_t</a:t>
            </a:r>
            <a:r>
              <a:rPr lang="en-US" altLang="zh-CN" sz="2000" dirty="0">
                <a:latin typeface="Shonar Bangla" panose="020B0502040204020203" pitchFamily="34" charset="0"/>
                <a:cs typeface="Shonar Bangla" panose="020B0502040204020203" pitchFamily="34" charset="0"/>
              </a:rPr>
              <a:t> N = 0, </a:t>
            </a:r>
            <a:r>
              <a:rPr lang="en-US" altLang="zh-CN" sz="2000" dirty="0" err="1">
                <a:latin typeface="Shonar Bangla" panose="020B0502040204020203" pitchFamily="34" charset="0"/>
                <a:cs typeface="Shonar Bangla" panose="020B0502040204020203" pitchFamily="34" charset="0"/>
              </a:rPr>
              <a:t>size_t</a:t>
            </a:r>
            <a:r>
              <a:rPr lang="en-US" altLang="zh-CN" sz="2000" dirty="0">
                <a:latin typeface="Shonar Bangla" panose="020B0502040204020203" pitchFamily="34" charset="0"/>
                <a:cs typeface="Shonar Bangla" panose="020B0502040204020203" pitchFamily="34" charset="0"/>
              </a:rPr>
              <a:t> M </a:t>
            </a:r>
            <a:r>
              <a:rPr lang="en-US" altLang="zh-CN" sz="2000" dirty="0" smtClean="0">
                <a:latin typeface="Shonar Bangla" panose="020B0502040204020203" pitchFamily="34" charset="0"/>
                <a:cs typeface="Shonar Bangla" panose="020B0502040204020203" pitchFamily="34" charset="0"/>
              </a:rPr>
              <a:t>= </a:t>
            </a:r>
            <a:r>
              <a:rPr lang="en-US" altLang="zh-CN" sz="2000" dirty="0" err="1" smtClean="0">
                <a:latin typeface="Shonar Bangla" panose="020B0502040204020203" pitchFamily="34" charset="0"/>
                <a:cs typeface="Shonar Bangla" panose="020B0502040204020203" pitchFamily="34" charset="0"/>
              </a:rPr>
              <a:t>function_traits</a:t>
            </a:r>
            <a:r>
              <a:rPr lang="en-US" altLang="zh-CN" sz="2000" dirty="0" smtClean="0">
                <a:latin typeface="Shonar Bangla" panose="020B0502040204020203" pitchFamily="34" charset="0"/>
                <a:cs typeface="Shonar Bangla" panose="020B0502040204020203" pitchFamily="34" charset="0"/>
              </a:rPr>
              <a:t>&lt;Function</a:t>
            </a:r>
            <a:r>
              <a:rPr lang="en-US" altLang="zh-CN" sz="2000" dirty="0">
                <a:latin typeface="Shonar Bangla" panose="020B0502040204020203" pitchFamily="34" charset="0"/>
                <a:cs typeface="Shonar Bangla" panose="020B0502040204020203" pitchFamily="34" charset="0"/>
              </a:rPr>
              <a:t>&gt;::arity&gt;</a:t>
            </a:r>
          </a:p>
          <a:p>
            <a:r>
              <a:rPr lang="en-US" altLang="zh-CN" sz="2000" dirty="0" err="1">
                <a:latin typeface="Shonar Bangla" panose="020B0502040204020203" pitchFamily="34" charset="0"/>
                <a:cs typeface="Shonar Bangla" panose="020B0502040204020203" pitchFamily="34" charset="0"/>
              </a:rPr>
              <a:t>struct</a:t>
            </a:r>
            <a:r>
              <a:rPr lang="en-US" altLang="zh-CN" sz="2000" dirty="0">
                <a:latin typeface="Shonar Bangla" panose="020B0502040204020203" pitchFamily="34" charset="0"/>
                <a:cs typeface="Shonar Bangla" panose="020B0502040204020203" pitchFamily="34" charset="0"/>
              </a:rPr>
              <a:t> </a:t>
            </a:r>
            <a:r>
              <a:rPr lang="en-US" altLang="zh-CN" sz="2000" dirty="0" smtClean="0">
                <a:latin typeface="Shonar Bangla" panose="020B0502040204020203" pitchFamily="34" charset="0"/>
                <a:cs typeface="Shonar Bangla" panose="020B0502040204020203" pitchFamily="34" charset="0"/>
              </a:rPr>
              <a:t>invoker{</a:t>
            </a:r>
            <a:endParaRPr lang="en-US" altLang="zh-CN" sz="2000" dirty="0">
              <a:latin typeface="Shonar Bangla" panose="020B0502040204020203" pitchFamily="34" charset="0"/>
              <a:cs typeface="Shonar Bangla" panose="020B0502040204020203" pitchFamily="34" charset="0"/>
            </a:endParaRPr>
          </a:p>
          <a:p>
            <a:r>
              <a:rPr lang="en-US" altLang="zh-CN" sz="2000" dirty="0" smtClean="0">
                <a:latin typeface="Shonar Bangla" panose="020B0502040204020203" pitchFamily="34" charset="0"/>
                <a:cs typeface="Shonar Bangla" panose="020B0502040204020203" pitchFamily="34" charset="0"/>
              </a:rPr>
              <a:t>    template&lt;</a:t>
            </a:r>
            <a:r>
              <a:rPr lang="en-US" altLang="zh-CN" sz="2000" dirty="0" err="1" smtClean="0">
                <a:latin typeface="Shonar Bangla" panose="020B0502040204020203" pitchFamily="34" charset="0"/>
                <a:cs typeface="Shonar Bangla" panose="020B0502040204020203" pitchFamily="34" charset="0"/>
              </a:rPr>
              <a:t>typename</a:t>
            </a:r>
            <a:r>
              <a:rPr lang="en-US" altLang="zh-CN" sz="2000" dirty="0" smtClean="0">
                <a:latin typeface="Shonar Bangla" panose="020B0502040204020203" pitchFamily="34" charset="0"/>
                <a:cs typeface="Shonar Bangla" panose="020B0502040204020203" pitchFamily="34" charset="0"/>
              </a:rPr>
              <a:t> </a:t>
            </a:r>
            <a:r>
              <a:rPr lang="en-US" altLang="zh-CN" sz="2000" dirty="0" err="1">
                <a:latin typeface="Shonar Bangla" panose="020B0502040204020203" pitchFamily="34" charset="0"/>
                <a:cs typeface="Shonar Bangla" panose="020B0502040204020203" pitchFamily="34" charset="0"/>
              </a:rPr>
              <a:t>Args</a:t>
            </a:r>
            <a:r>
              <a:rPr lang="en-US" altLang="zh-CN" sz="2000" dirty="0">
                <a:latin typeface="Shonar Bangla" panose="020B0502040204020203" pitchFamily="34" charset="0"/>
                <a:cs typeface="Shonar Bangla" panose="020B0502040204020203" pitchFamily="34" charset="0"/>
              </a:rPr>
              <a:t>&gt;</a:t>
            </a:r>
          </a:p>
          <a:p>
            <a:r>
              <a:rPr lang="en-US" altLang="zh-CN" sz="2000" dirty="0" smtClean="0">
                <a:latin typeface="Shonar Bangla" panose="020B0502040204020203" pitchFamily="34" charset="0"/>
                <a:cs typeface="Shonar Bangla" panose="020B0502040204020203" pitchFamily="34" charset="0"/>
              </a:rPr>
              <a:t>    static void </a:t>
            </a:r>
            <a:r>
              <a:rPr lang="en-US" altLang="zh-CN" sz="2000" dirty="0">
                <a:latin typeface="Shonar Bangla" panose="020B0502040204020203" pitchFamily="34" charset="0"/>
                <a:cs typeface="Shonar Bangla" panose="020B0502040204020203" pitchFamily="34" charset="0"/>
              </a:rPr>
              <a:t>apply(</a:t>
            </a:r>
            <a:r>
              <a:rPr lang="en-US" altLang="zh-CN" sz="2000" dirty="0" err="1">
                <a:latin typeface="Shonar Bangla" panose="020B0502040204020203" pitchFamily="34" charset="0"/>
                <a:cs typeface="Shonar Bangla" panose="020B0502040204020203" pitchFamily="34" charset="0"/>
              </a:rPr>
              <a:t>const</a:t>
            </a:r>
            <a:r>
              <a:rPr lang="en-US" altLang="zh-CN" sz="2000" dirty="0">
                <a:latin typeface="Shonar Bangla" panose="020B0502040204020203" pitchFamily="34" charset="0"/>
                <a:cs typeface="Shonar Bangla" panose="020B0502040204020203" pitchFamily="34" charset="0"/>
              </a:rPr>
              <a:t> Function&amp; </a:t>
            </a:r>
            <a:r>
              <a:rPr lang="en-US" altLang="zh-CN" sz="2000" dirty="0" err="1">
                <a:latin typeface="Shonar Bangla" panose="020B0502040204020203" pitchFamily="34" charset="0"/>
                <a:cs typeface="Shonar Bangla" panose="020B0502040204020203" pitchFamily="34" charset="0"/>
              </a:rPr>
              <a:t>func</a:t>
            </a:r>
            <a:r>
              <a:rPr lang="en-US" altLang="zh-CN" sz="2000" dirty="0">
                <a:latin typeface="Shonar Bangla" panose="020B0502040204020203" pitchFamily="34" charset="0"/>
                <a:cs typeface="Shonar Bangla" panose="020B0502040204020203" pitchFamily="34" charset="0"/>
              </a:rPr>
              <a:t>, </a:t>
            </a:r>
            <a:r>
              <a:rPr lang="en-US" altLang="zh-CN" sz="2000" dirty="0" err="1">
                <a:latin typeface="Shonar Bangla" panose="020B0502040204020203" pitchFamily="34" charset="0"/>
                <a:cs typeface="Shonar Bangla" panose="020B0502040204020203" pitchFamily="34" charset="0"/>
              </a:rPr>
              <a:t>token_parser</a:t>
            </a:r>
            <a:r>
              <a:rPr lang="en-US" altLang="zh-CN" sz="2000" dirty="0">
                <a:latin typeface="Shonar Bangla" panose="020B0502040204020203" pitchFamily="34" charset="0"/>
                <a:cs typeface="Shonar Bangla" panose="020B0502040204020203" pitchFamily="34" charset="0"/>
              </a:rPr>
              <a:t> </a:t>
            </a:r>
            <a:r>
              <a:rPr lang="en-US" altLang="zh-CN" sz="2000" dirty="0" smtClean="0">
                <a:latin typeface="Shonar Bangla" panose="020B0502040204020203" pitchFamily="34" charset="0"/>
                <a:cs typeface="Shonar Bangla" panose="020B0502040204020203" pitchFamily="34" charset="0"/>
              </a:rPr>
              <a:t>parser</a:t>
            </a:r>
            <a:r>
              <a:rPr lang="en-US" altLang="zh-CN" sz="2000" dirty="0">
                <a:latin typeface="Shonar Bangla" panose="020B0502040204020203" pitchFamily="34" charset="0"/>
                <a:cs typeface="Shonar Bangla" panose="020B0502040204020203" pitchFamily="34" charset="0"/>
              </a:rPr>
              <a:t>, </a:t>
            </a:r>
            <a:r>
              <a:rPr lang="en-US" altLang="zh-CN" sz="2000" dirty="0" err="1">
                <a:latin typeface="Shonar Bangla" panose="020B0502040204020203" pitchFamily="34" charset="0"/>
                <a:cs typeface="Shonar Bangla" panose="020B0502040204020203" pitchFamily="34" charset="0"/>
              </a:rPr>
              <a:t>Args</a:t>
            </a:r>
            <a:r>
              <a:rPr lang="en-US" altLang="zh-CN" sz="2000" dirty="0">
                <a:latin typeface="Shonar Bangla" panose="020B0502040204020203" pitchFamily="34" charset="0"/>
                <a:cs typeface="Shonar Bangla" panose="020B0502040204020203" pitchFamily="34" charset="0"/>
              </a:rPr>
              <a:t> </a:t>
            </a:r>
            <a:r>
              <a:rPr lang="en-US" altLang="zh-CN" sz="2000" dirty="0" err="1">
                <a:latin typeface="Shonar Bangla" panose="020B0502040204020203" pitchFamily="34" charset="0"/>
                <a:cs typeface="Shonar Bangla" panose="020B0502040204020203" pitchFamily="34" charset="0"/>
              </a:rPr>
              <a:t>const</a:t>
            </a:r>
            <a:r>
              <a:rPr lang="en-US" altLang="zh-CN" sz="2000" dirty="0">
                <a:latin typeface="Shonar Bangla" panose="020B0502040204020203" pitchFamily="34" charset="0"/>
                <a:cs typeface="Shonar Bangla" panose="020B0502040204020203" pitchFamily="34" charset="0"/>
              </a:rPr>
              <a:t> &amp; </a:t>
            </a:r>
            <a:r>
              <a:rPr lang="en-US" altLang="zh-CN" sz="2000" dirty="0" err="1">
                <a:latin typeface="Shonar Bangla" panose="020B0502040204020203" pitchFamily="34" charset="0"/>
                <a:cs typeface="Shonar Bangla" panose="020B0502040204020203" pitchFamily="34" charset="0"/>
              </a:rPr>
              <a:t>args</a:t>
            </a:r>
            <a:r>
              <a:rPr lang="en-US" altLang="zh-CN" sz="2000" dirty="0" smtClean="0">
                <a:latin typeface="Shonar Bangla" panose="020B0502040204020203" pitchFamily="34" charset="0"/>
                <a:cs typeface="Shonar Bangla" panose="020B0502040204020203" pitchFamily="34" charset="0"/>
              </a:rPr>
              <a:t>){</a:t>
            </a:r>
          </a:p>
          <a:p>
            <a:r>
              <a:rPr lang="en-US" altLang="zh-CN" sz="2000" dirty="0" smtClean="0">
                <a:latin typeface="Shonar Bangla" panose="020B0502040204020203" pitchFamily="34" charset="0"/>
                <a:cs typeface="Shonar Bangla" panose="020B0502040204020203" pitchFamily="34" charset="0"/>
              </a:rPr>
              <a:t>        </a:t>
            </a:r>
            <a:r>
              <a:rPr lang="en-US" altLang="zh-CN" sz="2000" dirty="0" err="1" smtClean="0">
                <a:solidFill>
                  <a:srgbClr val="FF0000"/>
                </a:solidFill>
                <a:latin typeface="Shonar Bangla" panose="020B0502040204020203" pitchFamily="34" charset="0"/>
                <a:cs typeface="Shonar Bangla" panose="020B0502040204020203" pitchFamily="34" charset="0"/>
              </a:rPr>
              <a:t>typedef</a:t>
            </a:r>
            <a:r>
              <a:rPr lang="en-US" altLang="zh-CN" sz="2000" dirty="0" smtClean="0">
                <a:solidFill>
                  <a:srgbClr val="FF0000"/>
                </a:solidFill>
                <a:latin typeface="Shonar Bangla" panose="020B0502040204020203" pitchFamily="34" charset="0"/>
                <a:cs typeface="Shonar Bangla" panose="020B0502040204020203" pitchFamily="34" charset="0"/>
              </a:rPr>
              <a:t> </a:t>
            </a:r>
            <a:r>
              <a:rPr lang="en-US" altLang="zh-CN" sz="2000" dirty="0" err="1">
                <a:solidFill>
                  <a:srgbClr val="FF0000"/>
                </a:solidFill>
                <a:latin typeface="Shonar Bangla" panose="020B0502040204020203" pitchFamily="34" charset="0"/>
                <a:cs typeface="Shonar Bangla" panose="020B0502040204020203" pitchFamily="34" charset="0"/>
              </a:rPr>
              <a:t>typename</a:t>
            </a:r>
            <a:r>
              <a:rPr lang="en-US" altLang="zh-CN" sz="2000" dirty="0">
                <a:solidFill>
                  <a:srgbClr val="FF0000"/>
                </a:solidFill>
                <a:latin typeface="Shonar Bangla" panose="020B0502040204020203" pitchFamily="34" charset="0"/>
                <a:cs typeface="Shonar Bangla" panose="020B0502040204020203" pitchFamily="34" charset="0"/>
              </a:rPr>
              <a:t> </a:t>
            </a:r>
            <a:r>
              <a:rPr lang="en-US" altLang="zh-CN" sz="2000" dirty="0" err="1">
                <a:solidFill>
                  <a:srgbClr val="FF0000"/>
                </a:solidFill>
                <a:latin typeface="Shonar Bangla" panose="020B0502040204020203" pitchFamily="34" charset="0"/>
                <a:cs typeface="Shonar Bangla" panose="020B0502040204020203" pitchFamily="34" charset="0"/>
              </a:rPr>
              <a:t>function_traits</a:t>
            </a:r>
            <a:r>
              <a:rPr lang="en-US" altLang="zh-CN" sz="2000" dirty="0">
                <a:solidFill>
                  <a:srgbClr val="FF0000"/>
                </a:solidFill>
                <a:latin typeface="Shonar Bangla" panose="020B0502040204020203" pitchFamily="34" charset="0"/>
                <a:cs typeface="Shonar Bangla" panose="020B0502040204020203" pitchFamily="34" charset="0"/>
              </a:rPr>
              <a:t>&lt;Function&gt;::template </a:t>
            </a:r>
            <a:r>
              <a:rPr lang="en-US" altLang="zh-CN" sz="2000" dirty="0" err="1">
                <a:solidFill>
                  <a:srgbClr val="FF0000"/>
                </a:solidFill>
                <a:latin typeface="Shonar Bangla" panose="020B0502040204020203" pitchFamily="34" charset="0"/>
                <a:cs typeface="Shonar Bangla" panose="020B0502040204020203" pitchFamily="34" charset="0"/>
              </a:rPr>
              <a:t>args</a:t>
            </a:r>
            <a:r>
              <a:rPr lang="en-US" altLang="zh-CN" sz="2000" dirty="0">
                <a:solidFill>
                  <a:srgbClr val="FF0000"/>
                </a:solidFill>
                <a:latin typeface="Shonar Bangla" panose="020B0502040204020203" pitchFamily="34" charset="0"/>
                <a:cs typeface="Shonar Bangla" panose="020B0502040204020203" pitchFamily="34" charset="0"/>
              </a:rPr>
              <a:t>&lt;N&gt;::type </a:t>
            </a:r>
            <a:r>
              <a:rPr lang="en-US" altLang="zh-CN" sz="2000" dirty="0" err="1">
                <a:solidFill>
                  <a:srgbClr val="FF0000"/>
                </a:solidFill>
                <a:latin typeface="Shonar Bangla" panose="020B0502040204020203" pitchFamily="34" charset="0"/>
                <a:cs typeface="Shonar Bangla" panose="020B0502040204020203" pitchFamily="34" charset="0"/>
              </a:rPr>
              <a:t>arg_type</a:t>
            </a:r>
            <a:r>
              <a:rPr lang="en-US" altLang="zh-CN" sz="2000" dirty="0">
                <a:solidFill>
                  <a:srgbClr val="FF0000"/>
                </a:solidFill>
                <a:latin typeface="Shonar Bangla" panose="020B0502040204020203" pitchFamily="34" charset="0"/>
                <a:cs typeface="Shonar Bangla" panose="020B0502040204020203" pitchFamily="34" charset="0"/>
              </a:rPr>
              <a:t>;</a:t>
            </a:r>
          </a:p>
          <a:p>
            <a:r>
              <a:rPr lang="en-US" altLang="zh-CN" sz="2000" dirty="0" smtClean="0">
                <a:latin typeface="Shonar Bangla" panose="020B0502040204020203" pitchFamily="34" charset="0"/>
                <a:cs typeface="Shonar Bangla" panose="020B0502040204020203" pitchFamily="34" charset="0"/>
              </a:rPr>
              <a:t>        router</a:t>
            </a:r>
            <a:r>
              <a:rPr lang="en-US" altLang="zh-CN" sz="2000" dirty="0">
                <a:latin typeface="Shonar Bangla" panose="020B0502040204020203" pitchFamily="34" charset="0"/>
                <a:cs typeface="Shonar Bangla" panose="020B0502040204020203" pitchFamily="34" charset="0"/>
              </a:rPr>
              <a:t>::invoker&lt;Function, N + 1, M&gt;::</a:t>
            </a:r>
            <a:r>
              <a:rPr lang="en-US" altLang="zh-CN" sz="2000" b="1" dirty="0">
                <a:latin typeface="Shonar Bangla" panose="020B0502040204020203" pitchFamily="34" charset="0"/>
                <a:cs typeface="Shonar Bangla" panose="020B0502040204020203" pitchFamily="34" charset="0"/>
              </a:rPr>
              <a:t>apply</a:t>
            </a:r>
            <a:r>
              <a:rPr lang="en-US" altLang="zh-CN" sz="2000" dirty="0">
                <a:latin typeface="Shonar Bangla" panose="020B0502040204020203" pitchFamily="34" charset="0"/>
                <a:cs typeface="Shonar Bangla" panose="020B0502040204020203" pitchFamily="34" charset="0"/>
              </a:rPr>
              <a:t>(</a:t>
            </a:r>
            <a:r>
              <a:rPr lang="en-US" altLang="zh-CN" sz="2000" dirty="0" err="1">
                <a:latin typeface="Shonar Bangla" panose="020B0502040204020203" pitchFamily="34" charset="0"/>
                <a:cs typeface="Shonar Bangla" panose="020B0502040204020203" pitchFamily="34" charset="0"/>
              </a:rPr>
              <a:t>func</a:t>
            </a:r>
            <a:r>
              <a:rPr lang="en-US" altLang="zh-CN" sz="2000" dirty="0">
                <a:latin typeface="Shonar Bangla" panose="020B0502040204020203" pitchFamily="34" charset="0"/>
                <a:cs typeface="Shonar Bangla" panose="020B0502040204020203" pitchFamily="34" charset="0"/>
              </a:rPr>
              <a:t>, parser,</a:t>
            </a:r>
          </a:p>
          <a:p>
            <a:r>
              <a:rPr lang="en-US" altLang="zh-CN" sz="2000" dirty="0" smtClean="0">
                <a:latin typeface="Shonar Bangla" panose="020B0502040204020203" pitchFamily="34" charset="0"/>
                <a:cs typeface="Shonar Bangla" panose="020B0502040204020203" pitchFamily="34" charset="0"/>
              </a:rPr>
              <a:t>            </a:t>
            </a:r>
            <a:r>
              <a:rPr lang="en-US" altLang="zh-CN" sz="2000" dirty="0" err="1" smtClean="0">
                <a:solidFill>
                  <a:srgbClr val="FF0000"/>
                </a:solidFill>
                <a:latin typeface="Shonar Bangla" panose="020B0502040204020203" pitchFamily="34" charset="0"/>
                <a:cs typeface="Shonar Bangla" panose="020B0502040204020203" pitchFamily="34" charset="0"/>
              </a:rPr>
              <a:t>std</a:t>
            </a:r>
            <a:r>
              <a:rPr lang="en-US" altLang="zh-CN" sz="2000" dirty="0">
                <a:solidFill>
                  <a:srgbClr val="FF0000"/>
                </a:solidFill>
                <a:latin typeface="Shonar Bangla" panose="020B0502040204020203" pitchFamily="34" charset="0"/>
                <a:cs typeface="Shonar Bangla" panose="020B0502040204020203" pitchFamily="34" charset="0"/>
              </a:rPr>
              <a:t>::</a:t>
            </a:r>
            <a:r>
              <a:rPr lang="en-US" altLang="zh-CN" sz="2000" dirty="0" err="1">
                <a:solidFill>
                  <a:srgbClr val="FF0000"/>
                </a:solidFill>
                <a:latin typeface="Shonar Bangla" panose="020B0502040204020203" pitchFamily="34" charset="0"/>
                <a:cs typeface="Shonar Bangla" panose="020B0502040204020203" pitchFamily="34" charset="0"/>
              </a:rPr>
              <a:t>tuple_cat</a:t>
            </a:r>
            <a:r>
              <a:rPr lang="en-US" altLang="zh-CN" sz="2000" dirty="0">
                <a:solidFill>
                  <a:srgbClr val="FF0000"/>
                </a:solidFill>
                <a:latin typeface="Shonar Bangla" panose="020B0502040204020203" pitchFamily="34" charset="0"/>
                <a:cs typeface="Shonar Bangla" panose="020B0502040204020203" pitchFamily="34" charset="0"/>
              </a:rPr>
              <a:t>(</a:t>
            </a:r>
            <a:r>
              <a:rPr lang="en-US" altLang="zh-CN" sz="2000" dirty="0" err="1">
                <a:solidFill>
                  <a:srgbClr val="FF0000"/>
                </a:solidFill>
                <a:latin typeface="Shonar Bangla" panose="020B0502040204020203" pitchFamily="34" charset="0"/>
                <a:cs typeface="Shonar Bangla" panose="020B0502040204020203" pitchFamily="34" charset="0"/>
              </a:rPr>
              <a:t>args</a:t>
            </a:r>
            <a:r>
              <a:rPr lang="en-US" altLang="zh-CN" sz="2000" dirty="0">
                <a:solidFill>
                  <a:srgbClr val="FF0000"/>
                </a:solidFill>
                <a:latin typeface="Shonar Bangla" panose="020B0502040204020203" pitchFamily="34" charset="0"/>
                <a:cs typeface="Shonar Bangla" panose="020B0502040204020203" pitchFamily="34" charset="0"/>
              </a:rPr>
              <a:t>, </a:t>
            </a:r>
            <a:r>
              <a:rPr lang="en-US" altLang="zh-CN" sz="2000" dirty="0" err="1">
                <a:solidFill>
                  <a:srgbClr val="FF0000"/>
                </a:solidFill>
                <a:latin typeface="Shonar Bangla" panose="020B0502040204020203" pitchFamily="34" charset="0"/>
                <a:cs typeface="Shonar Bangla" panose="020B0502040204020203" pitchFamily="34" charset="0"/>
              </a:rPr>
              <a:t>std</a:t>
            </a:r>
            <a:r>
              <a:rPr lang="en-US" altLang="zh-CN" sz="2000" dirty="0">
                <a:solidFill>
                  <a:srgbClr val="FF0000"/>
                </a:solidFill>
                <a:latin typeface="Shonar Bangla" panose="020B0502040204020203" pitchFamily="34" charset="0"/>
                <a:cs typeface="Shonar Bangla" panose="020B0502040204020203" pitchFamily="34" charset="0"/>
              </a:rPr>
              <a:t>::</a:t>
            </a:r>
            <a:r>
              <a:rPr lang="en-US" altLang="zh-CN" sz="2000" dirty="0" err="1">
                <a:solidFill>
                  <a:srgbClr val="FF0000"/>
                </a:solidFill>
                <a:latin typeface="Shonar Bangla" panose="020B0502040204020203" pitchFamily="34" charset="0"/>
                <a:cs typeface="Shonar Bangla" panose="020B0502040204020203" pitchFamily="34" charset="0"/>
              </a:rPr>
              <a:t>make_tuple</a:t>
            </a:r>
            <a:r>
              <a:rPr lang="en-US" altLang="zh-CN" sz="2000" dirty="0">
                <a:solidFill>
                  <a:srgbClr val="FF0000"/>
                </a:solidFill>
                <a:latin typeface="Shonar Bangla" panose="020B0502040204020203" pitchFamily="34" charset="0"/>
                <a:cs typeface="Shonar Bangla" panose="020B0502040204020203" pitchFamily="34" charset="0"/>
              </a:rPr>
              <a:t>(</a:t>
            </a:r>
            <a:r>
              <a:rPr lang="en-US" altLang="zh-CN" sz="2000" dirty="0" err="1">
                <a:solidFill>
                  <a:srgbClr val="FF0000"/>
                </a:solidFill>
                <a:latin typeface="Shonar Bangla" panose="020B0502040204020203" pitchFamily="34" charset="0"/>
                <a:cs typeface="Shonar Bangla" panose="020B0502040204020203" pitchFamily="34" charset="0"/>
              </a:rPr>
              <a:t>parser.get</a:t>
            </a:r>
            <a:r>
              <a:rPr lang="en-US" altLang="zh-CN" sz="2000" dirty="0">
                <a:solidFill>
                  <a:srgbClr val="FF0000"/>
                </a:solidFill>
                <a:latin typeface="Shonar Bangla" panose="020B0502040204020203" pitchFamily="34" charset="0"/>
                <a:cs typeface="Shonar Bangla" panose="020B0502040204020203" pitchFamily="34" charset="0"/>
              </a:rPr>
              <a:t>&lt;</a:t>
            </a:r>
            <a:r>
              <a:rPr lang="en-US" altLang="zh-CN" sz="2000" dirty="0" err="1">
                <a:solidFill>
                  <a:srgbClr val="FF0000"/>
                </a:solidFill>
                <a:latin typeface="Shonar Bangla" panose="020B0502040204020203" pitchFamily="34" charset="0"/>
                <a:cs typeface="Shonar Bangla" panose="020B0502040204020203" pitchFamily="34" charset="0"/>
              </a:rPr>
              <a:t>arg_type</a:t>
            </a:r>
            <a:r>
              <a:rPr lang="en-US" altLang="zh-CN" sz="2000" dirty="0">
                <a:solidFill>
                  <a:srgbClr val="FF0000"/>
                </a:solidFill>
                <a:latin typeface="Shonar Bangla" panose="020B0502040204020203" pitchFamily="34" charset="0"/>
                <a:cs typeface="Shonar Bangla" panose="020B0502040204020203" pitchFamily="34" charset="0"/>
              </a:rPr>
              <a:t>&gt;())</a:t>
            </a:r>
            <a:r>
              <a:rPr lang="en-US" altLang="zh-CN" sz="2000" dirty="0">
                <a:latin typeface="Shonar Bangla" panose="020B0502040204020203" pitchFamily="34" charset="0"/>
                <a:cs typeface="Shonar Bangla" panose="020B0502040204020203" pitchFamily="34" charset="0"/>
              </a:rPr>
              <a:t>));</a:t>
            </a:r>
          </a:p>
          <a:p>
            <a:r>
              <a:rPr lang="en-US" altLang="zh-CN" sz="2000" dirty="0" smtClean="0">
                <a:latin typeface="Shonar Bangla" panose="020B0502040204020203" pitchFamily="34" charset="0"/>
                <a:cs typeface="Shonar Bangla" panose="020B0502040204020203" pitchFamily="34" charset="0"/>
              </a:rPr>
              <a:t>    }</a:t>
            </a:r>
            <a:endParaRPr lang="en-US" altLang="zh-CN" sz="2000" dirty="0">
              <a:latin typeface="Shonar Bangla" panose="020B0502040204020203" pitchFamily="34" charset="0"/>
              <a:cs typeface="Shonar Bangla" panose="020B0502040204020203" pitchFamily="34" charset="0"/>
            </a:endParaRPr>
          </a:p>
          <a:p>
            <a:r>
              <a:rPr lang="en-US" altLang="zh-CN" sz="2000" dirty="0">
                <a:latin typeface="Shonar Bangla" panose="020B0502040204020203" pitchFamily="34" charset="0"/>
                <a:cs typeface="Shonar Bangla" panose="020B0502040204020203" pitchFamily="34" charset="0"/>
              </a:rPr>
              <a:t>};</a:t>
            </a:r>
          </a:p>
          <a:p>
            <a:endParaRPr lang="zh-CN" altLang="en-US" dirty="0"/>
          </a:p>
        </p:txBody>
      </p:sp>
      <p:sp>
        <p:nvSpPr>
          <p:cNvPr id="4" name="矩形 3"/>
          <p:cNvSpPr/>
          <p:nvPr/>
        </p:nvSpPr>
        <p:spPr>
          <a:xfrm>
            <a:off x="1270071" y="4173894"/>
            <a:ext cx="7407763" cy="2808461"/>
          </a:xfrm>
          <a:prstGeom prst="rect">
            <a:avLst/>
          </a:prstGeom>
        </p:spPr>
        <p:txBody>
          <a:bodyPr wrap="square">
            <a:spAutoFit/>
          </a:bodyPr>
          <a:lstStyle/>
          <a:p>
            <a:pPr>
              <a:lnSpc>
                <a:spcPct val="90000"/>
              </a:lnSpc>
              <a:spcBef>
                <a:spcPts val="1000"/>
              </a:spcBef>
            </a:pP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template&lt;</a:t>
            </a:r>
            <a:r>
              <a:rPr lang="en-US" altLang="zh-CN" sz="2000" dirty="0" err="1">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typename</a:t>
            </a: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 Function, </a:t>
            </a:r>
            <a:r>
              <a:rPr lang="en-US" altLang="zh-CN" sz="2000" dirty="0" err="1">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size_t</a:t>
            </a: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 M&gt;</a:t>
            </a:r>
          </a:p>
          <a:p>
            <a:pPr>
              <a:lnSpc>
                <a:spcPct val="90000"/>
              </a:lnSpc>
              <a:spcBef>
                <a:spcPts val="1000"/>
              </a:spcBef>
            </a:pPr>
            <a:r>
              <a:rPr lang="en-US" altLang="zh-CN" sz="2000" dirty="0" err="1">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struct</a:t>
            </a: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 invoker&lt;Function, M, M&gt;{</a:t>
            </a:r>
          </a:p>
          <a:p>
            <a:pPr>
              <a:lnSpc>
                <a:spcPct val="90000"/>
              </a:lnSpc>
              <a:spcBef>
                <a:spcPts val="1000"/>
              </a:spcBef>
            </a:pP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    template&lt;</a:t>
            </a:r>
            <a:r>
              <a:rPr lang="en-US" altLang="zh-CN" sz="2000" dirty="0" err="1">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typename</a:t>
            </a: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 </a:t>
            </a:r>
            <a:r>
              <a:rPr lang="en-US" altLang="zh-CN" sz="2000" dirty="0" err="1">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Args</a:t>
            </a: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&gt;</a:t>
            </a:r>
          </a:p>
          <a:p>
            <a:pPr>
              <a:lnSpc>
                <a:spcPct val="90000"/>
              </a:lnSpc>
              <a:spcBef>
                <a:spcPts val="1000"/>
              </a:spcBef>
            </a:pP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    static void apply(</a:t>
            </a:r>
            <a:r>
              <a:rPr lang="en-US" altLang="zh-CN" sz="2000" dirty="0" err="1">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const</a:t>
            </a: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 Function&amp; </a:t>
            </a:r>
            <a:r>
              <a:rPr lang="en-US" altLang="zh-CN" sz="2000" dirty="0" err="1">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func</a:t>
            </a: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 </a:t>
            </a:r>
            <a:r>
              <a:rPr lang="en-US" altLang="zh-CN" sz="2000" dirty="0" err="1">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token_parser</a:t>
            </a: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 &amp;, </a:t>
            </a:r>
            <a:r>
              <a:rPr lang="en-US" altLang="zh-CN" sz="2000" dirty="0" err="1">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Args</a:t>
            </a: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 </a:t>
            </a:r>
            <a:r>
              <a:rPr lang="en-US" altLang="zh-CN" sz="2000" dirty="0" err="1">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const</a:t>
            </a: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 &amp; </a:t>
            </a:r>
            <a:r>
              <a:rPr lang="en-US" altLang="zh-CN" sz="2000" dirty="0" smtClean="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tuple){</a:t>
            </a:r>
            <a:endPar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endParaRPr>
          </a:p>
          <a:p>
            <a:pPr>
              <a:lnSpc>
                <a:spcPct val="90000"/>
              </a:lnSpc>
              <a:spcBef>
                <a:spcPts val="1000"/>
              </a:spcBef>
            </a:pP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        </a:t>
            </a:r>
            <a:r>
              <a:rPr lang="en-US" altLang="zh-CN" sz="2000" dirty="0" err="1">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std</a:t>
            </a: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::apply(</a:t>
            </a:r>
            <a:r>
              <a:rPr lang="en-US" altLang="zh-CN" sz="2000" dirty="0" err="1">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func</a:t>
            </a: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 </a:t>
            </a:r>
            <a:r>
              <a:rPr lang="en-US" altLang="zh-CN" sz="2000" dirty="0" smtClean="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tuple);</a:t>
            </a:r>
            <a:endPar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endParaRPr>
          </a:p>
          <a:p>
            <a:pPr>
              <a:lnSpc>
                <a:spcPct val="90000"/>
              </a:lnSpc>
              <a:spcBef>
                <a:spcPts val="1000"/>
              </a:spcBef>
            </a:pP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    }</a:t>
            </a:r>
          </a:p>
          <a:p>
            <a:pPr>
              <a:lnSpc>
                <a:spcPct val="90000"/>
              </a:lnSpc>
              <a:spcBef>
                <a:spcPts val="1000"/>
              </a:spcBef>
            </a:pP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a:t>
            </a:r>
            <a:endParaRPr lang="zh-CN" altLang="en-US"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endParaRPr>
          </a:p>
        </p:txBody>
      </p:sp>
    </p:spTree>
    <p:extLst>
      <p:ext uri="{BB962C8B-B14F-4D97-AF65-F5344CB8AC3E}">
        <p14:creationId xmlns:p14="http://schemas.microsoft.com/office/powerpoint/2010/main" val="2717181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How to simplify the call code</a:t>
            </a:r>
          </a:p>
        </p:txBody>
      </p:sp>
      <p:sp>
        <p:nvSpPr>
          <p:cNvPr id="3" name="Text Placeholder 2"/>
          <p:cNvSpPr>
            <a:spLocks noGrp="1"/>
          </p:cNvSpPr>
          <p:nvPr>
            <p:ph type="body" sz="half" idx="2"/>
          </p:nvPr>
        </p:nvSpPr>
        <p:spPr/>
        <p:txBody>
          <a:bodyPr/>
          <a:lstStyle/>
          <a:p>
            <a:r>
              <a:rPr lang="en-US" altLang="zh-CN" dirty="0" err="1"/>
              <a:t>struct</a:t>
            </a:r>
            <a:r>
              <a:rPr lang="en-US" altLang="zh-CN" dirty="0"/>
              <a:t> </a:t>
            </a:r>
            <a:r>
              <a:rPr lang="en-US" altLang="zh-CN" dirty="0" err="1" smtClean="0"/>
              <a:t>foo_t</a:t>
            </a:r>
            <a:r>
              <a:rPr lang="en-US" altLang="zh-CN" dirty="0" smtClean="0"/>
              <a:t>{</a:t>
            </a:r>
            <a:endParaRPr lang="zh-CN" altLang="en-US" dirty="0"/>
          </a:p>
          <a:p>
            <a:r>
              <a:rPr lang="en-US" altLang="zh-CN" dirty="0" smtClean="0"/>
              <a:t>    </a:t>
            </a:r>
            <a:r>
              <a:rPr lang="en-US" altLang="zh-CN" dirty="0" err="1" smtClean="0"/>
              <a:t>int</a:t>
            </a:r>
            <a:r>
              <a:rPr lang="en-US" altLang="zh-CN" dirty="0" smtClean="0"/>
              <a:t> </a:t>
            </a:r>
            <a:r>
              <a:rPr lang="en-US" altLang="zh-CN" dirty="0"/>
              <a:t>add(</a:t>
            </a:r>
            <a:r>
              <a:rPr lang="en-US" altLang="zh-CN" dirty="0" err="1"/>
              <a:t>int</a:t>
            </a:r>
            <a:r>
              <a:rPr lang="en-US" altLang="zh-CN" dirty="0"/>
              <a:t> a, </a:t>
            </a:r>
            <a:r>
              <a:rPr lang="en-US" altLang="zh-CN" dirty="0" err="1"/>
              <a:t>int</a:t>
            </a:r>
            <a:r>
              <a:rPr lang="en-US" altLang="zh-CN" dirty="0"/>
              <a:t> b</a:t>
            </a:r>
            <a:r>
              <a:rPr lang="en-US" altLang="zh-CN" dirty="0" smtClean="0"/>
              <a:t>){</a:t>
            </a:r>
            <a:endParaRPr lang="en-US" altLang="zh-CN" dirty="0"/>
          </a:p>
          <a:p>
            <a:r>
              <a:rPr lang="en-US" altLang="zh-CN" dirty="0" smtClean="0"/>
              <a:t>        return a + b;</a:t>
            </a:r>
            <a:endParaRPr lang="en-US" altLang="zh-CN" dirty="0"/>
          </a:p>
          <a:p>
            <a:r>
              <a:rPr lang="en-US" altLang="zh-CN" dirty="0" smtClean="0"/>
              <a:t>    }</a:t>
            </a:r>
            <a:endParaRPr lang="en-US" altLang="zh-CN" dirty="0"/>
          </a:p>
          <a:p>
            <a:r>
              <a:rPr lang="en-US" altLang="zh-CN" dirty="0"/>
              <a:t>};</a:t>
            </a:r>
            <a:endParaRPr lang="en-US" altLang="zh-CN" dirty="0" smtClean="0"/>
          </a:p>
          <a:p>
            <a:endParaRPr lang="en-US" altLang="zh-CN" dirty="0" smtClean="0"/>
          </a:p>
          <a:p>
            <a:r>
              <a:rPr lang="en-US" altLang="zh-CN" dirty="0" err="1" smtClean="0"/>
              <a:t>foo_t</a:t>
            </a:r>
            <a:r>
              <a:rPr lang="en-US" altLang="zh-CN" dirty="0" smtClean="0"/>
              <a:t> foo = {};</a:t>
            </a:r>
            <a:endParaRPr lang="en-US" altLang="zh-CN" dirty="0" smtClean="0"/>
          </a:p>
          <a:p>
            <a:r>
              <a:rPr lang="en-US" altLang="zh-CN" dirty="0" err="1"/>
              <a:t>server.register_handler</a:t>
            </a:r>
            <a:r>
              <a:rPr lang="en-US" altLang="zh-CN" dirty="0"/>
              <a:t>("</a:t>
            </a:r>
            <a:r>
              <a:rPr lang="en-US" altLang="zh-CN" dirty="0" err="1"/>
              <a:t>foo_add</a:t>
            </a:r>
            <a:r>
              <a:rPr lang="en-US" altLang="zh-CN" dirty="0"/>
              <a:t>", </a:t>
            </a:r>
            <a:r>
              <a:rPr lang="en-US" altLang="zh-CN" dirty="0" err="1"/>
              <a:t>timax</a:t>
            </a:r>
            <a:r>
              <a:rPr lang="en-US" altLang="zh-CN" dirty="0"/>
              <a:t>::bind</a:t>
            </a:r>
            <a:r>
              <a:rPr lang="en-US" altLang="zh-CN" dirty="0" smtClean="0"/>
              <a:t>(&amp;</a:t>
            </a:r>
            <a:r>
              <a:rPr lang="en-US" altLang="zh-CN" dirty="0" err="1" smtClean="0"/>
              <a:t>foo_t</a:t>
            </a:r>
            <a:r>
              <a:rPr lang="en-US" altLang="zh-CN" dirty="0" smtClean="0"/>
              <a:t>::</a:t>
            </a:r>
            <a:r>
              <a:rPr lang="en-US" altLang="zh-CN" dirty="0"/>
              <a:t>add, &amp;foo</a:t>
            </a:r>
            <a:r>
              <a:rPr lang="en-US" altLang="zh-CN" dirty="0" smtClean="0"/>
              <a:t>));</a:t>
            </a:r>
          </a:p>
          <a:p>
            <a:endParaRPr lang="en-US" altLang="zh-CN" dirty="0" smtClean="0"/>
          </a:p>
          <a:p>
            <a:r>
              <a:rPr lang="en-US" altLang="zh-CN" dirty="0" err="1"/>
              <a:t>timax</a:t>
            </a:r>
            <a:r>
              <a:rPr lang="en-US" altLang="zh-CN" dirty="0"/>
              <a:t>::bind(&amp;</a:t>
            </a:r>
            <a:r>
              <a:rPr lang="en-US" altLang="zh-CN" dirty="0" err="1"/>
              <a:t>foo_t</a:t>
            </a:r>
            <a:r>
              <a:rPr lang="en-US" altLang="zh-CN" dirty="0"/>
              <a:t>::add, &amp;foo</a:t>
            </a:r>
            <a:r>
              <a:rPr lang="en-US" altLang="zh-CN" dirty="0" smtClean="0"/>
              <a:t>);</a:t>
            </a:r>
            <a:r>
              <a:rPr lang="en-US" altLang="zh-CN" dirty="0"/>
              <a:t> </a:t>
            </a:r>
            <a:endParaRPr lang="en-US" altLang="zh-CN" dirty="0"/>
          </a:p>
          <a:p>
            <a:r>
              <a:rPr lang="en-US" altLang="zh-CN" dirty="0" err="1"/>
              <a:t>timax</a:t>
            </a:r>
            <a:r>
              <a:rPr lang="en-US" altLang="zh-CN" dirty="0"/>
              <a:t>::bind</a:t>
            </a:r>
            <a:r>
              <a:rPr lang="en-US" altLang="zh-CN" dirty="0" smtClean="0"/>
              <a:t>(&amp;</a:t>
            </a:r>
            <a:r>
              <a:rPr lang="en-US" altLang="zh-CN" dirty="0" err="1" smtClean="0"/>
              <a:t>foo_t</a:t>
            </a:r>
            <a:r>
              <a:rPr lang="en-US" altLang="zh-CN" dirty="0" smtClean="0"/>
              <a:t>::</a:t>
            </a:r>
            <a:r>
              <a:rPr lang="en-US" altLang="zh-CN" dirty="0"/>
              <a:t>add, &amp;</a:t>
            </a:r>
            <a:r>
              <a:rPr lang="en-US" altLang="zh-CN" dirty="0" smtClean="0"/>
              <a:t>foo, </a:t>
            </a:r>
            <a:r>
              <a:rPr lang="en-US" altLang="zh-CN" dirty="0" err="1"/>
              <a:t>std</a:t>
            </a:r>
            <a:r>
              <a:rPr lang="en-US" altLang="zh-CN" dirty="0"/>
              <a:t>::placeholders::_</a:t>
            </a:r>
            <a:r>
              <a:rPr lang="en-US" altLang="zh-CN" dirty="0" smtClean="0"/>
              <a:t>1, </a:t>
            </a:r>
            <a:r>
              <a:rPr lang="en-US" altLang="zh-CN" dirty="0" err="1"/>
              <a:t>std</a:t>
            </a:r>
            <a:r>
              <a:rPr lang="en-US" altLang="zh-CN" dirty="0"/>
              <a:t>::placeholders</a:t>
            </a:r>
            <a:r>
              <a:rPr lang="en-US" altLang="zh-CN" dirty="0" smtClean="0"/>
              <a:t>::_2);</a:t>
            </a:r>
            <a:endParaRPr lang="zh-CN" altLang="en-US" dirty="0"/>
          </a:p>
        </p:txBody>
      </p:sp>
      <p:sp>
        <p:nvSpPr>
          <p:cNvPr id="4" name="矩形 3"/>
          <p:cNvSpPr/>
          <p:nvPr/>
        </p:nvSpPr>
        <p:spPr>
          <a:xfrm>
            <a:off x="3658654" y="4078052"/>
            <a:ext cx="3561296" cy="369332"/>
          </a:xfrm>
          <a:prstGeom prst="rect">
            <a:avLst/>
          </a:prstGeom>
        </p:spPr>
        <p:txBody>
          <a:bodyPr wrap="none">
            <a:spAutoFit/>
          </a:bodyPr>
          <a:lstStyle/>
          <a:p>
            <a:r>
              <a:rPr lang="en-US" altLang="zh-CN" dirty="0"/>
              <a:t>//</a:t>
            </a:r>
            <a:r>
              <a:rPr lang="en-US" altLang="zh-CN" dirty="0">
                <a:solidFill>
                  <a:srgbClr val="FF0000"/>
                </a:solidFill>
              </a:rPr>
              <a:t>bind</a:t>
            </a:r>
            <a:r>
              <a:rPr lang="zh-CN" altLang="en-US" dirty="0">
                <a:solidFill>
                  <a:srgbClr val="FF0000"/>
                </a:solidFill>
              </a:rPr>
              <a:t> </a:t>
            </a:r>
            <a:r>
              <a:rPr lang="en-US" altLang="zh-CN" dirty="0">
                <a:solidFill>
                  <a:srgbClr val="FF0000"/>
                </a:solidFill>
              </a:rPr>
              <a:t>without anything, clean code</a:t>
            </a:r>
            <a:endParaRPr lang="zh-CN" altLang="en-US" dirty="0"/>
          </a:p>
        </p:txBody>
      </p:sp>
    </p:spTree>
    <p:extLst>
      <p:ext uri="{BB962C8B-B14F-4D97-AF65-F5344CB8AC3E}">
        <p14:creationId xmlns:p14="http://schemas.microsoft.com/office/powerpoint/2010/main" val="1725290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simplify the call code</a:t>
            </a:r>
            <a:endParaRPr lang="zh-CN" altLang="en-US" dirty="0"/>
          </a:p>
        </p:txBody>
      </p:sp>
      <p:sp>
        <p:nvSpPr>
          <p:cNvPr id="3" name="文本占位符 2"/>
          <p:cNvSpPr>
            <a:spLocks noGrp="1"/>
          </p:cNvSpPr>
          <p:nvPr>
            <p:ph type="body" sz="half" idx="2"/>
          </p:nvPr>
        </p:nvSpPr>
        <p:spPr/>
        <p:txBody>
          <a:bodyPr/>
          <a:lstStyle/>
          <a:p>
            <a:r>
              <a:rPr lang="en-US" altLang="zh-CN" dirty="0"/>
              <a:t>template &lt;</a:t>
            </a:r>
            <a:r>
              <a:rPr lang="en-US" altLang="zh-CN" dirty="0" err="1"/>
              <a:t>typename</a:t>
            </a:r>
            <a:r>
              <a:rPr lang="en-US" altLang="zh-CN" dirty="0"/>
              <a:t> F, </a:t>
            </a:r>
            <a:r>
              <a:rPr lang="en-US" altLang="zh-CN" dirty="0" err="1"/>
              <a:t>typename</a:t>
            </a:r>
            <a:r>
              <a:rPr lang="en-US" altLang="zh-CN" dirty="0"/>
              <a:t> Arg0, </a:t>
            </a:r>
            <a:r>
              <a:rPr lang="en-US" altLang="zh-CN" dirty="0" err="1"/>
              <a:t>typename</a:t>
            </a:r>
            <a:r>
              <a:rPr lang="en-US" altLang="zh-CN" dirty="0"/>
              <a:t> ... </a:t>
            </a:r>
            <a:r>
              <a:rPr lang="en-US" altLang="zh-CN" dirty="0" err="1"/>
              <a:t>Args</a:t>
            </a:r>
            <a:r>
              <a:rPr lang="en-US" altLang="zh-CN" dirty="0"/>
              <a:t>&gt;</a:t>
            </a:r>
          </a:p>
          <a:p>
            <a:r>
              <a:rPr lang="en-US" altLang="zh-CN" dirty="0"/>
              <a:t>auto </a:t>
            </a:r>
            <a:r>
              <a:rPr lang="en-US" altLang="zh-CN" dirty="0" err="1" smtClean="0"/>
              <a:t>bind_impl</a:t>
            </a:r>
            <a:r>
              <a:rPr lang="en-US" altLang="zh-CN" dirty="0" smtClean="0"/>
              <a:t>(F</a:t>
            </a:r>
            <a:r>
              <a:rPr lang="en-US" altLang="zh-CN" dirty="0"/>
              <a:t>&amp;&amp; f, Arg0&amp;&amp; arg0, </a:t>
            </a:r>
            <a:r>
              <a:rPr lang="en-US" altLang="zh-CN" dirty="0" err="1"/>
              <a:t>Args</a:t>
            </a:r>
            <a:r>
              <a:rPr lang="en-US" altLang="zh-CN" dirty="0"/>
              <a:t>&amp;&amp; ... </a:t>
            </a:r>
            <a:r>
              <a:rPr lang="en-US" altLang="zh-CN" dirty="0" err="1"/>
              <a:t>args</a:t>
            </a:r>
            <a:r>
              <a:rPr lang="en-US" altLang="zh-CN" dirty="0"/>
              <a:t>)</a:t>
            </a:r>
          </a:p>
          <a:p>
            <a:r>
              <a:rPr lang="en-US" altLang="zh-CN" dirty="0"/>
              <a:t>-&gt; </a:t>
            </a:r>
            <a:r>
              <a:rPr lang="en-US" altLang="zh-CN" dirty="0" err="1"/>
              <a:t>typename</a:t>
            </a:r>
            <a:r>
              <a:rPr lang="en-US" altLang="zh-CN" dirty="0"/>
              <a:t> </a:t>
            </a:r>
            <a:r>
              <a:rPr lang="en-US" altLang="zh-CN" dirty="0" err="1"/>
              <a:t>bind_to_function</a:t>
            </a:r>
            <a:r>
              <a:rPr lang="en-US" altLang="zh-CN" dirty="0"/>
              <a:t>&lt;F, Arg0, </a:t>
            </a:r>
            <a:r>
              <a:rPr lang="en-US" altLang="zh-CN" dirty="0" err="1"/>
              <a:t>Args</a:t>
            </a:r>
            <a:r>
              <a:rPr lang="en-US" altLang="zh-CN" dirty="0"/>
              <a:t>...&gt;::type</a:t>
            </a:r>
          </a:p>
          <a:p>
            <a:r>
              <a:rPr lang="en-US" altLang="zh-CN" dirty="0"/>
              <a:t>{</a:t>
            </a:r>
          </a:p>
          <a:p>
            <a:r>
              <a:rPr lang="en-US" altLang="zh-CN" dirty="0" smtClean="0"/>
              <a:t>    return </a:t>
            </a:r>
            <a:r>
              <a:rPr lang="en-US" altLang="zh-CN" dirty="0" err="1"/>
              <a:t>std</a:t>
            </a:r>
            <a:r>
              <a:rPr lang="en-US" altLang="zh-CN" dirty="0"/>
              <a:t>::bind(</a:t>
            </a:r>
            <a:r>
              <a:rPr lang="en-US" altLang="zh-CN" dirty="0" err="1"/>
              <a:t>std</a:t>
            </a:r>
            <a:r>
              <a:rPr lang="en-US" altLang="zh-CN" dirty="0"/>
              <a:t>::forward&lt;F&gt;(f), </a:t>
            </a:r>
            <a:r>
              <a:rPr lang="en-US" altLang="zh-CN" dirty="0" err="1"/>
              <a:t>std</a:t>
            </a:r>
            <a:r>
              <a:rPr lang="en-US" altLang="zh-CN" dirty="0"/>
              <a:t>::forward&lt;Arg0&gt;(arg0), </a:t>
            </a:r>
            <a:r>
              <a:rPr lang="en-US" altLang="zh-CN" dirty="0" smtClean="0"/>
              <a:t>      </a:t>
            </a:r>
            <a:r>
              <a:rPr lang="en-US" altLang="zh-CN" dirty="0" err="1" smtClean="0"/>
              <a:t>std</a:t>
            </a:r>
            <a:r>
              <a:rPr lang="en-US" altLang="zh-CN" dirty="0"/>
              <a:t>::forward&lt;</a:t>
            </a:r>
            <a:r>
              <a:rPr lang="en-US" altLang="zh-CN" dirty="0" err="1"/>
              <a:t>Args</a:t>
            </a:r>
            <a:r>
              <a:rPr lang="en-US" altLang="zh-CN" dirty="0"/>
              <a:t>&gt;(</a:t>
            </a:r>
            <a:r>
              <a:rPr lang="en-US" altLang="zh-CN" dirty="0" err="1"/>
              <a:t>args</a:t>
            </a:r>
            <a:r>
              <a:rPr lang="en-US" altLang="zh-CN" dirty="0"/>
              <a:t>)...);</a:t>
            </a:r>
          </a:p>
          <a:p>
            <a:r>
              <a:rPr lang="en-US" altLang="zh-CN" dirty="0"/>
              <a:t>}</a:t>
            </a:r>
          </a:p>
          <a:p>
            <a:endParaRPr lang="zh-CN" altLang="en-US" dirty="0"/>
          </a:p>
          <a:p>
            <a:r>
              <a:rPr lang="en-US" altLang="zh-CN" dirty="0"/>
              <a:t>template &lt;</a:t>
            </a:r>
            <a:r>
              <a:rPr lang="en-US" altLang="zh-CN" dirty="0" err="1"/>
              <a:t>typename</a:t>
            </a:r>
            <a:r>
              <a:rPr lang="en-US" altLang="zh-CN" dirty="0"/>
              <a:t> F&gt;</a:t>
            </a:r>
          </a:p>
          <a:p>
            <a:r>
              <a:rPr lang="en-US" altLang="zh-CN" dirty="0"/>
              <a:t>auto </a:t>
            </a:r>
            <a:r>
              <a:rPr lang="en-US" altLang="zh-CN" dirty="0" err="1" smtClean="0"/>
              <a:t>bind_impl</a:t>
            </a:r>
            <a:r>
              <a:rPr lang="en-US" altLang="zh-CN" dirty="0" smtClean="0"/>
              <a:t>(F</a:t>
            </a:r>
            <a:r>
              <a:rPr lang="en-US" altLang="zh-CN" dirty="0"/>
              <a:t>&amp;&amp; f</a:t>
            </a:r>
            <a:r>
              <a:rPr lang="en-US" altLang="zh-CN" dirty="0" smtClean="0"/>
              <a:t>) -&gt; </a:t>
            </a:r>
            <a:r>
              <a:rPr lang="en-US" altLang="zh-CN" dirty="0" err="1"/>
              <a:t>typename</a:t>
            </a:r>
            <a:r>
              <a:rPr lang="en-US" altLang="zh-CN" dirty="0"/>
              <a:t> </a:t>
            </a:r>
            <a:r>
              <a:rPr lang="en-US" altLang="zh-CN" dirty="0" err="1"/>
              <a:t>function_traits</a:t>
            </a:r>
            <a:r>
              <a:rPr lang="en-US" altLang="zh-CN" dirty="0"/>
              <a:t>&lt;F&gt;::</a:t>
            </a:r>
            <a:r>
              <a:rPr lang="en-US" altLang="zh-CN" dirty="0" err="1"/>
              <a:t>stl_function_type</a:t>
            </a:r>
            <a:endParaRPr lang="en-US" altLang="zh-CN" dirty="0"/>
          </a:p>
          <a:p>
            <a:r>
              <a:rPr lang="en-US" altLang="zh-CN" dirty="0"/>
              <a:t>{</a:t>
            </a:r>
          </a:p>
          <a:p>
            <a:r>
              <a:rPr lang="en-US" altLang="zh-CN" dirty="0" smtClean="0"/>
              <a:t>    return </a:t>
            </a:r>
            <a:r>
              <a:rPr lang="en-US" altLang="zh-CN" dirty="0"/>
              <a:t>[</a:t>
            </a:r>
            <a:r>
              <a:rPr lang="en-US" altLang="zh-CN" dirty="0" err="1"/>
              <a:t>func</a:t>
            </a:r>
            <a:r>
              <a:rPr lang="en-US" altLang="zh-CN" dirty="0"/>
              <a:t> = </a:t>
            </a:r>
            <a:r>
              <a:rPr lang="en-US" altLang="zh-CN" dirty="0" err="1"/>
              <a:t>std</a:t>
            </a:r>
            <a:r>
              <a:rPr lang="en-US" altLang="zh-CN" dirty="0"/>
              <a:t>::forward&lt;F&gt;(f)](auto&amp;&amp; ... </a:t>
            </a:r>
            <a:r>
              <a:rPr lang="en-US" altLang="zh-CN" dirty="0" err="1"/>
              <a:t>args</a:t>
            </a:r>
            <a:r>
              <a:rPr lang="en-US" altLang="zh-CN" dirty="0" smtClean="0"/>
              <a:t>){ </a:t>
            </a:r>
          </a:p>
          <a:p>
            <a:r>
              <a:rPr lang="en-US" altLang="zh-CN" dirty="0" smtClean="0"/>
              <a:t>        return </a:t>
            </a:r>
            <a:r>
              <a:rPr lang="en-US" altLang="zh-CN" dirty="0" err="1"/>
              <a:t>func</a:t>
            </a:r>
            <a:r>
              <a:rPr lang="en-US" altLang="zh-CN" dirty="0"/>
              <a:t>(</a:t>
            </a:r>
            <a:r>
              <a:rPr lang="en-US" altLang="zh-CN" dirty="0" err="1"/>
              <a:t>std</a:t>
            </a:r>
            <a:r>
              <a:rPr lang="en-US" altLang="zh-CN" dirty="0"/>
              <a:t>::forward&lt;</a:t>
            </a:r>
            <a:r>
              <a:rPr lang="en-US" altLang="zh-CN" dirty="0" err="1"/>
              <a:t>decltype</a:t>
            </a:r>
            <a:r>
              <a:rPr lang="en-US" altLang="zh-CN" dirty="0"/>
              <a:t>(</a:t>
            </a:r>
            <a:r>
              <a:rPr lang="en-US" altLang="zh-CN" dirty="0" err="1"/>
              <a:t>args</a:t>
            </a:r>
            <a:r>
              <a:rPr lang="en-US" altLang="zh-CN" dirty="0"/>
              <a:t>)&gt;(</a:t>
            </a:r>
            <a:r>
              <a:rPr lang="en-US" altLang="zh-CN" dirty="0" err="1"/>
              <a:t>args</a:t>
            </a:r>
            <a:r>
              <a:rPr lang="en-US" altLang="zh-CN" dirty="0"/>
              <a:t>)...); </a:t>
            </a:r>
            <a:endParaRPr lang="en-US" altLang="zh-CN" dirty="0" smtClean="0"/>
          </a:p>
          <a:p>
            <a:r>
              <a:rPr lang="en-US" altLang="zh-CN" dirty="0" smtClean="0"/>
              <a:t>    };</a:t>
            </a:r>
            <a:endParaRPr lang="en-US" altLang="zh-CN" dirty="0"/>
          </a:p>
          <a:p>
            <a:r>
              <a:rPr lang="en-US" altLang="zh-CN" dirty="0"/>
              <a:t>}</a:t>
            </a:r>
            <a:endParaRPr lang="zh-CN" altLang="en-US" dirty="0"/>
          </a:p>
        </p:txBody>
      </p:sp>
    </p:spTree>
    <p:extLst>
      <p:ext uri="{BB962C8B-B14F-4D97-AF65-F5344CB8AC3E}">
        <p14:creationId xmlns:p14="http://schemas.microsoft.com/office/powerpoint/2010/main" val="38285347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How to simplify the call code</a:t>
            </a:r>
          </a:p>
        </p:txBody>
      </p:sp>
      <p:sp>
        <p:nvSpPr>
          <p:cNvPr id="3" name="Text Placeholder 2"/>
          <p:cNvSpPr>
            <a:spLocks noGrp="1"/>
          </p:cNvSpPr>
          <p:nvPr>
            <p:ph type="body" sz="half" idx="2"/>
          </p:nvPr>
        </p:nvSpPr>
        <p:spPr/>
        <p:txBody>
          <a:bodyPr/>
          <a:lstStyle/>
          <a:p>
            <a:r>
              <a:rPr lang="en-US" altLang="zh-CN" dirty="0" smtClean="0"/>
              <a:t>RPC call and sub/pub can be mixed use any time and any where</a:t>
            </a:r>
          </a:p>
          <a:p>
            <a:endParaRPr lang="en-US" altLang="zh-CN" dirty="0"/>
          </a:p>
          <a:p>
            <a:r>
              <a:rPr lang="en-US" altLang="zh-CN" dirty="0" smtClean="0"/>
              <a:t>RPC and sub/pub model have the common essence</a:t>
            </a:r>
          </a:p>
          <a:p>
            <a:endParaRPr lang="en-US" altLang="zh-CN" dirty="0"/>
          </a:p>
          <a:p>
            <a:r>
              <a:rPr lang="en-US" altLang="zh-CN" dirty="0" err="1" smtClean="0"/>
              <a:t>rest_rpc</a:t>
            </a:r>
            <a:r>
              <a:rPr lang="en-US" altLang="zh-CN" dirty="0" smtClean="0"/>
              <a:t> supports request/response and sub/pub model</a:t>
            </a:r>
          </a:p>
          <a:p>
            <a:endParaRPr lang="en-US" altLang="zh-CN" dirty="0"/>
          </a:p>
          <a:p>
            <a:r>
              <a:rPr lang="en-US" altLang="zh-CN" b="1" dirty="0"/>
              <a:t>Very suitable for complex </a:t>
            </a:r>
            <a:r>
              <a:rPr lang="en-US" altLang="zh-CN" b="1" dirty="0" smtClean="0"/>
              <a:t>distributed system</a:t>
            </a:r>
          </a:p>
          <a:p>
            <a:endParaRPr lang="en-US" altLang="zh-CN" b="1" dirty="0"/>
          </a:p>
          <a:p>
            <a:r>
              <a:rPr lang="en-US" altLang="zh-CN" b="1" dirty="0" smtClean="0"/>
              <a:t>HA</a:t>
            </a:r>
          </a:p>
          <a:p>
            <a:r>
              <a:rPr lang="en-US" altLang="zh-CN" b="1" dirty="0" smtClean="0"/>
              <a:t>Binary star pattern</a:t>
            </a:r>
          </a:p>
          <a:p>
            <a:r>
              <a:rPr lang="en-US" altLang="zh-CN" dirty="0" err="1"/>
              <a:t>Bstar</a:t>
            </a:r>
            <a:r>
              <a:rPr lang="en-US" altLang="zh-CN" b="1" dirty="0" smtClean="0"/>
              <a:t>: </a:t>
            </a:r>
            <a:r>
              <a:rPr lang="en-US" altLang="zh-CN" b="1" dirty="0" smtClean="0">
                <a:hlinkClick r:id="rId2"/>
              </a:rPr>
              <a:t>https</a:t>
            </a:r>
            <a:r>
              <a:rPr lang="en-US" altLang="zh-CN" b="1" dirty="0">
                <a:hlinkClick r:id="rId2"/>
              </a:rPr>
              <a:t>://</a:t>
            </a:r>
            <a:r>
              <a:rPr lang="en-US" altLang="zh-CN" b="1" dirty="0" smtClean="0">
                <a:hlinkClick r:id="rId2"/>
              </a:rPr>
              <a:t>github.com/topcpporg/bstar</a:t>
            </a:r>
            <a:endParaRPr lang="en-US" altLang="zh-CN" b="1" dirty="0" smtClean="0"/>
          </a:p>
          <a:p>
            <a:endParaRPr lang="en-US" altLang="zh-CN" b="1" dirty="0" smtClean="0"/>
          </a:p>
          <a:p>
            <a:endParaRPr lang="zh-CN" altLang="en-US" dirty="0"/>
          </a:p>
        </p:txBody>
      </p:sp>
    </p:spTree>
    <p:extLst>
      <p:ext uri="{BB962C8B-B14F-4D97-AF65-F5344CB8AC3E}">
        <p14:creationId xmlns:p14="http://schemas.microsoft.com/office/powerpoint/2010/main" val="1237355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p:cTn id="19" dur="1000" fill="hold"/>
                                        <p:tgtEl>
                                          <p:spTgt spid="3">
                                            <p:txEl>
                                              <p:pRg st="6" end="6"/>
                                            </p:txEl>
                                          </p:spTgt>
                                        </p:tgtEl>
                                        <p:attrNameLst>
                                          <p:attrName>ppt_w</p:attrName>
                                        </p:attrNameLst>
                                      </p:cBhvr>
                                      <p:tavLst>
                                        <p:tav tm="0">
                                          <p:val>
                                            <p:fltVal val="0"/>
                                          </p:val>
                                        </p:tav>
                                        <p:tav tm="100000">
                                          <p:val>
                                            <p:strVal val="#ppt_w"/>
                                          </p:val>
                                        </p:tav>
                                      </p:tavLst>
                                    </p:anim>
                                    <p:anim calcmode="lin" valueType="num">
                                      <p:cBhvr>
                                        <p:cTn id="20" dur="1000" fill="hold"/>
                                        <p:tgtEl>
                                          <p:spTgt spid="3">
                                            <p:txEl>
                                              <p:pRg st="6" end="6"/>
                                            </p:txEl>
                                          </p:spTgt>
                                        </p:tgtEl>
                                        <p:attrNameLst>
                                          <p:attrName>ppt_h</p:attrName>
                                        </p:attrNameLst>
                                      </p:cBhvr>
                                      <p:tavLst>
                                        <p:tav tm="0">
                                          <p:val>
                                            <p:fltVal val="0"/>
                                          </p:val>
                                        </p:tav>
                                        <p:tav tm="100000">
                                          <p:val>
                                            <p:strVal val="#ppt_h"/>
                                          </p:val>
                                        </p:tav>
                                      </p:tavLst>
                                    </p:anim>
                                    <p:anim calcmode="lin" valueType="num">
                                      <p:cBhvr>
                                        <p:cTn id="21" dur="1000" fill="hold"/>
                                        <p:tgtEl>
                                          <p:spTgt spid="3">
                                            <p:txEl>
                                              <p:pRg st="6" end="6"/>
                                            </p:txEl>
                                          </p:spTgt>
                                        </p:tgtEl>
                                        <p:attrNameLst>
                                          <p:attrName>style.rotation</p:attrName>
                                        </p:attrNameLst>
                                      </p:cBhvr>
                                      <p:tavLst>
                                        <p:tav tm="0">
                                          <p:val>
                                            <p:fltVal val="90"/>
                                          </p:val>
                                        </p:tav>
                                        <p:tav tm="100000">
                                          <p:val>
                                            <p:fltVal val="0"/>
                                          </p:val>
                                        </p:tav>
                                      </p:tavLst>
                                    </p:anim>
                                    <p:animEffect transition="in" filter="fade">
                                      <p:cBhvr>
                                        <p:cTn id="22" dur="10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 calcmode="lin" valueType="num">
                                      <p:cBhvr additive="base">
                                        <p:cTn id="2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 calcmode="lin" valueType="num">
                                      <p:cBhvr additive="base">
                                        <p:cTn id="3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 calcmode="lin" valueType="num">
                                      <p:cBhvr>
                                        <p:cTn id="39" dur="1000" fill="hold"/>
                                        <p:tgtEl>
                                          <p:spTgt spid="3">
                                            <p:txEl>
                                              <p:pRg st="10" end="10"/>
                                            </p:txEl>
                                          </p:spTgt>
                                        </p:tgtEl>
                                        <p:attrNameLst>
                                          <p:attrName>ppt_w</p:attrName>
                                        </p:attrNameLst>
                                      </p:cBhvr>
                                      <p:tavLst>
                                        <p:tav tm="0">
                                          <p:val>
                                            <p:fltVal val="0"/>
                                          </p:val>
                                        </p:tav>
                                        <p:tav tm="100000">
                                          <p:val>
                                            <p:strVal val="#ppt_w"/>
                                          </p:val>
                                        </p:tav>
                                      </p:tavLst>
                                    </p:anim>
                                    <p:anim calcmode="lin" valueType="num">
                                      <p:cBhvr>
                                        <p:cTn id="40" dur="1000" fill="hold"/>
                                        <p:tgtEl>
                                          <p:spTgt spid="3">
                                            <p:txEl>
                                              <p:pRg st="10" end="10"/>
                                            </p:txEl>
                                          </p:spTgt>
                                        </p:tgtEl>
                                        <p:attrNameLst>
                                          <p:attrName>ppt_h</p:attrName>
                                        </p:attrNameLst>
                                      </p:cBhvr>
                                      <p:tavLst>
                                        <p:tav tm="0">
                                          <p:val>
                                            <p:fltVal val="0"/>
                                          </p:val>
                                        </p:tav>
                                        <p:tav tm="100000">
                                          <p:val>
                                            <p:strVal val="#ppt_h"/>
                                          </p:val>
                                        </p:tav>
                                      </p:tavLst>
                                    </p:anim>
                                    <p:anim calcmode="lin" valueType="num">
                                      <p:cBhvr>
                                        <p:cTn id="41" dur="1000" fill="hold"/>
                                        <p:tgtEl>
                                          <p:spTgt spid="3">
                                            <p:txEl>
                                              <p:pRg st="10" end="10"/>
                                            </p:txEl>
                                          </p:spTgt>
                                        </p:tgtEl>
                                        <p:attrNameLst>
                                          <p:attrName>style.rotation</p:attrName>
                                        </p:attrNameLst>
                                      </p:cBhvr>
                                      <p:tavLst>
                                        <p:tav tm="0">
                                          <p:val>
                                            <p:fltVal val="90"/>
                                          </p:val>
                                        </p:tav>
                                        <p:tav tm="100000">
                                          <p:val>
                                            <p:fltVal val="0"/>
                                          </p:val>
                                        </p:tav>
                                      </p:tavLst>
                                    </p:anim>
                                    <p:animEffect transition="in" filter="fade">
                                      <p:cBhvr>
                                        <p:cTn id="42" dur="1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simplify the call code</a:t>
            </a:r>
            <a:endParaRPr lang="zh-CN" altLang="en-US" dirty="0"/>
          </a:p>
        </p:txBody>
      </p:sp>
      <p:sp>
        <p:nvSpPr>
          <p:cNvPr id="3" name="文本占位符 2"/>
          <p:cNvSpPr>
            <a:spLocks noGrp="1"/>
          </p:cNvSpPr>
          <p:nvPr>
            <p:ph type="body" sz="half" idx="2"/>
          </p:nvPr>
        </p:nvSpPr>
        <p:spPr/>
        <p:txBody>
          <a:bodyPr/>
          <a:lstStyle/>
          <a:p>
            <a:r>
              <a:rPr lang="en-US" altLang="zh-CN" dirty="0" smtClean="0"/>
              <a:t>No protocol file</a:t>
            </a:r>
          </a:p>
          <a:p>
            <a:endParaRPr lang="en-US" altLang="zh-CN" dirty="0"/>
          </a:p>
          <a:p>
            <a:r>
              <a:rPr lang="en-US" altLang="zh-CN" dirty="0" smtClean="0"/>
              <a:t>How to check call error in compile time?</a:t>
            </a:r>
          </a:p>
          <a:p>
            <a:endParaRPr lang="en-US" altLang="zh-CN" dirty="0"/>
          </a:p>
          <a:p>
            <a:r>
              <a:rPr lang="en-US" altLang="zh-CN" dirty="0"/>
              <a:t>namespace client</a:t>
            </a:r>
          </a:p>
          <a:p>
            <a:r>
              <a:rPr lang="en-US" altLang="zh-CN" dirty="0"/>
              <a:t>{</a:t>
            </a:r>
          </a:p>
          <a:p>
            <a:r>
              <a:rPr lang="en-US" altLang="zh-CN" dirty="0"/>
              <a:t>	TIMAX_DEFINE_PROTOCOL(add, </a:t>
            </a:r>
            <a:r>
              <a:rPr lang="en-US" altLang="zh-CN" dirty="0" err="1"/>
              <a:t>int</a:t>
            </a:r>
            <a:r>
              <a:rPr lang="en-US" altLang="zh-CN" dirty="0"/>
              <a:t>(</a:t>
            </a:r>
            <a:r>
              <a:rPr lang="en-US" altLang="zh-CN" dirty="0" err="1"/>
              <a:t>int</a:t>
            </a:r>
            <a:r>
              <a:rPr lang="en-US" altLang="zh-CN" dirty="0"/>
              <a:t>, </a:t>
            </a:r>
            <a:r>
              <a:rPr lang="en-US" altLang="zh-CN" dirty="0" err="1"/>
              <a:t>int</a:t>
            </a:r>
            <a:r>
              <a:rPr lang="en-US" altLang="zh-CN" dirty="0"/>
              <a:t>));</a:t>
            </a:r>
          </a:p>
          <a:p>
            <a:r>
              <a:rPr lang="en-US" altLang="zh-CN" dirty="0" smtClean="0"/>
              <a:t>}</a:t>
            </a:r>
            <a:endParaRPr lang="en-US" altLang="zh-CN" dirty="0"/>
          </a:p>
          <a:p>
            <a:endParaRPr lang="en-US" altLang="zh-CN" dirty="0"/>
          </a:p>
          <a:p>
            <a:r>
              <a:rPr lang="en-US" altLang="zh-CN" dirty="0" err="1"/>
              <a:t>asycn_client.call</a:t>
            </a:r>
            <a:r>
              <a:rPr lang="en-US" altLang="zh-CN" dirty="0"/>
              <a:t>(endpoint, client::add, 3, 5);</a:t>
            </a:r>
          </a:p>
          <a:p>
            <a:r>
              <a:rPr lang="en-US" altLang="zh-CN" dirty="0" err="1"/>
              <a:t>asycn_client.call</a:t>
            </a:r>
            <a:r>
              <a:rPr lang="en-US" altLang="zh-CN" dirty="0"/>
              <a:t>(endpoint, client::add, 3, 5.0);</a:t>
            </a:r>
          </a:p>
          <a:p>
            <a:r>
              <a:rPr lang="en-US" altLang="zh-CN" dirty="0" err="1"/>
              <a:t>asycn_client.call</a:t>
            </a:r>
            <a:r>
              <a:rPr lang="en-US" altLang="zh-CN" dirty="0"/>
              <a:t>(endpoint, client::add, "test", 5); //compile error, not matching</a:t>
            </a:r>
            <a:endParaRPr lang="en-US" altLang="zh-CN" dirty="0" smtClean="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additive="base">
                                        <p:cTn id="1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anim calcmode="lin" valueType="num">
                                      <p:cBhvr additive="base">
                                        <p:cTn id="2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9" end="9"/>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 calcmode="lin" valueType="num">
                                      <p:cBhvr additive="base">
                                        <p:cTn id="2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anim calcmode="lin" valueType="num">
                                      <p:cBhvr additive="base">
                                        <p:cTn id="3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How to simplify the call code</a:t>
            </a:r>
            <a:endParaRPr lang="zh-CN" altLang="en-US" dirty="0"/>
          </a:p>
        </p:txBody>
      </p:sp>
      <p:sp>
        <p:nvSpPr>
          <p:cNvPr id="3" name="Text Placeholder 2"/>
          <p:cNvSpPr>
            <a:spLocks noGrp="1"/>
          </p:cNvSpPr>
          <p:nvPr>
            <p:ph type="body" sz="half" idx="2"/>
          </p:nvPr>
        </p:nvSpPr>
        <p:spPr/>
        <p:txBody>
          <a:bodyPr/>
          <a:lstStyle/>
          <a:p>
            <a:r>
              <a:rPr lang="en-US" altLang="zh-CN" dirty="0"/>
              <a:t>template &lt;</a:t>
            </a:r>
            <a:r>
              <a:rPr lang="en-US" altLang="zh-CN" dirty="0" err="1"/>
              <a:t>typename</a:t>
            </a:r>
            <a:r>
              <a:rPr lang="en-US" altLang="zh-CN" dirty="0"/>
              <a:t> </a:t>
            </a:r>
            <a:r>
              <a:rPr lang="en-US" altLang="zh-CN" dirty="0" err="1"/>
              <a:t>Func</a:t>
            </a:r>
            <a:r>
              <a:rPr lang="en-US" altLang="zh-CN" dirty="0"/>
              <a:t>, </a:t>
            </a:r>
            <a:r>
              <a:rPr lang="en-US" altLang="zh-CN" dirty="0" err="1"/>
              <a:t>typename</a:t>
            </a:r>
            <a:r>
              <a:rPr lang="en-US" altLang="zh-CN" dirty="0"/>
              <a:t> ... </a:t>
            </a:r>
            <a:r>
              <a:rPr lang="en-US" altLang="zh-CN" dirty="0" err="1"/>
              <a:t>Args</a:t>
            </a:r>
            <a:r>
              <a:rPr lang="en-US" altLang="zh-CN" dirty="0"/>
              <a:t>&gt;</a:t>
            </a:r>
          </a:p>
          <a:p>
            <a:r>
              <a:rPr lang="en-US" altLang="zh-CN" dirty="0" err="1"/>
              <a:t>struct</a:t>
            </a:r>
            <a:r>
              <a:rPr lang="en-US" altLang="zh-CN" dirty="0"/>
              <a:t> </a:t>
            </a:r>
            <a:r>
              <a:rPr lang="en-US" altLang="zh-CN" dirty="0" err="1"/>
              <a:t>is_arguments_match</a:t>
            </a:r>
            <a:r>
              <a:rPr lang="en-US" altLang="zh-CN" dirty="0"/>
              <a:t>;</a:t>
            </a:r>
          </a:p>
          <a:p>
            <a:endParaRPr lang="en-US" altLang="zh-CN" dirty="0"/>
          </a:p>
          <a:p>
            <a:r>
              <a:rPr lang="en-US" altLang="zh-CN" dirty="0"/>
              <a:t>template &lt;</a:t>
            </a:r>
            <a:r>
              <a:rPr lang="en-US" altLang="zh-CN" dirty="0" err="1"/>
              <a:t>typename</a:t>
            </a:r>
            <a:r>
              <a:rPr lang="en-US" altLang="zh-CN" dirty="0"/>
              <a:t> Ret, </a:t>
            </a:r>
            <a:r>
              <a:rPr lang="en-US" altLang="zh-CN" dirty="0" err="1"/>
              <a:t>typename</a:t>
            </a:r>
            <a:r>
              <a:rPr lang="en-US" altLang="zh-CN" dirty="0"/>
              <a:t> ... </a:t>
            </a:r>
            <a:r>
              <a:rPr lang="en-US" altLang="zh-CN" dirty="0" err="1"/>
              <a:t>Args</a:t>
            </a:r>
            <a:r>
              <a:rPr lang="en-US" altLang="zh-CN" dirty="0"/>
              <a:t>&gt;</a:t>
            </a:r>
          </a:p>
          <a:p>
            <a:r>
              <a:rPr lang="en-US" altLang="zh-CN" dirty="0" err="1"/>
              <a:t>struct</a:t>
            </a:r>
            <a:r>
              <a:rPr lang="en-US" altLang="zh-CN" dirty="0"/>
              <a:t> protocol&lt;Ret(</a:t>
            </a:r>
            <a:r>
              <a:rPr lang="en-US" altLang="zh-CN" dirty="0" err="1"/>
              <a:t>Args</a:t>
            </a:r>
            <a:r>
              <a:rPr lang="en-US" altLang="zh-CN" dirty="0"/>
              <a:t>...)&gt;</a:t>
            </a:r>
          </a:p>
          <a:p>
            <a:r>
              <a:rPr lang="en-US" altLang="zh-CN" dirty="0"/>
              <a:t>{</a:t>
            </a:r>
          </a:p>
          <a:p>
            <a:r>
              <a:rPr lang="en-US" altLang="zh-CN" dirty="0"/>
              <a:t>    template &lt;</a:t>
            </a:r>
            <a:r>
              <a:rPr lang="en-US" altLang="zh-CN" dirty="0" err="1"/>
              <a:t>typename</a:t>
            </a:r>
            <a:r>
              <a:rPr lang="en-US" altLang="zh-CN" dirty="0"/>
              <a:t> ... </a:t>
            </a:r>
            <a:r>
              <a:rPr lang="en-US" altLang="zh-CN" dirty="0" err="1"/>
              <a:t>TArgs</a:t>
            </a:r>
            <a:r>
              <a:rPr lang="en-US" altLang="zh-CN" dirty="0"/>
              <a:t>&gt;</a:t>
            </a:r>
          </a:p>
          <a:p>
            <a:r>
              <a:rPr lang="en-US" altLang="zh-CN" dirty="0"/>
              <a:t>    auto </a:t>
            </a:r>
            <a:r>
              <a:rPr lang="en-US" altLang="zh-CN" dirty="0" err="1"/>
              <a:t>serialize_arguments</a:t>
            </a:r>
            <a:r>
              <a:rPr lang="en-US" altLang="zh-CN" dirty="0"/>
              <a:t>(</a:t>
            </a:r>
            <a:r>
              <a:rPr lang="en-US" altLang="zh-CN" dirty="0" err="1"/>
              <a:t>TArgs</a:t>
            </a:r>
            <a:r>
              <a:rPr lang="en-US" altLang="zh-CN" dirty="0"/>
              <a:t>&amp;&amp; ... </a:t>
            </a:r>
            <a:r>
              <a:rPr lang="en-US" altLang="zh-CN" dirty="0" err="1"/>
              <a:t>args</a:t>
            </a:r>
            <a:r>
              <a:rPr lang="en-US" altLang="zh-CN" dirty="0"/>
              <a:t>)</a:t>
            </a:r>
          </a:p>
          <a:p>
            <a:r>
              <a:rPr lang="en-US" altLang="zh-CN" dirty="0"/>
              <a:t>    {</a:t>
            </a:r>
          </a:p>
          <a:p>
            <a:r>
              <a:rPr lang="en-US" altLang="zh-CN" dirty="0"/>
              <a:t>        </a:t>
            </a:r>
            <a:r>
              <a:rPr lang="en-US" altLang="zh-CN" dirty="0" err="1"/>
              <a:t>static_assert</a:t>
            </a:r>
            <a:r>
              <a:rPr lang="en-US" altLang="zh-CN" dirty="0"/>
              <a:t>(</a:t>
            </a:r>
            <a:r>
              <a:rPr lang="en-US" altLang="zh-CN" dirty="0" err="1"/>
              <a:t>is_arguments_match</a:t>
            </a:r>
            <a:r>
              <a:rPr lang="en-US" altLang="zh-CN" dirty="0"/>
              <a:t>&lt;Ret(</a:t>
            </a:r>
            <a:r>
              <a:rPr lang="en-US" altLang="zh-CN" dirty="0" err="1"/>
              <a:t>Args</a:t>
            </a:r>
            <a:r>
              <a:rPr lang="en-US" altLang="zh-CN" dirty="0"/>
              <a:t>...), </a:t>
            </a:r>
            <a:r>
              <a:rPr lang="en-US" altLang="zh-CN" dirty="0" err="1"/>
              <a:t>TArgs</a:t>
            </a:r>
            <a:r>
              <a:rPr lang="en-US" altLang="zh-CN" dirty="0"/>
              <a:t> ...&gt;::value, “blah </a:t>
            </a:r>
            <a:r>
              <a:rPr lang="en-US" altLang="zh-CN" dirty="0" err="1"/>
              <a:t>blah</a:t>
            </a:r>
            <a:r>
              <a:rPr lang="en-US" altLang="zh-CN" dirty="0"/>
              <a:t> </a:t>
            </a:r>
            <a:r>
              <a:rPr lang="en-US" altLang="zh-CN" dirty="0" err="1"/>
              <a:t>blah</a:t>
            </a:r>
            <a:r>
              <a:rPr lang="en-US" altLang="zh-CN" dirty="0"/>
              <a:t>”);</a:t>
            </a:r>
          </a:p>
          <a:p>
            <a:r>
              <a:rPr lang="en-US" altLang="zh-CN" dirty="0"/>
              <a:t>        // your </a:t>
            </a:r>
            <a:r>
              <a:rPr lang="en-US" altLang="zh-CN" dirty="0" smtClean="0"/>
              <a:t>code</a:t>
            </a:r>
            <a:endParaRPr lang="en-US" altLang="zh-CN" dirty="0"/>
          </a:p>
          <a:p>
            <a:r>
              <a:rPr lang="en-US" altLang="zh-CN" dirty="0"/>
              <a:t>    }</a:t>
            </a:r>
            <a:br>
              <a:rPr lang="en-US" altLang="zh-CN" dirty="0"/>
            </a:br>
            <a:r>
              <a:rPr lang="en-US" altLang="zh-CN" dirty="0"/>
              <a:t>};</a:t>
            </a:r>
          </a:p>
          <a:p>
            <a:endParaRPr lang="zh-CN" altLang="en-US" dirty="0"/>
          </a:p>
        </p:txBody>
      </p:sp>
    </p:spTree>
    <p:extLst>
      <p:ext uri="{BB962C8B-B14F-4D97-AF65-F5344CB8AC3E}">
        <p14:creationId xmlns:p14="http://schemas.microsoft.com/office/powerpoint/2010/main" val="4990657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Introduction to RPC</a:t>
            </a:r>
            <a:endParaRPr lang="zh-CN" altLang="en-US" dirty="0"/>
          </a:p>
        </p:txBody>
      </p:sp>
      <p:sp>
        <p:nvSpPr>
          <p:cNvPr id="3" name="文本占位符 2"/>
          <p:cNvSpPr>
            <a:spLocks noGrp="1"/>
          </p:cNvSpPr>
          <p:nvPr>
            <p:ph type="body" sz="half" idx="2"/>
          </p:nvPr>
        </p:nvSpPr>
        <p:spPr/>
        <p:txBody>
          <a:bodyPr/>
          <a:lstStyle/>
          <a:p>
            <a:r>
              <a:rPr lang="en-US" altLang="zh-CN" b="1" dirty="0"/>
              <a:t>Remote Procedure Calls </a:t>
            </a:r>
          </a:p>
          <a:p>
            <a:r>
              <a:rPr lang="en-US" altLang="zh-CN" dirty="0"/>
              <a:t>Call the function on the remote computer just </a:t>
            </a:r>
            <a:r>
              <a:rPr lang="en-US" altLang="zh-CN" dirty="0" smtClean="0"/>
              <a:t>like local </a:t>
            </a:r>
            <a:r>
              <a:rPr lang="en-US" altLang="zh-CN" dirty="0"/>
              <a:t>function </a:t>
            </a:r>
            <a:r>
              <a:rPr lang="en-US" altLang="zh-CN" dirty="0" smtClean="0"/>
              <a:t>calls</a:t>
            </a:r>
          </a:p>
          <a:p>
            <a:endParaRPr lang="en-US" altLang="zh-CN" dirty="0" smtClean="0"/>
          </a:p>
          <a:p>
            <a:r>
              <a:rPr lang="en-US" altLang="zh-CN" b="1" dirty="0" smtClean="0"/>
              <a:t>Advantages:</a:t>
            </a:r>
            <a:endParaRPr lang="en-US" altLang="zh-CN" dirty="0" smtClean="0"/>
          </a:p>
          <a:p>
            <a:pPr marL="285750" indent="-285750">
              <a:buFont typeface="Arial" panose="020B0604020202020204" pitchFamily="34" charset="0"/>
              <a:buChar char="•"/>
            </a:pPr>
            <a:r>
              <a:rPr lang="en-US" altLang="zh-CN" dirty="0" smtClean="0"/>
              <a:t>Very easy to use, hide complications and details of network and framework</a:t>
            </a:r>
          </a:p>
          <a:p>
            <a:pPr marL="285750" indent="-285750">
              <a:buFont typeface="Arial" panose="020B0604020202020204" pitchFamily="34" charset="0"/>
              <a:buChar char="•"/>
            </a:pPr>
            <a:r>
              <a:rPr lang="en-US" altLang="zh-CN" dirty="0"/>
              <a:t>Greatly improve the efficiency of the development of </a:t>
            </a:r>
            <a:r>
              <a:rPr lang="en-US" altLang="zh-CN" dirty="0" err="1"/>
              <a:t>interprocess</a:t>
            </a:r>
            <a:r>
              <a:rPr lang="en-US" altLang="zh-CN" dirty="0"/>
              <a:t> </a:t>
            </a:r>
            <a:r>
              <a:rPr lang="en-US" altLang="zh-CN" dirty="0" smtClean="0"/>
              <a:t>communication</a:t>
            </a:r>
          </a:p>
        </p:txBody>
      </p:sp>
    </p:spTree>
    <p:extLst>
      <p:ext uri="{BB962C8B-B14F-4D97-AF65-F5344CB8AC3E}">
        <p14:creationId xmlns:p14="http://schemas.microsoft.com/office/powerpoint/2010/main" val="3135205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circle(in)">
                                      <p:cBhvr>
                                        <p:cTn id="19" dur="20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down)">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simplify the call code</a:t>
            </a:r>
            <a:endParaRPr lang="zh-CN" altLang="en-US" dirty="0"/>
          </a:p>
        </p:txBody>
      </p:sp>
      <p:sp>
        <p:nvSpPr>
          <p:cNvPr id="3" name="文本占位符 2"/>
          <p:cNvSpPr>
            <a:spLocks noGrp="1"/>
          </p:cNvSpPr>
          <p:nvPr>
            <p:ph type="body" sz="half" idx="2"/>
          </p:nvPr>
        </p:nvSpPr>
        <p:spPr/>
        <p:txBody>
          <a:bodyPr/>
          <a:lstStyle/>
          <a:p>
            <a:r>
              <a:rPr lang="zh-CN" altLang="en-US" dirty="0"/>
              <a:t>template &lt;typename Func, typename ... Args&gt;</a:t>
            </a:r>
          </a:p>
          <a:p>
            <a:r>
              <a:rPr lang="zh-CN" altLang="en-US" dirty="0"/>
              <a:t>struct is_argument_match</a:t>
            </a:r>
          </a:p>
          <a:p>
            <a:r>
              <a:rPr lang="zh-CN" altLang="en-US" dirty="0"/>
              <a:t>{</a:t>
            </a:r>
          </a:p>
          <a:p>
            <a:r>
              <a:rPr lang="zh-CN" altLang="en-US" dirty="0"/>
              <a:t>private:</a:t>
            </a:r>
          </a:p>
          <a:p>
            <a:r>
              <a:rPr lang="zh-CN" altLang="en-US" dirty="0"/>
              <a:t>	template &lt;typename T&gt;</a:t>
            </a:r>
          </a:p>
          <a:p>
            <a:r>
              <a:rPr lang="zh-CN" altLang="en-US" dirty="0"/>
              <a:t>	static std::false_type test(...);</a:t>
            </a:r>
          </a:p>
          <a:p>
            <a:r>
              <a:rPr lang="zh-CN" altLang="en-US" dirty="0"/>
              <a:t>	template &lt;typename T, typename =</a:t>
            </a:r>
          </a:p>
          <a:p>
            <a:r>
              <a:rPr lang="zh-CN" altLang="en-US" dirty="0"/>
              <a:t>		decltype(std::declval&lt;T&gt;()(std::declval&lt;Args&gt;()...))&gt;</a:t>
            </a:r>
          </a:p>
          <a:p>
            <a:r>
              <a:rPr lang="zh-CN" altLang="en-US" dirty="0"/>
              <a:t>	static std::true_type test(int);</a:t>
            </a:r>
          </a:p>
          <a:p>
            <a:r>
              <a:rPr lang="zh-CN" altLang="en-US" dirty="0"/>
              <a:t>	using result_type = decltype(test&lt;Func&gt;(0));</a:t>
            </a:r>
          </a:p>
          <a:p>
            <a:r>
              <a:rPr lang="zh-CN" altLang="en-US" dirty="0"/>
              <a:t>public:</a:t>
            </a:r>
          </a:p>
          <a:p>
            <a:r>
              <a:rPr lang="zh-CN" altLang="en-US" dirty="0"/>
              <a:t>	static constexpr bool value = result_type::value;</a:t>
            </a:r>
          </a:p>
          <a:p>
            <a:r>
              <a:rPr lang="zh-CN" altLang="en-US" dirty="0"/>
              <a:t>};</a:t>
            </a:r>
          </a:p>
        </p:txBody>
      </p:sp>
      <p:sp>
        <p:nvSpPr>
          <p:cNvPr id="4" name="矩形 4"/>
          <p:cNvSpPr/>
          <p:nvPr/>
        </p:nvSpPr>
        <p:spPr>
          <a:xfrm>
            <a:off x="2676088" y="994906"/>
            <a:ext cx="536896" cy="3130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4296560" y="1004693"/>
            <a:ext cx="661333" cy="3130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下弧形箭头 5"/>
          <p:cNvSpPr/>
          <p:nvPr/>
        </p:nvSpPr>
        <p:spPr>
          <a:xfrm>
            <a:off x="2894202" y="1342238"/>
            <a:ext cx="1895912" cy="486562"/>
          </a:xfrm>
          <a:prstGeom prst="curvedUp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6"/>
              </a:solidFill>
            </a:endParaRPr>
          </a:p>
        </p:txBody>
      </p:sp>
      <p:sp>
        <p:nvSpPr>
          <p:cNvPr id="7" name="矩形 6"/>
          <p:cNvSpPr/>
          <p:nvPr/>
        </p:nvSpPr>
        <p:spPr>
          <a:xfrm>
            <a:off x="3213524" y="1423923"/>
            <a:ext cx="1376980" cy="369332"/>
          </a:xfrm>
          <a:prstGeom prst="rect">
            <a:avLst/>
          </a:prstGeom>
        </p:spPr>
        <p:txBody>
          <a:bodyPr wrap="none">
            <a:spAutoFit/>
          </a:bodyPr>
          <a:lstStyle/>
          <a:p>
            <a:r>
              <a:rPr lang="en-US" altLang="zh-CN" b="1" dirty="0" smtClean="0">
                <a:solidFill>
                  <a:srgbClr val="FF0000"/>
                </a:solidFill>
              </a:rPr>
              <a:t>is matching?</a:t>
            </a:r>
            <a:endParaRPr lang="zh-CN" altLang="en-US" b="1" dirty="0">
              <a:solidFill>
                <a:srgbClr val="FF0000"/>
              </a:solidFill>
            </a:endParaRPr>
          </a:p>
        </p:txBody>
      </p:sp>
      <p:sp>
        <p:nvSpPr>
          <p:cNvPr id="8" name="矩形 7"/>
          <p:cNvSpPr/>
          <p:nvPr/>
        </p:nvSpPr>
        <p:spPr>
          <a:xfrm>
            <a:off x="2336333" y="3407838"/>
            <a:ext cx="5037590" cy="338554"/>
          </a:xfrm>
          <a:prstGeom prst="rect">
            <a:avLst/>
          </a:prstGeom>
        </p:spPr>
        <p:txBody>
          <a:bodyPr wrap="square">
            <a:spAutoFit/>
          </a:bodyPr>
          <a:lstStyle/>
          <a:p>
            <a:r>
              <a:rPr lang="zh-CN" altLang="en-US" sz="1600" dirty="0" smtClean="0">
                <a:solidFill>
                  <a:srgbClr val="FF0000"/>
                </a:solidFill>
                <a:latin typeface="微软雅黑" pitchFamily="34" charset="-122"/>
                <a:ea typeface="微软雅黑" pitchFamily="34" charset="-122"/>
              </a:rPr>
              <a:t>decltype(std::declval&lt;T&gt;()(std::declval&lt;Args&gt;()...) </a:t>
            </a:r>
            <a:endParaRPr lang="zh-CN" altLang="en-US" sz="1600" dirty="0">
              <a:solidFill>
                <a:srgbClr val="FF0000"/>
              </a:solidFill>
              <a:latin typeface="微软雅黑" pitchFamily="34" charset="-122"/>
              <a:ea typeface="微软雅黑" pitchFamily="34" charset="-122"/>
            </a:endParaRPr>
          </a:p>
        </p:txBody>
      </p:sp>
      <p:sp>
        <p:nvSpPr>
          <p:cNvPr id="9" name="矩形 8"/>
          <p:cNvSpPr/>
          <p:nvPr/>
        </p:nvSpPr>
        <p:spPr>
          <a:xfrm>
            <a:off x="2329342" y="3409236"/>
            <a:ext cx="5037590" cy="338554"/>
          </a:xfrm>
          <a:prstGeom prst="rect">
            <a:avLst/>
          </a:prstGeom>
        </p:spPr>
        <p:txBody>
          <a:bodyPr wrap="square">
            <a:spAutoFit/>
          </a:bodyPr>
          <a:lstStyle/>
          <a:p>
            <a:r>
              <a:rPr lang="zh-CN" altLang="en-US" sz="1600" dirty="0" smtClean="0">
                <a:solidFill>
                  <a:srgbClr val="FF0000"/>
                </a:solidFill>
                <a:latin typeface="微软雅黑" pitchFamily="34" charset="-122"/>
                <a:ea typeface="微软雅黑" pitchFamily="34" charset="-122"/>
              </a:rPr>
              <a:t>decltype(std::declval&lt;T&gt;()(std::declval&lt;Args&gt;()...) </a:t>
            </a:r>
            <a:endParaRPr lang="zh-CN" altLang="en-US" sz="1600" dirty="0">
              <a:solidFill>
                <a:srgbClr val="FF0000"/>
              </a:solidFill>
              <a:latin typeface="微软雅黑" pitchFamily="34" charset="-122"/>
              <a:ea typeface="微软雅黑" pitchFamily="34" charset="-122"/>
            </a:endParaRPr>
          </a:p>
        </p:txBody>
      </p:sp>
      <p:sp>
        <p:nvSpPr>
          <p:cNvPr id="10" name="矩形 9"/>
          <p:cNvSpPr/>
          <p:nvPr/>
        </p:nvSpPr>
        <p:spPr>
          <a:xfrm>
            <a:off x="5614286" y="1650426"/>
            <a:ext cx="3279039" cy="923330"/>
          </a:xfrm>
          <a:prstGeom prst="rect">
            <a:avLst/>
          </a:prstGeom>
        </p:spPr>
        <p:txBody>
          <a:bodyPr wrap="none">
            <a:spAutoFit/>
          </a:bodyPr>
          <a:lstStyle/>
          <a:p>
            <a:r>
              <a:rPr lang="en-US" altLang="zh-CN" dirty="0" smtClean="0"/>
              <a:t>Deduce the function return type,</a:t>
            </a:r>
          </a:p>
          <a:p>
            <a:r>
              <a:rPr lang="en-US" altLang="zh-CN" dirty="0" smtClean="0"/>
              <a:t>Pretend to call,</a:t>
            </a:r>
          </a:p>
          <a:p>
            <a:r>
              <a:rPr lang="en-US" altLang="zh-CN" dirty="0" smtClean="0"/>
              <a:t>SFINAE</a:t>
            </a:r>
            <a:endParaRPr lang="zh-CN" altLang="en-US" dirty="0"/>
          </a:p>
        </p:txBody>
      </p:sp>
      <p:sp>
        <p:nvSpPr>
          <p:cNvPr id="12" name="右箭头 11"/>
          <p:cNvSpPr/>
          <p:nvPr/>
        </p:nvSpPr>
        <p:spPr>
          <a:xfrm rot="18041068">
            <a:off x="4841776" y="2878012"/>
            <a:ext cx="978408" cy="197708"/>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childTnLst>
                          </p:cTn>
                        </p:par>
                        <p:par>
                          <p:cTn id="19" fill="hold">
                            <p:stCondLst>
                              <p:cond delay="500"/>
                            </p:stCondLst>
                            <p:childTnLst>
                              <p:par>
                                <p:cTn id="20" presetID="5" presetClass="entr" presetSubtype="10" fill="hold" grpId="1"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checkerboard(across)">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childTnLst>
                          </p:cTn>
                        </p:par>
                        <p:par>
                          <p:cTn id="29" fill="hold">
                            <p:stCondLst>
                              <p:cond delay="500"/>
                            </p:stCondLst>
                            <p:childTnLst>
                              <p:par>
                                <p:cTn id="30" presetID="6" presetClass="emph" presetSubtype="0" fill="hold" grpId="1" nodeType="afterEffect">
                                  <p:stCondLst>
                                    <p:cond delay="0"/>
                                  </p:stCondLst>
                                  <p:childTnLst>
                                    <p:animScale>
                                      <p:cBhvr>
                                        <p:cTn id="31" dur="2000" fill="hold"/>
                                        <p:tgtEl>
                                          <p:spTgt spid="8"/>
                                        </p:tgtEl>
                                      </p:cBhvr>
                                      <p:by x="150000" y="150000"/>
                                    </p:animScale>
                                  </p:childTnLst>
                                </p:cTn>
                              </p:par>
                            </p:childTnLst>
                          </p:cTn>
                        </p:par>
                        <p:par>
                          <p:cTn id="32" fill="hold">
                            <p:stCondLst>
                              <p:cond delay="2500"/>
                            </p:stCondLst>
                            <p:childTnLst>
                              <p:par>
                                <p:cTn id="33" presetID="2" presetClass="exit" presetSubtype="4" fill="hold" grpId="2" nodeType="afterEffect">
                                  <p:stCondLst>
                                    <p:cond delay="0"/>
                                  </p:stCondLst>
                                  <p:childTnLst>
                                    <p:anim calcmode="lin" valueType="num">
                                      <p:cBhvr additive="base">
                                        <p:cTn id="34" dur="500"/>
                                        <p:tgtEl>
                                          <p:spTgt spid="8"/>
                                        </p:tgtEl>
                                        <p:attrNameLst>
                                          <p:attrName>ppt_x</p:attrName>
                                        </p:attrNameLst>
                                      </p:cBhvr>
                                      <p:tavLst>
                                        <p:tav tm="0">
                                          <p:val>
                                            <p:strVal val="ppt_x"/>
                                          </p:val>
                                        </p:tav>
                                        <p:tav tm="100000">
                                          <p:val>
                                            <p:strVal val="ppt_x"/>
                                          </p:val>
                                        </p:tav>
                                      </p:tavLst>
                                    </p:anim>
                                    <p:anim calcmode="lin" valueType="num">
                                      <p:cBhvr additive="base">
                                        <p:cTn id="35" dur="500"/>
                                        <p:tgtEl>
                                          <p:spTgt spid="8"/>
                                        </p:tgtEl>
                                        <p:attrNameLst>
                                          <p:attrName>ppt_y</p:attrName>
                                        </p:attrNameLst>
                                      </p:cBhvr>
                                      <p:tavLst>
                                        <p:tav tm="0">
                                          <p:val>
                                            <p:strVal val="ppt_y"/>
                                          </p:val>
                                        </p:tav>
                                        <p:tav tm="100000">
                                          <p:val>
                                            <p:strVal val="1+ppt_h/2"/>
                                          </p:val>
                                        </p:tav>
                                      </p:tavLst>
                                    </p:anim>
                                    <p:set>
                                      <p:cBhvr>
                                        <p:cTn id="36" dur="1" fill="hold">
                                          <p:stCondLst>
                                            <p:cond delay="499"/>
                                          </p:stCondLst>
                                        </p:cTn>
                                        <p:tgtEl>
                                          <p:spTgt spid="8"/>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wipe(left)">
                                      <p:cBhvr>
                                        <p:cTn id="45" dur="500"/>
                                        <p:tgtEl>
                                          <p:spTgt spid="12"/>
                                        </p:tgtEl>
                                      </p:cBhvr>
                                    </p:animEffect>
                                  </p:childTnLst>
                                </p:cTn>
                              </p:par>
                            </p:childTnLst>
                          </p:cTn>
                        </p:par>
                        <p:par>
                          <p:cTn id="46" fill="hold">
                            <p:stCondLst>
                              <p:cond delay="500"/>
                            </p:stCondLst>
                            <p:childTnLst>
                              <p:par>
                                <p:cTn id="47" presetID="22" presetClass="entr" presetSubtype="8" fill="hold" grpId="0" nodeType="after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wipe(left)">
                                      <p:cBhvr>
                                        <p:cTn id="4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1"/>
      <p:bldP spid="8" grpId="0"/>
      <p:bldP spid="8" grpId="1"/>
      <p:bldP spid="8" grpId="2"/>
      <p:bldP spid="9" grpId="0"/>
      <p:bldP spid="10" grpId="0"/>
      <p:bldP spid="1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simplify the call code</a:t>
            </a:r>
            <a:endParaRPr lang="zh-CN" altLang="en-US" dirty="0"/>
          </a:p>
        </p:txBody>
      </p:sp>
      <p:sp>
        <p:nvSpPr>
          <p:cNvPr id="3" name="文本占位符 2"/>
          <p:cNvSpPr>
            <a:spLocks noGrp="1"/>
          </p:cNvSpPr>
          <p:nvPr>
            <p:ph type="body" sz="half" idx="2"/>
          </p:nvPr>
        </p:nvSpPr>
        <p:spPr/>
        <p:txBody>
          <a:bodyPr/>
          <a:lstStyle/>
          <a:p>
            <a:r>
              <a:rPr lang="en-US" altLang="zh-CN" dirty="0" err="1"/>
              <a:t>timax</a:t>
            </a:r>
            <a:r>
              <a:rPr lang="en-US" altLang="zh-CN" dirty="0"/>
              <a:t>::bind</a:t>
            </a:r>
            <a:r>
              <a:rPr lang="zh-CN" altLang="en-US" dirty="0"/>
              <a:t> </a:t>
            </a:r>
            <a:endParaRPr lang="en-US" altLang="zh-CN" dirty="0" smtClean="0"/>
          </a:p>
          <a:p>
            <a:endParaRPr lang="en-US" altLang="zh-CN" dirty="0" smtClean="0"/>
          </a:p>
          <a:p>
            <a:pPr>
              <a:buFont typeface="Wingdings" pitchFamily="2" charset="2"/>
              <a:buChar char="u"/>
            </a:pPr>
            <a:r>
              <a:rPr lang="en-US" altLang="zh-CN" dirty="0" smtClean="0"/>
              <a:t>object</a:t>
            </a:r>
            <a:r>
              <a:rPr lang="en-US" altLang="zh-CN" dirty="0"/>
              <a:t>, smart pointer, raw pointer, </a:t>
            </a:r>
            <a:r>
              <a:rPr lang="en-US" altLang="zh-CN" dirty="0" smtClean="0"/>
              <a:t>placeholders</a:t>
            </a:r>
          </a:p>
          <a:p>
            <a:pPr>
              <a:buFont typeface="Arial" pitchFamily="34" charset="0"/>
              <a:buChar char="•"/>
            </a:pPr>
            <a:endParaRPr lang="en-US" altLang="zh-CN" dirty="0" smtClean="0"/>
          </a:p>
          <a:p>
            <a:pPr>
              <a:buFont typeface="Wingdings" pitchFamily="2" charset="2"/>
              <a:buChar char="u"/>
            </a:pPr>
            <a:r>
              <a:rPr lang="en-US" altLang="zh-CN" dirty="0" smtClean="0"/>
              <a:t>callable</a:t>
            </a:r>
            <a:endParaRPr lang="en-US" altLang="zh-CN"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simplify the call code</a:t>
            </a:r>
            <a:endParaRPr lang="zh-CN" altLang="en-US" dirty="0"/>
          </a:p>
        </p:txBody>
      </p:sp>
      <p:sp>
        <p:nvSpPr>
          <p:cNvPr id="3" name="文本占位符 2"/>
          <p:cNvSpPr>
            <a:spLocks noGrp="1"/>
          </p:cNvSpPr>
          <p:nvPr>
            <p:ph type="body" sz="half" idx="2"/>
          </p:nvPr>
        </p:nvSpPr>
        <p:spPr/>
        <p:txBody>
          <a:bodyPr/>
          <a:lstStyle/>
          <a:p>
            <a:r>
              <a:rPr lang="en-US" altLang="zh-CN" dirty="0" err="1"/>
              <a:t>voider</a:t>
            </a:r>
            <a:r>
              <a:rPr lang="en-US" altLang="zh-CN" dirty="0"/>
              <a:t> </a:t>
            </a:r>
            <a:r>
              <a:rPr lang="en-US" altLang="zh-CN" dirty="0" err="1"/>
              <a:t>ultility</a:t>
            </a:r>
            <a:endParaRPr lang="en-US" altLang="zh-CN" dirty="0"/>
          </a:p>
          <a:p>
            <a:endParaRPr lang="en-US" altLang="zh-CN" dirty="0"/>
          </a:p>
          <a:p>
            <a:r>
              <a:rPr lang="en-US" altLang="zh-CN" dirty="0"/>
              <a:t>template &lt;</a:t>
            </a:r>
            <a:r>
              <a:rPr lang="en-US" altLang="zh-CN" dirty="0" err="1"/>
              <a:t>typename</a:t>
            </a:r>
            <a:r>
              <a:rPr lang="en-US" altLang="zh-CN" dirty="0"/>
              <a:t> ... </a:t>
            </a:r>
            <a:r>
              <a:rPr lang="en-US" altLang="zh-CN" dirty="0" err="1"/>
              <a:t>Args</a:t>
            </a:r>
            <a:r>
              <a:rPr lang="en-US" altLang="zh-CN" dirty="0"/>
              <a:t>&gt;</a:t>
            </a:r>
          </a:p>
          <a:p>
            <a:r>
              <a:rPr lang="en-US" altLang="zh-CN" dirty="0" err="1"/>
              <a:t>struct</a:t>
            </a:r>
            <a:r>
              <a:rPr lang="en-US" altLang="zh-CN" dirty="0"/>
              <a:t> </a:t>
            </a:r>
            <a:r>
              <a:rPr lang="en-US" altLang="zh-CN" dirty="0" err="1"/>
              <a:t>voider</a:t>
            </a:r>
            <a:endParaRPr lang="en-US" altLang="zh-CN" dirty="0"/>
          </a:p>
          <a:p>
            <a:r>
              <a:rPr lang="en-US" altLang="zh-CN" dirty="0"/>
              <a:t>{</a:t>
            </a:r>
          </a:p>
          <a:p>
            <a:r>
              <a:rPr lang="en-US" altLang="zh-CN" dirty="0"/>
              <a:t>	using type = void;</a:t>
            </a:r>
            <a:br>
              <a:rPr lang="en-US" altLang="zh-CN" dirty="0"/>
            </a:br>
            <a:r>
              <a:rPr lang="en-US" altLang="zh-CN" dirty="0"/>
              <a:t>};</a:t>
            </a:r>
          </a:p>
          <a:p>
            <a:endParaRPr lang="en-US" altLang="zh-CN" dirty="0"/>
          </a:p>
          <a:p>
            <a:r>
              <a:rPr lang="en-US" altLang="zh-CN" dirty="0"/>
              <a:t>template &lt;</a:t>
            </a:r>
            <a:r>
              <a:rPr lang="en-US" altLang="zh-CN" dirty="0" err="1"/>
              <a:t>typename</a:t>
            </a:r>
            <a:r>
              <a:rPr lang="en-US" altLang="zh-CN" dirty="0"/>
              <a:t> ... </a:t>
            </a:r>
            <a:r>
              <a:rPr lang="en-US" altLang="zh-CN" dirty="0" err="1"/>
              <a:t>Args</a:t>
            </a:r>
            <a:r>
              <a:rPr lang="en-US" altLang="zh-CN" dirty="0"/>
              <a:t>&gt;</a:t>
            </a:r>
          </a:p>
          <a:p>
            <a:r>
              <a:rPr lang="en-US" altLang="zh-CN" dirty="0"/>
              <a:t>using </a:t>
            </a:r>
            <a:r>
              <a:rPr lang="en-US" altLang="zh-CN" dirty="0" err="1"/>
              <a:t>voider_t</a:t>
            </a:r>
            <a:r>
              <a:rPr lang="en-US" altLang="zh-CN" dirty="0"/>
              <a:t> = </a:t>
            </a:r>
            <a:r>
              <a:rPr lang="en-US" altLang="zh-CN" dirty="0" err="1"/>
              <a:t>typename</a:t>
            </a:r>
            <a:r>
              <a:rPr lang="en-US" altLang="zh-CN" dirty="0"/>
              <a:t> </a:t>
            </a:r>
            <a:r>
              <a:rPr lang="en-US" altLang="zh-CN" dirty="0" err="1"/>
              <a:t>voider</a:t>
            </a:r>
            <a:r>
              <a:rPr lang="en-US" altLang="zh-CN" dirty="0"/>
              <a:t>&lt;</a:t>
            </a:r>
            <a:r>
              <a:rPr lang="en-US" altLang="zh-CN" dirty="0" err="1"/>
              <a:t>Args</a:t>
            </a:r>
            <a:r>
              <a:rPr lang="en-US" altLang="zh-CN" dirty="0"/>
              <a:t>...&gt;::type;</a:t>
            </a:r>
          </a:p>
          <a:p>
            <a:endParaRPr lang="en-US" altLang="zh-CN" dirty="0" smtClean="0"/>
          </a:p>
          <a:p>
            <a:r>
              <a:rPr lang="en-US" altLang="zh-CN" dirty="0" smtClean="0"/>
              <a:t>C++14 </a:t>
            </a:r>
            <a:r>
              <a:rPr lang="en-US" altLang="zh-CN" dirty="0" err="1" smtClean="0"/>
              <a:t>surpport</a:t>
            </a:r>
            <a:r>
              <a:rPr lang="en-US" altLang="zh-CN" dirty="0" smtClean="0"/>
              <a:t> </a:t>
            </a:r>
            <a:r>
              <a:rPr lang="en-US" altLang="zh-CN" dirty="0" err="1" smtClean="0"/>
              <a:t>void_t</a:t>
            </a:r>
            <a:r>
              <a:rPr lang="en-US" altLang="zh-CN" dirty="0" smtClean="0"/>
              <a:t> now</a:t>
            </a:r>
          </a:p>
          <a:p>
            <a:r>
              <a:rPr lang="en-US" altLang="zh-CN" dirty="0" smtClean="0"/>
              <a:t>C++11 do not deduce </a:t>
            </a:r>
            <a:r>
              <a:rPr lang="en-US" altLang="zh-CN" dirty="0" err="1" smtClean="0"/>
              <a:t>Args</a:t>
            </a:r>
            <a:r>
              <a:rPr lang="en-US" altLang="zh-CN" dirty="0" smtClean="0"/>
              <a:t>… type</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 calcmode="lin" valueType="num">
                                      <p:cBhvr additive="base">
                                        <p:cTn id="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1" end="11"/>
                                            </p:txEl>
                                          </p:spTgt>
                                        </p:tgtEl>
                                        <p:attrNameLst>
                                          <p:attrName>style.visibility</p:attrName>
                                        </p:attrNameLst>
                                      </p:cBhvr>
                                      <p:to>
                                        <p:strVal val="visible"/>
                                      </p:to>
                                    </p:set>
                                    <p:anim calcmode="lin" valueType="num">
                                      <p:cBhvr additive="base">
                                        <p:cTn id="1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simplify the call code</a:t>
            </a:r>
            <a:endParaRPr lang="zh-CN" altLang="en-US" dirty="0"/>
          </a:p>
        </p:txBody>
      </p:sp>
      <p:sp>
        <p:nvSpPr>
          <p:cNvPr id="3" name="文本占位符 2"/>
          <p:cNvSpPr>
            <a:spLocks noGrp="1"/>
          </p:cNvSpPr>
          <p:nvPr>
            <p:ph type="body" sz="half" idx="2"/>
          </p:nvPr>
        </p:nvSpPr>
        <p:spPr/>
        <p:txBody>
          <a:bodyPr/>
          <a:lstStyle/>
          <a:p>
            <a:r>
              <a:rPr lang="en-US" altLang="zh-CN" dirty="0"/>
              <a:t>What can we do with </a:t>
            </a:r>
            <a:r>
              <a:rPr lang="en-US" altLang="zh-CN" dirty="0" err="1"/>
              <a:t>voider</a:t>
            </a:r>
            <a:r>
              <a:rPr lang="en-US" altLang="zh-CN" dirty="0"/>
              <a:t>?</a:t>
            </a:r>
          </a:p>
          <a:p>
            <a:pPr marL="285750" indent="-285750">
              <a:buClrTx/>
              <a:buFont typeface="Wingdings" panose="05000000000000000000" charset="0"/>
              <a:buChar char="u"/>
            </a:pPr>
            <a:r>
              <a:rPr lang="en-US" altLang="zh-CN" dirty="0"/>
              <a:t> Simplify the way of using SFINAE</a:t>
            </a:r>
          </a:p>
          <a:p>
            <a:pPr marL="285750" indent="-285750">
              <a:buClrTx/>
              <a:buFont typeface="Wingdings" panose="05000000000000000000" charset="0"/>
              <a:buChar char="u"/>
            </a:pPr>
            <a:r>
              <a:rPr lang="en-US" altLang="zh-CN" dirty="0"/>
              <a:t> Immune to reference and </a:t>
            </a:r>
            <a:r>
              <a:rPr lang="en-US" altLang="zh-CN" dirty="0" err="1"/>
              <a:t>cv</a:t>
            </a:r>
            <a:r>
              <a:rPr lang="en-US" altLang="zh-CN" dirty="0"/>
              <a:t> qualifiers</a:t>
            </a:r>
            <a:br>
              <a:rPr lang="en-US" altLang="zh-CN" dirty="0"/>
            </a:br>
            <a:endParaRPr lang="en-US" altLang="zh-CN" dirty="0"/>
          </a:p>
          <a:p>
            <a:r>
              <a:rPr lang="en-US" altLang="zh-CN" dirty="0" err="1" smtClean="0"/>
              <a:t>eg</a:t>
            </a:r>
            <a:r>
              <a:rPr lang="en-US" altLang="zh-CN" dirty="0" smtClean="0"/>
              <a:t>. a simple </a:t>
            </a:r>
            <a:r>
              <a:rPr lang="en-US" altLang="zh-CN" dirty="0" err="1" smtClean="0"/>
              <a:t>implemenntation</a:t>
            </a:r>
            <a:r>
              <a:rPr lang="en-US" altLang="zh-CN" dirty="0" smtClean="0"/>
              <a:t> of </a:t>
            </a:r>
            <a:r>
              <a:rPr lang="en-US" altLang="zh-CN" dirty="0" err="1" smtClean="0"/>
              <a:t>is_smart_pointer</a:t>
            </a:r>
            <a:endParaRPr lang="en-US" altLang="zh-CN" dirty="0" smtClean="0"/>
          </a:p>
          <a:p>
            <a:r>
              <a:rPr lang="en-US" altLang="zh-CN" sz="1400" dirty="0" smtClean="0"/>
              <a:t>template </a:t>
            </a:r>
            <a:r>
              <a:rPr lang="en-US" altLang="zh-CN" sz="1400" dirty="0"/>
              <a:t>&lt;</a:t>
            </a:r>
            <a:r>
              <a:rPr lang="en-US" altLang="zh-CN" sz="1400" dirty="0" err="1"/>
              <a:t>typename</a:t>
            </a:r>
            <a:r>
              <a:rPr lang="en-US" altLang="zh-CN" sz="1400" dirty="0"/>
              <a:t> T, </a:t>
            </a:r>
            <a:r>
              <a:rPr lang="en-US" altLang="zh-CN" sz="1400" dirty="0" err="1"/>
              <a:t>typename</a:t>
            </a:r>
            <a:r>
              <a:rPr lang="en-US" altLang="zh-CN" sz="1400" dirty="0"/>
              <a:t> = void&gt;</a:t>
            </a:r>
          </a:p>
          <a:p>
            <a:r>
              <a:rPr lang="en-US" altLang="zh-CN" sz="1400" dirty="0" err="1"/>
              <a:t>struct</a:t>
            </a:r>
            <a:r>
              <a:rPr lang="en-US" altLang="zh-CN" sz="1400" dirty="0"/>
              <a:t> </a:t>
            </a:r>
            <a:r>
              <a:rPr lang="en-US" altLang="zh-CN" sz="1400" dirty="0" err="1"/>
              <a:t>is_smart_pointer</a:t>
            </a:r>
            <a:r>
              <a:rPr lang="en-US" altLang="zh-CN" sz="1400" dirty="0"/>
              <a:t> : std::</a:t>
            </a:r>
            <a:r>
              <a:rPr lang="en-US" altLang="zh-CN" sz="1400" dirty="0" err="1"/>
              <a:t>false_type</a:t>
            </a:r>
            <a:r>
              <a:rPr lang="en-US" altLang="zh-CN" sz="1400" dirty="0"/>
              <a:t> {};</a:t>
            </a:r>
          </a:p>
          <a:p>
            <a:endParaRPr lang="en-US" altLang="zh-CN" sz="1400" dirty="0"/>
          </a:p>
          <a:p>
            <a:r>
              <a:rPr lang="en-US" altLang="zh-CN" sz="1400" dirty="0"/>
              <a:t>template &lt;</a:t>
            </a:r>
            <a:r>
              <a:rPr lang="en-US" altLang="zh-CN" sz="1400" dirty="0" err="1"/>
              <a:t>typename</a:t>
            </a:r>
            <a:r>
              <a:rPr lang="en-US" altLang="zh-CN" sz="1400" dirty="0"/>
              <a:t> T&gt;</a:t>
            </a:r>
          </a:p>
          <a:p>
            <a:r>
              <a:rPr lang="en-US" altLang="zh-CN" sz="1400" dirty="0" err="1"/>
              <a:t>struct</a:t>
            </a:r>
            <a:r>
              <a:rPr lang="en-US" altLang="zh-CN" sz="1400" dirty="0"/>
              <a:t> </a:t>
            </a:r>
            <a:r>
              <a:rPr lang="en-US" altLang="zh-CN" sz="1400" dirty="0" err="1"/>
              <a:t>is_smart_pointer</a:t>
            </a:r>
            <a:r>
              <a:rPr lang="en-US" altLang="zh-CN" sz="1400" dirty="0"/>
              <a:t>&lt;T,</a:t>
            </a:r>
          </a:p>
          <a:p>
            <a:r>
              <a:rPr lang="en-US" altLang="zh-CN" sz="1400" dirty="0"/>
              <a:t>	</a:t>
            </a:r>
            <a:r>
              <a:rPr lang="en-US" altLang="zh-CN" sz="1400" dirty="0" err="1"/>
              <a:t>voider_t</a:t>
            </a:r>
            <a:r>
              <a:rPr lang="en-US" altLang="zh-CN" sz="1400" dirty="0"/>
              <a:t>&lt;</a:t>
            </a:r>
          </a:p>
          <a:p>
            <a:r>
              <a:rPr lang="en-US" altLang="zh-CN" sz="1400" dirty="0"/>
              <a:t>		</a:t>
            </a:r>
            <a:r>
              <a:rPr lang="en-US" altLang="zh-CN" sz="1400" dirty="0" err="1"/>
              <a:t>decltype</a:t>
            </a:r>
            <a:r>
              <a:rPr lang="en-US" altLang="zh-CN" sz="1400" dirty="0"/>
              <a:t>(std::</a:t>
            </a:r>
            <a:r>
              <a:rPr lang="en-US" altLang="zh-CN" sz="1400" dirty="0" err="1"/>
              <a:t>declval</a:t>
            </a:r>
            <a:r>
              <a:rPr lang="en-US" altLang="zh-CN" sz="1400" dirty="0"/>
              <a:t>&lt;T&gt;().operator -&gt;()),</a:t>
            </a:r>
          </a:p>
          <a:p>
            <a:r>
              <a:rPr lang="en-US" altLang="zh-CN" sz="1400" dirty="0"/>
              <a:t>		</a:t>
            </a:r>
            <a:r>
              <a:rPr lang="en-US" altLang="zh-CN" sz="1400" dirty="0" err="1"/>
              <a:t>decltype</a:t>
            </a:r>
            <a:r>
              <a:rPr lang="en-US" altLang="zh-CN" sz="1400" dirty="0"/>
              <a:t>(std::</a:t>
            </a:r>
            <a:r>
              <a:rPr lang="en-US" altLang="zh-CN" sz="1400" dirty="0" err="1"/>
              <a:t>declval</a:t>
            </a:r>
            <a:r>
              <a:rPr lang="en-US" altLang="zh-CN" sz="1400" dirty="0"/>
              <a:t>&lt;T&gt;().get</a:t>
            </a:r>
            <a:r>
              <a:rPr lang="en-US" altLang="zh-CN" sz="1400" dirty="0" smtClean="0"/>
              <a:t>()</a:t>
            </a:r>
            <a:endParaRPr lang="en-US" altLang="zh-CN" sz="1400" dirty="0"/>
          </a:p>
          <a:p>
            <a:r>
              <a:rPr lang="en-US" altLang="zh-CN" sz="1400" dirty="0"/>
              <a:t>	&gt;&gt; : std::</a:t>
            </a:r>
            <a:r>
              <a:rPr lang="en-US" altLang="zh-CN" sz="1400" dirty="0" err="1"/>
              <a:t>true_type</a:t>
            </a:r>
            <a:r>
              <a:rPr lang="en-US" altLang="zh-CN" sz="1400" dirty="0"/>
              <a:t> {};</a:t>
            </a:r>
          </a:p>
          <a:p>
            <a:endParaRPr lang="zh-CN" altLang="en-US" dirty="0"/>
          </a:p>
        </p:txBody>
      </p:sp>
      <p:sp>
        <p:nvSpPr>
          <p:cNvPr id="4" name="矩形 3"/>
          <p:cNvSpPr/>
          <p:nvPr/>
        </p:nvSpPr>
        <p:spPr>
          <a:xfrm>
            <a:off x="4957903" y="4846632"/>
            <a:ext cx="3151184" cy="307777"/>
          </a:xfrm>
          <a:prstGeom prst="rect">
            <a:avLst/>
          </a:prstGeom>
        </p:spPr>
        <p:txBody>
          <a:bodyPr wrap="none">
            <a:spAutoFit/>
          </a:bodyPr>
          <a:lstStyle/>
          <a:p>
            <a:r>
              <a:rPr lang="en-US" altLang="zh-CN" sz="1400" dirty="0" smtClean="0">
                <a:solidFill>
                  <a:srgbClr val="FF0000"/>
                </a:solidFill>
                <a:latin typeface="Microsoft YaHei" panose="020B0503020204020204" pitchFamily="34" charset="-122"/>
                <a:ea typeface="Microsoft YaHei" panose="020B0503020204020204" pitchFamily="34" charset="-122"/>
              </a:rPr>
              <a:t>, </a:t>
            </a:r>
            <a:r>
              <a:rPr lang="en-US" altLang="zh-CN" sz="1400" dirty="0" err="1" smtClean="0">
                <a:solidFill>
                  <a:srgbClr val="FF0000"/>
                </a:solidFill>
                <a:latin typeface="Microsoft YaHei" panose="020B0503020204020204" pitchFamily="34" charset="-122"/>
                <a:ea typeface="Microsoft YaHei" panose="020B0503020204020204" pitchFamily="34" charset="-122"/>
              </a:rPr>
              <a:t>decltype</a:t>
            </a:r>
            <a:r>
              <a:rPr lang="en-US" altLang="zh-CN" sz="1400" dirty="0" smtClean="0">
                <a:solidFill>
                  <a:srgbClr val="FF0000"/>
                </a:solidFill>
                <a:latin typeface="Microsoft YaHei" panose="020B0503020204020204" pitchFamily="34" charset="-122"/>
                <a:ea typeface="Microsoft YaHei" panose="020B0503020204020204" pitchFamily="34" charset="-122"/>
              </a:rPr>
              <a:t>(std::</a:t>
            </a:r>
            <a:r>
              <a:rPr lang="en-US" altLang="zh-CN" sz="1400" dirty="0" err="1" smtClean="0">
                <a:solidFill>
                  <a:srgbClr val="FF0000"/>
                </a:solidFill>
                <a:latin typeface="Microsoft YaHei" panose="020B0503020204020204" pitchFamily="34" charset="-122"/>
                <a:ea typeface="Microsoft YaHei" panose="020B0503020204020204" pitchFamily="34" charset="-122"/>
              </a:rPr>
              <a:t>declval</a:t>
            </a:r>
            <a:r>
              <a:rPr lang="en-US" altLang="zh-CN" sz="1400" dirty="0" smtClean="0">
                <a:solidFill>
                  <a:srgbClr val="FF0000"/>
                </a:solidFill>
                <a:latin typeface="Microsoft YaHei" panose="020B0503020204020204" pitchFamily="34" charset="-122"/>
                <a:ea typeface="Microsoft YaHei" panose="020B0503020204020204" pitchFamily="34" charset="-122"/>
              </a:rPr>
              <a:t>&lt;T&gt;().reset())</a:t>
            </a:r>
            <a:endParaRPr lang="zh-CN" altLang="en-US" sz="1400" dirty="0" smtClean="0">
              <a:solidFill>
                <a:srgbClr val="FF0000"/>
              </a:solidFill>
              <a:latin typeface="Microsoft YaHei" panose="020B0503020204020204" pitchFamily="34" charset="-122"/>
              <a:ea typeface="Microsoft YaHei" panose="020B0503020204020204" pitchFamily="34" charset="-122"/>
            </a:endParaRPr>
          </a:p>
        </p:txBody>
      </p:sp>
      <p:sp>
        <p:nvSpPr>
          <p:cNvPr id="5" name="矩形 4"/>
          <p:cNvSpPr/>
          <p:nvPr/>
        </p:nvSpPr>
        <p:spPr>
          <a:xfrm>
            <a:off x="4972907" y="4787909"/>
            <a:ext cx="255198" cy="369332"/>
          </a:xfrm>
          <a:prstGeom prst="rect">
            <a:avLst/>
          </a:prstGeom>
        </p:spPr>
        <p:txBody>
          <a:bodyPr wrap="none">
            <a:spAutoFit/>
          </a:bodyPr>
          <a:lstStyle/>
          <a:p>
            <a:r>
              <a:rPr lang="en-US" altLang="zh-CN" dirty="0" smtClean="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1794" y="119916"/>
            <a:ext cx="6718156" cy="757130"/>
          </a:xfrm>
        </p:spPr>
        <p:txBody>
          <a:bodyPr/>
          <a:lstStyle/>
          <a:p>
            <a:r>
              <a:rPr lang="en-US" altLang="zh-CN" dirty="0"/>
              <a:t>How to hide the details of serialization and networking</a:t>
            </a:r>
            <a:endParaRPr lang="zh-CN" altLang="en-US" dirty="0"/>
          </a:p>
        </p:txBody>
      </p:sp>
      <p:sp>
        <p:nvSpPr>
          <p:cNvPr id="3" name="文本占位符 2"/>
          <p:cNvSpPr>
            <a:spLocks noGrp="1"/>
          </p:cNvSpPr>
          <p:nvPr>
            <p:ph type="body" sz="half" idx="2"/>
          </p:nvPr>
        </p:nvSpPr>
        <p:spPr/>
        <p:txBody>
          <a:bodyPr/>
          <a:lstStyle/>
          <a:p>
            <a:r>
              <a:rPr lang="en-US" altLang="zh-CN" dirty="0" err="1" smtClean="0"/>
              <a:t>todo</a:t>
            </a:r>
            <a:r>
              <a:rPr lang="en-US" altLang="zh-CN" dirty="0" smtClean="0"/>
              <a:t>….</a:t>
            </a:r>
            <a:endParaRPr lang="zh-CN" altLang="en-US" dirty="0"/>
          </a:p>
        </p:txBody>
      </p:sp>
    </p:spTree>
    <p:extLst>
      <p:ext uri="{BB962C8B-B14F-4D97-AF65-F5344CB8AC3E}">
        <p14:creationId xmlns:p14="http://schemas.microsoft.com/office/powerpoint/2010/main" val="49121457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文本占位符 2"/>
          <p:cNvSpPr>
            <a:spLocks noGrp="1"/>
          </p:cNvSpPr>
          <p:nvPr>
            <p:ph type="body" sz="half" idx="2"/>
          </p:nvPr>
        </p:nvSpPr>
        <p:spPr/>
        <p:txBody>
          <a:bodyPr/>
          <a:lstStyle/>
          <a:p>
            <a:r>
              <a:rPr lang="en-US" altLang="zh-CN" dirty="0"/>
              <a:t>1.Introduction to RPC</a:t>
            </a:r>
          </a:p>
          <a:p>
            <a:endParaRPr lang="en-US" altLang="zh-CN" dirty="0" smtClean="0"/>
          </a:p>
          <a:p>
            <a:r>
              <a:rPr lang="en-US" altLang="zh-CN" dirty="0" smtClean="0"/>
              <a:t>2.What is </a:t>
            </a:r>
            <a:r>
              <a:rPr lang="en-US" altLang="zh-CN" dirty="0" err="1" smtClean="0"/>
              <a:t>rest_rpc</a:t>
            </a:r>
            <a:endParaRPr lang="en-US" altLang="zh-CN" dirty="0" smtClean="0"/>
          </a:p>
          <a:p>
            <a:endParaRPr lang="en-US" altLang="zh-CN" dirty="0" smtClean="0"/>
          </a:p>
          <a:p>
            <a:r>
              <a:rPr lang="en-US" altLang="zh-CN" dirty="0" smtClean="0"/>
              <a:t>3.Challenges of easy to use</a:t>
            </a:r>
          </a:p>
          <a:p>
            <a:endParaRPr lang="en-US" altLang="zh-CN" dirty="0" smtClean="0"/>
          </a:p>
          <a:p>
            <a:r>
              <a:rPr lang="en-US" altLang="zh-CN" dirty="0" smtClean="0"/>
              <a:t>4.Key technologies</a:t>
            </a:r>
          </a:p>
          <a:p>
            <a:endParaRPr lang="en-US" altLang="zh-CN" dirty="0"/>
          </a:p>
          <a:p>
            <a:r>
              <a:rPr lang="en-US" altLang="zh-CN" sz="1800" dirty="0">
                <a:solidFill>
                  <a:schemeClr val="accent5"/>
                </a:solidFill>
              </a:rPr>
              <a:t>5.What </a:t>
            </a:r>
            <a:r>
              <a:rPr lang="en-US" altLang="zh-CN" sz="1800" dirty="0">
                <a:solidFill>
                  <a:schemeClr val="accent5"/>
                </a:solidFill>
              </a:rPr>
              <a:t>you can do with it</a:t>
            </a:r>
            <a:endParaRPr lang="zh-CN" altLang="en-US" sz="1800" dirty="0">
              <a:solidFill>
                <a:schemeClr val="accent5"/>
              </a:solidFill>
            </a:endParaRPr>
          </a:p>
        </p:txBody>
      </p:sp>
    </p:spTree>
    <p:extLst>
      <p:ext uri="{BB962C8B-B14F-4D97-AF65-F5344CB8AC3E}">
        <p14:creationId xmlns:p14="http://schemas.microsoft.com/office/powerpoint/2010/main" val="245630799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rest_rpc</a:t>
            </a:r>
            <a:r>
              <a:rPr lang="en-US" altLang="zh-CN" dirty="0" smtClean="0"/>
              <a:t> can be used to do</a:t>
            </a:r>
            <a:endParaRPr lang="zh-CN" altLang="en-US" dirty="0"/>
          </a:p>
        </p:txBody>
      </p:sp>
      <p:sp>
        <p:nvSpPr>
          <p:cNvPr id="3" name="Text Placeholder 2"/>
          <p:cNvSpPr>
            <a:spLocks noGrp="1"/>
          </p:cNvSpPr>
          <p:nvPr>
            <p:ph type="body" sz="half" idx="2"/>
          </p:nvPr>
        </p:nvSpPr>
        <p:spPr/>
        <p:txBody>
          <a:bodyPr/>
          <a:lstStyle/>
          <a:p>
            <a:r>
              <a:rPr lang="en-US" altLang="zh-CN" b="1" dirty="0" err="1"/>
              <a:t>Interprocess</a:t>
            </a:r>
            <a:r>
              <a:rPr lang="en-US" altLang="zh-CN" b="1" dirty="0"/>
              <a:t> </a:t>
            </a:r>
            <a:r>
              <a:rPr lang="en-US" altLang="zh-CN" b="1" dirty="0" smtClean="0"/>
              <a:t>communication</a:t>
            </a:r>
          </a:p>
          <a:p>
            <a:endParaRPr lang="en-US" altLang="zh-CN" b="1" dirty="0" smtClean="0"/>
          </a:p>
          <a:p>
            <a:r>
              <a:rPr lang="en-US" altLang="zh-CN" b="1" dirty="0" smtClean="0"/>
              <a:t>Distribute system</a:t>
            </a:r>
          </a:p>
          <a:p>
            <a:pPr marL="285750" indent="-285750">
              <a:buFont typeface="Arial" panose="020B0604020202020204" pitchFamily="34" charset="0"/>
              <a:buChar char="•"/>
            </a:pPr>
            <a:r>
              <a:rPr lang="en-US" altLang="zh-CN" dirty="0" smtClean="0"/>
              <a:t>HA(binary star, raft)</a:t>
            </a:r>
          </a:p>
          <a:p>
            <a:pPr marL="285750" indent="-285750">
              <a:buFont typeface="Arial" panose="020B0604020202020204" pitchFamily="34" charset="0"/>
              <a:buChar char="•"/>
            </a:pPr>
            <a:r>
              <a:rPr lang="en-US" altLang="zh-CN" dirty="0" smtClean="0"/>
              <a:t>Service discovery</a:t>
            </a:r>
          </a:p>
          <a:p>
            <a:pPr marL="285750" indent="-285750">
              <a:buFont typeface="Arial" panose="020B0604020202020204" pitchFamily="34" charset="0"/>
              <a:buChar char="•"/>
            </a:pPr>
            <a:r>
              <a:rPr lang="en-US" altLang="zh-CN" dirty="0" smtClean="0"/>
              <a:t>Message queue</a:t>
            </a:r>
          </a:p>
          <a:p>
            <a:pPr marL="285750" indent="-285750">
              <a:buFont typeface="Arial" panose="020B0604020202020204" pitchFamily="34" charset="0"/>
              <a:buChar char="•"/>
            </a:pPr>
            <a:r>
              <a:rPr lang="en-US" altLang="zh-CN" dirty="0" smtClean="0"/>
              <a:t>Distribute compute</a:t>
            </a:r>
          </a:p>
          <a:p>
            <a:pPr marL="285750" indent="-285750">
              <a:buFont typeface="Arial" panose="020B0604020202020204" pitchFamily="34" charset="0"/>
              <a:buChar char="•"/>
            </a:pPr>
            <a:r>
              <a:rPr lang="en-US" altLang="zh-CN" dirty="0" smtClean="0"/>
              <a:t>Distribute storage</a:t>
            </a:r>
          </a:p>
          <a:p>
            <a:endParaRPr lang="zh-CN" altLang="en-US" b="1" dirty="0"/>
          </a:p>
        </p:txBody>
      </p:sp>
    </p:spTree>
    <p:extLst>
      <p:ext uri="{BB962C8B-B14F-4D97-AF65-F5344CB8AC3E}">
        <p14:creationId xmlns:p14="http://schemas.microsoft.com/office/powerpoint/2010/main" val="25465033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Links</a:t>
            </a:r>
            <a:endParaRPr lang="zh-CN" altLang="en-US" dirty="0"/>
          </a:p>
        </p:txBody>
      </p:sp>
      <p:sp>
        <p:nvSpPr>
          <p:cNvPr id="3" name="文本占位符 2"/>
          <p:cNvSpPr>
            <a:spLocks noGrp="1"/>
          </p:cNvSpPr>
          <p:nvPr>
            <p:ph type="body" sz="half" idx="2"/>
          </p:nvPr>
        </p:nvSpPr>
        <p:spPr/>
        <p:txBody>
          <a:bodyPr/>
          <a:lstStyle/>
          <a:p>
            <a:r>
              <a:rPr lang="en-US" altLang="zh-CN" dirty="0">
                <a:hlinkClick r:id="rId2"/>
              </a:rPr>
              <a:t>https://</a:t>
            </a:r>
            <a:r>
              <a:rPr lang="en-US" altLang="zh-CN" dirty="0" smtClean="0">
                <a:hlinkClick r:id="rId2"/>
              </a:rPr>
              <a:t>github.com/topcpporg/rest_rpc</a:t>
            </a:r>
            <a:endParaRPr lang="en-US" altLang="zh-CN" dirty="0" smtClean="0"/>
          </a:p>
          <a:p>
            <a:endParaRPr lang="en-US" altLang="zh-CN" dirty="0" smtClean="0"/>
          </a:p>
          <a:p>
            <a:r>
              <a:rPr lang="en-US" altLang="zh-CN" dirty="0" smtClean="0">
                <a:hlinkClick r:id="rId3"/>
              </a:rPr>
              <a:t>http</a:t>
            </a:r>
            <a:r>
              <a:rPr lang="en-US" altLang="zh-CN" dirty="0">
                <a:hlinkClick r:id="rId3"/>
              </a:rPr>
              <a:t>://purecpp.org</a:t>
            </a:r>
            <a:r>
              <a:rPr lang="en-US" altLang="zh-CN" dirty="0" smtClean="0">
                <a:hlinkClick r:id="rId3"/>
              </a:rPr>
              <a:t>/</a:t>
            </a:r>
            <a:endParaRPr lang="en-US" altLang="zh-CN" dirty="0" smtClean="0"/>
          </a:p>
          <a:p>
            <a:endParaRPr lang="en-US" altLang="zh-CN" dirty="0" smtClean="0">
              <a:hlinkClick r:id="rId4"/>
            </a:endParaRPr>
          </a:p>
          <a:p>
            <a:r>
              <a:rPr lang="en-US" altLang="zh-CN" dirty="0"/>
              <a:t>Contact </a:t>
            </a:r>
            <a:r>
              <a:rPr lang="en-US" altLang="zh-CN" dirty="0" smtClean="0"/>
              <a:t>me: </a:t>
            </a:r>
            <a:r>
              <a:rPr lang="en-US" altLang="zh-CN" dirty="0" smtClean="0">
                <a:hlinkClick r:id="rId4"/>
              </a:rPr>
              <a:t>qicosmos@163.com</a:t>
            </a:r>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121752964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sz="half" idx="2"/>
          </p:nvPr>
        </p:nvSpPr>
        <p:spPr/>
        <p:txBody>
          <a:bodyPr/>
          <a:lstStyle/>
          <a:p>
            <a:endParaRPr lang="zh-CN" altLang="en-US" dirty="0"/>
          </a:p>
        </p:txBody>
      </p:sp>
      <p:sp>
        <p:nvSpPr>
          <p:cNvPr id="4" name="矩形 3"/>
          <p:cNvSpPr/>
          <p:nvPr/>
        </p:nvSpPr>
        <p:spPr>
          <a:xfrm>
            <a:off x="3663368" y="3021274"/>
            <a:ext cx="2052357" cy="584775"/>
          </a:xfrm>
          <a:prstGeom prst="rect">
            <a:avLst/>
          </a:prstGeom>
        </p:spPr>
        <p:txBody>
          <a:bodyPr wrap="none">
            <a:spAutoFit/>
          </a:bodyPr>
          <a:lstStyle/>
          <a:p>
            <a:r>
              <a:rPr lang="en-US" altLang="zh-CN" sz="3200" dirty="0"/>
              <a:t>Questions?</a:t>
            </a:r>
            <a:endParaRPr lang="zh-CN" altLang="en-US" sz="3200" dirty="0"/>
          </a:p>
        </p:txBody>
      </p:sp>
    </p:spTree>
    <p:extLst>
      <p:ext uri="{BB962C8B-B14F-4D97-AF65-F5344CB8AC3E}">
        <p14:creationId xmlns:p14="http://schemas.microsoft.com/office/powerpoint/2010/main" val="23573265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Introduction to RPC</a:t>
            </a:r>
            <a:endParaRPr lang="zh-CN" altLang="en-US" dirty="0"/>
          </a:p>
        </p:txBody>
      </p:sp>
      <p:sp>
        <p:nvSpPr>
          <p:cNvPr id="3" name="文本占位符 2"/>
          <p:cNvSpPr>
            <a:spLocks noGrp="1"/>
          </p:cNvSpPr>
          <p:nvPr>
            <p:ph type="body" sz="half" idx="2"/>
          </p:nvPr>
        </p:nvSpPr>
        <p:spPr/>
        <p:txBody>
          <a:bodyPr/>
          <a:lstStyle/>
          <a:p>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075" y="1543050"/>
            <a:ext cx="7943850" cy="3771900"/>
          </a:xfrm>
          <a:prstGeom prst="rect">
            <a:avLst/>
          </a:prstGeom>
        </p:spPr>
      </p:pic>
    </p:spTree>
    <p:extLst>
      <p:ext uri="{BB962C8B-B14F-4D97-AF65-F5344CB8AC3E}">
        <p14:creationId xmlns:p14="http://schemas.microsoft.com/office/powerpoint/2010/main" val="39617192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文本占位符 2"/>
          <p:cNvSpPr>
            <a:spLocks noGrp="1"/>
          </p:cNvSpPr>
          <p:nvPr>
            <p:ph type="body" sz="half" idx="2"/>
          </p:nvPr>
        </p:nvSpPr>
        <p:spPr/>
        <p:txBody>
          <a:bodyPr/>
          <a:lstStyle/>
          <a:p>
            <a:r>
              <a:rPr lang="en-US" altLang="zh-CN" dirty="0"/>
              <a:t>1.Introduction to RPC</a:t>
            </a:r>
          </a:p>
          <a:p>
            <a:endParaRPr lang="en-US" altLang="zh-CN" dirty="0"/>
          </a:p>
          <a:p>
            <a:r>
              <a:rPr lang="en-US" altLang="zh-CN" sz="1800" dirty="0">
                <a:solidFill>
                  <a:schemeClr val="accent5"/>
                </a:solidFill>
              </a:rPr>
              <a:t>2.What is </a:t>
            </a:r>
            <a:r>
              <a:rPr lang="en-US" altLang="zh-CN" sz="1800" dirty="0" err="1">
                <a:solidFill>
                  <a:schemeClr val="accent5"/>
                </a:solidFill>
              </a:rPr>
              <a:t>rest_rpc</a:t>
            </a:r>
            <a:endParaRPr lang="en-US" altLang="zh-CN" sz="1800" dirty="0">
              <a:solidFill>
                <a:schemeClr val="accent5"/>
              </a:solidFill>
            </a:endParaRPr>
          </a:p>
          <a:p>
            <a:endParaRPr lang="en-US" altLang="zh-CN" dirty="0"/>
          </a:p>
          <a:p>
            <a:r>
              <a:rPr lang="en-US" altLang="zh-CN" dirty="0"/>
              <a:t>3.Challenges of easy to use</a:t>
            </a:r>
          </a:p>
          <a:p>
            <a:endParaRPr lang="en-US" altLang="zh-CN" dirty="0"/>
          </a:p>
          <a:p>
            <a:r>
              <a:rPr lang="en-US" altLang="zh-CN" dirty="0"/>
              <a:t>4.Key technologies</a:t>
            </a:r>
          </a:p>
          <a:p>
            <a:endParaRPr lang="en-US" altLang="zh-CN" dirty="0"/>
          </a:p>
          <a:p>
            <a:r>
              <a:rPr lang="en-US" altLang="zh-CN" dirty="0"/>
              <a:t>5</a:t>
            </a:r>
            <a:r>
              <a:rPr lang="en-US" altLang="zh-CN" dirty="0" smtClean="0"/>
              <a:t>.What </a:t>
            </a:r>
            <a:r>
              <a:rPr lang="en-US" altLang="zh-CN" dirty="0"/>
              <a:t>you can do with it</a:t>
            </a:r>
            <a:endParaRPr lang="zh-CN" altLang="en-US" dirty="0"/>
          </a:p>
        </p:txBody>
      </p:sp>
    </p:spTree>
    <p:extLst>
      <p:ext uri="{BB962C8B-B14F-4D97-AF65-F5344CB8AC3E}">
        <p14:creationId xmlns:p14="http://schemas.microsoft.com/office/powerpoint/2010/main" val="41276444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What is </a:t>
            </a:r>
            <a:r>
              <a:rPr lang="en-US" altLang="zh-CN" dirty="0" err="1"/>
              <a:t>rest_rpc</a:t>
            </a:r>
            <a:endParaRPr lang="zh-CN" altLang="en-US" dirty="0"/>
          </a:p>
        </p:txBody>
      </p:sp>
      <p:sp>
        <p:nvSpPr>
          <p:cNvPr id="3" name="文本占位符 2"/>
          <p:cNvSpPr>
            <a:spLocks noGrp="1"/>
          </p:cNvSpPr>
          <p:nvPr>
            <p:ph type="body" sz="half" idx="2"/>
          </p:nvPr>
        </p:nvSpPr>
        <p:spPr/>
        <p:txBody>
          <a:bodyPr/>
          <a:lstStyle/>
          <a:p>
            <a:r>
              <a:rPr lang="en-US" altLang="zh-CN" b="1" dirty="0" err="1" smtClean="0"/>
              <a:t>rest_rpc</a:t>
            </a:r>
            <a:r>
              <a:rPr lang="en-US" altLang="zh-CN" b="1" dirty="0" smtClean="0"/>
              <a:t> is an open source RPC library</a:t>
            </a:r>
          </a:p>
          <a:p>
            <a:r>
              <a:rPr lang="en-US" altLang="zh-CN" dirty="0"/>
              <a:t>link: </a:t>
            </a:r>
            <a:r>
              <a:rPr lang="en-US" altLang="zh-CN" dirty="0">
                <a:hlinkClick r:id="rId3"/>
              </a:rPr>
              <a:t>https://</a:t>
            </a:r>
            <a:r>
              <a:rPr lang="en-US" altLang="zh-CN" dirty="0" smtClean="0">
                <a:hlinkClick r:id="rId3"/>
              </a:rPr>
              <a:t>github.com/topcpporg/rest_rpc</a:t>
            </a:r>
            <a:endParaRPr lang="en-US" altLang="zh-CN" dirty="0" smtClean="0"/>
          </a:p>
          <a:p>
            <a:endParaRPr lang="en-US" altLang="zh-CN" dirty="0" smtClean="0"/>
          </a:p>
          <a:p>
            <a:pPr marL="285750" indent="-285750">
              <a:buFont typeface="Wingdings" panose="05000000000000000000" pitchFamily="2" charset="2"/>
              <a:buChar char="Ø"/>
            </a:pPr>
            <a:r>
              <a:rPr lang="en-US" altLang="zh-CN" dirty="0" smtClean="0"/>
              <a:t>easy to use</a:t>
            </a:r>
          </a:p>
          <a:p>
            <a:pPr marL="285750" indent="-285750">
              <a:buFont typeface="Wingdings" panose="05000000000000000000" pitchFamily="2" charset="2"/>
              <a:buChar char="Ø"/>
            </a:pPr>
            <a:r>
              <a:rPr lang="en-US" altLang="zh-CN" dirty="0" smtClean="0"/>
              <a:t>rapid development</a:t>
            </a:r>
          </a:p>
          <a:p>
            <a:pPr marL="285750" indent="-285750">
              <a:buFont typeface="Wingdings" panose="05000000000000000000" pitchFamily="2" charset="2"/>
              <a:buChar char="Ø"/>
            </a:pPr>
            <a:r>
              <a:rPr lang="en-US" altLang="zh-CN" dirty="0" smtClean="0"/>
              <a:t>similar to rest </a:t>
            </a:r>
            <a:r>
              <a:rPr lang="en-US" altLang="zh-CN" dirty="0" err="1" smtClean="0"/>
              <a:t>api</a:t>
            </a:r>
            <a:endParaRPr lang="zh-CN" altLang="en-US" dirty="0"/>
          </a:p>
        </p:txBody>
      </p:sp>
    </p:spTree>
    <p:extLst>
      <p:ext uri="{BB962C8B-B14F-4D97-AF65-F5344CB8AC3E}">
        <p14:creationId xmlns:p14="http://schemas.microsoft.com/office/powerpoint/2010/main" val="11690635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What is </a:t>
            </a:r>
            <a:r>
              <a:rPr lang="en-US" altLang="zh-CN" dirty="0" err="1"/>
              <a:t>rest_rpc</a:t>
            </a:r>
            <a:endParaRPr lang="zh-CN" altLang="en-US" dirty="0"/>
          </a:p>
        </p:txBody>
      </p:sp>
      <p:sp>
        <p:nvSpPr>
          <p:cNvPr id="3" name="文本占位符 2"/>
          <p:cNvSpPr>
            <a:spLocks noGrp="1"/>
          </p:cNvSpPr>
          <p:nvPr>
            <p:ph type="body" sz="half" idx="2"/>
          </p:nvPr>
        </p:nvSpPr>
        <p:spPr/>
        <p:txBody>
          <a:bodyPr/>
          <a:lstStyle/>
          <a:p>
            <a:r>
              <a:rPr lang="en-US" altLang="zh-CN" b="1" dirty="0" smtClean="0"/>
              <a:t>client code:</a:t>
            </a:r>
          </a:p>
          <a:p>
            <a:endParaRPr lang="en-US" altLang="zh-CN" b="1" dirty="0" smtClean="0"/>
          </a:p>
          <a:p>
            <a:r>
              <a:rPr lang="en-US" altLang="zh-CN" dirty="0" smtClean="0">
                <a:solidFill>
                  <a:schemeClr val="accent1">
                    <a:lumMod val="75000"/>
                  </a:schemeClr>
                </a:solidFill>
              </a:rPr>
              <a:t>// </a:t>
            </a:r>
            <a:r>
              <a:rPr lang="en-US" altLang="zh-CN" dirty="0">
                <a:solidFill>
                  <a:schemeClr val="accent1">
                    <a:lumMod val="75000"/>
                  </a:schemeClr>
                </a:solidFill>
              </a:rPr>
              <a:t>Defines the call definition, check the grammar at compile time</a:t>
            </a:r>
          </a:p>
          <a:p>
            <a:r>
              <a:rPr lang="en-US" altLang="zh-CN" dirty="0" smtClean="0"/>
              <a:t>TIMAX_DEFINE_PROTOCOL(add</a:t>
            </a:r>
            <a:r>
              <a:rPr lang="en-US" altLang="zh-CN" dirty="0"/>
              <a:t>, </a:t>
            </a:r>
            <a:r>
              <a:rPr lang="en-US" altLang="zh-CN" dirty="0" err="1"/>
              <a:t>int</a:t>
            </a:r>
            <a:r>
              <a:rPr lang="en-US" altLang="zh-CN" dirty="0"/>
              <a:t>(</a:t>
            </a:r>
            <a:r>
              <a:rPr lang="en-US" altLang="zh-CN" dirty="0" err="1"/>
              <a:t>int</a:t>
            </a:r>
            <a:r>
              <a:rPr lang="en-US" altLang="zh-CN" dirty="0"/>
              <a:t>, </a:t>
            </a:r>
            <a:r>
              <a:rPr lang="en-US" altLang="zh-CN" dirty="0" err="1"/>
              <a:t>int</a:t>
            </a:r>
            <a:r>
              <a:rPr lang="en-US" altLang="zh-CN" dirty="0" smtClean="0"/>
              <a:t>));</a:t>
            </a:r>
          </a:p>
          <a:p>
            <a:endParaRPr lang="en-US" altLang="zh-CN" dirty="0"/>
          </a:p>
          <a:p>
            <a:r>
              <a:rPr lang="en-US" altLang="zh-CN" dirty="0"/>
              <a:t> </a:t>
            </a:r>
            <a:r>
              <a:rPr lang="en-US" altLang="zh-CN" dirty="0" err="1"/>
              <a:t>int</a:t>
            </a:r>
            <a:r>
              <a:rPr lang="en-US" altLang="zh-CN" dirty="0"/>
              <a:t> main()</a:t>
            </a:r>
          </a:p>
          <a:p>
            <a:r>
              <a:rPr lang="en-US" altLang="zh-CN" dirty="0"/>
              <a:t>  {</a:t>
            </a:r>
          </a:p>
          <a:p>
            <a:r>
              <a:rPr lang="en-US" altLang="zh-CN" dirty="0"/>
              <a:t>  	</a:t>
            </a:r>
            <a:r>
              <a:rPr lang="en-US" altLang="zh-CN" dirty="0">
                <a:solidFill>
                  <a:schemeClr val="accent1">
                    <a:lumMod val="75000"/>
                  </a:schemeClr>
                </a:solidFill>
              </a:rPr>
              <a:t>// Define synchronous client and </a:t>
            </a:r>
            <a:r>
              <a:rPr lang="en-US" altLang="zh-CN" dirty="0" err="1">
                <a:solidFill>
                  <a:schemeClr val="accent1">
                    <a:lumMod val="75000"/>
                  </a:schemeClr>
                </a:solidFill>
              </a:rPr>
              <a:t>msgpack</a:t>
            </a:r>
            <a:r>
              <a:rPr lang="en-US" altLang="zh-CN" dirty="0">
                <a:solidFill>
                  <a:schemeClr val="accent1">
                    <a:lumMod val="75000"/>
                  </a:schemeClr>
                </a:solidFill>
              </a:rPr>
              <a:t> serialization</a:t>
            </a:r>
          </a:p>
          <a:p>
            <a:r>
              <a:rPr lang="en-US" altLang="zh-CN" dirty="0"/>
              <a:t>  	</a:t>
            </a:r>
            <a:r>
              <a:rPr lang="en-US" altLang="zh-CN" dirty="0" err="1" smtClean="0"/>
              <a:t>rpc</a:t>
            </a:r>
            <a:r>
              <a:rPr lang="en-US" altLang="zh-CN" dirty="0" smtClean="0"/>
              <a:t>::</a:t>
            </a:r>
            <a:r>
              <a:rPr lang="en-US" altLang="zh-CN" dirty="0" err="1" smtClean="0"/>
              <a:t>sync_client</a:t>
            </a:r>
            <a:r>
              <a:rPr lang="en-US" altLang="zh-CN" dirty="0" smtClean="0"/>
              <a:t>&lt;</a:t>
            </a:r>
            <a:r>
              <a:rPr lang="en-US" altLang="zh-CN" dirty="0" err="1" smtClean="0"/>
              <a:t>msgpack_codec</a:t>
            </a:r>
            <a:r>
              <a:rPr lang="en-US" altLang="zh-CN" dirty="0"/>
              <a:t>&gt; client; </a:t>
            </a:r>
          </a:p>
          <a:p>
            <a:endParaRPr lang="en-US" altLang="zh-CN" dirty="0"/>
          </a:p>
          <a:p>
            <a:r>
              <a:rPr lang="en-US" altLang="zh-CN" dirty="0" smtClean="0"/>
              <a:t>	</a:t>
            </a:r>
            <a:r>
              <a:rPr lang="en-US" altLang="zh-CN" dirty="0" smtClean="0">
                <a:solidFill>
                  <a:schemeClr val="accent1">
                    <a:lumMod val="75000"/>
                  </a:schemeClr>
                </a:solidFill>
              </a:rPr>
              <a:t>//RPC request contains service name and arguments</a:t>
            </a:r>
          </a:p>
          <a:p>
            <a:r>
              <a:rPr lang="en-US" altLang="zh-CN" dirty="0"/>
              <a:t>	auto endpoint = </a:t>
            </a:r>
            <a:r>
              <a:rPr lang="en-US" altLang="zh-CN" dirty="0" err="1"/>
              <a:t>timax</a:t>
            </a:r>
            <a:r>
              <a:rPr lang="en-US" altLang="zh-CN" dirty="0"/>
              <a:t>::</a:t>
            </a:r>
            <a:r>
              <a:rPr lang="en-US" altLang="zh-CN" dirty="0" err="1"/>
              <a:t>rpc</a:t>
            </a:r>
            <a:r>
              <a:rPr lang="en-US" altLang="zh-CN" dirty="0"/>
              <a:t>::</a:t>
            </a:r>
            <a:r>
              <a:rPr lang="en-US" altLang="zh-CN" dirty="0" err="1"/>
              <a:t>get_tcp_endpoint</a:t>
            </a:r>
            <a:r>
              <a:rPr lang="en-US" altLang="zh-CN" dirty="0"/>
              <a:t>("127.0.0.1", 9000);</a:t>
            </a:r>
          </a:p>
          <a:p>
            <a:r>
              <a:rPr lang="en-US" altLang="zh-CN" dirty="0"/>
              <a:t>  	auto result = </a:t>
            </a:r>
            <a:r>
              <a:rPr lang="en-US" altLang="zh-CN" b="1" dirty="0" err="1"/>
              <a:t>client.call</a:t>
            </a:r>
            <a:r>
              <a:rPr lang="en-US" altLang="zh-CN" b="1" dirty="0"/>
              <a:t>(endpoint, add, 1, 2); </a:t>
            </a:r>
          </a:p>
          <a:p>
            <a:r>
              <a:rPr lang="en-US" altLang="zh-CN" dirty="0"/>
              <a:t>  	assert(result == 3);</a:t>
            </a:r>
          </a:p>
          <a:p>
            <a:r>
              <a:rPr lang="en-US" altLang="zh-CN" dirty="0"/>
              <a:t>  }</a:t>
            </a:r>
            <a:endParaRPr lang="zh-CN" altLang="en-US" dirty="0"/>
          </a:p>
        </p:txBody>
      </p:sp>
    </p:spTree>
    <p:extLst>
      <p:ext uri="{BB962C8B-B14F-4D97-AF65-F5344CB8AC3E}">
        <p14:creationId xmlns:p14="http://schemas.microsoft.com/office/powerpoint/2010/main" val="36471515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What is </a:t>
            </a:r>
            <a:r>
              <a:rPr lang="en-US" altLang="zh-CN" dirty="0" err="1"/>
              <a:t>rest_rpc</a:t>
            </a:r>
            <a:endParaRPr lang="zh-CN" altLang="en-US" dirty="0"/>
          </a:p>
        </p:txBody>
      </p:sp>
      <p:sp>
        <p:nvSpPr>
          <p:cNvPr id="3" name="文本占位符 2"/>
          <p:cNvSpPr>
            <a:spLocks noGrp="1"/>
          </p:cNvSpPr>
          <p:nvPr>
            <p:ph type="body" sz="half" idx="2"/>
          </p:nvPr>
        </p:nvSpPr>
        <p:spPr/>
        <p:txBody>
          <a:bodyPr/>
          <a:lstStyle/>
          <a:p>
            <a:r>
              <a:rPr lang="en-US" altLang="zh-CN" b="1" dirty="0" smtClean="0"/>
              <a:t>server code:</a:t>
            </a:r>
          </a:p>
          <a:p>
            <a:r>
              <a:rPr lang="en-US" altLang="zh-CN" i="1" dirty="0" smtClean="0">
                <a:solidFill>
                  <a:schemeClr val="accent1">
                    <a:lumMod val="75000"/>
                  </a:schemeClr>
                </a:solidFill>
              </a:rPr>
              <a:t>//business logic</a:t>
            </a:r>
          </a:p>
          <a:p>
            <a:r>
              <a:rPr lang="en-US" altLang="zh-CN" dirty="0" err="1"/>
              <a:t>int</a:t>
            </a:r>
            <a:r>
              <a:rPr lang="en-US" altLang="zh-CN" dirty="0"/>
              <a:t> add(</a:t>
            </a:r>
            <a:r>
              <a:rPr lang="en-US" altLang="zh-CN" dirty="0" err="1"/>
              <a:t>int</a:t>
            </a:r>
            <a:r>
              <a:rPr lang="en-US" altLang="zh-CN" dirty="0"/>
              <a:t> a, </a:t>
            </a:r>
            <a:r>
              <a:rPr lang="en-US" altLang="zh-CN" dirty="0" err="1"/>
              <a:t>int</a:t>
            </a:r>
            <a:r>
              <a:rPr lang="en-US" altLang="zh-CN" dirty="0"/>
              <a:t> b)</a:t>
            </a:r>
          </a:p>
          <a:p>
            <a:r>
              <a:rPr lang="en-US" altLang="zh-CN" dirty="0"/>
              <a:t>{</a:t>
            </a:r>
          </a:p>
          <a:p>
            <a:r>
              <a:rPr lang="en-US" altLang="zh-CN" dirty="0" smtClean="0"/>
              <a:t>	return </a:t>
            </a:r>
            <a:r>
              <a:rPr lang="en-US" altLang="zh-CN" dirty="0"/>
              <a:t>a + b;</a:t>
            </a:r>
          </a:p>
          <a:p>
            <a:r>
              <a:rPr lang="en-US" altLang="zh-CN" dirty="0" smtClean="0"/>
              <a:t>}</a:t>
            </a:r>
          </a:p>
          <a:p>
            <a:endParaRPr lang="en-US" altLang="zh-CN" dirty="0" smtClean="0"/>
          </a:p>
          <a:p>
            <a:r>
              <a:rPr lang="en-US" altLang="zh-CN" dirty="0" err="1"/>
              <a:t>int</a:t>
            </a:r>
            <a:r>
              <a:rPr lang="en-US" altLang="zh-CN" dirty="0"/>
              <a:t> main()</a:t>
            </a:r>
          </a:p>
          <a:p>
            <a:r>
              <a:rPr lang="en-US" altLang="zh-CN" dirty="0" smtClean="0"/>
              <a:t>{</a:t>
            </a:r>
          </a:p>
          <a:p>
            <a:r>
              <a:rPr lang="en-US" altLang="zh-CN" dirty="0"/>
              <a:t>	</a:t>
            </a:r>
            <a:r>
              <a:rPr lang="en-US" altLang="zh-CN" i="1" dirty="0" smtClean="0">
                <a:solidFill>
                  <a:schemeClr val="accent1">
                    <a:lumMod val="75000"/>
                  </a:schemeClr>
                </a:solidFill>
              </a:rPr>
              <a:t>//define serialization type, support </a:t>
            </a:r>
            <a:r>
              <a:rPr lang="en-US" altLang="zh-CN" i="1" dirty="0" err="1" smtClean="0">
                <a:solidFill>
                  <a:schemeClr val="accent1">
                    <a:lumMod val="75000"/>
                  </a:schemeClr>
                </a:solidFill>
              </a:rPr>
              <a:t>json</a:t>
            </a:r>
            <a:r>
              <a:rPr lang="en-US" altLang="zh-CN" i="1" dirty="0" smtClean="0">
                <a:solidFill>
                  <a:schemeClr val="accent1">
                    <a:lumMod val="75000"/>
                  </a:schemeClr>
                </a:solidFill>
              </a:rPr>
              <a:t>, xml, </a:t>
            </a:r>
            <a:r>
              <a:rPr lang="en-US" altLang="zh-CN" i="1" dirty="0" err="1" smtClean="0">
                <a:solidFill>
                  <a:schemeClr val="accent1">
                    <a:lumMod val="75000"/>
                  </a:schemeClr>
                </a:solidFill>
              </a:rPr>
              <a:t>msgpack</a:t>
            </a:r>
            <a:endParaRPr lang="en-US" altLang="zh-CN" i="1" dirty="0">
              <a:solidFill>
                <a:schemeClr val="accent1">
                  <a:lumMod val="75000"/>
                </a:schemeClr>
              </a:solidFill>
            </a:endParaRPr>
          </a:p>
          <a:p>
            <a:r>
              <a:rPr lang="en-US" altLang="zh-CN" dirty="0" smtClean="0"/>
              <a:t>	using </a:t>
            </a:r>
            <a:r>
              <a:rPr lang="en-US" altLang="zh-CN" dirty="0" err="1"/>
              <a:t>server_t</a:t>
            </a:r>
            <a:r>
              <a:rPr lang="en-US" altLang="zh-CN" dirty="0"/>
              <a:t> = </a:t>
            </a:r>
            <a:r>
              <a:rPr lang="en-US" altLang="zh-CN" dirty="0" err="1" smtClean="0"/>
              <a:t>rpc</a:t>
            </a:r>
            <a:r>
              <a:rPr lang="en-US" altLang="zh-CN" dirty="0"/>
              <a:t>::</a:t>
            </a:r>
            <a:r>
              <a:rPr lang="en-US" altLang="zh-CN" dirty="0" smtClean="0"/>
              <a:t>server&lt;</a:t>
            </a:r>
            <a:r>
              <a:rPr lang="en-US" altLang="zh-CN" dirty="0" err="1" smtClean="0"/>
              <a:t>rpc</a:t>
            </a:r>
            <a:r>
              <a:rPr lang="en-US" altLang="zh-CN" dirty="0"/>
              <a:t>::</a:t>
            </a:r>
            <a:r>
              <a:rPr lang="en-US" altLang="zh-CN" dirty="0" err="1"/>
              <a:t>msgpack_codec</a:t>
            </a:r>
            <a:r>
              <a:rPr lang="en-US" altLang="zh-CN" dirty="0"/>
              <a:t>&gt;;</a:t>
            </a:r>
          </a:p>
          <a:p>
            <a:r>
              <a:rPr lang="en-US" altLang="zh-CN" dirty="0" smtClean="0"/>
              <a:t>	</a:t>
            </a:r>
            <a:r>
              <a:rPr lang="en-US" altLang="zh-CN" dirty="0" err="1" smtClean="0"/>
              <a:t>server_t</a:t>
            </a:r>
            <a:r>
              <a:rPr lang="en-US" altLang="zh-CN" dirty="0" smtClean="0"/>
              <a:t> </a:t>
            </a:r>
            <a:r>
              <a:rPr lang="en-US" altLang="zh-CN" dirty="0"/>
              <a:t>server{ port, </a:t>
            </a:r>
            <a:r>
              <a:rPr lang="en-US" altLang="zh-CN" dirty="0" err="1"/>
              <a:t>pool_size</a:t>
            </a:r>
            <a:r>
              <a:rPr lang="en-US" altLang="zh-CN" dirty="0"/>
              <a:t>, </a:t>
            </a:r>
            <a:r>
              <a:rPr lang="en-US" altLang="zh-CN" dirty="0" err="1"/>
              <a:t>std</a:t>
            </a:r>
            <a:r>
              <a:rPr lang="en-US" altLang="zh-CN" dirty="0"/>
              <a:t>::</a:t>
            </a:r>
            <a:r>
              <a:rPr lang="en-US" altLang="zh-CN" dirty="0" err="1"/>
              <a:t>chrono</a:t>
            </a:r>
            <a:r>
              <a:rPr lang="en-US" altLang="zh-CN" dirty="0"/>
              <a:t>::seconds{ 2 } </a:t>
            </a:r>
            <a:r>
              <a:rPr lang="en-US" altLang="zh-CN" dirty="0" smtClean="0"/>
              <a:t>};</a:t>
            </a:r>
            <a:endParaRPr lang="zh-CN" altLang="en-US" dirty="0"/>
          </a:p>
          <a:p>
            <a:r>
              <a:rPr lang="en-US" altLang="zh-CN" dirty="0" smtClean="0"/>
              <a:t>	</a:t>
            </a:r>
            <a:r>
              <a:rPr lang="en-US" altLang="zh-CN" b="1" dirty="0" err="1" smtClean="0"/>
              <a:t>server.register_handler</a:t>
            </a:r>
            <a:r>
              <a:rPr lang="en-US" altLang="zh-CN" b="1" dirty="0" smtClean="0"/>
              <a:t>("add</a:t>
            </a:r>
            <a:r>
              <a:rPr lang="en-US" altLang="zh-CN" b="1" dirty="0"/>
              <a:t>", </a:t>
            </a:r>
            <a:r>
              <a:rPr lang="en-US" altLang="zh-CN" b="1" dirty="0" smtClean="0"/>
              <a:t>add); </a:t>
            </a:r>
            <a:r>
              <a:rPr lang="en-US" altLang="zh-CN" i="1" dirty="0" smtClean="0">
                <a:solidFill>
                  <a:schemeClr val="accent1">
                    <a:lumMod val="75000"/>
                  </a:schemeClr>
                </a:solidFill>
              </a:rPr>
              <a:t>//register business handler</a:t>
            </a:r>
          </a:p>
          <a:p>
            <a:r>
              <a:rPr lang="en-US" altLang="zh-CN" dirty="0"/>
              <a:t>	</a:t>
            </a:r>
            <a:r>
              <a:rPr lang="en-US" altLang="zh-CN" dirty="0" err="1"/>
              <a:t>server.start</a:t>
            </a:r>
            <a:r>
              <a:rPr lang="en-US" altLang="zh-CN" dirty="0" smtClean="0"/>
              <a:t>();</a:t>
            </a:r>
          </a:p>
          <a:p>
            <a:r>
              <a:rPr lang="en-US" altLang="zh-CN" dirty="0" smtClean="0"/>
              <a:t>}</a:t>
            </a:r>
            <a:endParaRPr lang="zh-CN" altLang="en-US" dirty="0"/>
          </a:p>
        </p:txBody>
      </p:sp>
    </p:spTree>
    <p:extLst>
      <p:ext uri="{BB962C8B-B14F-4D97-AF65-F5344CB8AC3E}">
        <p14:creationId xmlns:p14="http://schemas.microsoft.com/office/powerpoint/2010/main" val="19575744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文本占位符 2"/>
          <p:cNvSpPr>
            <a:spLocks noGrp="1"/>
          </p:cNvSpPr>
          <p:nvPr>
            <p:ph type="body" sz="half" idx="2"/>
          </p:nvPr>
        </p:nvSpPr>
        <p:spPr/>
        <p:txBody>
          <a:bodyPr/>
          <a:lstStyle/>
          <a:p>
            <a:r>
              <a:rPr lang="en-US" altLang="zh-CN" dirty="0"/>
              <a:t>1.Introduction to RPC</a:t>
            </a:r>
          </a:p>
          <a:p>
            <a:endParaRPr lang="en-US" altLang="zh-CN" dirty="0"/>
          </a:p>
          <a:p>
            <a:r>
              <a:rPr lang="en-US" altLang="zh-CN" dirty="0"/>
              <a:t>2.What is </a:t>
            </a:r>
            <a:r>
              <a:rPr lang="en-US" altLang="zh-CN" dirty="0" err="1"/>
              <a:t>rest_rpc</a:t>
            </a:r>
            <a:endParaRPr lang="en-US" altLang="zh-CN" dirty="0"/>
          </a:p>
          <a:p>
            <a:endParaRPr lang="en-US" altLang="zh-CN" dirty="0"/>
          </a:p>
          <a:p>
            <a:r>
              <a:rPr lang="en-US" altLang="zh-CN" sz="1800" dirty="0">
                <a:solidFill>
                  <a:schemeClr val="accent5"/>
                </a:solidFill>
              </a:rPr>
              <a:t>3.Challenges of easy to use</a:t>
            </a:r>
          </a:p>
          <a:p>
            <a:endParaRPr lang="en-US" altLang="zh-CN" dirty="0"/>
          </a:p>
          <a:p>
            <a:r>
              <a:rPr lang="en-US" altLang="zh-CN" dirty="0"/>
              <a:t>4.Key technologies</a:t>
            </a:r>
          </a:p>
          <a:p>
            <a:endParaRPr lang="en-US" altLang="zh-CN" dirty="0"/>
          </a:p>
          <a:p>
            <a:r>
              <a:rPr lang="en-US" altLang="zh-CN" dirty="0"/>
              <a:t>5</a:t>
            </a:r>
            <a:r>
              <a:rPr lang="en-US" altLang="zh-CN" dirty="0" smtClean="0"/>
              <a:t>.What </a:t>
            </a:r>
            <a:r>
              <a:rPr lang="en-US" altLang="zh-CN" dirty="0"/>
              <a:t>you can do with it</a:t>
            </a:r>
            <a:endParaRPr lang="zh-CN" altLang="en-US" dirty="0"/>
          </a:p>
        </p:txBody>
      </p:sp>
    </p:spTree>
    <p:extLst>
      <p:ext uri="{BB962C8B-B14F-4D97-AF65-F5344CB8AC3E}">
        <p14:creationId xmlns:p14="http://schemas.microsoft.com/office/powerpoint/2010/main" val="42044170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5730</TotalTime>
  <Words>3675</Words>
  <Application>Microsoft Office PowerPoint</Application>
  <PresentationFormat>全屏显示(4:3)</PresentationFormat>
  <Paragraphs>525</Paragraphs>
  <Slides>38</Slides>
  <Notes>25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38</vt:i4>
      </vt:variant>
    </vt:vector>
  </HeadingPairs>
  <TitlesOfParts>
    <vt:vector size="47" baseType="lpstr">
      <vt:lpstr>宋体</vt:lpstr>
      <vt:lpstr>Microsoft YaHei</vt:lpstr>
      <vt:lpstr>Microsoft YaHei</vt:lpstr>
      <vt:lpstr>Arial</vt:lpstr>
      <vt:lpstr>Calibri</vt:lpstr>
      <vt:lpstr>Calibri Light</vt:lpstr>
      <vt:lpstr>Shonar Bangla</vt:lpstr>
      <vt:lpstr>Wingdings</vt:lpstr>
      <vt:lpstr>Office 主题</vt:lpstr>
      <vt:lpstr>PowerPoint 演示文稿</vt:lpstr>
      <vt:lpstr>Outline</vt:lpstr>
      <vt:lpstr>Introduction to RPC</vt:lpstr>
      <vt:lpstr>Introduction to RPC</vt:lpstr>
      <vt:lpstr>Outline</vt:lpstr>
      <vt:lpstr>What is rest_rpc</vt:lpstr>
      <vt:lpstr>What is rest_rpc</vt:lpstr>
      <vt:lpstr>What is rest_rpc</vt:lpstr>
      <vt:lpstr>Outline</vt:lpstr>
      <vt:lpstr>Challenges</vt:lpstr>
      <vt:lpstr>Register callable of any signature</vt:lpstr>
      <vt:lpstr>Register callable of any signature</vt:lpstr>
      <vt:lpstr>Register callable of any signature</vt:lpstr>
      <vt:lpstr>Register callable of any signature</vt:lpstr>
      <vt:lpstr>Register callable of any signature</vt:lpstr>
      <vt:lpstr>How to route the correct handler</vt:lpstr>
      <vt:lpstr>How to route the correct handler</vt:lpstr>
      <vt:lpstr>How to route the correct handler</vt:lpstr>
      <vt:lpstr>How to route the correct handler</vt:lpstr>
      <vt:lpstr>How to route the correct handler</vt:lpstr>
      <vt:lpstr>How to route the correct handler</vt:lpstr>
      <vt:lpstr>How to route the correct handler</vt:lpstr>
      <vt:lpstr>How to route the correct handler</vt:lpstr>
      <vt:lpstr>How to route the correct handler</vt:lpstr>
      <vt:lpstr>How to simplify the call code</vt:lpstr>
      <vt:lpstr>How to simplify the call code</vt:lpstr>
      <vt:lpstr>How to simplify the call code</vt:lpstr>
      <vt:lpstr>How to simplify the call code</vt:lpstr>
      <vt:lpstr>How to simplify the call code</vt:lpstr>
      <vt:lpstr>How to simplify the call code</vt:lpstr>
      <vt:lpstr>How to simplify the call code</vt:lpstr>
      <vt:lpstr>How to simplify the call code</vt:lpstr>
      <vt:lpstr>How to simplify the call code</vt:lpstr>
      <vt:lpstr>How to hide the details of serialization and networking</vt:lpstr>
      <vt:lpstr>Outline</vt:lpstr>
      <vt:lpstr>rest_rpc can be used to do</vt:lpstr>
      <vt:lpstr>Links</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yang wang</dc:creator>
  <cp:lastModifiedBy>QY</cp:lastModifiedBy>
  <cp:revision>404</cp:revision>
  <dcterms:created xsi:type="dcterms:W3CDTF">2016-10-09T06:12:27Z</dcterms:created>
  <dcterms:modified xsi:type="dcterms:W3CDTF">2017-04-13T08:25:34Z</dcterms:modified>
</cp:coreProperties>
</file>