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65" r:id="rId4"/>
    <p:sldId id="320" r:id="rId5"/>
    <p:sldId id="258" r:id="rId6"/>
    <p:sldId id="268" r:id="rId7"/>
    <p:sldId id="321" r:id="rId8"/>
    <p:sldId id="322" r:id="rId9"/>
    <p:sldId id="323" r:id="rId10"/>
    <p:sldId id="269" r:id="rId11"/>
    <p:sldId id="277" r:id="rId12"/>
    <p:sldId id="278" r:id="rId13"/>
    <p:sldId id="279" r:id="rId14"/>
    <p:sldId id="280" r:id="rId15"/>
    <p:sldId id="281" r:id="rId16"/>
    <p:sldId id="282" r:id="rId17"/>
    <p:sldId id="299" r:id="rId18"/>
    <p:sldId id="304" r:id="rId19"/>
    <p:sldId id="303" r:id="rId20"/>
    <p:sldId id="307" r:id="rId21"/>
    <p:sldId id="302" r:id="rId22"/>
    <p:sldId id="308" r:id="rId23"/>
    <p:sldId id="309" r:id="rId24"/>
    <p:sldId id="310" r:id="rId25"/>
    <p:sldId id="311" r:id="rId26"/>
    <p:sldId id="312" r:id="rId27"/>
    <p:sldId id="313" r:id="rId28"/>
    <p:sldId id="314" r:id="rId29"/>
    <p:sldId id="315" r:id="rId30"/>
    <p:sldId id="261" r:id="rId31"/>
    <p:sldId id="316" r:id="rId32"/>
    <p:sldId id="317" r:id="rId33"/>
    <p:sldId id="318" r:id="rId34"/>
    <p:sldId id="262" r:id="rId35"/>
    <p:sldId id="301" r:id="rId36"/>
    <p:sldId id="263" r:id="rId37"/>
    <p:sldId id="264"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a:t>
            </a:r>
            <a:r>
              <a:rPr lang="en-US" altLang="zh-CN" dirty="0" err="1" smtClean="0"/>
              <a:t>i</a:t>
            </a:r>
            <a:r>
              <a:rPr lang="en-US" altLang="zh-CN" dirty="0" smtClean="0"/>
              <a:t> want to introduce </a:t>
            </a:r>
            <a:r>
              <a:rPr lang="en-US" altLang="zh-CN" dirty="0" err="1" smtClean="0"/>
              <a:t>rest_rpc</a:t>
            </a:r>
            <a:r>
              <a:rPr lang="en-US" altLang="zh-CN" dirty="0" smtClean="0"/>
              <a:t>, a new approach to RPC libraries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a:r>
            <a:r>
              <a:rPr lang="en-US" altLang="zh-CN" dirty="0" smtClean="0"/>
              <a:t>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topcpporg/bsta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the correct handler</a:t>
            </a:r>
          </a:p>
          <a:p>
            <a:pPr marL="285750" indent="-285750">
              <a:buFont typeface="Wingdings" panose="05000000000000000000" pitchFamily="2" charset="2"/>
              <a:buChar char="Ø"/>
            </a:pPr>
            <a:r>
              <a:rPr lang="en-US" altLang="zh-CN" dirty="0" smtClean="0"/>
              <a:t>How to simplify the call code</a:t>
            </a:r>
          </a:p>
          <a:p>
            <a:pPr marL="285750" indent="-285750">
              <a:buFont typeface="Wingdings" panose="05000000000000000000" pitchFamily="2" charset="2"/>
              <a:buChar char="Ø"/>
            </a:pPr>
            <a:r>
              <a:rPr lang="en-US" altLang="zh-CN" dirty="0"/>
              <a:t>How to hide the details of serialization and networking</a:t>
            </a:r>
            <a:endParaRPr lang="en-US" altLang="zh-CN" dirty="0" smtClean="0"/>
          </a:p>
          <a:p>
            <a:endParaRPr lang="zh-CN" altLang="en-US" dirty="0"/>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t>
            </a:r>
            <a:r>
              <a:rPr lang="en-US" altLang="zh-CN" dirty="0"/>
              <a:t>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t>
            </a:r>
            <a:r>
              <a:rPr lang="en-US" altLang="zh-CN" dirty="0"/>
              <a:t>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
        <p:nvSpPr>
          <p:cNvPr id="8" name="矩形 7"/>
          <p:cNvSpPr/>
          <p:nvPr/>
        </p:nvSpPr>
        <p:spPr>
          <a:xfrm>
            <a:off x="2751918" y="4831968"/>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80">
                                          <p:stCondLst>
                                            <p:cond delay="0"/>
                                          </p:stCondLst>
                                        </p:cTn>
                                        <p:tgtEl>
                                          <p:spTgt spid="7"/>
                                        </p:tgtEl>
                                      </p:cBhvr>
                                    </p:animEffect>
                                    <p:anim calcmode="lin" valueType="num">
                                      <p:cBhvr>
                                        <p:cTn id="6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5" dur="26">
                                          <p:stCondLst>
                                            <p:cond delay="650"/>
                                          </p:stCondLst>
                                        </p:cTn>
                                        <p:tgtEl>
                                          <p:spTgt spid="7"/>
                                        </p:tgtEl>
                                      </p:cBhvr>
                                      <p:to x="100000" y="60000"/>
                                    </p:animScale>
                                    <p:animScale>
                                      <p:cBhvr>
                                        <p:cTn id="66" dur="166" decel="50000">
                                          <p:stCondLst>
                                            <p:cond delay="676"/>
                                          </p:stCondLst>
                                        </p:cTn>
                                        <p:tgtEl>
                                          <p:spTgt spid="7"/>
                                        </p:tgtEl>
                                      </p:cBhvr>
                                      <p:to x="100000" y="100000"/>
                                    </p:animScale>
                                    <p:animScale>
                                      <p:cBhvr>
                                        <p:cTn id="67" dur="26">
                                          <p:stCondLst>
                                            <p:cond delay="1312"/>
                                          </p:stCondLst>
                                        </p:cTn>
                                        <p:tgtEl>
                                          <p:spTgt spid="7"/>
                                        </p:tgtEl>
                                      </p:cBhvr>
                                      <p:to x="100000" y="80000"/>
                                    </p:animScale>
                                    <p:animScale>
                                      <p:cBhvr>
                                        <p:cTn id="68" dur="166" decel="50000">
                                          <p:stCondLst>
                                            <p:cond delay="1338"/>
                                          </p:stCondLst>
                                        </p:cTn>
                                        <p:tgtEl>
                                          <p:spTgt spid="7"/>
                                        </p:tgtEl>
                                      </p:cBhvr>
                                      <p:to x="100000" y="100000"/>
                                    </p:animScale>
                                    <p:animScale>
                                      <p:cBhvr>
                                        <p:cTn id="69" dur="26">
                                          <p:stCondLst>
                                            <p:cond delay="1642"/>
                                          </p:stCondLst>
                                        </p:cTn>
                                        <p:tgtEl>
                                          <p:spTgt spid="7"/>
                                        </p:tgtEl>
                                      </p:cBhvr>
                                      <p:to x="100000" y="90000"/>
                                    </p:animScale>
                                    <p:animScale>
                                      <p:cBhvr>
                                        <p:cTn id="70" dur="166" decel="50000">
                                          <p:stCondLst>
                                            <p:cond delay="1668"/>
                                          </p:stCondLst>
                                        </p:cTn>
                                        <p:tgtEl>
                                          <p:spTgt spid="7"/>
                                        </p:tgtEl>
                                      </p:cBhvr>
                                      <p:to x="100000" y="100000"/>
                                    </p:animScale>
                                    <p:animScale>
                                      <p:cBhvr>
                                        <p:cTn id="71" dur="26">
                                          <p:stCondLst>
                                            <p:cond delay="1808"/>
                                          </p:stCondLst>
                                        </p:cTn>
                                        <p:tgtEl>
                                          <p:spTgt spid="7"/>
                                        </p:tgtEl>
                                      </p:cBhvr>
                                      <p:to x="100000" y="95000"/>
                                    </p:animScale>
                                    <p:animScale>
                                      <p:cBhvr>
                                        <p:cTn id="72" dur="166" decel="50000">
                                          <p:stCondLst>
                                            <p:cond delay="1834"/>
                                          </p:stCondLst>
                                        </p:cTn>
                                        <p:tgtEl>
                                          <p:spTgt spid="7"/>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additive="base">
                                        <p:cTn id="77" dur="500" fill="hold"/>
                                        <p:tgtEl>
                                          <p:spTgt spid="8"/>
                                        </p:tgtEl>
                                        <p:attrNameLst>
                                          <p:attrName>ppt_x</p:attrName>
                                        </p:attrNameLst>
                                      </p:cBhvr>
                                      <p:tavLst>
                                        <p:tav tm="0">
                                          <p:val>
                                            <p:strVal val="#ppt_x"/>
                                          </p:val>
                                        </p:tav>
                                        <p:tav tm="100000">
                                          <p:val>
                                            <p:strVal val="#ppt_x"/>
                                          </p:val>
                                        </p:tav>
                                      </p:tavLst>
                                    </p:anim>
                                    <p:anim calcmode="lin" valueType="num">
                                      <p:cBhvr additive="base">
                                        <p:cTn id="7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t>
            </a:r>
            <a:r>
              <a:rPr lang="en-US" altLang="zh-CN" dirty="0"/>
              <a:t>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void* </a:t>
            </a:r>
            <a:r>
              <a:rPr lang="en-US" altLang="zh-CN" sz="1400" dirty="0" err="1"/>
              <a:t>bl</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t>
            </a:r>
            <a:r>
              <a:rPr lang="en-US" altLang="zh-CN" dirty="0"/>
              <a:t>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a:t>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a:t>
            </a:r>
          </a:p>
          <a:p>
            <a:r>
              <a:rPr lang="en-US" altLang="zh-CN" dirty="0" smtClean="0"/>
              <a:t>    </a:t>
            </a:r>
            <a:r>
              <a:rPr lang="en-US" altLang="zh-CN" dirty="0"/>
              <a:t>using </a:t>
            </a:r>
            <a:r>
              <a:rPr lang="en-US" altLang="zh-CN" dirty="0" err="1"/>
              <a:t>std</a:t>
            </a:r>
            <a:r>
              <a:rPr lang="en-US" altLang="zh-CN" dirty="0"/>
              <a:t>::placeholders::_1;</a:t>
            </a:r>
          </a:p>
          <a:p>
            <a:endParaRPr lang="en-US" altLang="zh-CN" dirty="0"/>
          </a:p>
          <a:p>
            <a:r>
              <a:rPr lang="en-US" altLang="zh-CN" dirty="0"/>
              <a:t>    </a:t>
            </a:r>
            <a:r>
              <a:rPr lang="en-US" altLang="zh-CN" dirty="0" err="1"/>
              <a:t>std</a:t>
            </a:r>
            <a:r>
              <a:rPr lang="en-US" altLang="zh-CN" dirty="0"/>
              <a:t>::map&lt;</a:t>
            </a:r>
            <a:r>
              <a:rPr lang="en-US" altLang="zh-CN" dirty="0" err="1"/>
              <a:t>std</a:t>
            </a:r>
            <a:r>
              <a:rPr lang="en-US" altLang="zh-CN" dirty="0"/>
              <a:t>::string, </a:t>
            </a:r>
            <a:r>
              <a:rPr lang="en-US" altLang="zh-CN" dirty="0" err="1"/>
              <a:t>std</a:t>
            </a:r>
            <a:r>
              <a:rPr lang="en-US" altLang="zh-CN" dirty="0"/>
              <a:t>::function&lt;void(void*)&gt;&gt; invokers;</a:t>
            </a:r>
          </a:p>
          <a:p>
            <a:r>
              <a:rPr lang="en-US" altLang="zh-CN" dirty="0"/>
              <a:t>    this-&gt;invokers[name] = { </a:t>
            </a:r>
            <a:r>
              <a:rPr lang="en-US" altLang="zh-CN" dirty="0" err="1" smtClean="0"/>
              <a:t>std</a:t>
            </a:r>
            <a:r>
              <a:rPr lang="en-US" altLang="zh-CN" dirty="0"/>
              <a:t>::bind(&amp;invoker&lt;Function&gt;::apply, f, _1) </a:t>
            </a:r>
            <a:r>
              <a:rPr lang="en-US" altLang="zh-CN" dirty="0" smtClean="0"/>
              <a:t>};</a:t>
            </a:r>
            <a:endParaRPr lang="en-US" altLang="zh-CN" dirty="0"/>
          </a:p>
          <a:p>
            <a:r>
              <a:rPr lang="en-US" altLang="zh-CN" dirty="0" smtClean="0"/>
              <a:t>}</a:t>
            </a:r>
          </a:p>
          <a:p>
            <a:endParaRPr lang="en-US" altLang="zh-CN" dirty="0" smtClean="0"/>
          </a:p>
          <a:p>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wrapper function and real function are composed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a:t>
            </a:r>
            <a:r>
              <a:rPr lang="en-US" altLang="zh-CN" dirty="0" err="1" smtClean="0">
                <a:solidFill>
                  <a:srgbClr val="FF0000"/>
                </a:solidFill>
              </a:rPr>
              <a:t>std</a:t>
            </a:r>
            <a:r>
              <a:rPr lang="en-US" altLang="zh-CN" dirty="0">
                <a:solidFill>
                  <a:srgbClr val="FF0000"/>
                </a:solidFill>
              </a:rPr>
              <a:t>::</a:t>
            </a:r>
            <a:r>
              <a:rPr lang="zh-CN" altLang="en-US" dirty="0">
                <a:solidFill>
                  <a:srgbClr val="FF0000"/>
                </a:solidFill>
              </a:rPr>
              <a:t>function </a:t>
            </a:r>
            <a:r>
              <a:rPr lang="en-US" altLang="zh-CN" dirty="0">
                <a:solidFill>
                  <a:srgbClr val="FF0000"/>
                </a:solidFill>
              </a:rPr>
              <a:t>erase function type</a:t>
            </a:r>
          </a:p>
          <a:p>
            <a:endParaRPr lang="zh-CN" altLang="en-US" dirty="0">
              <a:solidFill>
                <a:srgbClr val="FF0000"/>
              </a:solidFill>
            </a:endParaRPr>
          </a:p>
        </p:txBody>
      </p:sp>
      <p:sp>
        <p:nvSpPr>
          <p:cNvPr id="7" name="下箭头 6"/>
          <p:cNvSpPr/>
          <p:nvPr/>
        </p:nvSpPr>
        <p:spPr>
          <a:xfrm rot="4075659">
            <a:off x="5232572" y="2881214"/>
            <a:ext cx="227127" cy="175315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6658346" y="3476580"/>
            <a:ext cx="227127" cy="13077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293970" y="3054339"/>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201146" y="3080915"/>
            <a:ext cx="914400"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wipe(up)">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up)">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80">
                                          <p:stCondLst>
                                            <p:cond delay="0"/>
                                          </p:stCondLst>
                                        </p:cTn>
                                        <p:tgtEl>
                                          <p:spTgt spid="3">
                                            <p:txEl>
                                              <p:pRg st="13" end="13"/>
                                            </p:txEl>
                                          </p:spTgt>
                                        </p:tgtEl>
                                      </p:cBhvr>
                                    </p:animEffect>
                                    <p:anim calcmode="lin" valueType="num">
                                      <p:cBhvr>
                                        <p:cTn id="43"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3" end="13"/>
                                            </p:txEl>
                                          </p:spTgt>
                                        </p:tgtEl>
                                      </p:cBhvr>
                                      <p:to x="100000" y="60000"/>
                                    </p:animScale>
                                    <p:animScale>
                                      <p:cBhvr>
                                        <p:cTn id="49" dur="166" decel="50000">
                                          <p:stCondLst>
                                            <p:cond delay="676"/>
                                          </p:stCondLst>
                                        </p:cTn>
                                        <p:tgtEl>
                                          <p:spTgt spid="3">
                                            <p:txEl>
                                              <p:pRg st="13" end="13"/>
                                            </p:txEl>
                                          </p:spTgt>
                                        </p:tgtEl>
                                      </p:cBhvr>
                                      <p:to x="100000" y="100000"/>
                                    </p:animScale>
                                    <p:animScale>
                                      <p:cBhvr>
                                        <p:cTn id="50" dur="26">
                                          <p:stCondLst>
                                            <p:cond delay="1312"/>
                                          </p:stCondLst>
                                        </p:cTn>
                                        <p:tgtEl>
                                          <p:spTgt spid="3">
                                            <p:txEl>
                                              <p:pRg st="13" end="13"/>
                                            </p:txEl>
                                          </p:spTgt>
                                        </p:tgtEl>
                                      </p:cBhvr>
                                      <p:to x="100000" y="80000"/>
                                    </p:animScale>
                                    <p:animScale>
                                      <p:cBhvr>
                                        <p:cTn id="51" dur="166" decel="50000">
                                          <p:stCondLst>
                                            <p:cond delay="1338"/>
                                          </p:stCondLst>
                                        </p:cTn>
                                        <p:tgtEl>
                                          <p:spTgt spid="3">
                                            <p:txEl>
                                              <p:pRg st="13" end="13"/>
                                            </p:txEl>
                                          </p:spTgt>
                                        </p:tgtEl>
                                      </p:cBhvr>
                                      <p:to x="100000" y="100000"/>
                                    </p:animScale>
                                    <p:animScale>
                                      <p:cBhvr>
                                        <p:cTn id="52" dur="26">
                                          <p:stCondLst>
                                            <p:cond delay="1642"/>
                                          </p:stCondLst>
                                        </p:cTn>
                                        <p:tgtEl>
                                          <p:spTgt spid="3">
                                            <p:txEl>
                                              <p:pRg st="13" end="13"/>
                                            </p:txEl>
                                          </p:spTgt>
                                        </p:tgtEl>
                                      </p:cBhvr>
                                      <p:to x="100000" y="90000"/>
                                    </p:animScale>
                                    <p:animScale>
                                      <p:cBhvr>
                                        <p:cTn id="53" dur="166" decel="50000">
                                          <p:stCondLst>
                                            <p:cond delay="1668"/>
                                          </p:stCondLst>
                                        </p:cTn>
                                        <p:tgtEl>
                                          <p:spTgt spid="3">
                                            <p:txEl>
                                              <p:pRg st="13" end="13"/>
                                            </p:txEl>
                                          </p:spTgt>
                                        </p:tgtEl>
                                      </p:cBhvr>
                                      <p:to x="100000" y="100000"/>
                                    </p:animScale>
                                    <p:animScale>
                                      <p:cBhvr>
                                        <p:cTn id="54" dur="26">
                                          <p:stCondLst>
                                            <p:cond delay="1808"/>
                                          </p:stCondLst>
                                        </p:cTn>
                                        <p:tgtEl>
                                          <p:spTgt spid="3">
                                            <p:txEl>
                                              <p:pRg st="13" end="13"/>
                                            </p:txEl>
                                          </p:spTgt>
                                        </p:tgtEl>
                                      </p:cBhvr>
                                      <p:to x="100000" y="95000"/>
                                    </p:animScale>
                                    <p:animScale>
                                      <p:cBhvr>
                                        <p:cTn id="55" dur="166" decel="50000">
                                          <p:stCondLst>
                                            <p:cond delay="1834"/>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9" grpId="1"/>
      <p:bldP spid="9" grpId="2"/>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t>
            </a:r>
            <a:r>
              <a:rPr lang="en-US" altLang="zh-CN" dirty="0"/>
              <a:t>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err="1"/>
              <a:t>struct</a:t>
            </a:r>
            <a:r>
              <a:rPr lang="en-US" altLang="zh-CN" dirty="0"/>
              <a:t> invoker</a:t>
            </a:r>
          </a:p>
          <a:p>
            <a:r>
              <a:rPr lang="en-US" altLang="zh-CN" dirty="0"/>
              <a:t>{</a:t>
            </a:r>
          </a:p>
          <a:p>
            <a:r>
              <a:rPr lang="en-US" altLang="zh-CN" dirty="0"/>
              <a:t>    static inline void apply(</a:t>
            </a:r>
            <a:r>
              <a:rPr lang="en-US" altLang="zh-CN" dirty="0" err="1"/>
              <a:t>const</a:t>
            </a:r>
            <a:r>
              <a:rPr lang="en-US" altLang="zh-CN" dirty="0"/>
              <a:t> Function&amp; </a:t>
            </a:r>
            <a:r>
              <a:rPr lang="en-US" altLang="zh-CN" dirty="0" err="1"/>
              <a:t>func</a:t>
            </a:r>
            <a:r>
              <a:rPr lang="en-US" altLang="zh-CN" dirty="0"/>
              <a:t>, void* </a:t>
            </a:r>
            <a:r>
              <a:rPr lang="en-US" altLang="zh-CN" dirty="0" err="1"/>
              <a:t>bl</a:t>
            </a:r>
            <a:r>
              <a:rPr lang="en-US" altLang="zh-CN" dirty="0"/>
              <a:t>)</a:t>
            </a:r>
          </a:p>
          <a:p>
            <a:r>
              <a:rPr lang="en-US" altLang="zh-CN" dirty="0"/>
              <a:t>    {</a:t>
            </a:r>
          </a:p>
          <a:p>
            <a:r>
              <a:rPr lang="en-US" altLang="zh-CN" dirty="0"/>
              <a:t>        using </a:t>
            </a:r>
            <a:r>
              <a:rPr lang="en-US" altLang="zh-CN" dirty="0" err="1"/>
              <a:t>tuple_type</a:t>
            </a:r>
            <a:r>
              <a:rPr lang="en-US" altLang="zh-CN" dirty="0"/>
              <a:t> = </a:t>
            </a:r>
            <a:r>
              <a:rPr lang="en-US" altLang="zh-CN" dirty="0" err="1"/>
              <a:t>typename</a:t>
            </a:r>
            <a:r>
              <a:rPr lang="en-US" altLang="zh-CN" dirty="0"/>
              <a:t> </a:t>
            </a:r>
            <a:r>
              <a:rPr lang="en-US" altLang="zh-CN" dirty="0" err="1"/>
              <a:t>function_traits</a:t>
            </a:r>
            <a:r>
              <a:rPr lang="en-US" altLang="zh-CN" dirty="0"/>
              <a:t>&lt;Function&gt;::</a:t>
            </a:r>
            <a:r>
              <a:rPr lang="en-US" altLang="zh-CN" dirty="0" err="1"/>
              <a:t>tuple_type</a:t>
            </a:r>
            <a:r>
              <a:rPr lang="en-US" altLang="zh-CN" dirty="0"/>
              <a:t>;</a:t>
            </a:r>
          </a:p>
          <a:p>
            <a:r>
              <a:rPr lang="en-US" altLang="zh-CN" dirty="0"/>
              <a:t>        </a:t>
            </a:r>
            <a:r>
              <a:rPr lang="en-US" altLang="zh-CN" dirty="0" err="1"/>
              <a:t>const</a:t>
            </a:r>
            <a:r>
              <a:rPr lang="en-US" altLang="zh-CN" dirty="0"/>
              <a:t> </a:t>
            </a:r>
            <a:r>
              <a:rPr lang="en-US" altLang="zh-CN" dirty="0" err="1"/>
              <a:t>tuple_type</a:t>
            </a:r>
            <a:r>
              <a:rPr lang="en-US" altLang="zh-CN" dirty="0"/>
              <a:t>* </a:t>
            </a:r>
            <a:r>
              <a:rPr lang="en-US" altLang="zh-CN" dirty="0" err="1"/>
              <a:t>tp</a:t>
            </a:r>
            <a:r>
              <a:rPr lang="en-US" altLang="zh-CN" dirty="0"/>
              <a:t> = </a:t>
            </a:r>
            <a:r>
              <a:rPr lang="en-US" altLang="zh-CN" dirty="0" err="1"/>
              <a:t>static_cast</a:t>
            </a:r>
            <a:r>
              <a:rPr lang="en-US" altLang="zh-CN" dirty="0"/>
              <a:t>&lt;</a:t>
            </a:r>
            <a:r>
              <a:rPr lang="en-US" altLang="zh-CN" dirty="0" err="1"/>
              <a:t>tuple_type</a:t>
            </a:r>
            <a:r>
              <a:rPr lang="en-US" altLang="zh-CN" dirty="0"/>
              <a:t>*&gt;(</a:t>
            </a:r>
            <a:r>
              <a:rPr lang="en-US" altLang="zh-CN" dirty="0" err="1"/>
              <a:t>bl</a:t>
            </a:r>
            <a:r>
              <a:rPr lang="en-US" altLang="zh-CN" dirty="0"/>
              <a:t>);</a:t>
            </a:r>
          </a:p>
          <a:p>
            <a:endParaRPr lang="en-US" altLang="zh-CN" dirty="0"/>
          </a:p>
          <a:p>
            <a:r>
              <a:rPr lang="en-US" altLang="zh-CN" dirty="0"/>
              <a:t>        </a:t>
            </a:r>
            <a:r>
              <a:rPr lang="en-US" altLang="zh-CN" dirty="0" err="1" smtClean="0"/>
              <a:t>std</a:t>
            </a:r>
            <a:r>
              <a:rPr lang="en-US" altLang="zh-CN" dirty="0" smtClean="0"/>
              <a:t>::apply(</a:t>
            </a:r>
            <a:r>
              <a:rPr lang="en-US" altLang="zh-CN" dirty="0" err="1" smtClean="0"/>
              <a:t>func</a:t>
            </a:r>
            <a:r>
              <a:rPr lang="en-US" altLang="zh-CN" dirty="0"/>
              <a:t>, *</a:t>
            </a:r>
            <a:r>
              <a:rPr lang="en-US" altLang="zh-CN" dirty="0" err="1"/>
              <a:t>tp</a:t>
            </a:r>
            <a:r>
              <a:rPr lang="en-US" altLang="zh-CN" dirty="0" smtClean="0"/>
              <a:t>);	</a:t>
            </a:r>
          </a:p>
          <a:p>
            <a:r>
              <a:rPr lang="en-US" altLang="zh-CN" dirty="0" smtClean="0"/>
              <a:t>    }</a:t>
            </a:r>
          </a:p>
          <a:p>
            <a:r>
              <a:rPr lang="en-US" altLang="zh-CN" dirty="0" smtClean="0"/>
              <a:t>};</a:t>
            </a:r>
            <a:endParaRPr lang="zh-CN" altLang="en-US" dirty="0"/>
          </a:p>
        </p:txBody>
      </p:sp>
      <p:sp>
        <p:nvSpPr>
          <p:cNvPr id="5" name="矩形 4"/>
          <p:cNvSpPr/>
          <p:nvPr/>
        </p:nvSpPr>
        <p:spPr>
          <a:xfrm>
            <a:off x="1029730" y="3764693"/>
            <a:ext cx="204298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1993557" y="4163067"/>
            <a:ext cx="172994" cy="853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6730" y="4934465"/>
            <a:ext cx="1918410" cy="400110"/>
          </a:xfrm>
          <a:prstGeom prst="rect">
            <a:avLst/>
          </a:prstGeom>
        </p:spPr>
        <p:txBody>
          <a:bodyPr wrap="none">
            <a:spAutoFit/>
          </a:bodyPr>
          <a:lstStyle/>
          <a:p>
            <a:r>
              <a:rPr lang="zh-CN" altLang="en-US" sz="2000" dirty="0">
                <a:solidFill>
                  <a:srgbClr val="FF0000"/>
                </a:solidFill>
              </a:rPr>
              <a:t>real function call</a:t>
            </a:r>
          </a:p>
        </p:txBody>
      </p:sp>
      <p:sp>
        <p:nvSpPr>
          <p:cNvPr id="8" name="矩形 7"/>
          <p:cNvSpPr/>
          <p:nvPr/>
        </p:nvSpPr>
        <p:spPr>
          <a:xfrm>
            <a:off x="3732594" y="3708399"/>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3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0"/>
                            </p:stCondLst>
                            <p:childTnLst>
                              <p:par>
                                <p:cTn id="26" presetID="6" presetClass="emph" presetSubtype="0" fill="hold" grpId="1" nodeType="afterEffect">
                                  <p:stCondLst>
                                    <p:cond delay="0"/>
                                  </p:stCondLst>
                                  <p:childTnLst>
                                    <p:animScale>
                                      <p:cBhvr>
                                        <p:cTn id="27"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std</a:t>
            </a:r>
            <a:r>
              <a:rPr lang="en-US" altLang="zh-CN" dirty="0"/>
              <a:t>::</a:t>
            </a:r>
            <a:r>
              <a:rPr lang="en-US" altLang="zh-CN" dirty="0" smtClean="0"/>
              <a:t>apply implement with C++11/14</a:t>
            </a:r>
            <a:endParaRPr lang="zh-CN" altLang="en-US" dirty="0"/>
          </a:p>
        </p:txBody>
      </p:sp>
      <p:sp>
        <p:nvSpPr>
          <p:cNvPr id="3" name="文本占位符 2"/>
          <p:cNvSpPr>
            <a:spLocks noGrp="1"/>
          </p:cNvSpPr>
          <p:nvPr>
            <p:ph type="body" sz="half" idx="2"/>
          </p:nvPr>
        </p:nvSpPr>
        <p:spPr/>
        <p:txBody>
          <a:bodyPr/>
          <a:lstStyle/>
          <a:p>
            <a:r>
              <a:rPr lang="en-US" altLang="zh-CN" dirty="0"/>
              <a:t> </a:t>
            </a:r>
            <a:r>
              <a:rPr lang="en-US" altLang="zh-CN" dirty="0" smtClean="0"/>
              <a:t>   </a:t>
            </a:r>
            <a:r>
              <a:rPr lang="en-US" altLang="zh-CN" sz="1400" dirty="0" smtClean="0"/>
              <a:t>template&lt;</a:t>
            </a:r>
            <a:r>
              <a:rPr lang="en-US" altLang="zh-CN" sz="1400" dirty="0" err="1" smtClean="0"/>
              <a:t>typename</a:t>
            </a:r>
            <a:r>
              <a:rPr lang="en-US" altLang="zh-CN" sz="1400" dirty="0" smtClean="0"/>
              <a:t> </a:t>
            </a:r>
            <a:r>
              <a:rPr lang="en-US" altLang="zh-CN" sz="1400" dirty="0"/>
              <a:t>F,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void call(</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tp</a:t>
            </a:r>
            <a:r>
              <a:rPr lang="en-US" altLang="zh-CN" sz="1400" dirty="0"/>
              <a:t>)</a:t>
            </a:r>
          </a:p>
          <a:p>
            <a:r>
              <a:rPr lang="en-US" altLang="zh-CN" sz="1400" dirty="0"/>
              <a:t>    {</a:t>
            </a:r>
          </a:p>
          <a:p>
            <a:r>
              <a:rPr lang="en-US" altLang="zh-CN" sz="1400" dirty="0"/>
              <a:t>        </a:t>
            </a:r>
            <a:r>
              <a:rPr lang="en-US" altLang="zh-CN" sz="1400" dirty="0" err="1"/>
              <a:t>call_helper</a:t>
            </a:r>
            <a:r>
              <a:rPr lang="en-US" altLang="zh-CN" sz="1400" dirty="0"/>
              <a:t>(f, </a:t>
            </a:r>
            <a:r>
              <a:rPr lang="en-US" altLang="zh-CN" sz="1400" dirty="0" err="1"/>
              <a:t>std</a:t>
            </a:r>
            <a:r>
              <a:rPr lang="en-US" altLang="zh-CN" sz="1400" dirty="0"/>
              <a:t>::</a:t>
            </a:r>
            <a:r>
              <a:rPr lang="en-US" altLang="zh-CN" sz="1400" dirty="0" err="1"/>
              <a:t>make_index_sequence</a:t>
            </a:r>
            <a:r>
              <a:rPr lang="en-US" altLang="zh-CN" sz="1400" dirty="0"/>
              <a:t>&lt;</a:t>
            </a:r>
            <a:r>
              <a:rPr lang="en-US" altLang="zh-CN" sz="1400" dirty="0" err="1"/>
              <a:t>sizeof</a:t>
            </a:r>
            <a:r>
              <a:rPr lang="en-US" altLang="zh-CN" sz="1400" dirty="0"/>
              <a:t>... (</a:t>
            </a:r>
            <a:r>
              <a:rPr lang="en-US" altLang="zh-CN" sz="1400" dirty="0" err="1"/>
              <a:t>Args</a:t>
            </a:r>
            <a:r>
              <a:rPr lang="en-US" altLang="zh-CN" sz="1400" dirty="0"/>
              <a:t>)&gt;{}, </a:t>
            </a:r>
            <a:r>
              <a:rPr lang="en-US" altLang="zh-CN" sz="1400" dirty="0" err="1"/>
              <a:t>tp</a:t>
            </a:r>
            <a:r>
              <a:rPr lang="en-US" altLang="zh-CN" sz="1400" dirty="0"/>
              <a:t>);</a:t>
            </a:r>
          </a:p>
          <a:p>
            <a:r>
              <a:rPr lang="en-US" altLang="zh-CN" sz="1400" dirty="0"/>
              <a:t>    }</a:t>
            </a:r>
          </a:p>
          <a:p>
            <a:endParaRPr lang="en-US" altLang="zh-CN" sz="1400" dirty="0"/>
          </a:p>
          <a:p>
            <a:r>
              <a:rPr lang="en-US" altLang="zh-CN" sz="1400" dirty="0"/>
              <a:t>    template&lt;</a:t>
            </a:r>
            <a:r>
              <a:rPr lang="en-US" altLang="zh-CN" sz="1400" dirty="0" err="1"/>
              <a:t>typename</a:t>
            </a:r>
            <a:r>
              <a:rPr lang="en-US" altLang="zh-CN" sz="1400" dirty="0"/>
              <a:t> F, </a:t>
            </a:r>
            <a:r>
              <a:rPr lang="en-US" altLang="zh-CN" sz="1400" dirty="0" err="1"/>
              <a:t>size_t</a:t>
            </a:r>
            <a:r>
              <a:rPr lang="en-US" altLang="zh-CN" sz="1400" dirty="0"/>
              <a:t>... I,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static </a:t>
            </a:r>
            <a:r>
              <a:rPr lang="en-US" altLang="zh-CN" sz="1400" dirty="0" err="1"/>
              <a:t>decltype</a:t>
            </a:r>
            <a:r>
              <a:rPr lang="en-US" altLang="zh-CN" sz="1400" dirty="0"/>
              <a:t>(auto) </a:t>
            </a:r>
            <a:r>
              <a:rPr lang="en-US" altLang="zh-CN" sz="1400" dirty="0" err="1"/>
              <a:t>call_helper</a:t>
            </a:r>
            <a:r>
              <a:rPr lang="en-US" altLang="zh-CN" sz="1400" dirty="0"/>
              <a:t>(</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a:t>
            </a:r>
            <a:r>
              <a:rPr lang="en-US" altLang="zh-CN" sz="1400" dirty="0" err="1"/>
              <a:t>index_sequence</a:t>
            </a:r>
            <a:r>
              <a:rPr lang="en-US" altLang="zh-CN" sz="1400" dirty="0"/>
              <a:t>&lt;I...&gt;&amp;,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tup</a:t>
            </a:r>
            <a:r>
              <a:rPr lang="en-US" altLang="zh-CN" sz="1400" dirty="0"/>
              <a:t>)</a:t>
            </a:r>
          </a:p>
          <a:p>
            <a:r>
              <a:rPr lang="en-US" altLang="zh-CN" sz="1400" dirty="0"/>
              <a:t>    {</a:t>
            </a:r>
          </a:p>
          <a:p>
            <a:r>
              <a:rPr lang="en-US" altLang="zh-CN" sz="1400" dirty="0"/>
              <a:t>        return f(</a:t>
            </a:r>
            <a:r>
              <a:rPr lang="en-US" altLang="zh-CN" sz="1400" dirty="0" err="1"/>
              <a:t>std</a:t>
            </a:r>
            <a:r>
              <a:rPr lang="en-US" altLang="zh-CN" sz="1400" dirty="0"/>
              <a:t>::get&lt;I&gt;(</a:t>
            </a:r>
            <a:r>
              <a:rPr lang="en-US" altLang="zh-CN" sz="1400" dirty="0" err="1"/>
              <a:t>tup</a:t>
            </a:r>
            <a:r>
              <a:rPr lang="en-US" altLang="zh-CN" sz="1400" dirty="0"/>
              <a:t>)...);</a:t>
            </a:r>
          </a:p>
          <a:p>
            <a:r>
              <a:rPr lang="en-US" altLang="zh-CN" sz="1400" dirty="0"/>
              <a:t>    </a:t>
            </a:r>
            <a:r>
              <a:rPr lang="en-US" altLang="zh-CN" sz="1400" dirty="0" smtClean="0"/>
              <a:t>}</a:t>
            </a:r>
          </a:p>
          <a:p>
            <a:endParaRPr lang="en-US" altLang="zh-CN" sz="1400" dirty="0"/>
          </a:p>
          <a:p>
            <a:r>
              <a:rPr lang="en-US" altLang="zh-CN" sz="1400" dirty="0"/>
              <a:t> </a:t>
            </a:r>
            <a:r>
              <a:rPr lang="en-US" altLang="zh-CN" sz="1400" dirty="0" smtClean="0"/>
              <a:t>  More Details</a:t>
            </a:r>
            <a:endParaRPr lang="zh-CN" altLang="en-US" sz="1400" dirty="0"/>
          </a:p>
        </p:txBody>
      </p:sp>
      <p:sp>
        <p:nvSpPr>
          <p:cNvPr id="5" name="矩形 4"/>
          <p:cNvSpPr/>
          <p:nvPr/>
        </p:nvSpPr>
        <p:spPr>
          <a:xfrm>
            <a:off x="4992129" y="3244644"/>
            <a:ext cx="222782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68626" y="3278658"/>
            <a:ext cx="1326293" cy="245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575486" y="4069802"/>
            <a:ext cx="175260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8432" y="5242011"/>
            <a:ext cx="7591168" cy="369332"/>
          </a:xfrm>
          <a:prstGeom prst="rect">
            <a:avLst/>
          </a:prstGeom>
        </p:spPr>
        <p:txBody>
          <a:bodyPr wrap="square">
            <a:spAutoFit/>
          </a:bodyPr>
          <a:lstStyle/>
          <a:p>
            <a:r>
              <a:rPr lang="zh-CN" altLang="en-US" dirty="0"/>
              <a:t>https://github.com/qicosmos/cosmos/blob/master/modern_messagebus.hpp</a:t>
            </a:r>
          </a:p>
        </p:txBody>
      </p:sp>
      <p:sp>
        <p:nvSpPr>
          <p:cNvPr id="9" name="矩形 8"/>
          <p:cNvSpPr/>
          <p:nvPr/>
        </p:nvSpPr>
        <p:spPr>
          <a:xfrm>
            <a:off x="638432" y="5585116"/>
            <a:ext cx="5449330" cy="369332"/>
          </a:xfrm>
          <a:prstGeom prst="rect">
            <a:avLst/>
          </a:prstGeom>
        </p:spPr>
        <p:txBody>
          <a:bodyPr wrap="square">
            <a:spAutoFit/>
          </a:bodyPr>
          <a:lstStyle/>
          <a:p>
            <a:r>
              <a:rPr lang="zh-CN" altLang="en-US" dirty="0"/>
              <a:t>http://www.cnblogs.com/qicosmos/p/4325949.html</a:t>
            </a:r>
          </a:p>
        </p:txBody>
      </p:sp>
      <p:sp>
        <p:nvSpPr>
          <p:cNvPr id="10" name="矩形 9"/>
          <p:cNvSpPr/>
          <p:nvPr/>
        </p:nvSpPr>
        <p:spPr>
          <a:xfrm>
            <a:off x="638432" y="5901993"/>
            <a:ext cx="5251622" cy="369332"/>
          </a:xfrm>
          <a:prstGeom prst="rect">
            <a:avLst/>
          </a:prstGeom>
        </p:spPr>
        <p:txBody>
          <a:bodyPr wrap="square">
            <a:spAutoFit/>
          </a:bodyPr>
          <a:lstStyle/>
          <a:p>
            <a:r>
              <a:rPr lang="en-US" altLang="zh-CN" dirty="0" smtClean="0"/>
              <a:t>&lt;&lt;In-Depth C++11&gt;&gt;</a:t>
            </a:r>
            <a:endParaRPr lang="zh-CN" altLang="en-US" dirty="0"/>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1000"/>
                                        <p:tgtEl>
                                          <p:spTgt spid="3">
                                            <p:txEl>
                                              <p:pRg st="12" end="12"/>
                                            </p:txEl>
                                          </p:spTgt>
                                        </p:tgtEl>
                                      </p:cBhvr>
                                    </p:animEffect>
                                    <p:anim calcmode="lin" valueType="num">
                                      <p:cBhvr>
                                        <p:cTn id="2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rest_rpc</a:t>
            </a:r>
            <a:r>
              <a:rPr lang="en-US" altLang="zh-CN" dirty="0" smtClean="0"/>
              <a:t> support RPC and sub/pub model</a:t>
            </a:r>
          </a:p>
          <a:p>
            <a:r>
              <a:rPr lang="en-US" altLang="zh-CN" sz="1400" dirty="0" smtClean="0"/>
              <a:t>asycn_client.</a:t>
            </a:r>
            <a:r>
              <a:rPr lang="en-US" altLang="zh-CN" sz="1400" dirty="0" smtClean="0">
                <a:solidFill>
                  <a:srgbClr val="FF0000"/>
                </a:solidFill>
              </a:rPr>
              <a:t>pub</a:t>
            </a:r>
            <a:r>
              <a:rPr lang="en-US" altLang="zh-CN" sz="1400" dirty="0" smtClean="0"/>
              <a:t>(endpoint</a:t>
            </a:r>
            <a:r>
              <a:rPr lang="en-US" altLang="zh-CN" sz="1400" dirty="0"/>
              <a:t>, </a:t>
            </a:r>
            <a:r>
              <a:rPr lang="en-US" altLang="zh-CN" sz="1400" dirty="0" err="1"/>
              <a:t>notify_topic</a:t>
            </a:r>
            <a:r>
              <a:rPr lang="en-US" altLang="zh-CN" sz="1400" dirty="0"/>
              <a:t>, "test").</a:t>
            </a:r>
            <a:r>
              <a:rPr lang="en-US" altLang="zh-CN" sz="1400" dirty="0" err="1"/>
              <a:t>on_ok</a:t>
            </a:r>
            <a:r>
              <a:rPr lang="en-US" altLang="zh-CN" sz="1400" dirty="0"/>
              <a:t>([](auto r) </a:t>
            </a:r>
          </a:p>
          <a:p>
            <a:r>
              <a:rPr lang="en-US" altLang="zh-CN" sz="1400" dirty="0"/>
              <a:t>{ </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 </a:t>
            </a:r>
          </a:p>
          <a:p>
            <a:r>
              <a:rPr lang="en-US" altLang="zh-CN" sz="1400" dirty="0"/>
              <a:t>}).</a:t>
            </a:r>
            <a:r>
              <a:rPr lang="en-US" altLang="zh-CN" sz="1400" dirty="0" err="1"/>
              <a:t>on_error</a:t>
            </a:r>
            <a:r>
              <a:rPr lang="en-US" altLang="zh-CN" sz="1400" dirty="0"/>
              <a:t>([](auto </a:t>
            </a:r>
            <a:r>
              <a:rPr lang="en-US" altLang="zh-CN" sz="1400" dirty="0" err="1"/>
              <a:t>const</a:t>
            </a:r>
            <a:r>
              <a:rPr lang="en-US" altLang="zh-CN" sz="1400" dirty="0"/>
              <a:t>&amp; error)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p>
          <a:p>
            <a:r>
              <a:rPr lang="en-US" altLang="zh-CN" sz="1400" dirty="0" err="1" smtClean="0"/>
              <a:t>asycn_client.</a:t>
            </a:r>
            <a:r>
              <a:rPr lang="en-US" altLang="zh-CN" sz="1400" dirty="0" err="1" smtClean="0">
                <a:solidFill>
                  <a:srgbClr val="FF0000"/>
                </a:solidFill>
              </a:rPr>
              <a:t>sub</a:t>
            </a:r>
            <a:r>
              <a:rPr lang="en-US" altLang="zh-CN" sz="1400" dirty="0" smtClean="0"/>
              <a:t>(endpoint</a:t>
            </a:r>
            <a:r>
              <a:rPr lang="en-US" altLang="zh-CN" sz="1400" dirty="0"/>
              <a:t>, </a:t>
            </a:r>
            <a:r>
              <a:rPr lang="en-US" altLang="zh-CN" sz="1400" dirty="0" err="1"/>
              <a:t>notify_topic</a:t>
            </a:r>
            <a:r>
              <a:rPr lang="en-US" altLang="zh-CN" sz="1400" dirty="0"/>
              <a:t>, [](auto 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endParaRPr lang="en-US" altLang="zh-CN" sz="1400" dirty="0"/>
          </a:p>
          <a:p>
            <a:r>
              <a:rPr lang="en-US" altLang="zh-CN" sz="1400" dirty="0"/>
              <a:t>[](auto </a:t>
            </a:r>
            <a:r>
              <a:rPr lang="en-US" altLang="zh-CN" sz="1400" dirty="0" err="1"/>
              <a:t>const</a:t>
            </a:r>
            <a:r>
              <a:rPr lang="en-US" altLang="zh-CN" sz="1400" dirty="0"/>
              <a:t>&amp; error) </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a:t>});</a:t>
            </a:r>
            <a:endParaRPr lang="en-US" altLang="zh-CN" sz="1400" dirty="0" smtClean="0"/>
          </a:p>
          <a:p>
            <a:endParaRPr lang="en-US" altLang="zh-CN" dirty="0" smtClean="0"/>
          </a:p>
          <a:p>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smtClean="0"/>
              <a:t>RPC call and sub/pub can be mixed use any time and any where</a:t>
            </a:r>
          </a:p>
          <a:p>
            <a:endParaRPr lang="en-US" altLang="zh-CN" dirty="0"/>
          </a:p>
          <a:p>
            <a:r>
              <a:rPr lang="en-US" altLang="zh-CN" dirty="0" smtClean="0"/>
              <a:t>RPC and sub/pub model have the common essence</a:t>
            </a:r>
          </a:p>
          <a:p>
            <a:endParaRPr lang="en-US" altLang="zh-CN" dirty="0"/>
          </a:p>
          <a:p>
            <a:r>
              <a:rPr lang="en-US" altLang="zh-CN" dirty="0" err="1" smtClean="0"/>
              <a:t>rest_rpc</a:t>
            </a:r>
            <a:r>
              <a:rPr lang="en-US" altLang="zh-CN" dirty="0" smtClean="0"/>
              <a:t> supports request/response and sub/pub model</a:t>
            </a:r>
          </a:p>
          <a:p>
            <a:endParaRPr lang="en-US" altLang="zh-CN" dirty="0"/>
          </a:p>
          <a:p>
            <a:r>
              <a:rPr lang="en-US" altLang="zh-CN" b="1" dirty="0"/>
              <a:t>Very suitable for complex </a:t>
            </a:r>
            <a:r>
              <a:rPr lang="en-US" altLang="zh-CN" b="1" dirty="0" smtClean="0"/>
              <a:t>distributed system</a:t>
            </a:r>
          </a:p>
          <a:p>
            <a:endParaRPr lang="en-US" altLang="zh-CN" b="1" dirty="0"/>
          </a:p>
          <a:p>
            <a:r>
              <a:rPr lang="en-US" altLang="zh-CN" b="1" dirty="0" smtClean="0"/>
              <a:t>HA</a:t>
            </a:r>
          </a:p>
          <a:p>
            <a:r>
              <a:rPr lang="en-US" altLang="zh-CN" b="1" dirty="0" smtClean="0"/>
              <a:t>Binary star pattern</a:t>
            </a:r>
          </a:p>
          <a:p>
            <a:r>
              <a:rPr lang="en-US" altLang="zh-CN" dirty="0" err="1"/>
              <a:t>Bstar</a:t>
            </a:r>
            <a:r>
              <a:rPr lang="en-US" altLang="zh-CN" b="1" dirty="0" smtClean="0"/>
              <a:t>: </a:t>
            </a:r>
            <a:r>
              <a:rPr lang="en-US" altLang="zh-CN" b="1" dirty="0" smtClean="0">
                <a:hlinkClick r:id="rId2"/>
              </a:rPr>
              <a:t>https</a:t>
            </a:r>
            <a:r>
              <a:rPr lang="en-US" altLang="zh-CN" b="1" dirty="0">
                <a:hlinkClick r:id="rId2"/>
              </a:rPr>
              <a:t>://</a:t>
            </a:r>
            <a:r>
              <a:rPr lang="en-US" altLang="zh-CN" b="1" dirty="0" smtClean="0">
                <a:hlinkClick r:id="rId2"/>
              </a:rPr>
              <a:t>github.com/topcpporg/bstar</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server.register_handler</a:t>
            </a:r>
            <a:r>
              <a:rPr lang="en-US" altLang="zh-CN" dirty="0" smtClean="0"/>
              <a:t>("</a:t>
            </a:r>
            <a:r>
              <a:rPr lang="en-US" altLang="zh-CN" dirty="0" err="1" smtClean="0"/>
              <a:t>foo_add</a:t>
            </a:r>
            <a:r>
              <a:rPr lang="en-US" altLang="zh-CN" dirty="0" smtClean="0"/>
              <a:t>", </a:t>
            </a:r>
            <a:r>
              <a:rPr lang="en-US" altLang="zh-CN" dirty="0" err="1" smtClean="0"/>
              <a:t>timax</a:t>
            </a:r>
            <a:r>
              <a:rPr lang="en-US" altLang="zh-CN" dirty="0" smtClean="0"/>
              <a:t>::bind(&amp;client::foo::add, &amp;foo));</a:t>
            </a:r>
          </a:p>
          <a:p>
            <a:r>
              <a:rPr lang="en-US" altLang="zh-CN" dirty="0" err="1" smtClean="0"/>
              <a:t>timax</a:t>
            </a:r>
            <a:r>
              <a:rPr lang="en-US" altLang="zh-CN" dirty="0" smtClean="0"/>
              <a:t>::bind</a:t>
            </a:r>
            <a:r>
              <a:rPr lang="zh-CN" altLang="en-US" dirty="0" smtClean="0"/>
              <a:t> </a:t>
            </a:r>
            <a:r>
              <a:rPr lang="en-US" altLang="zh-CN" dirty="0" smtClean="0"/>
              <a:t>support object, smart pointer, raw pointer, placeholders</a:t>
            </a:r>
          </a:p>
          <a:p>
            <a:endParaRPr lang="en-US" altLang="zh-CN" dirty="0" smtClean="0"/>
          </a:p>
          <a:p>
            <a:r>
              <a:rPr lang="en-US" altLang="zh-CN" dirty="0" smtClean="0"/>
              <a:t>foo </a:t>
            </a:r>
            <a:r>
              <a:rPr lang="en-US" altLang="zh-CN" dirty="0"/>
              <a:t>f;                                                          </a:t>
            </a:r>
            <a:r>
              <a:rPr lang="en-US" altLang="zh-CN" dirty="0" smtClean="0"/>
              <a:t>		  // normal</a:t>
            </a:r>
            <a:r>
              <a:rPr lang="zh-CN" altLang="en-US" dirty="0" smtClean="0"/>
              <a:t> </a:t>
            </a:r>
            <a:r>
              <a:rPr lang="en-US" altLang="zh-CN" dirty="0" smtClean="0"/>
              <a:t>object</a:t>
            </a:r>
            <a:endParaRPr lang="zh-CN" altLang="en-US" dirty="0"/>
          </a:p>
          <a:p>
            <a:r>
              <a:rPr lang="en-US" altLang="zh-CN" dirty="0"/>
              <a:t>auto </a:t>
            </a:r>
            <a:r>
              <a:rPr lang="en-US" altLang="zh-CN" dirty="0" err="1"/>
              <a:t>f_ptr</a:t>
            </a:r>
            <a:r>
              <a:rPr lang="en-US" altLang="zh-CN" dirty="0"/>
              <a:t> = </a:t>
            </a:r>
            <a:r>
              <a:rPr lang="en-US" altLang="zh-CN" dirty="0" err="1"/>
              <a:t>std</a:t>
            </a:r>
            <a:r>
              <a:rPr lang="en-US" altLang="zh-CN" dirty="0"/>
              <a:t>::</a:t>
            </a:r>
            <a:r>
              <a:rPr lang="en-US" altLang="zh-CN" dirty="0" err="1"/>
              <a:t>make_shared</a:t>
            </a:r>
            <a:r>
              <a:rPr lang="en-US" altLang="zh-CN" dirty="0"/>
              <a:t>&lt;foo&gt;();                           </a:t>
            </a:r>
            <a:r>
              <a:rPr lang="en-US" altLang="zh-CN" dirty="0" smtClean="0"/>
              <a:t>     // smart pointer</a:t>
            </a:r>
            <a:endParaRPr lang="zh-CN" altLang="en-US" dirty="0"/>
          </a:p>
          <a:p>
            <a:r>
              <a:rPr lang="en-US" altLang="zh-CN" dirty="0"/>
              <a:t>auto </a:t>
            </a:r>
            <a:r>
              <a:rPr lang="en-US" altLang="zh-CN" dirty="0" err="1"/>
              <a:t>f_raw</a:t>
            </a:r>
            <a:r>
              <a:rPr lang="en-US" altLang="zh-CN" dirty="0"/>
              <a:t> = new foo;                                           </a:t>
            </a:r>
            <a:r>
              <a:rPr lang="en-US" altLang="zh-CN" dirty="0" smtClean="0"/>
              <a:t>	  // raw pointer</a:t>
            </a:r>
            <a:endParaRPr lang="zh-CN" altLang="en-US" dirty="0"/>
          </a:p>
          <a:p>
            <a:r>
              <a:rPr lang="zh-CN" altLang="en-US" dirty="0"/>
              <a:t> </a:t>
            </a:r>
          </a:p>
          <a:p>
            <a:r>
              <a:rPr lang="en-US" altLang="zh-CN" dirty="0"/>
              <a:t>auto bind_1 = </a:t>
            </a:r>
            <a:r>
              <a:rPr lang="en-US" altLang="zh-CN" dirty="0" err="1"/>
              <a:t>timax</a:t>
            </a:r>
            <a:r>
              <a:rPr lang="en-US" altLang="zh-CN" dirty="0"/>
              <a:t>::bind(&amp;client::foo::add, f, 1, 2);          </a:t>
            </a:r>
            <a:r>
              <a:rPr lang="en-US" altLang="zh-CN" dirty="0" smtClean="0"/>
              <a:t>  </a:t>
            </a:r>
            <a:endParaRPr lang="zh-CN" altLang="en-US" dirty="0"/>
          </a:p>
          <a:p>
            <a:r>
              <a:rPr lang="en-US" altLang="zh-CN" dirty="0"/>
              <a:t>auto bind_2 = </a:t>
            </a:r>
            <a:r>
              <a:rPr lang="en-US" altLang="zh-CN" dirty="0" err="1"/>
              <a:t>timax</a:t>
            </a:r>
            <a:r>
              <a:rPr lang="en-US" altLang="zh-CN" dirty="0"/>
              <a:t>::bind(&amp;client::foo::add, </a:t>
            </a:r>
            <a:r>
              <a:rPr lang="en-US" altLang="zh-CN" dirty="0" err="1"/>
              <a:t>f_ptr</a:t>
            </a:r>
            <a:r>
              <a:rPr lang="en-US" altLang="zh-CN" dirty="0"/>
              <a:t>, 2, 3);      </a:t>
            </a:r>
            <a:endParaRPr lang="zh-CN" altLang="en-US" dirty="0"/>
          </a:p>
          <a:p>
            <a:r>
              <a:rPr lang="en-US" altLang="zh-CN" dirty="0"/>
              <a:t>auto bind_3 = </a:t>
            </a:r>
            <a:r>
              <a:rPr lang="en-US" altLang="zh-CN" dirty="0" err="1"/>
              <a:t>timax</a:t>
            </a:r>
            <a:r>
              <a:rPr lang="en-US" altLang="zh-CN" dirty="0"/>
              <a:t>::bind(&amp;client::foo::add, </a:t>
            </a:r>
            <a:r>
              <a:rPr lang="en-US" altLang="zh-CN" dirty="0" err="1"/>
              <a:t>f_raw</a:t>
            </a:r>
            <a:r>
              <a:rPr lang="en-US" altLang="zh-CN" dirty="0"/>
              <a:t>, 3, 5);     </a:t>
            </a:r>
            <a:endParaRPr lang="zh-CN" altLang="en-US" dirty="0"/>
          </a:p>
          <a:p>
            <a:r>
              <a:rPr lang="en-US" altLang="zh-CN" dirty="0" smtClean="0"/>
              <a:t>auto </a:t>
            </a:r>
            <a:r>
              <a:rPr lang="en-US" altLang="zh-CN" dirty="0"/>
              <a:t>bind_5 = </a:t>
            </a:r>
            <a:r>
              <a:rPr lang="en-US" altLang="zh-CN" dirty="0" err="1"/>
              <a:t>timax</a:t>
            </a:r>
            <a:r>
              <a:rPr lang="en-US" altLang="zh-CN" dirty="0"/>
              <a:t>::bind(&amp;client::foo::add, </a:t>
            </a:r>
            <a:r>
              <a:rPr lang="en-US" altLang="zh-CN" dirty="0" err="1"/>
              <a:t>f_raw</a:t>
            </a:r>
            <a:r>
              <a:rPr lang="en-US" altLang="zh-CN" dirty="0"/>
              <a:t>, _1, _2);  </a:t>
            </a:r>
            <a:r>
              <a:rPr lang="en-US" altLang="zh-CN" dirty="0" smtClean="0"/>
              <a:t>// bind</a:t>
            </a:r>
            <a:r>
              <a:rPr lang="zh-CN" altLang="en-US" dirty="0" smtClean="0"/>
              <a:t> </a:t>
            </a:r>
            <a:r>
              <a:rPr lang="en-US" altLang="zh-CN" dirty="0" smtClean="0"/>
              <a:t>with</a:t>
            </a:r>
            <a:r>
              <a:rPr lang="en-US" altLang="zh-CN" dirty="0"/>
              <a:t> placeholders</a:t>
            </a:r>
            <a:endParaRPr lang="zh-CN" altLang="en-US" dirty="0"/>
          </a:p>
          <a:p>
            <a:r>
              <a:rPr lang="en-US" altLang="zh-CN" dirty="0"/>
              <a:t>auto bind_6 = </a:t>
            </a:r>
            <a:r>
              <a:rPr lang="en-US" altLang="zh-CN" dirty="0" err="1"/>
              <a:t>timax</a:t>
            </a:r>
            <a:r>
              <a:rPr lang="en-US" altLang="zh-CN" dirty="0"/>
              <a:t>::bind(&amp;client::foo::add, f);   </a:t>
            </a:r>
            <a:r>
              <a:rPr lang="en-US" altLang="zh-CN" dirty="0" smtClean="0"/>
              <a:t>//</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without anything, clean code</a:t>
            </a:r>
            <a:endParaRPr lang="en-US" altLang="zh-CN" dirty="0">
              <a:solidFill>
                <a:srgbClr val="FF0000"/>
              </a:solidFill>
            </a:endParaRPr>
          </a:p>
          <a:p>
            <a:endParaRPr lang="zh-CN" altLang="en-US" dirty="0"/>
          </a:p>
        </p:txBody>
      </p:sp>
      <p:sp>
        <p:nvSpPr>
          <p:cNvPr id="4" name="Rectangle 3"/>
          <p:cNvSpPr/>
          <p:nvPr/>
        </p:nvSpPr>
        <p:spPr>
          <a:xfrm>
            <a:off x="2256791" y="5310879"/>
            <a:ext cx="5378395" cy="369332"/>
          </a:xfrm>
          <a:prstGeom prst="rect">
            <a:avLst/>
          </a:prstGeom>
        </p:spPr>
        <p:txBody>
          <a:bodyPr wrap="none">
            <a:spAutoFit/>
          </a:bodyPr>
          <a:lstStyle/>
          <a:p>
            <a:r>
              <a:rPr lang="en-US" altLang="zh-CN" b="1" dirty="0">
                <a:solidFill>
                  <a:srgbClr val="2B2B2B"/>
                </a:solidFill>
                <a:latin typeface="arial" panose="020B0604020202020204" pitchFamily="34" charset="0"/>
              </a:rPr>
              <a:t>Much </a:t>
            </a:r>
            <a:r>
              <a:rPr lang="en-US" altLang="zh-CN" b="1" dirty="0" smtClean="0">
                <a:solidFill>
                  <a:srgbClr val="2B2B2B"/>
                </a:solidFill>
                <a:latin typeface="arial" panose="020B0604020202020204" pitchFamily="34" charset="0"/>
              </a:rPr>
              <a:t>more flexible and </a:t>
            </a:r>
            <a:r>
              <a:rPr lang="en-US" altLang="zh-CN" b="1" dirty="0">
                <a:solidFill>
                  <a:srgbClr val="2B2B2B"/>
                </a:solidFill>
                <a:latin typeface="arial" panose="020B0604020202020204" pitchFamily="34" charset="0"/>
              </a:rPr>
              <a:t>powerful than </a:t>
            </a:r>
            <a:r>
              <a:rPr lang="en-US" altLang="zh-CN" b="1" dirty="0" err="1" smtClean="0">
                <a:solidFill>
                  <a:srgbClr val="2B2B2B"/>
                </a:solidFill>
                <a:latin typeface="arial" panose="020B0604020202020204" pitchFamily="34" charset="0"/>
              </a:rPr>
              <a:t>std</a:t>
            </a:r>
            <a:r>
              <a:rPr lang="en-US" altLang="zh-CN" b="1" dirty="0" smtClean="0">
                <a:solidFill>
                  <a:srgbClr val="2B2B2B"/>
                </a:solidFill>
                <a:latin typeface="arial" panose="020B0604020202020204" pitchFamily="34" charset="0"/>
              </a:rPr>
              <a:t>::bind</a:t>
            </a:r>
            <a:endParaRPr lang="zh-CN" altLang="en-US" dirty="0"/>
          </a:p>
        </p:txBody>
      </p:sp>
      <p:sp>
        <p:nvSpPr>
          <p:cNvPr id="5" name="Rectangle 4"/>
          <p:cNvSpPr/>
          <p:nvPr/>
        </p:nvSpPr>
        <p:spPr>
          <a:xfrm>
            <a:off x="2189810" y="5740777"/>
            <a:ext cx="4797467" cy="369332"/>
          </a:xfrm>
          <a:prstGeom prst="rect">
            <a:avLst/>
          </a:prstGeom>
        </p:spPr>
        <p:txBody>
          <a:bodyPr wrap="none">
            <a:spAutoFit/>
          </a:bodyPr>
          <a:lstStyle/>
          <a:p>
            <a:r>
              <a:rPr lang="zh-CN" altLang="en-US" dirty="0"/>
              <a:t> </a:t>
            </a:r>
            <a:r>
              <a:rPr lang="en-US" altLang="zh-CN" dirty="0" smtClean="0">
                <a:solidFill>
                  <a:srgbClr val="FF0000"/>
                </a:solidFill>
              </a:rPr>
              <a:t>B</a:t>
            </a:r>
            <a:r>
              <a:rPr lang="zh-CN" altLang="en-US" dirty="0" smtClean="0">
                <a:solidFill>
                  <a:srgbClr val="FF0000"/>
                </a:solidFill>
              </a:rPr>
              <a:t>ehind </a:t>
            </a:r>
            <a:r>
              <a:rPr lang="en-US" altLang="zh-CN" dirty="0" smtClean="0">
                <a:solidFill>
                  <a:srgbClr val="FF0000"/>
                </a:solidFill>
              </a:rPr>
              <a:t>t</a:t>
            </a:r>
            <a:r>
              <a:rPr lang="zh-CN" altLang="en-US" dirty="0" smtClean="0">
                <a:solidFill>
                  <a:srgbClr val="FF0000"/>
                </a:solidFill>
              </a:rPr>
              <a:t>he flexibility </a:t>
            </a:r>
            <a:r>
              <a:rPr lang="en-US" altLang="zh-CN" dirty="0" smtClean="0">
                <a:solidFill>
                  <a:srgbClr val="FF0000"/>
                </a:solidFill>
              </a:rPr>
              <a:t>is template meta program</a:t>
            </a:r>
            <a:endParaRPr lang="zh-CN" altLang="en-US" dirty="0">
              <a:solidFill>
                <a:srgbClr val="FF0000"/>
              </a:solidFill>
            </a:endParaRPr>
          </a:p>
        </p:txBody>
      </p:sp>
    </p:spTree>
    <p:extLst>
      <p:ext uri="{BB962C8B-B14F-4D97-AF65-F5344CB8AC3E}">
        <p14:creationId xmlns:p14="http://schemas.microsoft.com/office/powerpoint/2010/main" val="372735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Effect transition="in" filter="fade">
                                      <p:cBhvr>
                                        <p:cTn id="71" dur="2000"/>
                                        <p:tgtEl>
                                          <p:spTgt spid="5">
                                            <p:txEl>
                                              <p:pRg st="0" end="0"/>
                                            </p:txEl>
                                          </p:spTgt>
                                        </p:tgtEl>
                                      </p:cBhvr>
                                    </p:animEffect>
                                    <p:anim calcmode="lin" valueType="num">
                                      <p:cBhvr>
                                        <p:cTn id="72"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73"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Safe</a:t>
            </a:r>
            <a:endParaRPr lang="zh-CN" altLang="en-US" dirty="0"/>
          </a:p>
        </p:txBody>
      </p:sp>
      <p:sp>
        <p:nvSpPr>
          <p:cNvPr id="3" name="文本占位符 2"/>
          <p:cNvSpPr>
            <a:spLocks noGrp="1"/>
          </p:cNvSpPr>
          <p:nvPr>
            <p:ph type="body" sz="half" idx="2"/>
          </p:nvPr>
        </p:nvSpPr>
        <p:spPr/>
        <p:txBody>
          <a:bodyPr/>
          <a:lstStyle/>
          <a:p>
            <a:r>
              <a:rPr lang="en-US" altLang="zh-CN" dirty="0" smtClean="0"/>
              <a:t>No protocol file</a:t>
            </a:r>
          </a:p>
          <a:p>
            <a:endParaRPr lang="en-US" altLang="zh-CN" dirty="0"/>
          </a:p>
          <a:p>
            <a:r>
              <a:rPr lang="en-US" altLang="zh-CN" dirty="0" smtClean="0"/>
              <a:t>How to check call error in compile time?</a:t>
            </a:r>
          </a:p>
          <a:p>
            <a:endParaRPr lang="en-US" altLang="zh-CN" dirty="0"/>
          </a:p>
          <a:p>
            <a:r>
              <a:rPr lang="en-US" altLang="zh-CN" dirty="0"/>
              <a:t>namespace 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a:t>asycn_client.call</a:t>
            </a:r>
            <a:r>
              <a:rPr lang="en-US" altLang="zh-CN" dirty="0"/>
              <a:t>(endpoint, client::add, 3, 5.0);</a:t>
            </a:r>
          </a:p>
          <a:p>
            <a:r>
              <a:rPr lang="en-US" altLang="zh-CN" dirty="0" err="1"/>
              <a:t>asycn_client.call</a:t>
            </a:r>
            <a:r>
              <a:rPr lang="en-US" altLang="zh-CN" dirty="0"/>
              <a:t>(endpoint, client::add, "test", 5); //compile error, not matching</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a:t>
            </a:r>
            <a:r>
              <a:rPr lang="en-US" altLang="zh-CN" dirty="0" err="1"/>
              <a:t>Func</a:t>
            </a:r>
            <a:r>
              <a:rPr lang="en-US" altLang="zh-CN" dirty="0"/>
              <a: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is_arguments_match</a:t>
            </a:r>
            <a:r>
              <a:rPr lang="en-US" altLang="zh-CN" dirty="0"/>
              <a:t>;</a:t>
            </a:r>
          </a:p>
          <a:p>
            <a:endParaRPr lang="en-US" altLang="zh-CN"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protocol&lt;Ret(</a:t>
            </a:r>
            <a:r>
              <a:rPr lang="en-US" altLang="zh-CN" dirty="0" err="1"/>
              <a:t>Args</a:t>
            </a:r>
            <a:r>
              <a:rPr lang="en-US" altLang="zh-CN" dirty="0"/>
              <a:t>...)&gt;</a:t>
            </a:r>
          </a:p>
          <a:p>
            <a:r>
              <a:rPr lang="en-US" altLang="zh-CN" dirty="0"/>
              <a:t>{</a:t>
            </a:r>
          </a:p>
          <a:p>
            <a:r>
              <a:rPr lang="en-US" altLang="zh-CN" dirty="0"/>
              <a:t>    template &lt;</a:t>
            </a:r>
            <a:r>
              <a:rPr lang="en-US" altLang="zh-CN" dirty="0" err="1"/>
              <a:t>typename</a:t>
            </a:r>
            <a:r>
              <a:rPr lang="en-US" altLang="zh-CN" dirty="0"/>
              <a:t> ... </a:t>
            </a:r>
            <a:r>
              <a:rPr lang="en-US" altLang="zh-CN" dirty="0" err="1"/>
              <a:t>TArgs</a:t>
            </a:r>
            <a:r>
              <a:rPr lang="en-US" altLang="zh-CN" dirty="0"/>
              <a:t>&gt;</a:t>
            </a:r>
          </a:p>
          <a:p>
            <a:r>
              <a:rPr lang="en-US" altLang="zh-CN" dirty="0"/>
              <a:t>    auto </a:t>
            </a:r>
            <a:r>
              <a:rPr lang="en-US" altLang="zh-CN" dirty="0" err="1"/>
              <a:t>serialize_arguments</a:t>
            </a:r>
            <a:r>
              <a:rPr lang="en-US" altLang="zh-CN" dirty="0"/>
              <a:t>(</a:t>
            </a:r>
            <a:r>
              <a:rPr lang="en-US" altLang="zh-CN" dirty="0" err="1"/>
              <a:t>TArgs</a:t>
            </a:r>
            <a:r>
              <a:rPr lang="en-US" altLang="zh-CN" dirty="0"/>
              <a:t>&amp;&amp; ... </a:t>
            </a:r>
            <a:r>
              <a:rPr lang="en-US" altLang="zh-CN" dirty="0" err="1"/>
              <a:t>args</a:t>
            </a:r>
            <a:r>
              <a:rPr lang="en-US" altLang="zh-CN" dirty="0"/>
              <a:t>)</a:t>
            </a:r>
          </a:p>
          <a:p>
            <a:r>
              <a:rPr lang="en-US" altLang="zh-CN" dirty="0"/>
              <a:t>    {</a:t>
            </a:r>
          </a:p>
          <a:p>
            <a:r>
              <a:rPr lang="en-US" altLang="zh-CN" dirty="0"/>
              <a:t>        </a:t>
            </a:r>
            <a:r>
              <a:rPr lang="en-US" altLang="zh-CN" dirty="0" err="1"/>
              <a:t>static_assert</a:t>
            </a:r>
            <a:r>
              <a:rPr lang="en-US" altLang="zh-CN" dirty="0"/>
              <a:t>(</a:t>
            </a:r>
            <a:r>
              <a:rPr lang="en-US" altLang="zh-CN" dirty="0" err="1"/>
              <a:t>is_arguments_match</a:t>
            </a:r>
            <a:r>
              <a:rPr lang="en-US" altLang="zh-CN" dirty="0"/>
              <a:t>&lt;Ret(</a:t>
            </a:r>
            <a:r>
              <a:rPr lang="en-US" altLang="zh-CN" dirty="0" err="1"/>
              <a:t>Args</a:t>
            </a:r>
            <a:r>
              <a:rPr lang="en-US" altLang="zh-CN" dirty="0"/>
              <a:t>...), </a:t>
            </a:r>
            <a:r>
              <a:rPr lang="en-US" altLang="zh-CN" dirty="0" err="1"/>
              <a:t>TArgs</a:t>
            </a:r>
            <a:r>
              <a:rPr lang="en-US" altLang="zh-CN" dirty="0"/>
              <a:t> ...&gt;::value, “blah </a:t>
            </a:r>
            <a:r>
              <a:rPr lang="en-US" altLang="zh-CN" dirty="0" err="1"/>
              <a:t>blah</a:t>
            </a:r>
            <a:r>
              <a:rPr lang="en-US" altLang="zh-CN" dirty="0"/>
              <a:t> </a:t>
            </a:r>
            <a:r>
              <a:rPr lang="en-US" altLang="zh-CN" dirty="0" err="1"/>
              <a:t>blah</a:t>
            </a:r>
            <a:r>
              <a:rPr lang="en-US" altLang="zh-CN" dirty="0"/>
              <a:t>”);</a:t>
            </a:r>
          </a:p>
          <a:p>
            <a:r>
              <a:rPr lang="en-US" altLang="zh-CN" dirty="0"/>
              <a:t>        // your </a:t>
            </a:r>
            <a:r>
              <a:rPr lang="en-US" altLang="zh-CN" dirty="0" smtClean="0"/>
              <a:t>code</a:t>
            </a:r>
            <a:endParaRPr lang="en-US" altLang="zh-CN" dirty="0"/>
          </a:p>
          <a:p>
            <a:r>
              <a:rPr lang="en-US" altLang="zh-CN" dirty="0"/>
              <a:t>    }</a:t>
            </a:r>
            <a:br>
              <a:rPr lang="en-US" altLang="zh-CN" dirty="0"/>
            </a:br>
            <a:r>
              <a:rPr lang="en-US" altLang="zh-CN" dirty="0"/>
              <a:t>};</a:t>
            </a:r>
          </a:p>
          <a:p>
            <a:endParaRPr lang="zh-CN" altLang="en-US" dirty="0"/>
          </a:p>
        </p:txBody>
      </p:sp>
    </p:spTree>
    <p:extLst>
      <p:ext uri="{BB962C8B-B14F-4D97-AF65-F5344CB8AC3E}">
        <p14:creationId xmlns:p14="http://schemas.microsoft.com/office/powerpoint/2010/main" val="499065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8" name="矩形 7"/>
          <p:cNvSpPr/>
          <p:nvPr/>
        </p:nvSpPr>
        <p:spPr>
          <a:xfrm>
            <a:off x="2336333" y="3407838"/>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9" name="矩形 8"/>
          <p:cNvSpPr/>
          <p:nvPr/>
        </p:nvSpPr>
        <p:spPr>
          <a:xfrm>
            <a:off x="2329342" y="3409236"/>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3279039" cy="923330"/>
          </a:xfrm>
          <a:prstGeom prst="rect">
            <a:avLst/>
          </a:prstGeom>
        </p:spPr>
        <p:txBody>
          <a:bodyPr wrap="none">
            <a:spAutoFit/>
          </a:bodyPr>
          <a:lstStyle/>
          <a:p>
            <a:r>
              <a:rPr lang="en-US" altLang="zh-CN" dirty="0" smtClean="0"/>
              <a:t>Deduce the function return type,</a:t>
            </a:r>
          </a:p>
          <a:p>
            <a:r>
              <a:rPr lang="en-US" altLang="zh-CN" dirty="0" smtClean="0"/>
              <a:t>Pretend to call,</a:t>
            </a:r>
          </a:p>
          <a:p>
            <a:r>
              <a:rPr lang="en-US" altLang="zh-CN" dirty="0" smtClean="0"/>
              <a:t>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6" presetClass="emph" presetSubtype="0" fill="hold" grpId="1" nodeType="afterEffect">
                                  <p:stCondLst>
                                    <p:cond delay="0"/>
                                  </p:stCondLst>
                                  <p:childTnLst>
                                    <p:animScale>
                                      <p:cBhvr>
                                        <p:cTn id="31" dur="2000" fill="hold"/>
                                        <p:tgtEl>
                                          <p:spTgt spid="8"/>
                                        </p:tgtEl>
                                      </p:cBhvr>
                                      <p:by x="150000" y="150000"/>
                                    </p:animScale>
                                  </p:childTnLst>
                                </p:cTn>
                              </p:par>
                            </p:childTnLst>
                          </p:cTn>
                        </p:par>
                        <p:par>
                          <p:cTn id="32" fill="hold">
                            <p:stCondLst>
                              <p:cond delay="2500"/>
                            </p:stCondLst>
                            <p:childTnLst>
                              <p:par>
                                <p:cTn id="33" presetID="2" presetClass="exit" presetSubtype="4" fill="hold" grpId="2" nodeType="after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1+ppt_h/2"/>
                                          </p:val>
                                        </p:tav>
                                      </p:tavLst>
                                    </p:anim>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8" grpId="0"/>
      <p:bldP spid="8" grpId="1"/>
      <p:bldP spid="8" grpId="2"/>
      <p:bldP spid="9" grpId="0"/>
      <p:bldP spid="10"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timax</a:t>
            </a:r>
            <a:r>
              <a:rPr lang="en-US" altLang="zh-CN" dirty="0"/>
              <a:t>::bind</a:t>
            </a:r>
            <a:r>
              <a:rPr lang="zh-CN" altLang="en-US" dirty="0"/>
              <a:t> </a:t>
            </a:r>
            <a:endParaRPr lang="en-US" altLang="zh-CN" dirty="0" smtClean="0"/>
          </a:p>
          <a:p>
            <a:endParaRPr lang="en-US" altLang="zh-CN" dirty="0" smtClean="0"/>
          </a:p>
          <a:p>
            <a:pPr>
              <a:buFont typeface="Wingdings" pitchFamily="2" charset="2"/>
              <a:buChar char="u"/>
            </a:pPr>
            <a:r>
              <a:rPr lang="en-US" altLang="zh-CN" dirty="0" smtClean="0"/>
              <a:t>object</a:t>
            </a:r>
            <a:r>
              <a:rPr lang="en-US" altLang="zh-CN" dirty="0"/>
              <a:t>, smart pointer, raw pointer, </a:t>
            </a:r>
            <a:r>
              <a:rPr lang="en-US" altLang="zh-CN" dirty="0" smtClean="0"/>
              <a:t>placeholders</a:t>
            </a:r>
          </a:p>
          <a:p>
            <a:pPr>
              <a:buFont typeface="Arial" pitchFamily="34" charset="0"/>
              <a:buChar char="•"/>
            </a:pPr>
            <a:endParaRPr lang="en-US" altLang="zh-CN" dirty="0" smtClean="0"/>
          </a:p>
          <a:p>
            <a:pPr>
              <a:buFont typeface="Wingdings" pitchFamily="2" charset="2"/>
              <a:buChar char="u"/>
            </a:pPr>
            <a:r>
              <a:rPr lang="en-US" altLang="zh-CN" dirty="0" smtClean="0"/>
              <a:t>callable</a:t>
            </a:r>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function and callable</a:t>
            </a:r>
            <a:endParaRPr lang="zh-CN" altLang="en-US"/>
          </a:p>
        </p:txBody>
      </p:sp>
      <p:sp>
        <p:nvSpPr>
          <p:cNvPr id="3" name="文本占位符 2"/>
          <p:cNvSpPr>
            <a:spLocks noGrp="1"/>
          </p:cNvSpPr>
          <p:nvPr>
            <p:ph type="body" sz="half" idx="2"/>
          </p:nvPr>
        </p:nvSpPr>
        <p:spPr/>
        <p:txBody>
          <a:bodyPr/>
          <a:lstStyle/>
          <a:p>
            <a:r>
              <a:rPr lang="en-US" altLang="zh-CN" b="1" dirty="0"/>
              <a:t/>
            </a:r>
            <a:br>
              <a:rPr lang="en-US" altLang="zh-CN" b="1" dirty="0"/>
            </a:br>
            <a:r>
              <a:rPr lang="en-US" altLang="zh-CN" sz="1400" dirty="0"/>
              <a:t>template &lt;</a:t>
            </a:r>
            <a:r>
              <a:rPr lang="en-US" altLang="zh-CN" sz="1400" dirty="0" err="1"/>
              <a:t>typename</a:t>
            </a:r>
            <a:r>
              <a:rPr lang="en-US" altLang="zh-CN" sz="1400" dirty="0"/>
              <a:t> F&gt;</a:t>
            </a:r>
          </a:p>
          <a:p>
            <a:r>
              <a:rPr lang="en-US" altLang="zh-CN" sz="1400" dirty="0"/>
              <a:t>auto </a:t>
            </a:r>
            <a:r>
              <a:rPr lang="en-US" altLang="zh-CN" sz="1400" dirty="0" err="1"/>
              <a:t>bind_function_callable</a:t>
            </a:r>
            <a:r>
              <a:rPr lang="en-US" altLang="zh-CN" sz="1400" dirty="0"/>
              <a:t>(F&amp;&amp; f)</a:t>
            </a:r>
          </a:p>
          <a:p>
            <a:r>
              <a:rPr lang="en-US" altLang="zh-CN" sz="1400" dirty="0"/>
              <a:t>	-&gt; </a:t>
            </a:r>
            <a:r>
              <a:rPr lang="en-US" altLang="zh-CN" sz="1400" dirty="0" err="1"/>
              <a:t>typename</a:t>
            </a:r>
            <a:r>
              <a:rPr lang="en-US" altLang="zh-CN" sz="1400" dirty="0"/>
              <a:t> </a:t>
            </a:r>
            <a:r>
              <a:rPr lang="en-US" altLang="zh-CN" sz="1400" dirty="0" err="1"/>
              <a:t>function_traits</a:t>
            </a:r>
            <a:r>
              <a:rPr lang="en-US" altLang="zh-CN" sz="1400" dirty="0"/>
              <a:t>&lt;F&gt;::</a:t>
            </a:r>
            <a:r>
              <a:rPr lang="en-US" altLang="zh-CN" sz="1400" dirty="0" err="1"/>
              <a:t>stl_function_type</a:t>
            </a:r>
            <a:endParaRPr lang="en-US" altLang="zh-CN" sz="1400" dirty="0"/>
          </a:p>
          <a:p>
            <a:r>
              <a:rPr lang="en-US" altLang="zh-CN" sz="1400" dirty="0"/>
              <a:t>{</a:t>
            </a:r>
          </a:p>
          <a:p>
            <a:r>
              <a:rPr lang="en-US" altLang="zh-CN" sz="1400" dirty="0"/>
              <a:t>	return [</a:t>
            </a:r>
            <a:r>
              <a:rPr lang="en-US" altLang="zh-CN" sz="1400" dirty="0" err="1"/>
              <a:t>func</a:t>
            </a:r>
            <a:r>
              <a:rPr lang="en-US" altLang="zh-CN" sz="1400" dirty="0"/>
              <a:t> = std::forward&lt;F&gt;(f)](auto&amp;&amp; ... </a:t>
            </a:r>
            <a:r>
              <a:rPr lang="en-US" altLang="zh-CN" sz="1400" dirty="0" err="1"/>
              <a:t>args</a:t>
            </a:r>
            <a:r>
              <a:rPr lang="en-US" altLang="zh-CN" sz="1400" dirty="0"/>
              <a:t>)</a:t>
            </a:r>
          </a:p>
          <a:p>
            <a:r>
              <a:rPr lang="en-US" altLang="zh-CN" sz="1400" dirty="0"/>
              <a:t>	{ </a:t>
            </a:r>
          </a:p>
          <a:p>
            <a:r>
              <a:rPr lang="en-US" altLang="zh-CN" sz="1400" dirty="0"/>
              <a:t>		return </a:t>
            </a:r>
            <a:r>
              <a:rPr lang="en-US" altLang="zh-CN" sz="1400" dirty="0" err="1"/>
              <a:t>func</a:t>
            </a:r>
            <a:r>
              <a:rPr lang="en-US" altLang="zh-CN" sz="1400" dirty="0"/>
              <a:t>(</a:t>
            </a:r>
            <a:r>
              <a:rPr lang="en-US" altLang="zh-CN" sz="1400" dirty="0">
                <a:solidFill>
                  <a:srgbClr val="FF0000"/>
                </a:solidFill>
              </a:rPr>
              <a:t>std::forward&lt;</a:t>
            </a:r>
            <a:r>
              <a:rPr lang="en-US" altLang="zh-CN" sz="1400" dirty="0" err="1">
                <a:solidFill>
                  <a:srgbClr val="FF0000"/>
                </a:solidFill>
              </a:rPr>
              <a:t>decltype</a:t>
            </a:r>
            <a:r>
              <a:rPr lang="en-US" altLang="zh-CN" sz="1400" dirty="0">
                <a:solidFill>
                  <a:srgbClr val="FF0000"/>
                </a:solidFill>
              </a:rPr>
              <a:t>(</a:t>
            </a:r>
            <a:r>
              <a:rPr lang="en-US" altLang="zh-CN" sz="1400" dirty="0" err="1">
                <a:solidFill>
                  <a:srgbClr val="FF0000"/>
                </a:solidFill>
              </a:rPr>
              <a:t>args</a:t>
            </a:r>
            <a:r>
              <a:rPr lang="en-US" altLang="zh-CN" sz="1400" dirty="0">
                <a:solidFill>
                  <a:srgbClr val="FF0000"/>
                </a:solidFill>
              </a:rPr>
              <a:t>)&gt;(</a:t>
            </a:r>
            <a:r>
              <a:rPr lang="en-US" altLang="zh-CN" sz="1400" dirty="0" err="1">
                <a:solidFill>
                  <a:srgbClr val="FF0000"/>
                </a:solidFill>
              </a:rPr>
              <a:t>args</a:t>
            </a:r>
            <a:r>
              <a:rPr lang="en-US" altLang="zh-CN" sz="1400" dirty="0">
                <a:solidFill>
                  <a:srgbClr val="FF0000"/>
                </a:solidFill>
              </a:rPr>
              <a:t>)...</a:t>
            </a:r>
            <a:r>
              <a:rPr lang="en-US" altLang="zh-CN" sz="1400" dirty="0"/>
              <a:t>); </a:t>
            </a:r>
          </a:p>
          <a:p>
            <a:r>
              <a:rPr lang="en-US" altLang="zh-CN" sz="1400" dirty="0"/>
              <a:t>	};</a:t>
            </a:r>
          </a:p>
          <a:p>
            <a:r>
              <a:rPr lang="en-US" altLang="zh-CN" sz="1400" dirty="0"/>
              <a:t>}</a:t>
            </a:r>
          </a:p>
        </p:txBody>
      </p:sp>
      <p:sp>
        <p:nvSpPr>
          <p:cNvPr id="4" name="矩形 3"/>
          <p:cNvSpPr/>
          <p:nvPr/>
        </p:nvSpPr>
        <p:spPr>
          <a:xfrm>
            <a:off x="2035197" y="4259402"/>
            <a:ext cx="4403128" cy="369332"/>
          </a:xfrm>
          <a:prstGeom prst="rect">
            <a:avLst/>
          </a:prstGeom>
        </p:spPr>
        <p:txBody>
          <a:bodyPr wrap="none">
            <a:spAutoFit/>
          </a:bodyPr>
          <a:lstStyle/>
          <a:p>
            <a:r>
              <a:rPr lang="en-US" altLang="zh-CN" dirty="0" smtClean="0"/>
              <a:t>wrapper std::bind and return to std::function</a:t>
            </a:r>
          </a:p>
        </p:txBody>
      </p:sp>
      <p:sp>
        <p:nvSpPr>
          <p:cNvPr id="5" name="矩形 4"/>
          <p:cNvSpPr/>
          <p:nvPr/>
        </p:nvSpPr>
        <p:spPr>
          <a:xfrm>
            <a:off x="2059424" y="4989245"/>
            <a:ext cx="5293822" cy="646331"/>
          </a:xfrm>
          <a:prstGeom prst="rect">
            <a:avLst/>
          </a:prstGeom>
        </p:spPr>
        <p:txBody>
          <a:bodyPr wrap="none">
            <a:spAutoFit/>
          </a:bodyPr>
          <a:lstStyle/>
          <a:p>
            <a:r>
              <a:rPr lang="en-US" altLang="zh-CN" dirty="0" err="1" smtClean="0"/>
              <a:t>funtion_traits</a:t>
            </a:r>
            <a:r>
              <a:rPr lang="en-US" altLang="zh-CN" dirty="0" smtClean="0"/>
              <a:t>: </a:t>
            </a:r>
            <a:r>
              <a:rPr lang="en-US" altLang="zh-CN" dirty="0" smtClean="0">
                <a:hlinkClick r:id="rId2"/>
              </a:rPr>
              <a:t>https://github.com/topcpporg/rest_rpc</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pointers</a:t>
            </a:r>
            <a:endParaRPr lang="zh-CN" altLang="en-US"/>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caller_is_a_pointer</a:t>
            </a:r>
            <a:r>
              <a:rPr lang="en-US" altLang="zh-CN" sz="1400" dirty="0"/>
              <a:t>{};</a:t>
            </a:r>
          </a:p>
          <a:p>
            <a:endParaRPr lang="zh-CN" altLang="en-US" sz="1400" dirty="0"/>
          </a:p>
          <a:p>
            <a:r>
              <a:rPr lang="zh-CN" altLang="en-US" sz="1400" dirty="0"/>
              <a:t>template &lt;typename F, typename Caller&gt;</a:t>
            </a:r>
          </a:p>
          <a:p>
            <a:r>
              <a:rPr lang="zh-CN" altLang="en-US" sz="1400" dirty="0"/>
              <a:t>auto bind_impl_pmf(caller_is_a_pointer,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(c-&gt;*pmf)(std::forward&lt;decltype(args)&gt;(args)...); </a:t>
            </a:r>
          </a:p>
          <a:p>
            <a:r>
              <a:rPr lang="zh-CN" altLang="en-US" sz="1400" dirty="0"/>
              <a:t>	};</a:t>
            </a:r>
          </a:p>
          <a:p>
            <a:r>
              <a:rPr lang="zh-CN" altLang="en-US" sz="1400" dirty="0"/>
              <a:t>}</a:t>
            </a:r>
          </a:p>
          <a:p>
            <a:endParaRPr lang="zh-CN" altLang="en-US" sz="1400" dirty="0"/>
          </a:p>
          <a:p>
            <a:r>
              <a:rPr lang="en-US" altLang="zh-CN" dirty="0"/>
              <a:t>NOTE: we support polymorphism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object</a:t>
            </a:r>
            <a:endParaRPr lang="zh-CN" altLang="en-US"/>
          </a:p>
        </p:txBody>
      </p:sp>
      <p:sp>
        <p:nvSpPr>
          <p:cNvPr id="3" name="文本占位符 2"/>
          <p:cNvSpPr>
            <a:spLocks noGrp="1"/>
          </p:cNvSpPr>
          <p:nvPr>
            <p:ph type="body" sz="half" idx="2"/>
          </p:nvPr>
        </p:nvSpPr>
        <p:spPr/>
        <p:txBody>
          <a:bodyPr/>
          <a:lstStyle/>
          <a:p>
            <a:r>
              <a:rPr lang="en-US" altLang="zh-CN" sz="1400"/>
              <a:t>struct caller_is_a_reference {};</a:t>
            </a:r>
          </a:p>
          <a:p>
            <a:endParaRPr lang="zh-CN" altLang="en-US" sz="1400"/>
          </a:p>
          <a:p>
            <a:r>
              <a:rPr lang="zh-CN" altLang="en-US" sz="1400"/>
              <a:t>template &lt;typename F, typename Caller&gt;</a:t>
            </a:r>
          </a:p>
          <a:p>
            <a:r>
              <a:rPr lang="zh-CN" altLang="en-US" sz="1400"/>
              <a:t>auto bind_impl_pmf(caller_is_a_reference, F&amp;&amp; pmf, Caller&amp;&amp; caller)</a:t>
            </a:r>
          </a:p>
          <a:p>
            <a:r>
              <a:rPr lang="zh-CN" altLang="en-US" sz="1400"/>
              <a:t>	-&gt; typename function_traits&lt;F&gt;::stl_function_type</a:t>
            </a:r>
          </a:p>
          <a:p>
            <a:r>
              <a:rPr lang="zh-CN" altLang="en-US" sz="1400"/>
              <a:t>{</a:t>
            </a:r>
          </a:p>
          <a:p>
            <a:r>
              <a:rPr lang="zh-CN" altLang="en-US" sz="1400"/>
              <a:t>	</a:t>
            </a:r>
            <a:r>
              <a:rPr lang="en-US" altLang="zh-CN" sz="1400"/>
              <a:t>r</a:t>
            </a:r>
            <a:r>
              <a:rPr lang="zh-CN" altLang="en-US" sz="1400"/>
              <a:t>eturn [pmf, c = std::forward&lt;Caller&gt;(caller)](auto&amp;&amp; ... args) </a:t>
            </a:r>
          </a:p>
          <a:p>
            <a:r>
              <a:rPr lang="zh-CN" altLang="en-US" sz="1400"/>
              <a:t>	{</a:t>
            </a:r>
          </a:p>
          <a:p>
            <a:r>
              <a:rPr lang="zh-CN" altLang="en-US" sz="1400"/>
              <a:t>		return (c.*pmf)(std::forward&lt;decltype(args)&gt;(args)...); </a:t>
            </a:r>
          </a:p>
          <a:p>
            <a:r>
              <a:rPr lang="zh-CN" altLang="en-US" sz="1400"/>
              <a:t>	};</a:t>
            </a:r>
          </a:p>
          <a:p>
            <a:r>
              <a:rPr lang="zh-CN" altLang="en-US" sz="140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t>Binding pmf with smart pointers</a:t>
            </a:r>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caller_is_a_smart_pointer</a:t>
            </a:r>
            <a:r>
              <a:rPr lang="en-US" altLang="zh-CN" sz="1400" dirty="0"/>
              <a:t> {};</a:t>
            </a:r>
          </a:p>
          <a:p>
            <a:endParaRPr lang="zh-CN" altLang="en-US" sz="1400" dirty="0"/>
          </a:p>
          <a:p>
            <a:r>
              <a:rPr lang="zh-CN" altLang="en-US" sz="1400" dirty="0"/>
              <a:t>template &lt;typename F, typename Caller&gt;</a:t>
            </a:r>
          </a:p>
          <a:p>
            <a:r>
              <a:rPr lang="zh-CN" altLang="en-US" sz="1400" dirty="0"/>
              <a:t>auto bind_impl_pmf(caller_is_a_smart_pointer,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(c.get()-&gt;*pmf)(std::forward&lt;decltype(args)&gt;(args)...); </a:t>
            </a:r>
          </a:p>
          <a:p>
            <a:r>
              <a:rPr lang="zh-CN" altLang="en-US" sz="1400" dirty="0"/>
              <a:t>	};</a:t>
            </a:r>
          </a:p>
          <a:p>
            <a:r>
              <a:rPr lang="zh-CN" altLang="en-US" sz="1400" dirty="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using 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a:t>voider</a:t>
            </a:r>
            <a:r>
              <a:rPr lang="en-US" altLang="zh-CN" dirty="0"/>
              <a:t>?</a:t>
            </a:r>
          </a:p>
          <a:p>
            <a:pPr marL="285750" indent="-285750">
              <a:buClrTx/>
              <a:buFont typeface="Wingdings" panose="05000000000000000000" charset="0"/>
              <a:buChar char="u"/>
            </a:pPr>
            <a:r>
              <a:rPr lang="en-US" altLang="zh-CN" dirty="0"/>
              <a:t> Simplify the way of using SFINAE</a:t>
            </a:r>
          </a:p>
          <a:p>
            <a:pPr marL="285750" indent="-285750">
              <a:buClrTx/>
              <a:buFont typeface="Wingdings" panose="05000000000000000000" charset="0"/>
              <a:buChar char="u"/>
            </a:pPr>
            <a:r>
              <a:rPr lang="en-US" altLang="zh-CN" dirty="0"/>
              <a:t> Immune to reference and </a:t>
            </a:r>
            <a:r>
              <a:rPr lang="en-US" altLang="zh-CN" dirty="0" err="1"/>
              <a:t>cv</a:t>
            </a:r>
            <a:r>
              <a:rPr lang="en-US" altLang="zh-CN" dirty="0"/>
              <a:t> qualifiers</a:t>
            </a:r>
            <a:br>
              <a:rPr lang="en-US" altLang="zh-CN" dirty="0"/>
            </a:br>
            <a:endParaRPr lang="en-US" altLang="zh-CN" dirty="0"/>
          </a:p>
          <a:p>
            <a:r>
              <a:rPr lang="en-US" altLang="zh-CN" dirty="0" err="1" smtClean="0"/>
              <a:t>eg</a:t>
            </a:r>
            <a:r>
              <a:rPr lang="en-US" altLang="zh-CN" dirty="0" smtClean="0"/>
              <a:t>. a simple </a:t>
            </a:r>
            <a:r>
              <a:rPr lang="en-US" altLang="zh-CN" dirty="0" err="1" smtClean="0"/>
              <a:t>implemenntation</a:t>
            </a:r>
            <a:r>
              <a:rPr lang="en-US" altLang="zh-CN" dirty="0" smtClean="0"/>
              <a:t> of </a:t>
            </a:r>
            <a:r>
              <a:rPr lang="en-US" altLang="zh-CN" dirty="0" err="1" smtClean="0"/>
              <a:t>is_smart_pointer</a:t>
            </a:r>
            <a:endParaRPr lang="en-US" altLang="zh-CN" dirty="0" smtClean="0"/>
          </a:p>
          <a:p>
            <a:r>
              <a:rPr lang="en-US" altLang="zh-CN" sz="1400" dirty="0" smtClean="0"/>
              <a:t>template </a:t>
            </a:r>
            <a:r>
              <a:rPr lang="en-US" altLang="zh-CN" sz="1400" dirty="0"/>
              <a:t>&lt;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std::</a:t>
            </a:r>
            <a:r>
              <a:rPr lang="en-US" altLang="zh-CN" sz="1400" dirty="0" err="1"/>
              <a:t>false_type</a:t>
            </a:r>
            <a:r>
              <a:rPr lang="en-US" altLang="zh-CN" sz="1400" dirty="0"/>
              <a:t> {};</a:t>
            </a:r>
          </a:p>
          <a:p>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a:t>	</a:t>
            </a:r>
            <a:r>
              <a:rPr lang="en-US" altLang="zh-CN" sz="1400" dirty="0" err="1"/>
              <a:t>voider_t</a:t>
            </a:r>
            <a:r>
              <a:rPr lang="en-US" altLang="zh-CN" sz="1400" dirty="0"/>
              <a:t>&lt;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&lt;T&gt;().operator -&gt;()),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&lt;T&gt;().get</a:t>
            </a:r>
            <a:r>
              <a:rPr lang="en-US" altLang="zh-CN" sz="1400" dirty="0" smtClean="0"/>
              <a:t>()</a:t>
            </a:r>
            <a:endParaRPr lang="en-US" altLang="zh-CN" sz="1400" dirty="0"/>
          </a:p>
          <a:p>
            <a:r>
              <a:rPr lang="en-US" altLang="zh-CN" sz="1400" dirty="0"/>
              <a:t>	&gt;&gt; : std::</a:t>
            </a:r>
            <a:r>
              <a:rPr lang="en-US" altLang="zh-CN" sz="1400" dirty="0" err="1"/>
              <a:t>true_type</a:t>
            </a:r>
            <a:r>
              <a:rPr lang="en-US" altLang="zh-CN" sz="1400" dirty="0"/>
              <a:t> {};</a:t>
            </a:r>
          </a:p>
          <a:p>
            <a:endParaRPr lang="zh-CN" altLang="en-US" dirty="0"/>
          </a:p>
        </p:txBody>
      </p:sp>
      <p:sp>
        <p:nvSpPr>
          <p:cNvPr id="4" name="矩形 3"/>
          <p:cNvSpPr/>
          <p:nvPr/>
        </p:nvSpPr>
        <p:spPr>
          <a:xfrm>
            <a:off x="4957903" y="4846632"/>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(std::</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972907" y="4787909"/>
            <a:ext cx="255198" cy="369332"/>
          </a:xfrm>
          <a:prstGeom prst="rect">
            <a:avLst/>
          </a:prstGeom>
        </p:spPr>
        <p:txBody>
          <a:bodyPr wrap="none">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sz="1800" dirty="0">
                <a:solidFill>
                  <a:schemeClr val="accent5"/>
                </a:solidFill>
              </a:rPr>
              <a:t>5.A little episode </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198844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boost::</a:t>
            </a:r>
            <a:r>
              <a:rPr lang="en-US" altLang="zh-CN" b="1" dirty="0" err="1"/>
              <a:t>placehodler</a:t>
            </a:r>
            <a:r>
              <a:rPr lang="en-US" altLang="zh-CN" b="1" dirty="0"/>
              <a:t>::_1 ... are in the </a:t>
            </a:r>
            <a:r>
              <a:rPr lang="en-US" altLang="zh-CN" b="1" dirty="0" err="1"/>
              <a:t>gloable</a:t>
            </a:r>
            <a:r>
              <a:rPr lang="en-US" altLang="zh-CN" b="1" dirty="0"/>
              <a:t> namespace</a:t>
            </a:r>
          </a:p>
          <a:p>
            <a:endParaRPr lang="en-US" altLang="zh-CN" dirty="0"/>
          </a:p>
          <a:p>
            <a:r>
              <a:rPr lang="en-US" altLang="zh-CN" dirty="0"/>
              <a:t>There are several ways to solve this</a:t>
            </a:r>
          </a:p>
          <a:p>
            <a:r>
              <a:rPr lang="en-US" altLang="zh-CN" dirty="0"/>
              <a:t>1. Add a macro BOOST_BIND_NO_PLACEHOLDERS ahead</a:t>
            </a:r>
          </a:p>
          <a:p>
            <a:r>
              <a:rPr lang="en-US" altLang="zh-CN" dirty="0"/>
              <a:t>2. Make std::bind compatible with boost::</a:t>
            </a:r>
            <a:r>
              <a:rPr lang="en-US" altLang="zh-CN" dirty="0" err="1"/>
              <a:t>placerholers</a:t>
            </a:r>
            <a:endParaRPr lang="en-US" altLang="zh-CN" dirty="0"/>
          </a:p>
          <a:p>
            <a:endParaRPr lang="en-US" altLang="zh-CN" dirty="0"/>
          </a:p>
          <a:p>
            <a:r>
              <a:rPr lang="en-US" altLang="zh-CN" dirty="0"/>
              <a:t>We choose the second.</a:t>
            </a:r>
          </a:p>
          <a:p>
            <a:endParaRPr lang="en-US" altLang="zh-CN" dirty="0"/>
          </a:p>
          <a:p>
            <a:r>
              <a:rPr lang="en-US" altLang="zh-CN" sz="1400" dirty="0"/>
              <a:t>namespace std</a:t>
            </a:r>
          </a:p>
          <a:p>
            <a:r>
              <a:rPr lang="en-US" altLang="zh-CN" sz="1400" dirty="0"/>
              <a:t>{</a:t>
            </a:r>
          </a:p>
          <a:p>
            <a:r>
              <a:rPr lang="en-US" altLang="zh-CN" sz="1400" dirty="0"/>
              <a:t>	template &lt;</a:t>
            </a:r>
            <a:r>
              <a:rPr lang="en-US" altLang="zh-CN" sz="1400" dirty="0" err="1"/>
              <a:t>int</a:t>
            </a:r>
            <a:r>
              <a:rPr lang="en-US" altLang="zh-CN" sz="1400" dirty="0"/>
              <a:t> Size&gt;</a:t>
            </a:r>
          </a:p>
          <a:p>
            <a:r>
              <a:rPr lang="en-US" altLang="zh-CN" sz="1400" dirty="0"/>
              <a:t>	</a:t>
            </a:r>
            <a:r>
              <a:rPr lang="en-US" altLang="zh-CN" sz="1400" dirty="0" err="1"/>
              <a:t>struct</a:t>
            </a:r>
            <a:r>
              <a:rPr lang="en-US" altLang="zh-CN" sz="1400" dirty="0"/>
              <a:t> </a:t>
            </a:r>
            <a:r>
              <a:rPr lang="en-US" altLang="zh-CN" sz="1400" dirty="0" err="1"/>
              <a:t>is_placeholder</a:t>
            </a:r>
            <a:r>
              <a:rPr lang="en-US" altLang="zh-CN" sz="1400" dirty="0"/>
              <a:t>&lt;boost::</a:t>
            </a:r>
            <a:r>
              <a:rPr lang="en-US" altLang="zh-CN" sz="1400" dirty="0" err="1"/>
              <a:t>arg</a:t>
            </a:r>
            <a:r>
              <a:rPr lang="en-US" altLang="zh-CN" sz="1400" dirty="0"/>
              <a:t>&lt;Size&gt;&gt;</a:t>
            </a:r>
          </a:p>
          <a:p>
            <a:r>
              <a:rPr lang="en-US" altLang="zh-CN" sz="1400" dirty="0"/>
              <a:t>		: public std::</a:t>
            </a:r>
            <a:r>
              <a:rPr lang="en-US" altLang="zh-CN" sz="1400" dirty="0" err="1"/>
              <a:t>integral_constant</a:t>
            </a:r>
            <a:r>
              <a:rPr lang="en-US" altLang="zh-CN" sz="1400" dirty="0"/>
              <a:t>&lt;</a:t>
            </a:r>
            <a:r>
              <a:rPr lang="en-US" altLang="zh-CN" sz="1400" dirty="0" err="1"/>
              <a:t>int</a:t>
            </a:r>
            <a:r>
              <a:rPr lang="en-US" altLang="zh-CN" sz="1400" dirty="0"/>
              <a:t>, Size&gt;</a:t>
            </a:r>
          </a:p>
          <a:p>
            <a:r>
              <a:rPr lang="en-US" altLang="zh-CN" sz="1400" dirty="0"/>
              <a:t>	{</a:t>
            </a:r>
          </a:p>
          <a:p>
            <a:r>
              <a:rPr lang="en-US" altLang="zh-CN" sz="1400" dirty="0"/>
              <a:t>	};</a:t>
            </a:r>
            <a:br>
              <a:rPr lang="en-US" altLang="zh-CN" sz="1400" dirty="0"/>
            </a:br>
            <a:r>
              <a:rPr lang="en-US" altLang="zh-CN" sz="1400" dirty="0"/>
              <a: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A bug from </a:t>
            </a:r>
            <a:r>
              <a:rPr lang="en-US" altLang="zh-CN" b="1" dirty="0" err="1"/>
              <a:t>gcc</a:t>
            </a:r>
            <a:endParaRPr lang="en-US" altLang="zh-CN" b="1" dirty="0"/>
          </a:p>
          <a:p>
            <a:endParaRPr lang="en-US" altLang="zh-CN" b="1" dirty="0"/>
          </a:p>
          <a:p>
            <a:r>
              <a:rPr lang="en-US" altLang="zh-CN" dirty="0"/>
              <a:t>we got a compile-time error from the code below</a:t>
            </a:r>
          </a:p>
          <a:p>
            <a:r>
              <a:rPr lang="en-US" altLang="zh-CN" b="1" dirty="0"/>
              <a:t/>
            </a:r>
            <a:br>
              <a:rPr lang="en-US" altLang="zh-CN" b="1" dirty="0"/>
            </a:br>
            <a:r>
              <a:rPr lang="en-US" altLang="zh-CN" b="1" dirty="0"/>
              <a:t>	</a:t>
            </a:r>
            <a:r>
              <a:rPr lang="en-US" altLang="zh-CN" sz="1400" dirty="0" err="1"/>
              <a:t>timax</a:t>
            </a:r>
            <a:r>
              <a:rPr lang="en-US" altLang="zh-CN" sz="1400" dirty="0"/>
              <a:t>::bind(add, 1, _1);  // with boost placeholder</a:t>
            </a:r>
          </a:p>
          <a:p>
            <a:endParaRPr lang="en-US" altLang="zh-CN" sz="1400" dirty="0"/>
          </a:p>
          <a:p>
            <a:endParaRPr lang="en-US" altLang="zh-CN" b="1" dirty="0"/>
          </a:p>
          <a:p>
            <a:endParaRPr lang="en-US" altLang="zh-CN" b="1" dirty="0"/>
          </a:p>
          <a:p>
            <a:endParaRPr lang="en-US" altLang="zh-CN" b="1" dirty="0"/>
          </a:p>
          <a:p>
            <a:endParaRPr lang="en-US" altLang="zh-CN" b="1" dirty="0"/>
          </a:p>
          <a:p>
            <a:r>
              <a:rPr lang="en-US" altLang="zh-CN" dirty="0"/>
              <a:t>boost::placeholders::_1 is a const reference of boost::</a:t>
            </a:r>
            <a:r>
              <a:rPr lang="en-US" altLang="zh-CN" dirty="0" err="1"/>
              <a:t>arg</a:t>
            </a:r>
            <a:r>
              <a:rPr lang="en-US" altLang="zh-CN" dirty="0"/>
              <a:t>&lt;1&gt; object, and we guess that </a:t>
            </a:r>
            <a:r>
              <a:rPr lang="en-US" altLang="zh-CN" dirty="0" err="1"/>
              <a:t>gcc</a:t>
            </a:r>
            <a:r>
              <a:rPr lang="en-US" altLang="zh-CN" dirty="0"/>
              <a:t> is not doing well with const reference to placeholder</a:t>
            </a:r>
          </a:p>
          <a:p>
            <a:endParaRPr lang="en-US" altLang="zh-CN" dirty="0"/>
          </a:p>
          <a:p>
            <a:r>
              <a:rPr lang="en-US" altLang="zh-CN" b="1" dirty="0"/>
              <a:t>Solution:</a:t>
            </a:r>
          </a:p>
          <a:p>
            <a:r>
              <a:rPr lang="en-US" altLang="zh-CN" dirty="0"/>
              <a:t>use TMP to return a new object when forwarding boost placeholder</a:t>
            </a:r>
          </a:p>
          <a:p>
            <a:endParaRPr lang="zh-CN" altLang="en-US" dirty="0"/>
          </a:p>
        </p:txBody>
      </p:sp>
      <p:pic>
        <p:nvPicPr>
          <p:cNvPr id="4" name="图片 3" descr="QQ截图20161022233927"/>
          <p:cNvPicPr>
            <a:picLocks noChangeAspect="1"/>
          </p:cNvPicPr>
          <p:nvPr/>
        </p:nvPicPr>
        <p:blipFill>
          <a:blip r:embed="rId2" cstate="print"/>
          <a:stretch>
            <a:fillRect/>
          </a:stretch>
        </p:blipFill>
        <p:spPr>
          <a:xfrm>
            <a:off x="909955" y="2856865"/>
            <a:ext cx="7324090" cy="9620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dirty="0">
                <a:sym typeface="+mn-ea"/>
              </a:rPr>
              <a:t>template &lt;</a:t>
            </a:r>
            <a:r>
              <a:rPr lang="en-US" altLang="zh-CN" dirty="0" err="1">
                <a:sym typeface="+mn-ea"/>
              </a:rPr>
              <a:t>typename</a:t>
            </a:r>
            <a:r>
              <a:rPr lang="en-US" altLang="zh-CN" dirty="0">
                <a:sym typeface="+mn-ea"/>
              </a:rPr>
              <a:t> T&gt;</a:t>
            </a:r>
          </a:p>
          <a:p>
            <a:r>
              <a:rPr lang="zh-CN" altLang="en-US" dirty="0"/>
              <a:t>struct forward {</a:t>
            </a:r>
          </a:p>
          <a:p>
            <a:r>
              <a:rPr lang="zh-CN" altLang="en-US" dirty="0"/>
              <a:t>	template &lt;typename T1&gt;</a:t>
            </a:r>
          </a:p>
          <a:p>
            <a:r>
              <a:rPr lang="zh-CN" altLang="en-US" dirty="0"/>
              <a:t>	static decltype(auto) apply(T1&amp;&amp; t1) noexcept {</a:t>
            </a:r>
          </a:p>
          <a:p>
            <a:r>
              <a:rPr lang="zh-CN" altLang="en-US" dirty="0"/>
              <a:t>		</a:t>
            </a:r>
            <a:r>
              <a:rPr lang="en-US" altLang="zh-CN" dirty="0"/>
              <a:t>r</a:t>
            </a:r>
            <a:r>
              <a:rPr lang="zh-CN" altLang="en-US" dirty="0"/>
              <a:t>eturn std::forward&lt;T&gt;(t1);</a:t>
            </a:r>
          </a:p>
          <a:p>
            <a:r>
              <a:rPr lang="zh-CN" altLang="en-US" dirty="0"/>
              <a:t>	}</a:t>
            </a:r>
          </a:p>
          <a:p>
            <a:r>
              <a:rPr lang="zh-CN" altLang="en-US" dirty="0"/>
              <a:t>};</a:t>
            </a:r>
          </a:p>
          <a:p>
            <a:endParaRPr lang="zh-CN" altLang="en-US" dirty="0"/>
          </a:p>
          <a:p>
            <a:r>
              <a:rPr lang="zh-CN" altLang="en-US" dirty="0"/>
              <a:t>template &lt;int Size&gt;</a:t>
            </a:r>
          </a:p>
          <a:p>
            <a:r>
              <a:rPr lang="en-US" altLang="zh-CN" dirty="0"/>
              <a:t>s</a:t>
            </a:r>
            <a:r>
              <a:rPr lang="zh-CN" altLang="en-US" dirty="0"/>
              <a:t>truct forward&lt;boost::arg&lt;Size&gt; const&amp;&gt; {</a:t>
            </a:r>
          </a:p>
          <a:p>
            <a:r>
              <a:rPr lang="zh-CN" altLang="en-US" dirty="0"/>
              <a:t>	template &lt;typename T1&gt;</a:t>
            </a:r>
          </a:p>
          <a:p>
            <a:r>
              <a:rPr lang="zh-CN" altLang="en-US" dirty="0"/>
              <a:t>	static auto apply(T1&amp;&amp; t1) noexcept {</a:t>
            </a:r>
          </a:p>
          <a:p>
            <a:r>
              <a:rPr lang="zh-CN" altLang="en-US" dirty="0"/>
              <a:t>		return t1;</a:t>
            </a:r>
          </a:p>
          <a:p>
            <a:r>
              <a:rPr lang="zh-CN" altLang="en-US" dirty="0"/>
              <a:t>	}</a:t>
            </a:r>
          </a:p>
          <a:p>
            <a:r>
              <a:rPr lang="zh-CN" altLang="en-US" dirty="0"/>
              <a:t>};</a:t>
            </a:r>
          </a:p>
        </p:txBody>
      </p:sp>
      <p:sp>
        <p:nvSpPr>
          <p:cNvPr id="4" name="矩形 3"/>
          <p:cNvSpPr/>
          <p:nvPr/>
        </p:nvSpPr>
        <p:spPr>
          <a:xfrm>
            <a:off x="4534343" y="5190580"/>
            <a:ext cx="2407454" cy="369332"/>
          </a:xfrm>
          <a:prstGeom prst="rect">
            <a:avLst/>
          </a:prstGeom>
        </p:spPr>
        <p:txBody>
          <a:bodyPr wrap="none">
            <a:spAutoFit/>
          </a:bodyPr>
          <a:lstStyle/>
          <a:p>
            <a:r>
              <a:rPr lang="en-US" altLang="zh-CN" dirty="0" smtClean="0">
                <a:solidFill>
                  <a:srgbClr val="FF0000"/>
                </a:solidFill>
              </a:rPr>
              <a:t>remove const reference</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dirty="0"/>
              <a:t>5.A little episode </a:t>
            </a:r>
          </a:p>
          <a:p>
            <a:endParaRPr lang="en-US" altLang="zh-CN" dirty="0"/>
          </a:p>
          <a:p>
            <a:r>
              <a:rPr lang="en-US" altLang="zh-CN" sz="1800" dirty="0">
                <a:solidFill>
                  <a:schemeClr val="accent5"/>
                </a:solidFill>
              </a:rPr>
              <a:t>6.What you can do with it</a:t>
            </a:r>
            <a:endParaRPr lang="zh-CN" altLang="en-US" sz="1800" dirty="0">
              <a:solidFill>
                <a:schemeClr val="accent5"/>
              </a:solidFill>
            </a:endParaRPr>
          </a:p>
        </p:txBody>
      </p:sp>
    </p:spTree>
    <p:extLst>
      <p:ext uri="{BB962C8B-B14F-4D97-AF65-F5344CB8AC3E}">
        <p14:creationId xmlns:p14="http://schemas.microsoft.com/office/powerpoint/2010/main" val="5101301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4748</TotalTime>
  <Words>1998</Words>
  <Application>Microsoft Office PowerPoint</Application>
  <PresentationFormat>全屏显示(4:3)</PresentationFormat>
  <Paragraphs>469</Paragraphs>
  <Slides>37</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宋体</vt:lpstr>
      <vt:lpstr>微软雅黑</vt:lpstr>
      <vt:lpstr>微软雅黑</vt:lpstr>
      <vt:lpstr>Arial</vt:lpstr>
      <vt:lpstr>Arial</vt:lpstr>
      <vt:lpstr>Calibri</vt:lpstr>
      <vt:lpstr>Calibri Light</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Outline</vt:lpstr>
      <vt:lpstr>Challenges</vt:lpstr>
      <vt:lpstr>Register callable of any signature</vt:lpstr>
      <vt:lpstr>Register callable of any signature</vt:lpstr>
      <vt:lpstr>Register callable of any signature</vt:lpstr>
      <vt:lpstr>Register callable of any signature</vt:lpstr>
      <vt:lpstr>Register callable of any signature</vt:lpstr>
      <vt:lpstr>std::apply implement with C++11/14</vt:lpstr>
      <vt:lpstr>Flexible</vt:lpstr>
      <vt:lpstr>Flexible</vt:lpstr>
      <vt:lpstr>Flexible</vt:lpstr>
      <vt:lpstr>Safe</vt:lpstr>
      <vt:lpstr>Template meta-programming</vt:lpstr>
      <vt:lpstr>Template meta-programming</vt:lpstr>
      <vt:lpstr>Template meta-programming</vt:lpstr>
      <vt:lpstr>Binding function and callable</vt:lpstr>
      <vt:lpstr>Binding pmf with pointers</vt:lpstr>
      <vt:lpstr>Binding pmf with object</vt:lpstr>
      <vt:lpstr>Binding pmf with smart pointers</vt:lpstr>
      <vt:lpstr>Template meta-programming</vt:lpstr>
      <vt:lpstr>Template meta-programming</vt:lpstr>
      <vt:lpstr>Outline</vt:lpstr>
      <vt:lpstr>Episode</vt:lpstr>
      <vt:lpstr>Episode</vt:lpstr>
      <vt:lpstr>Episode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327</cp:revision>
  <dcterms:created xsi:type="dcterms:W3CDTF">2016-10-09T06:12:27Z</dcterms:created>
  <dcterms:modified xsi:type="dcterms:W3CDTF">2017-04-11T08:30:46Z</dcterms:modified>
</cp:coreProperties>
</file>