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65" r:id="rId4"/>
    <p:sldId id="320" r:id="rId5"/>
    <p:sldId id="258" r:id="rId6"/>
    <p:sldId id="268" r:id="rId7"/>
    <p:sldId id="321" r:id="rId8"/>
    <p:sldId id="322" r:id="rId9"/>
    <p:sldId id="323" r:id="rId10"/>
    <p:sldId id="269" r:id="rId11"/>
    <p:sldId id="277" r:id="rId12"/>
    <p:sldId id="278" r:id="rId13"/>
    <p:sldId id="279" r:id="rId14"/>
    <p:sldId id="280" r:id="rId15"/>
    <p:sldId id="324" r:id="rId16"/>
    <p:sldId id="281" r:id="rId17"/>
    <p:sldId id="326" r:id="rId18"/>
    <p:sldId id="282" r:id="rId19"/>
    <p:sldId id="327" r:id="rId20"/>
    <p:sldId id="328" r:id="rId21"/>
    <p:sldId id="329" r:id="rId22"/>
    <p:sldId id="330" r:id="rId23"/>
    <p:sldId id="331" r:id="rId24"/>
    <p:sldId id="332" r:id="rId25"/>
    <p:sldId id="299" r:id="rId26"/>
    <p:sldId id="304" r:id="rId27"/>
    <p:sldId id="303" r:id="rId28"/>
    <p:sldId id="307" r:id="rId29"/>
    <p:sldId id="302" r:id="rId30"/>
    <p:sldId id="308" r:id="rId31"/>
    <p:sldId id="309" r:id="rId32"/>
    <p:sldId id="310" r:id="rId33"/>
    <p:sldId id="311" r:id="rId34"/>
    <p:sldId id="312" r:id="rId35"/>
    <p:sldId id="313" r:id="rId36"/>
    <p:sldId id="314" r:id="rId37"/>
    <p:sldId id="315" r:id="rId38"/>
    <p:sldId id="261" r:id="rId39"/>
    <p:sldId id="316" r:id="rId40"/>
    <p:sldId id="317" r:id="rId41"/>
    <p:sldId id="318" r:id="rId42"/>
    <p:sldId id="262" r:id="rId43"/>
    <p:sldId id="301" r:id="rId44"/>
    <p:sldId id="263" r:id="rId45"/>
    <p:sldId id="264"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 </a:t>
            </a:r>
            <a:r>
              <a:rPr lang="en-US" altLang="zh-CN" dirty="0" err="1" smtClean="0"/>
              <a:t>i</a:t>
            </a:r>
            <a:r>
              <a:rPr lang="en-US" altLang="zh-CN" dirty="0" smtClean="0"/>
              <a:t> want to introduce </a:t>
            </a:r>
            <a:r>
              <a:rPr lang="en-US" altLang="zh-CN" dirty="0" err="1" smtClean="0"/>
              <a:t>rest_rpc</a:t>
            </a:r>
            <a:r>
              <a:rPr lang="en-US" altLang="zh-CN" dirty="0" smtClean="0"/>
              <a:t>, a new approach to RPC libraries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14</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a:t>
            </a:r>
            <a:r>
              <a:rPr lang="en-US" altLang="zh-CN" baseline="0" dirty="0" smtClean="0"/>
              <a:t>. the route function is very easy, just find the handler and then call it with binary data.</a:t>
            </a:r>
          </a:p>
          <a:p>
            <a:r>
              <a:rPr lang="en-US" altLang="zh-CN" dirty="0" smtClean="0"/>
              <a:t>the key Point is the called handler, let’s look at it.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apply function has three arguments, the first argument is the registered handler, the rest arguments are binary data from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client put the call arguments into a tuple and serialize it into binary data. so at the server side we need to</a:t>
            </a:r>
            <a:r>
              <a:rPr lang="zh-CN" altLang="en-US" baseline="0" dirty="0" smtClean="0"/>
              <a:t> </a:t>
            </a:r>
            <a:r>
              <a:rPr lang="en-US" altLang="zh-CN" baseline="0" dirty="0" err="1" smtClean="0"/>
              <a:t>deserialize</a:t>
            </a:r>
            <a:r>
              <a:rPr lang="en-US" altLang="zh-CN" baseline="0" dirty="0" smtClean="0"/>
              <a:t> it into tuple. I use serialization engine iguana do the work, because of the time limit I don’t want to talk about it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you have had the registered handler and the tuple arguments, you just need to call </a:t>
            </a:r>
            <a:r>
              <a:rPr lang="en-US" altLang="zh-CN" dirty="0" err="1" smtClean="0"/>
              <a:t>std</a:t>
            </a:r>
            <a:r>
              <a:rPr lang="en-US" altLang="zh-CN" dirty="0" smtClean="0"/>
              <a:t>::apply to </a:t>
            </a:r>
            <a:r>
              <a:rPr lang="en-US" altLang="zh-CN" dirty="0" err="1" smtClean="0"/>
              <a:t>excecute</a:t>
            </a:r>
            <a:r>
              <a:rPr lang="en-US" altLang="zh-CN" dirty="0" smtClean="0"/>
              <a:t> the hander in  </a:t>
            </a:r>
            <a:r>
              <a:rPr lang="en-US" altLang="zh-CN" dirty="0" err="1" smtClean="0"/>
              <a:t>c++</a:t>
            </a:r>
            <a:r>
              <a:rPr lang="en-US" altLang="zh-CN" dirty="0" smtClean="0"/>
              <a:t>17. But for C++14 you can utilize some new features to implement similar </a:t>
            </a:r>
            <a:r>
              <a:rPr lang="en-US" altLang="zh-CN" dirty="0" err="1" smtClean="0"/>
              <a:t>std</a:t>
            </a:r>
            <a:r>
              <a:rPr lang="en-US" altLang="zh-CN" dirty="0" smtClean="0"/>
              <a:t>::apply.</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17</a:t>
            </a:fld>
            <a:endParaRPr lang="zh-CN" altLang="en-US"/>
          </a:p>
        </p:txBody>
      </p:sp>
    </p:spTree>
    <p:extLst>
      <p:ext uri="{BB962C8B-B14F-4D97-AF65-F5344CB8AC3E}">
        <p14:creationId xmlns:p14="http://schemas.microsoft.com/office/powerpoint/2010/main" val="290873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implement </a:t>
            </a:r>
            <a:r>
              <a:rPr lang="en-US" altLang="zh-CN" dirty="0" err="1" smtClean="0"/>
              <a:t>std</a:t>
            </a:r>
            <a:r>
              <a:rPr lang="en-US" altLang="zh-CN" dirty="0" smtClean="0"/>
              <a:t>::apply by </a:t>
            </a:r>
            <a:r>
              <a:rPr lang="en-US" altLang="zh-CN" dirty="0" err="1" smtClean="0"/>
              <a:t>c++</a:t>
            </a:r>
            <a:r>
              <a:rPr lang="en-US" altLang="zh-CN" dirty="0" smtClean="0"/>
              <a:t>14, we can utilize </a:t>
            </a:r>
            <a:r>
              <a:rPr lang="en-US" altLang="zh-CN" dirty="0" err="1" smtClean="0"/>
              <a:t>c++</a:t>
            </a:r>
            <a:r>
              <a:rPr lang="en-US" altLang="zh-CN" dirty="0" smtClean="0"/>
              <a:t>14 feature </a:t>
            </a:r>
            <a:r>
              <a:rPr lang="en-US" altLang="zh-CN" dirty="0" err="1" smtClean="0"/>
              <a:t>std</a:t>
            </a:r>
            <a:r>
              <a:rPr lang="en-US" altLang="zh-CN" dirty="0" smtClean="0"/>
              <a:t>::</a:t>
            </a:r>
            <a:r>
              <a:rPr lang="en-US" altLang="zh-CN" dirty="0" err="1" smtClean="0"/>
              <a:t>index_sequence</a:t>
            </a:r>
            <a:r>
              <a:rPr lang="en-US" altLang="zh-CN" dirty="0" smtClean="0"/>
              <a:t> to expand </a:t>
            </a:r>
            <a:r>
              <a:rPr lang="en-US" altLang="zh-CN" dirty="0" err="1" smtClean="0"/>
              <a:t>variadic</a:t>
            </a:r>
            <a:r>
              <a:rPr lang="en-US" altLang="zh-CN" dirty="0" smtClean="0"/>
              <a:t> template.</a:t>
            </a:r>
          </a:p>
          <a:p>
            <a:r>
              <a:rPr lang="en-US" altLang="zh-CN" dirty="0" smtClean="0"/>
              <a:t>at first make a </a:t>
            </a:r>
            <a:r>
              <a:rPr lang="en-US" altLang="zh-CN" dirty="0" err="1" smtClean="0"/>
              <a:t>index_sequence</a:t>
            </a:r>
            <a:r>
              <a:rPr lang="en-US" altLang="zh-CN" dirty="0" smtClean="0"/>
              <a:t> by </a:t>
            </a:r>
            <a:r>
              <a:rPr lang="en-US" altLang="zh-CN" dirty="0" err="1" smtClean="0"/>
              <a:t>tuple_size</a:t>
            </a:r>
            <a:r>
              <a:rPr lang="en-US" altLang="zh-CN" dirty="0" smtClean="0"/>
              <a:t>, then get all elements of tuple by expanding </a:t>
            </a:r>
            <a:r>
              <a:rPr lang="en-US" altLang="zh-CN" dirty="0" err="1" smtClean="0"/>
              <a:t>variadic</a:t>
            </a:r>
            <a:r>
              <a:rPr lang="en-US" altLang="zh-CN" dirty="0" smtClean="0"/>
              <a:t> template, the got parameters become function arguments and the function call finish.</a:t>
            </a:r>
          </a:p>
          <a:p>
            <a:r>
              <a:rPr lang="en-US" altLang="zh-CN" dirty="0" smtClean="0"/>
              <a:t>ok let’s look back the solution of register and route handler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18</a:t>
            </a:fld>
            <a:endParaRPr lang="zh-CN" altLang="en-US"/>
          </a:p>
        </p:txBody>
      </p:sp>
    </p:spTree>
    <p:extLst>
      <p:ext uri="{BB962C8B-B14F-4D97-AF65-F5344CB8AC3E}">
        <p14:creationId xmlns:p14="http://schemas.microsoft.com/office/powerpoint/2010/main" val="701607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a template class to hold the function type and wrapper the real function by invoker::apply. this is a special type erase method, we can register callable of any signature by this method.</a:t>
            </a:r>
          </a:p>
          <a:p>
            <a:r>
              <a:rPr lang="en-US" altLang="zh-CN" dirty="0" smtClean="0"/>
              <a:t>is this method universal? yes, this method is particularly suitable for the following scenarios: parse parameters from network and route to the right handler, RPC, http server can enjoy the benefit of this method.</a:t>
            </a:r>
          </a:p>
          <a:p>
            <a:r>
              <a:rPr lang="en-US" altLang="zh-CN" dirty="0" smtClean="0"/>
              <a:t>let’s talk about the http server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19</a:t>
            </a:fld>
            <a:endParaRPr lang="zh-CN" altLang="en-US"/>
          </a:p>
        </p:txBody>
      </p:sp>
    </p:spTree>
    <p:extLst>
      <p:ext uri="{BB962C8B-B14F-4D97-AF65-F5344CB8AC3E}">
        <p14:creationId xmlns:p14="http://schemas.microsoft.com/office/powerpoint/2010/main" val="4088154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to parse the string </a:t>
            </a:r>
            <a:r>
              <a:rPr lang="en-US" altLang="zh-CN" dirty="0" err="1" smtClean="0"/>
              <a:t>url</a:t>
            </a:r>
            <a:r>
              <a:rPr lang="en-US" altLang="zh-CN" dirty="0" smtClean="0"/>
              <a:t> and call the right handler, this situation is a little different from former situation, because the request is raw string, no serialization. how to route and execute by the string </a:t>
            </a:r>
            <a:r>
              <a:rPr lang="en-US" altLang="zh-CN" dirty="0" err="1" smtClean="0"/>
              <a:t>url</a:t>
            </a:r>
            <a:r>
              <a:rPr lang="en-US" altLang="zh-CN" dirty="0" smtClean="0"/>
              <a:t>?</a:t>
            </a:r>
          </a:p>
          <a:p>
            <a:r>
              <a:rPr lang="en-US" altLang="zh-CN" dirty="0" smtClean="0"/>
              <a:t>can anyone give a solution?</a:t>
            </a:r>
          </a:p>
          <a:p>
            <a:r>
              <a:rPr lang="en-US" altLang="zh-CN" dirty="0" smtClean="0"/>
              <a:t>the solution is similar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20</a:t>
            </a:fld>
            <a:endParaRPr lang="zh-CN" altLang="en-US"/>
          </a:p>
        </p:txBody>
      </p:sp>
    </p:spTree>
    <p:extLst>
      <p:ext uri="{BB962C8B-B14F-4D97-AF65-F5344CB8AC3E}">
        <p14:creationId xmlns:p14="http://schemas.microsoft.com/office/powerpoint/2010/main" val="387491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split </a:t>
            </a:r>
            <a:r>
              <a:rPr lang="en-US" altLang="zh-CN" dirty="0" err="1" smtClean="0"/>
              <a:t>url</a:t>
            </a:r>
            <a:r>
              <a:rPr lang="en-US" altLang="zh-CN" dirty="0" smtClean="0"/>
              <a:t> into a string vector, the vector hold the string parameters. token parser to the work.</a:t>
            </a:r>
          </a:p>
          <a:p>
            <a:r>
              <a:rPr lang="en-US" altLang="zh-CN" dirty="0" smtClean="0"/>
              <a:t>the get method transforms a parameter to a gave type parameter.</a:t>
            </a:r>
          </a:p>
          <a:p>
            <a:r>
              <a:rPr lang="en-US" altLang="zh-CN" dirty="0" smtClean="0"/>
              <a:t>it’s easy and clear, nothing more to say. next we will implement route and execute by the string vector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21</a:t>
            </a:fld>
            <a:endParaRPr lang="zh-CN" altLang="en-US"/>
          </a:p>
        </p:txBody>
      </p:sp>
    </p:spTree>
    <p:extLst>
      <p:ext uri="{BB962C8B-B14F-4D97-AF65-F5344CB8AC3E}">
        <p14:creationId xmlns:p14="http://schemas.microsoft.com/office/powerpoint/2010/main" val="1318862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bind, this time we also bind a template class static member function, but the member function is template function, and one argument is a empty tuple. let’s look at the template class.</a:t>
            </a:r>
          </a:p>
          <a:p>
            <a:r>
              <a:rPr lang="en-US" altLang="zh-CN" dirty="0" smtClean="0"/>
              <a:t>I think it’s very difficult to solve the problem by </a:t>
            </a:r>
            <a:r>
              <a:rPr lang="en-US" altLang="zh-CN" dirty="0" err="1" smtClean="0"/>
              <a:t>c++</a:t>
            </a:r>
            <a:r>
              <a:rPr lang="en-US" altLang="zh-CN" dirty="0" smtClean="0"/>
              <a:t>03</a:t>
            </a:r>
          </a:p>
          <a:p>
            <a:r>
              <a:rPr lang="en-US" altLang="zh-CN" dirty="0" smtClean="0"/>
              <a:t>but it’s easy for modern </a:t>
            </a:r>
            <a:r>
              <a:rPr lang="en-US" altLang="zh-CN" dirty="0" err="1" smtClean="0"/>
              <a:t>c++</a:t>
            </a:r>
            <a:r>
              <a:rPr lang="en-US" altLang="zh-CN" dirty="0" smtClean="0"/>
              <a:t>, because there are so many new features can help us, we just need find the potential of new features and compose them together.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22</a:t>
            </a:fld>
            <a:endParaRPr lang="zh-CN" altLang="en-US"/>
          </a:p>
        </p:txBody>
      </p:sp>
    </p:spTree>
    <p:extLst>
      <p:ext uri="{BB962C8B-B14F-4D97-AF65-F5344CB8AC3E}">
        <p14:creationId xmlns:p14="http://schemas.microsoft.com/office/powerpoint/2010/main" val="2354499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every time </a:t>
            </a:r>
            <a:r>
              <a:rPr lang="en-US" altLang="zh-CN" smtClean="0"/>
              <a:t>get a string argument</a:t>
            </a:r>
            <a:r>
              <a:rPr lang="en-US" altLang="zh-CN" baseline="0" smtClean="0"/>
              <a:t> and transform to corresponding argument in the function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23</a:t>
            </a:fld>
            <a:endParaRPr lang="zh-CN" altLang="en-US"/>
          </a:p>
        </p:txBody>
      </p:sp>
    </p:spTree>
    <p:extLst>
      <p:ext uri="{BB962C8B-B14F-4D97-AF65-F5344CB8AC3E}">
        <p14:creationId xmlns:p14="http://schemas.microsoft.com/office/powerpoint/2010/main" val="2604106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7</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9</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topcpporg/bsta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the correct handler</a:t>
            </a:r>
          </a:p>
          <a:p>
            <a:pPr marL="285750" indent="-285750">
              <a:buFont typeface="Wingdings" panose="05000000000000000000" pitchFamily="2" charset="2"/>
              <a:buChar char="Ø"/>
            </a:pPr>
            <a:r>
              <a:rPr lang="en-US" altLang="zh-CN" dirty="0" smtClean="0"/>
              <a:t>How to simplify the call code</a:t>
            </a:r>
          </a:p>
          <a:p>
            <a:pPr marL="285750" indent="-285750">
              <a:buFont typeface="Wingdings" panose="05000000000000000000" pitchFamily="2" charset="2"/>
              <a:buChar char="Ø"/>
            </a:pPr>
            <a:r>
              <a:rPr lang="en-US" altLang="zh-CN" dirty="0"/>
              <a:t>How to hide the details of serialization and networking</a:t>
            </a:r>
            <a:endParaRPr lang="en-US" altLang="zh-CN" dirty="0" smtClean="0"/>
          </a:p>
          <a:p>
            <a:endParaRPr lang="zh-CN" altLang="en-US" dirty="0"/>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956643"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one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
        <p:nvSpPr>
          <p:cNvPr id="8" name="矩形 7"/>
          <p:cNvSpPr/>
          <p:nvPr/>
        </p:nvSpPr>
        <p:spPr>
          <a:xfrm>
            <a:off x="2751918" y="4462636"/>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wipe(left)">
                                      <p:cBhvr>
                                        <p:cTn id="65" dur="500"/>
                                        <p:tgtEl>
                                          <p:spTgt spid="7">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80">
                                          <p:stCondLst>
                                            <p:cond delay="0"/>
                                          </p:stCondLst>
                                        </p:cTn>
                                        <p:tgtEl>
                                          <p:spTgt spid="8"/>
                                        </p:tgtEl>
                                      </p:cBhvr>
                                    </p:animEffect>
                                    <p:anim calcmode="lin" valueType="num">
                                      <p:cBhvr>
                                        <p:cTn id="7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6" dur="26">
                                          <p:stCondLst>
                                            <p:cond delay="650"/>
                                          </p:stCondLst>
                                        </p:cTn>
                                        <p:tgtEl>
                                          <p:spTgt spid="8"/>
                                        </p:tgtEl>
                                      </p:cBhvr>
                                      <p:to x="100000" y="60000"/>
                                    </p:animScale>
                                    <p:animScale>
                                      <p:cBhvr>
                                        <p:cTn id="77" dur="166" decel="50000">
                                          <p:stCondLst>
                                            <p:cond delay="676"/>
                                          </p:stCondLst>
                                        </p:cTn>
                                        <p:tgtEl>
                                          <p:spTgt spid="8"/>
                                        </p:tgtEl>
                                      </p:cBhvr>
                                      <p:to x="100000" y="100000"/>
                                    </p:animScale>
                                    <p:animScale>
                                      <p:cBhvr>
                                        <p:cTn id="78" dur="26">
                                          <p:stCondLst>
                                            <p:cond delay="1312"/>
                                          </p:stCondLst>
                                        </p:cTn>
                                        <p:tgtEl>
                                          <p:spTgt spid="8"/>
                                        </p:tgtEl>
                                      </p:cBhvr>
                                      <p:to x="100000" y="80000"/>
                                    </p:animScale>
                                    <p:animScale>
                                      <p:cBhvr>
                                        <p:cTn id="79" dur="166" decel="50000">
                                          <p:stCondLst>
                                            <p:cond delay="1338"/>
                                          </p:stCondLst>
                                        </p:cTn>
                                        <p:tgtEl>
                                          <p:spTgt spid="8"/>
                                        </p:tgtEl>
                                      </p:cBhvr>
                                      <p:to x="100000" y="100000"/>
                                    </p:animScale>
                                    <p:animScale>
                                      <p:cBhvr>
                                        <p:cTn id="80" dur="26">
                                          <p:stCondLst>
                                            <p:cond delay="1642"/>
                                          </p:stCondLst>
                                        </p:cTn>
                                        <p:tgtEl>
                                          <p:spTgt spid="8"/>
                                        </p:tgtEl>
                                      </p:cBhvr>
                                      <p:to x="100000" y="90000"/>
                                    </p:animScale>
                                    <p:animScale>
                                      <p:cBhvr>
                                        <p:cTn id="81" dur="166" decel="50000">
                                          <p:stCondLst>
                                            <p:cond delay="1668"/>
                                          </p:stCondLst>
                                        </p:cTn>
                                        <p:tgtEl>
                                          <p:spTgt spid="8"/>
                                        </p:tgtEl>
                                      </p:cBhvr>
                                      <p:to x="100000" y="100000"/>
                                    </p:animScale>
                                    <p:animScale>
                                      <p:cBhvr>
                                        <p:cTn id="82" dur="26">
                                          <p:stCondLst>
                                            <p:cond delay="1808"/>
                                          </p:stCondLst>
                                        </p:cTn>
                                        <p:tgtEl>
                                          <p:spTgt spid="8"/>
                                        </p:tgtEl>
                                      </p:cBhvr>
                                      <p:to x="100000" y="95000"/>
                                    </p:animScale>
                                    <p:animScale>
                                      <p:cBhvr>
                                        <p:cTn id="8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37470" y="161461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2857" y="1528805"/>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5" y="3606049"/>
            <a:ext cx="1453006" cy="1477328"/>
          </a:xfrm>
          <a:prstGeom prst="rect">
            <a:avLst/>
          </a:prstGeom>
        </p:spPr>
        <p:txBody>
          <a:bodyPr wrap="square">
            <a:spAutoFit/>
          </a:bodyPr>
          <a:lstStyle/>
          <a:p>
            <a:r>
              <a:rPr lang="en-US" altLang="zh-CN" dirty="0" smtClean="0"/>
              <a:t>return type</a:t>
            </a:r>
            <a:endParaRPr lang="zh-CN" altLang="en-US" dirty="0"/>
          </a:p>
          <a:p>
            <a:r>
              <a:rPr lang="en-US" altLang="zh-CN" dirty="0" err="1" smtClean="0"/>
              <a:t>parm</a:t>
            </a:r>
            <a:r>
              <a:rPr lang="en-US" altLang="zh-CN" dirty="0" smtClean="0"/>
              <a:t> type</a:t>
            </a:r>
            <a:endParaRPr lang="zh-CN" altLang="en-US" dirty="0"/>
          </a:p>
          <a:p>
            <a:r>
              <a:rPr lang="en-US" altLang="zh-CN" dirty="0" err="1" smtClean="0"/>
              <a:t>referrence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a:xfrm>
            <a:off x="6858576" y="3114969"/>
            <a:ext cx="227127" cy="187837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rot="3361887">
            <a:off x="5624048" y="2705788"/>
            <a:ext cx="227127" cy="217286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p>
          <a:p>
            <a:r>
              <a:rPr lang="en-US" altLang="zh-CN" dirty="0" smtClean="0"/>
              <a:t>        this-&gt;invokers_[name] = { </a:t>
            </a:r>
            <a:r>
              <a:rPr lang="en-US" altLang="zh-CN" dirty="0" err="1" smtClean="0"/>
              <a:t>std</a:t>
            </a:r>
            <a:r>
              <a:rPr lang="en-US" altLang="zh-CN" dirty="0" smtClean="0"/>
              <a:t>::bind(&amp;invoker&lt;Function&gt;::apply, f,  _1, _2) </a:t>
            </a:r>
          </a:p>
          <a:p>
            <a:r>
              <a:rPr lang="en-US" altLang="zh-CN" dirty="0" smtClean="0"/>
              <a:t>    };</a:t>
            </a:r>
          </a:p>
          <a:p>
            <a:r>
              <a:rPr lang="en-US" altLang="zh-CN" dirty="0" smtClean="0"/>
              <a:t>private:</a:t>
            </a:r>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compose wrapper function and real function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a:solidFill>
                  <a:srgbClr val="FF0000"/>
                </a:solidFill>
              </a:rPr>
              <a:t>erase function type</a:t>
            </a:r>
          </a:p>
          <a:p>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547013" y="2748723"/>
            <a:ext cx="885172"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wipe(up)">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up)">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wipe(down)">
                                      <p:cBhvr>
                                        <p:cTn id="42" dur="580">
                                          <p:stCondLst>
                                            <p:cond delay="0"/>
                                          </p:stCondLst>
                                        </p:cTn>
                                        <p:tgtEl>
                                          <p:spTgt spid="3">
                                            <p:txEl>
                                              <p:pRg st="14" end="14"/>
                                            </p:txEl>
                                          </p:spTgt>
                                        </p:tgtEl>
                                      </p:cBhvr>
                                    </p:animEffect>
                                    <p:anim calcmode="lin" valueType="num">
                                      <p:cBhvr>
                                        <p:cTn id="43"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4" end="14"/>
                                            </p:txEl>
                                          </p:spTgt>
                                        </p:tgtEl>
                                      </p:cBhvr>
                                      <p:to x="100000" y="60000"/>
                                    </p:animScale>
                                    <p:animScale>
                                      <p:cBhvr>
                                        <p:cTn id="49" dur="166" decel="50000">
                                          <p:stCondLst>
                                            <p:cond delay="676"/>
                                          </p:stCondLst>
                                        </p:cTn>
                                        <p:tgtEl>
                                          <p:spTgt spid="3">
                                            <p:txEl>
                                              <p:pRg st="14" end="14"/>
                                            </p:txEl>
                                          </p:spTgt>
                                        </p:tgtEl>
                                      </p:cBhvr>
                                      <p:to x="100000" y="100000"/>
                                    </p:animScale>
                                    <p:animScale>
                                      <p:cBhvr>
                                        <p:cTn id="50" dur="26">
                                          <p:stCondLst>
                                            <p:cond delay="1312"/>
                                          </p:stCondLst>
                                        </p:cTn>
                                        <p:tgtEl>
                                          <p:spTgt spid="3">
                                            <p:txEl>
                                              <p:pRg st="14" end="14"/>
                                            </p:txEl>
                                          </p:spTgt>
                                        </p:tgtEl>
                                      </p:cBhvr>
                                      <p:to x="100000" y="80000"/>
                                    </p:animScale>
                                    <p:animScale>
                                      <p:cBhvr>
                                        <p:cTn id="51" dur="166" decel="50000">
                                          <p:stCondLst>
                                            <p:cond delay="1338"/>
                                          </p:stCondLst>
                                        </p:cTn>
                                        <p:tgtEl>
                                          <p:spTgt spid="3">
                                            <p:txEl>
                                              <p:pRg st="14" end="14"/>
                                            </p:txEl>
                                          </p:spTgt>
                                        </p:tgtEl>
                                      </p:cBhvr>
                                      <p:to x="100000" y="100000"/>
                                    </p:animScale>
                                    <p:animScale>
                                      <p:cBhvr>
                                        <p:cTn id="52" dur="26">
                                          <p:stCondLst>
                                            <p:cond delay="1642"/>
                                          </p:stCondLst>
                                        </p:cTn>
                                        <p:tgtEl>
                                          <p:spTgt spid="3">
                                            <p:txEl>
                                              <p:pRg st="14" end="14"/>
                                            </p:txEl>
                                          </p:spTgt>
                                        </p:tgtEl>
                                      </p:cBhvr>
                                      <p:to x="100000" y="90000"/>
                                    </p:animScale>
                                    <p:animScale>
                                      <p:cBhvr>
                                        <p:cTn id="53" dur="166" decel="50000">
                                          <p:stCondLst>
                                            <p:cond delay="1668"/>
                                          </p:stCondLst>
                                        </p:cTn>
                                        <p:tgtEl>
                                          <p:spTgt spid="3">
                                            <p:txEl>
                                              <p:pRg st="14" end="14"/>
                                            </p:txEl>
                                          </p:spTgt>
                                        </p:tgtEl>
                                      </p:cBhvr>
                                      <p:to x="100000" y="100000"/>
                                    </p:animScale>
                                    <p:animScale>
                                      <p:cBhvr>
                                        <p:cTn id="54" dur="26">
                                          <p:stCondLst>
                                            <p:cond delay="1808"/>
                                          </p:stCondLst>
                                        </p:cTn>
                                        <p:tgtEl>
                                          <p:spTgt spid="3">
                                            <p:txEl>
                                              <p:pRg st="14" end="14"/>
                                            </p:txEl>
                                          </p:spTgt>
                                        </p:tgtEl>
                                      </p:cBhvr>
                                      <p:to x="100000" y="95000"/>
                                    </p:animScale>
                                    <p:animScale>
                                      <p:cBhvr>
                                        <p:cTn id="55" dur="166" decel="50000">
                                          <p:stCondLst>
                                            <p:cond delay="1834"/>
                                          </p:stCondLst>
                                        </p:cTn>
                                        <p:tgtEl>
                                          <p:spTgt spid="3">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9" grpId="1"/>
      <p:bldP spid="9" grpId="2"/>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endParaRPr lang="zh-CN" altLang="en-US" sz="1400" dirty="0"/>
          </a:p>
          <a:p>
            <a:r>
              <a:rPr lang="en-US" altLang="zh-CN" sz="1400" dirty="0" smtClean="0"/>
              <a:t>    void </a:t>
            </a:r>
            <a:r>
              <a:rPr lang="en-US" altLang="zh-CN" sz="1400" dirty="0"/>
              <a:t>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smtClean="0"/>
              <a:t>        auto </a:t>
            </a:r>
            <a:r>
              <a:rPr lang="en-US" altLang="zh-CN" sz="1400" dirty="0"/>
              <a:t>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smtClean="0"/>
              <a:t>        it-</a:t>
            </a:r>
            <a:r>
              <a:rPr lang="en-US" altLang="zh-CN" sz="1400" dirty="0"/>
              <a:t>&gt;second(data, size);</a:t>
            </a:r>
          </a:p>
          <a:p>
            <a:r>
              <a:rPr lang="en-US" altLang="zh-CN" sz="1400" dirty="0" smtClean="0"/>
              <a:t>    }</a:t>
            </a:r>
            <a:endParaRPr lang="zh-CN" altLang="en-US" sz="1400" dirty="0"/>
          </a:p>
          <a:p>
            <a:r>
              <a:rPr lang="en-US" altLang="zh-CN" sz="1400" dirty="0"/>
              <a:t>private:</a:t>
            </a:r>
          </a:p>
          <a:p>
            <a:r>
              <a:rPr lang="en-US" altLang="zh-CN" sz="1400" dirty="0" smtClean="0"/>
              <a:t>    </a:t>
            </a:r>
            <a:r>
              <a:rPr lang="en-US" altLang="zh-CN" sz="1400" dirty="0" err="1" smtClean="0"/>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a:t>
            </a:r>
            <a:r>
              <a:rPr lang="en-US" altLang="zh-CN" dirty="0" smtClean="0"/>
              <a:t>invoker{</a:t>
            </a:r>
            <a:endParaRPr lang="en-US" altLang="zh-CN" dirty="0"/>
          </a:p>
          <a:p>
            <a:r>
              <a:rPr lang="en-US" altLang="zh-CN" dirty="0" smtClean="0"/>
              <a:t>    static </a:t>
            </a:r>
            <a:r>
              <a:rPr lang="en-US" altLang="zh-CN" dirty="0"/>
              <a:t>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r>
              <a:rPr lang="en-US" altLang="zh-CN" dirty="0" smtClean="0"/>
              <a:t>{</a:t>
            </a:r>
            <a:endParaRPr lang="en-US" altLang="zh-CN" dirty="0"/>
          </a:p>
          <a:p>
            <a:r>
              <a:rPr lang="en-US" altLang="zh-CN" dirty="0" smtClean="0"/>
              <a:t>        </a:t>
            </a:r>
            <a:r>
              <a:rPr lang="en-US" altLang="zh-CN" dirty="0" err="1" smtClean="0"/>
              <a:t>CodecPolicy</a:t>
            </a:r>
            <a:r>
              <a:rPr lang="en-US" altLang="zh-CN" dirty="0" smtClean="0"/>
              <a:t> </a:t>
            </a:r>
            <a:r>
              <a:rPr lang="en-US" altLang="zh-CN" dirty="0" err="1"/>
              <a:t>cp</a:t>
            </a:r>
            <a:r>
              <a:rPr lang="en-US" altLang="zh-CN" dirty="0"/>
              <a:t>{};</a:t>
            </a:r>
          </a:p>
          <a:p>
            <a:r>
              <a:rPr lang="en-US" altLang="zh-CN" dirty="0" smtClean="0"/>
              <a:t>        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r>
              <a:rPr lang="en-US" altLang="zh-CN" dirty="0" smtClean="0"/>
              <a:t>);</a:t>
            </a:r>
            <a:endParaRPr lang="zh-CN" altLang="en-US" dirty="0"/>
          </a:p>
          <a:p>
            <a:r>
              <a:rPr lang="en-US" altLang="zh-CN" dirty="0" smtClean="0"/>
              <a:t>        </a:t>
            </a:r>
            <a:r>
              <a:rPr lang="en-US" altLang="zh-CN" dirty="0" err="1" smtClean="0"/>
              <a:t>std</a:t>
            </a:r>
            <a:r>
              <a:rPr lang="en-US" altLang="zh-CN" dirty="0"/>
              <a:t>::apply(</a:t>
            </a:r>
            <a:r>
              <a:rPr lang="en-US" altLang="zh-CN" dirty="0" err="1"/>
              <a:t>func</a:t>
            </a:r>
            <a:r>
              <a:rPr lang="en-US" altLang="zh-CN" dirty="0"/>
              <a:t>, </a:t>
            </a:r>
            <a:r>
              <a:rPr lang="en-US" altLang="zh-CN" dirty="0" err="1"/>
              <a:t>args_tuple</a:t>
            </a:r>
            <a:r>
              <a:rPr lang="en-US" altLang="zh-CN" dirty="0"/>
              <a:t>);</a:t>
            </a:r>
          </a:p>
          <a:p>
            <a:r>
              <a:rPr lang="en-US" altLang="zh-CN" dirty="0" smtClean="0"/>
              <a:t>    }</a:t>
            </a:r>
            <a:endParaRPr lang="en-US" altLang="zh-CN" dirty="0"/>
          </a:p>
          <a:p>
            <a:r>
              <a:rPr lang="en-US" altLang="zh-CN" dirty="0" smtClean="0"/>
              <a:t>};</a:t>
            </a:r>
          </a:p>
        </p:txBody>
      </p:sp>
      <p:sp>
        <p:nvSpPr>
          <p:cNvPr id="4" name="矩形 3"/>
          <p:cNvSpPr/>
          <p:nvPr/>
        </p:nvSpPr>
        <p:spPr>
          <a:xfrm>
            <a:off x="3424517" y="3147232"/>
            <a:ext cx="4572000" cy="2308324"/>
          </a:xfrm>
          <a:prstGeom prst="rect">
            <a:avLst/>
          </a:prstGeom>
        </p:spPr>
        <p:txBody>
          <a:bodyPr>
            <a:spAutoFit/>
          </a:bodyPr>
          <a:lstStyle/>
          <a:p>
            <a:r>
              <a:rPr lang="en-US" altLang="zh-CN" dirty="0" err="1"/>
              <a:t>struct</a:t>
            </a:r>
            <a:r>
              <a:rPr lang="en-US" altLang="zh-CN" dirty="0"/>
              <a:t> </a:t>
            </a:r>
            <a:r>
              <a:rPr lang="en-US" altLang="zh-CN" dirty="0" err="1"/>
              <a:t>json_codec</a:t>
            </a:r>
            <a:r>
              <a:rPr lang="en-US" altLang="zh-CN" dirty="0"/>
              <a:t>{</a:t>
            </a:r>
          </a:p>
          <a:p>
            <a:r>
              <a:rPr lang="en-US" altLang="zh-CN" dirty="0"/>
              <a:t>    template &lt;</a:t>
            </a:r>
            <a:r>
              <a:rPr lang="en-US" altLang="zh-CN" dirty="0" err="1"/>
              <a:t>typename</a:t>
            </a:r>
            <a:r>
              <a:rPr lang="en-US" altLang="zh-CN" dirty="0"/>
              <a:t> T&gt;</a:t>
            </a:r>
          </a:p>
          <a:p>
            <a:r>
              <a:rPr lang="en-US" altLang="zh-CN" dirty="0"/>
              <a:t>    T unpack(char </a:t>
            </a:r>
            <a:r>
              <a:rPr lang="en-US" altLang="zh-CN" dirty="0" err="1"/>
              <a:t>const</a:t>
            </a:r>
            <a:r>
              <a:rPr lang="en-US" altLang="zh-CN" dirty="0"/>
              <a:t>* data, </a:t>
            </a:r>
            <a:r>
              <a:rPr lang="en-US" altLang="zh-CN" dirty="0" err="1"/>
              <a:t>size_t</a:t>
            </a:r>
            <a:r>
              <a:rPr lang="en-US" altLang="zh-CN" dirty="0"/>
              <a:t> length){</a:t>
            </a:r>
          </a:p>
          <a:p>
            <a:r>
              <a:rPr lang="en-US" altLang="zh-CN" dirty="0"/>
              <a:t>        T </a:t>
            </a:r>
            <a:r>
              <a:rPr lang="en-US" altLang="zh-CN" dirty="0" err="1"/>
              <a:t>t</a:t>
            </a:r>
            <a:r>
              <a:rPr lang="en-US" altLang="zh-CN" dirty="0"/>
              <a:t>;</a:t>
            </a:r>
          </a:p>
          <a:p>
            <a:r>
              <a:rPr lang="en-US" altLang="zh-CN" dirty="0"/>
              <a:t>        iguana::</a:t>
            </a:r>
            <a:r>
              <a:rPr lang="en-US" altLang="zh-CN" dirty="0" err="1"/>
              <a:t>json</a:t>
            </a:r>
            <a:r>
              <a:rPr lang="en-US" altLang="zh-CN" dirty="0"/>
              <a:t>::</a:t>
            </a:r>
            <a:r>
              <a:rPr lang="en-US" altLang="zh-CN" dirty="0" err="1"/>
              <a:t>from_json</a:t>
            </a:r>
            <a:r>
              <a:rPr lang="en-US" altLang="zh-CN" dirty="0"/>
              <a:t>(t, data, length);</a:t>
            </a:r>
          </a:p>
          <a:p>
            <a:r>
              <a:rPr lang="en-US" altLang="zh-CN" dirty="0"/>
              <a:t>        return t;</a:t>
            </a:r>
          </a:p>
          <a:p>
            <a:r>
              <a:rPr lang="en-US" altLang="zh-CN" dirty="0"/>
              <a:t>    }</a:t>
            </a:r>
          </a:p>
          <a:p>
            <a:r>
              <a:rPr lang="en-US" altLang="zh-CN" dirty="0"/>
              <a:t>};</a:t>
            </a:r>
            <a:endParaRPr lang="zh-CN" altLang="en-US" dirty="0"/>
          </a:p>
        </p:txBody>
      </p:sp>
      <p:sp>
        <p:nvSpPr>
          <p:cNvPr id="6" name="矩形 5"/>
          <p:cNvSpPr/>
          <p:nvPr/>
        </p:nvSpPr>
        <p:spPr>
          <a:xfrm>
            <a:off x="3209364" y="5455556"/>
            <a:ext cx="5486401" cy="646331"/>
          </a:xfrm>
          <a:prstGeom prst="rect">
            <a:avLst/>
          </a:prstGeom>
        </p:spPr>
        <p:txBody>
          <a:bodyPr wrap="square">
            <a:spAutoFit/>
          </a:bodyPr>
          <a:lstStyle/>
          <a:p>
            <a:r>
              <a:rPr lang="zh-CN" altLang="en-US" dirty="0"/>
              <a:t>iguana::msgpack::from_msgpack(t, msg_, data, length)</a:t>
            </a:r>
            <a:r>
              <a:rPr lang="zh-CN" altLang="en-US" dirty="0" smtClean="0"/>
              <a:t>;</a:t>
            </a:r>
            <a:endParaRPr lang="en-US" altLang="zh-CN" dirty="0" smtClean="0"/>
          </a:p>
          <a:p>
            <a:r>
              <a:rPr lang="en-US" altLang="zh-CN" dirty="0"/>
              <a:t>iguana</a:t>
            </a:r>
            <a:r>
              <a:rPr lang="en-US" altLang="zh-CN" dirty="0" smtClean="0"/>
              <a:t>::xml::</a:t>
            </a:r>
            <a:r>
              <a:rPr lang="en-US" altLang="zh-CN" dirty="0" err="1" smtClean="0"/>
              <a:t>from_xml</a:t>
            </a:r>
            <a:r>
              <a:rPr lang="en-US" altLang="zh-CN" dirty="0" smtClean="0"/>
              <a:t>(t</a:t>
            </a:r>
            <a:r>
              <a:rPr lang="en-US" altLang="zh-CN" dirty="0"/>
              <a:t>, data, length</a:t>
            </a:r>
            <a:r>
              <a:rPr lang="en-US" altLang="zh-CN" dirty="0" smtClean="0"/>
              <a:t>);</a:t>
            </a:r>
            <a:endParaRPr lang="en-US" altLang="zh-CN" dirty="0"/>
          </a:p>
        </p:txBody>
      </p:sp>
      <p:sp>
        <p:nvSpPr>
          <p:cNvPr id="7" name="矩形 6"/>
          <p:cNvSpPr/>
          <p:nvPr/>
        </p:nvSpPr>
        <p:spPr>
          <a:xfrm>
            <a:off x="3705700" y="2677220"/>
            <a:ext cx="1460208" cy="369332"/>
          </a:xfrm>
          <a:prstGeom prst="rect">
            <a:avLst/>
          </a:prstGeom>
        </p:spPr>
        <p:txBody>
          <a:bodyPr wrap="none">
            <a:spAutoFit/>
          </a:bodyPr>
          <a:lstStyle/>
          <a:p>
            <a:r>
              <a:rPr lang="en-US" altLang="zh-CN" dirty="0"/>
              <a:t>//from C++</a:t>
            </a:r>
            <a:r>
              <a:rPr lang="en-US" altLang="zh-CN" dirty="0" smtClean="0"/>
              <a:t>17</a:t>
            </a:r>
            <a:endParaRPr lang="zh-CN" altLang="en-US" dirty="0"/>
          </a:p>
        </p:txBody>
      </p:sp>
    </p:spTree>
    <p:extLst>
      <p:ext uri="{BB962C8B-B14F-4D97-AF65-F5344CB8AC3E}">
        <p14:creationId xmlns:p14="http://schemas.microsoft.com/office/powerpoint/2010/main" val="1911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 &lt;class F, class Tuple, </a:t>
            </a:r>
            <a:r>
              <a:rPr lang="en-US" altLang="zh-CN" dirty="0" err="1"/>
              <a:t>std</a:t>
            </a:r>
            <a:r>
              <a:rPr lang="en-US" altLang="zh-CN" dirty="0"/>
              <a:t>::</a:t>
            </a:r>
            <a:r>
              <a:rPr lang="en-US" altLang="zh-CN" dirty="0" err="1"/>
              <a:t>size_t</a:t>
            </a:r>
            <a:r>
              <a:rPr lang="en-US" altLang="zh-CN" dirty="0"/>
              <a:t>... I&gt;</a:t>
            </a:r>
          </a:p>
          <a:p>
            <a:r>
              <a:rPr lang="en-US" altLang="zh-CN" dirty="0" err="1"/>
              <a:t>constexpr</a:t>
            </a:r>
            <a:r>
              <a:rPr lang="en-US" altLang="zh-CN" dirty="0"/>
              <a:t> </a:t>
            </a:r>
            <a:r>
              <a:rPr lang="en-US" altLang="zh-CN" dirty="0" err="1"/>
              <a:t>decltype</a:t>
            </a:r>
            <a:r>
              <a:rPr lang="en-US" altLang="zh-CN" dirty="0"/>
              <a:t>(auto) </a:t>
            </a:r>
            <a:r>
              <a:rPr lang="en-US" altLang="zh-CN" dirty="0" err="1"/>
              <a:t>apply_impl</a:t>
            </a:r>
            <a:r>
              <a:rPr lang="en-US" altLang="zh-CN" dirty="0"/>
              <a:t>(F &amp;&amp;f, Tuple &amp;&amp;t, </a:t>
            </a:r>
            <a:r>
              <a:rPr lang="en-US" altLang="zh-CN" dirty="0" err="1"/>
              <a:t>std</a:t>
            </a:r>
            <a:r>
              <a:rPr lang="en-US" altLang="zh-CN" dirty="0"/>
              <a:t>::</a:t>
            </a:r>
            <a:r>
              <a:rPr lang="en-US" altLang="zh-CN" dirty="0" err="1"/>
              <a:t>index_sequence</a:t>
            </a:r>
            <a:r>
              <a:rPr lang="en-US" altLang="zh-CN" dirty="0"/>
              <a:t>&lt;I...&gt;)</a:t>
            </a:r>
          </a:p>
          <a:p>
            <a:r>
              <a:rPr lang="en-US" altLang="zh-CN" dirty="0"/>
              <a:t>{</a:t>
            </a:r>
          </a:p>
          <a:p>
            <a:r>
              <a:rPr lang="en-US" altLang="zh-CN" dirty="0" smtClean="0"/>
              <a:t>    return </a:t>
            </a:r>
            <a:r>
              <a:rPr lang="en-US" altLang="zh-CN" dirty="0" err="1"/>
              <a:t>std</a:t>
            </a:r>
            <a:r>
              <a:rPr lang="en-US" altLang="zh-CN" dirty="0"/>
              <a:t>::forward&lt;F&gt;(f)(</a:t>
            </a:r>
            <a:r>
              <a:rPr lang="en-US" altLang="zh-CN" dirty="0" err="1"/>
              <a:t>std</a:t>
            </a:r>
            <a:r>
              <a:rPr lang="en-US" altLang="zh-CN" dirty="0"/>
              <a:t>::get&lt;I&gt;(</a:t>
            </a:r>
            <a:r>
              <a:rPr lang="en-US" altLang="zh-CN" dirty="0" err="1"/>
              <a:t>std</a:t>
            </a:r>
            <a:r>
              <a:rPr lang="en-US" altLang="zh-CN" dirty="0"/>
              <a:t>::forward&lt;Tuple&gt;(t))...);</a:t>
            </a:r>
          </a:p>
          <a:p>
            <a:r>
              <a:rPr lang="en-US" altLang="zh-CN" dirty="0"/>
              <a:t>}</a:t>
            </a:r>
          </a:p>
          <a:p>
            <a:endParaRPr lang="zh-CN" altLang="en-US" dirty="0"/>
          </a:p>
          <a:p>
            <a:r>
              <a:rPr lang="en-US" altLang="zh-CN" dirty="0"/>
              <a:t>template &lt;class F, class Tuple&gt;</a:t>
            </a:r>
          </a:p>
          <a:p>
            <a:r>
              <a:rPr lang="en-US" altLang="zh-CN" dirty="0" err="1"/>
              <a:t>constexpr</a:t>
            </a:r>
            <a:r>
              <a:rPr lang="en-US" altLang="zh-CN" dirty="0"/>
              <a:t> </a:t>
            </a:r>
            <a:r>
              <a:rPr lang="en-US" altLang="zh-CN" dirty="0" err="1"/>
              <a:t>decltype</a:t>
            </a:r>
            <a:r>
              <a:rPr lang="en-US" altLang="zh-CN" dirty="0"/>
              <a:t>(auto) apply(F &amp;&amp;f, Tuple &amp;&amp;t)</a:t>
            </a:r>
          </a:p>
          <a:p>
            <a:r>
              <a:rPr lang="en-US" altLang="zh-CN" dirty="0"/>
              <a:t>{</a:t>
            </a:r>
          </a:p>
          <a:p>
            <a:r>
              <a:rPr lang="en-US" altLang="zh-CN" dirty="0" smtClean="0"/>
              <a:t>    return </a:t>
            </a:r>
            <a:r>
              <a:rPr lang="en-US" altLang="zh-CN" dirty="0" err="1"/>
              <a:t>apply_impl</a:t>
            </a:r>
            <a:r>
              <a:rPr lang="en-US" altLang="zh-CN" dirty="0"/>
              <a:t>(</a:t>
            </a:r>
            <a:r>
              <a:rPr lang="en-US" altLang="zh-CN" dirty="0" err="1"/>
              <a:t>std</a:t>
            </a:r>
            <a:r>
              <a:rPr lang="en-US" altLang="zh-CN" dirty="0"/>
              <a:t>::forward&lt;F&gt;(f), </a:t>
            </a:r>
            <a:r>
              <a:rPr lang="en-US" altLang="zh-CN" dirty="0" err="1"/>
              <a:t>std</a:t>
            </a:r>
            <a:r>
              <a:rPr lang="en-US" altLang="zh-CN" dirty="0"/>
              <a:t>::forward&lt;Tuple&gt;(t),</a:t>
            </a:r>
          </a:p>
          <a:p>
            <a:r>
              <a:rPr lang="en-US" altLang="zh-CN" dirty="0" smtClean="0"/>
              <a:t>        </a:t>
            </a:r>
            <a:r>
              <a:rPr lang="en-US" altLang="zh-CN" dirty="0" err="1" smtClean="0"/>
              <a:t>std</a:t>
            </a:r>
            <a:r>
              <a:rPr lang="en-US" altLang="zh-CN" dirty="0"/>
              <a:t>::</a:t>
            </a:r>
            <a:r>
              <a:rPr lang="en-US" altLang="zh-CN" dirty="0" err="1"/>
              <a:t>make_index_sequence</a:t>
            </a:r>
            <a:r>
              <a:rPr lang="en-US" altLang="zh-CN" dirty="0"/>
              <a:t>&lt;</a:t>
            </a:r>
            <a:r>
              <a:rPr lang="en-US" altLang="zh-CN" dirty="0" err="1"/>
              <a:t>std</a:t>
            </a:r>
            <a:r>
              <a:rPr lang="en-US" altLang="zh-CN" dirty="0"/>
              <a:t>::</a:t>
            </a:r>
            <a:r>
              <a:rPr lang="en-US" altLang="zh-CN" dirty="0" err="1"/>
              <a:t>tuple_size</a:t>
            </a:r>
            <a:r>
              <a:rPr lang="en-US" altLang="zh-CN" dirty="0"/>
              <a:t>&lt;</a:t>
            </a:r>
            <a:r>
              <a:rPr lang="en-US" altLang="zh-CN" dirty="0" err="1"/>
              <a:t>std</a:t>
            </a:r>
            <a:r>
              <a:rPr lang="en-US" altLang="zh-CN" dirty="0"/>
              <a:t>::</a:t>
            </a:r>
            <a:r>
              <a:rPr lang="en-US" altLang="zh-CN" dirty="0" err="1"/>
              <a:t>decay_t</a:t>
            </a:r>
            <a:r>
              <a:rPr lang="en-US" altLang="zh-CN" dirty="0"/>
              <a:t>&lt;Tuple&gt;&gt;::value&gt;{});</a:t>
            </a:r>
          </a:p>
          <a:p>
            <a:r>
              <a:rPr lang="en-US" altLang="zh-CN" dirty="0" smtClean="0"/>
              <a:t>}</a:t>
            </a:r>
          </a:p>
          <a:p>
            <a:endParaRPr lang="en-US" altLang="zh-CN" sz="1400" dirty="0"/>
          </a:p>
          <a:p>
            <a:r>
              <a:rPr lang="en-US" altLang="zh-CN" sz="1400" dirty="0" smtClean="0"/>
              <a:t>implemented by C++14</a:t>
            </a:r>
            <a:endParaRPr lang="en-US" altLang="zh-CN" sz="1400" dirty="0"/>
          </a:p>
        </p:txBody>
      </p:sp>
      <p:sp>
        <p:nvSpPr>
          <p:cNvPr id="5" name="矩形 4"/>
          <p:cNvSpPr/>
          <p:nvPr/>
        </p:nvSpPr>
        <p:spPr>
          <a:xfrm>
            <a:off x="1460036" y="2036778"/>
            <a:ext cx="560415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r>
              <a:rPr lang="en-US" altLang="zh-CN" sz="1400" dirty="0" smtClean="0"/>
              <a:t>};</a:t>
            </a:r>
          </a:p>
          <a:p>
            <a:r>
              <a:rPr lang="en-US" altLang="zh-CN" sz="1400" dirty="0"/>
              <a:t>template&lt;</a:t>
            </a:r>
            <a:r>
              <a:rPr lang="en-US" altLang="zh-CN" sz="1400" dirty="0" err="1"/>
              <a:t>typename</a:t>
            </a:r>
            <a:r>
              <a:rPr lang="en-US" altLang="zh-CN" sz="1400" dirty="0"/>
              <a:t> </a:t>
            </a:r>
            <a:r>
              <a:rPr lang="en-US" altLang="zh-CN" sz="1400" dirty="0" err="1"/>
              <a:t>CodecPolicy</a:t>
            </a:r>
            <a:r>
              <a:rPr lang="en-US" altLang="zh-CN" sz="1400" dirty="0"/>
              <a:t>, </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p>
          <a:p>
            <a:r>
              <a:rPr lang="en-US" altLang="zh-CN" sz="1400" dirty="0"/>
              <a:t>        </a:t>
            </a:r>
            <a:r>
              <a:rPr lang="en-US" altLang="zh-CN" sz="1400" dirty="0" err="1"/>
              <a:t>CodecPolicy</a:t>
            </a:r>
            <a:r>
              <a:rPr lang="en-US" altLang="zh-CN" sz="1400" dirty="0"/>
              <a:t> </a:t>
            </a:r>
            <a:r>
              <a:rPr lang="en-US" altLang="zh-CN" sz="1400" dirty="0" err="1"/>
              <a:t>cp</a:t>
            </a:r>
            <a:r>
              <a:rPr lang="en-US" altLang="zh-CN" sz="1400" dirty="0"/>
              <a:t>{};</a:t>
            </a:r>
          </a:p>
          <a:p>
            <a:r>
              <a:rPr lang="en-US" altLang="zh-CN" sz="1400" dirty="0"/>
              <a:t>        auto </a:t>
            </a:r>
            <a:r>
              <a:rPr lang="en-US" altLang="zh-CN" sz="1400" dirty="0" err="1"/>
              <a:t>args_tuple</a:t>
            </a:r>
            <a:r>
              <a:rPr lang="en-US" altLang="zh-CN" sz="1400" dirty="0"/>
              <a:t> = </a:t>
            </a:r>
            <a:r>
              <a:rPr lang="en-US" altLang="zh-CN" sz="1400" dirty="0" err="1"/>
              <a:t>cp.template</a:t>
            </a:r>
            <a:r>
              <a:rPr lang="en-US" altLang="zh-CN" sz="1400" dirty="0"/>
              <a:t> unpack&lt;</a:t>
            </a:r>
            <a:r>
              <a:rPr lang="en-US" altLang="zh-CN" sz="1400" dirty="0" err="1"/>
              <a:t>args_tuple_type</a:t>
            </a:r>
            <a:r>
              <a:rPr lang="en-US" altLang="zh-CN" sz="1400" dirty="0"/>
              <a:t>&gt;(data, size);</a:t>
            </a:r>
            <a:endParaRPr lang="zh-CN" altLang="en-US" sz="1400" dirty="0"/>
          </a:p>
          <a:p>
            <a:r>
              <a:rPr lang="en-US" altLang="zh-CN" sz="1400" dirty="0"/>
              <a:t>        </a:t>
            </a:r>
            <a:r>
              <a:rPr lang="en-US" altLang="zh-CN" sz="1400" dirty="0" err="1"/>
              <a:t>std</a:t>
            </a:r>
            <a:r>
              <a:rPr lang="en-US" altLang="zh-CN" sz="1400" dirty="0"/>
              <a:t>::apply(</a:t>
            </a:r>
            <a:r>
              <a:rPr lang="en-US" altLang="zh-CN" sz="1400" dirty="0" err="1"/>
              <a:t>func</a:t>
            </a:r>
            <a:r>
              <a:rPr lang="en-US" altLang="zh-CN" sz="1400" dirty="0"/>
              <a:t>, </a:t>
            </a:r>
            <a:r>
              <a:rPr lang="en-US" altLang="zh-CN" sz="1400" dirty="0" err="1"/>
              <a:t>args_tuple</a:t>
            </a:r>
            <a:r>
              <a:rPr lang="en-US" altLang="zh-CN" sz="1400" dirty="0"/>
              <a:t>);</a:t>
            </a:r>
          </a:p>
          <a:p>
            <a:r>
              <a:rPr lang="en-US" altLang="zh-CN" sz="1400" dirty="0"/>
              <a:t>    }</a:t>
            </a:r>
          </a:p>
          <a:p>
            <a:r>
              <a:rPr lang="en-US" altLang="zh-CN" sz="1400" dirty="0" smtClean="0"/>
              <a:t>};</a:t>
            </a:r>
            <a:endParaRPr lang="en-US" altLang="zh-CN" sz="1400" dirty="0"/>
          </a:p>
        </p:txBody>
      </p:sp>
    </p:spTree>
    <p:extLst>
      <p:ext uri="{BB962C8B-B14F-4D97-AF65-F5344CB8AC3E}">
        <p14:creationId xmlns:p14="http://schemas.microsoft.com/office/powerpoint/2010/main" val="4007905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void 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 +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a:t>void foo(</a:t>
            </a:r>
            <a:r>
              <a:rPr lang="en-US" altLang="zh-CN" dirty="0" err="1"/>
              <a:t>std</a:t>
            </a:r>
            <a:r>
              <a:rPr lang="en-US" altLang="zh-CN" dirty="0"/>
              <a:t>::string b, </a:t>
            </a:r>
            <a:r>
              <a:rPr lang="en-US" altLang="zh-CN" dirty="0" err="1"/>
              <a:t>int</a:t>
            </a:r>
            <a:r>
              <a:rPr lang="en-US" altLang="zh-CN" dirty="0"/>
              <a:t> a</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smtClean="0"/>
              <a:t>router </a:t>
            </a:r>
            <a:r>
              <a:rPr lang="en-US" altLang="zh-CN" dirty="0"/>
              <a:t>r;</a:t>
            </a:r>
          </a:p>
          <a:p>
            <a:r>
              <a:rPr lang="en-US" altLang="zh-CN" dirty="0" err="1" smtClean="0"/>
              <a:t>r.register_handler</a:t>
            </a:r>
            <a:r>
              <a:rPr lang="en-US" altLang="zh-CN" dirty="0"/>
              <a:t>("add", &amp;add);</a:t>
            </a:r>
          </a:p>
          <a:p>
            <a:r>
              <a:rPr lang="en-US" altLang="zh-CN" dirty="0" err="1" smtClean="0"/>
              <a:t>r.register_handler</a:t>
            </a:r>
            <a:r>
              <a:rPr lang="en-US" altLang="zh-CN" dirty="0"/>
              <a:t>("fun", &amp;foo</a:t>
            </a:r>
            <a:r>
              <a:rPr lang="en-US" altLang="zh-CN" dirty="0" smtClean="0"/>
              <a:t>);</a:t>
            </a:r>
          </a:p>
          <a:p>
            <a:endParaRPr lang="en-US" altLang="zh-CN" dirty="0" smtClean="0"/>
          </a:p>
          <a:p>
            <a:r>
              <a:rPr lang="en-US" altLang="zh-CN" dirty="0" smtClean="0"/>
              <a:t>string </a:t>
            </a:r>
            <a:r>
              <a:rPr lang="en-US" altLang="zh-CN" dirty="0"/>
              <a:t>s1 = "add/1/2</a:t>
            </a:r>
            <a:r>
              <a:rPr lang="en-US" altLang="zh-CN" dirty="0" smtClean="0"/>
              <a:t>"; //</a:t>
            </a:r>
            <a:r>
              <a:rPr lang="en-US" altLang="zh-CN" dirty="0" err="1" smtClean="0"/>
              <a:t>url</a:t>
            </a:r>
            <a:r>
              <a:rPr lang="en-US" altLang="zh-CN" dirty="0" smtClean="0"/>
              <a:t> from client</a:t>
            </a:r>
            <a:endParaRPr lang="en-US" altLang="zh-CN" dirty="0"/>
          </a:p>
          <a:p>
            <a:r>
              <a:rPr lang="en-US" altLang="zh-CN" dirty="0" smtClean="0"/>
              <a:t>string s2 </a:t>
            </a:r>
            <a:r>
              <a:rPr lang="en-US" altLang="zh-CN" dirty="0"/>
              <a:t>= "fun/test/1";</a:t>
            </a:r>
          </a:p>
          <a:p>
            <a:r>
              <a:rPr lang="en-US" altLang="zh-CN" dirty="0" err="1" smtClean="0"/>
              <a:t>r.route</a:t>
            </a:r>
            <a:r>
              <a:rPr lang="en-US" altLang="zh-CN" dirty="0" smtClean="0"/>
              <a:t>(s1);  //route and execute</a:t>
            </a:r>
          </a:p>
          <a:p>
            <a:r>
              <a:rPr lang="en-US" altLang="zh-CN" dirty="0" err="1" smtClean="0"/>
              <a:t>r.route</a:t>
            </a:r>
            <a:r>
              <a:rPr lang="en-US" altLang="zh-CN" dirty="0" smtClean="0"/>
              <a:t>(s2);  //route and execute</a:t>
            </a:r>
            <a:endParaRPr lang="zh-CN" altLang="en-US" dirty="0"/>
          </a:p>
        </p:txBody>
      </p:sp>
    </p:spTree>
    <p:extLst>
      <p:ext uri="{BB962C8B-B14F-4D97-AF65-F5344CB8AC3E}">
        <p14:creationId xmlns:p14="http://schemas.microsoft.com/office/powerpoint/2010/main" val="886334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smtClean="0"/>
              <a:t>token_parser</a:t>
            </a:r>
            <a:r>
              <a:rPr lang="en-US" altLang="zh-CN" dirty="0" smtClean="0"/>
              <a:t>{</a:t>
            </a:r>
            <a:endParaRPr lang="en-US" altLang="zh-CN" dirty="0"/>
          </a:p>
          <a:p>
            <a:r>
              <a:rPr lang="en-US" altLang="zh-CN" dirty="0" smtClean="0"/>
              <a:t>    </a:t>
            </a:r>
            <a:r>
              <a:rPr lang="en-US" altLang="zh-CN" dirty="0" err="1" smtClean="0"/>
              <a:t>std</a:t>
            </a:r>
            <a:r>
              <a:rPr lang="en-US" altLang="zh-CN" dirty="0"/>
              <a:t>::vector&lt;</a:t>
            </a:r>
            <a:r>
              <a:rPr lang="en-US" altLang="zh-CN" dirty="0" err="1"/>
              <a:t>std</a:t>
            </a:r>
            <a:r>
              <a:rPr lang="en-US" altLang="zh-CN" dirty="0"/>
              <a:t>::string&gt; v_;</a:t>
            </a:r>
          </a:p>
          <a:p>
            <a:r>
              <a:rPr lang="en-US" altLang="zh-CN" dirty="0" smtClean="0"/>
              <a:t>    static </a:t>
            </a:r>
            <a:r>
              <a:rPr lang="en-US" altLang="zh-CN" dirty="0" err="1"/>
              <a:t>std</a:t>
            </a:r>
            <a:r>
              <a:rPr lang="en-US" altLang="zh-CN" dirty="0"/>
              <a:t>::vector&lt;</a:t>
            </a:r>
            <a:r>
              <a:rPr lang="en-US" altLang="zh-CN" dirty="0" err="1"/>
              <a:t>std</a:t>
            </a:r>
            <a:r>
              <a:rPr lang="en-US" altLang="zh-CN" dirty="0"/>
              <a:t>::string&gt; split(</a:t>
            </a:r>
            <a:r>
              <a:rPr lang="en-US" altLang="zh-CN" dirty="0" err="1"/>
              <a:t>std</a:t>
            </a:r>
            <a:r>
              <a:rPr lang="en-US" altLang="zh-CN" dirty="0"/>
              <a:t>::string&amp; s, char </a:t>
            </a:r>
            <a:r>
              <a:rPr lang="en-US" altLang="zh-CN" dirty="0" err="1"/>
              <a:t>seperator</a:t>
            </a:r>
            <a:r>
              <a:rPr lang="en-US" altLang="zh-CN" dirty="0" smtClean="0"/>
              <a:t>){</a:t>
            </a:r>
            <a:endParaRPr lang="en-US" altLang="zh-CN" dirty="0"/>
          </a:p>
          <a:p>
            <a:r>
              <a:rPr lang="en-US" altLang="zh-CN" dirty="0" smtClean="0"/>
              <a:t>        //... spilt </a:t>
            </a:r>
            <a:r>
              <a:rPr lang="en-US" altLang="zh-CN" dirty="0" err="1" smtClean="0"/>
              <a:t>url</a:t>
            </a:r>
            <a:r>
              <a:rPr lang="en-US" altLang="zh-CN" dirty="0" smtClean="0"/>
              <a:t> into v_</a:t>
            </a:r>
            <a:endParaRPr lang="zh-CN" altLang="en-US" dirty="0"/>
          </a:p>
          <a:p>
            <a:r>
              <a:rPr lang="en-US" altLang="zh-CN" dirty="0" smtClean="0"/>
              <a:t>    }</a:t>
            </a:r>
          </a:p>
          <a:p>
            <a:endParaRPr lang="zh-CN" altLang="en-US" dirty="0"/>
          </a:p>
          <a:p>
            <a:r>
              <a:rPr lang="en-US" altLang="zh-CN" dirty="0" smtClean="0"/>
              <a:t>    template&lt;</a:t>
            </a:r>
            <a:r>
              <a:rPr lang="en-US" altLang="zh-CN" dirty="0" err="1" smtClean="0"/>
              <a:t>typename</a:t>
            </a:r>
            <a:r>
              <a:rPr lang="en-US" altLang="zh-CN" dirty="0" smtClean="0"/>
              <a:t> </a:t>
            </a:r>
            <a:r>
              <a:rPr lang="en-US" altLang="zh-CN" dirty="0"/>
              <a:t>T&gt;</a:t>
            </a:r>
          </a:p>
          <a:p>
            <a:r>
              <a:rPr lang="en-US" altLang="zh-CN" dirty="0" smtClean="0"/>
              <a:t>    </a:t>
            </a:r>
            <a:r>
              <a:rPr lang="en-US" altLang="zh-CN" dirty="0" err="1" smtClean="0"/>
              <a:t>std</a:t>
            </a:r>
            <a:r>
              <a:rPr lang="en-US" altLang="zh-CN" dirty="0"/>
              <a:t>::</a:t>
            </a:r>
            <a:r>
              <a:rPr lang="en-US" altLang="zh-CN" dirty="0" err="1"/>
              <a:t>decay_t</a:t>
            </a:r>
            <a:r>
              <a:rPr lang="en-US" altLang="zh-CN" dirty="0"/>
              <a:t>&lt;T&gt; get</a:t>
            </a:r>
            <a:r>
              <a:rPr lang="en-US" altLang="zh-CN" dirty="0" smtClean="0"/>
              <a:t>(){</a:t>
            </a:r>
            <a:endParaRPr lang="en-US" altLang="zh-CN" dirty="0"/>
          </a:p>
          <a:p>
            <a:r>
              <a:rPr lang="en-US" altLang="zh-CN" dirty="0" smtClean="0"/>
              <a:t>        auto </a:t>
            </a:r>
            <a:r>
              <a:rPr lang="en-US" altLang="zh-CN" dirty="0"/>
              <a:t>it = </a:t>
            </a:r>
            <a:r>
              <a:rPr lang="en-US" altLang="zh-CN" dirty="0" err="1"/>
              <a:t>v_.begin</a:t>
            </a:r>
            <a:r>
              <a:rPr lang="en-US" altLang="zh-CN" dirty="0"/>
              <a:t>();</a:t>
            </a:r>
          </a:p>
          <a:p>
            <a:r>
              <a:rPr lang="en-US" altLang="zh-CN" dirty="0" smtClean="0"/>
              <a:t>        auto </a:t>
            </a:r>
            <a:r>
              <a:rPr lang="en-US" altLang="zh-CN" dirty="0"/>
              <a:t>result = boost::</a:t>
            </a:r>
            <a:r>
              <a:rPr lang="en-US" altLang="zh-CN" dirty="0" err="1"/>
              <a:t>lexical_cast</a:t>
            </a:r>
            <a:r>
              <a:rPr lang="en-US" altLang="zh-CN" dirty="0"/>
              <a:t>&lt;</a:t>
            </a:r>
            <a:r>
              <a:rPr lang="en-US" altLang="zh-CN" dirty="0" err="1"/>
              <a:t>result_type</a:t>
            </a:r>
            <a:r>
              <a:rPr lang="en-US" altLang="zh-CN" dirty="0"/>
              <a:t>&gt;(*it);</a:t>
            </a:r>
          </a:p>
          <a:p>
            <a:r>
              <a:rPr lang="en-US" altLang="zh-CN" dirty="0" smtClean="0"/>
              <a:t>        </a:t>
            </a:r>
            <a:r>
              <a:rPr lang="en-US" altLang="zh-CN" dirty="0" err="1" smtClean="0"/>
              <a:t>v</a:t>
            </a:r>
            <a:r>
              <a:rPr lang="en-US" altLang="zh-CN" dirty="0" err="1"/>
              <a:t>_.erase</a:t>
            </a:r>
            <a:r>
              <a:rPr lang="en-US" altLang="zh-CN" dirty="0"/>
              <a:t>(it);</a:t>
            </a:r>
          </a:p>
          <a:p>
            <a:r>
              <a:rPr lang="en-US" altLang="zh-CN" dirty="0" smtClean="0"/>
              <a:t>        return </a:t>
            </a:r>
            <a:r>
              <a:rPr lang="en-US" altLang="zh-CN" dirty="0"/>
              <a:t>result;</a:t>
            </a:r>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00473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router</a:t>
            </a:r>
          </a:p>
          <a:p>
            <a:r>
              <a:rPr lang="en-US" altLang="zh-CN" dirty="0"/>
              <a:t>{</a:t>
            </a:r>
          </a:p>
          <a:p>
            <a:r>
              <a:rPr lang="en-US" altLang="zh-CN" dirty="0" smtClean="0"/>
              <a:t>    template&lt;</a:t>
            </a:r>
            <a:r>
              <a:rPr lang="en-US" altLang="zh-CN" dirty="0" err="1" smtClean="0"/>
              <a:t>typename</a:t>
            </a:r>
            <a:r>
              <a:rPr lang="en-US" altLang="zh-CN" dirty="0" smtClean="0"/>
              <a:t> </a:t>
            </a:r>
            <a:r>
              <a:rPr lang="en-US" altLang="zh-CN" dirty="0"/>
              <a:t>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p>
          <a:p>
            <a:r>
              <a:rPr lang="en-US" altLang="zh-CN" dirty="0" smtClean="0"/>
              <a:t>    {</a:t>
            </a:r>
          </a:p>
          <a:p>
            <a:r>
              <a:rPr lang="en-US" altLang="zh-CN" dirty="0" smtClean="0"/>
              <a:t>        </a:t>
            </a:r>
            <a:r>
              <a:rPr lang="en-US" altLang="zh-CN" dirty="0"/>
              <a:t>using </a:t>
            </a:r>
            <a:r>
              <a:rPr lang="en-US" altLang="zh-CN" dirty="0" err="1"/>
              <a:t>std</a:t>
            </a:r>
            <a:r>
              <a:rPr lang="en-US" altLang="zh-CN" dirty="0"/>
              <a:t>::placeholders::_1</a:t>
            </a:r>
            <a:r>
              <a:rPr lang="en-US" altLang="zh-CN" dirty="0" smtClean="0"/>
              <a:t>;</a:t>
            </a:r>
            <a:endParaRPr lang="en-US" altLang="zh-CN" dirty="0"/>
          </a:p>
          <a:p>
            <a:r>
              <a:rPr lang="en-US" altLang="zh-CN" dirty="0" smtClean="0"/>
              <a:t>        this-</a:t>
            </a:r>
            <a:r>
              <a:rPr lang="en-US" altLang="zh-CN" dirty="0"/>
              <a:t>&gt;invokers_[name] = </a:t>
            </a:r>
            <a:r>
              <a:rPr lang="en-US" altLang="zh-CN" dirty="0" err="1">
                <a:solidFill>
                  <a:srgbClr val="FF0000"/>
                </a:solidFill>
              </a:rPr>
              <a:t>std</a:t>
            </a:r>
            <a:r>
              <a:rPr lang="en-US" altLang="zh-CN" dirty="0">
                <a:solidFill>
                  <a:srgbClr val="FF0000"/>
                </a:solidFill>
              </a:rPr>
              <a:t>::bind(&amp;invoker&lt;Function&gt;::template </a:t>
            </a:r>
            <a:r>
              <a:rPr lang="en-US" altLang="zh-CN" dirty="0" smtClean="0">
                <a:solidFill>
                  <a:srgbClr val="FF0000"/>
                </a:solidFill>
              </a:rPr>
              <a:t>                  apply&lt;</a:t>
            </a:r>
            <a:r>
              <a:rPr lang="en-US" altLang="zh-CN" dirty="0" err="1" smtClean="0">
                <a:solidFill>
                  <a:srgbClr val="FF0000"/>
                </a:solidFill>
              </a:rPr>
              <a:t>std</a:t>
            </a:r>
            <a:r>
              <a:rPr lang="en-US" altLang="zh-CN" dirty="0">
                <a:solidFill>
                  <a:srgbClr val="FF0000"/>
                </a:solidFill>
              </a:rPr>
              <a:t>::tuple&lt;&gt;&gt;, </a:t>
            </a:r>
            <a:r>
              <a:rPr lang="en-US" altLang="zh-CN" dirty="0" smtClean="0">
                <a:solidFill>
                  <a:srgbClr val="FF0000"/>
                </a:solidFill>
              </a:rPr>
              <a:t>f, _</a:t>
            </a:r>
            <a:r>
              <a:rPr lang="en-US" altLang="zh-CN" dirty="0">
                <a:solidFill>
                  <a:srgbClr val="FF0000"/>
                </a:solidFill>
              </a:rPr>
              <a:t>1, </a:t>
            </a:r>
            <a:r>
              <a:rPr lang="en-US" altLang="zh-CN" dirty="0" err="1">
                <a:solidFill>
                  <a:srgbClr val="FF0000"/>
                </a:solidFill>
              </a:rPr>
              <a:t>std</a:t>
            </a:r>
            <a:r>
              <a:rPr lang="en-US" altLang="zh-CN" dirty="0">
                <a:solidFill>
                  <a:srgbClr val="FF0000"/>
                </a:solidFill>
              </a:rPr>
              <a:t>::tuple&lt;&gt;());</a:t>
            </a:r>
          </a:p>
          <a:p>
            <a:r>
              <a:rPr lang="en-US" altLang="zh-CN" dirty="0" smtClean="0"/>
              <a:t>    }</a:t>
            </a:r>
          </a:p>
          <a:p>
            <a:endParaRPr lang="en-US" altLang="zh-CN" dirty="0" smtClean="0"/>
          </a:p>
          <a:p>
            <a:r>
              <a:rPr lang="en-US" altLang="zh-CN" dirty="0" smtClean="0"/>
              <a:t>private:</a:t>
            </a:r>
          </a:p>
          <a:p>
            <a:r>
              <a:rPr lang="en-US" altLang="zh-CN" dirty="0" smtClean="0"/>
              <a:t>    </a:t>
            </a:r>
            <a:r>
              <a:rPr lang="en-US" altLang="zh-CN" dirty="0" err="1" smtClean="0"/>
              <a:t>typedef</a:t>
            </a:r>
            <a:r>
              <a:rPr lang="en-US" altLang="zh-CN" dirty="0" smtClean="0"/>
              <a:t> </a:t>
            </a:r>
            <a:r>
              <a:rPr lang="en-US" altLang="zh-CN" dirty="0" err="1"/>
              <a:t>std</a:t>
            </a:r>
            <a:r>
              <a:rPr lang="en-US" altLang="zh-CN" dirty="0"/>
              <a:t>::function&lt;void(</a:t>
            </a:r>
            <a:r>
              <a:rPr lang="en-US" altLang="zh-CN" dirty="0" err="1"/>
              <a:t>token_parser</a:t>
            </a:r>
            <a:r>
              <a:rPr lang="en-US" altLang="zh-CN" dirty="0"/>
              <a:t> &amp;)&gt; </a:t>
            </a:r>
            <a:r>
              <a:rPr lang="en-US" altLang="zh-CN" dirty="0" err="1"/>
              <a:t>invoker_function</a:t>
            </a:r>
            <a:r>
              <a:rPr lang="en-US" altLang="zh-CN" dirty="0" smtClean="0"/>
              <a:t>;</a:t>
            </a:r>
            <a:endParaRPr lang="zh-CN" altLang="en-US" dirty="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invoker_function</a:t>
            </a:r>
            <a:r>
              <a:rPr lang="en-US" altLang="zh-CN" dirty="0"/>
              <a:t>&gt; invokers_;</a:t>
            </a:r>
          </a:p>
          <a:p>
            <a:r>
              <a:rPr lang="en-US" altLang="zh-CN" dirty="0"/>
              <a:t>};</a:t>
            </a:r>
            <a:endParaRPr lang="zh-CN" altLang="en-US" dirty="0"/>
          </a:p>
        </p:txBody>
      </p:sp>
    </p:spTree>
    <p:extLst>
      <p:ext uri="{BB962C8B-B14F-4D97-AF65-F5344CB8AC3E}">
        <p14:creationId xmlns:p14="http://schemas.microsoft.com/office/powerpoint/2010/main" val="2728434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sz="2000" dirty="0" smtClean="0">
                <a:latin typeface="Shonar Bangla" panose="020B0502040204020203" pitchFamily="34" charset="0"/>
                <a:cs typeface="Shonar Bangla" panose="020B0502040204020203" pitchFamily="34" charset="0"/>
              </a:rPr>
              <a:t>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a:latin typeface="Shonar Bangla" panose="020B0502040204020203" pitchFamily="34" charset="0"/>
                <a:cs typeface="Shonar Bangla" panose="020B0502040204020203" pitchFamily="34" charset="0"/>
              </a:rPr>
              <a:t>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N = 0,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 </a:t>
            </a:r>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latin typeface="Shonar Bangla" panose="020B0502040204020203" pitchFamily="34" charset="0"/>
                <a:cs typeface="Shonar Bangla" panose="020B0502040204020203" pitchFamily="34" charset="0"/>
              </a:rPr>
              <a:t>function_traits</a:t>
            </a:r>
            <a:r>
              <a:rPr lang="en-US" altLang="zh-CN" sz="2000" dirty="0" smtClean="0">
                <a:latin typeface="Shonar Bangla" panose="020B0502040204020203" pitchFamily="34" charset="0"/>
                <a:cs typeface="Shonar Bangla" panose="020B0502040204020203" pitchFamily="34" charset="0"/>
              </a:rPr>
              <a:t>&lt;Function</a:t>
            </a:r>
            <a:r>
              <a:rPr lang="en-US" altLang="zh-CN" sz="2000" dirty="0">
                <a:latin typeface="Shonar Bangla" panose="020B0502040204020203" pitchFamily="34" charset="0"/>
                <a:cs typeface="Shonar Bangla" panose="020B0502040204020203" pitchFamily="34" charset="0"/>
              </a:rPr>
              <a:t>&gt;::arity&gt;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invoker{</a:t>
            </a:r>
            <a:endParaRPr lang="en-US" altLang="zh-CN" sz="2000" dirty="0">
              <a:latin typeface="Shonar Bangla" panose="020B0502040204020203" pitchFamily="34" charset="0"/>
              <a:cs typeface="Shonar Bangla" panose="020B0502040204020203" pitchFamily="34" charset="0"/>
            </a:endParaRPr>
          </a:p>
          <a:p>
            <a:r>
              <a:rPr lang="en-US" altLang="zh-CN" sz="2000" dirty="0" smtClean="0">
                <a:latin typeface="Shonar Bangla" panose="020B0502040204020203" pitchFamily="34" charset="0"/>
                <a:cs typeface="Shonar Bangla" panose="020B0502040204020203" pitchFamily="34" charset="0"/>
              </a:rPr>
              <a:t>    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smtClean="0">
                <a:latin typeface="Shonar Bangla" panose="020B0502040204020203" pitchFamily="34" charset="0"/>
                <a:cs typeface="Shonar Bangla" panose="020B0502040204020203" pitchFamily="34" charset="0"/>
              </a:rPr>
              <a:t>    static void </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parser</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smtClean="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typedef</a:t>
            </a:r>
            <a:r>
              <a:rPr lang="en-US" altLang="zh-CN" sz="2000" dirty="0" smtClean="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typename</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function_traits</a:t>
            </a:r>
            <a:r>
              <a:rPr lang="en-US" altLang="zh-CN" sz="2000" dirty="0">
                <a:solidFill>
                  <a:srgbClr val="FF0000"/>
                </a:solidFill>
                <a:latin typeface="Shonar Bangla" panose="020B0502040204020203" pitchFamily="34" charset="0"/>
                <a:cs typeface="Shonar Bangla" panose="020B0502040204020203" pitchFamily="34" charset="0"/>
              </a:rPr>
              <a:t>&lt;Function&gt;::template </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&lt;N&gt;::type </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router</a:t>
            </a:r>
            <a:r>
              <a:rPr lang="en-US" altLang="zh-CN" sz="2000" dirty="0">
                <a:latin typeface="Shonar Bangla" panose="020B0502040204020203" pitchFamily="34" charset="0"/>
                <a:cs typeface="Shonar Bangla" panose="020B0502040204020203" pitchFamily="34" charset="0"/>
              </a:rPr>
              <a:t>::invoker&lt;Function, N + 1, M&gt;::apply(</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parser,</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tuple_cat</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make_tuple</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parser.get</a:t>
            </a:r>
            <a:r>
              <a:rPr lang="en-US" altLang="zh-CN" sz="2000" dirty="0">
                <a:solidFill>
                  <a:srgbClr val="FF0000"/>
                </a:solidFill>
                <a:latin typeface="Shonar Bangla" panose="020B0502040204020203" pitchFamily="34" charset="0"/>
                <a:cs typeface="Shonar Bangla" panose="020B0502040204020203" pitchFamily="34" charset="0"/>
              </a:rPr>
              <a:t>&lt;</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&gt;())</a:t>
            </a:r>
            <a:r>
              <a:rPr lang="en-US" altLang="zh-CN" sz="2000" dirty="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endParaRPr lang="en-US" altLang="zh-CN" sz="2000" dirty="0">
              <a:latin typeface="Shonar Bangla" panose="020B0502040204020203" pitchFamily="34" charset="0"/>
              <a:cs typeface="Shonar Bangla" panose="020B0502040204020203" pitchFamily="34" charset="0"/>
            </a:endParaRPr>
          </a:p>
          <a:p>
            <a:r>
              <a:rPr lang="en-US" altLang="zh-CN" sz="2000" dirty="0">
                <a:latin typeface="Shonar Bangla" panose="020B0502040204020203" pitchFamily="34" charset="0"/>
                <a:cs typeface="Shonar Bangla" panose="020B0502040204020203" pitchFamily="34" charset="0"/>
              </a:rPr>
              <a:t>};</a:t>
            </a:r>
          </a:p>
          <a:p>
            <a:endParaRPr lang="zh-CN" altLang="en-US" dirty="0"/>
          </a:p>
        </p:txBody>
      </p:sp>
      <p:sp>
        <p:nvSpPr>
          <p:cNvPr id="4" name="矩形 3"/>
          <p:cNvSpPr/>
          <p:nvPr/>
        </p:nvSpPr>
        <p:spPr>
          <a:xfrm>
            <a:off x="1270071" y="4173894"/>
            <a:ext cx="7407763" cy="2808461"/>
          </a:xfrm>
          <a:prstGeom prst="rect">
            <a:avLst/>
          </a:prstGeom>
        </p:spPr>
        <p:txBody>
          <a:bodyPr wrap="square">
            <a:spAutoFit/>
          </a:bodyPr>
          <a:lstStyle/>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size_t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M&gt;</a:t>
            </a:r>
          </a:p>
          <a:p>
            <a:pPr>
              <a:lnSpc>
                <a:spcPct val="90000"/>
              </a:lnSpc>
              <a:spcBef>
                <a:spcPts val="1000"/>
              </a:spcBef>
            </a:pP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struct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invoker&lt;Function, M, M&gt;{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static void 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token_parser</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std</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t>
            </a:r>
            <a:endParaRPr lang="zh-CN" altLang="en-US"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p:txBody>
      </p:sp>
    </p:spTree>
    <p:extLst>
      <p:ext uri="{BB962C8B-B14F-4D97-AF65-F5344CB8AC3E}">
        <p14:creationId xmlns:p14="http://schemas.microsoft.com/office/powerpoint/2010/main" val="271718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 </a:t>
            </a:r>
            <a:r>
              <a:rPr lang="en-US" altLang="zh-CN" dirty="0" err="1"/>
              <a:t>size_t</a:t>
            </a:r>
            <a:r>
              <a:rPr lang="en-US" altLang="zh-CN" dirty="0"/>
              <a:t> M&gt;</a:t>
            </a:r>
          </a:p>
          <a:p>
            <a:r>
              <a:rPr lang="en-US" altLang="zh-CN" dirty="0" err="1"/>
              <a:t>struct</a:t>
            </a:r>
            <a:r>
              <a:rPr lang="en-US" altLang="zh-CN" dirty="0"/>
              <a:t> invoker&lt;Function, M, M</a:t>
            </a:r>
            <a:r>
              <a:rPr lang="en-US" altLang="zh-CN" dirty="0" smtClean="0"/>
              <a:t>&gt;{</a:t>
            </a:r>
            <a:endParaRPr lang="en-US" altLang="zh-CN" dirty="0"/>
          </a:p>
          <a:p>
            <a:r>
              <a:rPr lang="en-US" altLang="zh-CN" dirty="0" smtClean="0"/>
              <a:t>    template&lt;</a:t>
            </a:r>
            <a:r>
              <a:rPr lang="en-US" altLang="zh-CN" dirty="0" err="1" smtClean="0"/>
              <a:t>typename</a:t>
            </a:r>
            <a:r>
              <a:rPr lang="en-US" altLang="zh-CN" dirty="0" smtClean="0"/>
              <a:t> </a:t>
            </a:r>
            <a:r>
              <a:rPr lang="en-US" altLang="zh-CN" dirty="0" err="1"/>
              <a:t>Args</a:t>
            </a:r>
            <a:r>
              <a:rPr lang="en-US" altLang="zh-CN" dirty="0"/>
              <a:t>&gt;</a:t>
            </a:r>
          </a:p>
          <a:p>
            <a:r>
              <a:rPr lang="en-US" altLang="zh-CN" dirty="0" smtClean="0"/>
              <a:t>    static void </a:t>
            </a:r>
            <a:r>
              <a:rPr lang="en-US" altLang="zh-CN" dirty="0"/>
              <a:t>apply(</a:t>
            </a:r>
            <a:r>
              <a:rPr lang="en-US" altLang="zh-CN" dirty="0" err="1"/>
              <a:t>const</a:t>
            </a:r>
            <a:r>
              <a:rPr lang="en-US" altLang="zh-CN" dirty="0"/>
              <a:t> Function&amp; </a:t>
            </a:r>
            <a:r>
              <a:rPr lang="en-US" altLang="zh-CN" dirty="0" err="1"/>
              <a:t>func</a:t>
            </a:r>
            <a:r>
              <a:rPr lang="en-US" altLang="zh-CN" dirty="0"/>
              <a:t>, </a:t>
            </a:r>
            <a:r>
              <a:rPr lang="en-US" altLang="zh-CN" dirty="0" err="1"/>
              <a:t>token_parser</a:t>
            </a:r>
            <a:r>
              <a:rPr lang="en-US" altLang="zh-CN" dirty="0"/>
              <a:t> &amp;, </a:t>
            </a:r>
            <a:r>
              <a:rPr lang="en-US" altLang="zh-CN" dirty="0" err="1"/>
              <a:t>Args</a:t>
            </a:r>
            <a:r>
              <a:rPr lang="en-US" altLang="zh-CN" dirty="0"/>
              <a:t> </a:t>
            </a:r>
            <a:r>
              <a:rPr lang="en-US" altLang="zh-CN" dirty="0" err="1"/>
              <a:t>const</a:t>
            </a:r>
            <a:r>
              <a:rPr lang="en-US" altLang="zh-CN" dirty="0"/>
              <a:t> &amp; </a:t>
            </a:r>
            <a:r>
              <a:rPr lang="en-US" altLang="zh-CN" dirty="0" err="1"/>
              <a:t>args</a:t>
            </a:r>
            <a:r>
              <a:rPr lang="en-US" altLang="zh-CN" dirty="0" smtClean="0"/>
              <a:t>){</a:t>
            </a:r>
            <a:endParaRPr lang="en-US" altLang="zh-CN" dirty="0"/>
          </a:p>
          <a:p>
            <a:r>
              <a:rPr lang="en-US" altLang="zh-CN" dirty="0" smtClean="0"/>
              <a:t>        </a:t>
            </a:r>
            <a:r>
              <a:rPr lang="en-US" altLang="zh-CN" dirty="0" err="1" smtClean="0"/>
              <a:t>std</a:t>
            </a:r>
            <a:r>
              <a:rPr lang="en-US" altLang="zh-CN" dirty="0"/>
              <a:t>::apply(</a:t>
            </a:r>
            <a:r>
              <a:rPr lang="en-US" altLang="zh-CN" dirty="0" err="1"/>
              <a:t>func</a:t>
            </a:r>
            <a:r>
              <a:rPr lang="en-US" altLang="zh-CN" dirty="0"/>
              <a:t>, </a:t>
            </a:r>
            <a:r>
              <a:rPr lang="en-US" altLang="zh-CN" dirty="0" err="1"/>
              <a:t>args</a:t>
            </a:r>
            <a:r>
              <a:rPr lang="en-US" altLang="zh-CN" dirty="0"/>
              <a:t>);</a:t>
            </a:r>
          </a:p>
          <a:p>
            <a:r>
              <a:rPr lang="en-US" altLang="zh-CN" dirty="0" smtClean="0"/>
              <a:t>    }</a:t>
            </a:r>
            <a:endParaRPr lang="en-US" altLang="zh-CN" dirty="0"/>
          </a:p>
          <a:p>
            <a:r>
              <a:rPr lang="en-US" altLang="zh-CN" dirty="0"/>
              <a:t>};</a:t>
            </a:r>
            <a:endParaRPr lang="zh-CN" altLang="en-US" dirty="0"/>
          </a:p>
          <a:p>
            <a:endParaRPr lang="zh-CN" altLang="en-US" dirty="0"/>
          </a:p>
        </p:txBody>
      </p:sp>
    </p:spTree>
    <p:extLst>
      <p:ext uri="{BB962C8B-B14F-4D97-AF65-F5344CB8AC3E}">
        <p14:creationId xmlns:p14="http://schemas.microsoft.com/office/powerpoint/2010/main" val="818504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err="1" smtClean="0"/>
              <a:t>rest_rpc</a:t>
            </a:r>
            <a:r>
              <a:rPr lang="en-US" altLang="zh-CN" dirty="0" smtClean="0"/>
              <a:t> support RPC and sub/pub model</a:t>
            </a:r>
          </a:p>
          <a:p>
            <a:r>
              <a:rPr lang="en-US" altLang="zh-CN" sz="1400" dirty="0" smtClean="0"/>
              <a:t>asycn_client.</a:t>
            </a:r>
            <a:r>
              <a:rPr lang="en-US" altLang="zh-CN" sz="1400" dirty="0" smtClean="0">
                <a:solidFill>
                  <a:srgbClr val="FF0000"/>
                </a:solidFill>
              </a:rPr>
              <a:t>pub</a:t>
            </a:r>
            <a:r>
              <a:rPr lang="en-US" altLang="zh-CN" sz="1400" dirty="0" smtClean="0"/>
              <a:t>(endpoint</a:t>
            </a:r>
            <a:r>
              <a:rPr lang="en-US" altLang="zh-CN" sz="1400" dirty="0"/>
              <a:t>, </a:t>
            </a:r>
            <a:r>
              <a:rPr lang="en-US" altLang="zh-CN" sz="1400" dirty="0" err="1"/>
              <a:t>notify_topic</a:t>
            </a:r>
            <a:r>
              <a:rPr lang="en-US" altLang="zh-CN" sz="1400" dirty="0"/>
              <a:t>, "test").</a:t>
            </a:r>
            <a:r>
              <a:rPr lang="en-US" altLang="zh-CN" sz="1400" dirty="0" err="1"/>
              <a:t>on_ok</a:t>
            </a:r>
            <a:r>
              <a:rPr lang="en-US" altLang="zh-CN" sz="1400" dirty="0"/>
              <a:t>([](auto r) </a:t>
            </a:r>
          </a:p>
          <a:p>
            <a:r>
              <a:rPr lang="en-US" altLang="zh-CN" sz="1400" dirty="0"/>
              <a:t>{ </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 </a:t>
            </a:r>
          </a:p>
          <a:p>
            <a:r>
              <a:rPr lang="en-US" altLang="zh-CN" sz="1400" dirty="0"/>
              <a:t>}).</a:t>
            </a:r>
            <a:r>
              <a:rPr lang="en-US" altLang="zh-CN" sz="1400" dirty="0" err="1"/>
              <a:t>on_error</a:t>
            </a:r>
            <a:r>
              <a:rPr lang="en-US" altLang="zh-CN" sz="1400" dirty="0"/>
              <a:t>([](auto </a:t>
            </a:r>
            <a:r>
              <a:rPr lang="en-US" altLang="zh-CN" sz="1400" dirty="0" err="1"/>
              <a:t>const</a:t>
            </a:r>
            <a:r>
              <a:rPr lang="en-US" altLang="zh-CN" sz="1400" dirty="0"/>
              <a:t>&amp; error)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p>
          <a:p>
            <a:r>
              <a:rPr lang="en-US" altLang="zh-CN" sz="1400" dirty="0" err="1" smtClean="0"/>
              <a:t>asycn_client.</a:t>
            </a:r>
            <a:r>
              <a:rPr lang="en-US" altLang="zh-CN" sz="1400" dirty="0" err="1" smtClean="0">
                <a:solidFill>
                  <a:srgbClr val="FF0000"/>
                </a:solidFill>
              </a:rPr>
              <a:t>sub</a:t>
            </a:r>
            <a:r>
              <a:rPr lang="en-US" altLang="zh-CN" sz="1400" dirty="0" smtClean="0"/>
              <a:t>(endpoint</a:t>
            </a:r>
            <a:r>
              <a:rPr lang="en-US" altLang="zh-CN" sz="1400" dirty="0"/>
              <a:t>, </a:t>
            </a:r>
            <a:r>
              <a:rPr lang="en-US" altLang="zh-CN" sz="1400" dirty="0" err="1"/>
              <a:t>notify_topic</a:t>
            </a:r>
            <a:r>
              <a:rPr lang="en-US" altLang="zh-CN" sz="1400" dirty="0"/>
              <a:t>, [](auto 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endParaRPr lang="en-US" altLang="zh-CN" sz="1400" dirty="0"/>
          </a:p>
          <a:p>
            <a:r>
              <a:rPr lang="en-US" altLang="zh-CN" sz="1400" dirty="0"/>
              <a:t>[](auto </a:t>
            </a:r>
            <a:r>
              <a:rPr lang="en-US" altLang="zh-CN" sz="1400" dirty="0" err="1"/>
              <a:t>const</a:t>
            </a:r>
            <a:r>
              <a:rPr lang="en-US" altLang="zh-CN" sz="1400" dirty="0"/>
              <a:t>&amp; error) </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a:t>});</a:t>
            </a:r>
            <a:endParaRPr lang="en-US" altLang="zh-CN" sz="1400" dirty="0" smtClean="0"/>
          </a:p>
          <a:p>
            <a:endParaRPr lang="en-US" altLang="zh-CN" dirty="0" smtClean="0"/>
          </a:p>
          <a:p>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smtClean="0"/>
              <a:t>RPC call and sub/pub can be mixed use any time and any where</a:t>
            </a:r>
          </a:p>
          <a:p>
            <a:endParaRPr lang="en-US" altLang="zh-CN" dirty="0"/>
          </a:p>
          <a:p>
            <a:r>
              <a:rPr lang="en-US" altLang="zh-CN" dirty="0" smtClean="0"/>
              <a:t>RPC and sub/pub model have the common essence</a:t>
            </a:r>
          </a:p>
          <a:p>
            <a:endParaRPr lang="en-US" altLang="zh-CN" dirty="0"/>
          </a:p>
          <a:p>
            <a:r>
              <a:rPr lang="en-US" altLang="zh-CN" dirty="0" err="1" smtClean="0"/>
              <a:t>rest_rpc</a:t>
            </a:r>
            <a:r>
              <a:rPr lang="en-US" altLang="zh-CN" dirty="0" smtClean="0"/>
              <a:t> supports request/response and sub/pub model</a:t>
            </a:r>
          </a:p>
          <a:p>
            <a:endParaRPr lang="en-US" altLang="zh-CN" dirty="0"/>
          </a:p>
          <a:p>
            <a:r>
              <a:rPr lang="en-US" altLang="zh-CN" b="1" dirty="0"/>
              <a:t>Very suitable for complex </a:t>
            </a:r>
            <a:r>
              <a:rPr lang="en-US" altLang="zh-CN" b="1" dirty="0" smtClean="0"/>
              <a:t>distributed system</a:t>
            </a:r>
          </a:p>
          <a:p>
            <a:endParaRPr lang="en-US" altLang="zh-CN" b="1" dirty="0"/>
          </a:p>
          <a:p>
            <a:r>
              <a:rPr lang="en-US" altLang="zh-CN" b="1" dirty="0" smtClean="0"/>
              <a:t>HA</a:t>
            </a:r>
          </a:p>
          <a:p>
            <a:r>
              <a:rPr lang="en-US" altLang="zh-CN" b="1" dirty="0" smtClean="0"/>
              <a:t>Binary star pattern</a:t>
            </a:r>
          </a:p>
          <a:p>
            <a:r>
              <a:rPr lang="en-US" altLang="zh-CN" dirty="0" err="1"/>
              <a:t>Bstar</a:t>
            </a:r>
            <a:r>
              <a:rPr lang="en-US" altLang="zh-CN" b="1" dirty="0" smtClean="0"/>
              <a:t>: </a:t>
            </a:r>
            <a:r>
              <a:rPr lang="en-US" altLang="zh-CN" b="1" dirty="0" smtClean="0">
                <a:hlinkClick r:id="rId2"/>
              </a:rPr>
              <a:t>https</a:t>
            </a:r>
            <a:r>
              <a:rPr lang="en-US" altLang="zh-CN" b="1" dirty="0">
                <a:hlinkClick r:id="rId2"/>
              </a:rPr>
              <a:t>://</a:t>
            </a:r>
            <a:r>
              <a:rPr lang="en-US" altLang="zh-CN" b="1" dirty="0" smtClean="0">
                <a:hlinkClick r:id="rId2"/>
              </a:rPr>
              <a:t>github.com/topcpporg/bstar</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p:cTn id="3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server.register_handler</a:t>
            </a:r>
            <a:r>
              <a:rPr lang="en-US" altLang="zh-CN" dirty="0" smtClean="0"/>
              <a:t>("</a:t>
            </a:r>
            <a:r>
              <a:rPr lang="en-US" altLang="zh-CN" dirty="0" err="1" smtClean="0"/>
              <a:t>foo_add</a:t>
            </a:r>
            <a:r>
              <a:rPr lang="en-US" altLang="zh-CN" dirty="0" smtClean="0"/>
              <a:t>", </a:t>
            </a:r>
            <a:r>
              <a:rPr lang="en-US" altLang="zh-CN" dirty="0" err="1" smtClean="0"/>
              <a:t>timax</a:t>
            </a:r>
            <a:r>
              <a:rPr lang="en-US" altLang="zh-CN" dirty="0" smtClean="0"/>
              <a:t>::bind(&amp;client::foo::add, &amp;foo));</a:t>
            </a:r>
          </a:p>
          <a:p>
            <a:r>
              <a:rPr lang="en-US" altLang="zh-CN" dirty="0" err="1" smtClean="0"/>
              <a:t>timax</a:t>
            </a:r>
            <a:r>
              <a:rPr lang="en-US" altLang="zh-CN" dirty="0" smtClean="0"/>
              <a:t>::bind</a:t>
            </a:r>
            <a:r>
              <a:rPr lang="zh-CN" altLang="en-US" dirty="0" smtClean="0"/>
              <a:t> </a:t>
            </a:r>
            <a:r>
              <a:rPr lang="en-US" altLang="zh-CN" dirty="0" smtClean="0"/>
              <a:t>support object, smart pointer, raw pointer, placeholders</a:t>
            </a:r>
          </a:p>
          <a:p>
            <a:endParaRPr lang="en-US" altLang="zh-CN" dirty="0" smtClean="0"/>
          </a:p>
          <a:p>
            <a:r>
              <a:rPr lang="en-US" altLang="zh-CN" dirty="0" smtClean="0"/>
              <a:t>foo </a:t>
            </a:r>
            <a:r>
              <a:rPr lang="en-US" altLang="zh-CN" dirty="0"/>
              <a:t>f;                                                          </a:t>
            </a:r>
            <a:r>
              <a:rPr lang="en-US" altLang="zh-CN" dirty="0" smtClean="0"/>
              <a:t>		  // normal</a:t>
            </a:r>
            <a:r>
              <a:rPr lang="zh-CN" altLang="en-US" dirty="0" smtClean="0"/>
              <a:t> </a:t>
            </a:r>
            <a:r>
              <a:rPr lang="en-US" altLang="zh-CN" dirty="0" smtClean="0"/>
              <a:t>object</a:t>
            </a:r>
            <a:endParaRPr lang="zh-CN" altLang="en-US" dirty="0"/>
          </a:p>
          <a:p>
            <a:r>
              <a:rPr lang="en-US" altLang="zh-CN" dirty="0"/>
              <a:t>auto </a:t>
            </a:r>
            <a:r>
              <a:rPr lang="en-US" altLang="zh-CN" dirty="0" err="1"/>
              <a:t>f_ptr</a:t>
            </a:r>
            <a:r>
              <a:rPr lang="en-US" altLang="zh-CN" dirty="0"/>
              <a:t> = </a:t>
            </a:r>
            <a:r>
              <a:rPr lang="en-US" altLang="zh-CN" dirty="0" err="1"/>
              <a:t>std</a:t>
            </a:r>
            <a:r>
              <a:rPr lang="en-US" altLang="zh-CN" dirty="0"/>
              <a:t>::</a:t>
            </a:r>
            <a:r>
              <a:rPr lang="en-US" altLang="zh-CN" dirty="0" err="1"/>
              <a:t>make_shared</a:t>
            </a:r>
            <a:r>
              <a:rPr lang="en-US" altLang="zh-CN" dirty="0"/>
              <a:t>&lt;foo&gt;();                           </a:t>
            </a:r>
            <a:r>
              <a:rPr lang="en-US" altLang="zh-CN" dirty="0" smtClean="0"/>
              <a:t>     // smart pointer</a:t>
            </a:r>
            <a:endParaRPr lang="zh-CN" altLang="en-US" dirty="0"/>
          </a:p>
          <a:p>
            <a:r>
              <a:rPr lang="en-US" altLang="zh-CN" dirty="0"/>
              <a:t>auto </a:t>
            </a:r>
            <a:r>
              <a:rPr lang="en-US" altLang="zh-CN" dirty="0" err="1"/>
              <a:t>f_raw</a:t>
            </a:r>
            <a:r>
              <a:rPr lang="en-US" altLang="zh-CN" dirty="0"/>
              <a:t> = new foo;                                           </a:t>
            </a:r>
            <a:r>
              <a:rPr lang="en-US" altLang="zh-CN" dirty="0" smtClean="0"/>
              <a:t>	  // raw pointer</a:t>
            </a:r>
            <a:endParaRPr lang="zh-CN" altLang="en-US" dirty="0"/>
          </a:p>
          <a:p>
            <a:r>
              <a:rPr lang="zh-CN" altLang="en-US" dirty="0"/>
              <a:t> </a:t>
            </a:r>
          </a:p>
          <a:p>
            <a:r>
              <a:rPr lang="en-US" altLang="zh-CN" dirty="0"/>
              <a:t>auto bind_1 = </a:t>
            </a:r>
            <a:r>
              <a:rPr lang="en-US" altLang="zh-CN" dirty="0" err="1"/>
              <a:t>timax</a:t>
            </a:r>
            <a:r>
              <a:rPr lang="en-US" altLang="zh-CN" dirty="0"/>
              <a:t>::bind(&amp;client::foo::add, f, 1, 2);          </a:t>
            </a:r>
            <a:r>
              <a:rPr lang="en-US" altLang="zh-CN" dirty="0" smtClean="0"/>
              <a:t>  </a:t>
            </a:r>
            <a:endParaRPr lang="zh-CN" altLang="en-US" dirty="0"/>
          </a:p>
          <a:p>
            <a:r>
              <a:rPr lang="en-US" altLang="zh-CN" dirty="0"/>
              <a:t>auto bind_2 = </a:t>
            </a:r>
            <a:r>
              <a:rPr lang="en-US" altLang="zh-CN" dirty="0" err="1"/>
              <a:t>timax</a:t>
            </a:r>
            <a:r>
              <a:rPr lang="en-US" altLang="zh-CN" dirty="0"/>
              <a:t>::bind(&amp;client::foo::add, </a:t>
            </a:r>
            <a:r>
              <a:rPr lang="en-US" altLang="zh-CN" dirty="0" err="1"/>
              <a:t>f_ptr</a:t>
            </a:r>
            <a:r>
              <a:rPr lang="en-US" altLang="zh-CN" dirty="0"/>
              <a:t>, 2, 3);      </a:t>
            </a:r>
            <a:endParaRPr lang="zh-CN" altLang="en-US" dirty="0"/>
          </a:p>
          <a:p>
            <a:r>
              <a:rPr lang="en-US" altLang="zh-CN" dirty="0"/>
              <a:t>auto bind_3 = </a:t>
            </a:r>
            <a:r>
              <a:rPr lang="en-US" altLang="zh-CN" dirty="0" err="1"/>
              <a:t>timax</a:t>
            </a:r>
            <a:r>
              <a:rPr lang="en-US" altLang="zh-CN" dirty="0"/>
              <a:t>::bind(&amp;client::foo::add, </a:t>
            </a:r>
            <a:r>
              <a:rPr lang="en-US" altLang="zh-CN" dirty="0" err="1"/>
              <a:t>f_raw</a:t>
            </a:r>
            <a:r>
              <a:rPr lang="en-US" altLang="zh-CN" dirty="0"/>
              <a:t>, 3, 5);     </a:t>
            </a:r>
            <a:endParaRPr lang="zh-CN" altLang="en-US" dirty="0"/>
          </a:p>
          <a:p>
            <a:r>
              <a:rPr lang="en-US" altLang="zh-CN" dirty="0" smtClean="0"/>
              <a:t>auto </a:t>
            </a:r>
            <a:r>
              <a:rPr lang="en-US" altLang="zh-CN" dirty="0"/>
              <a:t>bind_5 = </a:t>
            </a:r>
            <a:r>
              <a:rPr lang="en-US" altLang="zh-CN" dirty="0" err="1"/>
              <a:t>timax</a:t>
            </a:r>
            <a:r>
              <a:rPr lang="en-US" altLang="zh-CN" dirty="0"/>
              <a:t>::bind(&amp;client::foo::add, </a:t>
            </a:r>
            <a:r>
              <a:rPr lang="en-US" altLang="zh-CN" dirty="0" err="1"/>
              <a:t>f_raw</a:t>
            </a:r>
            <a:r>
              <a:rPr lang="en-US" altLang="zh-CN" dirty="0"/>
              <a:t>, _1, _2);  </a:t>
            </a:r>
            <a:r>
              <a:rPr lang="en-US" altLang="zh-CN" dirty="0" smtClean="0"/>
              <a:t>// bind</a:t>
            </a:r>
            <a:r>
              <a:rPr lang="zh-CN" altLang="en-US" dirty="0" smtClean="0"/>
              <a:t> </a:t>
            </a:r>
            <a:r>
              <a:rPr lang="en-US" altLang="zh-CN" dirty="0" smtClean="0"/>
              <a:t>with</a:t>
            </a:r>
            <a:r>
              <a:rPr lang="en-US" altLang="zh-CN" dirty="0"/>
              <a:t> placeholders</a:t>
            </a:r>
            <a:endParaRPr lang="zh-CN" altLang="en-US" dirty="0"/>
          </a:p>
          <a:p>
            <a:r>
              <a:rPr lang="en-US" altLang="zh-CN" dirty="0"/>
              <a:t>auto bind_6 = </a:t>
            </a:r>
            <a:r>
              <a:rPr lang="en-US" altLang="zh-CN" dirty="0" err="1"/>
              <a:t>timax</a:t>
            </a:r>
            <a:r>
              <a:rPr lang="en-US" altLang="zh-CN" dirty="0"/>
              <a:t>::bind(&amp;client::foo::add, f);   </a:t>
            </a:r>
            <a:r>
              <a:rPr lang="en-US" altLang="zh-CN" dirty="0" smtClean="0"/>
              <a:t>//</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without anything, clean code</a:t>
            </a:r>
            <a:endParaRPr lang="en-US" altLang="zh-CN" dirty="0">
              <a:solidFill>
                <a:srgbClr val="FF0000"/>
              </a:solidFill>
            </a:endParaRPr>
          </a:p>
          <a:p>
            <a:endParaRPr lang="zh-CN" altLang="en-US" dirty="0"/>
          </a:p>
        </p:txBody>
      </p:sp>
      <p:sp>
        <p:nvSpPr>
          <p:cNvPr id="4" name="Rectangle 3"/>
          <p:cNvSpPr/>
          <p:nvPr/>
        </p:nvSpPr>
        <p:spPr>
          <a:xfrm>
            <a:off x="2256791" y="5310879"/>
            <a:ext cx="5378395" cy="369332"/>
          </a:xfrm>
          <a:prstGeom prst="rect">
            <a:avLst/>
          </a:prstGeom>
        </p:spPr>
        <p:txBody>
          <a:bodyPr wrap="none">
            <a:spAutoFit/>
          </a:bodyPr>
          <a:lstStyle/>
          <a:p>
            <a:r>
              <a:rPr lang="en-US" altLang="zh-CN" b="1" dirty="0">
                <a:solidFill>
                  <a:srgbClr val="2B2B2B"/>
                </a:solidFill>
                <a:latin typeface="arial" panose="020B0604020202020204" pitchFamily="34" charset="0"/>
              </a:rPr>
              <a:t>Much </a:t>
            </a:r>
            <a:r>
              <a:rPr lang="en-US" altLang="zh-CN" b="1" dirty="0" smtClean="0">
                <a:solidFill>
                  <a:srgbClr val="2B2B2B"/>
                </a:solidFill>
                <a:latin typeface="arial" panose="020B0604020202020204" pitchFamily="34" charset="0"/>
              </a:rPr>
              <a:t>more flexible and </a:t>
            </a:r>
            <a:r>
              <a:rPr lang="en-US" altLang="zh-CN" b="1" dirty="0">
                <a:solidFill>
                  <a:srgbClr val="2B2B2B"/>
                </a:solidFill>
                <a:latin typeface="arial" panose="020B0604020202020204" pitchFamily="34" charset="0"/>
              </a:rPr>
              <a:t>powerful than </a:t>
            </a:r>
            <a:r>
              <a:rPr lang="en-US" altLang="zh-CN" b="1" dirty="0" err="1" smtClean="0">
                <a:solidFill>
                  <a:srgbClr val="2B2B2B"/>
                </a:solidFill>
                <a:latin typeface="arial" panose="020B0604020202020204" pitchFamily="34" charset="0"/>
              </a:rPr>
              <a:t>std</a:t>
            </a:r>
            <a:r>
              <a:rPr lang="en-US" altLang="zh-CN" b="1" dirty="0" smtClean="0">
                <a:solidFill>
                  <a:srgbClr val="2B2B2B"/>
                </a:solidFill>
                <a:latin typeface="arial" panose="020B0604020202020204" pitchFamily="34" charset="0"/>
              </a:rPr>
              <a:t>::bind</a:t>
            </a:r>
            <a:endParaRPr lang="zh-CN" altLang="en-US" dirty="0"/>
          </a:p>
        </p:txBody>
      </p:sp>
      <p:sp>
        <p:nvSpPr>
          <p:cNvPr id="5" name="Rectangle 4"/>
          <p:cNvSpPr/>
          <p:nvPr/>
        </p:nvSpPr>
        <p:spPr>
          <a:xfrm>
            <a:off x="2189810" y="5740777"/>
            <a:ext cx="4797467" cy="369332"/>
          </a:xfrm>
          <a:prstGeom prst="rect">
            <a:avLst/>
          </a:prstGeom>
        </p:spPr>
        <p:txBody>
          <a:bodyPr wrap="none">
            <a:spAutoFit/>
          </a:bodyPr>
          <a:lstStyle/>
          <a:p>
            <a:r>
              <a:rPr lang="zh-CN" altLang="en-US" dirty="0"/>
              <a:t> </a:t>
            </a:r>
            <a:r>
              <a:rPr lang="en-US" altLang="zh-CN" dirty="0" smtClean="0">
                <a:solidFill>
                  <a:srgbClr val="FF0000"/>
                </a:solidFill>
              </a:rPr>
              <a:t>B</a:t>
            </a:r>
            <a:r>
              <a:rPr lang="zh-CN" altLang="en-US" dirty="0" smtClean="0">
                <a:solidFill>
                  <a:srgbClr val="FF0000"/>
                </a:solidFill>
              </a:rPr>
              <a:t>ehind </a:t>
            </a:r>
            <a:r>
              <a:rPr lang="en-US" altLang="zh-CN" dirty="0" smtClean="0">
                <a:solidFill>
                  <a:srgbClr val="FF0000"/>
                </a:solidFill>
              </a:rPr>
              <a:t>t</a:t>
            </a:r>
            <a:r>
              <a:rPr lang="zh-CN" altLang="en-US" dirty="0" smtClean="0">
                <a:solidFill>
                  <a:srgbClr val="FF0000"/>
                </a:solidFill>
              </a:rPr>
              <a:t>he flexibility </a:t>
            </a:r>
            <a:r>
              <a:rPr lang="en-US" altLang="zh-CN" dirty="0" smtClean="0">
                <a:solidFill>
                  <a:srgbClr val="FF0000"/>
                </a:solidFill>
              </a:rPr>
              <a:t>is template meta program</a:t>
            </a:r>
            <a:endParaRPr lang="zh-CN" altLang="en-US" dirty="0">
              <a:solidFill>
                <a:srgbClr val="FF0000"/>
              </a:solidFill>
            </a:endParaRPr>
          </a:p>
        </p:txBody>
      </p:sp>
    </p:spTree>
    <p:extLst>
      <p:ext uri="{BB962C8B-B14F-4D97-AF65-F5344CB8AC3E}">
        <p14:creationId xmlns:p14="http://schemas.microsoft.com/office/powerpoint/2010/main" val="372735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Effect transition="in" filter="fade">
                                      <p:cBhvr>
                                        <p:cTn id="71" dur="2000"/>
                                        <p:tgtEl>
                                          <p:spTgt spid="5">
                                            <p:txEl>
                                              <p:pRg st="0" end="0"/>
                                            </p:txEl>
                                          </p:spTgt>
                                        </p:tgtEl>
                                      </p:cBhvr>
                                    </p:animEffect>
                                    <p:anim calcmode="lin" valueType="num">
                                      <p:cBhvr>
                                        <p:cTn id="72"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73"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Safe</a:t>
            </a:r>
            <a:endParaRPr lang="zh-CN" altLang="en-US" dirty="0"/>
          </a:p>
        </p:txBody>
      </p:sp>
      <p:sp>
        <p:nvSpPr>
          <p:cNvPr id="3" name="文本占位符 2"/>
          <p:cNvSpPr>
            <a:spLocks noGrp="1"/>
          </p:cNvSpPr>
          <p:nvPr>
            <p:ph type="body" sz="half" idx="2"/>
          </p:nvPr>
        </p:nvSpPr>
        <p:spPr/>
        <p:txBody>
          <a:bodyPr/>
          <a:lstStyle/>
          <a:p>
            <a:r>
              <a:rPr lang="en-US" altLang="zh-CN" dirty="0" smtClean="0"/>
              <a:t>No protocol file</a:t>
            </a:r>
          </a:p>
          <a:p>
            <a:endParaRPr lang="en-US" altLang="zh-CN" dirty="0"/>
          </a:p>
          <a:p>
            <a:r>
              <a:rPr lang="en-US" altLang="zh-CN" dirty="0" smtClean="0"/>
              <a:t>How to check call error in compile time?</a:t>
            </a:r>
          </a:p>
          <a:p>
            <a:endParaRPr lang="en-US" altLang="zh-CN" dirty="0"/>
          </a:p>
          <a:p>
            <a:r>
              <a:rPr lang="en-US" altLang="zh-CN" dirty="0"/>
              <a:t>namespace client</a:t>
            </a:r>
          </a:p>
          <a:p>
            <a:r>
              <a:rPr lang="en-US" altLang="zh-CN" dirty="0"/>
              <a:t>{</a:t>
            </a:r>
          </a:p>
          <a:p>
            <a:r>
              <a:rPr lang="en-US" altLang="zh-CN" dirty="0"/>
              <a:t>	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a:t>asycn_client.call</a:t>
            </a:r>
            <a:r>
              <a:rPr lang="en-US" altLang="zh-CN" dirty="0"/>
              <a:t>(endpoint, client::add, 3, 5.0);</a:t>
            </a:r>
          </a:p>
          <a:p>
            <a:r>
              <a:rPr lang="en-US" altLang="zh-CN" dirty="0" err="1"/>
              <a:t>asycn_client.call</a:t>
            </a:r>
            <a:r>
              <a:rPr lang="en-US" altLang="zh-CN" dirty="0"/>
              <a:t>(endpoint, client::add, "test", 5); //compile error, not matching</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a:t>
            </a:r>
            <a:r>
              <a:rPr lang="en-US" altLang="zh-CN" dirty="0" err="1"/>
              <a:t>Func</a:t>
            </a:r>
            <a:r>
              <a:rPr lang="en-US" altLang="zh-CN" dirty="0"/>
              <a: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is_arguments_match</a:t>
            </a:r>
            <a:r>
              <a:rPr lang="en-US" altLang="zh-CN" dirty="0"/>
              <a:t>;</a:t>
            </a:r>
          </a:p>
          <a:p>
            <a:endParaRPr lang="en-US" altLang="zh-CN"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protocol&lt;Ret(</a:t>
            </a:r>
            <a:r>
              <a:rPr lang="en-US" altLang="zh-CN" dirty="0" err="1"/>
              <a:t>Args</a:t>
            </a:r>
            <a:r>
              <a:rPr lang="en-US" altLang="zh-CN" dirty="0"/>
              <a:t>...)&gt;</a:t>
            </a:r>
          </a:p>
          <a:p>
            <a:r>
              <a:rPr lang="en-US" altLang="zh-CN" dirty="0"/>
              <a:t>{</a:t>
            </a:r>
          </a:p>
          <a:p>
            <a:r>
              <a:rPr lang="en-US" altLang="zh-CN" dirty="0"/>
              <a:t>    template &lt;</a:t>
            </a:r>
            <a:r>
              <a:rPr lang="en-US" altLang="zh-CN" dirty="0" err="1"/>
              <a:t>typename</a:t>
            </a:r>
            <a:r>
              <a:rPr lang="en-US" altLang="zh-CN" dirty="0"/>
              <a:t> ... </a:t>
            </a:r>
            <a:r>
              <a:rPr lang="en-US" altLang="zh-CN" dirty="0" err="1"/>
              <a:t>TArgs</a:t>
            </a:r>
            <a:r>
              <a:rPr lang="en-US" altLang="zh-CN" dirty="0"/>
              <a:t>&gt;</a:t>
            </a:r>
          </a:p>
          <a:p>
            <a:r>
              <a:rPr lang="en-US" altLang="zh-CN" dirty="0"/>
              <a:t>    auto </a:t>
            </a:r>
            <a:r>
              <a:rPr lang="en-US" altLang="zh-CN" dirty="0" err="1"/>
              <a:t>serialize_arguments</a:t>
            </a:r>
            <a:r>
              <a:rPr lang="en-US" altLang="zh-CN" dirty="0"/>
              <a:t>(</a:t>
            </a:r>
            <a:r>
              <a:rPr lang="en-US" altLang="zh-CN" dirty="0" err="1"/>
              <a:t>TArgs</a:t>
            </a:r>
            <a:r>
              <a:rPr lang="en-US" altLang="zh-CN" dirty="0"/>
              <a:t>&amp;&amp; ... </a:t>
            </a:r>
            <a:r>
              <a:rPr lang="en-US" altLang="zh-CN" dirty="0" err="1"/>
              <a:t>args</a:t>
            </a:r>
            <a:r>
              <a:rPr lang="en-US" altLang="zh-CN" dirty="0"/>
              <a:t>)</a:t>
            </a:r>
          </a:p>
          <a:p>
            <a:r>
              <a:rPr lang="en-US" altLang="zh-CN" dirty="0"/>
              <a:t>    {</a:t>
            </a:r>
          </a:p>
          <a:p>
            <a:r>
              <a:rPr lang="en-US" altLang="zh-CN" dirty="0"/>
              <a:t>        </a:t>
            </a:r>
            <a:r>
              <a:rPr lang="en-US" altLang="zh-CN" dirty="0" err="1"/>
              <a:t>static_assert</a:t>
            </a:r>
            <a:r>
              <a:rPr lang="en-US" altLang="zh-CN" dirty="0"/>
              <a:t>(</a:t>
            </a:r>
            <a:r>
              <a:rPr lang="en-US" altLang="zh-CN" dirty="0" err="1"/>
              <a:t>is_arguments_match</a:t>
            </a:r>
            <a:r>
              <a:rPr lang="en-US" altLang="zh-CN" dirty="0"/>
              <a:t>&lt;Ret(</a:t>
            </a:r>
            <a:r>
              <a:rPr lang="en-US" altLang="zh-CN" dirty="0" err="1"/>
              <a:t>Args</a:t>
            </a:r>
            <a:r>
              <a:rPr lang="en-US" altLang="zh-CN" dirty="0"/>
              <a:t>...), </a:t>
            </a:r>
            <a:r>
              <a:rPr lang="en-US" altLang="zh-CN" dirty="0" err="1"/>
              <a:t>TArgs</a:t>
            </a:r>
            <a:r>
              <a:rPr lang="en-US" altLang="zh-CN" dirty="0"/>
              <a:t> ...&gt;::value, “blah </a:t>
            </a:r>
            <a:r>
              <a:rPr lang="en-US" altLang="zh-CN" dirty="0" err="1"/>
              <a:t>blah</a:t>
            </a:r>
            <a:r>
              <a:rPr lang="en-US" altLang="zh-CN" dirty="0"/>
              <a:t> </a:t>
            </a:r>
            <a:r>
              <a:rPr lang="en-US" altLang="zh-CN" dirty="0" err="1"/>
              <a:t>blah</a:t>
            </a:r>
            <a:r>
              <a:rPr lang="en-US" altLang="zh-CN" dirty="0"/>
              <a:t>”);</a:t>
            </a:r>
          </a:p>
          <a:p>
            <a:r>
              <a:rPr lang="en-US" altLang="zh-CN" dirty="0"/>
              <a:t>        // your </a:t>
            </a:r>
            <a:r>
              <a:rPr lang="en-US" altLang="zh-CN" dirty="0" smtClean="0"/>
              <a:t>code</a:t>
            </a:r>
            <a:endParaRPr lang="en-US" altLang="zh-CN" dirty="0"/>
          </a:p>
          <a:p>
            <a:r>
              <a:rPr lang="en-US" altLang="zh-CN" dirty="0"/>
              <a:t>    }</a:t>
            </a:r>
            <a:br>
              <a:rPr lang="en-US" altLang="zh-CN" dirty="0"/>
            </a:br>
            <a:r>
              <a:rPr lang="en-US" altLang="zh-CN" dirty="0"/>
              <a:t>};</a:t>
            </a:r>
          </a:p>
          <a:p>
            <a:endParaRPr lang="zh-CN" altLang="en-US" dirty="0"/>
          </a:p>
        </p:txBody>
      </p:sp>
    </p:spTree>
    <p:extLst>
      <p:ext uri="{BB962C8B-B14F-4D97-AF65-F5344CB8AC3E}">
        <p14:creationId xmlns:p14="http://schemas.microsoft.com/office/powerpoint/2010/main" val="499065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template &lt;typename T&gt;</a:t>
            </a:r>
          </a:p>
          <a:p>
            <a:r>
              <a:rPr lang="zh-CN" altLang="en-US" dirty="0"/>
              <a:t>	static std::false_type test(...);</a:t>
            </a:r>
          </a:p>
          <a:p>
            <a:r>
              <a:rPr lang="zh-CN" altLang="en-US" dirty="0"/>
              <a:t>	template &lt;typename T, typename =</a:t>
            </a:r>
          </a:p>
          <a:p>
            <a:r>
              <a:rPr lang="zh-CN" altLang="en-US" dirty="0"/>
              <a:t>		decltype(std::declval&lt;T&gt;()(std::declval&lt;Args&gt;()...))&gt;</a:t>
            </a:r>
          </a:p>
          <a:p>
            <a:r>
              <a:rPr lang="zh-CN" altLang="en-US" dirty="0"/>
              <a:t>	static std::true_type test(int);</a:t>
            </a:r>
          </a:p>
          <a:p>
            <a:r>
              <a:rPr lang="zh-CN" altLang="en-US" dirty="0"/>
              <a:t>	using result_type = decltype(test&lt;Func&gt;(0));</a:t>
            </a:r>
          </a:p>
          <a:p>
            <a:r>
              <a:rPr lang="zh-CN" altLang="en-US" dirty="0"/>
              <a:t>public:</a:t>
            </a:r>
          </a:p>
          <a:p>
            <a:r>
              <a:rPr lang="zh-CN" altLang="en-US" dirty="0"/>
              <a:t>	static 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8" name="矩形 7"/>
          <p:cNvSpPr/>
          <p:nvPr/>
        </p:nvSpPr>
        <p:spPr>
          <a:xfrm>
            <a:off x="2336333" y="3407838"/>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9" name="矩形 8"/>
          <p:cNvSpPr/>
          <p:nvPr/>
        </p:nvSpPr>
        <p:spPr>
          <a:xfrm>
            <a:off x="2329342" y="3409236"/>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3279039" cy="923330"/>
          </a:xfrm>
          <a:prstGeom prst="rect">
            <a:avLst/>
          </a:prstGeom>
        </p:spPr>
        <p:txBody>
          <a:bodyPr wrap="none">
            <a:spAutoFit/>
          </a:bodyPr>
          <a:lstStyle/>
          <a:p>
            <a:r>
              <a:rPr lang="en-US" altLang="zh-CN" dirty="0" smtClean="0"/>
              <a:t>Deduce the function return type,</a:t>
            </a:r>
          </a:p>
          <a:p>
            <a:r>
              <a:rPr lang="en-US" altLang="zh-CN" dirty="0" smtClean="0"/>
              <a:t>Pretend to call,</a:t>
            </a:r>
          </a:p>
          <a:p>
            <a:r>
              <a:rPr lang="en-US" altLang="zh-CN" dirty="0" smtClean="0"/>
              <a:t>SFINAE</a:t>
            </a:r>
            <a:endParaRPr lang="zh-CN" altLang="en-US" dirty="0"/>
          </a:p>
        </p:txBody>
      </p:sp>
      <p:sp>
        <p:nvSpPr>
          <p:cNvPr id="12" name="右箭头 11"/>
          <p:cNvSpPr/>
          <p:nvPr/>
        </p:nvSpPr>
        <p:spPr>
          <a:xfrm rot="18041068">
            <a:off x="4841776" y="2878012"/>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6" presetClass="emph" presetSubtype="0" fill="hold" grpId="1" nodeType="afterEffect">
                                  <p:stCondLst>
                                    <p:cond delay="0"/>
                                  </p:stCondLst>
                                  <p:childTnLst>
                                    <p:animScale>
                                      <p:cBhvr>
                                        <p:cTn id="31" dur="2000" fill="hold"/>
                                        <p:tgtEl>
                                          <p:spTgt spid="8"/>
                                        </p:tgtEl>
                                      </p:cBhvr>
                                      <p:by x="150000" y="150000"/>
                                    </p:animScale>
                                  </p:childTnLst>
                                </p:cTn>
                              </p:par>
                            </p:childTnLst>
                          </p:cTn>
                        </p:par>
                        <p:par>
                          <p:cTn id="32" fill="hold">
                            <p:stCondLst>
                              <p:cond delay="2500"/>
                            </p:stCondLst>
                            <p:childTnLst>
                              <p:par>
                                <p:cTn id="33" presetID="2" presetClass="exit" presetSubtype="4" fill="hold" grpId="2" nodeType="afterEffect">
                                  <p:stCondLst>
                                    <p:cond delay="0"/>
                                  </p:stCondLst>
                                  <p:childTnLst>
                                    <p:anim calcmode="lin" valueType="num">
                                      <p:cBhvr additive="base">
                                        <p:cTn id="34" dur="500"/>
                                        <p:tgtEl>
                                          <p:spTgt spid="8"/>
                                        </p:tgtEl>
                                        <p:attrNameLst>
                                          <p:attrName>ppt_x</p:attrName>
                                        </p:attrNameLst>
                                      </p:cBhvr>
                                      <p:tavLst>
                                        <p:tav tm="0">
                                          <p:val>
                                            <p:strVal val="ppt_x"/>
                                          </p:val>
                                        </p:tav>
                                        <p:tav tm="100000">
                                          <p:val>
                                            <p:strVal val="ppt_x"/>
                                          </p:val>
                                        </p:tav>
                                      </p:tavLst>
                                    </p:anim>
                                    <p:anim calcmode="lin" valueType="num">
                                      <p:cBhvr additive="base">
                                        <p:cTn id="35" dur="500"/>
                                        <p:tgtEl>
                                          <p:spTgt spid="8"/>
                                        </p:tgtEl>
                                        <p:attrNameLst>
                                          <p:attrName>ppt_y</p:attrName>
                                        </p:attrNameLst>
                                      </p:cBhvr>
                                      <p:tavLst>
                                        <p:tav tm="0">
                                          <p:val>
                                            <p:strVal val="ppt_y"/>
                                          </p:val>
                                        </p:tav>
                                        <p:tav tm="100000">
                                          <p:val>
                                            <p:strVal val="1+ppt_h/2"/>
                                          </p:val>
                                        </p:tav>
                                      </p:tavLst>
                                    </p:anim>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8" grpId="0"/>
      <p:bldP spid="8" grpId="1"/>
      <p:bldP spid="8" grpId="2"/>
      <p:bldP spid="9" grpId="0"/>
      <p:bldP spid="10" grpId="0"/>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timax</a:t>
            </a:r>
            <a:r>
              <a:rPr lang="en-US" altLang="zh-CN" dirty="0"/>
              <a:t>::bind</a:t>
            </a:r>
            <a:r>
              <a:rPr lang="zh-CN" altLang="en-US" dirty="0"/>
              <a:t> </a:t>
            </a:r>
            <a:endParaRPr lang="en-US" altLang="zh-CN" dirty="0" smtClean="0"/>
          </a:p>
          <a:p>
            <a:endParaRPr lang="en-US" altLang="zh-CN" dirty="0" smtClean="0"/>
          </a:p>
          <a:p>
            <a:pPr>
              <a:buFont typeface="Wingdings" pitchFamily="2" charset="2"/>
              <a:buChar char="u"/>
            </a:pPr>
            <a:r>
              <a:rPr lang="en-US" altLang="zh-CN" dirty="0" smtClean="0"/>
              <a:t>object</a:t>
            </a:r>
            <a:r>
              <a:rPr lang="en-US" altLang="zh-CN" dirty="0"/>
              <a:t>, smart pointer, raw pointer, </a:t>
            </a:r>
            <a:r>
              <a:rPr lang="en-US" altLang="zh-CN" dirty="0" smtClean="0"/>
              <a:t>placeholders</a:t>
            </a:r>
          </a:p>
          <a:p>
            <a:pPr>
              <a:buFont typeface="Arial" pitchFamily="34" charset="0"/>
              <a:buChar char="•"/>
            </a:pPr>
            <a:endParaRPr lang="en-US" altLang="zh-CN" dirty="0" smtClean="0"/>
          </a:p>
          <a:p>
            <a:pPr>
              <a:buFont typeface="Wingdings" pitchFamily="2" charset="2"/>
              <a:buChar char="u"/>
            </a:pPr>
            <a:r>
              <a:rPr lang="en-US" altLang="zh-CN" dirty="0" smtClean="0"/>
              <a:t>callable</a:t>
            </a:r>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function and callable</a:t>
            </a:r>
            <a:endParaRPr lang="zh-CN" altLang="en-US"/>
          </a:p>
        </p:txBody>
      </p:sp>
      <p:sp>
        <p:nvSpPr>
          <p:cNvPr id="3" name="文本占位符 2"/>
          <p:cNvSpPr>
            <a:spLocks noGrp="1"/>
          </p:cNvSpPr>
          <p:nvPr>
            <p:ph type="body" sz="half" idx="2"/>
          </p:nvPr>
        </p:nvSpPr>
        <p:spPr/>
        <p:txBody>
          <a:bodyPr/>
          <a:lstStyle/>
          <a:p>
            <a:r>
              <a:rPr lang="en-US" altLang="zh-CN" b="1" dirty="0"/>
              <a:t/>
            </a:r>
            <a:br>
              <a:rPr lang="en-US" altLang="zh-CN" b="1" dirty="0"/>
            </a:br>
            <a:r>
              <a:rPr lang="en-US" altLang="zh-CN" sz="1400" dirty="0"/>
              <a:t>template &lt;</a:t>
            </a:r>
            <a:r>
              <a:rPr lang="en-US" altLang="zh-CN" sz="1400" dirty="0" err="1"/>
              <a:t>typename</a:t>
            </a:r>
            <a:r>
              <a:rPr lang="en-US" altLang="zh-CN" sz="1400" dirty="0"/>
              <a:t> F&gt;</a:t>
            </a:r>
          </a:p>
          <a:p>
            <a:r>
              <a:rPr lang="en-US" altLang="zh-CN" sz="1400" dirty="0"/>
              <a:t>auto </a:t>
            </a:r>
            <a:r>
              <a:rPr lang="en-US" altLang="zh-CN" sz="1400" dirty="0" err="1"/>
              <a:t>bind_function_callable</a:t>
            </a:r>
            <a:r>
              <a:rPr lang="en-US" altLang="zh-CN" sz="1400" dirty="0"/>
              <a:t>(F&amp;&amp; f)</a:t>
            </a:r>
          </a:p>
          <a:p>
            <a:r>
              <a:rPr lang="en-US" altLang="zh-CN" sz="1400" dirty="0"/>
              <a:t>	-&gt; </a:t>
            </a:r>
            <a:r>
              <a:rPr lang="en-US" altLang="zh-CN" sz="1400" dirty="0" err="1"/>
              <a:t>typename</a:t>
            </a:r>
            <a:r>
              <a:rPr lang="en-US" altLang="zh-CN" sz="1400" dirty="0"/>
              <a:t> </a:t>
            </a:r>
            <a:r>
              <a:rPr lang="en-US" altLang="zh-CN" sz="1400" dirty="0" err="1"/>
              <a:t>function_traits</a:t>
            </a:r>
            <a:r>
              <a:rPr lang="en-US" altLang="zh-CN" sz="1400" dirty="0"/>
              <a:t>&lt;F&gt;::</a:t>
            </a:r>
            <a:r>
              <a:rPr lang="en-US" altLang="zh-CN" sz="1400" dirty="0" err="1"/>
              <a:t>stl_function_type</a:t>
            </a:r>
            <a:endParaRPr lang="en-US" altLang="zh-CN" sz="1400" dirty="0"/>
          </a:p>
          <a:p>
            <a:r>
              <a:rPr lang="en-US" altLang="zh-CN" sz="1400" dirty="0"/>
              <a:t>{</a:t>
            </a:r>
          </a:p>
          <a:p>
            <a:r>
              <a:rPr lang="en-US" altLang="zh-CN" sz="1400" dirty="0"/>
              <a:t>	return [</a:t>
            </a:r>
            <a:r>
              <a:rPr lang="en-US" altLang="zh-CN" sz="1400" dirty="0" err="1"/>
              <a:t>func</a:t>
            </a:r>
            <a:r>
              <a:rPr lang="en-US" altLang="zh-CN" sz="1400" dirty="0"/>
              <a:t> = std::forward&lt;F&gt;(f)](auto&amp;&amp; ... </a:t>
            </a:r>
            <a:r>
              <a:rPr lang="en-US" altLang="zh-CN" sz="1400" dirty="0" err="1"/>
              <a:t>args</a:t>
            </a:r>
            <a:r>
              <a:rPr lang="en-US" altLang="zh-CN" sz="1400" dirty="0"/>
              <a:t>)</a:t>
            </a:r>
          </a:p>
          <a:p>
            <a:r>
              <a:rPr lang="en-US" altLang="zh-CN" sz="1400" dirty="0"/>
              <a:t>	{ </a:t>
            </a:r>
          </a:p>
          <a:p>
            <a:r>
              <a:rPr lang="en-US" altLang="zh-CN" sz="1400" dirty="0"/>
              <a:t>		return </a:t>
            </a:r>
            <a:r>
              <a:rPr lang="en-US" altLang="zh-CN" sz="1400" dirty="0" err="1"/>
              <a:t>func</a:t>
            </a:r>
            <a:r>
              <a:rPr lang="en-US" altLang="zh-CN" sz="1400" dirty="0"/>
              <a:t>(</a:t>
            </a:r>
            <a:r>
              <a:rPr lang="en-US" altLang="zh-CN" sz="1400" dirty="0">
                <a:solidFill>
                  <a:srgbClr val="FF0000"/>
                </a:solidFill>
              </a:rPr>
              <a:t>std::forward&lt;</a:t>
            </a:r>
            <a:r>
              <a:rPr lang="en-US" altLang="zh-CN" sz="1400" dirty="0" err="1">
                <a:solidFill>
                  <a:srgbClr val="FF0000"/>
                </a:solidFill>
              </a:rPr>
              <a:t>decltype</a:t>
            </a:r>
            <a:r>
              <a:rPr lang="en-US" altLang="zh-CN" sz="1400" dirty="0">
                <a:solidFill>
                  <a:srgbClr val="FF0000"/>
                </a:solidFill>
              </a:rPr>
              <a:t>(</a:t>
            </a:r>
            <a:r>
              <a:rPr lang="en-US" altLang="zh-CN" sz="1400" dirty="0" err="1">
                <a:solidFill>
                  <a:srgbClr val="FF0000"/>
                </a:solidFill>
              </a:rPr>
              <a:t>args</a:t>
            </a:r>
            <a:r>
              <a:rPr lang="en-US" altLang="zh-CN" sz="1400" dirty="0">
                <a:solidFill>
                  <a:srgbClr val="FF0000"/>
                </a:solidFill>
              </a:rPr>
              <a:t>)&gt;(</a:t>
            </a:r>
            <a:r>
              <a:rPr lang="en-US" altLang="zh-CN" sz="1400" dirty="0" err="1">
                <a:solidFill>
                  <a:srgbClr val="FF0000"/>
                </a:solidFill>
              </a:rPr>
              <a:t>args</a:t>
            </a:r>
            <a:r>
              <a:rPr lang="en-US" altLang="zh-CN" sz="1400" dirty="0">
                <a:solidFill>
                  <a:srgbClr val="FF0000"/>
                </a:solidFill>
              </a:rPr>
              <a:t>)...</a:t>
            </a:r>
            <a:r>
              <a:rPr lang="en-US" altLang="zh-CN" sz="1400" dirty="0"/>
              <a:t>); </a:t>
            </a:r>
          </a:p>
          <a:p>
            <a:r>
              <a:rPr lang="en-US" altLang="zh-CN" sz="1400" dirty="0"/>
              <a:t>	};</a:t>
            </a:r>
          </a:p>
          <a:p>
            <a:r>
              <a:rPr lang="en-US" altLang="zh-CN" sz="1400" dirty="0"/>
              <a:t>}</a:t>
            </a:r>
          </a:p>
        </p:txBody>
      </p:sp>
      <p:sp>
        <p:nvSpPr>
          <p:cNvPr id="4" name="矩形 3"/>
          <p:cNvSpPr/>
          <p:nvPr/>
        </p:nvSpPr>
        <p:spPr>
          <a:xfrm>
            <a:off x="2035197" y="4259402"/>
            <a:ext cx="4403128" cy="369332"/>
          </a:xfrm>
          <a:prstGeom prst="rect">
            <a:avLst/>
          </a:prstGeom>
        </p:spPr>
        <p:txBody>
          <a:bodyPr wrap="none">
            <a:spAutoFit/>
          </a:bodyPr>
          <a:lstStyle/>
          <a:p>
            <a:r>
              <a:rPr lang="en-US" altLang="zh-CN" dirty="0" smtClean="0"/>
              <a:t>wrapper std::bind and return to std::function</a:t>
            </a:r>
          </a:p>
        </p:txBody>
      </p:sp>
      <p:sp>
        <p:nvSpPr>
          <p:cNvPr id="5" name="矩形 4"/>
          <p:cNvSpPr/>
          <p:nvPr/>
        </p:nvSpPr>
        <p:spPr>
          <a:xfrm>
            <a:off x="2059424" y="4989245"/>
            <a:ext cx="5293822" cy="646331"/>
          </a:xfrm>
          <a:prstGeom prst="rect">
            <a:avLst/>
          </a:prstGeom>
        </p:spPr>
        <p:txBody>
          <a:bodyPr wrap="none">
            <a:spAutoFit/>
          </a:bodyPr>
          <a:lstStyle/>
          <a:p>
            <a:r>
              <a:rPr lang="en-US" altLang="zh-CN" dirty="0" err="1" smtClean="0"/>
              <a:t>funtion_traits</a:t>
            </a:r>
            <a:r>
              <a:rPr lang="en-US" altLang="zh-CN" dirty="0" smtClean="0"/>
              <a:t>: </a:t>
            </a:r>
            <a:r>
              <a:rPr lang="en-US" altLang="zh-CN" dirty="0" smtClean="0">
                <a:hlinkClick r:id="rId2"/>
              </a:rPr>
              <a:t>https://github.com/topcpporg/rest_rpc</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pointers</a:t>
            </a:r>
            <a:endParaRPr lang="zh-CN" altLang="en-US"/>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caller_is_a_pointer</a:t>
            </a:r>
            <a:r>
              <a:rPr lang="en-US" altLang="zh-CN" sz="1400" dirty="0"/>
              <a:t>{};</a:t>
            </a:r>
          </a:p>
          <a:p>
            <a:endParaRPr lang="zh-CN" altLang="en-US" sz="1400" dirty="0"/>
          </a:p>
          <a:p>
            <a:r>
              <a:rPr lang="zh-CN" altLang="en-US" sz="1400" dirty="0"/>
              <a:t>template &lt;typename F, typename Caller&gt;</a:t>
            </a:r>
          </a:p>
          <a:p>
            <a:r>
              <a:rPr lang="zh-CN" altLang="en-US" sz="1400" dirty="0"/>
              <a:t>auto bind_impl_pmf(caller_is_a_pointer,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(c-&gt;*pmf)(std::forward&lt;decltype(args)&gt;(args)...); </a:t>
            </a:r>
          </a:p>
          <a:p>
            <a:r>
              <a:rPr lang="zh-CN" altLang="en-US" sz="1400" dirty="0"/>
              <a:t>	};</a:t>
            </a:r>
          </a:p>
          <a:p>
            <a:r>
              <a:rPr lang="zh-CN" altLang="en-US" sz="1400" dirty="0"/>
              <a:t>}</a:t>
            </a:r>
          </a:p>
          <a:p>
            <a:endParaRPr lang="zh-CN" altLang="en-US" sz="1400" dirty="0"/>
          </a:p>
          <a:p>
            <a:r>
              <a:rPr lang="en-US" altLang="zh-CN" dirty="0"/>
              <a:t>NOTE: we support polymorphism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object</a:t>
            </a:r>
            <a:endParaRPr lang="zh-CN" altLang="en-US"/>
          </a:p>
        </p:txBody>
      </p:sp>
      <p:sp>
        <p:nvSpPr>
          <p:cNvPr id="3" name="文本占位符 2"/>
          <p:cNvSpPr>
            <a:spLocks noGrp="1"/>
          </p:cNvSpPr>
          <p:nvPr>
            <p:ph type="body" sz="half" idx="2"/>
          </p:nvPr>
        </p:nvSpPr>
        <p:spPr/>
        <p:txBody>
          <a:bodyPr/>
          <a:lstStyle/>
          <a:p>
            <a:r>
              <a:rPr lang="en-US" altLang="zh-CN" sz="1400"/>
              <a:t>struct caller_is_a_reference {};</a:t>
            </a:r>
          </a:p>
          <a:p>
            <a:endParaRPr lang="zh-CN" altLang="en-US" sz="1400"/>
          </a:p>
          <a:p>
            <a:r>
              <a:rPr lang="zh-CN" altLang="en-US" sz="1400"/>
              <a:t>template &lt;typename F, typename Caller&gt;</a:t>
            </a:r>
          </a:p>
          <a:p>
            <a:r>
              <a:rPr lang="zh-CN" altLang="en-US" sz="1400"/>
              <a:t>auto bind_impl_pmf(caller_is_a_reference, F&amp;&amp; pmf, Caller&amp;&amp; caller)</a:t>
            </a:r>
          </a:p>
          <a:p>
            <a:r>
              <a:rPr lang="zh-CN" altLang="en-US" sz="1400"/>
              <a:t>	-&gt; typename function_traits&lt;F&gt;::stl_function_type</a:t>
            </a:r>
          </a:p>
          <a:p>
            <a:r>
              <a:rPr lang="zh-CN" altLang="en-US" sz="1400"/>
              <a:t>{</a:t>
            </a:r>
          </a:p>
          <a:p>
            <a:r>
              <a:rPr lang="zh-CN" altLang="en-US" sz="1400"/>
              <a:t>	</a:t>
            </a:r>
            <a:r>
              <a:rPr lang="en-US" altLang="zh-CN" sz="1400"/>
              <a:t>r</a:t>
            </a:r>
            <a:r>
              <a:rPr lang="zh-CN" altLang="en-US" sz="1400"/>
              <a:t>eturn [pmf, c = std::forward&lt;Caller&gt;(caller)](auto&amp;&amp; ... args) </a:t>
            </a:r>
          </a:p>
          <a:p>
            <a:r>
              <a:rPr lang="zh-CN" altLang="en-US" sz="1400"/>
              <a:t>	{</a:t>
            </a:r>
          </a:p>
          <a:p>
            <a:r>
              <a:rPr lang="zh-CN" altLang="en-US" sz="1400"/>
              <a:t>		return (c.*pmf)(std::forward&lt;decltype(args)&gt;(args)...); </a:t>
            </a:r>
          </a:p>
          <a:p>
            <a:r>
              <a:rPr lang="zh-CN" altLang="en-US" sz="1400"/>
              <a:t>	};</a:t>
            </a:r>
          </a:p>
          <a:p>
            <a:r>
              <a:rPr lang="zh-CN" altLang="en-US" sz="140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t>Binding pmf with smart pointers</a:t>
            </a:r>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caller_is_a_smart_pointer</a:t>
            </a:r>
            <a:r>
              <a:rPr lang="en-US" altLang="zh-CN" sz="1400" dirty="0"/>
              <a:t> {};</a:t>
            </a:r>
          </a:p>
          <a:p>
            <a:endParaRPr lang="zh-CN" altLang="en-US" sz="1400" dirty="0"/>
          </a:p>
          <a:p>
            <a:r>
              <a:rPr lang="zh-CN" altLang="en-US" sz="1400" dirty="0"/>
              <a:t>template &lt;typename F, typename Caller&gt;</a:t>
            </a:r>
          </a:p>
          <a:p>
            <a:r>
              <a:rPr lang="zh-CN" altLang="en-US" sz="1400" dirty="0"/>
              <a:t>auto bind_impl_pmf(caller_is_a_smart_pointer,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(c.get()-&gt;*pmf)(std::forward&lt;decltype(args)&gt;(args)...); </a:t>
            </a:r>
          </a:p>
          <a:p>
            <a:r>
              <a:rPr lang="zh-CN" altLang="en-US" sz="1400" dirty="0"/>
              <a:t>	};</a:t>
            </a:r>
          </a:p>
          <a:p>
            <a:r>
              <a:rPr lang="zh-CN" altLang="en-US" sz="1400" dirty="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using 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a:t>voider</a:t>
            </a:r>
            <a:r>
              <a:rPr lang="en-US" altLang="zh-CN" dirty="0"/>
              <a:t>?</a:t>
            </a:r>
          </a:p>
          <a:p>
            <a:pPr marL="285750" indent="-285750">
              <a:buClrTx/>
              <a:buFont typeface="Wingdings" panose="05000000000000000000" charset="0"/>
              <a:buChar char="u"/>
            </a:pPr>
            <a:r>
              <a:rPr lang="en-US" altLang="zh-CN" dirty="0"/>
              <a:t> Simplify the way of using SFINAE</a:t>
            </a:r>
          </a:p>
          <a:p>
            <a:pPr marL="285750" indent="-285750">
              <a:buClrTx/>
              <a:buFont typeface="Wingdings" panose="05000000000000000000" charset="0"/>
              <a:buChar char="u"/>
            </a:pPr>
            <a:r>
              <a:rPr lang="en-US" altLang="zh-CN" dirty="0"/>
              <a:t> Immune to reference and </a:t>
            </a:r>
            <a:r>
              <a:rPr lang="en-US" altLang="zh-CN" dirty="0" err="1"/>
              <a:t>cv</a:t>
            </a:r>
            <a:r>
              <a:rPr lang="en-US" altLang="zh-CN" dirty="0"/>
              <a:t> qualifiers</a:t>
            </a:r>
            <a:br>
              <a:rPr lang="en-US" altLang="zh-CN" dirty="0"/>
            </a:br>
            <a:endParaRPr lang="en-US" altLang="zh-CN" dirty="0"/>
          </a:p>
          <a:p>
            <a:r>
              <a:rPr lang="en-US" altLang="zh-CN" dirty="0" err="1" smtClean="0"/>
              <a:t>eg</a:t>
            </a:r>
            <a:r>
              <a:rPr lang="en-US" altLang="zh-CN" dirty="0" smtClean="0"/>
              <a:t>. a simple </a:t>
            </a:r>
            <a:r>
              <a:rPr lang="en-US" altLang="zh-CN" dirty="0" err="1" smtClean="0"/>
              <a:t>implemenntation</a:t>
            </a:r>
            <a:r>
              <a:rPr lang="en-US" altLang="zh-CN" dirty="0" smtClean="0"/>
              <a:t> of </a:t>
            </a:r>
            <a:r>
              <a:rPr lang="en-US" altLang="zh-CN" dirty="0" err="1" smtClean="0"/>
              <a:t>is_smart_pointer</a:t>
            </a:r>
            <a:endParaRPr lang="en-US" altLang="zh-CN" dirty="0" smtClean="0"/>
          </a:p>
          <a:p>
            <a:r>
              <a:rPr lang="en-US" altLang="zh-CN" sz="1400" dirty="0" smtClean="0"/>
              <a:t>template </a:t>
            </a:r>
            <a:r>
              <a:rPr lang="en-US" altLang="zh-CN" sz="1400" dirty="0"/>
              <a:t>&lt;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std::</a:t>
            </a:r>
            <a:r>
              <a:rPr lang="en-US" altLang="zh-CN" sz="1400" dirty="0" err="1"/>
              <a:t>false_type</a:t>
            </a:r>
            <a:r>
              <a:rPr lang="en-US" altLang="zh-CN" sz="1400" dirty="0"/>
              <a:t> {};</a:t>
            </a:r>
          </a:p>
          <a:p>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a:t>	</a:t>
            </a:r>
            <a:r>
              <a:rPr lang="en-US" altLang="zh-CN" sz="1400" dirty="0" err="1"/>
              <a:t>voider_t</a:t>
            </a:r>
            <a:r>
              <a:rPr lang="en-US" altLang="zh-CN" sz="1400" dirty="0"/>
              <a:t>&lt;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&lt;T&gt;().operator -&gt;()),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&lt;T&gt;().get</a:t>
            </a:r>
            <a:r>
              <a:rPr lang="en-US" altLang="zh-CN" sz="1400" dirty="0" smtClean="0"/>
              <a:t>()</a:t>
            </a:r>
            <a:endParaRPr lang="en-US" altLang="zh-CN" sz="1400" dirty="0"/>
          </a:p>
          <a:p>
            <a:r>
              <a:rPr lang="en-US" altLang="zh-CN" sz="1400" dirty="0"/>
              <a:t>	&gt;&gt; : std::</a:t>
            </a:r>
            <a:r>
              <a:rPr lang="en-US" altLang="zh-CN" sz="1400" dirty="0" err="1"/>
              <a:t>true_type</a:t>
            </a:r>
            <a:r>
              <a:rPr lang="en-US" altLang="zh-CN" sz="1400" dirty="0"/>
              <a:t> {};</a:t>
            </a:r>
          </a:p>
          <a:p>
            <a:endParaRPr lang="zh-CN" altLang="en-US" dirty="0"/>
          </a:p>
        </p:txBody>
      </p:sp>
      <p:sp>
        <p:nvSpPr>
          <p:cNvPr id="4" name="矩形 3"/>
          <p:cNvSpPr/>
          <p:nvPr/>
        </p:nvSpPr>
        <p:spPr>
          <a:xfrm>
            <a:off x="4957903" y="4846632"/>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(std::</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4972907" y="4787909"/>
            <a:ext cx="255198" cy="369332"/>
          </a:xfrm>
          <a:prstGeom prst="rect">
            <a:avLst/>
          </a:prstGeom>
        </p:spPr>
        <p:txBody>
          <a:bodyPr wrap="none">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sz="1800" dirty="0">
                <a:solidFill>
                  <a:schemeClr val="accent5"/>
                </a:solidFill>
              </a:rPr>
              <a:t>5.A little episode </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1988448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boost::</a:t>
            </a:r>
            <a:r>
              <a:rPr lang="en-US" altLang="zh-CN" b="1" dirty="0" err="1"/>
              <a:t>placehodler</a:t>
            </a:r>
            <a:r>
              <a:rPr lang="en-US" altLang="zh-CN" b="1" dirty="0"/>
              <a:t>::_1 ... are in the </a:t>
            </a:r>
            <a:r>
              <a:rPr lang="en-US" altLang="zh-CN" b="1" dirty="0" err="1"/>
              <a:t>gloable</a:t>
            </a:r>
            <a:r>
              <a:rPr lang="en-US" altLang="zh-CN" b="1" dirty="0"/>
              <a:t> namespace</a:t>
            </a:r>
          </a:p>
          <a:p>
            <a:endParaRPr lang="en-US" altLang="zh-CN" dirty="0"/>
          </a:p>
          <a:p>
            <a:r>
              <a:rPr lang="en-US" altLang="zh-CN" dirty="0"/>
              <a:t>There are several ways to solve this</a:t>
            </a:r>
          </a:p>
          <a:p>
            <a:r>
              <a:rPr lang="en-US" altLang="zh-CN" dirty="0"/>
              <a:t>1. Add a macro BOOST_BIND_NO_PLACEHOLDERS ahead</a:t>
            </a:r>
          </a:p>
          <a:p>
            <a:r>
              <a:rPr lang="en-US" altLang="zh-CN" dirty="0"/>
              <a:t>2. Make std::bind compatible with boost::</a:t>
            </a:r>
            <a:r>
              <a:rPr lang="en-US" altLang="zh-CN" dirty="0" err="1"/>
              <a:t>placerholers</a:t>
            </a:r>
            <a:endParaRPr lang="en-US" altLang="zh-CN" dirty="0"/>
          </a:p>
          <a:p>
            <a:endParaRPr lang="en-US" altLang="zh-CN" dirty="0"/>
          </a:p>
          <a:p>
            <a:r>
              <a:rPr lang="en-US" altLang="zh-CN" dirty="0"/>
              <a:t>We choose the second.</a:t>
            </a:r>
          </a:p>
          <a:p>
            <a:endParaRPr lang="en-US" altLang="zh-CN" dirty="0"/>
          </a:p>
          <a:p>
            <a:r>
              <a:rPr lang="en-US" altLang="zh-CN" sz="1400" dirty="0"/>
              <a:t>namespace std</a:t>
            </a:r>
          </a:p>
          <a:p>
            <a:r>
              <a:rPr lang="en-US" altLang="zh-CN" sz="1400" dirty="0"/>
              <a:t>{</a:t>
            </a:r>
          </a:p>
          <a:p>
            <a:r>
              <a:rPr lang="en-US" altLang="zh-CN" sz="1400" dirty="0"/>
              <a:t>	template &lt;</a:t>
            </a:r>
            <a:r>
              <a:rPr lang="en-US" altLang="zh-CN" sz="1400" dirty="0" err="1"/>
              <a:t>int</a:t>
            </a:r>
            <a:r>
              <a:rPr lang="en-US" altLang="zh-CN" sz="1400" dirty="0"/>
              <a:t> Size&gt;</a:t>
            </a:r>
          </a:p>
          <a:p>
            <a:r>
              <a:rPr lang="en-US" altLang="zh-CN" sz="1400" dirty="0"/>
              <a:t>	</a:t>
            </a:r>
            <a:r>
              <a:rPr lang="en-US" altLang="zh-CN" sz="1400" dirty="0" err="1"/>
              <a:t>struct</a:t>
            </a:r>
            <a:r>
              <a:rPr lang="en-US" altLang="zh-CN" sz="1400" dirty="0"/>
              <a:t> </a:t>
            </a:r>
            <a:r>
              <a:rPr lang="en-US" altLang="zh-CN" sz="1400" dirty="0" err="1"/>
              <a:t>is_placeholder</a:t>
            </a:r>
            <a:r>
              <a:rPr lang="en-US" altLang="zh-CN" sz="1400" dirty="0"/>
              <a:t>&lt;boost::</a:t>
            </a:r>
            <a:r>
              <a:rPr lang="en-US" altLang="zh-CN" sz="1400" dirty="0" err="1"/>
              <a:t>arg</a:t>
            </a:r>
            <a:r>
              <a:rPr lang="en-US" altLang="zh-CN" sz="1400" dirty="0"/>
              <a:t>&lt;Size&gt;&gt;</a:t>
            </a:r>
          </a:p>
          <a:p>
            <a:r>
              <a:rPr lang="en-US" altLang="zh-CN" sz="1400" dirty="0"/>
              <a:t>		: public std::</a:t>
            </a:r>
            <a:r>
              <a:rPr lang="en-US" altLang="zh-CN" sz="1400" dirty="0" err="1"/>
              <a:t>integral_constant</a:t>
            </a:r>
            <a:r>
              <a:rPr lang="en-US" altLang="zh-CN" sz="1400" dirty="0"/>
              <a:t>&lt;</a:t>
            </a:r>
            <a:r>
              <a:rPr lang="en-US" altLang="zh-CN" sz="1400" dirty="0" err="1"/>
              <a:t>int</a:t>
            </a:r>
            <a:r>
              <a:rPr lang="en-US" altLang="zh-CN" sz="1400" dirty="0"/>
              <a:t>, Size&gt;</a:t>
            </a:r>
          </a:p>
          <a:p>
            <a:r>
              <a:rPr lang="en-US" altLang="zh-CN" sz="1400" dirty="0"/>
              <a:t>	{</a:t>
            </a:r>
          </a:p>
          <a:p>
            <a:r>
              <a:rPr lang="en-US" altLang="zh-CN" sz="1400" dirty="0"/>
              <a:t>	};</a:t>
            </a:r>
            <a:br>
              <a:rPr lang="en-US" altLang="zh-CN" sz="1400" dirty="0"/>
            </a:br>
            <a:r>
              <a:rPr lang="en-US" altLang="zh-CN" sz="1400" dirty="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A bug from </a:t>
            </a:r>
            <a:r>
              <a:rPr lang="en-US" altLang="zh-CN" b="1" dirty="0" err="1"/>
              <a:t>gcc</a:t>
            </a:r>
            <a:endParaRPr lang="en-US" altLang="zh-CN" b="1" dirty="0"/>
          </a:p>
          <a:p>
            <a:endParaRPr lang="en-US" altLang="zh-CN" b="1" dirty="0"/>
          </a:p>
          <a:p>
            <a:r>
              <a:rPr lang="en-US" altLang="zh-CN" dirty="0"/>
              <a:t>we got a compile-time error from the code below</a:t>
            </a:r>
          </a:p>
          <a:p>
            <a:r>
              <a:rPr lang="en-US" altLang="zh-CN" b="1" dirty="0"/>
              <a:t/>
            </a:r>
            <a:br>
              <a:rPr lang="en-US" altLang="zh-CN" b="1" dirty="0"/>
            </a:br>
            <a:r>
              <a:rPr lang="en-US" altLang="zh-CN" b="1" dirty="0"/>
              <a:t>	</a:t>
            </a:r>
            <a:r>
              <a:rPr lang="en-US" altLang="zh-CN" sz="1400" dirty="0" err="1"/>
              <a:t>timax</a:t>
            </a:r>
            <a:r>
              <a:rPr lang="en-US" altLang="zh-CN" sz="1400" dirty="0"/>
              <a:t>::bind(add, 1, _1);  // with boost placeholder</a:t>
            </a:r>
          </a:p>
          <a:p>
            <a:endParaRPr lang="en-US" altLang="zh-CN" sz="1400" dirty="0"/>
          </a:p>
          <a:p>
            <a:endParaRPr lang="en-US" altLang="zh-CN" b="1" dirty="0"/>
          </a:p>
          <a:p>
            <a:endParaRPr lang="en-US" altLang="zh-CN" b="1" dirty="0"/>
          </a:p>
          <a:p>
            <a:endParaRPr lang="en-US" altLang="zh-CN" b="1" dirty="0"/>
          </a:p>
          <a:p>
            <a:endParaRPr lang="en-US" altLang="zh-CN" b="1" dirty="0"/>
          </a:p>
          <a:p>
            <a:r>
              <a:rPr lang="en-US" altLang="zh-CN" dirty="0"/>
              <a:t>boost::placeholders::_1 is a const reference of boost::</a:t>
            </a:r>
            <a:r>
              <a:rPr lang="en-US" altLang="zh-CN" dirty="0" err="1"/>
              <a:t>arg</a:t>
            </a:r>
            <a:r>
              <a:rPr lang="en-US" altLang="zh-CN" dirty="0"/>
              <a:t>&lt;1&gt; object, and we guess that </a:t>
            </a:r>
            <a:r>
              <a:rPr lang="en-US" altLang="zh-CN" dirty="0" err="1"/>
              <a:t>gcc</a:t>
            </a:r>
            <a:r>
              <a:rPr lang="en-US" altLang="zh-CN" dirty="0"/>
              <a:t> is not doing well with const reference to placeholder</a:t>
            </a:r>
          </a:p>
          <a:p>
            <a:endParaRPr lang="en-US" altLang="zh-CN" dirty="0"/>
          </a:p>
          <a:p>
            <a:r>
              <a:rPr lang="en-US" altLang="zh-CN" b="1" dirty="0"/>
              <a:t>Solution:</a:t>
            </a:r>
          </a:p>
          <a:p>
            <a:r>
              <a:rPr lang="en-US" altLang="zh-CN" dirty="0"/>
              <a:t>use TMP to return a new object when forwarding boost placeholder</a:t>
            </a:r>
          </a:p>
          <a:p>
            <a:endParaRPr lang="zh-CN" altLang="en-US" dirty="0"/>
          </a:p>
        </p:txBody>
      </p:sp>
      <p:pic>
        <p:nvPicPr>
          <p:cNvPr id="4" name="图片 3" descr="QQ截图20161022233927"/>
          <p:cNvPicPr>
            <a:picLocks noChangeAspect="1"/>
          </p:cNvPicPr>
          <p:nvPr/>
        </p:nvPicPr>
        <p:blipFill>
          <a:blip r:embed="rId2" cstate="print"/>
          <a:stretch>
            <a:fillRect/>
          </a:stretch>
        </p:blipFill>
        <p:spPr>
          <a:xfrm>
            <a:off x="909955" y="2856865"/>
            <a:ext cx="7324090" cy="96202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dirty="0">
                <a:sym typeface="+mn-ea"/>
              </a:rPr>
              <a:t>template &lt;</a:t>
            </a:r>
            <a:r>
              <a:rPr lang="en-US" altLang="zh-CN" dirty="0" err="1">
                <a:sym typeface="+mn-ea"/>
              </a:rPr>
              <a:t>typename</a:t>
            </a:r>
            <a:r>
              <a:rPr lang="en-US" altLang="zh-CN" dirty="0">
                <a:sym typeface="+mn-ea"/>
              </a:rPr>
              <a:t> T&gt;</a:t>
            </a:r>
          </a:p>
          <a:p>
            <a:r>
              <a:rPr lang="zh-CN" altLang="en-US" dirty="0"/>
              <a:t>struct forward {</a:t>
            </a:r>
          </a:p>
          <a:p>
            <a:r>
              <a:rPr lang="zh-CN" altLang="en-US" dirty="0"/>
              <a:t>	template &lt;typename T1&gt;</a:t>
            </a:r>
          </a:p>
          <a:p>
            <a:r>
              <a:rPr lang="zh-CN" altLang="en-US" dirty="0"/>
              <a:t>	static decltype(auto) apply(T1&amp;&amp; t1) noexcept {</a:t>
            </a:r>
          </a:p>
          <a:p>
            <a:r>
              <a:rPr lang="zh-CN" altLang="en-US" dirty="0"/>
              <a:t>		</a:t>
            </a:r>
            <a:r>
              <a:rPr lang="en-US" altLang="zh-CN" dirty="0"/>
              <a:t>r</a:t>
            </a:r>
            <a:r>
              <a:rPr lang="zh-CN" altLang="en-US" dirty="0"/>
              <a:t>eturn std::forward&lt;T&gt;(t1);</a:t>
            </a:r>
          </a:p>
          <a:p>
            <a:r>
              <a:rPr lang="zh-CN" altLang="en-US" dirty="0"/>
              <a:t>	}</a:t>
            </a:r>
          </a:p>
          <a:p>
            <a:r>
              <a:rPr lang="zh-CN" altLang="en-US" dirty="0"/>
              <a:t>};</a:t>
            </a:r>
          </a:p>
          <a:p>
            <a:endParaRPr lang="zh-CN" altLang="en-US" dirty="0"/>
          </a:p>
          <a:p>
            <a:r>
              <a:rPr lang="zh-CN" altLang="en-US" dirty="0"/>
              <a:t>template &lt;int Size&gt;</a:t>
            </a:r>
          </a:p>
          <a:p>
            <a:r>
              <a:rPr lang="en-US" altLang="zh-CN" dirty="0"/>
              <a:t>s</a:t>
            </a:r>
            <a:r>
              <a:rPr lang="zh-CN" altLang="en-US" dirty="0"/>
              <a:t>truct forward&lt;boost::arg&lt;Size&gt; const&amp;&gt; {</a:t>
            </a:r>
          </a:p>
          <a:p>
            <a:r>
              <a:rPr lang="zh-CN" altLang="en-US" dirty="0"/>
              <a:t>	template &lt;typename T1&gt;</a:t>
            </a:r>
          </a:p>
          <a:p>
            <a:r>
              <a:rPr lang="zh-CN" altLang="en-US" dirty="0"/>
              <a:t>	static auto apply(T1&amp;&amp; t1) noexcept {</a:t>
            </a:r>
          </a:p>
          <a:p>
            <a:r>
              <a:rPr lang="zh-CN" altLang="en-US" dirty="0"/>
              <a:t>		return t1;</a:t>
            </a:r>
          </a:p>
          <a:p>
            <a:r>
              <a:rPr lang="zh-CN" altLang="en-US" dirty="0"/>
              <a:t>	}</a:t>
            </a:r>
          </a:p>
          <a:p>
            <a:r>
              <a:rPr lang="zh-CN" altLang="en-US" dirty="0"/>
              <a:t>};</a:t>
            </a:r>
          </a:p>
        </p:txBody>
      </p:sp>
      <p:sp>
        <p:nvSpPr>
          <p:cNvPr id="4" name="矩形 3"/>
          <p:cNvSpPr/>
          <p:nvPr/>
        </p:nvSpPr>
        <p:spPr>
          <a:xfrm>
            <a:off x="4534343" y="5190580"/>
            <a:ext cx="2407454" cy="369332"/>
          </a:xfrm>
          <a:prstGeom prst="rect">
            <a:avLst/>
          </a:prstGeom>
        </p:spPr>
        <p:txBody>
          <a:bodyPr wrap="none">
            <a:spAutoFit/>
          </a:bodyPr>
          <a:lstStyle/>
          <a:p>
            <a:r>
              <a:rPr lang="en-US" altLang="zh-CN" dirty="0" smtClean="0">
                <a:solidFill>
                  <a:srgbClr val="FF0000"/>
                </a:solidFill>
              </a:rPr>
              <a:t>remove const reference</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dirty="0"/>
              <a:t>5.A little episode </a:t>
            </a:r>
          </a:p>
          <a:p>
            <a:endParaRPr lang="en-US" altLang="zh-CN" dirty="0"/>
          </a:p>
          <a:p>
            <a:r>
              <a:rPr lang="en-US" altLang="zh-CN" sz="1800" dirty="0">
                <a:solidFill>
                  <a:schemeClr val="accent5"/>
                </a:solidFill>
              </a:rPr>
              <a:t>6.What you can do with it</a:t>
            </a:r>
            <a:endParaRPr lang="zh-CN" altLang="en-US" sz="1800" dirty="0">
              <a:solidFill>
                <a:schemeClr val="accent5"/>
              </a:solidFill>
            </a:endParaRPr>
          </a:p>
        </p:txBody>
      </p:sp>
    </p:spTree>
    <p:extLst>
      <p:ext uri="{BB962C8B-B14F-4D97-AF65-F5344CB8AC3E}">
        <p14:creationId xmlns:p14="http://schemas.microsoft.com/office/powerpoint/2010/main" val="5101301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5374</TotalTime>
  <Words>3367</Words>
  <Application>Microsoft Office PowerPoint</Application>
  <PresentationFormat>全屏显示(4:3)</PresentationFormat>
  <Paragraphs>617</Paragraphs>
  <Slides>45</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宋体</vt:lpstr>
      <vt:lpstr>Microsoft YaHei</vt:lpstr>
      <vt:lpstr>Microsoft YaHei</vt:lpstr>
      <vt:lpstr>Arial</vt:lpstr>
      <vt:lpstr>Arial</vt:lpstr>
      <vt:lpstr>Calibri</vt:lpstr>
      <vt:lpstr>Calibri Light</vt:lpstr>
      <vt:lpstr>Shonar Bangla</vt:lpstr>
      <vt:lpstr>Wingdings</vt:lpstr>
      <vt:lpstr>Office 主题</vt:lpstr>
      <vt:lpstr>PowerPoint 演示文稿</vt:lpstr>
      <vt:lpstr>Outline</vt:lpstr>
      <vt:lpstr>Introduction to RPC</vt:lpstr>
      <vt:lpstr>Introduction to RPC</vt:lpstr>
      <vt:lpstr>Outline</vt:lpstr>
      <vt:lpstr>What is rest_rpc</vt:lpstr>
      <vt:lpstr>What is rest_rpc</vt:lpstr>
      <vt:lpstr>What is rest_rpc</vt:lpstr>
      <vt:lpstr>Outline</vt:lpstr>
      <vt:lpstr>Challenges</vt:lpstr>
      <vt:lpstr>Register callable of any signature</vt:lpstr>
      <vt:lpstr>Register callable of any signature</vt:lpstr>
      <vt:lpstr>Register callable of any signature</vt:lpstr>
      <vt:lpstr>Register callable of any signature</vt:lpstr>
      <vt:lpstr>Register callable of any signature</vt:lpstr>
      <vt:lpstr>How to route the correct handler</vt:lpstr>
      <vt:lpstr>How to route the correct handler</vt:lpstr>
      <vt:lpstr>How to route the correct handler</vt:lpstr>
      <vt:lpstr>How to route the correct handler</vt:lpstr>
      <vt:lpstr>How to route the correct handler</vt:lpstr>
      <vt:lpstr>How to route the correct handler</vt:lpstr>
      <vt:lpstr>How to route the correct handler</vt:lpstr>
      <vt:lpstr>How to route the correct handler</vt:lpstr>
      <vt:lpstr>How to route the correct handler</vt:lpstr>
      <vt:lpstr>How to simplify the call code</vt:lpstr>
      <vt:lpstr>How to simplify the call code</vt:lpstr>
      <vt:lpstr>Flexible</vt:lpstr>
      <vt:lpstr>Safe</vt:lpstr>
      <vt:lpstr>Template meta-programming</vt:lpstr>
      <vt:lpstr>Template meta-programming</vt:lpstr>
      <vt:lpstr>Template meta-programming</vt:lpstr>
      <vt:lpstr>Binding function and callable</vt:lpstr>
      <vt:lpstr>Binding pmf with pointers</vt:lpstr>
      <vt:lpstr>Binding pmf with object</vt:lpstr>
      <vt:lpstr>Binding pmf with smart pointers</vt:lpstr>
      <vt:lpstr>Template meta-programming</vt:lpstr>
      <vt:lpstr>Template meta-programming</vt:lpstr>
      <vt:lpstr>Outline</vt:lpstr>
      <vt:lpstr>Episode</vt:lpstr>
      <vt:lpstr>Episode</vt:lpstr>
      <vt:lpstr>Episode</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384</cp:revision>
  <dcterms:created xsi:type="dcterms:W3CDTF">2016-10-09T06:12:27Z</dcterms:created>
  <dcterms:modified xsi:type="dcterms:W3CDTF">2017-04-12T10:03:24Z</dcterms:modified>
</cp:coreProperties>
</file>