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65" r:id="rId4"/>
    <p:sldId id="320" r:id="rId5"/>
    <p:sldId id="258" r:id="rId6"/>
    <p:sldId id="268" r:id="rId7"/>
    <p:sldId id="342" r:id="rId8"/>
    <p:sldId id="321" r:id="rId9"/>
    <p:sldId id="322" r:id="rId10"/>
    <p:sldId id="323" r:id="rId11"/>
    <p:sldId id="269" r:id="rId12"/>
    <p:sldId id="343" r:id="rId13"/>
    <p:sldId id="277" r:id="rId14"/>
    <p:sldId id="278" r:id="rId15"/>
    <p:sldId id="279" r:id="rId16"/>
    <p:sldId id="280" r:id="rId17"/>
    <p:sldId id="324" r:id="rId18"/>
    <p:sldId id="344" r:id="rId19"/>
    <p:sldId id="281" r:id="rId20"/>
    <p:sldId id="326" r:id="rId21"/>
    <p:sldId id="282" r:id="rId22"/>
    <p:sldId id="327" r:id="rId23"/>
    <p:sldId id="345" r:id="rId24"/>
    <p:sldId id="328" r:id="rId25"/>
    <p:sldId id="329" r:id="rId26"/>
    <p:sldId id="330" r:id="rId27"/>
    <p:sldId id="332" r:id="rId28"/>
    <p:sldId id="331" r:id="rId29"/>
    <p:sldId id="346" r:id="rId30"/>
    <p:sldId id="299" r:id="rId31"/>
    <p:sldId id="333" r:id="rId32"/>
    <p:sldId id="307" r:id="rId33"/>
    <p:sldId id="336" r:id="rId34"/>
    <p:sldId id="308" r:id="rId35"/>
    <p:sldId id="337" r:id="rId36"/>
    <p:sldId id="338" r:id="rId37"/>
    <p:sldId id="339" r:id="rId38"/>
    <p:sldId id="315" r:id="rId39"/>
    <p:sldId id="314" r:id="rId40"/>
    <p:sldId id="341" r:id="rId41"/>
    <p:sldId id="304" r:id="rId42"/>
    <p:sldId id="347" r:id="rId43"/>
    <p:sldId id="334" r:id="rId44"/>
    <p:sldId id="301" r:id="rId45"/>
    <p:sldId id="263" r:id="rId46"/>
    <p:sldId id="264"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935" autoAdjust="0"/>
  </p:normalViewPr>
  <p:slideViewPr>
    <p:cSldViewPr snapToGrid="0">
      <p:cViewPr varScale="1">
        <p:scale>
          <a:sx n="107" d="100"/>
          <a:sy n="107" d="100"/>
        </p:scale>
        <p:origin x="1716"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 everyone, </a:t>
            </a:r>
            <a:r>
              <a:rPr lang="en-US" altLang="zh-CN" dirty="0" err="1" smtClean="0"/>
              <a:t>i'm</a:t>
            </a:r>
            <a:r>
              <a:rPr lang="en-US" altLang="zh-CN" dirty="0" smtClean="0"/>
              <a:t> </a:t>
            </a:r>
            <a:r>
              <a:rPr lang="en-US" altLang="zh-CN" dirty="0" err="1" smtClean="0"/>
              <a:t>qiyu</a:t>
            </a:r>
            <a:r>
              <a:rPr lang="en-US" altLang="zh-CN" dirty="0" smtClean="0"/>
              <a:t> from China and today we're going to talk about an easy to use RPC library implemented by C++11/14.</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dirty="0"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11</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rest_rpc</a:t>
            </a:r>
            <a:r>
              <a:rPr lang="en-US" altLang="zh-CN" dirty="0" smtClean="0"/>
              <a:t> can register different kinds of callable, no matter different return types and arguments types.</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13</a:t>
            </a:fld>
            <a:endParaRPr lang="zh-CN" altLang="en-US"/>
          </a:p>
        </p:txBody>
      </p:sp>
    </p:spTree>
    <p:extLst>
      <p:ext uri="{BB962C8B-B14F-4D97-AF65-F5344CB8AC3E}">
        <p14:creationId xmlns:p14="http://schemas.microsoft.com/office/powerpoint/2010/main" val="1371347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does someone has some ideas to solve the problem? we can discuss it. let’s go on. indeed we need type erase. how to type erase? </a:t>
            </a:r>
            <a:r>
              <a:rPr lang="en-US" altLang="zh-CN" dirty="0" err="1" smtClean="0"/>
              <a:t>std</a:t>
            </a:r>
            <a:r>
              <a:rPr lang="en-US" altLang="zh-CN" dirty="0" smtClean="0"/>
              <a:t>::function? no, because the signature is fixed  at the time of definition.</a:t>
            </a:r>
          </a:p>
          <a:p>
            <a:r>
              <a:rPr lang="en-US" altLang="zh-CN" dirty="0" smtClean="0"/>
              <a:t>how about boost::variant or </a:t>
            </a:r>
            <a:r>
              <a:rPr lang="en-US" altLang="zh-CN" dirty="0" err="1" smtClean="0"/>
              <a:t>std</a:t>
            </a:r>
            <a:r>
              <a:rPr lang="en-US" altLang="zh-CN" dirty="0" smtClean="0"/>
              <a:t>::variant from </a:t>
            </a:r>
            <a:r>
              <a:rPr lang="en-US" altLang="zh-CN" dirty="0" err="1" smtClean="0"/>
              <a:t>c++</a:t>
            </a:r>
            <a:r>
              <a:rPr lang="en-US" altLang="zh-CN" dirty="0" smtClean="0"/>
              <a:t>17? no, because the variant type is also fixed at the time of definition.</a:t>
            </a:r>
          </a:p>
          <a:p>
            <a:r>
              <a:rPr lang="en-US" altLang="zh-CN" dirty="0" smtClean="0"/>
              <a:t>how about boost::any or </a:t>
            </a:r>
            <a:r>
              <a:rPr lang="en-US" altLang="zh-CN" dirty="0" err="1" smtClean="0"/>
              <a:t>std</a:t>
            </a:r>
            <a:r>
              <a:rPr lang="en-US" altLang="zh-CN" dirty="0" smtClean="0"/>
              <a:t>::any from </a:t>
            </a:r>
            <a:r>
              <a:rPr lang="en-US" altLang="zh-CN" dirty="0" err="1" smtClean="0"/>
              <a:t>c++</a:t>
            </a:r>
            <a:r>
              <a:rPr lang="en-US" altLang="zh-CN" dirty="0" smtClean="0"/>
              <a:t>17? no, because </a:t>
            </a:r>
            <a:r>
              <a:rPr lang="en-US" altLang="zh-CN" dirty="0" err="1" smtClean="0"/>
              <a:t>any_cast</a:t>
            </a:r>
            <a:r>
              <a:rPr lang="en-US" altLang="zh-CN" dirty="0" smtClean="0"/>
              <a:t> need a concrete type to get the value, but the request from the client is binary format and lost the type information, the server has no opportunity to get the concrete type.</a:t>
            </a:r>
          </a:p>
          <a:p>
            <a:r>
              <a:rPr lang="en-US" altLang="zh-CN" dirty="0" smtClean="0"/>
              <a:t>Now let’s look at a special type erase way implemented by modern </a:t>
            </a:r>
            <a:r>
              <a:rPr lang="en-US" altLang="zh-CN" dirty="0" err="1" smtClean="0"/>
              <a:t>c++</a:t>
            </a:r>
            <a:r>
              <a:rPr lang="en-US" altLang="zh-CN" dirty="0" smtClean="0"/>
              <a:t>.</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14</a:t>
            </a:fld>
            <a:endParaRPr lang="zh-CN" altLang="en-US"/>
          </a:p>
        </p:txBody>
      </p:sp>
    </p:spTree>
    <p:extLst>
      <p:ext uri="{BB962C8B-B14F-4D97-AF65-F5344CB8AC3E}">
        <p14:creationId xmlns:p14="http://schemas.microsoft.com/office/powerpoint/2010/main" val="2995305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15</a:t>
            </a:fld>
            <a:endParaRPr lang="zh-CN" altLang="en-US"/>
          </a:p>
        </p:txBody>
      </p:sp>
    </p:spTree>
    <p:extLst>
      <p:ext uri="{BB962C8B-B14F-4D97-AF65-F5344CB8AC3E}">
        <p14:creationId xmlns:p14="http://schemas.microsoft.com/office/powerpoint/2010/main" val="3975082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you</a:t>
            </a:r>
            <a:r>
              <a:rPr lang="en-US" altLang="zh-CN" baseline="0" dirty="0" smtClean="0"/>
              <a:t> can  register callable of any signature.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16</a:t>
            </a:fld>
            <a:endParaRPr lang="zh-CN" altLang="en-US"/>
          </a:p>
        </p:txBody>
      </p:sp>
    </p:spTree>
    <p:extLst>
      <p:ext uri="{BB962C8B-B14F-4D97-AF65-F5344CB8AC3E}">
        <p14:creationId xmlns:p14="http://schemas.microsoft.com/office/powerpoint/2010/main" val="4015747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17</a:t>
            </a:fld>
            <a:endParaRPr lang="zh-CN" altLang="en-US"/>
          </a:p>
        </p:txBody>
      </p:sp>
    </p:spTree>
    <p:extLst>
      <p:ext uri="{BB962C8B-B14F-4D97-AF65-F5344CB8AC3E}">
        <p14:creationId xmlns:p14="http://schemas.microsoft.com/office/powerpoint/2010/main" val="3136727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handler</a:t>
            </a:r>
            <a:r>
              <a:rPr lang="en-US" altLang="zh-CN" baseline="0" dirty="0" smtClean="0"/>
              <a:t> name can be got easily from client request. the route function is very easy, just find the handler and then call it with binary data.</a:t>
            </a:r>
          </a:p>
          <a:p>
            <a:r>
              <a:rPr lang="en-US" altLang="zh-CN" dirty="0" smtClean="0"/>
              <a:t>the key Point is the called handler, let’s look at it.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19</a:t>
            </a:fld>
            <a:endParaRPr lang="zh-CN" altLang="en-US"/>
          </a:p>
        </p:txBody>
      </p:sp>
    </p:spTree>
    <p:extLst>
      <p:ext uri="{BB962C8B-B14F-4D97-AF65-F5344CB8AC3E}">
        <p14:creationId xmlns:p14="http://schemas.microsoft.com/office/powerpoint/2010/main" val="2643166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apply function has three arguments, the first argument is the registered handler, the rest arguments are binary data from client.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client put the call arguments into a tuple and serialize it into binary data. so at the server side we need to</a:t>
            </a:r>
            <a:r>
              <a:rPr lang="zh-CN" altLang="en-US" baseline="0" dirty="0" smtClean="0"/>
              <a:t> </a:t>
            </a:r>
            <a:r>
              <a:rPr lang="en-US" altLang="zh-CN" baseline="0" dirty="0" err="1" smtClean="0"/>
              <a:t>deserialize</a:t>
            </a:r>
            <a:r>
              <a:rPr lang="en-US" altLang="zh-CN" baseline="0" dirty="0" smtClean="0"/>
              <a:t> it into tuple. I use serialization engine iguana do the work, because of the time limit I don’t want to talk about it this time.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 you have had the registered handler and the tuple arguments, you just need to call </a:t>
            </a:r>
            <a:r>
              <a:rPr lang="en-US" altLang="zh-CN" dirty="0" err="1" smtClean="0"/>
              <a:t>std</a:t>
            </a:r>
            <a:r>
              <a:rPr lang="en-US" altLang="zh-CN" dirty="0" smtClean="0"/>
              <a:t>::apply to </a:t>
            </a:r>
            <a:r>
              <a:rPr lang="en-US" altLang="zh-CN" dirty="0" err="1" smtClean="0"/>
              <a:t>excecute</a:t>
            </a:r>
            <a:r>
              <a:rPr lang="en-US" altLang="zh-CN" dirty="0" smtClean="0"/>
              <a:t> the hander in  </a:t>
            </a:r>
            <a:r>
              <a:rPr lang="en-US" altLang="zh-CN" dirty="0" err="1" smtClean="0"/>
              <a:t>c++</a:t>
            </a:r>
            <a:r>
              <a:rPr lang="en-US" altLang="zh-CN" dirty="0" smtClean="0"/>
              <a:t>17. But for C++14 you can utilize some new features to implement similar </a:t>
            </a:r>
            <a:r>
              <a:rPr lang="en-US" altLang="zh-CN" dirty="0" err="1" smtClean="0"/>
              <a:t>std</a:t>
            </a:r>
            <a:r>
              <a:rPr lang="en-US" altLang="zh-CN" dirty="0" smtClean="0"/>
              <a:t>::apply.</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20</a:t>
            </a:fld>
            <a:endParaRPr lang="zh-CN" altLang="en-US"/>
          </a:p>
        </p:txBody>
      </p:sp>
    </p:spTree>
    <p:extLst>
      <p:ext uri="{BB962C8B-B14F-4D97-AF65-F5344CB8AC3E}">
        <p14:creationId xmlns:p14="http://schemas.microsoft.com/office/powerpoint/2010/main" val="2908732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 implement </a:t>
            </a:r>
            <a:r>
              <a:rPr lang="en-US" altLang="zh-CN" dirty="0" err="1" smtClean="0"/>
              <a:t>std</a:t>
            </a:r>
            <a:r>
              <a:rPr lang="en-US" altLang="zh-CN" dirty="0" smtClean="0"/>
              <a:t>::apply by </a:t>
            </a:r>
            <a:r>
              <a:rPr lang="en-US" altLang="zh-CN" dirty="0" err="1" smtClean="0"/>
              <a:t>c++</a:t>
            </a:r>
            <a:r>
              <a:rPr lang="en-US" altLang="zh-CN" dirty="0" smtClean="0"/>
              <a:t>14, we can utilize </a:t>
            </a:r>
            <a:r>
              <a:rPr lang="en-US" altLang="zh-CN" dirty="0" err="1" smtClean="0"/>
              <a:t>c++</a:t>
            </a:r>
            <a:r>
              <a:rPr lang="en-US" altLang="zh-CN" dirty="0" smtClean="0"/>
              <a:t>14 feature </a:t>
            </a:r>
            <a:r>
              <a:rPr lang="en-US" altLang="zh-CN" dirty="0" err="1" smtClean="0"/>
              <a:t>std</a:t>
            </a:r>
            <a:r>
              <a:rPr lang="en-US" altLang="zh-CN" dirty="0" smtClean="0"/>
              <a:t>::</a:t>
            </a:r>
            <a:r>
              <a:rPr lang="en-US" altLang="zh-CN" dirty="0" err="1" smtClean="0"/>
              <a:t>index_sequence</a:t>
            </a:r>
            <a:r>
              <a:rPr lang="en-US" altLang="zh-CN" dirty="0" smtClean="0"/>
              <a:t> to expand </a:t>
            </a:r>
            <a:r>
              <a:rPr lang="en-US" altLang="zh-CN" dirty="0" err="1" smtClean="0"/>
              <a:t>variadic</a:t>
            </a:r>
            <a:r>
              <a:rPr lang="en-US" altLang="zh-CN" dirty="0" smtClean="0"/>
              <a:t> template.</a:t>
            </a:r>
          </a:p>
          <a:p>
            <a:r>
              <a:rPr lang="en-US" altLang="zh-CN" dirty="0" smtClean="0"/>
              <a:t>at first make a </a:t>
            </a:r>
            <a:r>
              <a:rPr lang="en-US" altLang="zh-CN" dirty="0" err="1" smtClean="0"/>
              <a:t>index_sequence</a:t>
            </a:r>
            <a:r>
              <a:rPr lang="en-US" altLang="zh-CN" dirty="0" smtClean="0"/>
              <a:t> by </a:t>
            </a:r>
            <a:r>
              <a:rPr lang="en-US" altLang="zh-CN" dirty="0" err="1" smtClean="0"/>
              <a:t>tuple_size</a:t>
            </a:r>
            <a:r>
              <a:rPr lang="en-US" altLang="zh-CN" dirty="0" smtClean="0"/>
              <a:t>, then get all elements of tuple by expanding </a:t>
            </a:r>
            <a:r>
              <a:rPr lang="en-US" altLang="zh-CN" dirty="0" err="1" smtClean="0"/>
              <a:t>variadic</a:t>
            </a:r>
            <a:r>
              <a:rPr lang="en-US" altLang="zh-CN" dirty="0" smtClean="0"/>
              <a:t> template, the got parameters become function arguments and the function call finish.</a:t>
            </a:r>
          </a:p>
          <a:p>
            <a:r>
              <a:rPr lang="en-US" altLang="zh-CN" dirty="0" smtClean="0"/>
              <a:t>ok let’s look back the solution of register and route handler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21</a:t>
            </a:fld>
            <a:endParaRPr lang="zh-CN" altLang="en-US"/>
          </a:p>
        </p:txBody>
      </p:sp>
    </p:spTree>
    <p:extLst>
      <p:ext uri="{BB962C8B-B14F-4D97-AF65-F5344CB8AC3E}">
        <p14:creationId xmlns:p14="http://schemas.microsoft.com/office/powerpoint/2010/main" val="701607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a template class to hold the function type and wrapper the real function by invoker::apply. this is a special type erase method, we can register callable of any signature by this method.</a:t>
            </a:r>
          </a:p>
          <a:p>
            <a:r>
              <a:rPr lang="en-US" altLang="zh-CN" dirty="0" smtClean="0"/>
              <a:t>is this method universal? yes, this method is particularly suitable for the following scenarios: parse parameters from network and route to the right handler, RPC, http server can enjoy the benefit of this method.</a:t>
            </a:r>
          </a:p>
          <a:p>
            <a:r>
              <a:rPr lang="en-US" altLang="zh-CN" dirty="0" smtClean="0"/>
              <a:t>let’s talk about the http server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22</a:t>
            </a:fld>
            <a:endParaRPr lang="zh-CN" altLang="en-US"/>
          </a:p>
        </p:txBody>
      </p:sp>
    </p:spTree>
    <p:extLst>
      <p:ext uri="{BB962C8B-B14F-4D97-AF65-F5344CB8AC3E}">
        <p14:creationId xmlns:p14="http://schemas.microsoft.com/office/powerpoint/2010/main" val="408815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start the introduction. </a:t>
            </a:r>
            <a:r>
              <a:rPr lang="en-US" altLang="zh-CN" dirty="0" err="1" smtClean="0"/>
              <a:t>i</a:t>
            </a:r>
            <a:r>
              <a:rPr lang="en-US" altLang="zh-CN" dirty="0" smtClean="0"/>
              <a:t> want to introduce </a:t>
            </a:r>
            <a:r>
              <a:rPr lang="en-US" altLang="zh-CN" dirty="0" err="1" smtClean="0"/>
              <a:t>rest_rpc</a:t>
            </a:r>
            <a:r>
              <a:rPr lang="en-US" altLang="zh-CN" dirty="0" smtClean="0"/>
              <a:t>, a new approach to implement RPC library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a:t>
            </a:fld>
            <a:endParaRPr lang="zh-CN" altLang="en-US"/>
          </a:p>
        </p:txBody>
      </p:sp>
    </p:spTree>
    <p:extLst>
      <p:ext uri="{BB962C8B-B14F-4D97-AF65-F5344CB8AC3E}">
        <p14:creationId xmlns:p14="http://schemas.microsoft.com/office/powerpoint/2010/main" val="2547160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 to parse the string </a:t>
            </a:r>
            <a:r>
              <a:rPr lang="en-US" altLang="zh-CN" dirty="0" err="1" smtClean="0"/>
              <a:t>url</a:t>
            </a:r>
            <a:r>
              <a:rPr lang="en-US" altLang="zh-CN" dirty="0" smtClean="0"/>
              <a:t> and call the right handler, this situation is a little different from former situation, because the request is raw string, no serialization. how to route and execute by the string </a:t>
            </a:r>
            <a:r>
              <a:rPr lang="en-US" altLang="zh-CN" dirty="0" err="1" smtClean="0"/>
              <a:t>url</a:t>
            </a:r>
            <a:r>
              <a:rPr lang="en-US" altLang="zh-CN" dirty="0" smtClean="0"/>
              <a:t>?</a:t>
            </a:r>
          </a:p>
          <a:p>
            <a:r>
              <a:rPr lang="en-US" altLang="zh-CN" dirty="0" smtClean="0"/>
              <a:t>can anyone give a solution?</a:t>
            </a:r>
          </a:p>
          <a:p>
            <a:r>
              <a:rPr lang="en-US" altLang="zh-CN" dirty="0" smtClean="0"/>
              <a:t>the solution is similar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24</a:t>
            </a:fld>
            <a:endParaRPr lang="zh-CN" altLang="en-US"/>
          </a:p>
        </p:txBody>
      </p:sp>
    </p:spTree>
    <p:extLst>
      <p:ext uri="{BB962C8B-B14F-4D97-AF65-F5344CB8AC3E}">
        <p14:creationId xmlns:p14="http://schemas.microsoft.com/office/powerpoint/2010/main" val="3874910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split </a:t>
            </a:r>
            <a:r>
              <a:rPr lang="en-US" altLang="zh-CN" dirty="0" err="1" smtClean="0"/>
              <a:t>url</a:t>
            </a:r>
            <a:r>
              <a:rPr lang="en-US" altLang="zh-CN" dirty="0" smtClean="0"/>
              <a:t> into a string vector, the vector hold the string parameters. token parser to the work.</a:t>
            </a:r>
          </a:p>
          <a:p>
            <a:r>
              <a:rPr lang="en-US" altLang="zh-CN" dirty="0" smtClean="0"/>
              <a:t>the get method transforms a parameter to a gave type parameter.</a:t>
            </a:r>
          </a:p>
          <a:p>
            <a:r>
              <a:rPr lang="en-US" altLang="zh-CN" dirty="0" smtClean="0"/>
              <a:t>it’s easy and clear, nothing more to say. next we will implement route and execute by the string vector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25</a:t>
            </a:fld>
            <a:endParaRPr lang="zh-CN" altLang="en-US"/>
          </a:p>
        </p:txBody>
      </p:sp>
    </p:spTree>
    <p:extLst>
      <p:ext uri="{BB962C8B-B14F-4D97-AF65-F5344CB8AC3E}">
        <p14:creationId xmlns:p14="http://schemas.microsoft.com/office/powerpoint/2010/main" val="1318862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bind, this time we also bind static member function of a template class, but the member function is template function, and one argument is a empty tuple. let’s look at the template class. </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26</a:t>
            </a:fld>
            <a:endParaRPr lang="zh-CN" altLang="en-US"/>
          </a:p>
        </p:txBody>
      </p:sp>
    </p:spTree>
    <p:extLst>
      <p:ext uri="{BB962C8B-B14F-4D97-AF65-F5344CB8AC3E}">
        <p14:creationId xmlns:p14="http://schemas.microsoft.com/office/powerpoint/2010/main" val="2354499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need some helper class, for example </a:t>
            </a:r>
            <a:r>
              <a:rPr lang="en-US" altLang="zh-CN" baseline="0" dirty="0" err="1" smtClean="0"/>
              <a:t>function_traits</a:t>
            </a:r>
            <a:r>
              <a:rPr lang="en-US" altLang="zh-CN" baseline="0" dirty="0" smtClean="0"/>
              <a:t>,  it used to trait function return type, arguments types, arguments number and so 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is a part of </a:t>
            </a:r>
            <a:r>
              <a:rPr lang="en-US" altLang="zh-CN" dirty="0" err="1" smtClean="0"/>
              <a:t>function_traits</a:t>
            </a:r>
            <a:r>
              <a:rPr lang="en-US" altLang="zh-CN" dirty="0" smtClean="0"/>
              <a:t>, more details you can find it here:</a:t>
            </a:r>
            <a:r>
              <a:rPr lang="zh-CN" altLang="en-US" dirty="0" smtClean="0"/>
              <a:t>https://github.com/topcpporg/rest_rpc/blob/master/rest_rpc/base/function_traits.hpp</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a:t>
            </a:r>
            <a:r>
              <a:rPr lang="en-US" altLang="zh-CN" dirty="0" err="1" smtClean="0"/>
              <a:t>function_traits</a:t>
            </a:r>
            <a:r>
              <a:rPr lang="en-US" altLang="zh-CN" dirty="0" smtClean="0"/>
              <a:t> help us a lot, let’s go 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27</a:t>
            </a:fld>
            <a:endParaRPr lang="zh-CN" altLang="en-US"/>
          </a:p>
        </p:txBody>
      </p:sp>
    </p:spTree>
    <p:extLst>
      <p:ext uri="{BB962C8B-B14F-4D97-AF65-F5344CB8AC3E}">
        <p14:creationId xmlns:p14="http://schemas.microsoft.com/office/powerpoint/2010/main" val="3501692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invoker class is the base case, has three template arguments, the first argument is the type of registered handler,  the second template argument N, every time plus 1 in recursive process, and the third argument is the termination condition. pay attention to the red</a:t>
            </a:r>
            <a:r>
              <a:rPr lang="en-US" altLang="zh-CN" baseline="0" dirty="0" smtClean="0"/>
              <a:t> color code, Firstly</a:t>
            </a:r>
            <a:r>
              <a:rPr lang="en-US" altLang="zh-CN" dirty="0" smtClean="0"/>
              <a:t> every time get a string argument</a:t>
            </a:r>
            <a:r>
              <a:rPr lang="en-US" altLang="zh-CN" baseline="0" dirty="0" smtClean="0"/>
              <a:t> and transform it to corresponding argument in the function. Secondly put the transformed argument into the empty tuple by </a:t>
            </a:r>
            <a:r>
              <a:rPr lang="en-US" altLang="zh-CN" baseline="0" dirty="0" err="1" smtClean="0"/>
              <a:t>tuple_cat</a:t>
            </a:r>
            <a:r>
              <a:rPr lang="en-US" altLang="zh-CN" baseline="0" dirty="0" smtClean="0"/>
              <a:t>, because the beginning </a:t>
            </a:r>
            <a:r>
              <a:rPr lang="en-US" altLang="zh-CN" baseline="0" dirty="0" err="1" smtClean="0"/>
              <a:t>args</a:t>
            </a:r>
            <a:r>
              <a:rPr lang="en-US" altLang="zh-CN" baseline="0" dirty="0" smtClean="0"/>
              <a:t> is </a:t>
            </a:r>
            <a:r>
              <a:rPr lang="en-US" altLang="zh-CN" baseline="0" dirty="0" err="1" smtClean="0"/>
              <a:t>std</a:t>
            </a:r>
            <a:r>
              <a:rPr lang="en-US" altLang="zh-CN" baseline="0" dirty="0" smtClean="0"/>
              <a:t>::tuple&lt;&gt;, so we need </a:t>
            </a:r>
            <a:r>
              <a:rPr lang="en-US" altLang="zh-CN" baseline="0" dirty="0" err="1" smtClean="0"/>
              <a:t>tuple_cat</a:t>
            </a:r>
            <a:r>
              <a:rPr lang="en-US" altLang="zh-CN" baseline="0" dirty="0" smtClean="0"/>
              <a:t> argument one by one, at last we get all arguments in a tuple when recursive determined, and we can use </a:t>
            </a:r>
            <a:r>
              <a:rPr lang="en-US" altLang="zh-CN" baseline="0" dirty="0" err="1" smtClean="0"/>
              <a:t>std</a:t>
            </a:r>
            <a:r>
              <a:rPr lang="en-US" altLang="zh-CN" baseline="0" dirty="0" smtClean="0"/>
              <a:t>::apply to finish call with tuple.</a:t>
            </a:r>
          </a:p>
          <a:p>
            <a:r>
              <a:rPr lang="en-US" altLang="zh-CN" dirty="0" smtClean="0"/>
              <a:t>the key point is transform string argument one</a:t>
            </a:r>
            <a:r>
              <a:rPr lang="en-US" altLang="zh-CN" baseline="0" dirty="0" smtClean="0"/>
              <a:t> by one and add it into a tuple, at last apply with registered function and tuple arguments. is that clear?</a:t>
            </a:r>
          </a:p>
          <a:p>
            <a:r>
              <a:rPr lang="en-US" altLang="zh-CN" dirty="0" smtClean="0"/>
              <a:t>I think it’s very difficult to solve the problem by </a:t>
            </a:r>
            <a:r>
              <a:rPr lang="en-US" altLang="zh-CN" dirty="0" err="1" smtClean="0"/>
              <a:t>c++</a:t>
            </a:r>
            <a:r>
              <a:rPr lang="en-US" altLang="zh-CN" dirty="0" smtClean="0"/>
              <a:t>03</a:t>
            </a:r>
          </a:p>
          <a:p>
            <a:r>
              <a:rPr lang="en-US" altLang="zh-CN" dirty="0" smtClean="0"/>
              <a:t>but it’s easy for modern </a:t>
            </a:r>
            <a:r>
              <a:rPr lang="en-US" altLang="zh-CN" dirty="0" err="1" smtClean="0"/>
              <a:t>c++</a:t>
            </a:r>
            <a:r>
              <a:rPr lang="en-US" altLang="zh-CN" dirty="0" smtClean="0"/>
              <a:t>, because there are so many new features can help us, we just need find the potential of new features and compose them together.</a:t>
            </a:r>
            <a:endParaRPr lang="zh-CN" altLang="en-US"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28</a:t>
            </a:fld>
            <a:endParaRPr lang="zh-CN" altLang="en-US"/>
          </a:p>
        </p:txBody>
      </p:sp>
    </p:spTree>
    <p:extLst>
      <p:ext uri="{BB962C8B-B14F-4D97-AF65-F5344CB8AC3E}">
        <p14:creationId xmlns:p14="http://schemas.microsoft.com/office/powerpoint/2010/main" val="2604106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a:t>
            </a:r>
            <a:r>
              <a:rPr lang="en-US" altLang="zh-CN" dirty="0" err="1" smtClean="0"/>
              <a:t>timax</a:t>
            </a:r>
            <a:r>
              <a:rPr lang="en-US" altLang="zh-CN" dirty="0" smtClean="0"/>
              <a:t> bind, let’s compere it with </a:t>
            </a:r>
            <a:r>
              <a:rPr lang="en-US" altLang="zh-CN" dirty="0" err="1" smtClean="0"/>
              <a:t>std</a:t>
            </a:r>
            <a:r>
              <a:rPr lang="en-US" altLang="zh-CN" dirty="0" smtClean="0"/>
              <a:t>::bind.</a:t>
            </a:r>
          </a:p>
          <a:p>
            <a:r>
              <a:rPr lang="en-US" altLang="zh-CN" dirty="0" err="1" smtClean="0"/>
              <a:t>timax</a:t>
            </a:r>
            <a:r>
              <a:rPr lang="en-US" altLang="zh-CN" dirty="0" smtClean="0"/>
              <a:t>::bind  omits placeholder , it’s  more simple.</a:t>
            </a:r>
          </a:p>
          <a:p>
            <a:r>
              <a:rPr lang="en-US" altLang="zh-CN" dirty="0" err="1" smtClean="0"/>
              <a:t>timax</a:t>
            </a:r>
            <a:r>
              <a:rPr lang="en-US" altLang="zh-CN" dirty="0" smtClean="0"/>
              <a:t> bind is not</a:t>
            </a:r>
            <a:r>
              <a:rPr lang="en-US" altLang="zh-CN" baseline="0" dirty="0" smtClean="0"/>
              <a:t> another bind, it’s just a wrapper of </a:t>
            </a:r>
            <a:r>
              <a:rPr lang="en-US" altLang="zh-CN" baseline="0" dirty="0" err="1" smtClean="0"/>
              <a:t>std</a:t>
            </a:r>
            <a:r>
              <a:rPr lang="en-US" altLang="zh-CN" baseline="0" dirty="0" smtClean="0"/>
              <a:t>::bind for simplify the usage, let’s look at the implementation.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30</a:t>
            </a:fld>
            <a:endParaRPr lang="zh-CN" altLang="en-US"/>
          </a:p>
        </p:txBody>
      </p:sp>
    </p:spTree>
    <p:extLst>
      <p:ext uri="{BB962C8B-B14F-4D97-AF65-F5344CB8AC3E}">
        <p14:creationId xmlns:p14="http://schemas.microsoft.com/office/powerpoint/2010/main" val="2069297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there are two overload functions, if you bind with parameters, the first function was selected, in the function </a:t>
            </a:r>
            <a:r>
              <a:rPr lang="en-US" altLang="zh-CN" baseline="0" dirty="0" err="1" smtClean="0"/>
              <a:t>std</a:t>
            </a:r>
            <a:r>
              <a:rPr lang="en-US" altLang="zh-CN" baseline="0" dirty="0" smtClean="0"/>
              <a:t>::bind is called, if you omit the parameters, the second function will be selected.</a:t>
            </a:r>
          </a:p>
          <a:p>
            <a:r>
              <a:rPr lang="en-US" altLang="zh-CN" dirty="0" smtClean="0"/>
              <a:t>Here we use move capture lambda, and the return type is </a:t>
            </a:r>
            <a:r>
              <a:rPr lang="en-US" altLang="zh-CN" dirty="0" err="1" smtClean="0"/>
              <a:t>std</a:t>
            </a:r>
            <a:r>
              <a:rPr lang="en-US" altLang="zh-CN" dirty="0" smtClean="0"/>
              <a:t>::function.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31</a:t>
            </a:fld>
            <a:endParaRPr lang="zh-CN" altLang="en-US"/>
          </a:p>
        </p:txBody>
      </p:sp>
    </p:spTree>
    <p:extLst>
      <p:ext uri="{BB962C8B-B14F-4D97-AF65-F5344CB8AC3E}">
        <p14:creationId xmlns:p14="http://schemas.microsoft.com/office/powerpoint/2010/main" val="2433551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Pay attention to the micro TIMAX_DEFINE_PROTOCOL, it’s a call protocol. You know many kinds of servers use protocol buffer or some other protocol file to define the call protocol. I don’t like the way, I think the protocol file increase learning cost, you have to learning the complicated details and there is no unified protocol. So </a:t>
            </a:r>
            <a:r>
              <a:rPr lang="en-US" altLang="zh-CN" dirty="0" err="1" smtClean="0"/>
              <a:t>rest_rpc</a:t>
            </a:r>
            <a:r>
              <a:rPr lang="en-US" altLang="zh-CN" dirty="0" smtClean="0"/>
              <a:t> discards protocol file, </a:t>
            </a:r>
            <a:r>
              <a:rPr lang="en-US" altLang="zh-CN" dirty="0" err="1" smtClean="0"/>
              <a:t>rest_rpc</a:t>
            </a:r>
            <a:r>
              <a:rPr lang="en-US" altLang="zh-CN" dirty="0" smtClean="0"/>
              <a:t> want user just need focus on</a:t>
            </a:r>
            <a:r>
              <a:rPr lang="en-US" altLang="zh-CN" baseline="0" dirty="0" smtClean="0"/>
              <a:t> business and easy to use. So we use a universal micro to define call protocol.  maybe you have lots of reasons and benefits of protocol file, but </a:t>
            </a:r>
            <a:r>
              <a:rPr lang="en-US" altLang="zh-CN" baseline="0" dirty="0" err="1" smtClean="0"/>
              <a:t>rest_rpc</a:t>
            </a:r>
            <a:r>
              <a:rPr lang="en-US" altLang="zh-CN" baseline="0" dirty="0" smtClean="0"/>
              <a:t> want to provide a new way, a simple way,  a modern </a:t>
            </a:r>
            <a:r>
              <a:rPr lang="en-US" altLang="zh-CN" baseline="0" dirty="0" err="1" smtClean="0"/>
              <a:t>c++</a:t>
            </a:r>
            <a:r>
              <a:rPr lang="en-US" altLang="zh-CN" baseline="0" dirty="0" smtClean="0"/>
              <a:t> way to solve the problem of call protocol.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we check the arguments at server side, it’s too late, so we want to check the arguments as easily as possible, TIMAX_DEFINE_PROTOCOL help us to check arguments at compile time.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32</a:t>
            </a:fld>
            <a:endParaRPr lang="zh-CN" altLang="en-US"/>
          </a:p>
        </p:txBody>
      </p:sp>
    </p:spTree>
    <p:extLst>
      <p:ext uri="{BB962C8B-B14F-4D97-AF65-F5344CB8AC3E}">
        <p14:creationId xmlns:p14="http://schemas.microsoft.com/office/powerpoint/2010/main" val="968175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the micro traits the function type include return type , arguments, and then define an object, the object name is literal hander. look at the </a:t>
            </a:r>
            <a:r>
              <a:rPr lang="en-US" altLang="zh-CN" dirty="0" err="1" smtClean="0"/>
              <a:t>rpc_protocal</a:t>
            </a:r>
            <a:r>
              <a:rPr lang="en-US" altLang="zh-CN" dirty="0" smtClean="0"/>
              <a:t> class, the first template argument is return type, the rest arguments are </a:t>
            </a:r>
            <a:r>
              <a:rPr lang="en-US" altLang="zh-CN" dirty="0" err="1" smtClean="0"/>
              <a:t>variadic</a:t>
            </a:r>
            <a:r>
              <a:rPr lang="en-US" altLang="zh-CN" dirty="0" smtClean="0"/>
              <a:t> template, and then we can easily get the signature type. pay attention to the </a:t>
            </a:r>
            <a:r>
              <a:rPr lang="en-US" altLang="zh-CN" dirty="0" err="1" smtClean="0"/>
              <a:t>is_argument_mactch</a:t>
            </a:r>
            <a:r>
              <a:rPr lang="en-US" altLang="zh-CN" dirty="0" smtClean="0"/>
              <a:t>, this trait will check the </a:t>
            </a:r>
            <a:r>
              <a:rPr lang="en-US" altLang="zh-CN" dirty="0" err="1" smtClean="0"/>
              <a:t>rpc</a:t>
            </a:r>
            <a:r>
              <a:rPr lang="en-US" altLang="zh-CN" dirty="0" smtClean="0"/>
              <a:t> call parameters with signature at compile time, if they match, the value is true, otherwise </a:t>
            </a:r>
            <a:r>
              <a:rPr lang="en-US" altLang="zh-CN" dirty="0" err="1" smtClean="0"/>
              <a:t>static_assert</a:t>
            </a:r>
            <a:r>
              <a:rPr lang="en-US" altLang="zh-CN" dirty="0" smtClean="0"/>
              <a:t> occur. So we can check the </a:t>
            </a:r>
            <a:r>
              <a:rPr lang="en-US" altLang="zh-CN" dirty="0" err="1" smtClean="0"/>
              <a:t>rpc</a:t>
            </a:r>
            <a:r>
              <a:rPr lang="en-US" altLang="zh-CN" dirty="0" smtClean="0"/>
              <a:t> call at compile time. let’s look at the trait </a:t>
            </a:r>
            <a:r>
              <a:rPr lang="en-US" altLang="zh-CN" dirty="0" err="1" smtClean="0"/>
              <a:t>is_argument_match</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33</a:t>
            </a:fld>
            <a:endParaRPr lang="zh-CN" altLang="en-US"/>
          </a:p>
        </p:txBody>
      </p:sp>
    </p:spTree>
    <p:extLst>
      <p:ext uri="{BB962C8B-B14F-4D97-AF65-F5344CB8AC3E}">
        <p14:creationId xmlns:p14="http://schemas.microsoft.com/office/powerpoint/2010/main" val="3494932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signature and arguments are matching, the </a:t>
            </a:r>
            <a:r>
              <a:rPr lang="en-US" altLang="zh-CN" dirty="0" err="1" smtClean="0"/>
              <a:t>result_type</a:t>
            </a:r>
            <a:r>
              <a:rPr lang="en-US" altLang="zh-CN" baseline="0" dirty="0" smtClean="0"/>
              <a:t>  is </a:t>
            </a:r>
            <a:r>
              <a:rPr lang="en-US" altLang="zh-CN" baseline="0" dirty="0" err="1" smtClean="0"/>
              <a:t>true_type</a:t>
            </a:r>
            <a:r>
              <a:rPr lang="en-US" altLang="zh-CN" baseline="0" dirty="0" smtClean="0"/>
              <a:t>, other wise </a:t>
            </a:r>
            <a:r>
              <a:rPr lang="en-US" altLang="zh-CN" baseline="0" dirty="0" err="1" smtClean="0"/>
              <a:t>false_type</a:t>
            </a:r>
            <a:r>
              <a:rPr lang="en-US" altLang="zh-CN" baseline="0" dirty="0" smtClean="0"/>
              <a:t>.</a:t>
            </a:r>
          </a:p>
          <a:p>
            <a:r>
              <a:rPr lang="en-US" altLang="zh-CN" dirty="0" smtClean="0"/>
              <a:t>I like this way to check if the signature and arguments match</a:t>
            </a:r>
            <a:r>
              <a:rPr lang="en-US" altLang="zh-CN" baseline="0" dirty="0" smtClean="0"/>
              <a:t> by </a:t>
            </a:r>
            <a:r>
              <a:rPr lang="en-US" altLang="zh-CN" baseline="0" dirty="0" err="1" smtClean="0"/>
              <a:t>decltype</a:t>
            </a:r>
            <a:r>
              <a:rPr lang="en-US" altLang="zh-CN" baseline="0" dirty="0" smtClean="0"/>
              <a:t> and </a:t>
            </a:r>
            <a:r>
              <a:rPr lang="en-US" altLang="zh-CN" baseline="0" dirty="0" err="1" smtClean="0"/>
              <a:t>declval</a:t>
            </a:r>
            <a:r>
              <a:rPr lang="en-US" altLang="zh-CN" baseline="0" dirty="0" smtClean="0"/>
              <a:t>, sometimes we use this way to check if exist a method in a class. for example we can check a template argument if is a smart pointer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34</a:t>
            </a:fld>
            <a:endParaRPr lang="zh-CN" altLang="en-US"/>
          </a:p>
        </p:txBody>
      </p:sp>
    </p:spTree>
    <p:extLst>
      <p:ext uri="{BB962C8B-B14F-4D97-AF65-F5344CB8AC3E}">
        <p14:creationId xmlns:p14="http://schemas.microsoft.com/office/powerpoint/2010/main" val="111825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the test code to test </a:t>
            </a:r>
            <a:r>
              <a:rPr lang="en-US" altLang="zh-CN" dirty="0" err="1" smtClean="0"/>
              <a:t>is_smart_pointer</a:t>
            </a:r>
            <a:r>
              <a:rPr lang="en-US" altLang="zh-CN" dirty="0" smtClean="0"/>
              <a:t>, if the type is not </a:t>
            </a:r>
            <a:r>
              <a:rPr lang="en-US" altLang="zh-CN" dirty="0" err="1" smtClean="0"/>
              <a:t>std</a:t>
            </a:r>
            <a:r>
              <a:rPr lang="en-US" altLang="zh-CN" dirty="0" smtClean="0"/>
              <a:t>::</a:t>
            </a:r>
            <a:r>
              <a:rPr lang="en-US" altLang="zh-CN" dirty="0" err="1" smtClean="0"/>
              <a:t>shared_ptr</a:t>
            </a:r>
            <a:r>
              <a:rPr lang="en-US" altLang="zh-CN" dirty="0" smtClean="0"/>
              <a:t> or </a:t>
            </a:r>
            <a:r>
              <a:rPr lang="en-US" altLang="zh-CN" dirty="0" err="1" smtClean="0"/>
              <a:t>std</a:t>
            </a:r>
            <a:r>
              <a:rPr lang="en-US" altLang="zh-CN" dirty="0" smtClean="0"/>
              <a:t>::</a:t>
            </a:r>
            <a:r>
              <a:rPr lang="en-US" altLang="zh-CN" dirty="0" err="1" smtClean="0"/>
              <a:t>unique_ptr</a:t>
            </a:r>
            <a:r>
              <a:rPr lang="en-US" altLang="zh-CN" dirty="0" smtClean="0"/>
              <a:t>, compile error will occur.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35</a:t>
            </a:fld>
            <a:endParaRPr lang="zh-CN" altLang="en-US"/>
          </a:p>
        </p:txBody>
      </p:sp>
    </p:spTree>
    <p:extLst>
      <p:ext uri="{BB962C8B-B14F-4D97-AF65-F5344CB8AC3E}">
        <p14:creationId xmlns:p14="http://schemas.microsoft.com/office/powerpoint/2010/main" val="3511304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t>
            </a:r>
            <a:r>
              <a:rPr lang="en-US" altLang="zh-CN" baseline="0" dirty="0" smtClean="0"/>
              <a:t> T have method -&gt; and get,  we  can  think it is  a smart pointer, of course  you can add more methods </a:t>
            </a:r>
            <a:r>
              <a:rPr lang="en-US" altLang="zh-CN" baseline="0" dirty="0" err="1" smtClean="0"/>
              <a:t>int</a:t>
            </a:r>
            <a:r>
              <a:rPr lang="en-US" altLang="zh-CN" baseline="0" dirty="0" smtClean="0"/>
              <a:t> coma expression to increase the verification.</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36</a:t>
            </a:fld>
            <a:endParaRPr lang="zh-CN" altLang="en-US"/>
          </a:p>
        </p:txBody>
      </p:sp>
    </p:spTree>
    <p:extLst>
      <p:ext uri="{BB962C8B-B14F-4D97-AF65-F5344CB8AC3E}">
        <p14:creationId xmlns:p14="http://schemas.microsoft.com/office/powerpoint/2010/main" val="32207077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a features of </a:t>
            </a:r>
            <a:r>
              <a:rPr lang="en-US" altLang="zh-CN" dirty="0" err="1" smtClean="0"/>
              <a:t>c++</a:t>
            </a:r>
            <a:r>
              <a:rPr lang="en-US" altLang="zh-CN" smtClean="0"/>
              <a:t>17, </a:t>
            </a:r>
            <a:r>
              <a:rPr lang="en-US" altLang="zh-CN" dirty="0" smtClean="0"/>
              <a:t>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37</a:t>
            </a:fld>
            <a:endParaRPr lang="zh-CN" altLang="en-US"/>
          </a:p>
        </p:txBody>
      </p:sp>
    </p:spTree>
    <p:extLst>
      <p:ext uri="{BB962C8B-B14F-4D97-AF65-F5344CB8AC3E}">
        <p14:creationId xmlns:p14="http://schemas.microsoft.com/office/powerpoint/2010/main" val="2697865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38</a:t>
            </a:fld>
            <a:endParaRPr lang="zh-CN" altLang="en-US"/>
          </a:p>
        </p:txBody>
      </p:sp>
    </p:spTree>
    <p:extLst>
      <p:ext uri="{BB962C8B-B14F-4D97-AF65-F5344CB8AC3E}">
        <p14:creationId xmlns:p14="http://schemas.microsoft.com/office/powerpoint/2010/main" val="745616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a:t>
            </a:r>
            <a:r>
              <a:rPr lang="en-US" altLang="zh-CN" dirty="0" err="1" smtClean="0"/>
              <a:t>c++</a:t>
            </a:r>
            <a:r>
              <a:rPr lang="en-US" altLang="zh-CN" dirty="0" smtClean="0"/>
              <a:t>14 you can use this </a:t>
            </a:r>
            <a:r>
              <a:rPr lang="en-US" altLang="zh-CN" dirty="0" err="1" smtClean="0"/>
              <a:t>void_t</a:t>
            </a:r>
            <a:r>
              <a:rPr lang="en-US" altLang="zh-CN" dirty="0" smtClean="0"/>
              <a:t> like </a:t>
            </a:r>
            <a:r>
              <a:rPr lang="en-US" altLang="zh-CN" dirty="0" err="1" smtClean="0"/>
              <a:t>c++</a:t>
            </a:r>
            <a:r>
              <a:rPr lang="en-US" altLang="zh-CN" dirty="0" smtClean="0"/>
              <a:t>17.</a:t>
            </a:r>
          </a:p>
          <a:p>
            <a:r>
              <a:rPr lang="en-US" altLang="zh-CN" dirty="0" smtClean="0"/>
              <a:t>Pay attention, this </a:t>
            </a:r>
            <a:r>
              <a:rPr lang="en-US" altLang="zh-CN" dirty="0" err="1" smtClean="0"/>
              <a:t>void_t</a:t>
            </a:r>
            <a:r>
              <a:rPr lang="en-US" altLang="zh-CN" dirty="0" smtClean="0"/>
              <a:t> is just fit for </a:t>
            </a:r>
            <a:r>
              <a:rPr lang="en-US" altLang="zh-CN" dirty="0" err="1" smtClean="0"/>
              <a:t>c++</a:t>
            </a:r>
            <a:r>
              <a:rPr lang="en-US" altLang="zh-CN" dirty="0" smtClean="0"/>
              <a:t>14, not</a:t>
            </a:r>
            <a:r>
              <a:rPr lang="en-US" altLang="zh-CN" baseline="0" dirty="0" smtClean="0"/>
              <a:t>  </a:t>
            </a:r>
            <a:r>
              <a:rPr lang="en-US" altLang="zh-CN" baseline="0" dirty="0" err="1" smtClean="0"/>
              <a:t>c++</a:t>
            </a:r>
            <a:r>
              <a:rPr lang="en-US" altLang="zh-CN" baseline="0" dirty="0" smtClean="0"/>
              <a:t>11.</a:t>
            </a:r>
          </a:p>
          <a:p>
            <a:r>
              <a:rPr lang="en-US" altLang="zh-CN" dirty="0" smtClean="0"/>
              <a:t>Until C++14 unused parameters in alias templates were not guaranteed to ensure SFINAE and could be ignored.</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39</a:t>
            </a:fld>
            <a:endParaRPr lang="zh-CN" altLang="en-US"/>
          </a:p>
        </p:txBody>
      </p:sp>
    </p:spTree>
    <p:extLst>
      <p:ext uri="{BB962C8B-B14F-4D97-AF65-F5344CB8AC3E}">
        <p14:creationId xmlns:p14="http://schemas.microsoft.com/office/powerpoint/2010/main" val="1161929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RPC is a special pub/sub, for RPC, the publisher and the subscriber are the same one.</a:t>
            </a:r>
          </a:p>
          <a:p>
            <a:r>
              <a:rPr lang="en-US" altLang="zh-CN" dirty="0" smtClean="0"/>
              <a:t>pub/sub is a special RPC, the requester and the </a:t>
            </a:r>
            <a:r>
              <a:rPr lang="en-US" altLang="zh-CN" dirty="0" err="1" smtClean="0"/>
              <a:t>responser</a:t>
            </a:r>
            <a:r>
              <a:rPr lang="en-US" altLang="zh-CN" dirty="0" smtClean="0"/>
              <a:t> are the same one.</a:t>
            </a:r>
          </a:p>
          <a:p>
            <a:r>
              <a:rPr lang="en-US" altLang="zh-CN" dirty="0" smtClean="0"/>
              <a:t>So we not</a:t>
            </a:r>
            <a:r>
              <a:rPr lang="en-US" altLang="zh-CN" baseline="0" dirty="0" smtClean="0"/>
              <a:t> only support RPC but also support pub/sub. you know the two models are very common, </a:t>
            </a:r>
            <a:r>
              <a:rPr lang="en-US" altLang="zh-CN" baseline="0" dirty="0" err="1" smtClean="0"/>
              <a:t>rest_rpc</a:t>
            </a:r>
            <a:r>
              <a:rPr lang="en-US" altLang="zh-CN" baseline="0" dirty="0" smtClean="0"/>
              <a:t> mixed the two models, you can use the two models freely. for example.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40</a:t>
            </a:fld>
            <a:endParaRPr lang="zh-CN" altLang="en-US"/>
          </a:p>
        </p:txBody>
      </p:sp>
    </p:spTree>
    <p:extLst>
      <p:ext uri="{BB962C8B-B14F-4D97-AF65-F5344CB8AC3E}">
        <p14:creationId xmlns:p14="http://schemas.microsoft.com/office/powerpoint/2010/main" val="3800317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you can use the two models at the same time, it’s very convenient and flexible.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41</a:t>
            </a:fld>
            <a:endParaRPr lang="zh-CN" altLang="en-US"/>
          </a:p>
        </p:txBody>
      </p:sp>
    </p:spTree>
    <p:extLst>
      <p:ext uri="{BB962C8B-B14F-4D97-AF65-F5344CB8AC3E}">
        <p14:creationId xmlns:p14="http://schemas.microsoft.com/office/powerpoint/2010/main" val="3108236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a:t>
            </a:fld>
            <a:endParaRPr lang="zh-CN" altLang="en-US"/>
          </a:p>
        </p:txBody>
      </p:sp>
    </p:spTree>
    <p:extLst>
      <p:ext uri="{BB962C8B-B14F-4D97-AF65-F5344CB8AC3E}">
        <p14:creationId xmlns:p14="http://schemas.microsoft.com/office/powerpoint/2010/main" val="282548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6</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9</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OK</a:t>
            </a:r>
            <a:r>
              <a:rPr lang="zh-CN" altLang="en-US" baseline="0" dirty="0" smtClean="0"/>
              <a:t> </a:t>
            </a:r>
            <a:r>
              <a:rPr lang="en-US" altLang="zh-CN" baseline="0" dirty="0" smtClean="0"/>
              <a:t>I will discuss the </a:t>
            </a:r>
            <a:r>
              <a:rPr lang="en-US" altLang="zh-CN" sz="1200" baseline="0" dirty="0" smtClean="0">
                <a:solidFill>
                  <a:schemeClr val="accent5"/>
                </a:solidFill>
              </a:rPr>
              <a:t>c</a:t>
            </a:r>
            <a:r>
              <a:rPr lang="en-US" altLang="zh-CN" sz="1200" dirty="0" smtClean="0">
                <a:solidFill>
                  <a:schemeClr val="accent5"/>
                </a:solidFill>
              </a:rPr>
              <a:t>hallenges of easy to use</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3.Challenges of easy to use</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to the correct handler</a:t>
            </a:r>
          </a:p>
          <a:p>
            <a:pPr marL="285750" indent="-285750">
              <a:buFont typeface="Wingdings" panose="05000000000000000000" pitchFamily="2" charset="2"/>
              <a:buChar char="Ø"/>
            </a:pPr>
            <a:r>
              <a:rPr lang="en-US" altLang="zh-CN" dirty="0" smtClean="0"/>
              <a:t>How to simplify the call code</a:t>
            </a:r>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4509248" y="3531014"/>
            <a:ext cx="3605667" cy="2587400"/>
          </a:xfrm>
          <a:prstGeom prst="rect">
            <a:avLst/>
          </a:prstGeom>
        </p:spPr>
      </p:pic>
      <p:pic>
        <p:nvPicPr>
          <p:cNvPr id="5" name="图片 4"/>
          <p:cNvPicPr>
            <a:picLocks noChangeAspect="1"/>
          </p:cNvPicPr>
          <p:nvPr/>
        </p:nvPicPr>
        <p:blipFill>
          <a:blip r:embed="rId3"/>
          <a:stretch>
            <a:fillRect/>
          </a:stretch>
        </p:blipFill>
        <p:spPr>
          <a:xfrm>
            <a:off x="501793" y="1007396"/>
            <a:ext cx="4820907" cy="2436813"/>
          </a:xfrm>
          <a:prstGeom prst="rect">
            <a:avLst/>
          </a:prstGeom>
        </p:spPr>
      </p:pic>
      <p:pic>
        <p:nvPicPr>
          <p:cNvPr id="7" name="图片 6"/>
          <p:cNvPicPr>
            <a:picLocks noChangeAspect="1"/>
          </p:cNvPicPr>
          <p:nvPr/>
        </p:nvPicPr>
        <p:blipFill>
          <a:blip r:embed="rId3"/>
          <a:stretch>
            <a:fillRect/>
          </a:stretch>
        </p:blipFill>
        <p:spPr>
          <a:xfrm rot="21060097">
            <a:off x="5386904" y="4483809"/>
            <a:ext cx="2302290" cy="1002149"/>
          </a:xfrm>
          <a:prstGeom prst="rect">
            <a:avLst/>
          </a:prstGeom>
        </p:spPr>
      </p:pic>
    </p:spTree>
    <p:extLst>
      <p:ext uri="{BB962C8B-B14F-4D97-AF65-F5344CB8AC3E}">
        <p14:creationId xmlns:p14="http://schemas.microsoft.com/office/powerpoint/2010/main" val="13236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par>
                          <p:cTn id="14" fill="hold">
                            <p:stCondLst>
                              <p:cond delay="500"/>
                            </p:stCondLst>
                            <p:childTnLst>
                              <p:par>
                                <p:cTn id="15" presetID="10" presetClass="exit" presetSubtype="0" fill="hold" nodeType="after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713884"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a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a:p>
            <a:r>
              <a:rPr lang="en-US" altLang="zh-CN" dirty="0" err="1" smtClean="0">
                <a:solidFill>
                  <a:schemeClr val="tx1"/>
                </a:solidFill>
              </a:rPr>
              <a:t>std</a:t>
            </a:r>
            <a:r>
              <a:rPr lang="en-US" altLang="zh-CN" dirty="0" smtClean="0">
                <a:solidFill>
                  <a:schemeClr val="tx1"/>
                </a:solidFill>
              </a:rPr>
              <a:t>::function?</a:t>
            </a:r>
          </a:p>
          <a:p>
            <a:endParaRPr lang="en-US" altLang="zh-CN" dirty="0">
              <a:solidFill>
                <a:schemeClr val="tx1"/>
              </a:solidFill>
            </a:endParaRPr>
          </a:p>
          <a:p>
            <a:r>
              <a:rPr lang="en-US" altLang="zh-CN" dirty="0" err="1" smtClean="0">
                <a:solidFill>
                  <a:schemeClr val="tx1"/>
                </a:solidFill>
              </a:rPr>
              <a:t>boost.variant</a:t>
            </a:r>
            <a:r>
              <a:rPr lang="en-US" altLang="zh-CN" dirty="0" smtClean="0">
                <a:solidFill>
                  <a:schemeClr val="tx1"/>
                </a:solidFill>
              </a:rPr>
              <a:t>?</a:t>
            </a:r>
          </a:p>
          <a:p>
            <a:endParaRPr lang="en-US" altLang="zh-CN" dirty="0">
              <a:solidFill>
                <a:schemeClr val="tx1"/>
              </a:solidFill>
            </a:endParaRPr>
          </a:p>
          <a:p>
            <a:r>
              <a:rPr lang="en-US" altLang="zh-CN" dirty="0" err="1" smtClean="0">
                <a:solidFill>
                  <a:schemeClr val="tx1"/>
                </a:solidFill>
              </a:rPr>
              <a:t>boost.any</a:t>
            </a:r>
            <a:r>
              <a:rPr lang="en-US" altLang="zh-CN" dirty="0" smtClean="0">
                <a:solidFill>
                  <a:schemeClr val="tx1"/>
                </a:solidFill>
              </a:rPr>
              <a:t>?</a:t>
            </a:r>
            <a:endParaRPr lang="zh-CN" altLang="en-US" dirty="0">
              <a:solidFill>
                <a:schemeClr val="tx1"/>
              </a:solidFill>
            </a:endParaRPr>
          </a:p>
        </p:txBody>
      </p:sp>
      <p:sp>
        <p:nvSpPr>
          <p:cNvPr id="4" name="乘号 3"/>
          <p:cNvSpPr/>
          <p:nvPr/>
        </p:nvSpPr>
        <p:spPr>
          <a:xfrm>
            <a:off x="2145954" y="2006976"/>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乘号 4"/>
          <p:cNvSpPr/>
          <p:nvPr/>
        </p:nvSpPr>
        <p:spPr>
          <a:xfrm>
            <a:off x="2141836" y="2702803"/>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乘号 5"/>
          <p:cNvSpPr/>
          <p:nvPr/>
        </p:nvSpPr>
        <p:spPr>
          <a:xfrm>
            <a:off x="2141836" y="3416842"/>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51918" y="3458717"/>
            <a:ext cx="3310650" cy="369332"/>
          </a:xfrm>
          <a:prstGeom prst="rect">
            <a:avLst/>
          </a:prstGeom>
        </p:spPr>
        <p:txBody>
          <a:bodyPr wrap="none">
            <a:spAutoFit/>
          </a:bodyPr>
          <a:lstStyle/>
          <a:p>
            <a:r>
              <a:rPr lang="zh-CN" altLang="en-US" dirty="0"/>
              <a:t>for network lost type information</a:t>
            </a:r>
          </a:p>
        </p:txBody>
      </p:sp>
      <p:sp>
        <p:nvSpPr>
          <p:cNvPr id="8" name="矩形 7"/>
          <p:cNvSpPr/>
          <p:nvPr/>
        </p:nvSpPr>
        <p:spPr>
          <a:xfrm>
            <a:off x="2751918" y="4462636"/>
            <a:ext cx="3486595" cy="369332"/>
          </a:xfrm>
          <a:prstGeom prst="rect">
            <a:avLst/>
          </a:prstGeom>
        </p:spPr>
        <p:txBody>
          <a:bodyPr wrap="none">
            <a:spAutoFit/>
          </a:bodyPr>
          <a:lstStyle/>
          <a:p>
            <a:r>
              <a:rPr lang="zh-CN" altLang="en-US" b="1" dirty="0"/>
              <a:t>modern c++ can solve the problem</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1000" fill="hold"/>
                                        <p:tgtEl>
                                          <p:spTgt spid="6"/>
                                        </p:tgtEl>
                                        <p:attrNameLst>
                                          <p:attrName>ppt_w</p:attrName>
                                        </p:attrNameLst>
                                      </p:cBhvr>
                                      <p:tavLst>
                                        <p:tav tm="0">
                                          <p:val>
                                            <p:fltVal val="0"/>
                                          </p:val>
                                        </p:tav>
                                        <p:tav tm="100000">
                                          <p:val>
                                            <p:strVal val="#ppt_w"/>
                                          </p:val>
                                        </p:tav>
                                      </p:tavLst>
                                    </p:anim>
                                    <p:anim calcmode="lin" valueType="num">
                                      <p:cBhvr>
                                        <p:cTn id="52" dur="1000" fill="hold"/>
                                        <p:tgtEl>
                                          <p:spTgt spid="6"/>
                                        </p:tgtEl>
                                        <p:attrNameLst>
                                          <p:attrName>ppt_h</p:attrName>
                                        </p:attrNameLst>
                                      </p:cBhvr>
                                      <p:tavLst>
                                        <p:tav tm="0">
                                          <p:val>
                                            <p:fltVal val="0"/>
                                          </p:val>
                                        </p:tav>
                                        <p:tav tm="100000">
                                          <p:val>
                                            <p:strVal val="#ppt_h"/>
                                          </p:val>
                                        </p:tav>
                                      </p:tavLst>
                                    </p:anim>
                                    <p:anim calcmode="lin" valueType="num">
                                      <p:cBhvr>
                                        <p:cTn id="53" dur="1000" fill="hold"/>
                                        <p:tgtEl>
                                          <p:spTgt spid="6"/>
                                        </p:tgtEl>
                                        <p:attrNameLst>
                                          <p:attrName>style.rotation</p:attrName>
                                        </p:attrNameLst>
                                      </p:cBhvr>
                                      <p:tavLst>
                                        <p:tav tm="0">
                                          <p:val>
                                            <p:fltVal val="90"/>
                                          </p:val>
                                        </p:tav>
                                        <p:tav tm="100000">
                                          <p:val>
                                            <p:fltVal val="0"/>
                                          </p:val>
                                        </p:tav>
                                      </p:tavLst>
                                    </p:anim>
                                    <p:animEffect transition="in" filter="fade">
                                      <p:cBhvr>
                                        <p:cTn id="54" dur="10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animEffect transition="in" filter="wipe(left)">
                                      <p:cBhvr>
                                        <p:cTn id="65" dur="500"/>
                                        <p:tgtEl>
                                          <p:spTgt spid="7">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80">
                                          <p:stCondLst>
                                            <p:cond delay="0"/>
                                          </p:stCondLst>
                                        </p:cTn>
                                        <p:tgtEl>
                                          <p:spTgt spid="8"/>
                                        </p:tgtEl>
                                      </p:cBhvr>
                                    </p:animEffect>
                                    <p:anim calcmode="lin" valueType="num">
                                      <p:cBhvr>
                                        <p:cTn id="7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6" dur="26">
                                          <p:stCondLst>
                                            <p:cond delay="650"/>
                                          </p:stCondLst>
                                        </p:cTn>
                                        <p:tgtEl>
                                          <p:spTgt spid="8"/>
                                        </p:tgtEl>
                                      </p:cBhvr>
                                      <p:to x="100000" y="60000"/>
                                    </p:animScale>
                                    <p:animScale>
                                      <p:cBhvr>
                                        <p:cTn id="77" dur="166" decel="50000">
                                          <p:stCondLst>
                                            <p:cond delay="676"/>
                                          </p:stCondLst>
                                        </p:cTn>
                                        <p:tgtEl>
                                          <p:spTgt spid="8"/>
                                        </p:tgtEl>
                                      </p:cBhvr>
                                      <p:to x="100000" y="100000"/>
                                    </p:animScale>
                                    <p:animScale>
                                      <p:cBhvr>
                                        <p:cTn id="78" dur="26">
                                          <p:stCondLst>
                                            <p:cond delay="1312"/>
                                          </p:stCondLst>
                                        </p:cTn>
                                        <p:tgtEl>
                                          <p:spTgt spid="8"/>
                                        </p:tgtEl>
                                      </p:cBhvr>
                                      <p:to x="100000" y="80000"/>
                                    </p:animScale>
                                    <p:animScale>
                                      <p:cBhvr>
                                        <p:cTn id="79" dur="166" decel="50000">
                                          <p:stCondLst>
                                            <p:cond delay="1338"/>
                                          </p:stCondLst>
                                        </p:cTn>
                                        <p:tgtEl>
                                          <p:spTgt spid="8"/>
                                        </p:tgtEl>
                                      </p:cBhvr>
                                      <p:to x="100000" y="100000"/>
                                    </p:animScale>
                                    <p:animScale>
                                      <p:cBhvr>
                                        <p:cTn id="80" dur="26">
                                          <p:stCondLst>
                                            <p:cond delay="1642"/>
                                          </p:stCondLst>
                                        </p:cTn>
                                        <p:tgtEl>
                                          <p:spTgt spid="8"/>
                                        </p:tgtEl>
                                      </p:cBhvr>
                                      <p:to x="100000" y="90000"/>
                                    </p:animScale>
                                    <p:animScale>
                                      <p:cBhvr>
                                        <p:cTn id="81" dur="166" decel="50000">
                                          <p:stCondLst>
                                            <p:cond delay="1668"/>
                                          </p:stCondLst>
                                        </p:cTn>
                                        <p:tgtEl>
                                          <p:spTgt spid="8"/>
                                        </p:tgtEl>
                                      </p:cBhvr>
                                      <p:to x="100000" y="100000"/>
                                    </p:animScale>
                                    <p:animScale>
                                      <p:cBhvr>
                                        <p:cTn id="82" dur="26">
                                          <p:stCondLst>
                                            <p:cond delay="1808"/>
                                          </p:stCondLst>
                                        </p:cTn>
                                        <p:tgtEl>
                                          <p:spTgt spid="8"/>
                                        </p:tgtEl>
                                      </p:cBhvr>
                                      <p:to x="100000" y="95000"/>
                                    </p:animScale>
                                    <p:animScale>
                                      <p:cBhvr>
                                        <p:cTn id="83"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a:t>
            </a:r>
            <a:r>
              <a:rPr lang="en-US" altLang="zh-CN" sz="1400" dirty="0" err="1"/>
              <a:t>size_t</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91260" y="174012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66647" y="1627420"/>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4" y="3606049"/>
            <a:ext cx="1698234" cy="1477328"/>
          </a:xfrm>
          <a:prstGeom prst="rect">
            <a:avLst/>
          </a:prstGeom>
        </p:spPr>
        <p:txBody>
          <a:bodyPr wrap="square">
            <a:spAutoFit/>
          </a:bodyPr>
          <a:lstStyle/>
          <a:p>
            <a:r>
              <a:rPr lang="en-US" altLang="zh-CN" dirty="0" smtClean="0"/>
              <a:t>return type</a:t>
            </a:r>
            <a:endParaRPr lang="zh-CN" altLang="en-US" dirty="0"/>
          </a:p>
          <a:p>
            <a:r>
              <a:rPr lang="en-US" altLang="zh-CN" dirty="0" smtClean="0"/>
              <a:t>arguments type</a:t>
            </a:r>
            <a:endParaRPr lang="zh-CN" altLang="en-US" dirty="0"/>
          </a:p>
          <a:p>
            <a:r>
              <a:rPr lang="en-US" altLang="zh-CN" dirty="0" smtClean="0"/>
              <a:t>reference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p:cNvSpPr/>
          <p:nvPr/>
        </p:nvSpPr>
        <p:spPr>
          <a:xfrm>
            <a:off x="6858576" y="3114969"/>
            <a:ext cx="227127" cy="187837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rot="3361887">
            <a:off x="5624048" y="2705788"/>
            <a:ext cx="227127" cy="2172867"/>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err="1" smtClean="0"/>
              <a:t>struct</a:t>
            </a:r>
            <a:r>
              <a:rPr lang="en-US" altLang="zh-CN" dirty="0" smtClean="0"/>
              <a:t> </a:t>
            </a:r>
            <a:r>
              <a:rPr lang="en-US" altLang="zh-CN" dirty="0" err="1" smtClean="0"/>
              <a:t>server_t</a:t>
            </a:r>
            <a:r>
              <a:rPr lang="en-US" altLang="zh-CN" dirty="0" smtClean="0"/>
              <a:t>{</a:t>
            </a:r>
          </a:p>
          <a:p>
            <a:r>
              <a:rPr lang="en-US" altLang="zh-CN" dirty="0" smtClean="0"/>
              <a:t>    template&lt;</a:t>
            </a:r>
            <a:r>
              <a:rPr lang="en-US" altLang="zh-CN" dirty="0" err="1" smtClean="0"/>
              <a:t>typename</a:t>
            </a:r>
            <a:r>
              <a:rPr lang="en-US" altLang="zh-CN" dirty="0" smtClean="0"/>
              <a:t> 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        using </a:t>
            </a:r>
            <a:r>
              <a:rPr lang="en-US" altLang="zh-CN" dirty="0" err="1"/>
              <a:t>std</a:t>
            </a:r>
            <a:r>
              <a:rPr lang="en-US" altLang="zh-CN" dirty="0"/>
              <a:t>::placeholders::_1;</a:t>
            </a:r>
          </a:p>
          <a:p>
            <a:r>
              <a:rPr lang="en-US" altLang="zh-CN" dirty="0"/>
              <a:t> </a:t>
            </a:r>
            <a:r>
              <a:rPr lang="en-US" altLang="zh-CN" dirty="0" smtClean="0"/>
              <a:t>       using </a:t>
            </a:r>
            <a:r>
              <a:rPr lang="en-US" altLang="zh-CN" dirty="0" err="1"/>
              <a:t>std</a:t>
            </a:r>
            <a:r>
              <a:rPr lang="en-US" altLang="zh-CN" dirty="0"/>
              <a:t>::placeholders</a:t>
            </a:r>
            <a:r>
              <a:rPr lang="en-US" altLang="zh-CN" dirty="0" smtClean="0"/>
              <a:t>::_2;</a:t>
            </a:r>
          </a:p>
          <a:p>
            <a:r>
              <a:rPr lang="en-US" altLang="zh-CN" dirty="0" smtClean="0"/>
              <a:t>        this-&gt;invokers_[name] = { </a:t>
            </a:r>
            <a:r>
              <a:rPr lang="en-US" altLang="zh-CN" dirty="0" err="1" smtClean="0"/>
              <a:t>std</a:t>
            </a:r>
            <a:r>
              <a:rPr lang="en-US" altLang="zh-CN" dirty="0" smtClean="0">
                <a:solidFill>
                  <a:schemeClr val="tx1"/>
                </a:solidFill>
              </a:rPr>
              <a:t>::bind(&amp;</a:t>
            </a:r>
            <a:r>
              <a:rPr lang="en-US" altLang="zh-CN" dirty="0" smtClean="0">
                <a:solidFill>
                  <a:srgbClr val="FF0000"/>
                </a:solidFill>
              </a:rPr>
              <a:t>invoker&lt;Function&gt;::apply</a:t>
            </a:r>
            <a:r>
              <a:rPr lang="en-US" altLang="zh-CN" dirty="0" smtClean="0"/>
              <a:t>, f,  _1, _2) </a:t>
            </a:r>
          </a:p>
          <a:p>
            <a:r>
              <a:rPr lang="en-US" altLang="zh-CN" dirty="0" smtClean="0"/>
              <a:t>    };</a:t>
            </a:r>
          </a:p>
          <a:p>
            <a:r>
              <a:rPr lang="en-US" altLang="zh-CN" dirty="0" smtClean="0"/>
              <a:t>private:</a:t>
            </a:r>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std</a:t>
            </a:r>
            <a:r>
              <a:rPr lang="en-US" altLang="zh-CN" dirty="0"/>
              <a:t>::</a:t>
            </a:r>
            <a:r>
              <a:rPr lang="en-US" altLang="zh-CN" dirty="0" smtClean="0"/>
              <a:t>function&lt;void(</a:t>
            </a:r>
            <a:r>
              <a:rPr lang="en-US" altLang="zh-CN" dirty="0"/>
              <a:t>char </a:t>
            </a:r>
            <a:r>
              <a:rPr lang="en-US" altLang="zh-CN" dirty="0" err="1"/>
              <a:t>const</a:t>
            </a:r>
            <a:r>
              <a:rPr lang="en-US" altLang="zh-CN" dirty="0"/>
              <a:t>*, </a:t>
            </a:r>
            <a:r>
              <a:rPr lang="en-US" altLang="zh-CN" dirty="0" err="1"/>
              <a:t>size_t</a:t>
            </a:r>
            <a:r>
              <a:rPr lang="en-US" altLang="zh-CN" dirty="0" smtClean="0"/>
              <a:t>)&gt;&gt; invokers_;</a:t>
            </a:r>
          </a:p>
          <a:p>
            <a:r>
              <a:rPr lang="en-US" altLang="zh-CN" dirty="0"/>
              <a:t>};</a:t>
            </a:r>
            <a:r>
              <a:rPr lang="en-US" altLang="zh-CN" dirty="0" smtClean="0">
                <a:solidFill>
                  <a:srgbClr val="FF0000"/>
                </a:solidFill>
              </a:rPr>
              <a:t>		</a:t>
            </a:r>
          </a:p>
          <a:p>
            <a:r>
              <a:rPr lang="en-US" altLang="zh-CN" dirty="0">
                <a:solidFill>
                  <a:srgbClr val="FF0000"/>
                </a:solidFill>
              </a:rPr>
              <a:t>	</a:t>
            </a:r>
            <a:r>
              <a:rPr lang="en-US" altLang="zh-CN" dirty="0" smtClean="0">
                <a:solidFill>
                  <a:srgbClr val="FF0000"/>
                </a:solidFill>
              </a:rPr>
              <a:t>	can accept any function</a:t>
            </a:r>
          </a:p>
          <a:p>
            <a:endParaRPr lang="en-US" altLang="zh-CN" dirty="0" smtClean="0"/>
          </a:p>
          <a:p>
            <a:r>
              <a:rPr lang="en-US" altLang="zh-CN" dirty="0" smtClean="0">
                <a:solidFill>
                  <a:srgbClr val="FF0000"/>
                </a:solidFill>
              </a:rPr>
              <a:t> 	               compose wrapper function and real function by </a:t>
            </a:r>
            <a:r>
              <a:rPr lang="en-US" altLang="zh-CN" dirty="0" err="1" smtClean="0">
                <a:solidFill>
                  <a:srgbClr val="FF0000"/>
                </a:solidFill>
              </a:rPr>
              <a:t>std</a:t>
            </a:r>
            <a:r>
              <a:rPr lang="en-US" altLang="zh-CN" dirty="0" smtClean="0">
                <a:solidFill>
                  <a:srgbClr val="FF0000"/>
                </a:solidFill>
              </a:rPr>
              <a:t>::bind</a:t>
            </a:r>
          </a:p>
          <a:p>
            <a:endParaRPr lang="en-US" altLang="zh-CN" dirty="0">
              <a:solidFill>
                <a:srgbClr val="FF0000"/>
              </a:solidFill>
            </a:endParaRPr>
          </a:p>
          <a:p>
            <a:r>
              <a:rPr lang="en-US" altLang="zh-CN" dirty="0" smtClean="0">
                <a:solidFill>
                  <a:srgbClr val="FF0000"/>
                </a:solidFill>
              </a:rPr>
              <a:t>		template class and </a:t>
            </a:r>
            <a:r>
              <a:rPr lang="en-US" altLang="zh-CN" dirty="0" err="1" smtClean="0">
                <a:solidFill>
                  <a:srgbClr val="FF0000"/>
                </a:solidFill>
              </a:rPr>
              <a:t>std</a:t>
            </a:r>
            <a:r>
              <a:rPr lang="en-US" altLang="zh-CN" dirty="0" smtClean="0">
                <a:solidFill>
                  <a:srgbClr val="FF0000"/>
                </a:solidFill>
              </a:rPr>
              <a:t>::bind</a:t>
            </a:r>
            <a:r>
              <a:rPr lang="zh-CN" altLang="en-US" dirty="0" smtClean="0">
                <a:solidFill>
                  <a:srgbClr val="FF0000"/>
                </a:solidFill>
              </a:rPr>
              <a:t> </a:t>
            </a:r>
            <a:r>
              <a:rPr lang="en-US" altLang="zh-CN" dirty="0">
                <a:solidFill>
                  <a:srgbClr val="FF0000"/>
                </a:solidFill>
              </a:rPr>
              <a:t>erase function type</a:t>
            </a:r>
          </a:p>
          <a:p>
            <a:endParaRPr lang="zh-CN" altLang="en-US" dirty="0">
              <a:solidFill>
                <a:srgbClr val="FF0000"/>
              </a:solidFill>
            </a:endParaRPr>
          </a:p>
        </p:txBody>
      </p:sp>
      <p:sp>
        <p:nvSpPr>
          <p:cNvPr id="9" name="矩形 8"/>
          <p:cNvSpPr/>
          <p:nvPr/>
        </p:nvSpPr>
        <p:spPr>
          <a:xfrm>
            <a:off x="4625664" y="2707933"/>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6547013" y="2748723"/>
            <a:ext cx="885172" cy="282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2000" fill="hold"/>
                                        <p:tgtEl>
                                          <p:spTgt spid="9"/>
                                        </p:tgtEl>
                                      </p:cBhvr>
                                      <p:by x="150000" y="150000"/>
                                    </p:animScale>
                                  </p:childTnLst>
                                </p:cTn>
                              </p:par>
                            </p:childTnLst>
                          </p:cTn>
                        </p:par>
                        <p:par>
                          <p:cTn id="10" fill="hold">
                            <p:stCondLst>
                              <p:cond delay="2000"/>
                            </p:stCondLst>
                            <p:childTnLst>
                              <p:par>
                                <p:cTn id="11" presetID="10" presetClass="exit" presetSubtype="0" fill="hold" grpId="2" nodeType="after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25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wipe(up)">
                                      <p:cBhvr>
                                        <p:cTn id="21" dur="500"/>
                                        <p:tgtEl>
                                          <p:spTgt spid="3">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style.rotation</p:attrName>
                                        </p:attrNameLst>
                                      </p:cBhvr>
                                      <p:tavLst>
                                        <p:tav tm="0">
                                          <p:val>
                                            <p:fltVal val="90"/>
                                          </p:val>
                                        </p:tav>
                                        <p:tav tm="100000">
                                          <p:val>
                                            <p:fltVal val="0"/>
                                          </p:val>
                                        </p:tav>
                                      </p:tavLst>
                                    </p:anim>
                                    <p:animEffect transition="in" filter="fade">
                                      <p:cBhvr>
                                        <p:cTn id="29" dur="1000"/>
                                        <p:tgtEl>
                                          <p:spTgt spid="10"/>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up)">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wipe(down)">
                                      <p:cBhvr>
                                        <p:cTn id="42" dur="580">
                                          <p:stCondLst>
                                            <p:cond delay="0"/>
                                          </p:stCondLst>
                                        </p:cTn>
                                        <p:tgtEl>
                                          <p:spTgt spid="3">
                                            <p:txEl>
                                              <p:pRg st="14" end="14"/>
                                            </p:txEl>
                                          </p:spTgt>
                                        </p:tgtEl>
                                      </p:cBhvr>
                                    </p:animEffect>
                                    <p:anim calcmode="lin" valueType="num">
                                      <p:cBhvr>
                                        <p:cTn id="43"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14" end="14"/>
                                            </p:txEl>
                                          </p:spTgt>
                                        </p:tgtEl>
                                      </p:cBhvr>
                                      <p:to x="100000" y="60000"/>
                                    </p:animScale>
                                    <p:animScale>
                                      <p:cBhvr>
                                        <p:cTn id="49" dur="166" decel="50000">
                                          <p:stCondLst>
                                            <p:cond delay="676"/>
                                          </p:stCondLst>
                                        </p:cTn>
                                        <p:tgtEl>
                                          <p:spTgt spid="3">
                                            <p:txEl>
                                              <p:pRg st="14" end="14"/>
                                            </p:txEl>
                                          </p:spTgt>
                                        </p:tgtEl>
                                      </p:cBhvr>
                                      <p:to x="100000" y="100000"/>
                                    </p:animScale>
                                    <p:animScale>
                                      <p:cBhvr>
                                        <p:cTn id="50" dur="26">
                                          <p:stCondLst>
                                            <p:cond delay="1312"/>
                                          </p:stCondLst>
                                        </p:cTn>
                                        <p:tgtEl>
                                          <p:spTgt spid="3">
                                            <p:txEl>
                                              <p:pRg st="14" end="14"/>
                                            </p:txEl>
                                          </p:spTgt>
                                        </p:tgtEl>
                                      </p:cBhvr>
                                      <p:to x="100000" y="80000"/>
                                    </p:animScale>
                                    <p:animScale>
                                      <p:cBhvr>
                                        <p:cTn id="51" dur="166" decel="50000">
                                          <p:stCondLst>
                                            <p:cond delay="1338"/>
                                          </p:stCondLst>
                                        </p:cTn>
                                        <p:tgtEl>
                                          <p:spTgt spid="3">
                                            <p:txEl>
                                              <p:pRg st="14" end="14"/>
                                            </p:txEl>
                                          </p:spTgt>
                                        </p:tgtEl>
                                      </p:cBhvr>
                                      <p:to x="100000" y="100000"/>
                                    </p:animScale>
                                    <p:animScale>
                                      <p:cBhvr>
                                        <p:cTn id="52" dur="26">
                                          <p:stCondLst>
                                            <p:cond delay="1642"/>
                                          </p:stCondLst>
                                        </p:cTn>
                                        <p:tgtEl>
                                          <p:spTgt spid="3">
                                            <p:txEl>
                                              <p:pRg st="14" end="14"/>
                                            </p:txEl>
                                          </p:spTgt>
                                        </p:tgtEl>
                                      </p:cBhvr>
                                      <p:to x="100000" y="90000"/>
                                    </p:animScale>
                                    <p:animScale>
                                      <p:cBhvr>
                                        <p:cTn id="53" dur="166" decel="50000">
                                          <p:stCondLst>
                                            <p:cond delay="1668"/>
                                          </p:stCondLst>
                                        </p:cTn>
                                        <p:tgtEl>
                                          <p:spTgt spid="3">
                                            <p:txEl>
                                              <p:pRg st="14" end="14"/>
                                            </p:txEl>
                                          </p:spTgt>
                                        </p:tgtEl>
                                      </p:cBhvr>
                                      <p:to x="100000" y="100000"/>
                                    </p:animScale>
                                    <p:animScale>
                                      <p:cBhvr>
                                        <p:cTn id="54" dur="26">
                                          <p:stCondLst>
                                            <p:cond delay="1808"/>
                                          </p:stCondLst>
                                        </p:cTn>
                                        <p:tgtEl>
                                          <p:spTgt spid="3">
                                            <p:txEl>
                                              <p:pRg st="14" end="14"/>
                                            </p:txEl>
                                          </p:spTgt>
                                        </p:tgtEl>
                                      </p:cBhvr>
                                      <p:to x="100000" y="95000"/>
                                    </p:animScale>
                                    <p:animScale>
                                      <p:cBhvr>
                                        <p:cTn id="55" dur="166" decel="50000">
                                          <p:stCondLst>
                                            <p:cond delay="1834"/>
                                          </p:stCondLst>
                                        </p:cTn>
                                        <p:tgtEl>
                                          <p:spTgt spid="3">
                                            <p:txEl>
                                              <p:pRg st="14" end="1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9" grpId="1"/>
      <p:bldP spid="9" grpId="2"/>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server_t</a:t>
            </a:r>
            <a:r>
              <a:rPr lang="en-US" altLang="zh-CN" dirty="0" smtClean="0"/>
              <a:t> </a:t>
            </a:r>
            <a:r>
              <a:rPr lang="en-US" altLang="zh-CN" dirty="0"/>
              <a:t>server</a:t>
            </a:r>
            <a:r>
              <a:rPr lang="en-US" altLang="zh-CN" dirty="0" smtClean="0"/>
              <a:t>;</a:t>
            </a:r>
          </a:p>
          <a:p>
            <a:endParaRPr lang="en-US" altLang="zh-CN" dirty="0"/>
          </a:p>
          <a:p>
            <a:r>
              <a:rPr lang="en-US" altLang="zh-CN" dirty="0" err="1"/>
              <a:t>server.register_handler</a:t>
            </a:r>
            <a:r>
              <a:rPr lang="en-US" altLang="zh-CN" dirty="0"/>
              <a:t>("add", [](</a:t>
            </a:r>
            <a:r>
              <a:rPr lang="en-US" altLang="zh-CN" dirty="0" err="1"/>
              <a:t>int</a:t>
            </a:r>
            <a:r>
              <a:rPr lang="en-US" altLang="zh-CN" dirty="0"/>
              <a:t> a, </a:t>
            </a:r>
            <a:r>
              <a:rPr lang="en-US" altLang="zh-CN" dirty="0" err="1"/>
              <a:t>int</a:t>
            </a:r>
            <a:r>
              <a:rPr lang="en-US" altLang="zh-CN" dirty="0"/>
              <a:t> b) {return a + b; });</a:t>
            </a:r>
          </a:p>
          <a:p>
            <a:r>
              <a:rPr lang="en-US" altLang="zh-CN" dirty="0" err="1"/>
              <a:t>server.register_handler</a:t>
            </a:r>
            <a:r>
              <a:rPr lang="en-US" altLang="zh-CN" dirty="0"/>
              <a:t>("dummy", []{ });</a:t>
            </a:r>
          </a:p>
          <a:p>
            <a:r>
              <a:rPr lang="en-US" altLang="zh-CN" dirty="0" err="1"/>
              <a:t>server.register_handler</a:t>
            </a:r>
            <a:r>
              <a:rPr lang="en-US" altLang="zh-CN" dirty="0"/>
              <a:t>("</a:t>
            </a:r>
            <a:r>
              <a:rPr lang="en-US" altLang="zh-CN" dirty="0" err="1"/>
              <a:t>get_str</a:t>
            </a:r>
            <a:r>
              <a:rPr lang="en-US" altLang="zh-CN" dirty="0"/>
              <a:t>", [](double v) { </a:t>
            </a:r>
            <a:r>
              <a:rPr lang="en-US" altLang="zh-CN" dirty="0" err="1"/>
              <a:t>std</a:t>
            </a:r>
            <a:r>
              <a:rPr lang="en-US" altLang="zh-CN" dirty="0"/>
              <a:t>::</a:t>
            </a:r>
            <a:r>
              <a:rPr lang="en-US" altLang="zh-CN" dirty="0" err="1"/>
              <a:t>to_string</a:t>
            </a:r>
            <a:r>
              <a:rPr lang="en-US" altLang="zh-CN" dirty="0"/>
              <a:t>(v); });</a:t>
            </a:r>
            <a:endParaRPr lang="zh-CN" altLang="en-US" dirty="0"/>
          </a:p>
        </p:txBody>
      </p:sp>
    </p:spTree>
    <p:extLst>
      <p:ext uri="{BB962C8B-B14F-4D97-AF65-F5344CB8AC3E}">
        <p14:creationId xmlns:p14="http://schemas.microsoft.com/office/powerpoint/2010/main" val="3130502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362" y="1790700"/>
            <a:ext cx="4867275" cy="3276600"/>
          </a:xfrm>
          <a:prstGeom prst="rect">
            <a:avLst/>
          </a:prstGeom>
        </p:spPr>
      </p:pic>
    </p:spTree>
    <p:extLst>
      <p:ext uri="{BB962C8B-B14F-4D97-AF65-F5344CB8AC3E}">
        <p14:creationId xmlns:p14="http://schemas.microsoft.com/office/powerpoint/2010/main" val="17676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endParaRPr lang="zh-CN" altLang="en-US" sz="1400" dirty="0"/>
          </a:p>
          <a:p>
            <a:r>
              <a:rPr lang="en-US" altLang="zh-CN" sz="1400" dirty="0" smtClean="0"/>
              <a:t>    void </a:t>
            </a:r>
            <a:r>
              <a:rPr lang="en-US" altLang="zh-CN" sz="1400" dirty="0"/>
              <a:t>route(</a:t>
            </a:r>
            <a:r>
              <a:rPr lang="en-US" altLang="zh-CN" sz="1400" dirty="0" err="1"/>
              <a:t>const</a:t>
            </a:r>
            <a:r>
              <a:rPr lang="en-US" altLang="zh-CN" sz="1400" dirty="0"/>
              <a:t> </a:t>
            </a:r>
            <a:r>
              <a:rPr lang="en-US" altLang="zh-CN" sz="1400" dirty="0" err="1"/>
              <a:t>std</a:t>
            </a:r>
            <a:r>
              <a:rPr lang="en-US" altLang="zh-CN" sz="1400" dirty="0"/>
              <a:t>::string </a:t>
            </a:r>
            <a:r>
              <a:rPr lang="en-US" altLang="zh-CN" sz="1400" dirty="0" err="1"/>
              <a:t>handler_name</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r>
              <a:rPr lang="en-US" altLang="zh-CN" sz="1400" dirty="0" err="1" smtClean="0"/>
              <a:t>const</a:t>
            </a:r>
            <a:r>
              <a:rPr lang="en-US" altLang="zh-CN" sz="1400" dirty="0" smtClean="0"/>
              <a:t>{</a:t>
            </a:r>
            <a:endParaRPr lang="en-US" altLang="zh-CN" sz="1400" dirty="0"/>
          </a:p>
          <a:p>
            <a:r>
              <a:rPr lang="en-US" altLang="zh-CN" sz="1400" dirty="0" smtClean="0"/>
              <a:t>        auto </a:t>
            </a:r>
            <a:r>
              <a:rPr lang="en-US" altLang="zh-CN" sz="1400" dirty="0"/>
              <a:t>it = </a:t>
            </a:r>
            <a:r>
              <a:rPr lang="en-US" altLang="zh-CN" sz="1400" dirty="0" err="1"/>
              <a:t>invokers_.find</a:t>
            </a:r>
            <a:r>
              <a:rPr lang="en-US" altLang="zh-CN" sz="1400" dirty="0"/>
              <a:t>(</a:t>
            </a:r>
            <a:r>
              <a:rPr lang="en-US" altLang="zh-CN" sz="1400" dirty="0" err="1"/>
              <a:t>handler_name</a:t>
            </a:r>
            <a:r>
              <a:rPr lang="en-US" altLang="zh-CN" sz="1400" dirty="0" smtClean="0"/>
              <a:t>);</a:t>
            </a:r>
            <a:endParaRPr lang="zh-CN" altLang="en-US" sz="1400" dirty="0"/>
          </a:p>
          <a:p>
            <a:r>
              <a:rPr lang="en-US" altLang="zh-CN" sz="1400" dirty="0" smtClean="0"/>
              <a:t>        it-</a:t>
            </a:r>
            <a:r>
              <a:rPr lang="en-US" altLang="zh-CN" sz="1400" dirty="0"/>
              <a:t>&gt;second(data, size);</a:t>
            </a:r>
          </a:p>
          <a:p>
            <a:r>
              <a:rPr lang="en-US" altLang="zh-CN" sz="1400" dirty="0" smtClean="0"/>
              <a:t>    }</a:t>
            </a:r>
            <a:endParaRPr lang="zh-CN" altLang="en-US" sz="1400" dirty="0"/>
          </a:p>
          <a:p>
            <a:r>
              <a:rPr lang="en-US" altLang="zh-CN" sz="1400" dirty="0"/>
              <a:t>private:</a:t>
            </a:r>
          </a:p>
          <a:p>
            <a:r>
              <a:rPr lang="en-US" altLang="zh-CN" sz="1400" dirty="0" smtClean="0"/>
              <a:t>    </a:t>
            </a:r>
            <a:r>
              <a:rPr lang="en-US" altLang="zh-CN" sz="1400" dirty="0" err="1" smtClean="0"/>
              <a:t>std</a:t>
            </a:r>
            <a:r>
              <a:rPr lang="en-US" altLang="zh-CN" sz="1400" dirty="0"/>
              <a:t>::map&lt;</a:t>
            </a:r>
            <a:r>
              <a:rPr lang="en-US" altLang="zh-CN" sz="1400" dirty="0" err="1"/>
              <a:t>std</a:t>
            </a:r>
            <a:r>
              <a:rPr lang="en-US" altLang="zh-CN" sz="1400" dirty="0"/>
              <a:t>::string, </a:t>
            </a:r>
            <a:r>
              <a:rPr lang="en-US" altLang="zh-CN" sz="1400" dirty="0" err="1"/>
              <a:t>std</a:t>
            </a:r>
            <a:r>
              <a:rPr lang="en-US" altLang="zh-CN" sz="1400" dirty="0"/>
              <a:t>::function&lt;void(char </a:t>
            </a:r>
            <a:r>
              <a:rPr lang="en-US" altLang="zh-CN" sz="1400" dirty="0" err="1"/>
              <a:t>const</a:t>
            </a:r>
            <a:r>
              <a:rPr lang="en-US" altLang="zh-CN" sz="1400" dirty="0"/>
              <a:t>*, </a:t>
            </a:r>
            <a:r>
              <a:rPr lang="en-US" altLang="zh-CN" sz="1400" dirty="0" err="1"/>
              <a:t>size_t</a:t>
            </a:r>
            <a:r>
              <a:rPr lang="en-US" altLang="zh-CN" sz="1400" dirty="0"/>
              <a:t>)&gt;&gt; invokers_;</a:t>
            </a:r>
          </a:p>
          <a:p>
            <a:r>
              <a:rPr lang="en-US" altLang="zh-CN" sz="1400" dirty="0"/>
              <a:t>};</a:t>
            </a:r>
            <a:endParaRPr lang="zh-CN" altLang="en-US" sz="1400"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a:t>
            </a:r>
            <a:r>
              <a:rPr lang="en-US" altLang="zh-CN" dirty="0" err="1"/>
              <a:t>CodecPolicy</a:t>
            </a:r>
            <a:r>
              <a:rPr lang="en-US" altLang="zh-CN" dirty="0"/>
              <a:t>, </a:t>
            </a:r>
            <a:r>
              <a:rPr lang="en-US" altLang="zh-CN" dirty="0" err="1"/>
              <a:t>typename</a:t>
            </a:r>
            <a:r>
              <a:rPr lang="en-US" altLang="zh-CN" dirty="0"/>
              <a:t> Function&gt;</a:t>
            </a:r>
          </a:p>
          <a:p>
            <a:r>
              <a:rPr lang="en-US" altLang="zh-CN" dirty="0" err="1"/>
              <a:t>struct</a:t>
            </a:r>
            <a:r>
              <a:rPr lang="en-US" altLang="zh-CN" dirty="0"/>
              <a:t> </a:t>
            </a:r>
            <a:r>
              <a:rPr lang="en-US" altLang="zh-CN" dirty="0" smtClean="0"/>
              <a:t>invoker{</a:t>
            </a:r>
            <a:endParaRPr lang="en-US" altLang="zh-CN" dirty="0"/>
          </a:p>
          <a:p>
            <a:r>
              <a:rPr lang="en-US" altLang="zh-CN" dirty="0" smtClean="0"/>
              <a:t>    static </a:t>
            </a:r>
            <a:r>
              <a:rPr lang="en-US" altLang="zh-CN" dirty="0"/>
              <a:t>inline void apply(</a:t>
            </a:r>
            <a:r>
              <a:rPr lang="en-US" altLang="zh-CN" dirty="0" err="1"/>
              <a:t>const</a:t>
            </a:r>
            <a:r>
              <a:rPr lang="en-US" altLang="zh-CN" dirty="0"/>
              <a:t> Function&amp; </a:t>
            </a:r>
            <a:r>
              <a:rPr lang="en-US" altLang="zh-CN" dirty="0" err="1"/>
              <a:t>func</a:t>
            </a:r>
            <a:r>
              <a:rPr lang="en-US" altLang="zh-CN" dirty="0"/>
              <a:t>, char </a:t>
            </a:r>
            <a:r>
              <a:rPr lang="en-US" altLang="zh-CN" dirty="0" err="1"/>
              <a:t>const</a:t>
            </a:r>
            <a:r>
              <a:rPr lang="en-US" altLang="zh-CN" dirty="0"/>
              <a:t>* data, </a:t>
            </a:r>
            <a:r>
              <a:rPr lang="en-US" altLang="zh-CN" dirty="0" err="1"/>
              <a:t>size_t</a:t>
            </a:r>
            <a:r>
              <a:rPr lang="en-US" altLang="zh-CN" dirty="0"/>
              <a:t> size) </a:t>
            </a:r>
            <a:r>
              <a:rPr lang="en-US" altLang="zh-CN" dirty="0" smtClean="0"/>
              <a:t>{</a:t>
            </a:r>
            <a:endParaRPr lang="en-US" altLang="zh-CN" dirty="0"/>
          </a:p>
          <a:p>
            <a:r>
              <a:rPr lang="en-US" altLang="zh-CN" dirty="0" smtClean="0"/>
              <a:t>        </a:t>
            </a:r>
            <a:r>
              <a:rPr lang="en-US" altLang="zh-CN" dirty="0" err="1" smtClean="0"/>
              <a:t>CodecPolicy</a:t>
            </a:r>
            <a:r>
              <a:rPr lang="en-US" altLang="zh-CN" dirty="0" smtClean="0"/>
              <a:t> </a:t>
            </a:r>
            <a:r>
              <a:rPr lang="en-US" altLang="zh-CN" dirty="0" err="1"/>
              <a:t>cp</a:t>
            </a:r>
            <a:r>
              <a:rPr lang="en-US" altLang="zh-CN" dirty="0"/>
              <a:t>{};</a:t>
            </a:r>
          </a:p>
          <a:p>
            <a:r>
              <a:rPr lang="en-US" altLang="zh-CN" dirty="0" smtClean="0"/>
              <a:t>        auto </a:t>
            </a:r>
            <a:r>
              <a:rPr lang="en-US" altLang="zh-CN" dirty="0" err="1"/>
              <a:t>args_tuple</a:t>
            </a:r>
            <a:r>
              <a:rPr lang="en-US" altLang="zh-CN" dirty="0"/>
              <a:t> = </a:t>
            </a:r>
            <a:r>
              <a:rPr lang="en-US" altLang="zh-CN" dirty="0" err="1"/>
              <a:t>cp.template</a:t>
            </a:r>
            <a:r>
              <a:rPr lang="en-US" altLang="zh-CN" dirty="0"/>
              <a:t> unpack&lt;</a:t>
            </a:r>
            <a:r>
              <a:rPr lang="en-US" altLang="zh-CN" dirty="0" err="1"/>
              <a:t>args_tuple_type</a:t>
            </a:r>
            <a:r>
              <a:rPr lang="en-US" altLang="zh-CN" dirty="0"/>
              <a:t>&gt;(data, size</a:t>
            </a:r>
            <a:r>
              <a:rPr lang="en-US" altLang="zh-CN" dirty="0" smtClean="0"/>
              <a:t>);</a:t>
            </a:r>
            <a:endParaRPr lang="zh-CN" altLang="en-US" dirty="0"/>
          </a:p>
          <a:p>
            <a:r>
              <a:rPr lang="en-US" altLang="zh-CN" dirty="0" smtClean="0"/>
              <a:t>        </a:t>
            </a:r>
            <a:r>
              <a:rPr lang="en-US" altLang="zh-CN" b="1" dirty="0" err="1" smtClean="0"/>
              <a:t>std</a:t>
            </a:r>
            <a:r>
              <a:rPr lang="en-US" altLang="zh-CN" b="1" dirty="0"/>
              <a:t>::apply</a:t>
            </a:r>
            <a:r>
              <a:rPr lang="en-US" altLang="zh-CN" dirty="0"/>
              <a:t>(</a:t>
            </a:r>
            <a:r>
              <a:rPr lang="en-US" altLang="zh-CN" dirty="0" err="1"/>
              <a:t>func</a:t>
            </a:r>
            <a:r>
              <a:rPr lang="en-US" altLang="zh-CN" dirty="0"/>
              <a:t>, </a:t>
            </a:r>
            <a:r>
              <a:rPr lang="en-US" altLang="zh-CN" dirty="0" err="1"/>
              <a:t>args_tuple</a:t>
            </a:r>
            <a:r>
              <a:rPr lang="en-US" altLang="zh-CN" dirty="0"/>
              <a:t>);</a:t>
            </a:r>
          </a:p>
          <a:p>
            <a:r>
              <a:rPr lang="en-US" altLang="zh-CN" dirty="0" smtClean="0"/>
              <a:t>    }</a:t>
            </a:r>
            <a:endParaRPr lang="en-US" altLang="zh-CN" dirty="0"/>
          </a:p>
          <a:p>
            <a:r>
              <a:rPr lang="en-US" altLang="zh-CN" dirty="0" smtClean="0"/>
              <a:t>};</a:t>
            </a:r>
          </a:p>
        </p:txBody>
      </p:sp>
      <p:sp>
        <p:nvSpPr>
          <p:cNvPr id="4" name="矩形 3"/>
          <p:cNvSpPr/>
          <p:nvPr/>
        </p:nvSpPr>
        <p:spPr>
          <a:xfrm>
            <a:off x="3424517" y="3147232"/>
            <a:ext cx="4572000" cy="2308324"/>
          </a:xfrm>
          <a:prstGeom prst="rect">
            <a:avLst/>
          </a:prstGeom>
        </p:spPr>
        <p:txBody>
          <a:bodyPr>
            <a:spAutoFit/>
          </a:bodyPr>
          <a:lstStyle/>
          <a:p>
            <a:r>
              <a:rPr lang="en-US" altLang="zh-CN" dirty="0" err="1"/>
              <a:t>struct</a:t>
            </a:r>
            <a:r>
              <a:rPr lang="en-US" altLang="zh-CN" dirty="0"/>
              <a:t> </a:t>
            </a:r>
            <a:r>
              <a:rPr lang="en-US" altLang="zh-CN" dirty="0" err="1"/>
              <a:t>json_codec</a:t>
            </a:r>
            <a:r>
              <a:rPr lang="en-US" altLang="zh-CN" dirty="0"/>
              <a:t>{</a:t>
            </a:r>
          </a:p>
          <a:p>
            <a:r>
              <a:rPr lang="en-US" altLang="zh-CN" dirty="0"/>
              <a:t>    template &lt;</a:t>
            </a:r>
            <a:r>
              <a:rPr lang="en-US" altLang="zh-CN" dirty="0" err="1"/>
              <a:t>typename</a:t>
            </a:r>
            <a:r>
              <a:rPr lang="en-US" altLang="zh-CN" dirty="0"/>
              <a:t> T&gt;</a:t>
            </a:r>
          </a:p>
          <a:p>
            <a:r>
              <a:rPr lang="en-US" altLang="zh-CN" dirty="0"/>
              <a:t>    T unpack(char </a:t>
            </a:r>
            <a:r>
              <a:rPr lang="en-US" altLang="zh-CN" dirty="0" err="1"/>
              <a:t>const</a:t>
            </a:r>
            <a:r>
              <a:rPr lang="en-US" altLang="zh-CN" dirty="0"/>
              <a:t>* data, </a:t>
            </a:r>
            <a:r>
              <a:rPr lang="en-US" altLang="zh-CN" dirty="0" err="1"/>
              <a:t>size_t</a:t>
            </a:r>
            <a:r>
              <a:rPr lang="en-US" altLang="zh-CN" dirty="0"/>
              <a:t> length){</a:t>
            </a:r>
          </a:p>
          <a:p>
            <a:r>
              <a:rPr lang="en-US" altLang="zh-CN" dirty="0"/>
              <a:t>        T </a:t>
            </a:r>
            <a:r>
              <a:rPr lang="en-US" altLang="zh-CN" dirty="0" err="1"/>
              <a:t>t</a:t>
            </a:r>
            <a:r>
              <a:rPr lang="en-US" altLang="zh-CN" dirty="0"/>
              <a:t>;</a:t>
            </a:r>
          </a:p>
          <a:p>
            <a:r>
              <a:rPr lang="en-US" altLang="zh-CN" dirty="0"/>
              <a:t>        iguana::</a:t>
            </a:r>
            <a:r>
              <a:rPr lang="en-US" altLang="zh-CN" dirty="0" err="1"/>
              <a:t>json</a:t>
            </a:r>
            <a:r>
              <a:rPr lang="en-US" altLang="zh-CN" dirty="0"/>
              <a:t>::</a:t>
            </a:r>
            <a:r>
              <a:rPr lang="en-US" altLang="zh-CN" dirty="0" err="1"/>
              <a:t>from_json</a:t>
            </a:r>
            <a:r>
              <a:rPr lang="en-US" altLang="zh-CN" dirty="0"/>
              <a:t>(t, data, length);</a:t>
            </a:r>
          </a:p>
          <a:p>
            <a:r>
              <a:rPr lang="en-US" altLang="zh-CN" dirty="0"/>
              <a:t>        return t;</a:t>
            </a:r>
          </a:p>
          <a:p>
            <a:r>
              <a:rPr lang="en-US" altLang="zh-CN" dirty="0"/>
              <a:t>    }</a:t>
            </a:r>
          </a:p>
          <a:p>
            <a:r>
              <a:rPr lang="en-US" altLang="zh-CN" dirty="0"/>
              <a:t>};</a:t>
            </a:r>
            <a:endParaRPr lang="zh-CN" altLang="en-US" dirty="0"/>
          </a:p>
        </p:txBody>
      </p:sp>
      <p:sp>
        <p:nvSpPr>
          <p:cNvPr id="6" name="矩形 5"/>
          <p:cNvSpPr/>
          <p:nvPr/>
        </p:nvSpPr>
        <p:spPr>
          <a:xfrm>
            <a:off x="3209364" y="5455556"/>
            <a:ext cx="5486401" cy="646331"/>
          </a:xfrm>
          <a:prstGeom prst="rect">
            <a:avLst/>
          </a:prstGeom>
        </p:spPr>
        <p:txBody>
          <a:bodyPr wrap="square">
            <a:spAutoFit/>
          </a:bodyPr>
          <a:lstStyle/>
          <a:p>
            <a:r>
              <a:rPr lang="zh-CN" altLang="en-US" dirty="0"/>
              <a:t>iguana::msgpack::from_msgpack(t, msg_, data, length)</a:t>
            </a:r>
            <a:r>
              <a:rPr lang="zh-CN" altLang="en-US" dirty="0" smtClean="0"/>
              <a:t>;</a:t>
            </a:r>
            <a:endParaRPr lang="en-US" altLang="zh-CN" dirty="0" smtClean="0"/>
          </a:p>
          <a:p>
            <a:r>
              <a:rPr lang="en-US" altLang="zh-CN" dirty="0"/>
              <a:t>iguana</a:t>
            </a:r>
            <a:r>
              <a:rPr lang="en-US" altLang="zh-CN" dirty="0" smtClean="0"/>
              <a:t>::xml::</a:t>
            </a:r>
            <a:r>
              <a:rPr lang="en-US" altLang="zh-CN" dirty="0" err="1" smtClean="0"/>
              <a:t>from_xml</a:t>
            </a:r>
            <a:r>
              <a:rPr lang="en-US" altLang="zh-CN" dirty="0" smtClean="0"/>
              <a:t>(t</a:t>
            </a:r>
            <a:r>
              <a:rPr lang="en-US" altLang="zh-CN" dirty="0"/>
              <a:t>, data, length</a:t>
            </a:r>
            <a:r>
              <a:rPr lang="en-US" altLang="zh-CN" dirty="0" smtClean="0"/>
              <a:t>);</a:t>
            </a:r>
            <a:endParaRPr lang="en-US" altLang="zh-CN" dirty="0"/>
          </a:p>
        </p:txBody>
      </p:sp>
      <p:sp>
        <p:nvSpPr>
          <p:cNvPr id="7" name="矩形 6"/>
          <p:cNvSpPr/>
          <p:nvPr/>
        </p:nvSpPr>
        <p:spPr>
          <a:xfrm>
            <a:off x="3768455" y="2677220"/>
            <a:ext cx="1489510" cy="369332"/>
          </a:xfrm>
          <a:prstGeom prst="rect">
            <a:avLst/>
          </a:prstGeom>
        </p:spPr>
        <p:txBody>
          <a:bodyPr wrap="none">
            <a:spAutoFit/>
          </a:bodyPr>
          <a:lstStyle/>
          <a:p>
            <a:r>
              <a:rPr lang="en-US" altLang="zh-CN" b="1" dirty="0"/>
              <a:t>//from C++</a:t>
            </a:r>
            <a:r>
              <a:rPr lang="en-US" altLang="zh-CN" b="1" dirty="0" smtClean="0"/>
              <a:t>17</a:t>
            </a:r>
            <a:endParaRPr lang="zh-CN" altLang="en-US" b="1" dirty="0"/>
          </a:p>
        </p:txBody>
      </p:sp>
    </p:spTree>
    <p:extLst>
      <p:ext uri="{BB962C8B-B14F-4D97-AF65-F5344CB8AC3E}">
        <p14:creationId xmlns:p14="http://schemas.microsoft.com/office/powerpoint/2010/main" val="19111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left)">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 &lt;class F, class Tuple, </a:t>
            </a:r>
            <a:r>
              <a:rPr lang="en-US" altLang="zh-CN" dirty="0" err="1"/>
              <a:t>std</a:t>
            </a:r>
            <a:r>
              <a:rPr lang="en-US" altLang="zh-CN" dirty="0"/>
              <a:t>::</a:t>
            </a:r>
            <a:r>
              <a:rPr lang="en-US" altLang="zh-CN" dirty="0" err="1"/>
              <a:t>size_t</a:t>
            </a:r>
            <a:r>
              <a:rPr lang="en-US" altLang="zh-CN" dirty="0"/>
              <a:t>... I&gt;</a:t>
            </a:r>
          </a:p>
          <a:p>
            <a:r>
              <a:rPr lang="en-US" altLang="zh-CN" dirty="0" err="1"/>
              <a:t>constexpr</a:t>
            </a:r>
            <a:r>
              <a:rPr lang="en-US" altLang="zh-CN" dirty="0"/>
              <a:t> </a:t>
            </a:r>
            <a:r>
              <a:rPr lang="en-US" altLang="zh-CN" dirty="0" err="1"/>
              <a:t>decltype</a:t>
            </a:r>
            <a:r>
              <a:rPr lang="en-US" altLang="zh-CN" dirty="0"/>
              <a:t>(auto) </a:t>
            </a:r>
            <a:r>
              <a:rPr lang="en-US" altLang="zh-CN" dirty="0" err="1"/>
              <a:t>apply_impl</a:t>
            </a:r>
            <a:r>
              <a:rPr lang="en-US" altLang="zh-CN" dirty="0"/>
              <a:t>(F &amp;&amp;f, Tuple &amp;&amp;t, </a:t>
            </a:r>
            <a:r>
              <a:rPr lang="en-US" altLang="zh-CN" dirty="0" err="1"/>
              <a:t>std</a:t>
            </a:r>
            <a:r>
              <a:rPr lang="en-US" altLang="zh-CN" dirty="0"/>
              <a:t>::</a:t>
            </a:r>
            <a:r>
              <a:rPr lang="en-US" altLang="zh-CN" dirty="0" err="1"/>
              <a:t>index_sequence</a:t>
            </a:r>
            <a:r>
              <a:rPr lang="en-US" altLang="zh-CN" dirty="0"/>
              <a:t>&lt;I...&gt;)</a:t>
            </a:r>
          </a:p>
          <a:p>
            <a:r>
              <a:rPr lang="en-US" altLang="zh-CN" dirty="0"/>
              <a:t>{</a:t>
            </a:r>
          </a:p>
          <a:p>
            <a:r>
              <a:rPr lang="en-US" altLang="zh-CN" dirty="0" smtClean="0"/>
              <a:t>    return </a:t>
            </a:r>
            <a:r>
              <a:rPr lang="en-US" altLang="zh-CN" dirty="0" err="1"/>
              <a:t>std</a:t>
            </a:r>
            <a:r>
              <a:rPr lang="en-US" altLang="zh-CN" dirty="0"/>
              <a:t>::forward&lt;F&gt;(f)(</a:t>
            </a:r>
            <a:r>
              <a:rPr lang="en-US" altLang="zh-CN" dirty="0" err="1"/>
              <a:t>std</a:t>
            </a:r>
            <a:r>
              <a:rPr lang="en-US" altLang="zh-CN" dirty="0"/>
              <a:t>::get&lt;I&gt;(</a:t>
            </a:r>
            <a:r>
              <a:rPr lang="en-US" altLang="zh-CN" dirty="0" err="1"/>
              <a:t>std</a:t>
            </a:r>
            <a:r>
              <a:rPr lang="en-US" altLang="zh-CN" dirty="0"/>
              <a:t>::forward&lt;Tuple&gt;(t))...);</a:t>
            </a:r>
          </a:p>
          <a:p>
            <a:r>
              <a:rPr lang="en-US" altLang="zh-CN" dirty="0"/>
              <a:t>}</a:t>
            </a:r>
          </a:p>
          <a:p>
            <a:endParaRPr lang="zh-CN" altLang="en-US" dirty="0"/>
          </a:p>
          <a:p>
            <a:r>
              <a:rPr lang="en-US" altLang="zh-CN" dirty="0"/>
              <a:t>template &lt;class F, class Tuple&gt;</a:t>
            </a:r>
          </a:p>
          <a:p>
            <a:r>
              <a:rPr lang="en-US" altLang="zh-CN" dirty="0" err="1"/>
              <a:t>constexpr</a:t>
            </a:r>
            <a:r>
              <a:rPr lang="en-US" altLang="zh-CN" dirty="0"/>
              <a:t> </a:t>
            </a:r>
            <a:r>
              <a:rPr lang="en-US" altLang="zh-CN" dirty="0" err="1"/>
              <a:t>decltype</a:t>
            </a:r>
            <a:r>
              <a:rPr lang="en-US" altLang="zh-CN" dirty="0"/>
              <a:t>(auto) apply(F &amp;&amp;f, Tuple &amp;&amp;t)</a:t>
            </a:r>
          </a:p>
          <a:p>
            <a:r>
              <a:rPr lang="en-US" altLang="zh-CN" dirty="0"/>
              <a:t>{</a:t>
            </a:r>
          </a:p>
          <a:p>
            <a:r>
              <a:rPr lang="en-US" altLang="zh-CN" dirty="0" smtClean="0"/>
              <a:t>    return </a:t>
            </a:r>
            <a:r>
              <a:rPr lang="en-US" altLang="zh-CN" dirty="0" err="1"/>
              <a:t>apply_impl</a:t>
            </a:r>
            <a:r>
              <a:rPr lang="en-US" altLang="zh-CN" dirty="0"/>
              <a:t>(</a:t>
            </a:r>
            <a:r>
              <a:rPr lang="en-US" altLang="zh-CN" dirty="0" err="1"/>
              <a:t>std</a:t>
            </a:r>
            <a:r>
              <a:rPr lang="en-US" altLang="zh-CN" dirty="0"/>
              <a:t>::forward&lt;F&gt;(f), </a:t>
            </a:r>
            <a:r>
              <a:rPr lang="en-US" altLang="zh-CN" dirty="0" err="1"/>
              <a:t>std</a:t>
            </a:r>
            <a:r>
              <a:rPr lang="en-US" altLang="zh-CN" dirty="0"/>
              <a:t>::forward&lt;Tuple&gt;(t),</a:t>
            </a:r>
          </a:p>
          <a:p>
            <a:r>
              <a:rPr lang="en-US" altLang="zh-CN" dirty="0" smtClean="0"/>
              <a:t>        </a:t>
            </a:r>
            <a:r>
              <a:rPr lang="en-US" altLang="zh-CN" dirty="0" err="1" smtClean="0"/>
              <a:t>std</a:t>
            </a:r>
            <a:r>
              <a:rPr lang="en-US" altLang="zh-CN" dirty="0"/>
              <a:t>::</a:t>
            </a:r>
            <a:r>
              <a:rPr lang="en-US" altLang="zh-CN" dirty="0" err="1"/>
              <a:t>make_index_sequence</a:t>
            </a:r>
            <a:r>
              <a:rPr lang="en-US" altLang="zh-CN" dirty="0"/>
              <a:t>&lt;</a:t>
            </a:r>
            <a:r>
              <a:rPr lang="en-US" altLang="zh-CN" dirty="0" err="1"/>
              <a:t>std</a:t>
            </a:r>
            <a:r>
              <a:rPr lang="en-US" altLang="zh-CN" dirty="0"/>
              <a:t>::</a:t>
            </a:r>
            <a:r>
              <a:rPr lang="en-US" altLang="zh-CN" dirty="0" err="1"/>
              <a:t>tuple_size</a:t>
            </a:r>
            <a:r>
              <a:rPr lang="en-US" altLang="zh-CN" dirty="0"/>
              <a:t>&lt;</a:t>
            </a:r>
            <a:r>
              <a:rPr lang="en-US" altLang="zh-CN" dirty="0" err="1"/>
              <a:t>std</a:t>
            </a:r>
            <a:r>
              <a:rPr lang="en-US" altLang="zh-CN" dirty="0"/>
              <a:t>::</a:t>
            </a:r>
            <a:r>
              <a:rPr lang="en-US" altLang="zh-CN" dirty="0" err="1"/>
              <a:t>decay_t</a:t>
            </a:r>
            <a:r>
              <a:rPr lang="en-US" altLang="zh-CN" dirty="0"/>
              <a:t>&lt;Tuple&gt;&gt;::value&gt;{});</a:t>
            </a:r>
          </a:p>
          <a:p>
            <a:r>
              <a:rPr lang="en-US" altLang="zh-CN" dirty="0" smtClean="0"/>
              <a:t>}</a:t>
            </a:r>
          </a:p>
          <a:p>
            <a:endParaRPr lang="en-US" altLang="zh-CN" sz="1400" dirty="0"/>
          </a:p>
          <a:p>
            <a:r>
              <a:rPr lang="en-US" altLang="zh-CN" sz="1400" dirty="0" smtClean="0"/>
              <a:t>implemented by C++14</a:t>
            </a:r>
            <a:endParaRPr lang="en-US" altLang="zh-CN" sz="1400" dirty="0"/>
          </a:p>
        </p:txBody>
      </p:sp>
      <p:sp>
        <p:nvSpPr>
          <p:cNvPr id="5" name="矩形 4"/>
          <p:cNvSpPr/>
          <p:nvPr/>
        </p:nvSpPr>
        <p:spPr>
          <a:xfrm>
            <a:off x="1460036" y="2036778"/>
            <a:ext cx="560415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r>
              <a:rPr lang="en-US" altLang="zh-CN" sz="1400" dirty="0" smtClean="0"/>
              <a:t>};</a:t>
            </a:r>
          </a:p>
          <a:p>
            <a:r>
              <a:rPr lang="en-US" altLang="zh-CN" sz="1400" dirty="0"/>
              <a:t>template&lt;</a:t>
            </a:r>
            <a:r>
              <a:rPr lang="en-US" altLang="zh-CN" sz="1400" dirty="0" err="1"/>
              <a:t>typename</a:t>
            </a:r>
            <a:r>
              <a:rPr lang="en-US" altLang="zh-CN" sz="1400" dirty="0"/>
              <a:t> </a:t>
            </a:r>
            <a:r>
              <a:rPr lang="en-US" altLang="zh-CN" sz="1400" dirty="0" err="1"/>
              <a:t>CodecPolicy</a:t>
            </a:r>
            <a:r>
              <a:rPr lang="en-US" altLang="zh-CN" sz="1400" dirty="0"/>
              <a:t>, </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p>
          <a:p>
            <a:r>
              <a:rPr lang="en-US" altLang="zh-CN" sz="1400" dirty="0"/>
              <a:t>        </a:t>
            </a:r>
            <a:r>
              <a:rPr lang="en-US" altLang="zh-CN" sz="1400" dirty="0" err="1"/>
              <a:t>CodecPolicy</a:t>
            </a:r>
            <a:r>
              <a:rPr lang="en-US" altLang="zh-CN" sz="1400" dirty="0"/>
              <a:t> </a:t>
            </a:r>
            <a:r>
              <a:rPr lang="en-US" altLang="zh-CN" sz="1400" dirty="0" err="1"/>
              <a:t>cp</a:t>
            </a:r>
            <a:r>
              <a:rPr lang="en-US" altLang="zh-CN" sz="1400" dirty="0"/>
              <a:t>{};</a:t>
            </a:r>
          </a:p>
          <a:p>
            <a:r>
              <a:rPr lang="en-US" altLang="zh-CN" sz="1400" dirty="0"/>
              <a:t>        auto </a:t>
            </a:r>
            <a:r>
              <a:rPr lang="en-US" altLang="zh-CN" sz="1400" dirty="0" err="1"/>
              <a:t>args_tuple</a:t>
            </a:r>
            <a:r>
              <a:rPr lang="en-US" altLang="zh-CN" sz="1400" dirty="0"/>
              <a:t> = </a:t>
            </a:r>
            <a:r>
              <a:rPr lang="en-US" altLang="zh-CN" sz="1400" dirty="0" err="1"/>
              <a:t>cp.template</a:t>
            </a:r>
            <a:r>
              <a:rPr lang="en-US" altLang="zh-CN" sz="1400" dirty="0"/>
              <a:t> unpack&lt;</a:t>
            </a:r>
            <a:r>
              <a:rPr lang="en-US" altLang="zh-CN" sz="1400" dirty="0" err="1"/>
              <a:t>args_tuple_type</a:t>
            </a:r>
            <a:r>
              <a:rPr lang="en-US" altLang="zh-CN" sz="1400" dirty="0"/>
              <a:t>&gt;(data, size);</a:t>
            </a:r>
            <a:endParaRPr lang="zh-CN" altLang="en-US" sz="1400" dirty="0"/>
          </a:p>
          <a:p>
            <a:r>
              <a:rPr lang="en-US" altLang="zh-CN" sz="1400" dirty="0"/>
              <a:t>        </a:t>
            </a:r>
            <a:r>
              <a:rPr lang="en-US" altLang="zh-CN" sz="1400" dirty="0" err="1"/>
              <a:t>std</a:t>
            </a:r>
            <a:r>
              <a:rPr lang="en-US" altLang="zh-CN" sz="1400" dirty="0"/>
              <a:t>::apply(</a:t>
            </a:r>
            <a:r>
              <a:rPr lang="en-US" altLang="zh-CN" sz="1400" dirty="0" err="1"/>
              <a:t>func</a:t>
            </a:r>
            <a:r>
              <a:rPr lang="en-US" altLang="zh-CN" sz="1400" dirty="0"/>
              <a:t>, </a:t>
            </a:r>
            <a:r>
              <a:rPr lang="en-US" altLang="zh-CN" sz="1400" dirty="0" err="1"/>
              <a:t>args_tuple</a:t>
            </a:r>
            <a:r>
              <a:rPr lang="en-US" altLang="zh-CN" sz="1400" dirty="0"/>
              <a:t>);</a:t>
            </a:r>
          </a:p>
          <a:p>
            <a:r>
              <a:rPr lang="en-US" altLang="zh-CN" sz="1400" dirty="0"/>
              <a:t>    }</a:t>
            </a:r>
          </a:p>
          <a:p>
            <a:r>
              <a:rPr lang="en-US" altLang="zh-CN" sz="1400" dirty="0" smtClean="0"/>
              <a:t>};</a:t>
            </a:r>
            <a:endParaRPr lang="en-US" altLang="zh-CN" sz="1400" dirty="0"/>
          </a:p>
        </p:txBody>
      </p:sp>
    </p:spTree>
    <p:extLst>
      <p:ext uri="{BB962C8B-B14F-4D97-AF65-F5344CB8AC3E}">
        <p14:creationId xmlns:p14="http://schemas.microsoft.com/office/powerpoint/2010/main" val="4007905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r>
              <a:rPr lang="en-US" altLang="zh-CN" dirty="0" smtClean="0"/>
              <a:t>live demo</a:t>
            </a:r>
          </a:p>
          <a:p>
            <a:r>
              <a:rPr lang="en-US" altLang="zh-CN" dirty="0" smtClean="0"/>
              <a:t>how about </a:t>
            </a:r>
            <a:r>
              <a:rPr lang="en-US" altLang="zh-CN" dirty="0" err="1" smtClean="0"/>
              <a:t>url</a:t>
            </a:r>
            <a:endParaRPr lang="zh-CN" altLang="en-US" dirty="0"/>
          </a:p>
        </p:txBody>
      </p:sp>
    </p:spTree>
    <p:extLst>
      <p:ext uri="{BB962C8B-B14F-4D97-AF65-F5344CB8AC3E}">
        <p14:creationId xmlns:p14="http://schemas.microsoft.com/office/powerpoint/2010/main" val="12801705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a:t>
            </a:r>
            <a:r>
              <a:rPr lang="en-US" altLang="zh-CN" dirty="0" smtClean="0"/>
              <a:t>to the </a:t>
            </a:r>
            <a:r>
              <a:rPr lang="en-US" altLang="zh-CN" dirty="0"/>
              <a:t>correct handler</a:t>
            </a:r>
            <a:endParaRPr lang="zh-CN" altLang="en-US" dirty="0"/>
          </a:p>
        </p:txBody>
      </p:sp>
      <p:sp>
        <p:nvSpPr>
          <p:cNvPr id="3" name="文本占位符 2"/>
          <p:cNvSpPr>
            <a:spLocks noGrp="1"/>
          </p:cNvSpPr>
          <p:nvPr>
            <p:ph type="body" sz="half" idx="2"/>
          </p:nvPr>
        </p:nvSpPr>
        <p:spPr/>
        <p:txBody>
          <a:bodyPr/>
          <a:lstStyle/>
          <a:p>
            <a:r>
              <a:rPr lang="en-US" altLang="zh-CN" dirty="0"/>
              <a:t>void 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 +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a:t>void foo(</a:t>
            </a:r>
            <a:r>
              <a:rPr lang="en-US" altLang="zh-CN" dirty="0" err="1"/>
              <a:t>std</a:t>
            </a:r>
            <a:r>
              <a:rPr lang="en-US" altLang="zh-CN" dirty="0"/>
              <a:t>::string b, </a:t>
            </a:r>
            <a:r>
              <a:rPr lang="en-US" altLang="zh-CN" dirty="0" err="1"/>
              <a:t>int</a:t>
            </a:r>
            <a:r>
              <a:rPr lang="en-US" altLang="zh-CN" dirty="0"/>
              <a:t> a</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smtClean="0"/>
              <a:t>router </a:t>
            </a:r>
            <a:r>
              <a:rPr lang="en-US" altLang="zh-CN" dirty="0"/>
              <a:t>r;</a:t>
            </a:r>
          </a:p>
          <a:p>
            <a:r>
              <a:rPr lang="en-US" altLang="zh-CN" dirty="0" err="1" smtClean="0"/>
              <a:t>r.register_handler</a:t>
            </a:r>
            <a:r>
              <a:rPr lang="en-US" altLang="zh-CN" dirty="0"/>
              <a:t>("add", &amp;add);</a:t>
            </a:r>
          </a:p>
          <a:p>
            <a:r>
              <a:rPr lang="en-US" altLang="zh-CN" dirty="0" err="1" smtClean="0"/>
              <a:t>r.register_handler</a:t>
            </a:r>
            <a:r>
              <a:rPr lang="en-US" altLang="zh-CN" dirty="0"/>
              <a:t>("fun", &amp;foo</a:t>
            </a:r>
            <a:r>
              <a:rPr lang="en-US" altLang="zh-CN" dirty="0" smtClean="0"/>
              <a:t>);</a:t>
            </a:r>
          </a:p>
          <a:p>
            <a:endParaRPr lang="en-US" altLang="zh-CN" dirty="0" smtClean="0"/>
          </a:p>
          <a:p>
            <a:r>
              <a:rPr lang="en-US" altLang="zh-CN" dirty="0" smtClean="0"/>
              <a:t>string </a:t>
            </a:r>
            <a:r>
              <a:rPr lang="en-US" altLang="zh-CN" dirty="0"/>
              <a:t>s1 = "add/1/2</a:t>
            </a:r>
            <a:r>
              <a:rPr lang="en-US" altLang="zh-CN" dirty="0" smtClean="0"/>
              <a:t>"; //</a:t>
            </a:r>
            <a:r>
              <a:rPr lang="en-US" altLang="zh-CN" dirty="0" err="1" smtClean="0"/>
              <a:t>url</a:t>
            </a:r>
            <a:r>
              <a:rPr lang="en-US" altLang="zh-CN" dirty="0" smtClean="0"/>
              <a:t> from client</a:t>
            </a:r>
            <a:endParaRPr lang="en-US" altLang="zh-CN" dirty="0"/>
          </a:p>
          <a:p>
            <a:r>
              <a:rPr lang="en-US" altLang="zh-CN" dirty="0" smtClean="0"/>
              <a:t>string s2 </a:t>
            </a:r>
            <a:r>
              <a:rPr lang="en-US" altLang="zh-CN" dirty="0"/>
              <a:t>= "fun/test/1";</a:t>
            </a:r>
          </a:p>
          <a:p>
            <a:r>
              <a:rPr lang="en-US" altLang="zh-CN" dirty="0" err="1" smtClean="0"/>
              <a:t>r.route</a:t>
            </a:r>
            <a:r>
              <a:rPr lang="en-US" altLang="zh-CN" dirty="0" smtClean="0"/>
              <a:t>(s1);  //route and execute</a:t>
            </a:r>
          </a:p>
          <a:p>
            <a:r>
              <a:rPr lang="en-US" altLang="zh-CN" dirty="0" err="1" smtClean="0"/>
              <a:t>r.route</a:t>
            </a:r>
            <a:r>
              <a:rPr lang="en-US" altLang="zh-CN" dirty="0" smtClean="0"/>
              <a:t>(s2);  //route and execute</a:t>
            </a:r>
            <a:endParaRPr lang="zh-CN" altLang="en-US" dirty="0"/>
          </a:p>
        </p:txBody>
      </p:sp>
    </p:spTree>
    <p:extLst>
      <p:ext uri="{BB962C8B-B14F-4D97-AF65-F5344CB8AC3E}">
        <p14:creationId xmlns:p14="http://schemas.microsoft.com/office/powerpoint/2010/main" val="8863342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a:t>
            </a:r>
            <a:r>
              <a:rPr lang="en-US" altLang="zh-CN" dirty="0" err="1" smtClean="0"/>
              <a:t>token_parser</a:t>
            </a:r>
            <a:r>
              <a:rPr lang="en-US" altLang="zh-CN" dirty="0" smtClean="0"/>
              <a:t>{</a:t>
            </a:r>
            <a:endParaRPr lang="en-US" altLang="zh-CN" dirty="0"/>
          </a:p>
          <a:p>
            <a:r>
              <a:rPr lang="en-US" altLang="zh-CN" dirty="0" smtClean="0"/>
              <a:t>    </a:t>
            </a:r>
            <a:r>
              <a:rPr lang="en-US" altLang="zh-CN" dirty="0" err="1" smtClean="0"/>
              <a:t>std</a:t>
            </a:r>
            <a:r>
              <a:rPr lang="en-US" altLang="zh-CN" dirty="0"/>
              <a:t>::vector&lt;</a:t>
            </a:r>
            <a:r>
              <a:rPr lang="en-US" altLang="zh-CN" dirty="0" err="1"/>
              <a:t>std</a:t>
            </a:r>
            <a:r>
              <a:rPr lang="en-US" altLang="zh-CN" dirty="0"/>
              <a:t>::string&gt; v_;</a:t>
            </a:r>
          </a:p>
          <a:p>
            <a:r>
              <a:rPr lang="en-US" altLang="zh-CN" dirty="0" smtClean="0"/>
              <a:t>    static </a:t>
            </a:r>
            <a:r>
              <a:rPr lang="en-US" altLang="zh-CN" dirty="0" err="1"/>
              <a:t>std</a:t>
            </a:r>
            <a:r>
              <a:rPr lang="en-US" altLang="zh-CN" dirty="0"/>
              <a:t>::vector&lt;</a:t>
            </a:r>
            <a:r>
              <a:rPr lang="en-US" altLang="zh-CN" dirty="0" err="1"/>
              <a:t>std</a:t>
            </a:r>
            <a:r>
              <a:rPr lang="en-US" altLang="zh-CN" dirty="0"/>
              <a:t>::string&gt; split(</a:t>
            </a:r>
            <a:r>
              <a:rPr lang="en-US" altLang="zh-CN" dirty="0" err="1"/>
              <a:t>std</a:t>
            </a:r>
            <a:r>
              <a:rPr lang="en-US" altLang="zh-CN" dirty="0"/>
              <a:t>::string&amp; s, char </a:t>
            </a:r>
            <a:r>
              <a:rPr lang="en-US" altLang="zh-CN" dirty="0" err="1"/>
              <a:t>seperator</a:t>
            </a:r>
            <a:r>
              <a:rPr lang="en-US" altLang="zh-CN" dirty="0" smtClean="0"/>
              <a:t>){</a:t>
            </a:r>
            <a:endParaRPr lang="en-US" altLang="zh-CN" dirty="0"/>
          </a:p>
          <a:p>
            <a:r>
              <a:rPr lang="en-US" altLang="zh-CN" dirty="0" smtClean="0"/>
              <a:t>        //... spilt </a:t>
            </a:r>
            <a:r>
              <a:rPr lang="en-US" altLang="zh-CN" dirty="0" err="1" smtClean="0"/>
              <a:t>url</a:t>
            </a:r>
            <a:r>
              <a:rPr lang="en-US" altLang="zh-CN" dirty="0" smtClean="0"/>
              <a:t> into v_</a:t>
            </a:r>
            <a:endParaRPr lang="zh-CN" altLang="en-US" dirty="0"/>
          </a:p>
          <a:p>
            <a:r>
              <a:rPr lang="en-US" altLang="zh-CN" dirty="0" smtClean="0"/>
              <a:t>    }</a:t>
            </a:r>
          </a:p>
          <a:p>
            <a:endParaRPr lang="zh-CN" altLang="en-US" dirty="0"/>
          </a:p>
          <a:p>
            <a:r>
              <a:rPr lang="en-US" altLang="zh-CN" dirty="0" smtClean="0"/>
              <a:t>    template&lt;</a:t>
            </a:r>
            <a:r>
              <a:rPr lang="en-US" altLang="zh-CN" dirty="0" err="1" smtClean="0"/>
              <a:t>typename</a:t>
            </a:r>
            <a:r>
              <a:rPr lang="en-US" altLang="zh-CN" dirty="0" smtClean="0"/>
              <a:t> </a:t>
            </a:r>
            <a:r>
              <a:rPr lang="en-US" altLang="zh-CN" dirty="0"/>
              <a:t>T&gt;</a:t>
            </a:r>
          </a:p>
          <a:p>
            <a:r>
              <a:rPr lang="en-US" altLang="zh-CN" dirty="0" smtClean="0"/>
              <a:t>    </a:t>
            </a:r>
            <a:r>
              <a:rPr lang="en-US" altLang="zh-CN" dirty="0" err="1" smtClean="0"/>
              <a:t>std</a:t>
            </a:r>
            <a:r>
              <a:rPr lang="en-US" altLang="zh-CN" dirty="0"/>
              <a:t>::</a:t>
            </a:r>
            <a:r>
              <a:rPr lang="en-US" altLang="zh-CN" dirty="0" err="1"/>
              <a:t>decay_t</a:t>
            </a:r>
            <a:r>
              <a:rPr lang="en-US" altLang="zh-CN" dirty="0"/>
              <a:t>&lt;T&gt; get</a:t>
            </a:r>
            <a:r>
              <a:rPr lang="en-US" altLang="zh-CN" dirty="0" smtClean="0"/>
              <a:t>(){</a:t>
            </a:r>
            <a:endParaRPr lang="en-US" altLang="zh-CN" dirty="0"/>
          </a:p>
          <a:p>
            <a:r>
              <a:rPr lang="en-US" altLang="zh-CN" dirty="0" smtClean="0"/>
              <a:t>        auto </a:t>
            </a:r>
            <a:r>
              <a:rPr lang="en-US" altLang="zh-CN" dirty="0"/>
              <a:t>it = </a:t>
            </a:r>
            <a:r>
              <a:rPr lang="en-US" altLang="zh-CN" dirty="0" err="1"/>
              <a:t>v_.begin</a:t>
            </a:r>
            <a:r>
              <a:rPr lang="en-US" altLang="zh-CN" dirty="0"/>
              <a:t>();</a:t>
            </a:r>
          </a:p>
          <a:p>
            <a:r>
              <a:rPr lang="en-US" altLang="zh-CN" dirty="0" smtClean="0"/>
              <a:t>        auto </a:t>
            </a:r>
            <a:r>
              <a:rPr lang="en-US" altLang="zh-CN" dirty="0"/>
              <a:t>result = boost::</a:t>
            </a:r>
            <a:r>
              <a:rPr lang="en-US" altLang="zh-CN" dirty="0" err="1"/>
              <a:t>lexical_cast</a:t>
            </a:r>
            <a:r>
              <a:rPr lang="en-US" altLang="zh-CN" dirty="0"/>
              <a:t>&lt;</a:t>
            </a:r>
            <a:r>
              <a:rPr lang="en-US" altLang="zh-CN" dirty="0" err="1"/>
              <a:t>result_type</a:t>
            </a:r>
            <a:r>
              <a:rPr lang="en-US" altLang="zh-CN" dirty="0"/>
              <a:t>&gt;(*it);</a:t>
            </a:r>
          </a:p>
          <a:p>
            <a:r>
              <a:rPr lang="en-US" altLang="zh-CN" dirty="0" smtClean="0"/>
              <a:t>        </a:t>
            </a:r>
            <a:r>
              <a:rPr lang="en-US" altLang="zh-CN" dirty="0" err="1" smtClean="0"/>
              <a:t>v</a:t>
            </a:r>
            <a:r>
              <a:rPr lang="en-US" altLang="zh-CN" dirty="0" err="1"/>
              <a:t>_.erase</a:t>
            </a:r>
            <a:r>
              <a:rPr lang="en-US" altLang="zh-CN" dirty="0"/>
              <a:t>(it);</a:t>
            </a:r>
          </a:p>
          <a:p>
            <a:r>
              <a:rPr lang="en-US" altLang="zh-CN" dirty="0" smtClean="0"/>
              <a:t>        return </a:t>
            </a:r>
            <a:r>
              <a:rPr lang="en-US" altLang="zh-CN" dirty="0"/>
              <a:t>result;</a:t>
            </a:r>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900473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router</a:t>
            </a:r>
          </a:p>
          <a:p>
            <a:r>
              <a:rPr lang="en-US" altLang="zh-CN" dirty="0"/>
              <a:t>{</a:t>
            </a:r>
          </a:p>
          <a:p>
            <a:r>
              <a:rPr lang="en-US" altLang="zh-CN" dirty="0" smtClean="0"/>
              <a:t>    template&lt;</a:t>
            </a:r>
            <a:r>
              <a:rPr lang="en-US" altLang="zh-CN" dirty="0" err="1" smtClean="0"/>
              <a:t>typename</a:t>
            </a:r>
            <a:r>
              <a:rPr lang="en-US" altLang="zh-CN" dirty="0" smtClean="0"/>
              <a:t> </a:t>
            </a:r>
            <a:r>
              <a:rPr lang="en-US" altLang="zh-CN" dirty="0"/>
              <a:t>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p>
          <a:p>
            <a:r>
              <a:rPr lang="en-US" altLang="zh-CN" dirty="0" smtClean="0"/>
              <a:t>    {</a:t>
            </a:r>
          </a:p>
          <a:p>
            <a:r>
              <a:rPr lang="en-US" altLang="zh-CN" dirty="0" smtClean="0"/>
              <a:t>        </a:t>
            </a:r>
            <a:r>
              <a:rPr lang="en-US" altLang="zh-CN" dirty="0"/>
              <a:t>using </a:t>
            </a:r>
            <a:r>
              <a:rPr lang="en-US" altLang="zh-CN" dirty="0" err="1"/>
              <a:t>std</a:t>
            </a:r>
            <a:r>
              <a:rPr lang="en-US" altLang="zh-CN" dirty="0"/>
              <a:t>::placeholders::_1</a:t>
            </a:r>
            <a:r>
              <a:rPr lang="en-US" altLang="zh-CN" dirty="0" smtClean="0"/>
              <a:t>;</a:t>
            </a:r>
            <a:endParaRPr lang="en-US" altLang="zh-CN" dirty="0"/>
          </a:p>
          <a:p>
            <a:r>
              <a:rPr lang="en-US" altLang="zh-CN" dirty="0" smtClean="0"/>
              <a:t>        this-</a:t>
            </a:r>
            <a:r>
              <a:rPr lang="en-US" altLang="zh-CN" dirty="0"/>
              <a:t>&gt;invokers_[name] = </a:t>
            </a:r>
            <a:r>
              <a:rPr lang="en-US" altLang="zh-CN" dirty="0" err="1">
                <a:solidFill>
                  <a:srgbClr val="FF0000"/>
                </a:solidFill>
              </a:rPr>
              <a:t>std</a:t>
            </a:r>
            <a:r>
              <a:rPr lang="en-US" altLang="zh-CN" dirty="0">
                <a:solidFill>
                  <a:srgbClr val="FF0000"/>
                </a:solidFill>
              </a:rPr>
              <a:t>::bind(&amp;invoker&lt;Function&gt;::template </a:t>
            </a:r>
            <a:r>
              <a:rPr lang="en-US" altLang="zh-CN" dirty="0" smtClean="0">
                <a:solidFill>
                  <a:srgbClr val="FF0000"/>
                </a:solidFill>
              </a:rPr>
              <a:t>                  apply&lt;</a:t>
            </a:r>
            <a:r>
              <a:rPr lang="en-US" altLang="zh-CN" dirty="0" err="1" smtClean="0">
                <a:solidFill>
                  <a:srgbClr val="FF0000"/>
                </a:solidFill>
              </a:rPr>
              <a:t>std</a:t>
            </a:r>
            <a:r>
              <a:rPr lang="en-US" altLang="zh-CN" dirty="0">
                <a:solidFill>
                  <a:srgbClr val="FF0000"/>
                </a:solidFill>
              </a:rPr>
              <a:t>::tuple&lt;&gt;&gt;, </a:t>
            </a:r>
            <a:r>
              <a:rPr lang="en-US" altLang="zh-CN" dirty="0" smtClean="0">
                <a:solidFill>
                  <a:srgbClr val="FF0000"/>
                </a:solidFill>
              </a:rPr>
              <a:t>f, _</a:t>
            </a:r>
            <a:r>
              <a:rPr lang="en-US" altLang="zh-CN" dirty="0">
                <a:solidFill>
                  <a:srgbClr val="FF0000"/>
                </a:solidFill>
              </a:rPr>
              <a:t>1, </a:t>
            </a:r>
            <a:r>
              <a:rPr lang="en-US" altLang="zh-CN" dirty="0" err="1">
                <a:solidFill>
                  <a:srgbClr val="FF0000"/>
                </a:solidFill>
              </a:rPr>
              <a:t>std</a:t>
            </a:r>
            <a:r>
              <a:rPr lang="en-US" altLang="zh-CN" dirty="0">
                <a:solidFill>
                  <a:srgbClr val="FF0000"/>
                </a:solidFill>
              </a:rPr>
              <a:t>::tuple&lt;&gt;());</a:t>
            </a:r>
          </a:p>
          <a:p>
            <a:r>
              <a:rPr lang="en-US" altLang="zh-CN" dirty="0" smtClean="0"/>
              <a:t>    }</a:t>
            </a:r>
          </a:p>
          <a:p>
            <a:endParaRPr lang="en-US" altLang="zh-CN" dirty="0" smtClean="0"/>
          </a:p>
          <a:p>
            <a:r>
              <a:rPr lang="en-US" altLang="zh-CN" dirty="0" smtClean="0"/>
              <a:t>private:</a:t>
            </a:r>
          </a:p>
          <a:p>
            <a:r>
              <a:rPr lang="en-US" altLang="zh-CN" dirty="0" smtClean="0"/>
              <a:t>    </a:t>
            </a:r>
            <a:r>
              <a:rPr lang="en-US" altLang="zh-CN" dirty="0" err="1" smtClean="0"/>
              <a:t>typedef</a:t>
            </a:r>
            <a:r>
              <a:rPr lang="en-US" altLang="zh-CN" dirty="0" smtClean="0"/>
              <a:t> </a:t>
            </a:r>
            <a:r>
              <a:rPr lang="en-US" altLang="zh-CN" dirty="0" err="1"/>
              <a:t>std</a:t>
            </a:r>
            <a:r>
              <a:rPr lang="en-US" altLang="zh-CN" dirty="0"/>
              <a:t>::function&lt;void(</a:t>
            </a:r>
            <a:r>
              <a:rPr lang="en-US" altLang="zh-CN" dirty="0" err="1"/>
              <a:t>token_parser</a:t>
            </a:r>
            <a:r>
              <a:rPr lang="en-US" altLang="zh-CN" dirty="0"/>
              <a:t> &amp;)&gt; </a:t>
            </a:r>
            <a:r>
              <a:rPr lang="en-US" altLang="zh-CN" dirty="0" err="1"/>
              <a:t>invoker_function</a:t>
            </a:r>
            <a:r>
              <a:rPr lang="en-US" altLang="zh-CN" dirty="0" smtClean="0"/>
              <a:t>;</a:t>
            </a:r>
            <a:endParaRPr lang="zh-CN" altLang="en-US" dirty="0"/>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invoker_function</a:t>
            </a:r>
            <a:r>
              <a:rPr lang="en-US" altLang="zh-CN" dirty="0"/>
              <a:t>&gt; invokers_;</a:t>
            </a:r>
          </a:p>
          <a:p>
            <a:r>
              <a:rPr lang="en-US" altLang="zh-CN" dirty="0"/>
              <a:t>};</a:t>
            </a:r>
            <a:endParaRPr lang="zh-CN" altLang="en-US" dirty="0"/>
          </a:p>
        </p:txBody>
      </p:sp>
    </p:spTree>
    <p:extLst>
      <p:ext uri="{BB962C8B-B14F-4D97-AF65-F5344CB8AC3E}">
        <p14:creationId xmlns:p14="http://schemas.microsoft.com/office/powerpoint/2010/main" val="2728434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Ret, </a:t>
            </a:r>
            <a:r>
              <a:rPr lang="en-US" altLang="zh-CN" dirty="0" err="1"/>
              <a:t>typename</a:t>
            </a:r>
            <a:r>
              <a:rPr lang="en-US" altLang="zh-CN" dirty="0"/>
              <a:t>... </a:t>
            </a:r>
            <a:r>
              <a:rPr lang="en-US" altLang="zh-CN" dirty="0" err="1"/>
              <a:t>Args</a:t>
            </a:r>
            <a:r>
              <a:rPr lang="en-US" altLang="zh-CN" dirty="0"/>
              <a:t>&gt;</a:t>
            </a:r>
          </a:p>
          <a:p>
            <a:r>
              <a:rPr lang="en-US" altLang="zh-CN" dirty="0" err="1"/>
              <a:t>struct</a:t>
            </a:r>
            <a:r>
              <a:rPr lang="en-US" altLang="zh-CN" dirty="0"/>
              <a:t> </a:t>
            </a:r>
            <a:r>
              <a:rPr lang="en-US" altLang="zh-CN" dirty="0" err="1"/>
              <a:t>function_traits_impl</a:t>
            </a:r>
            <a:r>
              <a:rPr lang="en-US" altLang="zh-CN" dirty="0"/>
              <a:t>&lt;Ret(</a:t>
            </a:r>
            <a:r>
              <a:rPr lang="en-US" altLang="zh-CN" dirty="0" err="1"/>
              <a:t>Args</a:t>
            </a:r>
            <a:r>
              <a:rPr lang="en-US" altLang="zh-CN" dirty="0" smtClean="0"/>
              <a:t>...)&gt;{</a:t>
            </a:r>
            <a:endParaRPr lang="en-US" altLang="zh-CN" dirty="0"/>
          </a:p>
          <a:p>
            <a:r>
              <a:rPr lang="en-US" altLang="zh-CN" dirty="0" smtClean="0"/>
              <a:t>    </a:t>
            </a:r>
            <a:r>
              <a:rPr lang="en-US" altLang="zh-CN" dirty="0" err="1" smtClean="0"/>
              <a:t>enum</a:t>
            </a:r>
            <a:r>
              <a:rPr lang="en-US" altLang="zh-CN" dirty="0" smtClean="0"/>
              <a:t> </a:t>
            </a:r>
            <a:r>
              <a:rPr lang="en-US" altLang="zh-CN" dirty="0"/>
              <a:t>{ arity = </a:t>
            </a:r>
            <a:r>
              <a:rPr lang="en-US" altLang="zh-CN" dirty="0" err="1"/>
              <a:t>sizeof</a:t>
            </a:r>
            <a:r>
              <a:rPr lang="en-US" altLang="zh-CN" dirty="0"/>
              <a:t>...(</a:t>
            </a:r>
            <a:r>
              <a:rPr lang="en-US" altLang="zh-CN" dirty="0" err="1"/>
              <a:t>Args</a:t>
            </a:r>
            <a:r>
              <a:rPr lang="en-US" altLang="zh-CN" dirty="0"/>
              <a:t>) };</a:t>
            </a:r>
          </a:p>
          <a:p>
            <a:r>
              <a:rPr lang="en-US" altLang="zh-CN" dirty="0"/>
              <a:t> </a:t>
            </a:r>
            <a:r>
              <a:rPr lang="en-US" altLang="zh-CN" dirty="0" smtClean="0"/>
              <a:t>   </a:t>
            </a:r>
            <a:r>
              <a:rPr lang="en-US" altLang="zh-CN" dirty="0" err="1" smtClean="0"/>
              <a:t>typedef</a:t>
            </a:r>
            <a:r>
              <a:rPr lang="en-US" altLang="zh-CN" dirty="0" smtClean="0"/>
              <a:t> </a:t>
            </a:r>
            <a:r>
              <a:rPr lang="en-US" altLang="zh-CN" dirty="0"/>
              <a:t>Ret </a:t>
            </a:r>
            <a:r>
              <a:rPr lang="en-US" altLang="zh-CN" dirty="0" err="1"/>
              <a:t>result_type</a:t>
            </a:r>
            <a:r>
              <a:rPr lang="en-US" altLang="zh-CN" dirty="0"/>
              <a:t>;</a:t>
            </a:r>
          </a:p>
          <a:p>
            <a:r>
              <a:rPr lang="en-US" altLang="zh-CN" dirty="0" smtClean="0"/>
              <a:t>    using </a:t>
            </a:r>
            <a:r>
              <a:rPr lang="en-US" altLang="zh-CN" dirty="0" err="1"/>
              <a:t>stl_function_type</a:t>
            </a:r>
            <a:r>
              <a:rPr lang="en-US" altLang="zh-CN" dirty="0"/>
              <a:t> = </a:t>
            </a:r>
            <a:r>
              <a:rPr lang="en-US" altLang="zh-CN" dirty="0" err="1"/>
              <a:t>std</a:t>
            </a:r>
            <a:r>
              <a:rPr lang="en-US" altLang="zh-CN" dirty="0"/>
              <a:t>::function&lt;</a:t>
            </a:r>
            <a:r>
              <a:rPr lang="en-US" altLang="zh-CN" dirty="0" err="1"/>
              <a:t>function_type</a:t>
            </a:r>
            <a:r>
              <a:rPr lang="en-US" altLang="zh-CN" dirty="0" smtClean="0"/>
              <a:t>&gt;;</a:t>
            </a:r>
          </a:p>
          <a:p>
            <a:endParaRPr lang="zh-CN" altLang="en-US" dirty="0"/>
          </a:p>
          <a:p>
            <a:r>
              <a:rPr lang="en-US" altLang="zh-CN" dirty="0" smtClean="0"/>
              <a:t>    template&lt;</a:t>
            </a:r>
            <a:r>
              <a:rPr lang="en-US" altLang="zh-CN" dirty="0" err="1" smtClean="0"/>
              <a:t>size_t</a:t>
            </a:r>
            <a:r>
              <a:rPr lang="en-US" altLang="zh-CN" dirty="0" smtClean="0"/>
              <a:t> </a:t>
            </a:r>
            <a:r>
              <a:rPr lang="en-US" altLang="zh-CN" dirty="0"/>
              <a:t>I&gt;</a:t>
            </a:r>
          </a:p>
          <a:p>
            <a:r>
              <a:rPr lang="en-US" altLang="zh-CN" dirty="0" smtClean="0"/>
              <a:t>    </a:t>
            </a:r>
            <a:r>
              <a:rPr lang="en-US" altLang="zh-CN" dirty="0" err="1" smtClean="0"/>
              <a:t>struct</a:t>
            </a:r>
            <a:r>
              <a:rPr lang="en-US" altLang="zh-CN" dirty="0" smtClean="0"/>
              <a:t> </a:t>
            </a:r>
            <a:r>
              <a:rPr lang="en-US" altLang="zh-CN" dirty="0" err="1" smtClean="0"/>
              <a:t>args</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(I </a:t>
            </a:r>
            <a:r>
              <a:rPr lang="en-US" altLang="zh-CN" dirty="0"/>
              <a:t>&lt; arity, "index is out of </a:t>
            </a:r>
            <a:r>
              <a:rPr lang="en-US" altLang="zh-CN" dirty="0" smtClean="0"/>
              <a:t>range");</a:t>
            </a:r>
            <a:endParaRPr lang="en-US" altLang="zh-CN" dirty="0"/>
          </a:p>
          <a:p>
            <a:r>
              <a:rPr lang="en-US" altLang="zh-CN" dirty="0" smtClean="0"/>
              <a:t>        using </a:t>
            </a:r>
            <a:r>
              <a:rPr lang="en-US" altLang="zh-CN" dirty="0"/>
              <a:t>type = </a:t>
            </a:r>
            <a:r>
              <a:rPr lang="en-US" altLang="zh-CN" dirty="0" err="1"/>
              <a:t>typename</a:t>
            </a:r>
            <a:r>
              <a:rPr lang="en-US" altLang="zh-CN" dirty="0"/>
              <a:t> </a:t>
            </a:r>
            <a:r>
              <a:rPr lang="en-US" altLang="zh-CN" dirty="0" err="1"/>
              <a:t>std</a:t>
            </a:r>
            <a:r>
              <a:rPr lang="en-US" altLang="zh-CN" dirty="0"/>
              <a:t>::</a:t>
            </a:r>
            <a:r>
              <a:rPr lang="en-US" altLang="zh-CN" dirty="0" err="1"/>
              <a:t>tuple_element</a:t>
            </a:r>
            <a:r>
              <a:rPr lang="en-US" altLang="zh-CN" dirty="0"/>
              <a:t>&lt;I, </a:t>
            </a:r>
            <a:r>
              <a:rPr lang="en-US" altLang="zh-CN" dirty="0" err="1"/>
              <a:t>std</a:t>
            </a:r>
            <a:r>
              <a:rPr lang="en-US" altLang="zh-CN" dirty="0"/>
              <a:t>::tuple&lt;</a:t>
            </a:r>
            <a:r>
              <a:rPr lang="en-US" altLang="zh-CN" dirty="0" err="1"/>
              <a:t>Args</a:t>
            </a:r>
            <a:r>
              <a:rPr lang="en-US" altLang="zh-CN" dirty="0"/>
              <a:t>...&gt;&gt;::type;</a:t>
            </a:r>
          </a:p>
          <a:p>
            <a:r>
              <a:rPr lang="en-US" altLang="zh-CN" dirty="0" smtClean="0"/>
              <a:t>    };</a:t>
            </a:r>
            <a:endParaRPr lang="en-US" altLang="zh-CN" dirty="0"/>
          </a:p>
          <a:p>
            <a:r>
              <a:rPr lang="en-US" altLang="zh-CN" dirty="0" smtClean="0"/>
              <a:t>};</a:t>
            </a:r>
          </a:p>
          <a:p>
            <a:r>
              <a:rPr lang="en-US" altLang="zh-CN" dirty="0" smtClean="0"/>
              <a:t>template&lt;</a:t>
            </a:r>
            <a:r>
              <a:rPr lang="en-US" altLang="zh-CN" dirty="0" err="1" smtClean="0"/>
              <a:t>typename</a:t>
            </a:r>
            <a:r>
              <a:rPr lang="en-US" altLang="zh-CN" dirty="0" smtClean="0"/>
              <a:t> </a:t>
            </a:r>
            <a:r>
              <a:rPr lang="en-US" altLang="zh-CN" dirty="0"/>
              <a:t>T&gt;</a:t>
            </a:r>
          </a:p>
          <a:p>
            <a:r>
              <a:rPr lang="en-US" altLang="zh-CN" dirty="0" err="1"/>
              <a:t>struct</a:t>
            </a:r>
            <a:r>
              <a:rPr lang="en-US" altLang="zh-CN" dirty="0"/>
              <a:t> </a:t>
            </a:r>
            <a:r>
              <a:rPr lang="en-US" altLang="zh-CN" dirty="0" err="1"/>
              <a:t>function_traits</a:t>
            </a:r>
            <a:r>
              <a:rPr lang="en-US" altLang="zh-CN" dirty="0"/>
              <a:t> : </a:t>
            </a:r>
            <a:r>
              <a:rPr lang="en-US" altLang="zh-CN" dirty="0" err="1"/>
              <a:t>function_traits_impl</a:t>
            </a:r>
            <a:r>
              <a:rPr lang="en-US" altLang="zh-CN" dirty="0"/>
              <a:t>&lt;</a:t>
            </a:r>
          </a:p>
          <a:p>
            <a:r>
              <a:rPr lang="en-US" altLang="zh-CN" dirty="0" err="1"/>
              <a:t>std</a:t>
            </a:r>
            <a:r>
              <a:rPr lang="en-US" altLang="zh-CN" dirty="0"/>
              <a:t>::</a:t>
            </a:r>
            <a:r>
              <a:rPr lang="en-US" altLang="zh-CN" dirty="0" err="1"/>
              <a:t>remove_cv_t</a:t>
            </a:r>
            <a:r>
              <a:rPr lang="en-US" altLang="zh-CN" dirty="0"/>
              <a:t>&lt;</a:t>
            </a:r>
            <a:r>
              <a:rPr lang="en-US" altLang="zh-CN" dirty="0" err="1"/>
              <a:t>std</a:t>
            </a:r>
            <a:r>
              <a:rPr lang="en-US" altLang="zh-CN" dirty="0"/>
              <a:t>::</a:t>
            </a:r>
            <a:r>
              <a:rPr lang="en-US" altLang="zh-CN" dirty="0" err="1"/>
              <a:t>remove_reference_t</a:t>
            </a:r>
            <a:r>
              <a:rPr lang="en-US" altLang="zh-CN" dirty="0"/>
              <a:t>&lt;T</a:t>
            </a:r>
            <a:r>
              <a:rPr lang="en-US" altLang="zh-CN" dirty="0" smtClean="0"/>
              <a:t>&gt;&gt;&gt;{};</a:t>
            </a:r>
            <a:endParaRPr lang="en-US" altLang="zh-CN" dirty="0"/>
          </a:p>
        </p:txBody>
      </p:sp>
      <p:sp>
        <p:nvSpPr>
          <p:cNvPr id="4" name="矩形 3"/>
          <p:cNvSpPr/>
          <p:nvPr/>
        </p:nvSpPr>
        <p:spPr>
          <a:xfrm>
            <a:off x="3451412" y="4567082"/>
            <a:ext cx="4572000" cy="646331"/>
          </a:xfrm>
          <a:prstGeom prst="rect">
            <a:avLst/>
          </a:prstGeom>
        </p:spPr>
        <p:txBody>
          <a:bodyPr>
            <a:spAutoFit/>
          </a:bodyPr>
          <a:lstStyle/>
          <a:p>
            <a:r>
              <a:rPr lang="zh-CN" altLang="en-US" dirty="0"/>
              <a:t>https://github.com/topcpporg/rest_rpc/blob/master/rest_rpc/base/function_traits.hpp</a:t>
            </a:r>
          </a:p>
        </p:txBody>
      </p:sp>
    </p:spTree>
    <p:extLst>
      <p:ext uri="{BB962C8B-B14F-4D97-AF65-F5344CB8AC3E}">
        <p14:creationId xmlns:p14="http://schemas.microsoft.com/office/powerpoint/2010/main" val="8185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sz="2000" dirty="0" smtClean="0">
                <a:latin typeface="Shonar Bangla" panose="020B0502040204020203" pitchFamily="34" charset="0"/>
                <a:cs typeface="Shonar Bangla" panose="020B0502040204020203" pitchFamily="34" charset="0"/>
              </a:rPr>
              <a:t>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a:latin typeface="Shonar Bangla" panose="020B0502040204020203" pitchFamily="34" charset="0"/>
                <a:cs typeface="Shonar Bangla" panose="020B0502040204020203" pitchFamily="34" charset="0"/>
              </a:rPr>
              <a:t>Function,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N = 0,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M </a:t>
            </a:r>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latin typeface="Shonar Bangla" panose="020B0502040204020203" pitchFamily="34" charset="0"/>
                <a:cs typeface="Shonar Bangla" panose="020B0502040204020203" pitchFamily="34" charset="0"/>
              </a:rPr>
              <a:t>function_traits</a:t>
            </a:r>
            <a:r>
              <a:rPr lang="en-US" altLang="zh-CN" sz="2000" dirty="0" smtClean="0">
                <a:latin typeface="Shonar Bangla" panose="020B0502040204020203" pitchFamily="34" charset="0"/>
                <a:cs typeface="Shonar Bangla" panose="020B0502040204020203" pitchFamily="34" charset="0"/>
              </a:rPr>
              <a:t>&lt;Function</a:t>
            </a:r>
            <a:r>
              <a:rPr lang="en-US" altLang="zh-CN" sz="2000" dirty="0">
                <a:latin typeface="Shonar Bangla" panose="020B0502040204020203" pitchFamily="34" charset="0"/>
                <a:cs typeface="Shonar Bangla" panose="020B0502040204020203" pitchFamily="34" charset="0"/>
              </a:rPr>
              <a:t>&gt;::arity&gt;</a:t>
            </a:r>
          </a:p>
          <a:p>
            <a:r>
              <a:rPr lang="en-US" altLang="zh-CN" sz="2000" dirty="0" err="1">
                <a:latin typeface="Shonar Bangla" panose="020B0502040204020203" pitchFamily="34" charset="0"/>
                <a:cs typeface="Shonar Bangla" panose="020B0502040204020203" pitchFamily="34" charset="0"/>
              </a:rPr>
              <a:t>struct</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invoker{</a:t>
            </a:r>
            <a:endParaRPr lang="en-US" altLang="zh-CN" sz="2000" dirty="0">
              <a:latin typeface="Shonar Bangla" panose="020B0502040204020203" pitchFamily="34" charset="0"/>
              <a:cs typeface="Shonar Bangla" panose="020B0502040204020203" pitchFamily="34" charset="0"/>
            </a:endParaRPr>
          </a:p>
          <a:p>
            <a:r>
              <a:rPr lang="en-US" altLang="zh-CN" sz="2000" dirty="0" smtClean="0">
                <a:latin typeface="Shonar Bangla" panose="020B0502040204020203" pitchFamily="34" charset="0"/>
                <a:cs typeface="Shonar Bangla" panose="020B0502040204020203" pitchFamily="34" charset="0"/>
              </a:rPr>
              <a:t>    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&gt;</a:t>
            </a:r>
          </a:p>
          <a:p>
            <a:r>
              <a:rPr lang="en-US" altLang="zh-CN" sz="2000" dirty="0" smtClean="0">
                <a:latin typeface="Shonar Bangla" panose="020B0502040204020203" pitchFamily="34" charset="0"/>
                <a:cs typeface="Shonar Bangla" panose="020B0502040204020203" pitchFamily="34" charset="0"/>
              </a:rPr>
              <a:t>    static void </a:t>
            </a:r>
            <a:r>
              <a:rPr lang="en-US" altLang="zh-CN" sz="2000" dirty="0">
                <a:latin typeface="Shonar Bangla" panose="020B0502040204020203" pitchFamily="34" charset="0"/>
                <a:cs typeface="Shonar Bangla" panose="020B0502040204020203" pitchFamily="34" charset="0"/>
              </a:rPr>
              <a:t>apply(</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Function&amp; </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token_parser</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parser</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&amp; </a:t>
            </a:r>
            <a:r>
              <a:rPr lang="en-US" altLang="zh-CN" sz="2000" dirty="0" err="1">
                <a:latin typeface="Shonar Bangla" panose="020B0502040204020203" pitchFamily="34" charset="0"/>
                <a:cs typeface="Shonar Bangla" panose="020B0502040204020203" pitchFamily="34" charset="0"/>
              </a:rPr>
              <a:t>args</a:t>
            </a:r>
            <a:r>
              <a:rPr lang="en-US" altLang="zh-CN" sz="2000" dirty="0" smtClean="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typedef</a:t>
            </a:r>
            <a:r>
              <a:rPr lang="en-US" altLang="zh-CN" sz="2000" dirty="0" smtClean="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typename</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function_traits</a:t>
            </a:r>
            <a:r>
              <a:rPr lang="en-US" altLang="zh-CN" sz="2000" dirty="0">
                <a:solidFill>
                  <a:srgbClr val="FF0000"/>
                </a:solidFill>
                <a:latin typeface="Shonar Bangla" panose="020B0502040204020203" pitchFamily="34" charset="0"/>
                <a:cs typeface="Shonar Bangla" panose="020B0502040204020203" pitchFamily="34" charset="0"/>
              </a:rPr>
              <a:t>&lt;Function&gt;::template </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&lt;N&gt;::type </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router</a:t>
            </a:r>
            <a:r>
              <a:rPr lang="en-US" altLang="zh-CN" sz="2000" dirty="0">
                <a:latin typeface="Shonar Bangla" panose="020B0502040204020203" pitchFamily="34" charset="0"/>
                <a:cs typeface="Shonar Bangla" panose="020B0502040204020203" pitchFamily="34" charset="0"/>
              </a:rPr>
              <a:t>::invoker&lt;Function, N + 1, M&gt;::</a:t>
            </a:r>
            <a:r>
              <a:rPr lang="en-US" altLang="zh-CN" sz="2000" b="1" dirty="0">
                <a:latin typeface="Shonar Bangla" panose="020B0502040204020203" pitchFamily="34" charset="0"/>
                <a:cs typeface="Shonar Bangla" panose="020B0502040204020203" pitchFamily="34" charset="0"/>
              </a:rPr>
              <a:t>apply</a:t>
            </a:r>
            <a:r>
              <a:rPr lang="en-US" altLang="zh-CN" sz="2000" dirty="0">
                <a:latin typeface="Shonar Bangla" panose="020B0502040204020203" pitchFamily="34" charset="0"/>
                <a:cs typeface="Shonar Bangla" panose="020B0502040204020203" pitchFamily="34" charset="0"/>
              </a:rPr>
              <a:t>(</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parser,</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tuple_cat</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make_tuple</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parser.get</a:t>
            </a:r>
            <a:r>
              <a:rPr lang="en-US" altLang="zh-CN" sz="2000" dirty="0">
                <a:solidFill>
                  <a:srgbClr val="FF0000"/>
                </a:solidFill>
                <a:latin typeface="Shonar Bangla" panose="020B0502040204020203" pitchFamily="34" charset="0"/>
                <a:cs typeface="Shonar Bangla" panose="020B0502040204020203" pitchFamily="34" charset="0"/>
              </a:rPr>
              <a:t>&lt;</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&gt;())</a:t>
            </a:r>
            <a:r>
              <a:rPr lang="en-US" altLang="zh-CN" sz="2000" dirty="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endParaRPr lang="en-US" altLang="zh-CN" sz="2000" dirty="0">
              <a:latin typeface="Shonar Bangla" panose="020B0502040204020203" pitchFamily="34" charset="0"/>
              <a:cs typeface="Shonar Bangla" panose="020B0502040204020203" pitchFamily="34" charset="0"/>
            </a:endParaRPr>
          </a:p>
          <a:p>
            <a:r>
              <a:rPr lang="en-US" altLang="zh-CN" sz="2000" dirty="0">
                <a:latin typeface="Shonar Bangla" panose="020B0502040204020203" pitchFamily="34" charset="0"/>
                <a:cs typeface="Shonar Bangla" panose="020B0502040204020203" pitchFamily="34" charset="0"/>
              </a:rPr>
              <a:t>};</a:t>
            </a:r>
          </a:p>
          <a:p>
            <a:endParaRPr lang="zh-CN" altLang="en-US" dirty="0"/>
          </a:p>
        </p:txBody>
      </p:sp>
      <p:sp>
        <p:nvSpPr>
          <p:cNvPr id="4" name="矩形 3"/>
          <p:cNvSpPr/>
          <p:nvPr/>
        </p:nvSpPr>
        <p:spPr>
          <a:xfrm>
            <a:off x="1270071" y="4173894"/>
            <a:ext cx="7407763" cy="2808461"/>
          </a:xfrm>
          <a:prstGeom prst="rect">
            <a:avLst/>
          </a:prstGeom>
        </p:spPr>
        <p:txBody>
          <a:bodyPr wrap="square">
            <a:spAutoFit/>
          </a:bodyPr>
          <a:lstStyle/>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size_t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M&gt;</a:t>
            </a:r>
          </a:p>
          <a:p>
            <a:pPr>
              <a:lnSpc>
                <a:spcPct val="90000"/>
              </a:lnSpc>
              <a:spcBef>
                <a:spcPts val="1000"/>
              </a:spcBef>
            </a:pP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struct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invoker&lt;Function, M, M&gt;{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static void 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token_parser</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std</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t>
            </a:r>
            <a:endParaRPr lang="zh-CN" altLang="en-US"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p:txBody>
      </p:sp>
      <p:sp>
        <p:nvSpPr>
          <p:cNvPr id="5" name="矩形 4"/>
          <p:cNvSpPr/>
          <p:nvPr/>
        </p:nvSpPr>
        <p:spPr>
          <a:xfrm>
            <a:off x="1948364" y="6205219"/>
            <a:ext cx="6051176" cy="369332"/>
          </a:xfrm>
          <a:prstGeom prst="rect">
            <a:avLst/>
          </a:prstGeom>
        </p:spPr>
        <p:txBody>
          <a:bodyPr wrap="square">
            <a:spAutoFit/>
          </a:bodyPr>
          <a:lstStyle/>
          <a:p>
            <a:r>
              <a:rPr lang="zh-CN" altLang="en-US" dirty="0"/>
              <a:t>https://github.com/qicosmos/cosmos/blob/master/router.hpp</a:t>
            </a:r>
          </a:p>
        </p:txBody>
      </p:sp>
    </p:spTree>
    <p:extLst>
      <p:ext uri="{BB962C8B-B14F-4D97-AF65-F5344CB8AC3E}">
        <p14:creationId xmlns:p14="http://schemas.microsoft.com/office/powerpoint/2010/main" val="271718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824037"/>
            <a:ext cx="5715000" cy="3209925"/>
          </a:xfrm>
          <a:prstGeom prst="rect">
            <a:avLst/>
          </a:prstGeom>
        </p:spPr>
      </p:pic>
    </p:spTree>
    <p:extLst>
      <p:ext uri="{BB962C8B-B14F-4D97-AF65-F5344CB8AC3E}">
        <p14:creationId xmlns:p14="http://schemas.microsoft.com/office/powerpoint/2010/main" val="2367357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the function 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err="1"/>
              <a:t>struct</a:t>
            </a:r>
            <a:r>
              <a:rPr lang="en-US" altLang="zh-CN" dirty="0"/>
              <a:t> </a:t>
            </a:r>
            <a:r>
              <a:rPr lang="en-US" altLang="zh-CN" dirty="0" err="1" smtClean="0"/>
              <a:t>foo_t</a:t>
            </a:r>
            <a:r>
              <a:rPr lang="en-US" altLang="zh-CN" dirty="0" smtClean="0"/>
              <a:t>{</a:t>
            </a:r>
            <a:endParaRPr lang="zh-CN" altLang="en-US" dirty="0"/>
          </a:p>
          <a:p>
            <a:r>
              <a:rPr lang="en-US" altLang="zh-CN" dirty="0" smtClean="0"/>
              <a:t>    </a:t>
            </a:r>
            <a:r>
              <a:rPr lang="en-US" altLang="zh-CN" dirty="0" err="1" smtClean="0"/>
              <a:t>int</a:t>
            </a:r>
            <a:r>
              <a:rPr lang="en-US" altLang="zh-CN" dirty="0" smtClean="0"/>
              <a:t> </a:t>
            </a:r>
            <a:r>
              <a:rPr lang="en-US" altLang="zh-CN" dirty="0"/>
              <a:t>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return a + b;</a:t>
            </a:r>
            <a:endParaRPr lang="en-US" altLang="zh-CN" dirty="0"/>
          </a:p>
          <a:p>
            <a:r>
              <a:rPr lang="en-US" altLang="zh-CN" dirty="0" smtClean="0"/>
              <a:t>    }</a:t>
            </a:r>
            <a:endParaRPr lang="en-US" altLang="zh-CN" dirty="0"/>
          </a:p>
          <a:p>
            <a:r>
              <a:rPr lang="en-US" altLang="zh-CN" dirty="0"/>
              <a:t>};</a:t>
            </a:r>
            <a:endParaRPr lang="en-US" altLang="zh-CN" dirty="0" smtClean="0"/>
          </a:p>
          <a:p>
            <a:endParaRPr lang="en-US" altLang="zh-CN" dirty="0" smtClean="0"/>
          </a:p>
          <a:p>
            <a:r>
              <a:rPr lang="en-US" altLang="zh-CN" dirty="0" err="1" smtClean="0"/>
              <a:t>foo_t</a:t>
            </a:r>
            <a:r>
              <a:rPr lang="en-US" altLang="zh-CN" dirty="0" smtClean="0"/>
              <a:t> foo = {};</a:t>
            </a:r>
          </a:p>
          <a:p>
            <a:r>
              <a:rPr lang="en-US" altLang="zh-CN" dirty="0" err="1"/>
              <a:t>server.register_handler</a:t>
            </a:r>
            <a:r>
              <a:rPr lang="en-US" altLang="zh-CN" dirty="0"/>
              <a:t>("</a:t>
            </a:r>
            <a:r>
              <a:rPr lang="en-US" altLang="zh-CN" dirty="0" err="1"/>
              <a:t>foo_add</a:t>
            </a:r>
            <a:r>
              <a:rPr lang="en-US" altLang="zh-CN" dirty="0"/>
              <a:t>", </a:t>
            </a:r>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&amp;foo</a:t>
            </a:r>
            <a:r>
              <a:rPr lang="en-US" altLang="zh-CN" dirty="0" smtClean="0"/>
              <a:t>));</a:t>
            </a:r>
          </a:p>
          <a:p>
            <a:endParaRPr lang="en-US" altLang="zh-CN" dirty="0" smtClean="0"/>
          </a:p>
          <a:p>
            <a:r>
              <a:rPr lang="en-US" altLang="zh-CN" dirty="0" err="1"/>
              <a:t>timax</a:t>
            </a:r>
            <a:r>
              <a:rPr lang="en-US" altLang="zh-CN" dirty="0"/>
              <a:t>::bind(&amp;</a:t>
            </a:r>
            <a:r>
              <a:rPr lang="en-US" altLang="zh-CN" dirty="0" err="1"/>
              <a:t>foo_t</a:t>
            </a:r>
            <a:r>
              <a:rPr lang="en-US" altLang="zh-CN" dirty="0"/>
              <a:t>::add, &amp;foo</a:t>
            </a:r>
            <a:r>
              <a:rPr lang="en-US" altLang="zh-CN" dirty="0" smtClean="0"/>
              <a:t>);</a:t>
            </a:r>
            <a:r>
              <a:rPr lang="en-US" altLang="zh-CN" dirty="0"/>
              <a:t> </a:t>
            </a:r>
          </a:p>
          <a:p>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a:t>
            </a:r>
            <a:r>
              <a:rPr lang="en-US" altLang="zh-CN" dirty="0" smtClean="0"/>
              <a:t>foo, </a:t>
            </a:r>
            <a:r>
              <a:rPr lang="en-US" altLang="zh-CN" dirty="0" err="1"/>
              <a:t>std</a:t>
            </a:r>
            <a:r>
              <a:rPr lang="en-US" altLang="zh-CN" dirty="0"/>
              <a:t>::placeholders::_</a:t>
            </a:r>
            <a:r>
              <a:rPr lang="en-US" altLang="zh-CN" dirty="0" smtClean="0"/>
              <a:t>1, </a:t>
            </a:r>
            <a:r>
              <a:rPr lang="en-US" altLang="zh-CN" dirty="0" err="1"/>
              <a:t>std</a:t>
            </a:r>
            <a:r>
              <a:rPr lang="en-US" altLang="zh-CN" dirty="0"/>
              <a:t>::placeholders</a:t>
            </a:r>
            <a:r>
              <a:rPr lang="en-US" altLang="zh-CN" dirty="0" smtClean="0"/>
              <a:t>::_2);</a:t>
            </a:r>
            <a:endParaRPr lang="zh-CN" altLang="en-US" dirty="0"/>
          </a:p>
        </p:txBody>
      </p:sp>
      <p:sp>
        <p:nvSpPr>
          <p:cNvPr id="4" name="矩形 3"/>
          <p:cNvSpPr/>
          <p:nvPr/>
        </p:nvSpPr>
        <p:spPr>
          <a:xfrm>
            <a:off x="3658654" y="4078052"/>
            <a:ext cx="3561296" cy="369332"/>
          </a:xfrm>
          <a:prstGeom prst="rect">
            <a:avLst/>
          </a:prstGeom>
        </p:spPr>
        <p:txBody>
          <a:bodyPr wrap="none">
            <a:spAutoFit/>
          </a:bodyPr>
          <a:lstStyle/>
          <a:p>
            <a:r>
              <a:rPr lang="en-US" altLang="zh-CN" dirty="0"/>
              <a:t>//</a:t>
            </a:r>
            <a:r>
              <a:rPr lang="en-US" altLang="zh-CN" dirty="0">
                <a:solidFill>
                  <a:srgbClr val="FF0000"/>
                </a:solidFill>
              </a:rPr>
              <a:t>bind</a:t>
            </a:r>
            <a:r>
              <a:rPr lang="zh-CN" altLang="en-US" dirty="0">
                <a:solidFill>
                  <a:srgbClr val="FF0000"/>
                </a:solidFill>
              </a:rPr>
              <a:t> </a:t>
            </a:r>
            <a:r>
              <a:rPr lang="en-US" altLang="zh-CN" dirty="0">
                <a:solidFill>
                  <a:srgbClr val="FF0000"/>
                </a:solidFill>
              </a:rPr>
              <a:t>without anything, clean code</a:t>
            </a:r>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F, </a:t>
            </a:r>
            <a:r>
              <a:rPr lang="en-US" altLang="zh-CN" dirty="0" err="1"/>
              <a:t>typename</a:t>
            </a:r>
            <a:r>
              <a:rPr lang="en-US" altLang="zh-CN" dirty="0"/>
              <a:t> Arg0, </a:t>
            </a:r>
            <a:r>
              <a:rPr lang="en-US" altLang="zh-CN" dirty="0" err="1"/>
              <a:t>typename</a:t>
            </a:r>
            <a:r>
              <a:rPr lang="en-US" altLang="zh-CN" dirty="0"/>
              <a:t> ... </a:t>
            </a:r>
            <a:r>
              <a:rPr lang="en-US" altLang="zh-CN" dirty="0" err="1"/>
              <a:t>Args</a:t>
            </a:r>
            <a:r>
              <a:rPr lang="en-US" altLang="zh-CN" dirty="0"/>
              <a:t>&gt;</a:t>
            </a:r>
          </a:p>
          <a:p>
            <a:r>
              <a:rPr lang="en-US" altLang="zh-CN" dirty="0"/>
              <a:t>auto </a:t>
            </a:r>
            <a:r>
              <a:rPr lang="en-US" altLang="zh-CN" dirty="0" err="1" smtClean="0"/>
              <a:t>bind_impl</a:t>
            </a:r>
            <a:r>
              <a:rPr lang="en-US" altLang="zh-CN" dirty="0" smtClean="0"/>
              <a:t>(F</a:t>
            </a:r>
            <a:r>
              <a:rPr lang="en-US" altLang="zh-CN" dirty="0"/>
              <a:t>&amp;&amp; f, Arg0&amp;&amp; arg0, </a:t>
            </a:r>
            <a:r>
              <a:rPr lang="en-US" altLang="zh-CN" dirty="0" err="1"/>
              <a:t>Args</a:t>
            </a:r>
            <a:r>
              <a:rPr lang="en-US" altLang="zh-CN" dirty="0"/>
              <a:t>&amp;&amp; ... </a:t>
            </a:r>
            <a:r>
              <a:rPr lang="en-US" altLang="zh-CN" dirty="0" err="1"/>
              <a:t>args</a:t>
            </a:r>
            <a:r>
              <a:rPr lang="en-US" altLang="zh-CN" dirty="0"/>
              <a:t>)</a:t>
            </a:r>
          </a:p>
          <a:p>
            <a:r>
              <a:rPr lang="en-US" altLang="zh-CN" dirty="0"/>
              <a:t>-&gt; </a:t>
            </a:r>
            <a:r>
              <a:rPr lang="en-US" altLang="zh-CN" dirty="0" err="1"/>
              <a:t>typename</a:t>
            </a:r>
            <a:r>
              <a:rPr lang="en-US" altLang="zh-CN" dirty="0"/>
              <a:t> </a:t>
            </a:r>
            <a:r>
              <a:rPr lang="en-US" altLang="zh-CN" dirty="0" err="1"/>
              <a:t>bind_to_function</a:t>
            </a:r>
            <a:r>
              <a:rPr lang="en-US" altLang="zh-CN" dirty="0"/>
              <a:t>&lt;F, Arg0, </a:t>
            </a:r>
            <a:r>
              <a:rPr lang="en-US" altLang="zh-CN" dirty="0" err="1"/>
              <a:t>Args</a:t>
            </a:r>
            <a:r>
              <a:rPr lang="en-US" altLang="zh-CN" dirty="0"/>
              <a:t>...&gt;::type</a:t>
            </a:r>
          </a:p>
          <a:p>
            <a:r>
              <a:rPr lang="en-US" altLang="zh-CN" dirty="0"/>
              <a:t>{</a:t>
            </a:r>
          </a:p>
          <a:p>
            <a:r>
              <a:rPr lang="en-US" altLang="zh-CN" dirty="0" smtClean="0"/>
              <a:t>    return </a:t>
            </a:r>
            <a:r>
              <a:rPr lang="en-US" altLang="zh-CN" dirty="0" err="1"/>
              <a:t>std</a:t>
            </a:r>
            <a:r>
              <a:rPr lang="en-US" altLang="zh-CN" dirty="0"/>
              <a:t>::bind(</a:t>
            </a:r>
            <a:r>
              <a:rPr lang="en-US" altLang="zh-CN" dirty="0" err="1"/>
              <a:t>std</a:t>
            </a:r>
            <a:r>
              <a:rPr lang="en-US" altLang="zh-CN" dirty="0"/>
              <a:t>::forward&lt;F&gt;(f), </a:t>
            </a:r>
            <a:r>
              <a:rPr lang="en-US" altLang="zh-CN" dirty="0" err="1"/>
              <a:t>std</a:t>
            </a:r>
            <a:r>
              <a:rPr lang="en-US" altLang="zh-CN" dirty="0"/>
              <a:t>::forward&lt;Arg0&gt;(arg0), </a:t>
            </a:r>
            <a:r>
              <a:rPr lang="en-US" altLang="zh-CN" dirty="0" smtClean="0"/>
              <a:t>      </a:t>
            </a:r>
            <a:r>
              <a:rPr lang="en-US" altLang="zh-CN" dirty="0" err="1" smtClean="0"/>
              <a:t>std</a:t>
            </a:r>
            <a:r>
              <a:rPr lang="en-US" altLang="zh-CN" dirty="0"/>
              <a:t>::forward&lt;</a:t>
            </a:r>
            <a:r>
              <a:rPr lang="en-US" altLang="zh-CN" dirty="0" err="1"/>
              <a:t>Args</a:t>
            </a:r>
            <a:r>
              <a:rPr lang="en-US" altLang="zh-CN" dirty="0"/>
              <a:t>&gt;(</a:t>
            </a:r>
            <a:r>
              <a:rPr lang="en-US" altLang="zh-CN" dirty="0" err="1"/>
              <a:t>args</a:t>
            </a:r>
            <a:r>
              <a:rPr lang="en-US" altLang="zh-CN" dirty="0"/>
              <a:t>)...);</a:t>
            </a:r>
          </a:p>
          <a:p>
            <a:r>
              <a:rPr lang="en-US" altLang="zh-CN" dirty="0"/>
              <a:t>}</a:t>
            </a:r>
          </a:p>
          <a:p>
            <a:endParaRPr lang="zh-CN" altLang="en-US" dirty="0"/>
          </a:p>
          <a:p>
            <a:r>
              <a:rPr lang="en-US" altLang="zh-CN" dirty="0"/>
              <a:t>template &lt;</a:t>
            </a:r>
            <a:r>
              <a:rPr lang="en-US" altLang="zh-CN" dirty="0" err="1"/>
              <a:t>typename</a:t>
            </a:r>
            <a:r>
              <a:rPr lang="en-US" altLang="zh-CN" dirty="0"/>
              <a:t> F&gt;</a:t>
            </a:r>
          </a:p>
          <a:p>
            <a:r>
              <a:rPr lang="en-US" altLang="zh-CN" dirty="0"/>
              <a:t>auto </a:t>
            </a:r>
            <a:r>
              <a:rPr lang="en-US" altLang="zh-CN" dirty="0" err="1" smtClean="0"/>
              <a:t>bind_impl</a:t>
            </a:r>
            <a:r>
              <a:rPr lang="en-US" altLang="zh-CN" dirty="0" smtClean="0"/>
              <a:t>(F</a:t>
            </a:r>
            <a:r>
              <a:rPr lang="en-US" altLang="zh-CN" dirty="0"/>
              <a:t>&amp;&amp; f</a:t>
            </a:r>
            <a:r>
              <a:rPr lang="en-US" altLang="zh-CN" dirty="0" smtClean="0"/>
              <a:t>) -&gt; </a:t>
            </a:r>
            <a:r>
              <a:rPr lang="en-US" altLang="zh-CN" dirty="0" err="1"/>
              <a:t>typename</a:t>
            </a:r>
            <a:r>
              <a:rPr lang="en-US" altLang="zh-CN" dirty="0"/>
              <a:t> </a:t>
            </a:r>
            <a:r>
              <a:rPr lang="en-US" altLang="zh-CN" dirty="0" err="1"/>
              <a:t>function_traits</a:t>
            </a:r>
            <a:r>
              <a:rPr lang="en-US" altLang="zh-CN" dirty="0"/>
              <a:t>&lt;F&gt;::</a:t>
            </a:r>
            <a:r>
              <a:rPr lang="en-US" altLang="zh-CN" dirty="0" err="1"/>
              <a:t>stl_function_type</a:t>
            </a:r>
            <a:endParaRPr lang="en-US" altLang="zh-CN" dirty="0"/>
          </a:p>
          <a:p>
            <a:r>
              <a:rPr lang="en-US" altLang="zh-CN" dirty="0"/>
              <a:t>{</a:t>
            </a:r>
          </a:p>
          <a:p>
            <a:r>
              <a:rPr lang="en-US" altLang="zh-CN" dirty="0" smtClean="0"/>
              <a:t>    return </a:t>
            </a:r>
            <a:r>
              <a:rPr lang="en-US" altLang="zh-CN" dirty="0"/>
              <a:t>[</a:t>
            </a:r>
            <a:r>
              <a:rPr lang="en-US" altLang="zh-CN" dirty="0" err="1"/>
              <a:t>func</a:t>
            </a:r>
            <a:r>
              <a:rPr lang="en-US" altLang="zh-CN" dirty="0"/>
              <a:t> = </a:t>
            </a:r>
            <a:r>
              <a:rPr lang="en-US" altLang="zh-CN" dirty="0" err="1"/>
              <a:t>std</a:t>
            </a:r>
            <a:r>
              <a:rPr lang="en-US" altLang="zh-CN" dirty="0"/>
              <a:t>::forward&lt;F&gt;(f)](auto&amp;&amp; ... </a:t>
            </a:r>
            <a:r>
              <a:rPr lang="en-US" altLang="zh-CN" dirty="0" err="1"/>
              <a:t>args</a:t>
            </a:r>
            <a:r>
              <a:rPr lang="en-US" altLang="zh-CN" dirty="0" smtClean="0"/>
              <a:t>){ </a:t>
            </a:r>
          </a:p>
          <a:p>
            <a:r>
              <a:rPr lang="en-US" altLang="zh-CN" dirty="0" smtClean="0"/>
              <a:t>        return </a:t>
            </a:r>
            <a:r>
              <a:rPr lang="en-US" altLang="zh-CN" dirty="0" err="1"/>
              <a:t>func</a:t>
            </a:r>
            <a:r>
              <a:rPr lang="en-US" altLang="zh-CN" dirty="0"/>
              <a:t>(</a:t>
            </a:r>
            <a:r>
              <a:rPr lang="en-US" altLang="zh-CN" dirty="0" err="1"/>
              <a:t>std</a:t>
            </a:r>
            <a:r>
              <a:rPr lang="en-US" altLang="zh-CN" dirty="0"/>
              <a:t>::forward&lt;</a:t>
            </a:r>
            <a:r>
              <a:rPr lang="en-US" altLang="zh-CN" dirty="0" err="1"/>
              <a:t>decltype</a:t>
            </a:r>
            <a:r>
              <a:rPr lang="en-US" altLang="zh-CN" dirty="0"/>
              <a:t>(</a:t>
            </a:r>
            <a:r>
              <a:rPr lang="en-US" altLang="zh-CN" dirty="0" err="1"/>
              <a:t>args</a:t>
            </a:r>
            <a:r>
              <a:rPr lang="en-US" altLang="zh-CN" dirty="0"/>
              <a:t>)&gt;(</a:t>
            </a:r>
            <a:r>
              <a:rPr lang="en-US" altLang="zh-CN" dirty="0" err="1"/>
              <a:t>args</a:t>
            </a:r>
            <a:r>
              <a:rPr lang="en-US" altLang="zh-CN" dirty="0"/>
              <a:t>)...); </a:t>
            </a:r>
            <a:endParaRPr lang="en-US" altLang="zh-CN" dirty="0" smtClean="0"/>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8285347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namespace </a:t>
            </a:r>
            <a:r>
              <a:rPr lang="en-US" altLang="zh-CN" dirty="0"/>
              <a:t>client</a:t>
            </a:r>
          </a:p>
          <a:p>
            <a:r>
              <a:rPr lang="en-US" altLang="zh-CN" dirty="0"/>
              <a:t>{</a:t>
            </a:r>
          </a:p>
          <a:p>
            <a:r>
              <a:rPr lang="en-US" altLang="zh-CN" dirty="0"/>
              <a:t> </a:t>
            </a:r>
            <a:r>
              <a:rPr lang="en-US" altLang="zh-CN" dirty="0" smtClean="0"/>
              <a:t>   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smtClean="0"/>
              <a:t>asycn_client.call</a:t>
            </a:r>
            <a:r>
              <a:rPr lang="en-US" altLang="zh-CN" dirty="0" smtClean="0"/>
              <a:t>(endpoint</a:t>
            </a:r>
            <a:r>
              <a:rPr lang="en-US" altLang="zh-CN" dirty="0"/>
              <a:t>, client::add, "test", 5); //compile error, not matching</a:t>
            </a:r>
            <a:endParaRPr lang="en-US" altLang="zh-CN" dirty="0" smtClean="0"/>
          </a:p>
          <a:p>
            <a:endParaRPr lang="en-US" altLang="zh-CN" dirty="0" smtClean="0"/>
          </a:p>
          <a:p>
            <a:r>
              <a:rPr lang="en-US" altLang="zh-CN" dirty="0" smtClean="0"/>
              <a:t>check the arguments at compile time.</a:t>
            </a:r>
          </a:p>
          <a:p>
            <a:r>
              <a:rPr lang="en-US" altLang="zh-CN" dirty="0"/>
              <a:t>No protocol file</a:t>
            </a:r>
          </a:p>
          <a:p>
            <a:endParaRPr lang="en-US" altLang="zh-CN" dirty="0"/>
          </a:p>
          <a:p>
            <a:r>
              <a:rPr lang="en-US" altLang="zh-CN" dirty="0"/>
              <a:t>How to check call error in compile time?</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#define TIMAX_DEFINE_PROTOCOL(handler, ...) static </a:t>
            </a:r>
            <a:r>
              <a:rPr lang="en-US" altLang="zh-CN" dirty="0" err="1"/>
              <a:t>const</a:t>
            </a:r>
            <a:r>
              <a:rPr lang="en-US" altLang="zh-CN" dirty="0"/>
              <a:t> </a:t>
            </a:r>
            <a:r>
              <a:rPr lang="en-US" altLang="zh-CN" dirty="0" err="1"/>
              <a:t>rpc</a:t>
            </a:r>
            <a:r>
              <a:rPr lang="en-US" altLang="zh-CN" dirty="0"/>
              <a:t>::</a:t>
            </a:r>
            <a:r>
              <a:rPr lang="en-US" altLang="zh-CN" dirty="0" err="1"/>
              <a:t>rpc_protocol</a:t>
            </a:r>
            <a:r>
              <a:rPr lang="en-US" altLang="zh-CN" dirty="0"/>
              <a:t>&lt;__VA_ARGS__&gt; handler{ #handler }</a:t>
            </a:r>
          </a:p>
          <a:p>
            <a:endParaRPr lang="zh-CN" altLang="en-US"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smtClean="0"/>
              <a:t>rpc_protocol</a:t>
            </a:r>
            <a:r>
              <a:rPr lang="en-US" altLang="zh-CN" dirty="0" smtClean="0"/>
              <a:t>&lt;Ret(</a:t>
            </a:r>
            <a:r>
              <a:rPr lang="en-US" altLang="zh-CN" dirty="0" err="1" smtClean="0"/>
              <a:t>Args</a:t>
            </a:r>
            <a:r>
              <a:rPr lang="en-US" altLang="zh-CN" dirty="0" smtClean="0"/>
              <a:t>...)&gt;{</a:t>
            </a:r>
          </a:p>
          <a:p>
            <a:r>
              <a:rPr lang="en-US" altLang="zh-CN" dirty="0" smtClean="0"/>
              <a:t>    </a:t>
            </a:r>
            <a:r>
              <a:rPr lang="en-US" altLang="zh-CN" dirty="0"/>
              <a:t>using </a:t>
            </a:r>
            <a:r>
              <a:rPr lang="en-US" altLang="zh-CN" dirty="0" err="1"/>
              <a:t>signature_type</a:t>
            </a:r>
            <a:r>
              <a:rPr lang="en-US" altLang="zh-CN" dirty="0"/>
              <a:t> = Ret(</a:t>
            </a:r>
            <a:r>
              <a:rPr lang="en-US" altLang="zh-CN" dirty="0" err="1"/>
              <a:t>Args</a:t>
            </a:r>
            <a:r>
              <a:rPr lang="en-US" altLang="zh-CN" dirty="0" smtClean="0"/>
              <a:t>...);</a:t>
            </a:r>
          </a:p>
          <a:p>
            <a:endParaRPr lang="zh-CN" altLang="en-US" dirty="0"/>
          </a:p>
          <a:p>
            <a:r>
              <a:rPr lang="en-US" altLang="zh-CN" dirty="0" smtClean="0"/>
              <a:t>    template </a:t>
            </a:r>
            <a:r>
              <a:rPr lang="en-US" altLang="zh-CN" dirty="0"/>
              <a:t>&lt;</a:t>
            </a:r>
            <a:r>
              <a:rPr lang="en-US" altLang="zh-CN" dirty="0" err="1"/>
              <a:t>typename</a:t>
            </a:r>
            <a:r>
              <a:rPr lang="en-US" altLang="zh-CN" dirty="0"/>
              <a:t> ... </a:t>
            </a:r>
            <a:r>
              <a:rPr lang="en-US" altLang="zh-CN" dirty="0" err="1"/>
              <a:t>TArgs</a:t>
            </a:r>
            <a:r>
              <a:rPr lang="en-US" altLang="zh-CN" dirty="0"/>
              <a:t>&gt;</a:t>
            </a:r>
          </a:p>
          <a:p>
            <a:r>
              <a:rPr lang="en-US" altLang="zh-CN" dirty="0" smtClean="0"/>
              <a:t>    auto </a:t>
            </a:r>
            <a:r>
              <a:rPr lang="en-US" altLang="zh-CN" dirty="0" err="1"/>
              <a:t>pack_args</a:t>
            </a:r>
            <a:r>
              <a:rPr lang="en-US" altLang="zh-CN" dirty="0"/>
              <a:t>(</a:t>
            </a:r>
            <a:r>
              <a:rPr lang="en-US" altLang="zh-CN" dirty="0" err="1"/>
              <a:t>TArgs</a:t>
            </a:r>
            <a:r>
              <a:rPr lang="en-US" altLang="zh-CN" dirty="0"/>
              <a:t>&amp;&amp; ... </a:t>
            </a:r>
            <a:r>
              <a:rPr lang="en-US" altLang="zh-CN" dirty="0" err="1"/>
              <a:t>args</a:t>
            </a:r>
            <a:r>
              <a:rPr lang="en-US" altLang="zh-CN" dirty="0"/>
              <a:t>) </a:t>
            </a:r>
            <a:r>
              <a:rPr lang="en-US" altLang="zh-CN" dirty="0" err="1" smtClean="0"/>
              <a:t>const</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a:t>
            </a:r>
            <a:r>
              <a:rPr lang="en-US" altLang="zh-CN" dirty="0" err="1" smtClean="0"/>
              <a:t>is_argument_match</a:t>
            </a:r>
            <a:r>
              <a:rPr lang="en-US" altLang="zh-CN" dirty="0" smtClean="0"/>
              <a:t>&lt;</a:t>
            </a:r>
            <a:r>
              <a:rPr lang="en-US" altLang="zh-CN" dirty="0" err="1" smtClean="0"/>
              <a:t>signature_type</a:t>
            </a:r>
            <a:r>
              <a:rPr lang="en-US" altLang="zh-CN" dirty="0"/>
              <a:t>, </a:t>
            </a:r>
            <a:r>
              <a:rPr lang="en-US" altLang="zh-CN" dirty="0" err="1"/>
              <a:t>TArgs</a:t>
            </a:r>
            <a:r>
              <a:rPr lang="en-US" altLang="zh-CN" dirty="0"/>
              <a:t>...&gt;::value, </a:t>
            </a:r>
            <a:r>
              <a:rPr lang="en-US" altLang="zh-CN" dirty="0" smtClean="0"/>
              <a:t>"don`t  match </a:t>
            </a:r>
            <a:r>
              <a:rPr lang="en-US" altLang="zh-CN" dirty="0"/>
              <a:t>the protocol!");</a:t>
            </a:r>
          </a:p>
          <a:p>
            <a:r>
              <a:rPr lang="en-US" altLang="zh-CN" dirty="0"/>
              <a:t> </a:t>
            </a:r>
            <a:r>
              <a:rPr lang="en-US" altLang="zh-CN" dirty="0" smtClean="0"/>
              <a:t>   }</a:t>
            </a:r>
            <a:endParaRPr lang="en-US" altLang="zh-CN" dirty="0"/>
          </a:p>
          <a:p>
            <a:r>
              <a:rPr lang="en-US" altLang="zh-CN" dirty="0"/>
              <a:t>};</a:t>
            </a:r>
            <a:endParaRPr lang="zh-CN" altLang="en-US" dirty="0"/>
          </a:p>
        </p:txBody>
      </p:sp>
      <p:sp>
        <p:nvSpPr>
          <p:cNvPr id="4" name="矩形 3"/>
          <p:cNvSpPr/>
          <p:nvPr/>
        </p:nvSpPr>
        <p:spPr>
          <a:xfrm>
            <a:off x="501794" y="5354637"/>
            <a:ext cx="4401205" cy="369332"/>
          </a:xfrm>
          <a:prstGeom prst="rect">
            <a:avLst/>
          </a:prstGeom>
        </p:spPr>
        <p:txBody>
          <a:bodyPr wrap="none">
            <a:spAutoFit/>
          </a:bodyPr>
          <a:lstStyle/>
          <a:p>
            <a:r>
              <a:rPr lang="en-US" altLang="zh-CN" dirty="0"/>
              <a:t>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p:txBody>
      </p:sp>
      <p:sp>
        <p:nvSpPr>
          <p:cNvPr id="6" name="矩形 5"/>
          <p:cNvSpPr/>
          <p:nvPr/>
        </p:nvSpPr>
        <p:spPr>
          <a:xfrm>
            <a:off x="5771470" y="5323469"/>
            <a:ext cx="3087897" cy="369332"/>
          </a:xfrm>
          <a:prstGeom prst="rect">
            <a:avLst/>
          </a:prstGeom>
        </p:spPr>
        <p:txBody>
          <a:bodyPr wrap="none">
            <a:spAutoFit/>
          </a:bodyPr>
          <a:lstStyle/>
          <a:p>
            <a:r>
              <a:rPr lang="zh-CN" altLang="en-US" dirty="0"/>
              <a:t>rpc_protocol&lt;int(int, int)&gt; add;</a:t>
            </a:r>
          </a:p>
        </p:txBody>
      </p:sp>
      <p:sp>
        <p:nvSpPr>
          <p:cNvPr id="7" name="右箭头 6"/>
          <p:cNvSpPr/>
          <p:nvPr/>
        </p:nvSpPr>
        <p:spPr>
          <a:xfrm>
            <a:off x="4902999" y="5453201"/>
            <a:ext cx="813935" cy="1722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294966" y="3969000"/>
            <a:ext cx="5414682" cy="338554"/>
          </a:xfrm>
          <a:prstGeom prst="rect">
            <a:avLst/>
          </a:prstGeom>
        </p:spPr>
        <p:txBody>
          <a:bodyPr wrap="square">
            <a:spAutoFit/>
          </a:bodyPr>
          <a:lstStyle/>
          <a:p>
            <a:r>
              <a:rPr lang="en-US" altLang="zh-CN" sz="1600" dirty="0" err="1">
                <a:solidFill>
                  <a:srgbClr val="FF0000"/>
                </a:solidFill>
                <a:latin typeface="Microsoft YaHei" panose="020B0503020204020204" pitchFamily="34" charset="-122"/>
                <a:ea typeface="Microsoft YaHei" panose="020B0503020204020204" pitchFamily="34" charset="-122"/>
              </a:rPr>
              <a:t>is_argument_match</a:t>
            </a:r>
            <a:r>
              <a:rPr lang="en-US" altLang="zh-CN" sz="1600" dirty="0">
                <a:solidFill>
                  <a:srgbClr val="FF0000"/>
                </a:solidFill>
                <a:latin typeface="Microsoft YaHei" panose="020B0503020204020204" pitchFamily="34" charset="-122"/>
                <a:ea typeface="Microsoft YaHei" panose="020B0503020204020204" pitchFamily="34" charset="-122"/>
              </a:rPr>
              <a:t>&lt;</a:t>
            </a:r>
            <a:r>
              <a:rPr lang="en-US" altLang="zh-CN" sz="1600" dirty="0" err="1">
                <a:solidFill>
                  <a:srgbClr val="FF0000"/>
                </a:solidFill>
                <a:latin typeface="Microsoft YaHei" panose="020B0503020204020204" pitchFamily="34" charset="-122"/>
                <a:ea typeface="Microsoft YaHei" panose="020B0503020204020204" pitchFamily="34" charset="-122"/>
              </a:rPr>
              <a:t>signature_type</a:t>
            </a:r>
            <a:r>
              <a:rPr lang="en-US" altLang="zh-CN" sz="1600" dirty="0">
                <a:solidFill>
                  <a:srgbClr val="FF0000"/>
                </a:solidFill>
                <a:latin typeface="Microsoft YaHei" panose="020B0503020204020204" pitchFamily="34" charset="-122"/>
                <a:ea typeface="Microsoft YaHei" panose="020B0503020204020204" pitchFamily="34" charset="-122"/>
              </a:rPr>
              <a:t>, </a:t>
            </a:r>
            <a:r>
              <a:rPr lang="en-US" altLang="zh-CN" sz="1600" dirty="0" err="1">
                <a:solidFill>
                  <a:srgbClr val="FF0000"/>
                </a:solidFill>
                <a:latin typeface="Microsoft YaHei" panose="020B0503020204020204" pitchFamily="34" charset="-122"/>
                <a:ea typeface="Microsoft YaHei" panose="020B0503020204020204" pitchFamily="34" charset="-122"/>
              </a:rPr>
              <a:t>TArgs</a:t>
            </a:r>
            <a:r>
              <a:rPr lang="en-US" altLang="zh-CN" sz="1600" dirty="0">
                <a:solidFill>
                  <a:srgbClr val="FF0000"/>
                </a:solidFill>
                <a:latin typeface="Microsoft YaHei" panose="020B0503020204020204" pitchFamily="34" charset="-122"/>
                <a:ea typeface="Microsoft YaHei" panose="020B0503020204020204" pitchFamily="34" charset="-122"/>
              </a:rPr>
              <a:t>...&gt;::</a:t>
            </a:r>
            <a:r>
              <a:rPr lang="en-US" altLang="zh-CN" sz="1600" dirty="0" smtClean="0">
                <a:solidFill>
                  <a:srgbClr val="FF0000"/>
                </a:solidFill>
                <a:latin typeface="Microsoft YaHei" panose="020B0503020204020204" pitchFamily="34" charset="-122"/>
                <a:ea typeface="Microsoft YaHei" panose="020B0503020204020204" pitchFamily="34" charset="-122"/>
              </a:rPr>
              <a:t>value</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6446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fltVal val="0"/>
                                          </p:val>
                                        </p:tav>
                                        <p:tav tm="100000">
                                          <p:val>
                                            <p:strVal val="#ppt_w"/>
                                          </p:val>
                                        </p:tav>
                                      </p:tavLst>
                                    </p:anim>
                                    <p:anim calcmode="lin" valueType="num">
                                      <p:cBhvr>
                                        <p:cTn id="57" dur="500" fill="hold"/>
                                        <p:tgtEl>
                                          <p:spTgt spid="8"/>
                                        </p:tgtEl>
                                        <p:attrNameLst>
                                          <p:attrName>ppt_h</p:attrName>
                                        </p:attrNameLst>
                                      </p:cBhvr>
                                      <p:tavLst>
                                        <p:tav tm="0">
                                          <p:val>
                                            <p:fltVal val="0"/>
                                          </p:val>
                                        </p:tav>
                                        <p:tav tm="100000">
                                          <p:val>
                                            <p:strVal val="#ppt_h"/>
                                          </p:val>
                                        </p:tav>
                                      </p:tavLst>
                                    </p:anim>
                                    <p:animEffect transition="in" filter="fade">
                                      <p:cBhvr>
                                        <p:cTn id="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a:t>
            </a:r>
            <a:r>
              <a:rPr lang="zh-CN" altLang="en-US" dirty="0" smtClean="0"/>
              <a:t>   template </a:t>
            </a:r>
            <a:r>
              <a:rPr lang="zh-CN" altLang="en-US" dirty="0"/>
              <a:t>&lt;typename T&gt;</a:t>
            </a:r>
          </a:p>
          <a:p>
            <a:r>
              <a:rPr lang="zh-CN" altLang="en-US" dirty="0"/>
              <a:t> </a:t>
            </a:r>
            <a:r>
              <a:rPr lang="zh-CN" altLang="en-US" dirty="0" smtClean="0"/>
              <a:t>   static </a:t>
            </a:r>
            <a:r>
              <a:rPr lang="zh-CN" altLang="en-US" dirty="0"/>
              <a:t>std::false_type test(...);</a:t>
            </a:r>
          </a:p>
          <a:p>
            <a:r>
              <a:rPr lang="zh-CN" altLang="en-US" dirty="0"/>
              <a:t> </a:t>
            </a:r>
            <a:r>
              <a:rPr lang="zh-CN" altLang="en-US" dirty="0" smtClean="0"/>
              <a:t>   template </a:t>
            </a:r>
            <a:r>
              <a:rPr lang="zh-CN" altLang="en-US" dirty="0"/>
              <a:t>&lt;typename T, typename =</a:t>
            </a:r>
          </a:p>
          <a:p>
            <a:r>
              <a:rPr lang="en-US" altLang="zh-CN" dirty="0"/>
              <a:t>	</a:t>
            </a:r>
            <a:r>
              <a:rPr lang="zh-CN" altLang="en-US" dirty="0" smtClean="0"/>
              <a:t>decltype</a:t>
            </a:r>
            <a:r>
              <a:rPr lang="zh-CN" altLang="en-US" dirty="0"/>
              <a:t>(std::declval&lt;T&gt;()(std::declval&lt;Args&gt;()...))&gt;</a:t>
            </a:r>
          </a:p>
          <a:p>
            <a:r>
              <a:rPr lang="zh-CN" altLang="en-US" dirty="0"/>
              <a:t> </a:t>
            </a:r>
            <a:r>
              <a:rPr lang="zh-CN" altLang="en-US" dirty="0" smtClean="0"/>
              <a:t>   </a:t>
            </a:r>
            <a:endParaRPr lang="en-US" altLang="zh-CN" dirty="0" smtClean="0"/>
          </a:p>
          <a:p>
            <a:r>
              <a:rPr lang="en-US" altLang="zh-CN" dirty="0"/>
              <a:t> </a:t>
            </a:r>
            <a:r>
              <a:rPr lang="en-US" altLang="zh-CN" dirty="0" smtClean="0"/>
              <a:t>   </a:t>
            </a:r>
            <a:r>
              <a:rPr lang="zh-CN" altLang="en-US" dirty="0" smtClean="0"/>
              <a:t>static </a:t>
            </a:r>
            <a:r>
              <a:rPr lang="zh-CN" altLang="en-US" dirty="0"/>
              <a:t>std::true_type test(int);</a:t>
            </a:r>
          </a:p>
          <a:p>
            <a:r>
              <a:rPr lang="zh-CN" altLang="en-US" dirty="0"/>
              <a:t> </a:t>
            </a:r>
            <a:r>
              <a:rPr lang="zh-CN" altLang="en-US" dirty="0" smtClean="0"/>
              <a:t>   using </a:t>
            </a:r>
            <a:r>
              <a:rPr lang="zh-CN" altLang="en-US" dirty="0"/>
              <a:t>result_type = decltype(test&lt;Func&gt;(0));</a:t>
            </a:r>
          </a:p>
          <a:p>
            <a:r>
              <a:rPr lang="zh-CN" altLang="en-US" dirty="0"/>
              <a:t>public:</a:t>
            </a:r>
          </a:p>
          <a:p>
            <a:r>
              <a:rPr lang="zh-CN" altLang="en-US" dirty="0"/>
              <a:t> </a:t>
            </a:r>
            <a:r>
              <a:rPr lang="zh-CN" altLang="en-US" dirty="0" smtClean="0"/>
              <a:t>   static </a:t>
            </a:r>
            <a:r>
              <a:rPr lang="zh-CN" altLang="en-US" dirty="0"/>
              <a:t>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9" name="矩形 8"/>
          <p:cNvSpPr/>
          <p:nvPr/>
        </p:nvSpPr>
        <p:spPr>
          <a:xfrm>
            <a:off x="1421929" y="3405502"/>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2059282" cy="923330"/>
          </a:xfrm>
          <a:prstGeom prst="rect">
            <a:avLst/>
          </a:prstGeom>
        </p:spPr>
        <p:txBody>
          <a:bodyPr wrap="none">
            <a:spAutoFit/>
          </a:bodyPr>
          <a:lstStyle/>
          <a:p>
            <a:r>
              <a:rPr lang="en-US" altLang="zh-CN" dirty="0" err="1" smtClean="0"/>
              <a:t>declval</a:t>
            </a:r>
            <a:r>
              <a:rPr lang="en-US" altLang="zh-CN" dirty="0" smtClean="0"/>
              <a:t>, </a:t>
            </a:r>
            <a:r>
              <a:rPr lang="en-US" altLang="zh-CN" dirty="0" err="1" smtClean="0"/>
              <a:t>decltype</a:t>
            </a:r>
            <a:r>
              <a:rPr lang="en-US" altLang="zh-CN" dirty="0" smtClean="0"/>
              <a:t>,</a:t>
            </a:r>
          </a:p>
          <a:p>
            <a:r>
              <a:rPr lang="en-US" altLang="zh-CN" dirty="0" smtClean="0"/>
              <a:t>Pretend to call,</a:t>
            </a:r>
          </a:p>
          <a:p>
            <a:r>
              <a:rPr lang="en-US" altLang="zh-CN" dirty="0" smtClean="0"/>
              <a:t>according to SFINAE</a:t>
            </a:r>
            <a:endParaRPr lang="zh-CN" altLang="en-US" dirty="0"/>
          </a:p>
        </p:txBody>
      </p:sp>
      <p:sp>
        <p:nvSpPr>
          <p:cNvPr id="12" name="右箭头 11"/>
          <p:cNvSpPr/>
          <p:nvPr/>
        </p:nvSpPr>
        <p:spPr>
          <a:xfrm rot="19318863">
            <a:off x="4495866" y="2799062"/>
            <a:ext cx="1160740" cy="1923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9" grpId="0"/>
      <p:bldP spid="10" grpId="0"/>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smtClean="0"/>
              <a:t>is_smart_pointer</a:t>
            </a:r>
            <a:endParaRPr lang="en-US" altLang="zh-CN" dirty="0" smtClean="0"/>
          </a:p>
          <a:p>
            <a:endParaRPr lang="en-US" altLang="zh-CN" dirty="0" smtClean="0"/>
          </a:p>
          <a:p>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std</a:t>
            </a:r>
            <a:r>
              <a:rPr lang="en-US" altLang="zh-CN" dirty="0"/>
              <a:t>::</a:t>
            </a:r>
            <a:r>
              <a:rPr lang="en-US" altLang="zh-CN" dirty="0" err="1"/>
              <a:t>shared_ptr</a:t>
            </a:r>
            <a:r>
              <a:rPr lang="en-US" altLang="zh-CN" dirty="0"/>
              <a:t>&lt;</a:t>
            </a:r>
            <a:r>
              <a:rPr lang="en-US" altLang="zh-CN" dirty="0" err="1"/>
              <a:t>int</a:t>
            </a:r>
            <a:r>
              <a:rPr lang="en-US" altLang="zh-CN" dirty="0"/>
              <a:t>&gt;&gt;::value, "error"); </a:t>
            </a:r>
            <a:r>
              <a:rPr lang="en-US" altLang="zh-CN" dirty="0" err="1"/>
              <a:t>static_assert</a:t>
            </a:r>
            <a:r>
              <a:rPr lang="en-US" altLang="zh-CN" dirty="0"/>
              <a:t>(</a:t>
            </a:r>
            <a:r>
              <a:rPr lang="en-US" altLang="zh-CN" dirty="0" err="1"/>
              <a:t>is_smart_pointer</a:t>
            </a:r>
            <a:r>
              <a:rPr lang="en-US" altLang="zh-CN" dirty="0"/>
              <a:t>&lt;</a:t>
            </a:r>
            <a:r>
              <a:rPr lang="en-US" altLang="zh-CN" dirty="0" err="1"/>
              <a:t>std</a:t>
            </a:r>
            <a:r>
              <a:rPr lang="en-US" altLang="zh-CN" dirty="0"/>
              <a:t>::</a:t>
            </a:r>
            <a:r>
              <a:rPr lang="en-US" altLang="zh-CN" dirty="0" err="1"/>
              <a:t>unique_ptr</a:t>
            </a:r>
            <a:r>
              <a:rPr lang="en-US" altLang="zh-CN" dirty="0"/>
              <a:t>&lt;</a:t>
            </a:r>
            <a:r>
              <a:rPr lang="en-US" altLang="zh-CN" dirty="0" err="1"/>
              <a:t>int</a:t>
            </a:r>
            <a:r>
              <a:rPr lang="en-US" altLang="zh-CN" dirty="0"/>
              <a:t>&gt;&gt;::value, "error"); </a:t>
            </a:r>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int</a:t>
            </a:r>
            <a:r>
              <a:rPr lang="en-US" altLang="zh-CN" dirty="0"/>
              <a:t>*&gt;::value, "error</a:t>
            </a:r>
            <a:r>
              <a:rPr lang="en-US" altLang="zh-CN" dirty="0" smtClean="0"/>
              <a:t>");  </a:t>
            </a:r>
            <a:r>
              <a:rPr lang="en-US" altLang="zh-CN" b="1" dirty="0" smtClean="0"/>
              <a:t>//compile error</a:t>
            </a:r>
            <a:endParaRPr lang="zh-CN" altLang="en-US" b="1" dirty="0"/>
          </a:p>
        </p:txBody>
      </p:sp>
    </p:spTree>
    <p:extLst>
      <p:ext uri="{BB962C8B-B14F-4D97-AF65-F5344CB8AC3E}">
        <p14:creationId xmlns:p14="http://schemas.microsoft.com/office/powerpoint/2010/main" val="3464557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T, </a:t>
            </a:r>
            <a:r>
              <a:rPr lang="en-US" altLang="zh-CN" dirty="0" err="1"/>
              <a:t>typename</a:t>
            </a:r>
            <a:r>
              <a:rPr lang="en-US" altLang="zh-CN" dirty="0"/>
              <a:t> = void&gt;</a:t>
            </a:r>
          </a:p>
          <a:p>
            <a:r>
              <a:rPr lang="en-US" altLang="zh-CN" dirty="0" err="1"/>
              <a:t>struct</a:t>
            </a:r>
            <a:r>
              <a:rPr lang="en-US" altLang="zh-CN" dirty="0"/>
              <a:t> </a:t>
            </a:r>
            <a:r>
              <a:rPr lang="en-US" altLang="zh-CN" dirty="0" err="1"/>
              <a:t>is_smart_pointer</a:t>
            </a:r>
            <a:r>
              <a:rPr lang="en-US" altLang="zh-CN" dirty="0"/>
              <a:t> : </a:t>
            </a:r>
            <a:r>
              <a:rPr lang="en-US" altLang="zh-CN" dirty="0" err="1"/>
              <a:t>std</a:t>
            </a:r>
            <a:r>
              <a:rPr lang="en-US" altLang="zh-CN" dirty="0"/>
              <a:t>::</a:t>
            </a:r>
            <a:r>
              <a:rPr lang="en-US" altLang="zh-CN" dirty="0" err="1"/>
              <a:t>false_type</a:t>
            </a:r>
            <a:endParaRPr lang="en-US" altLang="zh-CN" dirty="0"/>
          </a:p>
          <a:p>
            <a:r>
              <a:rPr lang="en-US" altLang="zh-CN" dirty="0"/>
              <a:t>{</a:t>
            </a:r>
          </a:p>
          <a:p>
            <a:r>
              <a:rPr lang="en-US" altLang="zh-CN" dirty="0"/>
              <a:t>};</a:t>
            </a:r>
          </a:p>
          <a:p>
            <a:endParaRPr lang="zh-CN" altLang="en-US" dirty="0"/>
          </a:p>
          <a:p>
            <a:r>
              <a:rPr lang="en-US" altLang="zh-CN" dirty="0"/>
              <a:t>// this way of using SFINEA is type reference and cv qualifiers </a:t>
            </a:r>
            <a:r>
              <a:rPr lang="en-US" altLang="zh-CN" dirty="0" err="1"/>
              <a:t>immuned</a:t>
            </a:r>
            <a:endParaRPr lang="en-US" altLang="zh-CN" dirty="0"/>
          </a:p>
          <a:p>
            <a:r>
              <a:rPr lang="en-US" altLang="zh-CN" dirty="0"/>
              <a:t>template &lt;</a:t>
            </a:r>
            <a:r>
              <a:rPr lang="en-US" altLang="zh-CN" dirty="0" err="1"/>
              <a:t>typename</a:t>
            </a:r>
            <a:r>
              <a:rPr lang="en-US" altLang="zh-CN" dirty="0"/>
              <a:t> T&gt;</a:t>
            </a:r>
          </a:p>
          <a:p>
            <a:r>
              <a:rPr lang="en-US" altLang="zh-CN" dirty="0" err="1"/>
              <a:t>struct</a:t>
            </a:r>
            <a:r>
              <a:rPr lang="en-US" altLang="zh-CN" dirty="0"/>
              <a:t> </a:t>
            </a:r>
            <a:r>
              <a:rPr lang="en-US" altLang="zh-CN" dirty="0" err="1"/>
              <a:t>is_smart_pointer</a:t>
            </a:r>
            <a:r>
              <a:rPr lang="en-US" altLang="zh-CN" dirty="0"/>
              <a:t>&lt;T,</a:t>
            </a:r>
          </a:p>
          <a:p>
            <a:r>
              <a:rPr lang="en-US" altLang="zh-CN" dirty="0" err="1">
                <a:solidFill>
                  <a:srgbClr val="FF0000"/>
                </a:solidFill>
              </a:rPr>
              <a:t>std</a:t>
            </a:r>
            <a:r>
              <a:rPr lang="en-US" altLang="zh-CN" dirty="0">
                <a:solidFill>
                  <a:srgbClr val="FF0000"/>
                </a:solidFill>
              </a:rPr>
              <a:t>::</a:t>
            </a:r>
            <a:r>
              <a:rPr lang="en-US" altLang="zh-CN" dirty="0" err="1" smtClean="0">
                <a:solidFill>
                  <a:srgbClr val="FF0000"/>
                </a:solidFill>
              </a:rPr>
              <a:t>void_t</a:t>
            </a:r>
            <a:r>
              <a:rPr lang="en-US" altLang="zh-CN" dirty="0" smtClean="0"/>
              <a:t>&lt;</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&lt;T&gt;().operator -&gt;</a:t>
            </a:r>
            <a:r>
              <a:rPr lang="en-US" altLang="zh-CN" dirty="0"/>
              <a:t>()),</a:t>
            </a:r>
          </a:p>
          <a:p>
            <a:r>
              <a:rPr lang="en-US" altLang="zh-CN" dirty="0" smtClean="0"/>
              <a:t>    </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&lt;T&gt;().get</a:t>
            </a:r>
            <a:r>
              <a:rPr lang="en-US" altLang="zh-CN" b="1" dirty="0" smtClean="0"/>
              <a:t>()</a:t>
            </a:r>
            <a:r>
              <a:rPr lang="en-US" altLang="zh-CN" dirty="0" smtClean="0"/>
              <a:t>)&gt;&gt; </a:t>
            </a:r>
            <a:r>
              <a:rPr lang="en-US" altLang="zh-CN" dirty="0"/>
              <a:t>: </a:t>
            </a:r>
            <a:r>
              <a:rPr lang="en-US" altLang="zh-CN" dirty="0" err="1"/>
              <a:t>std</a:t>
            </a:r>
            <a:r>
              <a:rPr lang="en-US" altLang="zh-CN" dirty="0"/>
              <a:t>::</a:t>
            </a:r>
            <a:r>
              <a:rPr lang="en-US" altLang="zh-CN" dirty="0" err="1"/>
              <a:t>true_type</a:t>
            </a:r>
            <a:endParaRPr lang="en-US" altLang="zh-CN" dirty="0"/>
          </a:p>
          <a:p>
            <a:r>
              <a:rPr lang="en-US" altLang="zh-CN" dirty="0"/>
              <a:t>{</a:t>
            </a:r>
          </a:p>
          <a:p>
            <a:r>
              <a:rPr lang="en-US" altLang="zh-CN" dirty="0" smtClean="0"/>
              <a:t>};</a:t>
            </a:r>
          </a:p>
          <a:p>
            <a:endParaRPr lang="en-US" altLang="zh-CN" dirty="0"/>
          </a:p>
          <a:p>
            <a:r>
              <a:rPr lang="en-US" altLang="zh-CN" dirty="0" err="1" smtClean="0"/>
              <a:t>std</a:t>
            </a:r>
            <a:r>
              <a:rPr lang="en-US" altLang="zh-CN" dirty="0" smtClean="0"/>
              <a:t>::</a:t>
            </a:r>
            <a:r>
              <a:rPr lang="en-US" altLang="zh-CN" dirty="0" err="1" smtClean="0"/>
              <a:t>void_t</a:t>
            </a:r>
            <a:r>
              <a:rPr lang="en-US" altLang="zh-CN" dirty="0" smtClean="0"/>
              <a:t> C++17</a:t>
            </a:r>
          </a:p>
          <a:p>
            <a:r>
              <a:rPr lang="en-US" altLang="zh-CN" dirty="0" smtClean="0"/>
              <a:t>not in C++14</a:t>
            </a:r>
            <a:endParaRPr lang="zh-CN" altLang="en-US" dirty="0"/>
          </a:p>
        </p:txBody>
      </p:sp>
    </p:spTree>
    <p:extLst>
      <p:ext uri="{BB962C8B-B14F-4D97-AF65-F5344CB8AC3E}">
        <p14:creationId xmlns:p14="http://schemas.microsoft.com/office/powerpoint/2010/main" val="9731127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a:t>
            </a:r>
            <a:r>
              <a:rPr lang="en-US" altLang="zh-CN" sz="1400" dirty="0" err="1"/>
              <a:t>std</a:t>
            </a:r>
            <a:r>
              <a:rPr lang="en-US" altLang="zh-CN" sz="1400" dirty="0"/>
              <a:t>::</a:t>
            </a:r>
            <a:r>
              <a:rPr lang="en-US" altLang="zh-CN" sz="1400" dirty="0" err="1"/>
              <a:t>false_type</a:t>
            </a:r>
            <a:endParaRPr lang="en-US" altLang="zh-CN" sz="1400" dirty="0"/>
          </a:p>
          <a:p>
            <a:r>
              <a:rPr lang="en-US" altLang="zh-CN" sz="1400" dirty="0"/>
              <a:t>{</a:t>
            </a:r>
          </a:p>
          <a:p>
            <a:r>
              <a:rPr lang="en-US" altLang="zh-CN" sz="1400" dirty="0"/>
              <a:t>};</a:t>
            </a:r>
          </a:p>
          <a:p>
            <a:endParaRPr lang="zh-CN" altLang="en-US" sz="1400" dirty="0"/>
          </a:p>
          <a:p>
            <a:r>
              <a:rPr lang="en-US" altLang="zh-CN" sz="1400" dirty="0"/>
              <a:t>// this way of using SFINEA is type reference and cv qualifiers </a:t>
            </a:r>
            <a:r>
              <a:rPr lang="en-US" altLang="zh-CN" sz="1400" dirty="0" err="1"/>
              <a:t>immuned</a:t>
            </a:r>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err="1">
                <a:solidFill>
                  <a:srgbClr val="FF0000"/>
                </a:solidFill>
              </a:rPr>
              <a:t>std</a:t>
            </a:r>
            <a:r>
              <a:rPr lang="en-US" altLang="zh-CN" sz="1400" dirty="0">
                <a:solidFill>
                  <a:srgbClr val="FF0000"/>
                </a:solidFill>
              </a:rPr>
              <a:t>::</a:t>
            </a:r>
            <a:r>
              <a:rPr lang="en-US" altLang="zh-CN" sz="1400" dirty="0" err="1">
                <a:solidFill>
                  <a:srgbClr val="FF0000"/>
                </a:solidFill>
              </a:rPr>
              <a:t>void_t</a:t>
            </a:r>
            <a:r>
              <a:rPr lang="en-US" altLang="zh-CN" sz="1400" dirty="0"/>
              <a:t>&lt;</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&lt;T&gt;().operator -&gt;</a:t>
            </a:r>
            <a:r>
              <a:rPr lang="en-US" altLang="zh-CN" sz="1400" dirty="0"/>
              <a:t>()),</a:t>
            </a:r>
          </a:p>
          <a:p>
            <a:r>
              <a:rPr lang="en-US" altLang="zh-CN" sz="1400" dirty="0"/>
              <a:t>    </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&lt;T&gt;().get</a:t>
            </a:r>
            <a:r>
              <a:rPr lang="en-US" altLang="zh-CN" sz="1400" b="1" dirty="0" smtClean="0"/>
              <a:t>()</a:t>
            </a:r>
            <a:endParaRPr lang="en-US" altLang="zh-CN" sz="1400" dirty="0" smtClean="0"/>
          </a:p>
          <a:p>
            <a:r>
              <a:rPr lang="en-US" altLang="zh-CN" sz="1400" dirty="0" smtClean="0"/>
              <a:t>    &gt;&gt; </a:t>
            </a:r>
            <a:r>
              <a:rPr lang="en-US" altLang="zh-CN" sz="1400" dirty="0"/>
              <a:t>: </a:t>
            </a:r>
            <a:r>
              <a:rPr lang="en-US" altLang="zh-CN" sz="1400" dirty="0" err="1"/>
              <a:t>std</a:t>
            </a:r>
            <a:r>
              <a:rPr lang="en-US" altLang="zh-CN" sz="1400" dirty="0"/>
              <a:t>::</a:t>
            </a:r>
            <a:r>
              <a:rPr lang="en-US" altLang="zh-CN" sz="1400" dirty="0" err="1"/>
              <a:t>true_type</a:t>
            </a:r>
            <a:endParaRPr lang="en-US" altLang="zh-CN" sz="1400" dirty="0"/>
          </a:p>
          <a:p>
            <a:r>
              <a:rPr lang="en-US" altLang="zh-CN" sz="1400" dirty="0"/>
              <a:t>{</a:t>
            </a:r>
          </a:p>
          <a:p>
            <a:r>
              <a:rPr lang="en-US" altLang="zh-CN" sz="1400" dirty="0"/>
              <a:t>};</a:t>
            </a:r>
          </a:p>
          <a:p>
            <a:endParaRPr lang="zh-CN" altLang="en-US" dirty="0"/>
          </a:p>
        </p:txBody>
      </p:sp>
      <p:sp>
        <p:nvSpPr>
          <p:cNvPr id="4" name="矩形 3"/>
          <p:cNvSpPr/>
          <p:nvPr/>
        </p:nvSpPr>
        <p:spPr>
          <a:xfrm>
            <a:off x="3496656" y="3869479"/>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std</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03249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smtClean="0"/>
              <a:t>void_t</a:t>
            </a:r>
            <a:r>
              <a:rPr lang="en-US" altLang="zh-CN" dirty="0" smtClean="0"/>
              <a:t>?</a:t>
            </a:r>
            <a:endParaRPr lang="en-US" altLang="zh-CN" dirty="0"/>
          </a:p>
          <a:p>
            <a:pPr marL="285750" indent="-285750">
              <a:buClrTx/>
              <a:buFont typeface="Wingdings" panose="05000000000000000000" pitchFamily="2" charset="2"/>
              <a:buChar char="Ø"/>
            </a:pPr>
            <a:r>
              <a:rPr lang="en-US" altLang="zh-CN" dirty="0"/>
              <a:t> Simplify the way of using SFINAE</a:t>
            </a:r>
          </a:p>
          <a:p>
            <a:pPr marL="285750" indent="-285750">
              <a:buClrTx/>
              <a:buFont typeface="Wingdings" panose="05000000000000000000" pitchFamily="2" charset="2"/>
              <a:buChar char="Ø"/>
            </a:pPr>
            <a:r>
              <a:rPr lang="en-US" altLang="zh-CN" dirty="0"/>
              <a:t> Immune to reference and </a:t>
            </a:r>
            <a:r>
              <a:rPr lang="en-US" altLang="zh-CN" dirty="0" err="1"/>
              <a:t>cv</a:t>
            </a:r>
            <a:r>
              <a:rPr lang="en-US" altLang="zh-CN" dirty="0"/>
              <a:t> qualifiers</a:t>
            </a:r>
            <a:br>
              <a:rPr lang="en-US" altLang="zh-CN" dirty="0"/>
            </a:b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a:t>
            </a:r>
            <a:r>
              <a:rPr lang="en-US" altLang="zh-CN" dirty="0" smtClean="0"/>
              <a:t>   using </a:t>
            </a:r>
            <a:r>
              <a:rPr lang="en-US" altLang="zh-CN" dirty="0"/>
              <a:t>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some points about RPC and pub/sub model</a:t>
            </a:r>
          </a:p>
          <a:p>
            <a:endParaRPr lang="en-US" altLang="zh-CN" dirty="0"/>
          </a:p>
          <a:p>
            <a:r>
              <a:rPr lang="en-US" altLang="zh-CN" dirty="0" smtClean="0"/>
              <a:t>RPC is a special pub/sub.</a:t>
            </a:r>
          </a:p>
          <a:p>
            <a:endParaRPr lang="en-US" altLang="zh-CN" dirty="0"/>
          </a:p>
          <a:p>
            <a:r>
              <a:rPr lang="en-US" altLang="zh-CN" dirty="0" smtClean="0"/>
              <a:t>pub/sub is a special RPC</a:t>
            </a:r>
          </a:p>
          <a:p>
            <a:endParaRPr lang="en-US" altLang="zh-CN" dirty="0"/>
          </a:p>
          <a:p>
            <a:r>
              <a:rPr lang="en-US" altLang="zh-CN" dirty="0"/>
              <a:t>RPC </a:t>
            </a:r>
            <a:r>
              <a:rPr lang="en-US" altLang="zh-CN" dirty="0" smtClean="0"/>
              <a:t>model and </a:t>
            </a:r>
            <a:r>
              <a:rPr lang="en-US" altLang="zh-CN" dirty="0"/>
              <a:t>sub/pub model have the common essence</a:t>
            </a:r>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58981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a:t>// the interface is type safe and non-connect oriented designed</a:t>
            </a:r>
          </a:p>
          <a:p>
            <a:r>
              <a:rPr lang="en-US" altLang="zh-CN" dirty="0" err="1" smtClean="0"/>
              <a:t>asycn_client.call</a:t>
            </a:r>
            <a:r>
              <a:rPr lang="en-US" altLang="zh-CN" dirty="0" smtClean="0"/>
              <a:t>(endpoint</a:t>
            </a:r>
            <a:r>
              <a:rPr lang="en-US" altLang="zh-CN" dirty="0"/>
              <a:t>, client::add, 1, 2).</a:t>
            </a:r>
            <a:r>
              <a:rPr lang="en-US" altLang="zh-CN" dirty="0" err="1"/>
              <a:t>on_ok</a:t>
            </a:r>
            <a:r>
              <a:rPr lang="en-US" altLang="zh-CN" dirty="0"/>
              <a:t>([](auto r) </a:t>
            </a:r>
            <a:r>
              <a:rPr lang="en-US" altLang="zh-CN" dirty="0" smtClean="0"/>
              <a:t>{ </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 </a:t>
            </a:r>
          </a:p>
          <a:p>
            <a:r>
              <a:rPr lang="en-US" altLang="zh-CN" dirty="0"/>
              <a:t>}).</a:t>
            </a:r>
            <a:r>
              <a:rPr lang="en-US" altLang="zh-CN" dirty="0" err="1"/>
              <a:t>on_error</a:t>
            </a:r>
            <a:r>
              <a:rPr lang="en-US" altLang="zh-CN" dirty="0"/>
              <a:t>([](auto </a:t>
            </a:r>
            <a:r>
              <a:rPr lang="en-US" altLang="zh-CN" dirty="0" err="1"/>
              <a:t>const</a:t>
            </a:r>
            <a:r>
              <a:rPr lang="en-US" altLang="zh-CN" dirty="0"/>
              <a:t>&amp; error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a:t>}).timeout(1min);</a:t>
            </a:r>
            <a:endParaRPr lang="en-US" altLang="zh-CN" b="1" dirty="0" smtClean="0"/>
          </a:p>
          <a:p>
            <a:endParaRPr lang="en-US" altLang="zh-CN" dirty="0" smtClean="0"/>
          </a:p>
          <a:p>
            <a:r>
              <a:rPr lang="en-US" altLang="zh-CN" dirty="0" err="1"/>
              <a:t>asycn_client.sub</a:t>
            </a:r>
            <a:r>
              <a:rPr lang="en-US" altLang="zh-CN" dirty="0"/>
              <a:t>(endpoint, client::</a:t>
            </a:r>
            <a:r>
              <a:rPr lang="en-US" altLang="zh-CN" dirty="0" err="1"/>
              <a:t>sub_add</a:t>
            </a:r>
            <a:r>
              <a:rPr lang="en-US" altLang="zh-CN" dirty="0"/>
              <a:t>, [](auto 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a:t>
            </a:r>
          </a:p>
          <a:p>
            <a:r>
              <a:rPr lang="en-US" altLang="zh-CN" dirty="0" smtClean="0"/>
              <a:t>},[](</a:t>
            </a:r>
            <a:r>
              <a:rPr lang="en-US" altLang="zh-CN" dirty="0"/>
              <a:t>auto </a:t>
            </a:r>
            <a:r>
              <a:rPr lang="en-US" altLang="zh-CN" dirty="0" err="1"/>
              <a:t>const</a:t>
            </a:r>
            <a:r>
              <a:rPr lang="en-US" altLang="zh-CN" dirty="0"/>
              <a:t>&amp; error) </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smtClean="0"/>
              <a:t>});</a:t>
            </a:r>
          </a:p>
          <a:p>
            <a:endParaRPr lang="en-US" altLang="zh-CN" dirty="0"/>
          </a:p>
          <a:p>
            <a:r>
              <a:rPr lang="en-US" altLang="zh-CN" dirty="0" err="1"/>
              <a:t>async_client</a:t>
            </a:r>
            <a:r>
              <a:rPr lang="en-US" altLang="zh-CN" dirty="0"/>
              <a:t>-&gt;pub(endpoint, client::</a:t>
            </a:r>
            <a:r>
              <a:rPr lang="en-US" altLang="zh-CN" dirty="0" err="1"/>
              <a:t>sub_add</a:t>
            </a:r>
            <a:r>
              <a:rPr lang="en-US" altLang="zh-CN" dirty="0"/>
              <a:t>, </a:t>
            </a:r>
            <a:r>
              <a:rPr lang="en-US" altLang="zh-CN" dirty="0" err="1"/>
              <a:t>rhs</a:t>
            </a:r>
            <a:r>
              <a:rPr lang="en-US" altLang="zh-CN" dirty="0"/>
              <a:t>);</a:t>
            </a:r>
            <a:endParaRPr lang="zh-CN" altLang="en-US" dirty="0"/>
          </a:p>
        </p:txBody>
      </p:sp>
      <p:sp>
        <p:nvSpPr>
          <p:cNvPr id="4" name="矩形 3"/>
          <p:cNvSpPr/>
          <p:nvPr/>
        </p:nvSpPr>
        <p:spPr>
          <a:xfrm>
            <a:off x="1714804" y="1307957"/>
            <a:ext cx="496931" cy="369332"/>
          </a:xfrm>
          <a:prstGeom prst="rect">
            <a:avLst/>
          </a:prstGeom>
        </p:spPr>
        <p:txBody>
          <a:bodyPr wrap="none">
            <a:spAutoFit/>
          </a:bodyPr>
          <a:lstStyle/>
          <a:p>
            <a:r>
              <a:rPr lang="zh-CN" altLang="en-US" dirty="0" smtClean="0">
                <a:solidFill>
                  <a:srgbClr val="FF0000"/>
                </a:solidFill>
              </a:rPr>
              <a:t>call</a:t>
            </a:r>
            <a:endParaRPr lang="zh-CN" altLang="en-US" dirty="0">
              <a:solidFill>
                <a:srgbClr val="FF0000"/>
              </a:solidFill>
            </a:endParaRPr>
          </a:p>
        </p:txBody>
      </p:sp>
      <p:sp>
        <p:nvSpPr>
          <p:cNvPr id="5" name="矩形 4"/>
          <p:cNvSpPr/>
          <p:nvPr/>
        </p:nvSpPr>
        <p:spPr>
          <a:xfrm>
            <a:off x="1714804" y="3387256"/>
            <a:ext cx="570990" cy="369332"/>
          </a:xfrm>
          <a:prstGeom prst="rect">
            <a:avLst/>
          </a:prstGeom>
        </p:spPr>
        <p:txBody>
          <a:bodyPr wrap="none">
            <a:spAutoFit/>
          </a:bodyPr>
          <a:lstStyle/>
          <a:p>
            <a:r>
              <a:rPr lang="zh-CN" altLang="en-US" dirty="0">
                <a:solidFill>
                  <a:srgbClr val="FF0000"/>
                </a:solidFill>
              </a:rPr>
              <a:t>sub </a:t>
            </a:r>
          </a:p>
        </p:txBody>
      </p:sp>
      <p:sp>
        <p:nvSpPr>
          <p:cNvPr id="6" name="矩形 5"/>
          <p:cNvSpPr/>
          <p:nvPr/>
        </p:nvSpPr>
        <p:spPr>
          <a:xfrm>
            <a:off x="1891834" y="5455813"/>
            <a:ext cx="550151" cy="369332"/>
          </a:xfrm>
          <a:prstGeom prst="rect">
            <a:avLst/>
          </a:prstGeom>
        </p:spPr>
        <p:txBody>
          <a:bodyPr wrap="none">
            <a:spAutoFit/>
          </a:bodyPr>
          <a:lstStyle/>
          <a:p>
            <a:r>
              <a:rPr lang="zh-CN" altLang="en-US" dirty="0">
                <a:solidFill>
                  <a:srgbClr val="FF0000"/>
                </a:solidFill>
              </a:rPr>
              <a:t>pub</a:t>
            </a:r>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905" y="1596837"/>
            <a:ext cx="2458571" cy="2765892"/>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404" y="4658761"/>
            <a:ext cx="3514286" cy="666667"/>
          </a:xfrm>
          <a:prstGeom prst="rect">
            <a:avLst/>
          </a:prstGeom>
        </p:spPr>
      </p:pic>
    </p:spTree>
    <p:extLst>
      <p:ext uri="{BB962C8B-B14F-4D97-AF65-F5344CB8AC3E}">
        <p14:creationId xmlns:p14="http://schemas.microsoft.com/office/powerpoint/2010/main" val="14245364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sz="1800" dirty="0">
                <a:solidFill>
                  <a:schemeClr val="accent5"/>
                </a:solidFill>
              </a:rPr>
              <a:t>5.What you can do with it</a:t>
            </a:r>
            <a:endParaRPr lang="zh-CN" altLang="en-US" sz="1800" dirty="0">
              <a:solidFill>
                <a:schemeClr val="accent5"/>
              </a:solidFill>
            </a:endParaRPr>
          </a:p>
        </p:txBody>
      </p:sp>
    </p:spTree>
    <p:extLst>
      <p:ext uri="{BB962C8B-B14F-4D97-AF65-F5344CB8AC3E}">
        <p14:creationId xmlns:p14="http://schemas.microsoft.com/office/powerpoint/2010/main" val="24563079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a:solidFill>
                  <a:schemeClr val="accent5"/>
                </a:solidFill>
              </a:rPr>
              <a:t>rest_rpc</a:t>
            </a:r>
            <a:endParaRPr lang="en-US" altLang="zh-CN" sz="1800" dirty="0">
              <a:solidFill>
                <a:schemeClr val="accent5"/>
              </a:solidFill>
            </a:endParaRPr>
          </a:p>
          <a:p>
            <a:endParaRPr lang="en-US" altLang="zh-CN" dirty="0"/>
          </a:p>
          <a:p>
            <a:r>
              <a:rPr lang="en-US" altLang="zh-CN" dirty="0"/>
              <a:t>3.Challenges of easy to use</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r>
              <a:rPr lang="en-US" altLang="zh-CN" dirty="0" smtClean="0"/>
              <a:t>live demo</a:t>
            </a:r>
          </a:p>
          <a:p>
            <a:endParaRPr lang="en-US" altLang="zh-CN" dirty="0"/>
          </a:p>
          <a:p>
            <a:r>
              <a:rPr lang="en-US" altLang="zh-CN" dirty="0" smtClean="0"/>
              <a:t>finish a RPC application in 5 minutes.</a:t>
            </a:r>
            <a:endParaRPr lang="zh-CN" altLang="en-US" dirty="0"/>
          </a:p>
        </p:txBody>
      </p:sp>
    </p:spTree>
    <p:extLst>
      <p:ext uri="{BB962C8B-B14F-4D97-AF65-F5344CB8AC3E}">
        <p14:creationId xmlns:p14="http://schemas.microsoft.com/office/powerpoint/2010/main" val="3224612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definition, 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b="1" dirty="0" err="1"/>
              <a:t>client.call</a:t>
            </a:r>
            <a:r>
              <a:rPr lang="en-US" altLang="zh-CN" b="1"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6463</TotalTime>
  <Words>4707</Words>
  <Application>Microsoft Office PowerPoint</Application>
  <PresentationFormat>全屏显示(4:3)</PresentationFormat>
  <Paragraphs>591</Paragraphs>
  <Slides>46</Slides>
  <Notes>36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宋体</vt:lpstr>
      <vt:lpstr>Microsoft YaHei</vt:lpstr>
      <vt:lpstr>Microsoft YaHei</vt:lpstr>
      <vt:lpstr>Arial</vt:lpstr>
      <vt:lpstr>Calibri</vt:lpstr>
      <vt:lpstr>Calibri Light</vt:lpstr>
      <vt:lpstr>Shonar Bangla</vt:lpstr>
      <vt:lpstr>Wingdings</vt:lpstr>
      <vt:lpstr>Office 主题</vt:lpstr>
      <vt:lpstr>PowerPoint 演示文稿</vt:lpstr>
      <vt:lpstr>Outline</vt:lpstr>
      <vt:lpstr>Introduction to RPC</vt:lpstr>
      <vt:lpstr>Introduction to RPC</vt:lpstr>
      <vt:lpstr>Outline</vt:lpstr>
      <vt:lpstr>What is rest_rpc</vt:lpstr>
      <vt:lpstr>PowerPoint 演示文稿</vt:lpstr>
      <vt:lpstr>What is rest_rpc</vt:lpstr>
      <vt:lpstr>What is rest_rpc</vt:lpstr>
      <vt:lpstr>Outline</vt:lpstr>
      <vt:lpstr>Challenges</vt:lpstr>
      <vt:lpstr>PowerPoint 演示文稿</vt:lpstr>
      <vt:lpstr>Register callable of any signature</vt:lpstr>
      <vt:lpstr>Register callable of any signature</vt:lpstr>
      <vt:lpstr>Register callable of any signature</vt:lpstr>
      <vt:lpstr>Register callable of any signature</vt:lpstr>
      <vt:lpstr>Register callable of any signature</vt:lpstr>
      <vt:lpstr>PowerPoint 演示文稿</vt:lpstr>
      <vt:lpstr>How to route to the correct handler</vt:lpstr>
      <vt:lpstr>How to route to the correct handler</vt:lpstr>
      <vt:lpstr>How to route to the correct handler</vt:lpstr>
      <vt:lpstr>How to route to the correct handler</vt:lpstr>
      <vt:lpstr>PowerPoint 演示文稿</vt:lpstr>
      <vt:lpstr>How to route to the correct handler</vt:lpstr>
      <vt:lpstr>How to route to the correct handler</vt:lpstr>
      <vt:lpstr>How to route to the correct handler</vt:lpstr>
      <vt:lpstr>How to route to the correct handler</vt:lpstr>
      <vt:lpstr>How to route to the correct handler</vt:lpstr>
      <vt:lpstr>PowerPoint 演示文稿</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PowerPoint 演示文稿</vt:lpstr>
      <vt:lpstr>Outline</vt:lpstr>
      <vt:lpstr>rest_rpc can be used to do</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464</cp:revision>
  <dcterms:created xsi:type="dcterms:W3CDTF">2016-10-09T06:12:27Z</dcterms:created>
  <dcterms:modified xsi:type="dcterms:W3CDTF">2017-04-20T07:48:22Z</dcterms:modified>
</cp:coreProperties>
</file>