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65" r:id="rId4"/>
    <p:sldId id="320" r:id="rId5"/>
    <p:sldId id="258" r:id="rId6"/>
    <p:sldId id="268" r:id="rId7"/>
    <p:sldId id="321" r:id="rId8"/>
    <p:sldId id="322" r:id="rId9"/>
    <p:sldId id="323" r:id="rId10"/>
    <p:sldId id="269" r:id="rId11"/>
    <p:sldId id="270" r:id="rId12"/>
    <p:sldId id="259" r:id="rId13"/>
    <p:sldId id="271" r:id="rId14"/>
    <p:sldId id="274" r:id="rId15"/>
    <p:sldId id="260" r:id="rId16"/>
    <p:sldId id="275" r:id="rId17"/>
    <p:sldId id="276" r:id="rId18"/>
    <p:sldId id="277" r:id="rId19"/>
    <p:sldId id="278" r:id="rId20"/>
    <p:sldId id="279" r:id="rId21"/>
    <p:sldId id="280" r:id="rId22"/>
    <p:sldId id="281" r:id="rId23"/>
    <p:sldId id="282" r:id="rId24"/>
    <p:sldId id="283" r:id="rId25"/>
    <p:sldId id="284" r:id="rId26"/>
    <p:sldId id="285" r:id="rId27"/>
    <p:sldId id="287" r:id="rId28"/>
    <p:sldId id="289" r:id="rId29"/>
    <p:sldId id="286" r:id="rId30"/>
    <p:sldId id="290" r:id="rId31"/>
    <p:sldId id="291" r:id="rId32"/>
    <p:sldId id="293" r:id="rId33"/>
    <p:sldId id="294" r:id="rId34"/>
    <p:sldId id="296" r:id="rId35"/>
    <p:sldId id="297" r:id="rId36"/>
    <p:sldId id="292" r:id="rId37"/>
    <p:sldId id="295" r:id="rId38"/>
    <p:sldId id="298" r:id="rId39"/>
    <p:sldId id="300" r:id="rId40"/>
    <p:sldId id="305" r:id="rId41"/>
    <p:sldId id="288" r:id="rId42"/>
    <p:sldId id="319" r:id="rId43"/>
    <p:sldId id="306" r:id="rId44"/>
    <p:sldId id="299" r:id="rId45"/>
    <p:sldId id="304" r:id="rId46"/>
    <p:sldId id="303" r:id="rId47"/>
    <p:sldId id="307" r:id="rId48"/>
    <p:sldId id="302" r:id="rId49"/>
    <p:sldId id="308" r:id="rId50"/>
    <p:sldId id="309" r:id="rId51"/>
    <p:sldId id="310" r:id="rId52"/>
    <p:sldId id="311" r:id="rId53"/>
    <p:sldId id="312" r:id="rId54"/>
    <p:sldId id="313" r:id="rId55"/>
    <p:sldId id="314" r:id="rId56"/>
    <p:sldId id="315" r:id="rId57"/>
    <p:sldId id="261" r:id="rId58"/>
    <p:sldId id="316" r:id="rId59"/>
    <p:sldId id="317" r:id="rId60"/>
    <p:sldId id="318" r:id="rId61"/>
    <p:sldId id="262" r:id="rId62"/>
    <p:sldId id="301" r:id="rId63"/>
    <p:sldId id="263" r:id="rId64"/>
    <p:sldId id="264"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qicosmos/Kapo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topcpporg/bsta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the correct handler</a:t>
            </a:r>
          </a:p>
          <a:p>
            <a:pPr marL="285750" indent="-285750">
              <a:buFont typeface="Wingdings" panose="05000000000000000000" pitchFamily="2" charset="2"/>
              <a:buChar char="Ø"/>
            </a:pPr>
            <a:r>
              <a:rPr lang="en-US" altLang="zh-CN" dirty="0" smtClean="0"/>
              <a:t>How to simplify the call code</a:t>
            </a:r>
          </a:p>
          <a:p>
            <a:pPr marL="285750" indent="-285750">
              <a:buFont typeface="Wingdings" panose="05000000000000000000" pitchFamily="2" charset="2"/>
              <a:buChar char="Ø"/>
            </a:pPr>
            <a:r>
              <a:rPr lang="en-US" altLang="zh-CN" dirty="0"/>
              <a:t>How to hide the details of serialization and networking</a:t>
            </a:r>
            <a:endParaRPr lang="en-US" altLang="zh-CN" dirty="0" smtClean="0"/>
          </a:p>
          <a:p>
            <a:endParaRPr lang="zh-CN" altLang="en-US" dirty="0"/>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Challenges</a:t>
            </a:r>
            <a:endParaRPr lang="zh-CN" altLang="en-US" dirty="0"/>
          </a:p>
        </p:txBody>
      </p:sp>
      <p:sp>
        <p:nvSpPr>
          <p:cNvPr id="3" name="文本占位符 2"/>
          <p:cNvSpPr>
            <a:spLocks noGrp="1"/>
          </p:cNvSpPr>
          <p:nvPr>
            <p:ph type="body" sz="half" idx="2"/>
          </p:nvPr>
        </p:nvSpPr>
        <p:spPr/>
        <p:txBody>
          <a:bodyPr/>
          <a:lstStyle/>
          <a:p>
            <a:r>
              <a:rPr lang="en-US" altLang="zh-CN" dirty="0" err="1" smtClean="0"/>
              <a:t>grpc</a:t>
            </a:r>
            <a:r>
              <a:rPr lang="en-US" altLang="zh-CN" dirty="0" smtClean="0"/>
              <a:t>, sofa-</a:t>
            </a:r>
            <a:r>
              <a:rPr lang="en-US" altLang="zh-CN" dirty="0" err="1" smtClean="0"/>
              <a:t>pbrpc</a:t>
            </a:r>
            <a:r>
              <a:rPr lang="en-US" altLang="zh-CN" dirty="0" smtClean="0"/>
              <a:t>, pebble all three are based on </a:t>
            </a:r>
            <a:r>
              <a:rPr lang="en-US" altLang="zh-CN" dirty="0" err="1" smtClean="0"/>
              <a:t>pb</a:t>
            </a:r>
            <a:endParaRPr lang="en-US" altLang="zh-CN" dirty="0" smtClean="0"/>
          </a:p>
          <a:p>
            <a:endParaRPr lang="en-US" altLang="zh-CN" dirty="0"/>
          </a:p>
          <a:p>
            <a:r>
              <a:rPr lang="en-US" altLang="zh-CN" b="1" dirty="0" smtClean="0"/>
              <a:t>need define protocol </a:t>
            </a:r>
            <a:r>
              <a:rPr lang="en-US" altLang="zh-CN" b="1" dirty="0"/>
              <a:t>file, </a:t>
            </a:r>
            <a:r>
              <a:rPr lang="en-US" altLang="zh-CN" b="1" dirty="0" smtClean="0"/>
              <a:t>complication and high learning cost</a:t>
            </a:r>
          </a:p>
          <a:p>
            <a:endParaRPr lang="en-US" altLang="zh-CN" dirty="0" smtClean="0"/>
          </a:p>
          <a:p>
            <a:r>
              <a:rPr lang="en-US" altLang="zh-CN" b="1" dirty="0" smtClean="0"/>
              <a:t>many restrictions, must inherit, no freedom</a:t>
            </a:r>
          </a:p>
          <a:p>
            <a:endParaRPr lang="en-US" altLang="zh-CN" dirty="0" smtClean="0"/>
          </a:p>
          <a:p>
            <a:r>
              <a:rPr lang="en-US" altLang="zh-CN" b="1" dirty="0" smtClean="0"/>
              <a:t>just only support one protocol</a:t>
            </a:r>
          </a:p>
          <a:p>
            <a:endParaRPr lang="en-US" altLang="zh-CN" dirty="0" smtClean="0"/>
          </a:p>
          <a:p>
            <a:r>
              <a:rPr lang="en-US" altLang="zh-CN" b="1" dirty="0" smtClean="0"/>
              <a:t>you should know many details of framework and network</a:t>
            </a:r>
            <a:endParaRPr lang="zh-CN" altLang="en-US" b="1" dirty="0"/>
          </a:p>
        </p:txBody>
      </p:sp>
    </p:spTree>
    <p:extLst>
      <p:ext uri="{BB962C8B-B14F-4D97-AF65-F5344CB8AC3E}">
        <p14:creationId xmlns:p14="http://schemas.microsoft.com/office/powerpoint/2010/main" val="249882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sz="1800" dirty="0">
                <a:solidFill>
                  <a:schemeClr val="accent5"/>
                </a:solidFill>
              </a:rPr>
              <a:t>3.Challenges in developing a high performance and easy to use RPC framework</a:t>
            </a:r>
          </a:p>
          <a:p>
            <a:endParaRPr lang="en-US" altLang="zh-CN" dirty="0" smtClean="0"/>
          </a:p>
          <a:p>
            <a:r>
              <a:rPr lang="en-US" altLang="zh-CN" dirty="0" smtClean="0"/>
              <a:t>4.Key technologies</a:t>
            </a:r>
          </a:p>
          <a:p>
            <a:endParaRPr lang="en-US" altLang="zh-CN" dirty="0"/>
          </a:p>
          <a:p>
            <a:r>
              <a:rPr lang="en-US" altLang="zh-CN" dirty="0" smtClean="0"/>
              <a:t>5.A </a:t>
            </a:r>
            <a:r>
              <a:rPr lang="en-US" altLang="zh-CN" dirty="0"/>
              <a:t>little episode </a:t>
            </a:r>
            <a:endParaRPr lang="en-US" altLang="zh-CN" dirty="0" smtClean="0"/>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2548159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86115"/>
            <a:ext cx="6718156" cy="424732"/>
          </a:xfrm>
        </p:spPr>
        <p:txBody>
          <a:bodyPr/>
          <a:lstStyle/>
          <a:p>
            <a:r>
              <a:rPr lang="en-US" altLang="zh-CN" dirty="0">
                <a:solidFill>
                  <a:schemeClr val="tx1"/>
                </a:solidFill>
              </a:rPr>
              <a:t>Challenges</a:t>
            </a:r>
            <a:endParaRPr lang="zh-CN" altLang="en-US" dirty="0">
              <a:solidFill>
                <a:schemeClr val="tx1"/>
              </a:solidFill>
            </a:endParaRPr>
          </a:p>
        </p:txBody>
      </p:sp>
      <p:sp>
        <p:nvSpPr>
          <p:cNvPr id="3" name="文本占位符 2"/>
          <p:cNvSpPr>
            <a:spLocks noGrp="1"/>
          </p:cNvSpPr>
          <p:nvPr>
            <p:ph type="body" sz="half" idx="2"/>
          </p:nvPr>
        </p:nvSpPr>
        <p:spPr/>
        <p:txBody>
          <a:bodyPr/>
          <a:lstStyle/>
          <a:p>
            <a:pPr algn="ctr"/>
            <a:r>
              <a:rPr lang="en-US" altLang="zh-CN" dirty="0" smtClean="0"/>
              <a:t>No protocol file</a:t>
            </a:r>
          </a:p>
          <a:p>
            <a:pPr algn="ctr"/>
            <a:endParaRPr lang="en-US" altLang="zh-CN" dirty="0"/>
          </a:p>
          <a:p>
            <a:pPr algn="ctr"/>
            <a:r>
              <a:rPr lang="en-US" altLang="zh-CN" dirty="0" smtClean="0"/>
              <a:t>No restrictions, just like local function</a:t>
            </a:r>
          </a:p>
          <a:p>
            <a:pPr algn="ctr"/>
            <a:endParaRPr lang="en-US" altLang="zh-CN" dirty="0"/>
          </a:p>
          <a:p>
            <a:pPr algn="ctr"/>
            <a:r>
              <a:rPr lang="en-US" altLang="zh-CN" dirty="0"/>
              <a:t>Just need focus on business</a:t>
            </a:r>
            <a:endParaRPr lang="en-US" altLang="zh-CN" dirty="0" smtClean="0"/>
          </a:p>
          <a:p>
            <a:pPr algn="ctr"/>
            <a:endParaRPr lang="en-US" altLang="zh-CN" dirty="0"/>
          </a:p>
          <a:p>
            <a:pPr algn="ctr"/>
            <a:r>
              <a:rPr lang="en-US" altLang="zh-CN" dirty="0" smtClean="0"/>
              <a:t>Support more protocol, even custom protocols</a:t>
            </a:r>
          </a:p>
          <a:p>
            <a:pPr algn="ctr"/>
            <a:endParaRPr lang="en-US" altLang="zh-CN" dirty="0"/>
          </a:p>
          <a:p>
            <a:pPr algn="ctr"/>
            <a:r>
              <a:rPr lang="en-US" altLang="zh-CN" dirty="0" smtClean="0"/>
              <a:t>High performance</a:t>
            </a:r>
          </a:p>
          <a:p>
            <a:endParaRPr lang="en-US" altLang="zh-CN" dirty="0"/>
          </a:p>
        </p:txBody>
      </p:sp>
    </p:spTree>
    <p:extLst>
      <p:ext uri="{BB962C8B-B14F-4D97-AF65-F5344CB8AC3E}">
        <p14:creationId xmlns:p14="http://schemas.microsoft.com/office/powerpoint/2010/main" val="150284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
                                            <p:txEl>
                                              <p:pRg st="2" end="2"/>
                                            </p:txEl>
                                          </p:spTgt>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3">
                                            <p:txEl>
                                              <p:pRg st="4" end="4"/>
                                            </p:txEl>
                                          </p:spTgt>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3">
                                            <p:txEl>
                                              <p:pRg st="6" end="6"/>
                                            </p:txEl>
                                          </p:spTgt>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3">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pic>
        <p:nvPicPr>
          <p:cNvPr id="5" name="图片 4"/>
          <p:cNvPicPr>
            <a:picLocks noChangeAspect="1"/>
          </p:cNvPicPr>
          <p:nvPr/>
        </p:nvPicPr>
        <p:blipFill>
          <a:blip r:embed="rId2" cstate="print"/>
          <a:stretch>
            <a:fillRect/>
          </a:stretch>
        </p:blipFill>
        <p:spPr>
          <a:xfrm>
            <a:off x="1762420" y="1178011"/>
            <a:ext cx="5788351" cy="3797300"/>
          </a:xfrm>
          <a:prstGeom prst="rect">
            <a:avLst/>
          </a:prstGeom>
        </p:spPr>
      </p:pic>
      <p:sp>
        <p:nvSpPr>
          <p:cNvPr id="3" name="文本占位符 2"/>
          <p:cNvSpPr>
            <a:spLocks noGrp="1"/>
          </p:cNvSpPr>
          <p:nvPr>
            <p:ph type="body" sz="half" idx="2"/>
          </p:nvPr>
        </p:nvSpPr>
        <p:spPr/>
        <p:txBody>
          <a:bodyPr/>
          <a:lstStyle/>
          <a:p>
            <a:endParaRPr lang="zh-CN" altLang="en-US" dirty="0"/>
          </a:p>
        </p:txBody>
      </p:sp>
      <p:sp>
        <p:nvSpPr>
          <p:cNvPr id="6" name="下箭头 5"/>
          <p:cNvSpPr/>
          <p:nvPr/>
        </p:nvSpPr>
        <p:spPr>
          <a:xfrm rot="16200000">
            <a:off x="4714579" y="2435865"/>
            <a:ext cx="214183" cy="95052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3727649">
            <a:off x="5089492" y="2879941"/>
            <a:ext cx="213350" cy="174789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62019" y="5190155"/>
            <a:ext cx="3602012" cy="400110"/>
          </a:xfrm>
          <a:prstGeom prst="rect">
            <a:avLst/>
          </a:prstGeom>
        </p:spPr>
        <p:txBody>
          <a:bodyPr wrap="none">
            <a:spAutoFit/>
          </a:bodyPr>
          <a:lstStyle/>
          <a:p>
            <a:r>
              <a:rPr lang="zh-CN" altLang="en-US" sz="2000" dirty="0">
                <a:solidFill>
                  <a:srgbClr val="FF0000"/>
                </a:solidFill>
              </a:rPr>
              <a:t>rest_rpc resolve all the problems</a:t>
            </a:r>
          </a:p>
        </p:txBody>
      </p:sp>
      <p:sp>
        <p:nvSpPr>
          <p:cNvPr id="12" name="矩形 11"/>
          <p:cNvSpPr/>
          <p:nvPr/>
        </p:nvSpPr>
        <p:spPr>
          <a:xfrm>
            <a:off x="2615601" y="5577621"/>
            <a:ext cx="3894849" cy="369332"/>
          </a:xfrm>
          <a:prstGeom prst="rect">
            <a:avLst/>
          </a:prstGeom>
        </p:spPr>
        <p:txBody>
          <a:bodyPr wrap="none">
            <a:spAutoFit/>
          </a:bodyPr>
          <a:lstStyle/>
          <a:p>
            <a:r>
              <a:rPr lang="zh-CN" altLang="en-US" dirty="0"/>
              <a:t>https://github.com/topcpporg/rest_rpc</a:t>
            </a:r>
          </a:p>
        </p:txBody>
      </p:sp>
    </p:spTree>
    <p:extLst>
      <p:ext uri="{BB962C8B-B14F-4D97-AF65-F5344CB8AC3E}">
        <p14:creationId xmlns:p14="http://schemas.microsoft.com/office/powerpoint/2010/main" val="170647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anim calcmode="lin" valueType="num">
                                      <p:cBhvr>
                                        <p:cTn id="18" dur="2000" fill="hold"/>
                                        <p:tgtEl>
                                          <p:spTgt spid="11"/>
                                        </p:tgtEl>
                                        <p:attrNameLst>
                                          <p:attrName>ppt_w</p:attrName>
                                        </p:attrNameLst>
                                      </p:cBhvr>
                                      <p:tavLst>
                                        <p:tav tm="0" fmla="#ppt_w*sin(2.5*pi*$)">
                                          <p:val>
                                            <p:fltVal val="0"/>
                                          </p:val>
                                        </p:tav>
                                        <p:tav tm="100000">
                                          <p:val>
                                            <p:fltVal val="1"/>
                                          </p:val>
                                        </p:tav>
                                      </p:tavLst>
                                    </p:anim>
                                    <p:anim calcmode="lin" valueType="num">
                                      <p:cBhvr>
                                        <p:cTn id="1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80">
                                          <p:stCondLst>
                                            <p:cond delay="0"/>
                                          </p:stCondLst>
                                        </p:cTn>
                                        <p:tgtEl>
                                          <p:spTgt spid="12"/>
                                        </p:tgtEl>
                                      </p:cBhvr>
                                    </p:animEffect>
                                    <p:anim calcmode="lin" valueType="num">
                                      <p:cBhvr>
                                        <p:cTn id="2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0" dur="26">
                                          <p:stCondLst>
                                            <p:cond delay="650"/>
                                          </p:stCondLst>
                                        </p:cTn>
                                        <p:tgtEl>
                                          <p:spTgt spid="12"/>
                                        </p:tgtEl>
                                      </p:cBhvr>
                                      <p:to x="100000" y="60000"/>
                                    </p:animScale>
                                    <p:animScale>
                                      <p:cBhvr>
                                        <p:cTn id="31" dur="166" decel="50000">
                                          <p:stCondLst>
                                            <p:cond delay="676"/>
                                          </p:stCondLst>
                                        </p:cTn>
                                        <p:tgtEl>
                                          <p:spTgt spid="12"/>
                                        </p:tgtEl>
                                      </p:cBhvr>
                                      <p:to x="100000" y="100000"/>
                                    </p:animScale>
                                    <p:animScale>
                                      <p:cBhvr>
                                        <p:cTn id="32" dur="26">
                                          <p:stCondLst>
                                            <p:cond delay="1312"/>
                                          </p:stCondLst>
                                        </p:cTn>
                                        <p:tgtEl>
                                          <p:spTgt spid="12"/>
                                        </p:tgtEl>
                                      </p:cBhvr>
                                      <p:to x="100000" y="80000"/>
                                    </p:animScale>
                                    <p:animScale>
                                      <p:cBhvr>
                                        <p:cTn id="33" dur="166" decel="50000">
                                          <p:stCondLst>
                                            <p:cond delay="1338"/>
                                          </p:stCondLst>
                                        </p:cTn>
                                        <p:tgtEl>
                                          <p:spTgt spid="12"/>
                                        </p:tgtEl>
                                      </p:cBhvr>
                                      <p:to x="100000" y="100000"/>
                                    </p:animScale>
                                    <p:animScale>
                                      <p:cBhvr>
                                        <p:cTn id="34" dur="26">
                                          <p:stCondLst>
                                            <p:cond delay="1642"/>
                                          </p:stCondLst>
                                        </p:cTn>
                                        <p:tgtEl>
                                          <p:spTgt spid="12"/>
                                        </p:tgtEl>
                                      </p:cBhvr>
                                      <p:to x="100000" y="90000"/>
                                    </p:animScale>
                                    <p:animScale>
                                      <p:cBhvr>
                                        <p:cTn id="35" dur="166" decel="50000">
                                          <p:stCondLst>
                                            <p:cond delay="1668"/>
                                          </p:stCondLst>
                                        </p:cTn>
                                        <p:tgtEl>
                                          <p:spTgt spid="12"/>
                                        </p:tgtEl>
                                      </p:cBhvr>
                                      <p:to x="100000" y="100000"/>
                                    </p:animScale>
                                    <p:animScale>
                                      <p:cBhvr>
                                        <p:cTn id="36" dur="26">
                                          <p:stCondLst>
                                            <p:cond delay="1808"/>
                                          </p:stCondLst>
                                        </p:cTn>
                                        <p:tgtEl>
                                          <p:spTgt spid="12"/>
                                        </p:tgtEl>
                                      </p:cBhvr>
                                      <p:to x="100000" y="95000"/>
                                    </p:animScale>
                                    <p:animScale>
                                      <p:cBhvr>
                                        <p:cTn id="37"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sz="1800" dirty="0">
                <a:solidFill>
                  <a:schemeClr val="accent5"/>
                </a:solidFill>
              </a:rPr>
              <a:t>4.Key technologies</a:t>
            </a:r>
          </a:p>
          <a:p>
            <a:endParaRPr lang="en-US" altLang="zh-CN" dirty="0"/>
          </a:p>
          <a:p>
            <a:r>
              <a:rPr lang="en-US" altLang="zh-CN" dirty="0" smtClean="0"/>
              <a:t>5.A </a:t>
            </a:r>
            <a:r>
              <a:rPr lang="en-US" altLang="zh-CN" dirty="0"/>
              <a:t>little episode </a:t>
            </a:r>
            <a:endParaRPr lang="en-US" altLang="zh-CN" dirty="0" smtClean="0"/>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385425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Easy to use</a:t>
            </a:r>
            <a:endParaRPr lang="zh-CN" altLang="en-US" dirty="0"/>
          </a:p>
        </p:txBody>
      </p:sp>
      <p:sp>
        <p:nvSpPr>
          <p:cNvPr id="3" name="文本占位符 2"/>
          <p:cNvSpPr>
            <a:spLocks noGrp="1"/>
          </p:cNvSpPr>
          <p:nvPr>
            <p:ph type="body" sz="half" idx="2"/>
          </p:nvPr>
        </p:nvSpPr>
        <p:spPr/>
        <p:txBody>
          <a:bodyPr/>
          <a:lstStyle/>
          <a:p>
            <a:r>
              <a:rPr lang="en-US" altLang="zh-CN" sz="1400" dirty="0" smtClean="0"/>
              <a:t>Server code:</a:t>
            </a:r>
          </a:p>
          <a:p>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a:t>	return a + b;</a:t>
            </a:r>
          </a:p>
          <a:p>
            <a:r>
              <a:rPr lang="en-US" altLang="zh-CN" dirty="0" smtClean="0"/>
              <a:t>}</a:t>
            </a:r>
          </a:p>
          <a:p>
            <a:r>
              <a:rPr lang="en-US" altLang="zh-CN" dirty="0" err="1" smtClean="0"/>
              <a:t>server_t</a:t>
            </a:r>
            <a:r>
              <a:rPr lang="en-US" altLang="zh-CN" dirty="0" smtClean="0"/>
              <a:t> server;</a:t>
            </a:r>
          </a:p>
          <a:p>
            <a:r>
              <a:rPr lang="en-US" altLang="zh-CN" dirty="0" err="1" smtClean="0"/>
              <a:t>server.register_handler</a:t>
            </a:r>
            <a:r>
              <a:rPr lang="en-US" altLang="zh-CN" dirty="0"/>
              <a:t>("add", </a:t>
            </a:r>
            <a:r>
              <a:rPr lang="en-US" altLang="zh-CN" dirty="0" smtClean="0"/>
              <a:t>add);</a:t>
            </a:r>
          </a:p>
          <a:p>
            <a:endParaRPr lang="en-US" altLang="zh-CN" sz="1400" dirty="0"/>
          </a:p>
          <a:p>
            <a:r>
              <a:rPr lang="en-US" altLang="zh-CN" sz="1400" dirty="0" smtClean="0"/>
              <a:t>Client code:</a:t>
            </a:r>
          </a:p>
          <a:p>
            <a:r>
              <a:rPr lang="en-US" altLang="zh-CN" dirty="0" err="1"/>
              <a:t>sync_client</a:t>
            </a:r>
            <a:r>
              <a:rPr lang="en-US" altLang="zh-CN" dirty="0"/>
              <a:t> client;</a:t>
            </a:r>
            <a:endParaRPr lang="en-US" altLang="zh-CN" dirty="0" smtClean="0"/>
          </a:p>
          <a:p>
            <a:r>
              <a:rPr lang="en-US" altLang="zh-CN" dirty="0"/>
              <a:t>auto result = </a:t>
            </a:r>
            <a:r>
              <a:rPr lang="en-US" altLang="zh-CN" dirty="0" err="1"/>
              <a:t>client.call</a:t>
            </a:r>
            <a:r>
              <a:rPr lang="en-US" altLang="zh-CN" dirty="0"/>
              <a:t>(endpoint, </a:t>
            </a:r>
            <a:r>
              <a:rPr lang="en-US" altLang="zh-CN" dirty="0" smtClean="0"/>
              <a:t>add</a:t>
            </a:r>
            <a:r>
              <a:rPr lang="en-US" altLang="zh-CN" dirty="0"/>
              <a:t>, 1, 2);</a:t>
            </a:r>
          </a:p>
          <a:p>
            <a:r>
              <a:rPr lang="en-US" altLang="zh-CN" dirty="0"/>
              <a:t>assert(result == 3);</a:t>
            </a:r>
          </a:p>
        </p:txBody>
      </p:sp>
    </p:spTree>
    <p:extLst>
      <p:ext uri="{BB962C8B-B14F-4D97-AF65-F5344CB8AC3E}">
        <p14:creationId xmlns:p14="http://schemas.microsoft.com/office/powerpoint/2010/main" val="97678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1000"/>
                                        <p:tgtEl>
                                          <p:spTgt spid="3">
                                            <p:txEl>
                                              <p:pRg st="9" end="9"/>
                                            </p:txEl>
                                          </p:spTgt>
                                        </p:tgtEl>
                                      </p:cBhvr>
                                    </p:animEffect>
                                    <p:anim calcmode="lin" valueType="num">
                                      <p:cBhvr>
                                        <p:cTn id="3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anim calcmode="lin" valueType="num">
                                      <p:cBhvr>
                                        <p:cTn id="4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1000"/>
                                        <p:tgtEl>
                                          <p:spTgt spid="3">
                                            <p:txEl>
                                              <p:pRg st="11" end="11"/>
                                            </p:txEl>
                                          </p:spTgt>
                                        </p:tgtEl>
                                      </p:cBhvr>
                                    </p:animEffect>
                                    <p:anim calcmode="lin" valueType="num">
                                      <p:cBhvr>
                                        <p:cTn id="4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Register all </a:t>
            </a:r>
            <a:r>
              <a:rPr lang="en-US" altLang="zh-CN" dirty="0"/>
              <a:t>callable </a:t>
            </a:r>
            <a:r>
              <a:rPr lang="en-US" altLang="zh-CN" dirty="0" smtClean="0"/>
              <a:t>objects</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server.register_handler</a:t>
            </a:r>
            <a:r>
              <a:rPr lang="en-US" altLang="zh-CN" dirty="0"/>
              <a:t>("add", </a:t>
            </a:r>
            <a:r>
              <a:rPr lang="en-US" altLang="zh-CN" dirty="0" smtClean="0"/>
              <a:t>add);</a:t>
            </a:r>
          </a:p>
          <a:p>
            <a:endParaRPr lang="en-US" altLang="zh-CN" dirty="0" smtClean="0"/>
          </a:p>
          <a:p>
            <a:endParaRPr lang="en-US" altLang="zh-CN" dirty="0"/>
          </a:p>
          <a:p>
            <a:r>
              <a:rPr lang="en-US" altLang="zh-CN" dirty="0" err="1" smtClean="0"/>
              <a:t>server.register_handler</a:t>
            </a:r>
            <a:r>
              <a:rPr lang="en-US" altLang="zh-CN" dirty="0" smtClean="0"/>
              <a:t>(</a:t>
            </a:r>
            <a:r>
              <a:rPr lang="en-US" altLang="zh-CN" dirty="0"/>
              <a:t>"</a:t>
            </a:r>
            <a:r>
              <a:rPr lang="en-US" altLang="zh-CN" dirty="0" err="1" smtClean="0"/>
              <a:t>lambda_add</a:t>
            </a:r>
            <a:r>
              <a:rPr lang="en-US" altLang="zh-CN" dirty="0" smtClean="0"/>
              <a:t>", [](auto a, auto b){ return a+ b ; });</a:t>
            </a:r>
          </a:p>
          <a:p>
            <a:endParaRPr lang="en-US" altLang="zh-CN" dirty="0" smtClean="0"/>
          </a:p>
          <a:p>
            <a:endParaRPr lang="en-US" altLang="zh-CN" dirty="0" smtClean="0"/>
          </a:p>
          <a:p>
            <a:r>
              <a:rPr lang="en-US" altLang="zh-CN" dirty="0" err="1"/>
              <a:t>std</a:t>
            </a:r>
            <a:r>
              <a:rPr lang="en-US" altLang="zh-CN" dirty="0"/>
              <a:t>::function&lt;</a:t>
            </a:r>
            <a:r>
              <a:rPr lang="en-US" altLang="zh-CN" dirty="0" err="1"/>
              <a:t>int</a:t>
            </a:r>
            <a:r>
              <a:rPr lang="en-US" altLang="zh-CN" dirty="0"/>
              <a:t>(</a:t>
            </a:r>
            <a:r>
              <a:rPr lang="en-US" altLang="zh-CN" dirty="0" err="1"/>
              <a:t>int,int</a:t>
            </a:r>
            <a:r>
              <a:rPr lang="en-US" altLang="zh-CN" dirty="0"/>
              <a:t>&gt; f = </a:t>
            </a:r>
            <a:r>
              <a:rPr lang="en-US" altLang="zh-CN" dirty="0" err="1"/>
              <a:t>std</a:t>
            </a:r>
            <a:r>
              <a:rPr lang="en-US" altLang="zh-CN" dirty="0"/>
              <a:t>::bind(&amp;client::foo::add, &amp;foo, </a:t>
            </a:r>
            <a:r>
              <a:rPr lang="en-US" altLang="zh-CN" dirty="0" err="1"/>
              <a:t>std</a:t>
            </a:r>
            <a:r>
              <a:rPr lang="en-US" altLang="zh-CN" dirty="0"/>
              <a:t>::placeholders::_1,</a:t>
            </a:r>
          </a:p>
          <a:p>
            <a:r>
              <a:rPr lang="en-US" altLang="zh-CN" dirty="0" err="1"/>
              <a:t>std</a:t>
            </a:r>
            <a:r>
              <a:rPr lang="en-US" altLang="zh-CN" dirty="0"/>
              <a:t>::placeholders::_2);</a:t>
            </a:r>
          </a:p>
          <a:p>
            <a:r>
              <a:rPr lang="en-US" altLang="zh-CN" dirty="0" err="1"/>
              <a:t>server.register_handler</a:t>
            </a:r>
            <a:r>
              <a:rPr lang="en-US" altLang="zh-CN" dirty="0"/>
              <a:t>("</a:t>
            </a:r>
            <a:r>
              <a:rPr lang="en-US" altLang="zh-CN" dirty="0" err="1"/>
              <a:t>function_add</a:t>
            </a:r>
            <a:r>
              <a:rPr lang="en-US" altLang="zh-CN" dirty="0"/>
              <a:t>", f);</a:t>
            </a:r>
            <a:endParaRPr lang="zh-CN" altLang="en-US" dirty="0"/>
          </a:p>
          <a:p>
            <a:endParaRPr lang="en-US" altLang="zh-CN" dirty="0" smtClean="0"/>
          </a:p>
          <a:p>
            <a:endParaRPr lang="en-US" altLang="zh-CN" dirty="0"/>
          </a:p>
          <a:p>
            <a:r>
              <a:rPr lang="en-US" altLang="zh-CN" dirty="0" err="1"/>
              <a:t>server.register_handler</a:t>
            </a:r>
            <a:r>
              <a:rPr lang="en-US" altLang="zh-CN" dirty="0"/>
              <a:t>("</a:t>
            </a:r>
            <a:r>
              <a:rPr lang="en-US" altLang="zh-CN" dirty="0" err="1"/>
              <a:t>foo_add</a:t>
            </a:r>
            <a:r>
              <a:rPr lang="en-US" altLang="zh-CN" dirty="0"/>
              <a:t>", </a:t>
            </a:r>
            <a:r>
              <a:rPr lang="en-US" altLang="zh-CN" dirty="0" err="1" smtClean="0"/>
              <a:t>timax</a:t>
            </a:r>
            <a:r>
              <a:rPr lang="en-US" altLang="zh-CN" dirty="0" smtClean="0"/>
              <a:t>::</a:t>
            </a:r>
            <a:r>
              <a:rPr lang="en-US" altLang="zh-CN" dirty="0"/>
              <a:t>bind(&amp;client::foo::add, &amp;</a:t>
            </a:r>
            <a:r>
              <a:rPr lang="en-US" altLang="zh-CN" dirty="0" smtClean="0"/>
              <a:t>foo));</a:t>
            </a:r>
          </a:p>
          <a:p>
            <a:endParaRPr lang="en-US" altLang="zh-CN" dirty="0" smtClean="0"/>
          </a:p>
          <a:p>
            <a:endParaRPr lang="en-US" altLang="zh-CN" dirty="0"/>
          </a:p>
        </p:txBody>
      </p:sp>
      <p:sp>
        <p:nvSpPr>
          <p:cNvPr id="4" name="矩形 3"/>
          <p:cNvSpPr/>
          <p:nvPr/>
        </p:nvSpPr>
        <p:spPr>
          <a:xfrm>
            <a:off x="3860872" y="2016896"/>
            <a:ext cx="886781" cy="369332"/>
          </a:xfrm>
          <a:prstGeom prst="rect">
            <a:avLst/>
          </a:prstGeom>
        </p:spPr>
        <p:txBody>
          <a:bodyPr wrap="none">
            <a:spAutoFit/>
          </a:bodyPr>
          <a:lstStyle/>
          <a:p>
            <a:r>
              <a:rPr lang="zh-CN" altLang="en-US" dirty="0">
                <a:solidFill>
                  <a:srgbClr val="FF0000"/>
                </a:solidFill>
              </a:rPr>
              <a:t>lambda</a:t>
            </a:r>
          </a:p>
        </p:txBody>
      </p:sp>
      <p:sp>
        <p:nvSpPr>
          <p:cNvPr id="5" name="矩形 4"/>
          <p:cNvSpPr/>
          <p:nvPr/>
        </p:nvSpPr>
        <p:spPr>
          <a:xfrm>
            <a:off x="4446128" y="4805404"/>
            <a:ext cx="603050" cy="369332"/>
          </a:xfrm>
          <a:prstGeom prst="rect">
            <a:avLst/>
          </a:prstGeom>
        </p:spPr>
        <p:txBody>
          <a:bodyPr wrap="none">
            <a:spAutoFit/>
          </a:bodyPr>
          <a:lstStyle/>
          <a:p>
            <a:r>
              <a:rPr lang="en-US" altLang="zh-CN" dirty="0" smtClean="0">
                <a:solidFill>
                  <a:srgbClr val="FF0000"/>
                </a:solidFill>
              </a:rPr>
              <a:t>bind</a:t>
            </a:r>
            <a:endParaRPr lang="zh-CN" altLang="en-US" dirty="0">
              <a:solidFill>
                <a:srgbClr val="FF0000"/>
              </a:solidFill>
            </a:endParaRPr>
          </a:p>
        </p:txBody>
      </p:sp>
      <p:sp>
        <p:nvSpPr>
          <p:cNvPr id="6" name="矩形 5"/>
          <p:cNvSpPr/>
          <p:nvPr/>
        </p:nvSpPr>
        <p:spPr>
          <a:xfrm>
            <a:off x="1265954" y="3133123"/>
            <a:ext cx="1378583" cy="369332"/>
          </a:xfrm>
          <a:prstGeom prst="rect">
            <a:avLst/>
          </a:prstGeom>
        </p:spPr>
        <p:txBody>
          <a:bodyPr wrap="none">
            <a:spAutoFit/>
          </a:bodyPr>
          <a:lstStyle/>
          <a:p>
            <a:r>
              <a:rPr lang="en-US" altLang="zh-CN" dirty="0" err="1" smtClean="0">
                <a:solidFill>
                  <a:srgbClr val="FF0000"/>
                </a:solidFill>
              </a:rPr>
              <a:t>std</a:t>
            </a:r>
            <a:r>
              <a:rPr lang="en-US" altLang="zh-CN" dirty="0" smtClean="0">
                <a:solidFill>
                  <a:srgbClr val="FF0000"/>
                </a:solidFill>
              </a:rPr>
              <a:t>::function</a:t>
            </a:r>
            <a:endParaRPr lang="zh-CN" altLang="en-US" dirty="0">
              <a:solidFill>
                <a:srgbClr val="FF0000"/>
              </a:solidFill>
            </a:endParaRPr>
          </a:p>
        </p:txBody>
      </p:sp>
      <p:sp>
        <p:nvSpPr>
          <p:cNvPr id="7" name="右箭头 6"/>
          <p:cNvSpPr/>
          <p:nvPr/>
        </p:nvSpPr>
        <p:spPr>
          <a:xfrm rot="18461626">
            <a:off x="6923083" y="4705106"/>
            <a:ext cx="711680" cy="23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76204" y="4172846"/>
            <a:ext cx="1191032" cy="369332"/>
          </a:xfrm>
          <a:prstGeom prst="rect">
            <a:avLst/>
          </a:prstGeom>
        </p:spPr>
        <p:txBody>
          <a:bodyPr wrap="none">
            <a:spAutoFit/>
          </a:bodyPr>
          <a:lstStyle/>
          <a:p>
            <a:r>
              <a:rPr lang="zh-CN" altLang="en-US" dirty="0">
                <a:solidFill>
                  <a:srgbClr val="FF0000"/>
                </a:solidFill>
              </a:rPr>
              <a:t>clean code</a:t>
            </a:r>
          </a:p>
        </p:txBody>
      </p:sp>
      <p:sp>
        <p:nvSpPr>
          <p:cNvPr id="9" name="矩形 8"/>
          <p:cNvSpPr/>
          <p:nvPr/>
        </p:nvSpPr>
        <p:spPr>
          <a:xfrm>
            <a:off x="1265953" y="4743620"/>
            <a:ext cx="1824538" cy="369332"/>
          </a:xfrm>
          <a:prstGeom prst="rect">
            <a:avLst/>
          </a:prstGeom>
        </p:spPr>
        <p:txBody>
          <a:bodyPr wrap="none">
            <a:spAutoFit/>
          </a:bodyPr>
          <a:lstStyle/>
          <a:p>
            <a:r>
              <a:rPr lang="en-US" altLang="zh-CN" dirty="0" smtClean="0">
                <a:solidFill>
                  <a:srgbClr val="FF0000"/>
                </a:solidFill>
              </a:rPr>
              <a:t>member function</a:t>
            </a:r>
            <a:endParaRPr lang="zh-CN" altLang="en-US" dirty="0">
              <a:solidFill>
                <a:srgbClr val="FF0000"/>
              </a:solidFill>
            </a:endParaRPr>
          </a:p>
        </p:txBody>
      </p:sp>
    </p:spTree>
    <p:extLst>
      <p:ext uri="{BB962C8B-B14F-4D97-AF65-F5344CB8AC3E}">
        <p14:creationId xmlns:p14="http://schemas.microsoft.com/office/powerpoint/2010/main" val="10777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additive="base">
                                        <p:cTn id="2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 calcmode="lin" valueType="num">
                                      <p:cBhvr additive="base">
                                        <p:cTn id="2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 calcmode="lin" valueType="num">
                                      <p:cBhvr additive="base">
                                        <p:cTn id="2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1000"/>
                                        <p:tgtEl>
                                          <p:spTgt spid="6">
                                            <p:txEl>
                                              <p:pRg st="0" end="0"/>
                                            </p:txEl>
                                          </p:spTgt>
                                        </p:tgtEl>
                                      </p:cBhvr>
                                    </p:animEffect>
                                    <p:anim calcmode="lin" valueType="num">
                                      <p:cBhvr>
                                        <p:cTn id="3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 calcmode="lin" valueType="num">
                                      <p:cBhvr additive="base">
                                        <p:cTn id="4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1000"/>
                                        <p:tgtEl>
                                          <p:spTgt spid="9">
                                            <p:txEl>
                                              <p:pRg st="0" end="0"/>
                                            </p:txEl>
                                          </p:spTgt>
                                        </p:tgtEl>
                                      </p:cBhvr>
                                    </p:animEffect>
                                    <p:anim calcmode="lin" valueType="num">
                                      <p:cBhvr>
                                        <p:cTn id="4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cTn>
                              </p:par>
                            </p:childTnLst>
                          </p:cTn>
                        </p:par>
                        <p:par>
                          <p:cTn id="62" fill="hold">
                            <p:stCondLst>
                              <p:cond delay="500"/>
                            </p:stCondLst>
                            <p:childTnLst>
                              <p:par>
                                <p:cTn id="63" presetID="22" presetClass="entr" presetSubtype="4"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2000"/>
                                        <p:tgtEl>
                                          <p:spTgt spid="3">
                                            <p:txEl>
                                              <p:pRg st="3" end="3"/>
                                            </p:txEl>
                                          </p:spTgt>
                                        </p:tgtEl>
                                      </p:cBhvr>
                                    </p:animEffect>
                                    <p:anim calcmode="lin" valueType="num">
                                      <p:cBhvr>
                                        <p:cTn id="15"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80">
                                          <p:stCondLst>
                                            <p:cond delay="0"/>
                                          </p:stCondLst>
                                        </p:cTn>
                                        <p:tgtEl>
                                          <p:spTgt spid="7"/>
                                        </p:tgtEl>
                                      </p:cBhvr>
                                    </p:animEffect>
                                    <p:anim calcmode="lin" valueType="num">
                                      <p:cBhvr>
                                        <p:cTn id="6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5" dur="26">
                                          <p:stCondLst>
                                            <p:cond delay="650"/>
                                          </p:stCondLst>
                                        </p:cTn>
                                        <p:tgtEl>
                                          <p:spTgt spid="7"/>
                                        </p:tgtEl>
                                      </p:cBhvr>
                                      <p:to x="100000" y="60000"/>
                                    </p:animScale>
                                    <p:animScale>
                                      <p:cBhvr>
                                        <p:cTn id="66" dur="166" decel="50000">
                                          <p:stCondLst>
                                            <p:cond delay="676"/>
                                          </p:stCondLst>
                                        </p:cTn>
                                        <p:tgtEl>
                                          <p:spTgt spid="7"/>
                                        </p:tgtEl>
                                      </p:cBhvr>
                                      <p:to x="100000" y="100000"/>
                                    </p:animScale>
                                    <p:animScale>
                                      <p:cBhvr>
                                        <p:cTn id="67" dur="26">
                                          <p:stCondLst>
                                            <p:cond delay="1312"/>
                                          </p:stCondLst>
                                        </p:cTn>
                                        <p:tgtEl>
                                          <p:spTgt spid="7"/>
                                        </p:tgtEl>
                                      </p:cBhvr>
                                      <p:to x="100000" y="80000"/>
                                    </p:animScale>
                                    <p:animScale>
                                      <p:cBhvr>
                                        <p:cTn id="68" dur="166" decel="50000">
                                          <p:stCondLst>
                                            <p:cond delay="1338"/>
                                          </p:stCondLst>
                                        </p:cTn>
                                        <p:tgtEl>
                                          <p:spTgt spid="7"/>
                                        </p:tgtEl>
                                      </p:cBhvr>
                                      <p:to x="100000" y="100000"/>
                                    </p:animScale>
                                    <p:animScale>
                                      <p:cBhvr>
                                        <p:cTn id="69" dur="26">
                                          <p:stCondLst>
                                            <p:cond delay="1642"/>
                                          </p:stCondLst>
                                        </p:cTn>
                                        <p:tgtEl>
                                          <p:spTgt spid="7"/>
                                        </p:tgtEl>
                                      </p:cBhvr>
                                      <p:to x="100000" y="90000"/>
                                    </p:animScale>
                                    <p:animScale>
                                      <p:cBhvr>
                                        <p:cTn id="70" dur="166" decel="50000">
                                          <p:stCondLst>
                                            <p:cond delay="1668"/>
                                          </p:stCondLst>
                                        </p:cTn>
                                        <p:tgtEl>
                                          <p:spTgt spid="7"/>
                                        </p:tgtEl>
                                      </p:cBhvr>
                                      <p:to x="100000" y="100000"/>
                                    </p:animScale>
                                    <p:animScale>
                                      <p:cBhvr>
                                        <p:cTn id="71" dur="26">
                                          <p:stCondLst>
                                            <p:cond delay="1808"/>
                                          </p:stCondLst>
                                        </p:cTn>
                                        <p:tgtEl>
                                          <p:spTgt spid="7"/>
                                        </p:tgtEl>
                                      </p:cBhvr>
                                      <p:to x="100000" y="95000"/>
                                    </p:animScale>
                                    <p:animScale>
                                      <p:cBhvr>
                                        <p:cTn id="7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void* </a:t>
            </a:r>
            <a:r>
              <a:rPr lang="en-US" altLang="zh-CN" sz="1400" dirty="0" err="1"/>
              <a:t>bl</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a:t>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a:t>
            </a:r>
          </a:p>
          <a:p>
            <a:r>
              <a:rPr lang="en-US" altLang="zh-CN" dirty="0" smtClean="0"/>
              <a:t>    </a:t>
            </a:r>
            <a:r>
              <a:rPr lang="en-US" altLang="zh-CN" dirty="0"/>
              <a:t>using </a:t>
            </a:r>
            <a:r>
              <a:rPr lang="en-US" altLang="zh-CN" dirty="0" err="1"/>
              <a:t>std</a:t>
            </a:r>
            <a:r>
              <a:rPr lang="en-US" altLang="zh-CN" dirty="0"/>
              <a:t>::placeholders::_1;</a:t>
            </a:r>
          </a:p>
          <a:p>
            <a:endParaRPr lang="en-US" altLang="zh-CN" dirty="0"/>
          </a:p>
          <a:p>
            <a:r>
              <a:rPr lang="en-US" altLang="zh-CN" dirty="0"/>
              <a:t>    </a:t>
            </a:r>
            <a:r>
              <a:rPr lang="en-US" altLang="zh-CN" dirty="0" err="1"/>
              <a:t>std</a:t>
            </a:r>
            <a:r>
              <a:rPr lang="en-US" altLang="zh-CN" dirty="0"/>
              <a:t>::map&lt;</a:t>
            </a:r>
            <a:r>
              <a:rPr lang="en-US" altLang="zh-CN" dirty="0" err="1"/>
              <a:t>std</a:t>
            </a:r>
            <a:r>
              <a:rPr lang="en-US" altLang="zh-CN" dirty="0"/>
              <a:t>::string, </a:t>
            </a:r>
            <a:r>
              <a:rPr lang="en-US" altLang="zh-CN" dirty="0" err="1"/>
              <a:t>std</a:t>
            </a:r>
            <a:r>
              <a:rPr lang="en-US" altLang="zh-CN" dirty="0"/>
              <a:t>::function&lt;void(void*)&gt;&gt; invokers;</a:t>
            </a:r>
          </a:p>
          <a:p>
            <a:r>
              <a:rPr lang="en-US" altLang="zh-CN" dirty="0"/>
              <a:t>    this-&gt;invokers[name] = { </a:t>
            </a:r>
            <a:r>
              <a:rPr lang="en-US" altLang="zh-CN" dirty="0" err="1" smtClean="0"/>
              <a:t>std</a:t>
            </a:r>
            <a:r>
              <a:rPr lang="en-US" altLang="zh-CN" dirty="0"/>
              <a:t>::bind(&amp;invoker&lt;Function&gt;::apply, f, _1) </a:t>
            </a:r>
            <a:r>
              <a:rPr lang="en-US" altLang="zh-CN" dirty="0" smtClean="0"/>
              <a:t>};</a:t>
            </a:r>
            <a:endParaRPr lang="en-US" altLang="zh-CN" dirty="0"/>
          </a:p>
          <a:p>
            <a:r>
              <a:rPr lang="en-US" altLang="zh-CN" dirty="0" smtClean="0"/>
              <a:t>}</a:t>
            </a:r>
          </a:p>
          <a:p>
            <a:endParaRPr lang="en-US" altLang="zh-CN" dirty="0" smtClean="0"/>
          </a:p>
          <a:p>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wrapper function and real function are composed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a:t>
            </a:r>
            <a:r>
              <a:rPr lang="en-US" altLang="zh-CN" dirty="0" err="1" smtClean="0">
                <a:solidFill>
                  <a:srgbClr val="FF0000"/>
                </a:solidFill>
              </a:rPr>
              <a:t>std</a:t>
            </a:r>
            <a:r>
              <a:rPr lang="en-US" altLang="zh-CN" dirty="0">
                <a:solidFill>
                  <a:srgbClr val="FF0000"/>
                </a:solidFill>
              </a:rPr>
              <a:t>::</a:t>
            </a:r>
            <a:r>
              <a:rPr lang="zh-CN" altLang="en-US" dirty="0">
                <a:solidFill>
                  <a:srgbClr val="FF0000"/>
                </a:solidFill>
              </a:rPr>
              <a:t>function </a:t>
            </a:r>
            <a:r>
              <a:rPr lang="en-US" altLang="zh-CN" dirty="0">
                <a:solidFill>
                  <a:srgbClr val="FF0000"/>
                </a:solidFill>
              </a:rPr>
              <a:t>erase function type</a:t>
            </a:r>
          </a:p>
          <a:p>
            <a:endParaRPr lang="zh-CN" altLang="en-US" dirty="0">
              <a:solidFill>
                <a:srgbClr val="FF0000"/>
              </a:solidFill>
            </a:endParaRPr>
          </a:p>
        </p:txBody>
      </p:sp>
      <p:sp>
        <p:nvSpPr>
          <p:cNvPr id="7" name="下箭头 6"/>
          <p:cNvSpPr/>
          <p:nvPr/>
        </p:nvSpPr>
        <p:spPr>
          <a:xfrm rot="4075659">
            <a:off x="5232572" y="2881214"/>
            <a:ext cx="227127" cy="175315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6658346" y="3476580"/>
            <a:ext cx="227127" cy="13077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293970" y="3054339"/>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201146" y="3080915"/>
            <a:ext cx="914400"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wipe(up)">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up)">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80">
                                          <p:stCondLst>
                                            <p:cond delay="0"/>
                                          </p:stCondLst>
                                        </p:cTn>
                                        <p:tgtEl>
                                          <p:spTgt spid="3">
                                            <p:txEl>
                                              <p:pRg st="13" end="13"/>
                                            </p:txEl>
                                          </p:spTgt>
                                        </p:tgtEl>
                                      </p:cBhvr>
                                    </p:animEffect>
                                    <p:anim calcmode="lin" valueType="num">
                                      <p:cBhvr>
                                        <p:cTn id="43"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3" end="13"/>
                                            </p:txEl>
                                          </p:spTgt>
                                        </p:tgtEl>
                                      </p:cBhvr>
                                      <p:to x="100000" y="60000"/>
                                    </p:animScale>
                                    <p:animScale>
                                      <p:cBhvr>
                                        <p:cTn id="49" dur="166" decel="50000">
                                          <p:stCondLst>
                                            <p:cond delay="676"/>
                                          </p:stCondLst>
                                        </p:cTn>
                                        <p:tgtEl>
                                          <p:spTgt spid="3">
                                            <p:txEl>
                                              <p:pRg st="13" end="13"/>
                                            </p:txEl>
                                          </p:spTgt>
                                        </p:tgtEl>
                                      </p:cBhvr>
                                      <p:to x="100000" y="100000"/>
                                    </p:animScale>
                                    <p:animScale>
                                      <p:cBhvr>
                                        <p:cTn id="50" dur="26">
                                          <p:stCondLst>
                                            <p:cond delay="1312"/>
                                          </p:stCondLst>
                                        </p:cTn>
                                        <p:tgtEl>
                                          <p:spTgt spid="3">
                                            <p:txEl>
                                              <p:pRg st="13" end="13"/>
                                            </p:txEl>
                                          </p:spTgt>
                                        </p:tgtEl>
                                      </p:cBhvr>
                                      <p:to x="100000" y="80000"/>
                                    </p:animScale>
                                    <p:animScale>
                                      <p:cBhvr>
                                        <p:cTn id="51" dur="166" decel="50000">
                                          <p:stCondLst>
                                            <p:cond delay="1338"/>
                                          </p:stCondLst>
                                        </p:cTn>
                                        <p:tgtEl>
                                          <p:spTgt spid="3">
                                            <p:txEl>
                                              <p:pRg st="13" end="13"/>
                                            </p:txEl>
                                          </p:spTgt>
                                        </p:tgtEl>
                                      </p:cBhvr>
                                      <p:to x="100000" y="100000"/>
                                    </p:animScale>
                                    <p:animScale>
                                      <p:cBhvr>
                                        <p:cTn id="52" dur="26">
                                          <p:stCondLst>
                                            <p:cond delay="1642"/>
                                          </p:stCondLst>
                                        </p:cTn>
                                        <p:tgtEl>
                                          <p:spTgt spid="3">
                                            <p:txEl>
                                              <p:pRg st="13" end="13"/>
                                            </p:txEl>
                                          </p:spTgt>
                                        </p:tgtEl>
                                      </p:cBhvr>
                                      <p:to x="100000" y="90000"/>
                                    </p:animScale>
                                    <p:animScale>
                                      <p:cBhvr>
                                        <p:cTn id="53" dur="166" decel="50000">
                                          <p:stCondLst>
                                            <p:cond delay="1668"/>
                                          </p:stCondLst>
                                        </p:cTn>
                                        <p:tgtEl>
                                          <p:spTgt spid="3">
                                            <p:txEl>
                                              <p:pRg st="13" end="13"/>
                                            </p:txEl>
                                          </p:spTgt>
                                        </p:tgtEl>
                                      </p:cBhvr>
                                      <p:to x="100000" y="100000"/>
                                    </p:animScale>
                                    <p:animScale>
                                      <p:cBhvr>
                                        <p:cTn id="54" dur="26">
                                          <p:stCondLst>
                                            <p:cond delay="1808"/>
                                          </p:stCondLst>
                                        </p:cTn>
                                        <p:tgtEl>
                                          <p:spTgt spid="3">
                                            <p:txEl>
                                              <p:pRg st="13" end="13"/>
                                            </p:txEl>
                                          </p:spTgt>
                                        </p:tgtEl>
                                      </p:cBhvr>
                                      <p:to x="100000" y="95000"/>
                                    </p:animScale>
                                    <p:animScale>
                                      <p:cBhvr>
                                        <p:cTn id="55" dur="166" decel="50000">
                                          <p:stCondLst>
                                            <p:cond delay="1834"/>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9" grpId="1"/>
      <p:bldP spid="9" grpId="2"/>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err="1"/>
              <a:t>struct</a:t>
            </a:r>
            <a:r>
              <a:rPr lang="en-US" altLang="zh-CN" dirty="0"/>
              <a:t> invoker</a:t>
            </a:r>
          </a:p>
          <a:p>
            <a:r>
              <a:rPr lang="en-US" altLang="zh-CN" dirty="0"/>
              <a:t>{</a:t>
            </a:r>
          </a:p>
          <a:p>
            <a:r>
              <a:rPr lang="en-US" altLang="zh-CN" dirty="0"/>
              <a:t>    static inline void apply(</a:t>
            </a:r>
            <a:r>
              <a:rPr lang="en-US" altLang="zh-CN" dirty="0" err="1"/>
              <a:t>const</a:t>
            </a:r>
            <a:r>
              <a:rPr lang="en-US" altLang="zh-CN" dirty="0"/>
              <a:t> Function&amp; </a:t>
            </a:r>
            <a:r>
              <a:rPr lang="en-US" altLang="zh-CN" dirty="0" err="1"/>
              <a:t>func</a:t>
            </a:r>
            <a:r>
              <a:rPr lang="en-US" altLang="zh-CN" dirty="0"/>
              <a:t>, void* </a:t>
            </a:r>
            <a:r>
              <a:rPr lang="en-US" altLang="zh-CN" dirty="0" err="1"/>
              <a:t>bl</a:t>
            </a:r>
            <a:r>
              <a:rPr lang="en-US" altLang="zh-CN" dirty="0"/>
              <a:t>)</a:t>
            </a:r>
          </a:p>
          <a:p>
            <a:r>
              <a:rPr lang="en-US" altLang="zh-CN" dirty="0"/>
              <a:t>    {</a:t>
            </a:r>
          </a:p>
          <a:p>
            <a:r>
              <a:rPr lang="en-US" altLang="zh-CN" dirty="0"/>
              <a:t>        using </a:t>
            </a:r>
            <a:r>
              <a:rPr lang="en-US" altLang="zh-CN" dirty="0" err="1"/>
              <a:t>tuple_type</a:t>
            </a:r>
            <a:r>
              <a:rPr lang="en-US" altLang="zh-CN" dirty="0"/>
              <a:t> = </a:t>
            </a:r>
            <a:r>
              <a:rPr lang="en-US" altLang="zh-CN" dirty="0" err="1"/>
              <a:t>typename</a:t>
            </a:r>
            <a:r>
              <a:rPr lang="en-US" altLang="zh-CN" dirty="0"/>
              <a:t> </a:t>
            </a:r>
            <a:r>
              <a:rPr lang="en-US" altLang="zh-CN" dirty="0" err="1"/>
              <a:t>function_traits</a:t>
            </a:r>
            <a:r>
              <a:rPr lang="en-US" altLang="zh-CN" dirty="0"/>
              <a:t>&lt;Function&gt;::</a:t>
            </a:r>
            <a:r>
              <a:rPr lang="en-US" altLang="zh-CN" dirty="0" err="1"/>
              <a:t>tuple_type</a:t>
            </a:r>
            <a:r>
              <a:rPr lang="en-US" altLang="zh-CN" dirty="0"/>
              <a:t>;</a:t>
            </a:r>
          </a:p>
          <a:p>
            <a:r>
              <a:rPr lang="en-US" altLang="zh-CN" dirty="0"/>
              <a:t>        </a:t>
            </a:r>
            <a:r>
              <a:rPr lang="en-US" altLang="zh-CN" dirty="0" err="1"/>
              <a:t>const</a:t>
            </a:r>
            <a:r>
              <a:rPr lang="en-US" altLang="zh-CN" dirty="0"/>
              <a:t> </a:t>
            </a:r>
            <a:r>
              <a:rPr lang="en-US" altLang="zh-CN" dirty="0" err="1"/>
              <a:t>tuple_type</a:t>
            </a:r>
            <a:r>
              <a:rPr lang="en-US" altLang="zh-CN" dirty="0"/>
              <a:t>* </a:t>
            </a:r>
            <a:r>
              <a:rPr lang="en-US" altLang="zh-CN" dirty="0" err="1"/>
              <a:t>tp</a:t>
            </a:r>
            <a:r>
              <a:rPr lang="en-US" altLang="zh-CN" dirty="0"/>
              <a:t> = </a:t>
            </a:r>
            <a:r>
              <a:rPr lang="en-US" altLang="zh-CN" dirty="0" err="1"/>
              <a:t>static_cast</a:t>
            </a:r>
            <a:r>
              <a:rPr lang="en-US" altLang="zh-CN" dirty="0"/>
              <a:t>&lt;</a:t>
            </a:r>
            <a:r>
              <a:rPr lang="en-US" altLang="zh-CN" dirty="0" err="1"/>
              <a:t>tuple_type</a:t>
            </a:r>
            <a:r>
              <a:rPr lang="en-US" altLang="zh-CN" dirty="0"/>
              <a:t>*&gt;(</a:t>
            </a:r>
            <a:r>
              <a:rPr lang="en-US" altLang="zh-CN" dirty="0" err="1"/>
              <a:t>bl</a:t>
            </a:r>
            <a:r>
              <a:rPr lang="en-US" altLang="zh-CN" dirty="0"/>
              <a:t>);</a:t>
            </a:r>
          </a:p>
          <a:p>
            <a:endParaRPr lang="en-US" altLang="zh-CN" dirty="0"/>
          </a:p>
          <a:p>
            <a:r>
              <a:rPr lang="en-US" altLang="zh-CN" dirty="0"/>
              <a:t>        </a:t>
            </a:r>
            <a:r>
              <a:rPr lang="en-US" altLang="zh-CN" dirty="0" err="1" smtClean="0"/>
              <a:t>std</a:t>
            </a:r>
            <a:r>
              <a:rPr lang="en-US" altLang="zh-CN" dirty="0" smtClean="0"/>
              <a:t>::apply(</a:t>
            </a:r>
            <a:r>
              <a:rPr lang="en-US" altLang="zh-CN" dirty="0" err="1" smtClean="0"/>
              <a:t>func</a:t>
            </a:r>
            <a:r>
              <a:rPr lang="en-US" altLang="zh-CN" dirty="0"/>
              <a:t>, *</a:t>
            </a:r>
            <a:r>
              <a:rPr lang="en-US" altLang="zh-CN" dirty="0" err="1"/>
              <a:t>tp</a:t>
            </a:r>
            <a:r>
              <a:rPr lang="en-US" altLang="zh-CN" dirty="0" smtClean="0"/>
              <a:t>);	</a:t>
            </a:r>
          </a:p>
          <a:p>
            <a:r>
              <a:rPr lang="en-US" altLang="zh-CN" dirty="0" smtClean="0"/>
              <a:t>    }</a:t>
            </a:r>
          </a:p>
          <a:p>
            <a:r>
              <a:rPr lang="en-US" altLang="zh-CN" dirty="0" smtClean="0"/>
              <a:t>};</a:t>
            </a:r>
            <a:endParaRPr lang="zh-CN" altLang="en-US" dirty="0"/>
          </a:p>
        </p:txBody>
      </p:sp>
      <p:sp>
        <p:nvSpPr>
          <p:cNvPr id="5" name="矩形 4"/>
          <p:cNvSpPr/>
          <p:nvPr/>
        </p:nvSpPr>
        <p:spPr>
          <a:xfrm>
            <a:off x="1029730" y="3764693"/>
            <a:ext cx="204298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1993557" y="4163067"/>
            <a:ext cx="172994" cy="853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6730" y="4934465"/>
            <a:ext cx="1918410" cy="400110"/>
          </a:xfrm>
          <a:prstGeom prst="rect">
            <a:avLst/>
          </a:prstGeom>
        </p:spPr>
        <p:txBody>
          <a:bodyPr wrap="none">
            <a:spAutoFit/>
          </a:bodyPr>
          <a:lstStyle/>
          <a:p>
            <a:r>
              <a:rPr lang="zh-CN" altLang="en-US" sz="2000" dirty="0">
                <a:solidFill>
                  <a:srgbClr val="FF0000"/>
                </a:solidFill>
              </a:rPr>
              <a:t>real function call</a:t>
            </a:r>
          </a:p>
        </p:txBody>
      </p:sp>
      <p:sp>
        <p:nvSpPr>
          <p:cNvPr id="8" name="矩形 7"/>
          <p:cNvSpPr/>
          <p:nvPr/>
        </p:nvSpPr>
        <p:spPr>
          <a:xfrm>
            <a:off x="3732594" y="3708399"/>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0"/>
                            </p:stCondLst>
                            <p:childTnLst>
                              <p:par>
                                <p:cTn id="26" presetID="6" presetClass="emph" presetSubtype="0" fill="hold" grpId="1" nodeType="afterEffect">
                                  <p:stCondLst>
                                    <p:cond delay="0"/>
                                  </p:stCondLst>
                                  <p:childTnLst>
                                    <p:animScale>
                                      <p:cBhvr>
                                        <p:cTn id="27"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8"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std</a:t>
            </a:r>
            <a:r>
              <a:rPr lang="en-US" altLang="zh-CN" dirty="0"/>
              <a:t>::</a:t>
            </a:r>
            <a:r>
              <a:rPr lang="en-US" altLang="zh-CN" dirty="0" smtClean="0"/>
              <a:t>apply implement with C++11/14</a:t>
            </a:r>
            <a:endParaRPr lang="zh-CN" altLang="en-US" dirty="0"/>
          </a:p>
        </p:txBody>
      </p:sp>
      <p:sp>
        <p:nvSpPr>
          <p:cNvPr id="3" name="文本占位符 2"/>
          <p:cNvSpPr>
            <a:spLocks noGrp="1"/>
          </p:cNvSpPr>
          <p:nvPr>
            <p:ph type="body" sz="half" idx="2"/>
          </p:nvPr>
        </p:nvSpPr>
        <p:spPr/>
        <p:txBody>
          <a:bodyPr/>
          <a:lstStyle/>
          <a:p>
            <a:r>
              <a:rPr lang="en-US" altLang="zh-CN" dirty="0"/>
              <a:t> </a:t>
            </a:r>
            <a:r>
              <a:rPr lang="en-US" altLang="zh-CN" dirty="0" smtClean="0"/>
              <a:t>   </a:t>
            </a:r>
            <a:r>
              <a:rPr lang="en-US" altLang="zh-CN" sz="1400" dirty="0" smtClean="0"/>
              <a:t>template&lt;</a:t>
            </a:r>
            <a:r>
              <a:rPr lang="en-US" altLang="zh-CN" sz="1400" dirty="0" err="1" smtClean="0"/>
              <a:t>typename</a:t>
            </a:r>
            <a:r>
              <a:rPr lang="en-US" altLang="zh-CN" sz="1400" dirty="0" smtClean="0"/>
              <a:t> </a:t>
            </a:r>
            <a:r>
              <a:rPr lang="en-US" altLang="zh-CN" sz="1400" dirty="0"/>
              <a:t>F,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void call(</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tp</a:t>
            </a:r>
            <a:r>
              <a:rPr lang="en-US" altLang="zh-CN" sz="1400" dirty="0"/>
              <a:t>)</a:t>
            </a:r>
          </a:p>
          <a:p>
            <a:r>
              <a:rPr lang="en-US" altLang="zh-CN" sz="1400" dirty="0"/>
              <a:t>    {</a:t>
            </a:r>
          </a:p>
          <a:p>
            <a:r>
              <a:rPr lang="en-US" altLang="zh-CN" sz="1400" dirty="0"/>
              <a:t>        </a:t>
            </a:r>
            <a:r>
              <a:rPr lang="en-US" altLang="zh-CN" sz="1400" dirty="0" err="1"/>
              <a:t>call_helper</a:t>
            </a:r>
            <a:r>
              <a:rPr lang="en-US" altLang="zh-CN" sz="1400" dirty="0"/>
              <a:t>(f, </a:t>
            </a:r>
            <a:r>
              <a:rPr lang="en-US" altLang="zh-CN" sz="1400" dirty="0" err="1"/>
              <a:t>std</a:t>
            </a:r>
            <a:r>
              <a:rPr lang="en-US" altLang="zh-CN" sz="1400" dirty="0"/>
              <a:t>::</a:t>
            </a:r>
            <a:r>
              <a:rPr lang="en-US" altLang="zh-CN" sz="1400" dirty="0" err="1"/>
              <a:t>make_index_sequence</a:t>
            </a:r>
            <a:r>
              <a:rPr lang="en-US" altLang="zh-CN" sz="1400" dirty="0"/>
              <a:t>&lt;</a:t>
            </a:r>
            <a:r>
              <a:rPr lang="en-US" altLang="zh-CN" sz="1400" dirty="0" err="1"/>
              <a:t>sizeof</a:t>
            </a:r>
            <a:r>
              <a:rPr lang="en-US" altLang="zh-CN" sz="1400" dirty="0"/>
              <a:t>... (</a:t>
            </a:r>
            <a:r>
              <a:rPr lang="en-US" altLang="zh-CN" sz="1400" dirty="0" err="1"/>
              <a:t>Args</a:t>
            </a:r>
            <a:r>
              <a:rPr lang="en-US" altLang="zh-CN" sz="1400" dirty="0"/>
              <a:t>)&gt;{}, </a:t>
            </a:r>
            <a:r>
              <a:rPr lang="en-US" altLang="zh-CN" sz="1400" dirty="0" err="1"/>
              <a:t>tp</a:t>
            </a:r>
            <a:r>
              <a:rPr lang="en-US" altLang="zh-CN" sz="1400" dirty="0"/>
              <a:t>);</a:t>
            </a:r>
          </a:p>
          <a:p>
            <a:r>
              <a:rPr lang="en-US" altLang="zh-CN" sz="1400" dirty="0"/>
              <a:t>    }</a:t>
            </a:r>
          </a:p>
          <a:p>
            <a:endParaRPr lang="en-US" altLang="zh-CN" sz="1400" dirty="0"/>
          </a:p>
          <a:p>
            <a:r>
              <a:rPr lang="en-US" altLang="zh-CN" sz="1400" dirty="0"/>
              <a:t>    template&lt;</a:t>
            </a:r>
            <a:r>
              <a:rPr lang="en-US" altLang="zh-CN" sz="1400" dirty="0" err="1"/>
              <a:t>typename</a:t>
            </a:r>
            <a:r>
              <a:rPr lang="en-US" altLang="zh-CN" sz="1400" dirty="0"/>
              <a:t> F, </a:t>
            </a:r>
            <a:r>
              <a:rPr lang="en-US" altLang="zh-CN" sz="1400" dirty="0" err="1"/>
              <a:t>size_t</a:t>
            </a:r>
            <a:r>
              <a:rPr lang="en-US" altLang="zh-CN" sz="1400" dirty="0"/>
              <a:t>... I,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static </a:t>
            </a:r>
            <a:r>
              <a:rPr lang="en-US" altLang="zh-CN" sz="1400" dirty="0" err="1"/>
              <a:t>decltype</a:t>
            </a:r>
            <a:r>
              <a:rPr lang="en-US" altLang="zh-CN" sz="1400" dirty="0"/>
              <a:t>(auto) </a:t>
            </a:r>
            <a:r>
              <a:rPr lang="en-US" altLang="zh-CN" sz="1400" dirty="0" err="1"/>
              <a:t>call_helper</a:t>
            </a:r>
            <a:r>
              <a:rPr lang="en-US" altLang="zh-CN" sz="1400" dirty="0"/>
              <a:t>(</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a:t>
            </a:r>
            <a:r>
              <a:rPr lang="en-US" altLang="zh-CN" sz="1400" dirty="0" err="1"/>
              <a:t>index_sequence</a:t>
            </a:r>
            <a:r>
              <a:rPr lang="en-US" altLang="zh-CN" sz="1400" dirty="0"/>
              <a:t>&lt;I...&gt;&amp;,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tup</a:t>
            </a:r>
            <a:r>
              <a:rPr lang="en-US" altLang="zh-CN" sz="1400" dirty="0"/>
              <a:t>)</a:t>
            </a:r>
          </a:p>
          <a:p>
            <a:r>
              <a:rPr lang="en-US" altLang="zh-CN" sz="1400" dirty="0"/>
              <a:t>    {</a:t>
            </a:r>
          </a:p>
          <a:p>
            <a:r>
              <a:rPr lang="en-US" altLang="zh-CN" sz="1400" dirty="0"/>
              <a:t>        return f(</a:t>
            </a:r>
            <a:r>
              <a:rPr lang="en-US" altLang="zh-CN" sz="1400" dirty="0" err="1"/>
              <a:t>std</a:t>
            </a:r>
            <a:r>
              <a:rPr lang="en-US" altLang="zh-CN" sz="1400" dirty="0"/>
              <a:t>::get&lt;I&gt;(</a:t>
            </a:r>
            <a:r>
              <a:rPr lang="en-US" altLang="zh-CN" sz="1400" dirty="0" err="1"/>
              <a:t>tup</a:t>
            </a:r>
            <a:r>
              <a:rPr lang="en-US" altLang="zh-CN" sz="1400" dirty="0"/>
              <a:t>)...);</a:t>
            </a:r>
          </a:p>
          <a:p>
            <a:r>
              <a:rPr lang="en-US" altLang="zh-CN" sz="1400" dirty="0"/>
              <a:t>    </a:t>
            </a:r>
            <a:r>
              <a:rPr lang="en-US" altLang="zh-CN" sz="1400" dirty="0" smtClean="0"/>
              <a:t>}</a:t>
            </a:r>
          </a:p>
          <a:p>
            <a:endParaRPr lang="en-US" altLang="zh-CN" sz="1400" dirty="0"/>
          </a:p>
          <a:p>
            <a:r>
              <a:rPr lang="en-US" altLang="zh-CN" sz="1400" dirty="0"/>
              <a:t> </a:t>
            </a:r>
            <a:r>
              <a:rPr lang="en-US" altLang="zh-CN" sz="1400" dirty="0" smtClean="0"/>
              <a:t>  More Details</a:t>
            </a:r>
            <a:endParaRPr lang="zh-CN" altLang="en-US" sz="1400" dirty="0"/>
          </a:p>
        </p:txBody>
      </p:sp>
      <p:sp>
        <p:nvSpPr>
          <p:cNvPr id="5" name="矩形 4"/>
          <p:cNvSpPr/>
          <p:nvPr/>
        </p:nvSpPr>
        <p:spPr>
          <a:xfrm>
            <a:off x="4992129" y="3244644"/>
            <a:ext cx="222782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68626" y="3278658"/>
            <a:ext cx="1326293" cy="245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75486" y="4069802"/>
            <a:ext cx="17526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8432" y="5242011"/>
            <a:ext cx="7591168" cy="369332"/>
          </a:xfrm>
          <a:prstGeom prst="rect">
            <a:avLst/>
          </a:prstGeom>
        </p:spPr>
        <p:txBody>
          <a:bodyPr wrap="square">
            <a:spAutoFit/>
          </a:bodyPr>
          <a:lstStyle/>
          <a:p>
            <a:r>
              <a:rPr lang="zh-CN" altLang="en-US" dirty="0"/>
              <a:t>https://github.com/qicosmos/cosmos/blob/master/modern_messagebus.hpp</a:t>
            </a:r>
          </a:p>
        </p:txBody>
      </p:sp>
      <p:sp>
        <p:nvSpPr>
          <p:cNvPr id="9" name="矩形 8"/>
          <p:cNvSpPr/>
          <p:nvPr/>
        </p:nvSpPr>
        <p:spPr>
          <a:xfrm>
            <a:off x="638432" y="5585116"/>
            <a:ext cx="5449330" cy="369332"/>
          </a:xfrm>
          <a:prstGeom prst="rect">
            <a:avLst/>
          </a:prstGeom>
        </p:spPr>
        <p:txBody>
          <a:bodyPr wrap="square">
            <a:spAutoFit/>
          </a:bodyPr>
          <a:lstStyle/>
          <a:p>
            <a:r>
              <a:rPr lang="zh-CN" altLang="en-US" dirty="0"/>
              <a:t>http://www.cnblogs.com/qicosmos/p/4325949.html</a:t>
            </a:r>
          </a:p>
        </p:txBody>
      </p:sp>
      <p:sp>
        <p:nvSpPr>
          <p:cNvPr id="10" name="矩形 9"/>
          <p:cNvSpPr/>
          <p:nvPr/>
        </p:nvSpPr>
        <p:spPr>
          <a:xfrm>
            <a:off x="638432" y="5901993"/>
            <a:ext cx="5251622" cy="369332"/>
          </a:xfrm>
          <a:prstGeom prst="rect">
            <a:avLst/>
          </a:prstGeom>
        </p:spPr>
        <p:txBody>
          <a:bodyPr wrap="square">
            <a:spAutoFit/>
          </a:bodyPr>
          <a:lstStyle/>
          <a:p>
            <a:r>
              <a:rPr lang="en-US" altLang="zh-CN" dirty="0" smtClean="0"/>
              <a:t>&lt;&lt;In-Depth C++11&gt;&gt;</a:t>
            </a:r>
            <a:endParaRPr lang="zh-CN" altLang="en-US" dirty="0"/>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1000"/>
                                        <p:tgtEl>
                                          <p:spTgt spid="3">
                                            <p:txEl>
                                              <p:pRg st="12" end="12"/>
                                            </p:txEl>
                                          </p:spTgt>
                                        </p:tgtEl>
                                      </p:cBhvr>
                                    </p:animEffect>
                                    <p:anim calcmode="lin" valueType="num">
                                      <p:cBhvr>
                                        <p:cTn id="2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2" cstate="print"/>
          <a:stretch>
            <a:fillRect/>
          </a:stretch>
        </p:blipFill>
        <p:spPr>
          <a:xfrm>
            <a:off x="1672728" y="920459"/>
            <a:ext cx="5547222" cy="5488579"/>
          </a:xfrm>
          <a:prstGeom prst="rect">
            <a:avLst/>
          </a:prstGeom>
        </p:spPr>
      </p:pic>
      <p:cxnSp>
        <p:nvCxnSpPr>
          <p:cNvPr id="6" name="直接箭头连接符 5"/>
          <p:cNvCxnSpPr/>
          <p:nvPr/>
        </p:nvCxnSpPr>
        <p:spPr>
          <a:xfrm>
            <a:off x="2767913" y="2339547"/>
            <a:ext cx="0" cy="34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767913" y="3161206"/>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410465" y="3805881"/>
            <a:ext cx="7002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rot="5400000">
            <a:off x="5217159" y="3310551"/>
            <a:ext cx="1213089" cy="914400"/>
          </a:xfrm>
          <a:prstGeom prst="bentConnector3">
            <a:avLst>
              <a:gd name="adj1" fmla="val 1002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802659" y="3177682"/>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798540" y="2329185"/>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35"/>
          <p:cNvCxnSpPr/>
          <p:nvPr/>
        </p:nvCxnSpPr>
        <p:spPr>
          <a:xfrm>
            <a:off x="5366503" y="2092411"/>
            <a:ext cx="902491" cy="593125"/>
          </a:xfrm>
          <a:prstGeom prst="bentConnector3">
            <a:avLst>
              <a:gd name="adj1" fmla="val 1002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459891" y="4390771"/>
            <a:ext cx="634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833816" y="4588476"/>
            <a:ext cx="0" cy="34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833816" y="5412260"/>
            <a:ext cx="0" cy="181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108271" y="1765184"/>
            <a:ext cx="3328701" cy="66497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282166" y="1580518"/>
            <a:ext cx="980910" cy="369332"/>
          </a:xfrm>
          <a:prstGeom prst="rect">
            <a:avLst/>
          </a:prstGeom>
        </p:spPr>
        <p:txBody>
          <a:bodyPr wrap="none">
            <a:spAutoFit/>
          </a:bodyPr>
          <a:lstStyle/>
          <a:p>
            <a:r>
              <a:rPr lang="zh-CN" altLang="en-US" dirty="0"/>
              <a:t>resolved</a:t>
            </a:r>
          </a:p>
        </p:txBody>
      </p:sp>
      <p:sp>
        <p:nvSpPr>
          <p:cNvPr id="22" name="矩形 21"/>
          <p:cNvSpPr/>
          <p:nvPr/>
        </p:nvSpPr>
        <p:spPr>
          <a:xfrm>
            <a:off x="2116528" y="2601866"/>
            <a:ext cx="3328701" cy="6649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019508" y="3338475"/>
            <a:ext cx="3539215" cy="14138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270118" y="2392863"/>
            <a:ext cx="1338572" cy="369332"/>
          </a:xfrm>
          <a:prstGeom prst="rect">
            <a:avLst/>
          </a:prstGeom>
        </p:spPr>
        <p:txBody>
          <a:bodyPr wrap="none">
            <a:spAutoFit/>
          </a:bodyPr>
          <a:lstStyle/>
          <a:p>
            <a:r>
              <a:rPr lang="en-US" altLang="zh-CN" b="1" dirty="0" smtClean="0"/>
              <a:t>serialization</a:t>
            </a:r>
            <a:endParaRPr lang="zh-CN" altLang="en-US" b="1" dirty="0"/>
          </a:p>
        </p:txBody>
      </p:sp>
      <p:sp>
        <p:nvSpPr>
          <p:cNvPr id="27" name="矩形 26"/>
          <p:cNvSpPr/>
          <p:nvPr/>
        </p:nvSpPr>
        <p:spPr>
          <a:xfrm>
            <a:off x="3289219" y="3415810"/>
            <a:ext cx="987450" cy="369332"/>
          </a:xfrm>
          <a:prstGeom prst="rect">
            <a:avLst/>
          </a:prstGeom>
        </p:spPr>
        <p:txBody>
          <a:bodyPr wrap="none">
            <a:spAutoFit/>
          </a:bodyPr>
          <a:lstStyle/>
          <a:p>
            <a:r>
              <a:rPr lang="en-US" altLang="zh-CN" b="1" dirty="0" smtClean="0"/>
              <a:t>network</a:t>
            </a:r>
            <a:endParaRPr lang="zh-CN" altLang="en-US" b="1" dirty="0"/>
          </a:p>
        </p:txBody>
      </p:sp>
    </p:spTree>
    <p:extLst>
      <p:ext uri="{BB962C8B-B14F-4D97-AF65-F5344CB8AC3E}">
        <p14:creationId xmlns:p14="http://schemas.microsoft.com/office/powerpoint/2010/main" val="311196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par>
                          <p:cTn id="21" fill="hold">
                            <p:stCondLst>
                              <p:cond delay="2000"/>
                            </p:stCondLst>
                            <p:childTnLst>
                              <p:par>
                                <p:cTn id="22" presetID="31"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1000" fill="hold"/>
                                        <p:tgtEl>
                                          <p:spTgt spid="21"/>
                                        </p:tgtEl>
                                        <p:attrNameLst>
                                          <p:attrName>ppt_w</p:attrName>
                                        </p:attrNameLst>
                                      </p:cBhvr>
                                      <p:tavLst>
                                        <p:tav tm="0">
                                          <p:val>
                                            <p:fltVal val="0"/>
                                          </p:val>
                                        </p:tav>
                                        <p:tav tm="100000">
                                          <p:val>
                                            <p:strVal val="#ppt_w"/>
                                          </p:val>
                                        </p:tav>
                                      </p:tavLst>
                                    </p:anim>
                                    <p:anim calcmode="lin" valueType="num">
                                      <p:cBhvr>
                                        <p:cTn id="25" dur="1000" fill="hold"/>
                                        <p:tgtEl>
                                          <p:spTgt spid="21"/>
                                        </p:tgtEl>
                                        <p:attrNameLst>
                                          <p:attrName>ppt_h</p:attrName>
                                        </p:attrNameLst>
                                      </p:cBhvr>
                                      <p:tavLst>
                                        <p:tav tm="0">
                                          <p:val>
                                            <p:fltVal val="0"/>
                                          </p:val>
                                        </p:tav>
                                        <p:tav tm="100000">
                                          <p:val>
                                            <p:strVal val="#ppt_h"/>
                                          </p:val>
                                        </p:tav>
                                      </p:tavLst>
                                    </p:anim>
                                    <p:anim calcmode="lin" valueType="num">
                                      <p:cBhvr>
                                        <p:cTn id="26" dur="1000" fill="hold"/>
                                        <p:tgtEl>
                                          <p:spTgt spid="21"/>
                                        </p:tgtEl>
                                        <p:attrNameLst>
                                          <p:attrName>style.rotation</p:attrName>
                                        </p:attrNameLst>
                                      </p:cBhvr>
                                      <p:tavLst>
                                        <p:tav tm="0">
                                          <p:val>
                                            <p:fltVal val="90"/>
                                          </p:val>
                                        </p:tav>
                                        <p:tav tm="100000">
                                          <p:val>
                                            <p:fltVal val="0"/>
                                          </p:val>
                                        </p:tav>
                                      </p:tavLst>
                                    </p:anim>
                                    <p:animEffect transition="in" filter="fade">
                                      <p:cBhvr>
                                        <p:cTn id="27" dur="10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80">
                                          <p:stCondLst>
                                            <p:cond delay="0"/>
                                          </p:stCondLst>
                                        </p:cTn>
                                        <p:tgtEl>
                                          <p:spTgt spid="22"/>
                                        </p:tgtEl>
                                      </p:cBhvr>
                                    </p:animEffect>
                                    <p:anim calcmode="lin" valueType="num">
                                      <p:cBhvr>
                                        <p:cTn id="3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38" dur="26">
                                          <p:stCondLst>
                                            <p:cond delay="650"/>
                                          </p:stCondLst>
                                        </p:cTn>
                                        <p:tgtEl>
                                          <p:spTgt spid="22"/>
                                        </p:tgtEl>
                                      </p:cBhvr>
                                      <p:to x="100000" y="60000"/>
                                    </p:animScale>
                                    <p:animScale>
                                      <p:cBhvr>
                                        <p:cTn id="39" dur="166" decel="50000">
                                          <p:stCondLst>
                                            <p:cond delay="676"/>
                                          </p:stCondLst>
                                        </p:cTn>
                                        <p:tgtEl>
                                          <p:spTgt spid="22"/>
                                        </p:tgtEl>
                                      </p:cBhvr>
                                      <p:to x="100000" y="100000"/>
                                    </p:animScale>
                                    <p:animScale>
                                      <p:cBhvr>
                                        <p:cTn id="40" dur="26">
                                          <p:stCondLst>
                                            <p:cond delay="1312"/>
                                          </p:stCondLst>
                                        </p:cTn>
                                        <p:tgtEl>
                                          <p:spTgt spid="22"/>
                                        </p:tgtEl>
                                      </p:cBhvr>
                                      <p:to x="100000" y="80000"/>
                                    </p:animScale>
                                    <p:animScale>
                                      <p:cBhvr>
                                        <p:cTn id="41" dur="166" decel="50000">
                                          <p:stCondLst>
                                            <p:cond delay="1338"/>
                                          </p:stCondLst>
                                        </p:cTn>
                                        <p:tgtEl>
                                          <p:spTgt spid="22"/>
                                        </p:tgtEl>
                                      </p:cBhvr>
                                      <p:to x="100000" y="100000"/>
                                    </p:animScale>
                                    <p:animScale>
                                      <p:cBhvr>
                                        <p:cTn id="42" dur="26">
                                          <p:stCondLst>
                                            <p:cond delay="1642"/>
                                          </p:stCondLst>
                                        </p:cTn>
                                        <p:tgtEl>
                                          <p:spTgt spid="22"/>
                                        </p:tgtEl>
                                      </p:cBhvr>
                                      <p:to x="100000" y="90000"/>
                                    </p:animScale>
                                    <p:animScale>
                                      <p:cBhvr>
                                        <p:cTn id="43" dur="166" decel="50000">
                                          <p:stCondLst>
                                            <p:cond delay="1668"/>
                                          </p:stCondLst>
                                        </p:cTn>
                                        <p:tgtEl>
                                          <p:spTgt spid="22"/>
                                        </p:tgtEl>
                                      </p:cBhvr>
                                      <p:to x="100000" y="100000"/>
                                    </p:animScale>
                                    <p:animScale>
                                      <p:cBhvr>
                                        <p:cTn id="44" dur="26">
                                          <p:stCondLst>
                                            <p:cond delay="1808"/>
                                          </p:stCondLst>
                                        </p:cTn>
                                        <p:tgtEl>
                                          <p:spTgt spid="22"/>
                                        </p:tgtEl>
                                      </p:cBhvr>
                                      <p:to x="100000" y="95000"/>
                                    </p:animScale>
                                    <p:animScale>
                                      <p:cBhvr>
                                        <p:cTn id="45" dur="166" decel="50000">
                                          <p:stCondLst>
                                            <p:cond delay="1834"/>
                                          </p:stCondLst>
                                        </p:cTn>
                                        <p:tgtEl>
                                          <p:spTgt spid="22"/>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fill="hold"/>
                                        <p:tgtEl>
                                          <p:spTgt spid="27"/>
                                        </p:tgtEl>
                                        <p:attrNameLst>
                                          <p:attrName>ppt_x</p:attrName>
                                        </p:attrNameLst>
                                      </p:cBhvr>
                                      <p:tavLst>
                                        <p:tav tm="0">
                                          <p:val>
                                            <p:strVal val="#ppt_x"/>
                                          </p:val>
                                        </p:tav>
                                        <p:tav tm="100000">
                                          <p:val>
                                            <p:strVal val="#ppt_x"/>
                                          </p:val>
                                        </p:tav>
                                      </p:tavLst>
                                    </p:anim>
                                    <p:anim calcmode="lin" valueType="num">
                                      <p:cBhvr additive="base">
                                        <p:cTn id="6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4" grpId="0" animBg="1"/>
      <p:bldP spid="25"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Performance of </a:t>
            </a:r>
            <a:r>
              <a:rPr lang="en-US" altLang="zh-CN" dirty="0" err="1" smtClean="0"/>
              <a:t>rest_rpc</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2497" y="1562936"/>
            <a:ext cx="6134100" cy="4086225"/>
          </a:xfrm>
          <a:prstGeom prst="rect">
            <a:avLst/>
          </a:prstGeom>
        </p:spPr>
      </p:pic>
    </p:spTree>
    <p:extLst>
      <p:ext uri="{BB962C8B-B14F-4D97-AF65-F5344CB8AC3E}">
        <p14:creationId xmlns:p14="http://schemas.microsoft.com/office/powerpoint/2010/main" val="926915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High performance serialization library</a:t>
            </a:r>
          </a:p>
          <a:p>
            <a:pPr marL="285750" indent="-285750">
              <a:buFont typeface="Arial" panose="020B0604020202020204" pitchFamily="34" charset="0"/>
              <a:buChar char="•"/>
            </a:pPr>
            <a:r>
              <a:rPr lang="en-US" altLang="zh-CN" dirty="0" err="1" smtClean="0"/>
              <a:t>json</a:t>
            </a:r>
            <a:r>
              <a:rPr lang="en-US" altLang="zh-CN" dirty="0" smtClean="0"/>
              <a:t> : Kapok(base on </a:t>
            </a:r>
            <a:r>
              <a:rPr lang="en-US" altLang="zh-CN" dirty="0" err="1" smtClean="0"/>
              <a:t>rapidjson</a:t>
            </a:r>
            <a:r>
              <a:rPr lang="en-US" altLang="zh-CN" dirty="0" smtClean="0"/>
              <a:t>)</a:t>
            </a:r>
          </a:p>
          <a:p>
            <a:pPr marL="285750" indent="-285750">
              <a:buFont typeface="Arial" panose="020B0604020202020204" pitchFamily="34" charset="0"/>
              <a:buChar char="•"/>
            </a:pPr>
            <a:r>
              <a:rPr lang="en-US" altLang="zh-CN" dirty="0" smtClean="0"/>
              <a:t>apache </a:t>
            </a:r>
            <a:r>
              <a:rPr lang="en-US" altLang="zh-CN" dirty="0" err="1" smtClean="0"/>
              <a:t>msgpack</a:t>
            </a:r>
            <a:endParaRPr lang="en-US" altLang="zh-CN" dirty="0" smtClean="0"/>
          </a:p>
          <a:p>
            <a:pPr marL="285750" indent="-285750">
              <a:buFont typeface="Arial" panose="020B0604020202020204" pitchFamily="34" charset="0"/>
              <a:buChar char="•"/>
            </a:pPr>
            <a:r>
              <a:rPr lang="en-US" altLang="zh-CN" dirty="0" smtClean="0"/>
              <a:t>custom serialization</a:t>
            </a:r>
          </a:p>
          <a:p>
            <a:endParaRPr lang="en-US" altLang="zh-CN" b="1" dirty="0" smtClean="0"/>
          </a:p>
          <a:p>
            <a:endParaRPr lang="en-US" altLang="zh-CN" b="1" dirty="0" smtClean="0"/>
          </a:p>
        </p:txBody>
      </p:sp>
    </p:spTree>
    <p:extLst>
      <p:ext uri="{BB962C8B-B14F-4D97-AF65-F5344CB8AC3E}">
        <p14:creationId xmlns:p14="http://schemas.microsoft.com/office/powerpoint/2010/main" val="2720784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b="1" dirty="0"/>
              <a:t>Kapok(</a:t>
            </a:r>
            <a:r>
              <a:rPr lang="en-US" altLang="zh-CN" dirty="0">
                <a:hlinkClick r:id="rId2"/>
              </a:rPr>
              <a:t>https://github.com/qicosmos/Kapok</a:t>
            </a:r>
            <a:r>
              <a:rPr lang="en-US" altLang="zh-CN" b="1" dirty="0" smtClean="0"/>
              <a:t>)</a:t>
            </a:r>
          </a:p>
          <a:p>
            <a:r>
              <a:rPr lang="en-US" altLang="zh-CN" sz="1400" dirty="0" err="1"/>
              <a:t>struct</a:t>
            </a:r>
            <a:r>
              <a:rPr lang="en-US" altLang="zh-CN" sz="1400" dirty="0"/>
              <a:t> </a:t>
            </a:r>
            <a:r>
              <a:rPr lang="en-US" altLang="zh-CN" sz="1400" dirty="0" smtClean="0"/>
              <a:t>person</a:t>
            </a:r>
            <a:endParaRPr lang="en-US" altLang="zh-CN" sz="1400" dirty="0"/>
          </a:p>
          <a:p>
            <a:r>
              <a:rPr lang="en-US" altLang="zh-CN" sz="1400" dirty="0"/>
              <a:t>{</a:t>
            </a:r>
          </a:p>
          <a:p>
            <a:r>
              <a:rPr lang="en-US" altLang="zh-CN" sz="1400" dirty="0"/>
              <a:t>	</a:t>
            </a:r>
            <a:r>
              <a:rPr lang="en-US" altLang="zh-CN" sz="1400" dirty="0" err="1"/>
              <a:t>std</a:t>
            </a:r>
            <a:r>
              <a:rPr lang="en-US" altLang="zh-CN" sz="1400" dirty="0"/>
              <a:t>::vector&lt;</a:t>
            </a:r>
            <a:r>
              <a:rPr lang="en-US" altLang="zh-CN" sz="1400" dirty="0" err="1"/>
              <a:t>int</a:t>
            </a:r>
            <a:r>
              <a:rPr lang="en-US" altLang="zh-CN" sz="1400" dirty="0"/>
              <a:t>&gt; a;</a:t>
            </a:r>
          </a:p>
          <a:p>
            <a:r>
              <a:rPr lang="en-US" altLang="zh-CN" sz="1400" dirty="0"/>
              <a:t>	</a:t>
            </a:r>
            <a:r>
              <a:rPr lang="en-US" altLang="zh-CN" sz="1400" dirty="0" err="1"/>
              <a:t>int</a:t>
            </a:r>
            <a:r>
              <a:rPr lang="en-US" altLang="zh-CN" sz="1400" dirty="0"/>
              <a:t> b;</a:t>
            </a:r>
          </a:p>
          <a:p>
            <a:r>
              <a:rPr lang="en-US" altLang="zh-CN" sz="1400" dirty="0"/>
              <a:t>	META(a, b);</a:t>
            </a:r>
          </a:p>
          <a:p>
            <a:r>
              <a:rPr lang="en-US" altLang="zh-CN" sz="1400" dirty="0"/>
              <a:t>};</a:t>
            </a:r>
          </a:p>
          <a:p>
            <a:endParaRPr lang="en-US" altLang="zh-CN" sz="1400" dirty="0"/>
          </a:p>
          <a:p>
            <a:r>
              <a:rPr lang="en-US" altLang="zh-CN" sz="1400" dirty="0"/>
              <a:t>void </a:t>
            </a:r>
            <a:r>
              <a:rPr lang="en-US" altLang="zh-CN" sz="1400" dirty="0" err="1" smtClean="0"/>
              <a:t>test_serialization</a:t>
            </a:r>
            <a:r>
              <a:rPr lang="en-US" altLang="zh-CN" sz="1400" dirty="0" smtClean="0"/>
              <a:t>()</a:t>
            </a:r>
            <a:endParaRPr lang="en-US" altLang="zh-CN" sz="1400" dirty="0"/>
          </a:p>
          <a:p>
            <a:r>
              <a:rPr lang="en-US" altLang="zh-CN" sz="1400" dirty="0"/>
              <a:t>{</a:t>
            </a:r>
          </a:p>
          <a:p>
            <a:r>
              <a:rPr lang="en-US" altLang="zh-CN" sz="1400" dirty="0"/>
              <a:t>	</a:t>
            </a:r>
            <a:r>
              <a:rPr lang="en-US" altLang="zh-CN" sz="1400" dirty="0" smtClean="0"/>
              <a:t>person </a:t>
            </a:r>
            <a:r>
              <a:rPr lang="en-US" altLang="zh-CN" sz="1400" dirty="0"/>
              <a:t>p = { {1,2,3}, 4 };</a:t>
            </a:r>
          </a:p>
          <a:p>
            <a:r>
              <a:rPr lang="en-US" altLang="zh-CN" sz="1400" dirty="0"/>
              <a:t>	</a:t>
            </a:r>
            <a:r>
              <a:rPr lang="en-US" altLang="zh-CN" sz="1400" dirty="0" err="1"/>
              <a:t>Serializer</a:t>
            </a:r>
            <a:r>
              <a:rPr lang="en-US" altLang="zh-CN" sz="1400" dirty="0"/>
              <a:t> </a:t>
            </a:r>
            <a:r>
              <a:rPr lang="en-US" altLang="zh-CN" sz="1400" dirty="0" err="1"/>
              <a:t>sr</a:t>
            </a:r>
            <a:r>
              <a:rPr lang="en-US" altLang="zh-CN" sz="1400" dirty="0"/>
              <a:t>;</a:t>
            </a:r>
          </a:p>
          <a:p>
            <a:r>
              <a:rPr lang="en-US" altLang="zh-CN" sz="1400" dirty="0"/>
              <a:t>	</a:t>
            </a:r>
            <a:r>
              <a:rPr lang="en-US" altLang="zh-CN" sz="1400" dirty="0" err="1"/>
              <a:t>sr.Serialize</a:t>
            </a:r>
            <a:r>
              <a:rPr lang="en-US" altLang="zh-CN" sz="1400" dirty="0"/>
              <a:t>(p);</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sr.GetString</a:t>
            </a:r>
            <a:r>
              <a:rPr lang="en-US" altLang="zh-CN" sz="1400" dirty="0"/>
              <a:t>() &lt;&lt; </a:t>
            </a:r>
            <a:r>
              <a:rPr lang="en-US" altLang="zh-CN" sz="1400" dirty="0" err="1"/>
              <a:t>std</a:t>
            </a:r>
            <a:r>
              <a:rPr lang="en-US" altLang="zh-CN" sz="1400" dirty="0"/>
              <a:t>::</a:t>
            </a:r>
            <a:r>
              <a:rPr lang="en-US" altLang="zh-CN" sz="1400" dirty="0" err="1"/>
              <a:t>endl</a:t>
            </a:r>
            <a:r>
              <a:rPr lang="en-US" altLang="zh-CN" sz="1400" dirty="0" smtClean="0"/>
              <a:t>;</a:t>
            </a:r>
            <a:endParaRPr lang="en-US" altLang="zh-CN" sz="1400" dirty="0"/>
          </a:p>
          <a:p>
            <a:r>
              <a:rPr lang="en-US" altLang="zh-CN" sz="1400" dirty="0" smtClean="0"/>
              <a:t>}</a:t>
            </a:r>
            <a:endParaRPr lang="en-US" altLang="zh-CN" sz="1400" dirty="0"/>
          </a:p>
          <a:p>
            <a:endParaRPr lang="zh-CN" altLang="en-US" dirty="0"/>
          </a:p>
        </p:txBody>
      </p:sp>
      <p:sp>
        <p:nvSpPr>
          <p:cNvPr id="24" name="矩形 23"/>
          <p:cNvSpPr/>
          <p:nvPr/>
        </p:nvSpPr>
        <p:spPr>
          <a:xfrm>
            <a:off x="5103492" y="3606049"/>
            <a:ext cx="3773808" cy="1815882"/>
          </a:xfrm>
          <a:prstGeom prst="rect">
            <a:avLst/>
          </a:prstGeom>
        </p:spPr>
        <p:txBody>
          <a:bodyPr wrap="square">
            <a:spAutoFit/>
          </a:bodyPr>
          <a:lstStyle/>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void </a:t>
            </a:r>
            <a:r>
              <a:rPr lang="en-US" altLang="zh-CN" sz="1400" dirty="0" err="1" smtClean="0">
                <a:solidFill>
                  <a:schemeClr val="tx1">
                    <a:lumMod val="75000"/>
                    <a:lumOff val="25000"/>
                  </a:schemeClr>
                </a:solidFill>
                <a:latin typeface="Microsoft YaHei" panose="020B0503020204020204" pitchFamily="34" charset="-122"/>
                <a:ea typeface="Microsoft YaHei" panose="020B0503020204020204" pitchFamily="34" charset="-122"/>
              </a:rPr>
              <a:t>test_deserialization</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	person p;</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DeSerializer</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dr</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p>
          <a:p>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dr.Parse</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sr.GetString</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smtClean="0">
                <a:solidFill>
                  <a:schemeClr val="tx1">
                    <a:lumMod val="75000"/>
                    <a:lumOff val="25000"/>
                  </a:schemeClr>
                </a:solidFill>
                <a:latin typeface="Microsoft YaHei" panose="020B0503020204020204" pitchFamily="34" charset="-122"/>
                <a:ea typeface="Microsoft YaHei" panose="020B0503020204020204" pitchFamily="34" charset="-122"/>
              </a:rPr>
              <a:t>dr.Deserialize</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(p);</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sp>
        <p:nvSpPr>
          <p:cNvPr id="32" name="矩形 31"/>
          <p:cNvSpPr/>
          <p:nvPr/>
        </p:nvSpPr>
        <p:spPr>
          <a:xfrm>
            <a:off x="1386016" y="4513990"/>
            <a:ext cx="1365422" cy="642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987713" y="4641677"/>
            <a:ext cx="2093605" cy="642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774243" y="2534703"/>
            <a:ext cx="4658497" cy="923330"/>
          </a:xfrm>
          <a:prstGeom prst="rect">
            <a:avLst/>
          </a:prstGeom>
        </p:spPr>
        <p:txBody>
          <a:bodyPr wrap="square">
            <a:spAutoFit/>
          </a:bodyPr>
          <a:lstStyle/>
          <a:p>
            <a:r>
              <a:rPr lang="en-US" altLang="zh-CN" dirty="0" smtClean="0">
                <a:solidFill>
                  <a:srgbClr val="FF0000"/>
                </a:solidFill>
              </a:rPr>
              <a:t>support object, container, array, </a:t>
            </a:r>
            <a:r>
              <a:rPr lang="en-US" altLang="zh-CN" dirty="0" err="1" smtClean="0">
                <a:solidFill>
                  <a:srgbClr val="FF0000"/>
                </a:solidFill>
              </a:rPr>
              <a:t>std</a:t>
            </a:r>
            <a:r>
              <a:rPr lang="en-US" altLang="zh-CN" dirty="0" smtClean="0">
                <a:solidFill>
                  <a:srgbClr val="FF0000"/>
                </a:solidFill>
              </a:rPr>
              <a:t>::</a:t>
            </a:r>
            <a:r>
              <a:rPr lang="en-US" altLang="zh-CN" dirty="0" err="1" smtClean="0">
                <a:solidFill>
                  <a:srgbClr val="FF0000"/>
                </a:solidFill>
              </a:rPr>
              <a:t>tuple,boost.optional</a:t>
            </a:r>
            <a:r>
              <a:rPr lang="en-US" altLang="zh-CN" dirty="0" smtClean="0">
                <a:solidFill>
                  <a:srgbClr val="FF0000"/>
                </a:solidFill>
              </a:rPr>
              <a:t>, </a:t>
            </a:r>
            <a:r>
              <a:rPr lang="en-US" altLang="zh-CN" dirty="0" err="1" smtClean="0">
                <a:solidFill>
                  <a:srgbClr val="FF0000"/>
                </a:solidFill>
              </a:rPr>
              <a:t>boost.variant</a:t>
            </a:r>
            <a:r>
              <a:rPr lang="en-US" altLang="zh-CN" dirty="0" smtClean="0">
                <a:solidFill>
                  <a:srgbClr val="FF0000"/>
                </a:solidFill>
              </a:rPr>
              <a:t>….</a:t>
            </a:r>
          </a:p>
          <a:p>
            <a:r>
              <a:rPr lang="zh-CN" altLang="en-US" dirty="0" smtClean="0">
                <a:solidFill>
                  <a:srgbClr val="FF0000"/>
                </a:solidFill>
              </a:rPr>
              <a:t>very </a:t>
            </a:r>
            <a:r>
              <a:rPr lang="zh-CN" altLang="en-US" dirty="0">
                <a:solidFill>
                  <a:srgbClr val="FF0000"/>
                </a:solidFill>
              </a:rPr>
              <a:t>easy to </a:t>
            </a:r>
            <a:r>
              <a:rPr lang="zh-CN" altLang="en-US" dirty="0" smtClean="0">
                <a:solidFill>
                  <a:srgbClr val="FF0000"/>
                </a:solidFill>
              </a:rPr>
              <a:t>use</a:t>
            </a:r>
            <a:r>
              <a:rPr lang="en-US" altLang="zh-CN" dirty="0" smtClean="0">
                <a:solidFill>
                  <a:srgbClr val="FF0000"/>
                </a:solidFill>
              </a:rPr>
              <a:t>, </a:t>
            </a:r>
            <a:r>
              <a:rPr lang="zh-CN" altLang="en-US" dirty="0" smtClean="0">
                <a:solidFill>
                  <a:srgbClr val="FF0000"/>
                </a:solidFill>
              </a:rPr>
              <a:t>no </a:t>
            </a:r>
            <a:r>
              <a:rPr lang="zh-CN" altLang="en-US" dirty="0">
                <a:solidFill>
                  <a:srgbClr val="FF0000"/>
                </a:solidFill>
              </a:rPr>
              <a:t>other work</a:t>
            </a:r>
          </a:p>
        </p:txBody>
      </p:sp>
    </p:spTree>
    <p:extLst>
      <p:ext uri="{BB962C8B-B14F-4D97-AF65-F5344CB8AC3E}">
        <p14:creationId xmlns:p14="http://schemas.microsoft.com/office/powerpoint/2010/main" val="271558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High performance</a:t>
            </a:r>
            <a:endParaRPr lang="zh-CN" altLang="en-US" dirty="0"/>
          </a:p>
        </p:txBody>
      </p:sp>
      <p:sp>
        <p:nvSpPr>
          <p:cNvPr id="3" name="Text Placeholder 2"/>
          <p:cNvSpPr>
            <a:spLocks noGrp="1"/>
          </p:cNvSpPr>
          <p:nvPr>
            <p:ph type="body" sz="half" idx="2"/>
          </p:nvPr>
        </p:nvSpPr>
        <p:spPr/>
        <p:txBody>
          <a:bodyPr/>
          <a:lstStyle/>
          <a:p>
            <a:r>
              <a:rPr lang="en-US" altLang="zh-CN" dirty="0" err="1" smtClean="0"/>
              <a:t>Surpport</a:t>
            </a:r>
            <a:r>
              <a:rPr lang="en-US" altLang="zh-CN" dirty="0" smtClean="0"/>
              <a:t> many serialization protocols</a:t>
            </a:r>
          </a:p>
          <a:p>
            <a:endParaRPr lang="en-US" altLang="zh-CN" dirty="0"/>
          </a:p>
          <a:p>
            <a:r>
              <a:rPr lang="en-US" altLang="zh-CN" dirty="0" err="1" smtClean="0"/>
              <a:t>Msgpack</a:t>
            </a:r>
            <a:r>
              <a:rPr lang="en-US" altLang="zh-CN" dirty="0" smtClean="0"/>
              <a:t> </a:t>
            </a:r>
          </a:p>
          <a:p>
            <a:endParaRPr lang="en-US" altLang="zh-CN" dirty="0" smtClean="0"/>
          </a:p>
          <a:p>
            <a:r>
              <a:rPr lang="en-US" altLang="zh-CN" dirty="0" err="1" smtClean="0"/>
              <a:t>Json</a:t>
            </a:r>
            <a:endParaRPr lang="en-US" altLang="zh-CN" dirty="0" smtClean="0"/>
          </a:p>
          <a:p>
            <a:endParaRPr lang="en-US" altLang="zh-CN" dirty="0" smtClean="0"/>
          </a:p>
          <a:p>
            <a:r>
              <a:rPr lang="en-US" altLang="zh-CN" dirty="0" err="1" smtClean="0"/>
              <a:t>Boost.serialize</a:t>
            </a:r>
            <a:endParaRPr lang="en-US" altLang="zh-CN" dirty="0" smtClean="0"/>
          </a:p>
          <a:p>
            <a:endParaRPr lang="en-US" altLang="zh-CN" dirty="0" smtClean="0"/>
          </a:p>
          <a:p>
            <a:r>
              <a:rPr lang="en-US" altLang="zh-CN" dirty="0" smtClean="0"/>
              <a:t>Custom</a:t>
            </a:r>
          </a:p>
          <a:p>
            <a:endParaRPr lang="en-US" altLang="zh-CN" dirty="0" smtClean="0"/>
          </a:p>
          <a:p>
            <a:r>
              <a:rPr lang="en-US" altLang="zh-CN" dirty="0"/>
              <a:t>No need write any serialization code, </a:t>
            </a:r>
            <a:r>
              <a:rPr lang="en-US" altLang="zh-CN" dirty="0" err="1" smtClean="0"/>
              <a:t>rest_rpc</a:t>
            </a:r>
            <a:r>
              <a:rPr lang="en-US" altLang="zh-CN" dirty="0" smtClean="0"/>
              <a:t> framework </a:t>
            </a:r>
            <a:r>
              <a:rPr lang="en-US" altLang="zh-CN" dirty="0"/>
              <a:t>do </a:t>
            </a:r>
            <a:r>
              <a:rPr lang="en-US" altLang="zh-CN" dirty="0" smtClean="0"/>
              <a:t>everything</a:t>
            </a:r>
          </a:p>
          <a:p>
            <a:endParaRPr lang="en-US" altLang="zh-CN" dirty="0"/>
          </a:p>
          <a:p>
            <a:r>
              <a:rPr lang="en-US" altLang="zh-CN" dirty="0"/>
              <a:t>Just </a:t>
            </a:r>
            <a:r>
              <a:rPr lang="en-US" altLang="zh-CN" dirty="0" smtClean="0"/>
              <a:t>need define </a:t>
            </a:r>
            <a:r>
              <a:rPr lang="en-US" altLang="zh-CN" dirty="0"/>
              <a:t>serialization type</a:t>
            </a:r>
          </a:p>
          <a:p>
            <a:endParaRPr lang="zh-CN" altLang="en-US" dirty="0"/>
          </a:p>
        </p:txBody>
      </p:sp>
      <p:sp>
        <p:nvSpPr>
          <p:cNvPr id="4" name="Rectangle 3"/>
          <p:cNvSpPr/>
          <p:nvPr/>
        </p:nvSpPr>
        <p:spPr>
          <a:xfrm>
            <a:off x="2891844" y="1675510"/>
            <a:ext cx="4095417" cy="369332"/>
          </a:xfrm>
          <a:prstGeom prst="rect">
            <a:avLst/>
          </a:prstGeom>
        </p:spPr>
        <p:txBody>
          <a:bodyPr wrap="none">
            <a:spAutoFit/>
          </a:bodyPr>
          <a:lstStyle/>
          <a:p>
            <a:r>
              <a:rPr lang="zh-CN" altLang="en-US" dirty="0"/>
              <a:t>using server_t = server&lt;msgpack_codec&gt;;</a:t>
            </a:r>
          </a:p>
        </p:txBody>
      </p:sp>
      <p:sp>
        <p:nvSpPr>
          <p:cNvPr id="5" name="Rectangle 4"/>
          <p:cNvSpPr/>
          <p:nvPr/>
        </p:nvSpPr>
        <p:spPr>
          <a:xfrm>
            <a:off x="2891844" y="2340874"/>
            <a:ext cx="3836563" cy="369332"/>
          </a:xfrm>
          <a:prstGeom prst="rect">
            <a:avLst/>
          </a:prstGeom>
        </p:spPr>
        <p:txBody>
          <a:bodyPr wrap="none">
            <a:spAutoFit/>
          </a:bodyPr>
          <a:lstStyle/>
          <a:p>
            <a:r>
              <a:rPr lang="zh-CN" altLang="en-US" dirty="0"/>
              <a:t>using server_t = server</a:t>
            </a:r>
            <a:r>
              <a:rPr lang="zh-CN" altLang="en-US" dirty="0" smtClean="0"/>
              <a:t>&lt;</a:t>
            </a:r>
            <a:r>
              <a:rPr lang="en-US" altLang="zh-CN" dirty="0" smtClean="0"/>
              <a:t>kapok</a:t>
            </a:r>
            <a:r>
              <a:rPr lang="zh-CN" altLang="en-US" dirty="0" smtClean="0"/>
              <a:t>_</a:t>
            </a:r>
            <a:r>
              <a:rPr lang="zh-CN" altLang="en-US" dirty="0"/>
              <a:t>codec&gt;;</a:t>
            </a:r>
          </a:p>
        </p:txBody>
      </p:sp>
      <p:sp>
        <p:nvSpPr>
          <p:cNvPr id="6" name="Rectangle 5"/>
          <p:cNvSpPr/>
          <p:nvPr/>
        </p:nvSpPr>
        <p:spPr>
          <a:xfrm>
            <a:off x="2891844" y="3026259"/>
            <a:ext cx="3807517" cy="369332"/>
          </a:xfrm>
          <a:prstGeom prst="rect">
            <a:avLst/>
          </a:prstGeom>
        </p:spPr>
        <p:txBody>
          <a:bodyPr wrap="none">
            <a:spAutoFit/>
          </a:bodyPr>
          <a:lstStyle/>
          <a:p>
            <a:r>
              <a:rPr lang="zh-CN" altLang="en-US" dirty="0"/>
              <a:t>using server_t = server</a:t>
            </a:r>
            <a:r>
              <a:rPr lang="zh-CN" altLang="en-US" dirty="0" smtClean="0"/>
              <a:t>&lt;</a:t>
            </a:r>
            <a:r>
              <a:rPr lang="en-US" altLang="zh-CN" dirty="0" smtClean="0"/>
              <a:t>boost</a:t>
            </a:r>
            <a:r>
              <a:rPr lang="zh-CN" altLang="en-US" dirty="0" smtClean="0"/>
              <a:t>_</a:t>
            </a:r>
            <a:r>
              <a:rPr lang="zh-CN" altLang="en-US" dirty="0"/>
              <a:t>codec&gt;;</a:t>
            </a:r>
          </a:p>
        </p:txBody>
      </p:sp>
      <p:sp>
        <p:nvSpPr>
          <p:cNvPr id="7" name="Rectangle 6"/>
          <p:cNvSpPr/>
          <p:nvPr/>
        </p:nvSpPr>
        <p:spPr>
          <a:xfrm>
            <a:off x="2891844" y="3691879"/>
            <a:ext cx="4162230" cy="369332"/>
          </a:xfrm>
          <a:prstGeom prst="rect">
            <a:avLst/>
          </a:prstGeom>
        </p:spPr>
        <p:txBody>
          <a:bodyPr wrap="none">
            <a:spAutoFit/>
          </a:bodyPr>
          <a:lstStyle/>
          <a:p>
            <a:r>
              <a:rPr lang="zh-CN" altLang="en-US" dirty="0"/>
              <a:t>using server_t = server</a:t>
            </a:r>
            <a:r>
              <a:rPr lang="zh-CN" altLang="en-US" dirty="0" smtClean="0"/>
              <a:t>&lt;</a:t>
            </a:r>
            <a:r>
              <a:rPr lang="en-US" altLang="zh-CN" dirty="0" err="1" smtClean="0"/>
              <a:t>customxx</a:t>
            </a:r>
            <a:r>
              <a:rPr lang="zh-CN" altLang="en-US" dirty="0" smtClean="0"/>
              <a:t>_</a:t>
            </a:r>
            <a:r>
              <a:rPr lang="zh-CN" altLang="en-US" dirty="0"/>
              <a:t>codec&gt;;</a:t>
            </a:r>
          </a:p>
        </p:txBody>
      </p:sp>
    </p:spTree>
    <p:extLst>
      <p:ext uri="{BB962C8B-B14F-4D97-AF65-F5344CB8AC3E}">
        <p14:creationId xmlns:p14="http://schemas.microsoft.com/office/powerpoint/2010/main" val="362042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p:cTn id="51"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p:cTn id="59"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Network </a:t>
            </a:r>
            <a:r>
              <a:rPr lang="en-US" altLang="zh-CN" dirty="0"/>
              <a:t>library</a:t>
            </a:r>
          </a:p>
          <a:p>
            <a:r>
              <a:rPr lang="en-US" altLang="zh-CN" dirty="0" err="1"/>
              <a:t>boost.asio</a:t>
            </a:r>
            <a:r>
              <a:rPr lang="en-US" altLang="zh-CN" dirty="0"/>
              <a:t>: High </a:t>
            </a:r>
            <a:r>
              <a:rPr lang="en-US" altLang="zh-CN" dirty="0" smtClean="0"/>
              <a:t>performance, excellent </a:t>
            </a:r>
            <a:r>
              <a:rPr lang="en-US" altLang="zh-CN" dirty="0"/>
              <a:t>asynchronous model, easy to </a:t>
            </a:r>
            <a:r>
              <a:rPr lang="en-US" altLang="zh-CN" dirty="0" smtClean="0"/>
              <a:t>use</a:t>
            </a:r>
          </a:p>
          <a:p>
            <a:endParaRPr lang="en-US" altLang="zh-CN" dirty="0"/>
          </a:p>
          <a:p>
            <a:r>
              <a:rPr lang="en-US" altLang="zh-CN" b="1" dirty="0" smtClean="0"/>
              <a:t>Network IO and business should </a:t>
            </a:r>
            <a:r>
              <a:rPr lang="en-US" altLang="zh-CN" b="1" dirty="0"/>
              <a:t>be </a:t>
            </a:r>
            <a:r>
              <a:rPr lang="en-US" altLang="zh-CN" b="1" dirty="0" smtClean="0"/>
              <a:t>asynchronous</a:t>
            </a:r>
          </a:p>
          <a:p>
            <a:endParaRPr lang="en-US" altLang="zh-CN" b="1" dirty="0" smtClean="0"/>
          </a:p>
          <a:p>
            <a:r>
              <a:rPr lang="en-US" altLang="zh-CN" b="1" dirty="0" smtClean="0"/>
              <a:t>Attention to sequence of asynchronous call chain</a:t>
            </a:r>
            <a:endParaRPr lang="en-US" altLang="zh-CN" b="1" dirty="0"/>
          </a:p>
          <a:p>
            <a:endParaRPr lang="en-US" altLang="zh-CN" b="1" dirty="0"/>
          </a:p>
          <a:p>
            <a:r>
              <a:rPr lang="en-US" altLang="zh-CN" b="1" dirty="0" smtClean="0"/>
              <a:t>Zero-copy</a:t>
            </a:r>
          </a:p>
          <a:p>
            <a:endParaRPr lang="en-US" altLang="zh-CN" b="1" dirty="0"/>
          </a:p>
          <a:p>
            <a:r>
              <a:rPr lang="en-US" altLang="zh-CN" b="1" dirty="0"/>
              <a:t>Reduce the frequency of locking</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409148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80">
                                          <p:stCondLst>
                                            <p:cond delay="0"/>
                                          </p:stCondLst>
                                        </p:cTn>
                                        <p:tgtEl>
                                          <p:spTgt spid="3">
                                            <p:txEl>
                                              <p:pRg st="5" end="5"/>
                                            </p:txEl>
                                          </p:spTgt>
                                        </p:tgtEl>
                                      </p:cBhvr>
                                    </p:animEffect>
                                    <p:anim calcmode="lin" valueType="num">
                                      <p:cBhvr>
                                        <p:cTn id="2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5" end="5"/>
                                            </p:txEl>
                                          </p:spTgt>
                                        </p:tgtEl>
                                      </p:cBhvr>
                                      <p:to x="100000" y="60000"/>
                                    </p:animScale>
                                    <p:animScale>
                                      <p:cBhvr>
                                        <p:cTn id="32" dur="166" decel="50000">
                                          <p:stCondLst>
                                            <p:cond delay="676"/>
                                          </p:stCondLst>
                                        </p:cTn>
                                        <p:tgtEl>
                                          <p:spTgt spid="3">
                                            <p:txEl>
                                              <p:pRg st="5" end="5"/>
                                            </p:txEl>
                                          </p:spTgt>
                                        </p:tgtEl>
                                      </p:cBhvr>
                                      <p:to x="100000" y="100000"/>
                                    </p:animScale>
                                    <p:animScale>
                                      <p:cBhvr>
                                        <p:cTn id="33" dur="26">
                                          <p:stCondLst>
                                            <p:cond delay="1312"/>
                                          </p:stCondLst>
                                        </p:cTn>
                                        <p:tgtEl>
                                          <p:spTgt spid="3">
                                            <p:txEl>
                                              <p:pRg st="5" end="5"/>
                                            </p:txEl>
                                          </p:spTgt>
                                        </p:tgtEl>
                                      </p:cBhvr>
                                      <p:to x="100000" y="80000"/>
                                    </p:animScale>
                                    <p:animScale>
                                      <p:cBhvr>
                                        <p:cTn id="34" dur="166" decel="50000">
                                          <p:stCondLst>
                                            <p:cond delay="1338"/>
                                          </p:stCondLst>
                                        </p:cTn>
                                        <p:tgtEl>
                                          <p:spTgt spid="3">
                                            <p:txEl>
                                              <p:pRg st="5" end="5"/>
                                            </p:txEl>
                                          </p:spTgt>
                                        </p:tgtEl>
                                      </p:cBhvr>
                                      <p:to x="100000" y="100000"/>
                                    </p:animScale>
                                    <p:animScale>
                                      <p:cBhvr>
                                        <p:cTn id="35" dur="26">
                                          <p:stCondLst>
                                            <p:cond delay="1642"/>
                                          </p:stCondLst>
                                        </p:cTn>
                                        <p:tgtEl>
                                          <p:spTgt spid="3">
                                            <p:txEl>
                                              <p:pRg st="5" end="5"/>
                                            </p:txEl>
                                          </p:spTgt>
                                        </p:tgtEl>
                                      </p:cBhvr>
                                      <p:to x="100000" y="90000"/>
                                    </p:animScale>
                                    <p:animScale>
                                      <p:cBhvr>
                                        <p:cTn id="36" dur="166" decel="50000">
                                          <p:stCondLst>
                                            <p:cond delay="1668"/>
                                          </p:stCondLst>
                                        </p:cTn>
                                        <p:tgtEl>
                                          <p:spTgt spid="3">
                                            <p:txEl>
                                              <p:pRg st="5" end="5"/>
                                            </p:txEl>
                                          </p:spTgt>
                                        </p:tgtEl>
                                      </p:cBhvr>
                                      <p:to x="100000" y="100000"/>
                                    </p:animScale>
                                    <p:animScale>
                                      <p:cBhvr>
                                        <p:cTn id="37" dur="26">
                                          <p:stCondLst>
                                            <p:cond delay="1808"/>
                                          </p:stCondLst>
                                        </p:cTn>
                                        <p:tgtEl>
                                          <p:spTgt spid="3">
                                            <p:txEl>
                                              <p:pRg st="5" end="5"/>
                                            </p:txEl>
                                          </p:spTgt>
                                        </p:tgtEl>
                                      </p:cBhvr>
                                      <p:to x="100000" y="95000"/>
                                    </p:animScale>
                                    <p:animScale>
                                      <p:cBhvr>
                                        <p:cTn id="38" dur="166" decel="50000">
                                          <p:stCondLst>
                                            <p:cond delay="1834"/>
                                          </p:stCondLst>
                                        </p:cTn>
                                        <p:tgtEl>
                                          <p:spTgt spid="3">
                                            <p:txEl>
                                              <p:pRg st="5" end="5"/>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down)">
                                      <p:cBhvr>
                                        <p:cTn id="43" dur="580">
                                          <p:stCondLst>
                                            <p:cond delay="0"/>
                                          </p:stCondLst>
                                        </p:cTn>
                                        <p:tgtEl>
                                          <p:spTgt spid="3">
                                            <p:txEl>
                                              <p:pRg st="7" end="7"/>
                                            </p:txEl>
                                          </p:spTgt>
                                        </p:tgtEl>
                                      </p:cBhvr>
                                    </p:animEffect>
                                    <p:anim calcmode="lin" valueType="num">
                                      <p:cBhvr>
                                        <p:cTn id="4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7" end="7"/>
                                            </p:txEl>
                                          </p:spTgt>
                                        </p:tgtEl>
                                      </p:cBhvr>
                                      <p:to x="100000" y="60000"/>
                                    </p:animScale>
                                    <p:animScale>
                                      <p:cBhvr>
                                        <p:cTn id="50" dur="166" decel="50000">
                                          <p:stCondLst>
                                            <p:cond delay="676"/>
                                          </p:stCondLst>
                                        </p:cTn>
                                        <p:tgtEl>
                                          <p:spTgt spid="3">
                                            <p:txEl>
                                              <p:pRg st="7" end="7"/>
                                            </p:txEl>
                                          </p:spTgt>
                                        </p:tgtEl>
                                      </p:cBhvr>
                                      <p:to x="100000" y="100000"/>
                                    </p:animScale>
                                    <p:animScale>
                                      <p:cBhvr>
                                        <p:cTn id="51" dur="26">
                                          <p:stCondLst>
                                            <p:cond delay="1312"/>
                                          </p:stCondLst>
                                        </p:cTn>
                                        <p:tgtEl>
                                          <p:spTgt spid="3">
                                            <p:txEl>
                                              <p:pRg st="7" end="7"/>
                                            </p:txEl>
                                          </p:spTgt>
                                        </p:tgtEl>
                                      </p:cBhvr>
                                      <p:to x="100000" y="80000"/>
                                    </p:animScale>
                                    <p:animScale>
                                      <p:cBhvr>
                                        <p:cTn id="52" dur="166" decel="50000">
                                          <p:stCondLst>
                                            <p:cond delay="1338"/>
                                          </p:stCondLst>
                                        </p:cTn>
                                        <p:tgtEl>
                                          <p:spTgt spid="3">
                                            <p:txEl>
                                              <p:pRg st="7" end="7"/>
                                            </p:txEl>
                                          </p:spTgt>
                                        </p:tgtEl>
                                      </p:cBhvr>
                                      <p:to x="100000" y="100000"/>
                                    </p:animScale>
                                    <p:animScale>
                                      <p:cBhvr>
                                        <p:cTn id="53" dur="26">
                                          <p:stCondLst>
                                            <p:cond delay="1642"/>
                                          </p:stCondLst>
                                        </p:cTn>
                                        <p:tgtEl>
                                          <p:spTgt spid="3">
                                            <p:txEl>
                                              <p:pRg st="7" end="7"/>
                                            </p:txEl>
                                          </p:spTgt>
                                        </p:tgtEl>
                                      </p:cBhvr>
                                      <p:to x="100000" y="90000"/>
                                    </p:animScale>
                                    <p:animScale>
                                      <p:cBhvr>
                                        <p:cTn id="54" dur="166" decel="50000">
                                          <p:stCondLst>
                                            <p:cond delay="1668"/>
                                          </p:stCondLst>
                                        </p:cTn>
                                        <p:tgtEl>
                                          <p:spTgt spid="3">
                                            <p:txEl>
                                              <p:pRg st="7" end="7"/>
                                            </p:txEl>
                                          </p:spTgt>
                                        </p:tgtEl>
                                      </p:cBhvr>
                                      <p:to x="100000" y="100000"/>
                                    </p:animScale>
                                    <p:animScale>
                                      <p:cBhvr>
                                        <p:cTn id="55" dur="26">
                                          <p:stCondLst>
                                            <p:cond delay="1808"/>
                                          </p:stCondLst>
                                        </p:cTn>
                                        <p:tgtEl>
                                          <p:spTgt spid="3">
                                            <p:txEl>
                                              <p:pRg st="7" end="7"/>
                                            </p:txEl>
                                          </p:spTgt>
                                        </p:tgtEl>
                                      </p:cBhvr>
                                      <p:to x="100000" y="95000"/>
                                    </p:animScale>
                                    <p:animScale>
                                      <p:cBhvr>
                                        <p:cTn id="56" dur="166" decel="50000">
                                          <p:stCondLst>
                                            <p:cond delay="1834"/>
                                          </p:stCondLst>
                                        </p:cTn>
                                        <p:tgtEl>
                                          <p:spTgt spid="3">
                                            <p:txEl>
                                              <p:pRg st="7" end="7"/>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wipe(down)">
                                      <p:cBhvr>
                                        <p:cTn id="61" dur="580">
                                          <p:stCondLst>
                                            <p:cond delay="0"/>
                                          </p:stCondLst>
                                        </p:cTn>
                                        <p:tgtEl>
                                          <p:spTgt spid="3">
                                            <p:txEl>
                                              <p:pRg st="9" end="9"/>
                                            </p:txEl>
                                          </p:spTgt>
                                        </p:tgtEl>
                                      </p:cBhvr>
                                    </p:animEffect>
                                    <p:anim calcmode="lin" valueType="num">
                                      <p:cBhvr>
                                        <p:cTn id="62"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9" end="9"/>
                                            </p:txEl>
                                          </p:spTgt>
                                        </p:tgtEl>
                                      </p:cBhvr>
                                      <p:to x="100000" y="60000"/>
                                    </p:animScale>
                                    <p:animScale>
                                      <p:cBhvr>
                                        <p:cTn id="68" dur="166" decel="50000">
                                          <p:stCondLst>
                                            <p:cond delay="676"/>
                                          </p:stCondLst>
                                        </p:cTn>
                                        <p:tgtEl>
                                          <p:spTgt spid="3">
                                            <p:txEl>
                                              <p:pRg st="9" end="9"/>
                                            </p:txEl>
                                          </p:spTgt>
                                        </p:tgtEl>
                                      </p:cBhvr>
                                      <p:to x="100000" y="100000"/>
                                    </p:animScale>
                                    <p:animScale>
                                      <p:cBhvr>
                                        <p:cTn id="69" dur="26">
                                          <p:stCondLst>
                                            <p:cond delay="1312"/>
                                          </p:stCondLst>
                                        </p:cTn>
                                        <p:tgtEl>
                                          <p:spTgt spid="3">
                                            <p:txEl>
                                              <p:pRg st="9" end="9"/>
                                            </p:txEl>
                                          </p:spTgt>
                                        </p:tgtEl>
                                      </p:cBhvr>
                                      <p:to x="100000" y="80000"/>
                                    </p:animScale>
                                    <p:animScale>
                                      <p:cBhvr>
                                        <p:cTn id="70" dur="166" decel="50000">
                                          <p:stCondLst>
                                            <p:cond delay="1338"/>
                                          </p:stCondLst>
                                        </p:cTn>
                                        <p:tgtEl>
                                          <p:spTgt spid="3">
                                            <p:txEl>
                                              <p:pRg st="9" end="9"/>
                                            </p:txEl>
                                          </p:spTgt>
                                        </p:tgtEl>
                                      </p:cBhvr>
                                      <p:to x="100000" y="100000"/>
                                    </p:animScale>
                                    <p:animScale>
                                      <p:cBhvr>
                                        <p:cTn id="71" dur="26">
                                          <p:stCondLst>
                                            <p:cond delay="1642"/>
                                          </p:stCondLst>
                                        </p:cTn>
                                        <p:tgtEl>
                                          <p:spTgt spid="3">
                                            <p:txEl>
                                              <p:pRg st="9" end="9"/>
                                            </p:txEl>
                                          </p:spTgt>
                                        </p:tgtEl>
                                      </p:cBhvr>
                                      <p:to x="100000" y="90000"/>
                                    </p:animScale>
                                    <p:animScale>
                                      <p:cBhvr>
                                        <p:cTn id="72" dur="166" decel="50000">
                                          <p:stCondLst>
                                            <p:cond delay="1668"/>
                                          </p:stCondLst>
                                        </p:cTn>
                                        <p:tgtEl>
                                          <p:spTgt spid="3">
                                            <p:txEl>
                                              <p:pRg st="9" end="9"/>
                                            </p:txEl>
                                          </p:spTgt>
                                        </p:tgtEl>
                                      </p:cBhvr>
                                      <p:to x="100000" y="100000"/>
                                    </p:animScale>
                                    <p:animScale>
                                      <p:cBhvr>
                                        <p:cTn id="73" dur="26">
                                          <p:stCondLst>
                                            <p:cond delay="1808"/>
                                          </p:stCondLst>
                                        </p:cTn>
                                        <p:tgtEl>
                                          <p:spTgt spid="3">
                                            <p:txEl>
                                              <p:pRg st="9" end="9"/>
                                            </p:txEl>
                                          </p:spTgt>
                                        </p:tgtEl>
                                      </p:cBhvr>
                                      <p:to x="100000" y="95000"/>
                                    </p:animScale>
                                    <p:animScale>
                                      <p:cBhvr>
                                        <p:cTn id="74"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794" y="286115"/>
            <a:ext cx="6718156" cy="424732"/>
          </a:xfrm>
        </p:spPr>
        <p:txBody>
          <a:bodyPr/>
          <a:lstStyle/>
          <a:p>
            <a:r>
              <a:rPr lang="en-US" altLang="zh-CN" dirty="0" smtClean="0"/>
              <a:t>Asynchronous IO</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solidFill>
                  <a:srgbClr val="FF0000"/>
                </a:solidFill>
              </a:rPr>
              <a:t>do_accept</a:t>
            </a:r>
            <a:r>
              <a:rPr lang="en-US" altLang="zh-CN" sz="1400" dirty="0" smtClean="0"/>
              <a:t>()</a:t>
            </a:r>
          </a:p>
          <a:p>
            <a:r>
              <a:rPr lang="en-US" altLang="zh-CN" sz="1400" dirty="0" smtClean="0"/>
              <a:t>{</a:t>
            </a:r>
          </a:p>
          <a:p>
            <a:r>
              <a:rPr lang="en-US" altLang="zh-CN" sz="1400" dirty="0"/>
              <a:t>	</a:t>
            </a:r>
            <a:r>
              <a:rPr lang="en-US" altLang="zh-CN" sz="1400" dirty="0" smtClean="0"/>
              <a:t>acceptor</a:t>
            </a:r>
            <a:r>
              <a:rPr lang="en-US" altLang="zh-CN" sz="1400" dirty="0"/>
              <a:t>_.</a:t>
            </a:r>
            <a:r>
              <a:rPr lang="en-US" altLang="zh-CN" sz="1400" dirty="0" err="1"/>
              <a:t>async_accept</a:t>
            </a:r>
            <a:r>
              <a:rPr lang="en-US" altLang="zh-CN" sz="1400" dirty="0"/>
              <a:t>(socket</a:t>
            </a:r>
            <a:r>
              <a:rPr lang="en-US" altLang="zh-CN" sz="1400" dirty="0" smtClean="0"/>
              <a:t>_, [</a:t>
            </a:r>
            <a:r>
              <a:rPr lang="en-US" altLang="zh-CN" sz="1400" dirty="0"/>
              <a:t>this](boost::system::</a:t>
            </a:r>
            <a:r>
              <a:rPr lang="en-US" altLang="zh-CN" sz="1400" dirty="0" err="1"/>
              <a:t>error_code</a:t>
            </a:r>
            <a:r>
              <a:rPr lang="en-US" altLang="zh-CN" sz="1400" dirty="0"/>
              <a:t> </a:t>
            </a:r>
            <a:r>
              <a:rPr lang="en-US" altLang="zh-CN" sz="1400" dirty="0" err="1"/>
              <a:t>ec</a:t>
            </a:r>
            <a:r>
              <a:rPr lang="en-US" altLang="zh-CN" sz="1400" dirty="0" smtClean="0"/>
              <a:t>)</a:t>
            </a:r>
          </a:p>
          <a:p>
            <a:r>
              <a:rPr lang="en-US" altLang="zh-CN" sz="1400" dirty="0"/>
              <a:t>	</a:t>
            </a:r>
            <a:r>
              <a:rPr lang="en-US" altLang="zh-CN" sz="1400" dirty="0" smtClean="0"/>
              <a:t>{</a:t>
            </a:r>
            <a:endParaRPr lang="en-US" altLang="zh-CN" sz="1400" dirty="0"/>
          </a:p>
          <a:p>
            <a:r>
              <a:rPr lang="en-US" altLang="zh-CN" sz="1400" dirty="0" smtClean="0"/>
              <a:t>		if </a:t>
            </a:r>
            <a:r>
              <a:rPr lang="en-US" altLang="zh-CN" sz="1400" dirty="0"/>
              <a:t>(!</a:t>
            </a:r>
            <a:r>
              <a:rPr lang="en-US" altLang="zh-CN" sz="1400" dirty="0" err="1"/>
              <a:t>ec</a:t>
            </a:r>
            <a:r>
              <a:rPr lang="en-US" altLang="zh-CN" sz="1400" dirty="0"/>
              <a:t>)</a:t>
            </a:r>
          </a:p>
          <a:p>
            <a:r>
              <a:rPr lang="en-US" altLang="zh-CN" sz="1400" dirty="0" smtClean="0"/>
              <a:t>		{</a:t>
            </a:r>
            <a:endParaRPr lang="en-US" altLang="zh-CN" sz="1400" dirty="0"/>
          </a:p>
          <a:p>
            <a:r>
              <a:rPr lang="en-US" altLang="zh-CN" sz="1400" dirty="0" smtClean="0"/>
              <a:t>			</a:t>
            </a:r>
            <a:r>
              <a:rPr lang="en-US" altLang="zh-CN" sz="1400" dirty="0" err="1" smtClean="0"/>
              <a:t>std</a:t>
            </a:r>
            <a:r>
              <a:rPr lang="en-US" altLang="zh-CN" sz="1400" dirty="0"/>
              <a:t>::</a:t>
            </a:r>
            <a:r>
              <a:rPr lang="en-US" altLang="zh-CN" sz="1400" dirty="0" err="1"/>
              <a:t>make_shared</a:t>
            </a:r>
            <a:r>
              <a:rPr lang="en-US" altLang="zh-CN" sz="1400" dirty="0"/>
              <a:t>&lt;session&gt;(</a:t>
            </a:r>
            <a:r>
              <a:rPr lang="en-US" altLang="zh-CN" sz="1400" dirty="0" err="1"/>
              <a:t>std</a:t>
            </a:r>
            <a:r>
              <a:rPr lang="en-US" altLang="zh-CN" sz="1400" dirty="0"/>
              <a:t>::move(socket_))-&gt;start();</a:t>
            </a:r>
          </a:p>
          <a:p>
            <a:r>
              <a:rPr lang="en-US" altLang="zh-CN" sz="1400" dirty="0" smtClean="0"/>
              <a:t>		}</a:t>
            </a:r>
            <a:endParaRPr lang="en-US" altLang="zh-CN" sz="1400" dirty="0"/>
          </a:p>
          <a:p>
            <a:endParaRPr lang="en-US" altLang="zh-CN" sz="1400" dirty="0"/>
          </a:p>
          <a:p>
            <a:r>
              <a:rPr lang="en-US" altLang="zh-CN" sz="1400" dirty="0" smtClean="0"/>
              <a:t>		</a:t>
            </a:r>
            <a:r>
              <a:rPr lang="en-US" altLang="zh-CN" sz="1400" dirty="0" err="1" smtClean="0">
                <a:solidFill>
                  <a:srgbClr val="FF0000"/>
                </a:solidFill>
              </a:rPr>
              <a:t>do_accept</a:t>
            </a:r>
            <a:r>
              <a:rPr lang="en-US" altLang="zh-CN" sz="1400" dirty="0"/>
              <a:t>();</a:t>
            </a:r>
          </a:p>
          <a:p>
            <a:r>
              <a:rPr lang="en-US" altLang="zh-CN" sz="1400" dirty="0" smtClean="0"/>
              <a:t>	});</a:t>
            </a:r>
          </a:p>
          <a:p>
            <a:r>
              <a:rPr lang="en-US" altLang="zh-CN" sz="1400" dirty="0" smtClean="0"/>
              <a:t>}</a:t>
            </a:r>
            <a:endParaRPr lang="zh-CN" altLang="en-US" sz="1400" dirty="0"/>
          </a:p>
        </p:txBody>
      </p:sp>
      <p:sp>
        <p:nvSpPr>
          <p:cNvPr id="5" name="Rectangle 4"/>
          <p:cNvSpPr/>
          <p:nvPr/>
        </p:nvSpPr>
        <p:spPr>
          <a:xfrm>
            <a:off x="2660928" y="4813157"/>
            <a:ext cx="2399888" cy="369332"/>
          </a:xfrm>
          <a:prstGeom prst="rect">
            <a:avLst/>
          </a:prstGeom>
        </p:spPr>
        <p:txBody>
          <a:bodyPr wrap="none">
            <a:spAutoFit/>
          </a:bodyPr>
          <a:lstStyle/>
          <a:p>
            <a:r>
              <a:rPr lang="zh-CN" altLang="en-US" dirty="0"/>
              <a:t>boost::asio::async_read</a:t>
            </a:r>
          </a:p>
        </p:txBody>
      </p:sp>
      <p:sp>
        <p:nvSpPr>
          <p:cNvPr id="6" name="Rectangle 5"/>
          <p:cNvSpPr/>
          <p:nvPr/>
        </p:nvSpPr>
        <p:spPr>
          <a:xfrm>
            <a:off x="2660928" y="5182489"/>
            <a:ext cx="2462918" cy="369332"/>
          </a:xfrm>
          <a:prstGeom prst="rect">
            <a:avLst/>
          </a:prstGeom>
        </p:spPr>
        <p:txBody>
          <a:bodyPr wrap="none">
            <a:spAutoFit/>
          </a:bodyPr>
          <a:lstStyle/>
          <a:p>
            <a:r>
              <a:rPr lang="zh-CN" altLang="en-US" dirty="0"/>
              <a:t>boost::asio::async</a:t>
            </a:r>
            <a:r>
              <a:rPr lang="zh-CN" altLang="en-US" dirty="0" smtClean="0"/>
              <a:t>_</a:t>
            </a:r>
            <a:r>
              <a:rPr lang="en-US" altLang="zh-CN" dirty="0" smtClean="0"/>
              <a:t>write</a:t>
            </a:r>
            <a:endParaRPr lang="zh-CN" altLang="en-US" dirty="0"/>
          </a:p>
        </p:txBody>
      </p:sp>
      <p:sp>
        <p:nvSpPr>
          <p:cNvPr id="7" name="Rectangle 6"/>
          <p:cNvSpPr/>
          <p:nvPr/>
        </p:nvSpPr>
        <p:spPr>
          <a:xfrm>
            <a:off x="2660928" y="5551821"/>
            <a:ext cx="2726387" cy="369332"/>
          </a:xfrm>
          <a:prstGeom prst="rect">
            <a:avLst/>
          </a:prstGeom>
        </p:spPr>
        <p:txBody>
          <a:bodyPr wrap="none">
            <a:spAutoFit/>
          </a:bodyPr>
          <a:lstStyle/>
          <a:p>
            <a:r>
              <a:rPr lang="zh-CN" altLang="en-US" dirty="0"/>
              <a:t>boost::asio::async</a:t>
            </a:r>
            <a:r>
              <a:rPr lang="zh-CN" altLang="en-US" dirty="0" smtClean="0"/>
              <a:t>_</a:t>
            </a:r>
            <a:r>
              <a:rPr lang="en-US" altLang="zh-CN" dirty="0" smtClean="0"/>
              <a:t>connect</a:t>
            </a:r>
            <a:endParaRPr lang="zh-CN" altLang="en-US" dirty="0"/>
          </a:p>
        </p:txBody>
      </p:sp>
    </p:spTree>
    <p:extLst>
      <p:ext uri="{BB962C8B-B14F-4D97-AF65-F5344CB8AC3E}">
        <p14:creationId xmlns:p14="http://schemas.microsoft.com/office/powerpoint/2010/main" val="412019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Sequence </a:t>
            </a:r>
            <a:r>
              <a:rPr lang="en-US" altLang="zh-CN" dirty="0"/>
              <a:t>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read</a:t>
            </a:r>
            <a:r>
              <a:rPr lang="en-US" altLang="zh-CN" dirty="0" smtClean="0"/>
              <a:t>()</a:t>
            </a:r>
            <a:endParaRPr lang="en-US" altLang="zh-CN" dirty="0"/>
          </a:p>
          <a:p>
            <a:r>
              <a:rPr lang="en-US" altLang="zh-CN" dirty="0"/>
              <a:t>{</a:t>
            </a:r>
          </a:p>
          <a:p>
            <a:r>
              <a:rPr lang="en-US" altLang="zh-CN" dirty="0"/>
              <a:t>	auto self(this-&gt;</a:t>
            </a:r>
            <a:r>
              <a:rPr lang="en-US" altLang="zh-CN" dirty="0" err="1"/>
              <a:t>shared_from_this</a:t>
            </a:r>
            <a:r>
              <a:rPr lang="en-US" altLang="zh-CN" dirty="0"/>
              <a:t>());</a:t>
            </a:r>
          </a:p>
          <a:p>
            <a:r>
              <a:rPr lang="en-US" altLang="zh-CN" dirty="0"/>
              <a:t>	boost::</a:t>
            </a:r>
            <a:r>
              <a:rPr lang="en-US" altLang="zh-CN" dirty="0" err="1"/>
              <a:t>asio</a:t>
            </a:r>
            <a:r>
              <a:rPr lang="en-US" altLang="zh-CN" dirty="0"/>
              <a:t>::</a:t>
            </a:r>
            <a:r>
              <a:rPr lang="en-US" altLang="zh-CN" dirty="0" err="1"/>
              <a:t>async_read</a:t>
            </a:r>
            <a:r>
              <a:rPr lang="en-US" altLang="zh-CN" dirty="0"/>
              <a:t>(socket_, boost::</a:t>
            </a:r>
            <a:r>
              <a:rPr lang="en-US" altLang="zh-CN" dirty="0" err="1"/>
              <a:t>asio</a:t>
            </a:r>
            <a:r>
              <a:rPr lang="en-US" altLang="zh-CN" dirty="0"/>
              <a:t>::buffer(data_, </a:t>
            </a:r>
            <a:r>
              <a:rPr lang="en-US" altLang="zh-CN" dirty="0" smtClean="0"/>
              <a:t>size_), </a:t>
            </a:r>
            <a:r>
              <a:rPr lang="en-US" altLang="zh-CN" dirty="0"/>
              <a:t>[this,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r>
              <a:rPr lang="en-US" altLang="zh-CN" dirty="0" smtClean="0"/>
              <a:t>{</a:t>
            </a:r>
            <a:endParaRPr lang="en-US" altLang="zh-CN" dirty="0"/>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a:solidFill>
                  <a:srgbClr val="FF0000"/>
                </a:solidFill>
              </a:rPr>
              <a:t>write</a:t>
            </a:r>
            <a:r>
              <a:rPr lang="en-US" altLang="zh-CN" dirty="0"/>
              <a:t>(data_, length)</a:t>
            </a:r>
          </a:p>
          <a:p>
            <a:r>
              <a:rPr lang="en-US" altLang="zh-CN" dirty="0"/>
              <a:t>		</a:t>
            </a:r>
            <a:r>
              <a:rPr lang="en-US" altLang="zh-CN" dirty="0" smtClean="0"/>
              <a:t>}</a:t>
            </a:r>
            <a:endParaRPr lang="en-US" altLang="zh-CN" dirty="0"/>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026715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write</a:t>
            </a:r>
            <a:r>
              <a:rPr lang="en-US" altLang="zh-CN" dirty="0"/>
              <a:t>(char* data, </a:t>
            </a:r>
            <a:r>
              <a:rPr lang="en-US" altLang="zh-CN" dirty="0" err="1"/>
              <a:t>size_t</a:t>
            </a:r>
            <a:r>
              <a:rPr lang="en-US" altLang="zh-CN" dirty="0"/>
              <a:t> length)</a:t>
            </a:r>
          </a:p>
          <a:p>
            <a:r>
              <a:rPr lang="en-US" altLang="zh-CN" dirty="0"/>
              <a:t>{</a:t>
            </a:r>
          </a:p>
          <a:p>
            <a:r>
              <a:rPr lang="en-US" altLang="zh-CN" dirty="0"/>
              <a:t>	auto self(this-&gt;</a:t>
            </a:r>
            <a:r>
              <a:rPr lang="en-US" altLang="zh-CN" dirty="0" err="1"/>
              <a:t>shared_from_this</a:t>
            </a:r>
            <a:r>
              <a:rPr lang="en-US" altLang="zh-CN" dirty="0" smtClean="0"/>
              <a:t>());</a:t>
            </a:r>
            <a:endParaRPr lang="en-US" altLang="zh-CN" dirty="0"/>
          </a:p>
          <a:p>
            <a:r>
              <a:rPr lang="en-US" altLang="zh-CN" dirty="0"/>
              <a:t>	boost::</a:t>
            </a:r>
            <a:r>
              <a:rPr lang="en-US" altLang="zh-CN" dirty="0" err="1"/>
              <a:t>asio</a:t>
            </a:r>
            <a:r>
              <a:rPr lang="en-US" altLang="zh-CN" dirty="0"/>
              <a:t>::</a:t>
            </a:r>
            <a:r>
              <a:rPr lang="en-US" altLang="zh-CN" dirty="0" err="1"/>
              <a:t>async_write</a:t>
            </a:r>
            <a:r>
              <a:rPr lang="en-US" altLang="zh-CN" dirty="0"/>
              <a:t>(socket_, boost::</a:t>
            </a:r>
            <a:r>
              <a:rPr lang="en-US" altLang="zh-CN" dirty="0" err="1"/>
              <a:t>asio</a:t>
            </a:r>
            <a:r>
              <a:rPr lang="en-US" altLang="zh-CN" dirty="0"/>
              <a:t>::buffer(data, length), [this,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a:solidFill>
                  <a:srgbClr val="FF0000"/>
                </a:solidFill>
              </a:rPr>
              <a:t>read</a:t>
            </a:r>
            <a:r>
              <a:rPr lang="en-US" altLang="zh-CN" dirty="0"/>
              <a:t>();</a:t>
            </a:r>
          </a:p>
          <a:p>
            <a:r>
              <a:rPr lang="en-US" altLang="zh-CN" dirty="0"/>
              <a:t>		}</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387654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endParaRPr lang="zh-CN" altLang="en-US" sz="1800" dirty="0"/>
          </a:p>
        </p:txBody>
      </p:sp>
      <p:pic>
        <p:nvPicPr>
          <p:cNvPr id="4" name="Picture 3"/>
          <p:cNvPicPr>
            <a:picLocks noChangeAspect="1"/>
          </p:cNvPicPr>
          <p:nvPr/>
        </p:nvPicPr>
        <p:blipFill>
          <a:blip r:embed="rId2" cstate="print"/>
          <a:stretch>
            <a:fillRect/>
          </a:stretch>
        </p:blipFill>
        <p:spPr>
          <a:xfrm>
            <a:off x="2201718" y="1619997"/>
            <a:ext cx="1536564" cy="1009161"/>
          </a:xfrm>
          <a:prstGeom prst="rect">
            <a:avLst/>
          </a:prstGeom>
        </p:spPr>
      </p:pic>
      <p:pic>
        <p:nvPicPr>
          <p:cNvPr id="5" name="Picture 4"/>
          <p:cNvPicPr>
            <a:picLocks noChangeAspect="1"/>
          </p:cNvPicPr>
          <p:nvPr/>
        </p:nvPicPr>
        <p:blipFill>
          <a:blip r:embed="rId3" cstate="print"/>
          <a:stretch>
            <a:fillRect/>
          </a:stretch>
        </p:blipFill>
        <p:spPr>
          <a:xfrm>
            <a:off x="4904700" y="1619996"/>
            <a:ext cx="1536564" cy="1009161"/>
          </a:xfrm>
          <a:prstGeom prst="rect">
            <a:avLst/>
          </a:prstGeom>
        </p:spPr>
      </p:pic>
      <p:cxnSp>
        <p:nvCxnSpPr>
          <p:cNvPr id="41" name="Straight Arrow Connector 40"/>
          <p:cNvCxnSpPr/>
          <p:nvPr/>
        </p:nvCxnSpPr>
        <p:spPr>
          <a:xfrm flipV="1">
            <a:off x="3738282" y="1945341"/>
            <a:ext cx="1166418" cy="2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738283" y="2287248"/>
            <a:ext cx="1166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798110" y="1945341"/>
            <a:ext cx="1046761" cy="369332"/>
          </a:xfrm>
          <a:prstGeom prst="rect">
            <a:avLst/>
          </a:prstGeom>
        </p:spPr>
        <p:txBody>
          <a:bodyPr wrap="none">
            <a:spAutoFit/>
          </a:bodyPr>
          <a:lstStyle/>
          <a:p>
            <a:r>
              <a:rPr lang="zh-CN" altLang="en-US" dirty="0"/>
              <a:t>call_back</a:t>
            </a:r>
          </a:p>
        </p:txBody>
      </p:sp>
      <p:pic>
        <p:nvPicPr>
          <p:cNvPr id="52" name="Picture 51"/>
          <p:cNvPicPr>
            <a:picLocks noChangeAspect="1"/>
          </p:cNvPicPr>
          <p:nvPr/>
        </p:nvPicPr>
        <p:blipFill>
          <a:blip r:embed="rId2" cstate="print"/>
          <a:stretch>
            <a:fillRect/>
          </a:stretch>
        </p:blipFill>
        <p:spPr>
          <a:xfrm>
            <a:off x="2201718" y="3101468"/>
            <a:ext cx="1536564" cy="1009161"/>
          </a:xfrm>
          <a:prstGeom prst="rect">
            <a:avLst/>
          </a:prstGeom>
        </p:spPr>
      </p:pic>
      <p:pic>
        <p:nvPicPr>
          <p:cNvPr id="53" name="Picture 52"/>
          <p:cNvPicPr>
            <a:picLocks noChangeAspect="1"/>
          </p:cNvPicPr>
          <p:nvPr/>
        </p:nvPicPr>
        <p:blipFill>
          <a:blip r:embed="rId2" cstate="print"/>
          <a:stretch>
            <a:fillRect/>
          </a:stretch>
        </p:blipFill>
        <p:spPr>
          <a:xfrm>
            <a:off x="4904700" y="3101468"/>
            <a:ext cx="1536564" cy="1009161"/>
          </a:xfrm>
          <a:prstGeom prst="rect">
            <a:avLst/>
          </a:prstGeom>
        </p:spPr>
      </p:pic>
      <p:pic>
        <p:nvPicPr>
          <p:cNvPr id="54" name="Picture 53"/>
          <p:cNvPicPr>
            <a:picLocks noChangeAspect="1"/>
          </p:cNvPicPr>
          <p:nvPr/>
        </p:nvPicPr>
        <p:blipFill>
          <a:blip r:embed="rId3" cstate="print"/>
          <a:stretch>
            <a:fillRect/>
          </a:stretch>
        </p:blipFill>
        <p:spPr>
          <a:xfrm>
            <a:off x="2201718" y="4582939"/>
            <a:ext cx="1536564" cy="1009161"/>
          </a:xfrm>
          <a:prstGeom prst="rect">
            <a:avLst/>
          </a:prstGeom>
        </p:spPr>
      </p:pic>
      <p:pic>
        <p:nvPicPr>
          <p:cNvPr id="55" name="Picture 54"/>
          <p:cNvPicPr>
            <a:picLocks noChangeAspect="1"/>
          </p:cNvPicPr>
          <p:nvPr/>
        </p:nvPicPr>
        <p:blipFill>
          <a:blip r:embed="rId3" cstate="print"/>
          <a:stretch>
            <a:fillRect/>
          </a:stretch>
        </p:blipFill>
        <p:spPr>
          <a:xfrm>
            <a:off x="4904700" y="4582880"/>
            <a:ext cx="1536564" cy="1009161"/>
          </a:xfrm>
          <a:prstGeom prst="rect">
            <a:avLst/>
          </a:prstGeom>
        </p:spPr>
      </p:pic>
      <p:cxnSp>
        <p:nvCxnSpPr>
          <p:cNvPr id="57" name="Straight Arrow Connector 56"/>
          <p:cNvCxnSpPr/>
          <p:nvPr/>
        </p:nvCxnSpPr>
        <p:spPr>
          <a:xfrm flipV="1">
            <a:off x="3768196" y="3606048"/>
            <a:ext cx="1106589" cy="5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798110" y="5087460"/>
            <a:ext cx="1106589" cy="5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01093" y="1825583"/>
            <a:ext cx="1456937" cy="461665"/>
          </a:xfrm>
          <a:prstGeom prst="rect">
            <a:avLst/>
          </a:prstGeom>
        </p:spPr>
        <p:txBody>
          <a:bodyPr wrap="none">
            <a:spAutoFit/>
          </a:bodyPr>
          <a:lstStyle/>
          <a:p>
            <a:r>
              <a:rPr lang="zh-CN" altLang="en-US" sz="2400" dirty="0"/>
              <a:t>is it good?</a:t>
            </a:r>
          </a:p>
        </p:txBody>
      </p:sp>
    </p:spTree>
    <p:extLst>
      <p:ext uri="{BB962C8B-B14F-4D97-AF65-F5344CB8AC3E}">
        <p14:creationId xmlns:p14="http://schemas.microsoft.com/office/powerpoint/2010/main" val="22425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right)">
                                      <p:cBhvr>
                                        <p:cTn id="11" dur="500"/>
                                        <p:tgtEl>
                                          <p:spTgt spid="4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p:cTn id="15" dur="500" fill="hold"/>
                                        <p:tgtEl>
                                          <p:spTgt spid="51"/>
                                        </p:tgtEl>
                                        <p:attrNameLst>
                                          <p:attrName>ppt_w</p:attrName>
                                        </p:attrNameLst>
                                      </p:cBhvr>
                                      <p:tavLst>
                                        <p:tav tm="0">
                                          <p:val>
                                            <p:fltVal val="0"/>
                                          </p:val>
                                        </p:tav>
                                        <p:tav tm="100000">
                                          <p:val>
                                            <p:strVal val="#ppt_w"/>
                                          </p:val>
                                        </p:tav>
                                      </p:tavLst>
                                    </p:anim>
                                    <p:anim calcmode="lin" valueType="num">
                                      <p:cBhvr>
                                        <p:cTn id="16" dur="500" fill="hold"/>
                                        <p:tgtEl>
                                          <p:spTgt spid="51"/>
                                        </p:tgtEl>
                                        <p:attrNameLst>
                                          <p:attrName>ppt_h</p:attrName>
                                        </p:attrNameLst>
                                      </p:cBhvr>
                                      <p:tavLst>
                                        <p:tav tm="0">
                                          <p:val>
                                            <p:fltVal val="0"/>
                                          </p:val>
                                        </p:tav>
                                        <p:tav tm="100000">
                                          <p:val>
                                            <p:strVal val="#ppt_h"/>
                                          </p:val>
                                        </p:tav>
                                      </p:tavLst>
                                    </p:anim>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anim calcmode="lin" valueType="num">
                                      <p:cBhvr>
                                        <p:cTn id="23" dur="2000" fill="hold"/>
                                        <p:tgtEl>
                                          <p:spTgt spid="16"/>
                                        </p:tgtEl>
                                        <p:attrNameLst>
                                          <p:attrName>ppt_w</p:attrName>
                                        </p:attrNameLst>
                                      </p:cBhvr>
                                      <p:tavLst>
                                        <p:tav tm="0" fmla="#ppt_w*sin(2.5*pi*$)">
                                          <p:val>
                                            <p:fltVal val="0"/>
                                          </p:val>
                                        </p:tav>
                                        <p:tav tm="100000">
                                          <p:val>
                                            <p:fltVal val="1"/>
                                          </p:val>
                                        </p:tav>
                                      </p:tavLst>
                                    </p:anim>
                                    <p:anim calcmode="lin" valueType="num">
                                      <p:cBhvr>
                                        <p:cTn id="24"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ppt_x"/>
                                          </p:val>
                                        </p:tav>
                                        <p:tav tm="100000">
                                          <p:val>
                                            <p:strVal val="#ppt_x"/>
                                          </p:val>
                                        </p:tav>
                                      </p:tavLst>
                                    </p:anim>
                                    <p:anim calcmode="lin" valueType="num">
                                      <p:cBhvr additive="base">
                                        <p:cTn id="30" dur="500" fill="hold"/>
                                        <p:tgtEl>
                                          <p:spTgt spid="5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ppt_x"/>
                                          </p:val>
                                        </p:tav>
                                        <p:tav tm="100000">
                                          <p:val>
                                            <p:strVal val="#ppt_x"/>
                                          </p:val>
                                        </p:tav>
                                      </p:tavLst>
                                    </p:anim>
                                    <p:anim calcmode="lin" valueType="num">
                                      <p:cBhvr additive="base">
                                        <p:cTn id="3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500"/>
                                        <p:tgtEl>
                                          <p:spTgt spid="57"/>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right)">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left)">
                                      <p:cBhvr>
                                        <p:cTn id="48" dur="500"/>
                                        <p:tgtEl>
                                          <p:spTgt spid="57"/>
                                        </p:tgtEl>
                                      </p:cBhvr>
                                    </p:animEffect>
                                  </p:childTnLst>
                                </p:cTn>
                              </p:par>
                            </p:childTnLst>
                          </p:cTn>
                        </p:par>
                        <p:par>
                          <p:cTn id="49" fill="hold">
                            <p:stCondLst>
                              <p:cond delay="500"/>
                            </p:stCondLst>
                            <p:childTnLst>
                              <p:par>
                                <p:cTn id="50" presetID="22" presetClass="entr" presetSubtype="2"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right)">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additive="base">
                                        <p:cTn id="57" dur="500" fill="hold"/>
                                        <p:tgtEl>
                                          <p:spTgt spid="54"/>
                                        </p:tgtEl>
                                        <p:attrNameLst>
                                          <p:attrName>ppt_x</p:attrName>
                                        </p:attrNameLst>
                                      </p:cBhvr>
                                      <p:tavLst>
                                        <p:tav tm="0">
                                          <p:val>
                                            <p:strVal val="#ppt_x"/>
                                          </p:val>
                                        </p:tav>
                                        <p:tav tm="100000">
                                          <p:val>
                                            <p:strVal val="#ppt_x"/>
                                          </p:val>
                                        </p:tav>
                                      </p:tavLst>
                                    </p:anim>
                                    <p:anim calcmode="lin" valueType="num">
                                      <p:cBhvr additive="base">
                                        <p:cTn id="58" dur="500" fill="hold"/>
                                        <p:tgtEl>
                                          <p:spTgt spid="5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left)">
                                      <p:cBhvr>
                                        <p:cTn id="67" dur="500"/>
                                        <p:tgtEl>
                                          <p:spTgt spid="61"/>
                                        </p:tgtEl>
                                      </p:cBhvr>
                                    </p:animEffect>
                                  </p:childTnLst>
                                </p:cTn>
                              </p:par>
                            </p:childTnLst>
                          </p:cTn>
                        </p:par>
                        <p:par>
                          <p:cTn id="68" fill="hold">
                            <p:stCondLst>
                              <p:cond delay="500"/>
                            </p:stCondLst>
                            <p:childTnLst>
                              <p:par>
                                <p:cTn id="69" presetID="22" presetClass="entr" presetSubtype="2" fill="hold"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right)">
                                      <p:cBhvr>
                                        <p:cTn id="71" dur="500"/>
                                        <p:tgtEl>
                                          <p:spTgt spid="6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wipe(left)">
                                      <p:cBhvr>
                                        <p:cTn id="76" dur="500"/>
                                        <p:tgtEl>
                                          <p:spTgt spid="61"/>
                                        </p:tgtEl>
                                      </p:cBhvr>
                                    </p:animEffect>
                                  </p:childTnLst>
                                </p:cTn>
                              </p:par>
                            </p:childTnLst>
                          </p:cTn>
                        </p:par>
                        <p:par>
                          <p:cTn id="77" fill="hold">
                            <p:stCondLst>
                              <p:cond delay="500"/>
                            </p:stCondLst>
                            <p:childTnLst>
                              <p:par>
                                <p:cTn id="78" presetID="22" presetClass="entr" presetSubtype="2" fill="hold" nodeType="after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right)">
                                      <p:cBhvr>
                                        <p:cTn id="8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read</a:t>
            </a:r>
            <a:r>
              <a:rPr lang="en-US" altLang="zh-CN" dirty="0"/>
              <a:t>()</a:t>
            </a:r>
          </a:p>
          <a:p>
            <a:r>
              <a:rPr lang="en-US" altLang="zh-CN" dirty="0"/>
              <a:t>{</a:t>
            </a:r>
          </a:p>
          <a:p>
            <a:r>
              <a:rPr lang="en-US" altLang="zh-CN" dirty="0"/>
              <a:t>	auto self(this-&gt;</a:t>
            </a:r>
            <a:r>
              <a:rPr lang="en-US" altLang="zh-CN" dirty="0" err="1"/>
              <a:t>shared_from_this</a:t>
            </a:r>
            <a:r>
              <a:rPr lang="en-US" altLang="zh-CN" dirty="0"/>
              <a:t>());</a:t>
            </a:r>
          </a:p>
          <a:p>
            <a:r>
              <a:rPr lang="en-US" altLang="zh-CN" dirty="0"/>
              <a:t>	boost::</a:t>
            </a:r>
            <a:r>
              <a:rPr lang="en-US" altLang="zh-CN" dirty="0" err="1"/>
              <a:t>asio</a:t>
            </a:r>
            <a:r>
              <a:rPr lang="en-US" altLang="zh-CN" dirty="0"/>
              <a:t>::</a:t>
            </a:r>
            <a:r>
              <a:rPr lang="en-US" altLang="zh-CN" dirty="0" err="1"/>
              <a:t>async_read</a:t>
            </a:r>
            <a:r>
              <a:rPr lang="en-US" altLang="zh-CN" dirty="0"/>
              <a:t>(socket_, boost::</a:t>
            </a:r>
            <a:r>
              <a:rPr lang="en-US" altLang="zh-CN" dirty="0" err="1"/>
              <a:t>asio</a:t>
            </a:r>
            <a:r>
              <a:rPr lang="en-US" altLang="zh-CN" dirty="0"/>
              <a:t>::buffer(data_, size_), [this,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r>
              <a:rPr lang="en-US" altLang="zh-CN" dirty="0" smtClean="0"/>
              <a:t>{</a:t>
            </a:r>
            <a:endParaRPr lang="en-US" altLang="zh-CN" dirty="0"/>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smtClean="0">
                <a:solidFill>
                  <a:srgbClr val="FF0000"/>
                </a:solidFill>
              </a:rPr>
              <a:t>read</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2636083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t>ios_wrapper</a:t>
            </a:r>
            <a:r>
              <a:rPr lang="en-US" altLang="zh-CN" sz="1400" dirty="0"/>
              <a:t>::write(</a:t>
            </a:r>
            <a:r>
              <a:rPr lang="en-US" altLang="zh-CN" sz="1400" dirty="0" err="1"/>
              <a:t>connection_ptr</a:t>
            </a:r>
            <a:r>
              <a:rPr lang="en-US" altLang="zh-CN" sz="1400" dirty="0"/>
              <a:t>&amp; </a:t>
            </a:r>
            <a:r>
              <a:rPr lang="en-US" altLang="zh-CN" sz="1400" dirty="0" err="1"/>
              <a:t>conn_ptr</a:t>
            </a:r>
            <a:r>
              <a:rPr lang="en-US" altLang="zh-CN" sz="1400" dirty="0"/>
              <a:t>, </a:t>
            </a:r>
            <a:r>
              <a:rPr lang="en-US" altLang="zh-CN" sz="1400" dirty="0" err="1"/>
              <a:t>context_ptr</a:t>
            </a:r>
            <a:r>
              <a:rPr lang="en-US" altLang="zh-CN" sz="1400" dirty="0"/>
              <a:t>&amp; context)</a:t>
            </a:r>
          </a:p>
          <a:p>
            <a:r>
              <a:rPr lang="en-US" altLang="zh-CN" sz="1400" dirty="0"/>
              <a:t>{</a:t>
            </a:r>
          </a:p>
          <a:p>
            <a:r>
              <a:rPr lang="en-US" altLang="zh-CN" sz="1400" dirty="0"/>
              <a:t>	</a:t>
            </a:r>
            <a:r>
              <a:rPr lang="en-US" altLang="zh-CN" sz="1400" dirty="0" err="1"/>
              <a:t>lock_t</a:t>
            </a:r>
            <a:r>
              <a:rPr lang="en-US" altLang="zh-CN" sz="1400" dirty="0"/>
              <a:t> lock{ </a:t>
            </a:r>
            <a:r>
              <a:rPr lang="en-US" altLang="zh-CN" sz="1400" dirty="0" err="1"/>
              <a:t>mutex</a:t>
            </a:r>
            <a:r>
              <a:rPr lang="en-US" altLang="zh-CN" sz="1400" dirty="0"/>
              <a:t>_ };</a:t>
            </a:r>
          </a:p>
          <a:p>
            <a:r>
              <a:rPr lang="en-US" altLang="zh-CN" sz="1400" dirty="0"/>
              <a:t>	if (!</a:t>
            </a:r>
            <a:r>
              <a:rPr lang="en-US" altLang="zh-CN" sz="1400" dirty="0" err="1">
                <a:solidFill>
                  <a:srgbClr val="FF0000"/>
                </a:solidFill>
              </a:rPr>
              <a:t>write_in_progress</a:t>
            </a:r>
            <a:r>
              <a:rPr lang="en-US" altLang="zh-CN" sz="1400" dirty="0">
                <a:solidFill>
                  <a:srgbClr val="FF0000"/>
                </a:solidFill>
              </a:rPr>
              <a:t>_</a:t>
            </a:r>
            <a:r>
              <a:rPr lang="en-US" altLang="zh-CN" sz="1400" dirty="0"/>
              <a:t>)</a:t>
            </a:r>
          </a:p>
          <a:p>
            <a:r>
              <a:rPr lang="en-US" altLang="zh-CN" sz="1400" dirty="0"/>
              <a:t>	{</a:t>
            </a:r>
          </a:p>
          <a:p>
            <a:r>
              <a:rPr lang="en-US" altLang="zh-CN" sz="1400" dirty="0"/>
              <a:t>		</a:t>
            </a:r>
            <a:r>
              <a:rPr lang="en-US" altLang="zh-CN" sz="1400" dirty="0" err="1"/>
              <a:t>write_in_progress</a:t>
            </a:r>
            <a:r>
              <a:rPr lang="en-US" altLang="zh-CN" sz="1400" dirty="0"/>
              <a:t>_ = true;</a:t>
            </a:r>
          </a:p>
          <a:p>
            <a:r>
              <a:rPr lang="en-US" altLang="zh-CN" sz="1400" dirty="0"/>
              <a:t>		</a:t>
            </a:r>
            <a:r>
              <a:rPr lang="en-US" altLang="zh-CN" sz="1400" dirty="0" err="1"/>
              <a:t>lock.unlock</a:t>
            </a:r>
            <a:r>
              <a:rPr lang="en-US" altLang="zh-CN" sz="1400" dirty="0"/>
              <a:t>();</a:t>
            </a:r>
          </a:p>
          <a:p>
            <a:r>
              <a:rPr lang="en-US" altLang="zh-CN" sz="1400" dirty="0"/>
              <a:t>		</a:t>
            </a:r>
            <a:r>
              <a:rPr lang="en-US" altLang="zh-CN" sz="1400" dirty="0" err="1">
                <a:solidFill>
                  <a:srgbClr val="FF0000"/>
                </a:solidFill>
              </a:rPr>
              <a:t>write_progress_entry</a:t>
            </a:r>
            <a:r>
              <a:rPr lang="en-US" altLang="zh-CN" sz="1400" dirty="0"/>
              <a:t>(</a:t>
            </a:r>
            <a:r>
              <a:rPr lang="en-US" altLang="zh-CN" sz="1400" dirty="0" err="1"/>
              <a:t>conn_ptr</a:t>
            </a:r>
            <a:r>
              <a:rPr lang="en-US" altLang="zh-CN" sz="1400" dirty="0"/>
              <a:t>, context);</a:t>
            </a:r>
          </a:p>
          <a:p>
            <a:r>
              <a:rPr lang="en-US" altLang="zh-CN" sz="1400" dirty="0"/>
              <a:t>	}</a:t>
            </a:r>
          </a:p>
          <a:p>
            <a:r>
              <a:rPr lang="en-US" altLang="zh-CN" sz="1400" dirty="0"/>
              <a:t>	else</a:t>
            </a:r>
          </a:p>
          <a:p>
            <a:r>
              <a:rPr lang="en-US" altLang="zh-CN" sz="1400" dirty="0"/>
              <a:t>	{</a:t>
            </a:r>
          </a:p>
          <a:p>
            <a:r>
              <a:rPr lang="en-US" altLang="zh-CN" sz="1400" dirty="0"/>
              <a:t>		</a:t>
            </a:r>
            <a:r>
              <a:rPr lang="en-US" altLang="zh-CN" sz="1400" dirty="0" smtClean="0">
                <a:solidFill>
                  <a:srgbClr val="FF0000"/>
                </a:solidFill>
              </a:rPr>
              <a:t>delay_messages</a:t>
            </a:r>
            <a:r>
              <a:rPr lang="en-US" altLang="zh-CN" sz="1400" dirty="0">
                <a:solidFill>
                  <a:srgbClr val="FF0000"/>
                </a:solidFill>
              </a:rPr>
              <a:t>_.</a:t>
            </a:r>
            <a:r>
              <a:rPr lang="en-US" altLang="zh-CN" sz="1400" dirty="0" err="1">
                <a:solidFill>
                  <a:srgbClr val="FF0000"/>
                </a:solidFill>
              </a:rPr>
              <a:t>emplace_back</a:t>
            </a:r>
            <a:r>
              <a:rPr lang="en-US" altLang="zh-CN" sz="1400" dirty="0"/>
              <a:t>(</a:t>
            </a:r>
            <a:r>
              <a:rPr lang="en-US" altLang="zh-CN" sz="1400" dirty="0" err="1"/>
              <a:t>conn_ptr</a:t>
            </a:r>
            <a:r>
              <a:rPr lang="en-US" altLang="zh-CN" sz="1400" dirty="0"/>
              <a:t>, context);</a:t>
            </a:r>
          </a:p>
          <a:p>
            <a:r>
              <a:rPr lang="en-US" altLang="zh-CN" sz="1400" dirty="0"/>
              <a:t>	}</a:t>
            </a:r>
          </a:p>
          <a:p>
            <a:r>
              <a:rPr lang="en-US" altLang="zh-CN" sz="1400" dirty="0"/>
              <a:t>}</a:t>
            </a:r>
            <a:endParaRPr lang="zh-CN" altLang="en-US" sz="1400" dirty="0"/>
          </a:p>
        </p:txBody>
      </p:sp>
      <p:sp>
        <p:nvSpPr>
          <p:cNvPr id="4" name="Rectangle 3"/>
          <p:cNvSpPr/>
          <p:nvPr/>
        </p:nvSpPr>
        <p:spPr>
          <a:xfrm>
            <a:off x="2319200" y="5331257"/>
            <a:ext cx="4054893" cy="369332"/>
          </a:xfrm>
          <a:prstGeom prst="rect">
            <a:avLst/>
          </a:prstGeom>
        </p:spPr>
        <p:txBody>
          <a:bodyPr wrap="none">
            <a:spAutoFit/>
          </a:bodyPr>
          <a:lstStyle/>
          <a:p>
            <a:r>
              <a:rPr lang="zh-CN" altLang="en-US" dirty="0">
                <a:solidFill>
                  <a:srgbClr val="FF0000"/>
                </a:solidFill>
              </a:rPr>
              <a:t>Performance improvements for </a:t>
            </a:r>
            <a:r>
              <a:rPr lang="en-US" altLang="zh-CN" dirty="0" smtClean="0">
                <a:solidFill>
                  <a:srgbClr val="FF0000"/>
                </a:solidFill>
              </a:rPr>
              <a:t>2-3</a:t>
            </a:r>
            <a:r>
              <a:rPr lang="zh-CN" altLang="en-US" dirty="0" smtClean="0">
                <a:solidFill>
                  <a:srgbClr val="FF0000"/>
                </a:solidFill>
              </a:rPr>
              <a:t> </a:t>
            </a:r>
            <a:r>
              <a:rPr lang="zh-CN" altLang="en-US" dirty="0">
                <a:solidFill>
                  <a:srgbClr val="FF0000"/>
                </a:solidFill>
              </a:rPr>
              <a:t>times</a:t>
            </a:r>
          </a:p>
        </p:txBody>
      </p:sp>
    </p:spTree>
    <p:extLst>
      <p:ext uri="{BB962C8B-B14F-4D97-AF65-F5344CB8AC3E}">
        <p14:creationId xmlns:p14="http://schemas.microsoft.com/office/powerpoint/2010/main" val="364478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Zero-copy</a:t>
            </a:r>
            <a:endParaRPr lang="zh-CN" altLang="en-US" dirty="0"/>
          </a:p>
        </p:txBody>
      </p:sp>
      <p:sp>
        <p:nvSpPr>
          <p:cNvPr id="3" name="Text Placeholder 2"/>
          <p:cNvSpPr>
            <a:spLocks noGrp="1"/>
          </p:cNvSpPr>
          <p:nvPr>
            <p:ph type="body" sz="half" idx="2"/>
          </p:nvPr>
        </p:nvSpPr>
        <p:spPr/>
        <p:txBody>
          <a:bodyPr/>
          <a:lstStyle/>
          <a:p>
            <a:r>
              <a:rPr lang="en-US" altLang="zh-CN" dirty="0"/>
              <a:t>auto </a:t>
            </a:r>
            <a:r>
              <a:rPr lang="en-US" altLang="zh-CN" dirty="0" err="1"/>
              <a:t>get_message</a:t>
            </a:r>
            <a:r>
              <a:rPr lang="en-US" altLang="zh-CN" dirty="0"/>
              <a:t>() </a:t>
            </a:r>
            <a:r>
              <a:rPr lang="en-US" altLang="zh-CN" dirty="0" err="1"/>
              <a:t>const</a:t>
            </a:r>
            <a:r>
              <a:rPr lang="en-US" altLang="zh-CN" dirty="0"/>
              <a:t>-&gt; </a:t>
            </a:r>
            <a:r>
              <a:rPr lang="en-US" altLang="zh-CN" dirty="0" err="1">
                <a:solidFill>
                  <a:srgbClr val="FF0000"/>
                </a:solidFill>
              </a:rPr>
              <a:t>std</a:t>
            </a:r>
            <a:r>
              <a:rPr lang="en-US" altLang="zh-CN" dirty="0">
                <a:solidFill>
                  <a:srgbClr val="FF0000"/>
                </a:solidFill>
              </a:rPr>
              <a:t>::vector&lt;boost::</a:t>
            </a:r>
            <a:r>
              <a:rPr lang="en-US" altLang="zh-CN" dirty="0" err="1">
                <a:solidFill>
                  <a:srgbClr val="FF0000"/>
                </a:solidFill>
              </a:rPr>
              <a:t>asio</a:t>
            </a:r>
            <a:r>
              <a:rPr lang="en-US" altLang="zh-CN" dirty="0">
                <a:solidFill>
                  <a:srgbClr val="FF0000"/>
                </a:solidFill>
              </a:rPr>
              <a:t>::</a:t>
            </a:r>
            <a:r>
              <a:rPr lang="en-US" altLang="zh-CN" dirty="0" err="1">
                <a:solidFill>
                  <a:srgbClr val="FF0000"/>
                </a:solidFill>
              </a:rPr>
              <a:t>const_buffer</a:t>
            </a:r>
            <a:r>
              <a:rPr lang="en-US" altLang="zh-CN" dirty="0">
                <a:solidFill>
                  <a:srgbClr val="FF0000"/>
                </a:solidFill>
              </a:rPr>
              <a:t>&gt;</a:t>
            </a:r>
          </a:p>
          <a:p>
            <a:r>
              <a:rPr lang="en-US" altLang="zh-CN" dirty="0"/>
              <a:t>{</a:t>
            </a:r>
          </a:p>
          <a:p>
            <a:r>
              <a:rPr lang="en-US" altLang="zh-CN" dirty="0"/>
              <a:t>	if (</a:t>
            </a:r>
            <a:r>
              <a:rPr lang="en-US" altLang="zh-CN" dirty="0" err="1"/>
              <a:t>message.empty</a:t>
            </a:r>
            <a:r>
              <a:rPr lang="en-US" altLang="zh-CN" dirty="0"/>
              <a:t>())</a:t>
            </a:r>
          </a:p>
          <a:p>
            <a:r>
              <a:rPr lang="en-US" altLang="zh-CN" dirty="0"/>
              <a:t>		return{ boost::</a:t>
            </a:r>
            <a:r>
              <a:rPr lang="en-US" altLang="zh-CN" dirty="0" err="1"/>
              <a:t>asio</a:t>
            </a:r>
            <a:r>
              <a:rPr lang="en-US" altLang="zh-CN" dirty="0"/>
              <a:t>::buffer(&amp;head, </a:t>
            </a:r>
            <a:r>
              <a:rPr lang="en-US" altLang="zh-CN" dirty="0" err="1"/>
              <a:t>sizeof</a:t>
            </a:r>
            <a:r>
              <a:rPr lang="en-US" altLang="zh-CN" dirty="0"/>
              <a:t>(</a:t>
            </a:r>
            <a:r>
              <a:rPr lang="en-US" altLang="zh-CN" dirty="0" err="1"/>
              <a:t>head_t</a:t>
            </a:r>
            <a:r>
              <a:rPr lang="en-US" altLang="zh-CN" dirty="0"/>
              <a:t>)) };</a:t>
            </a:r>
          </a:p>
          <a:p>
            <a:endParaRPr lang="en-US" altLang="zh-CN" dirty="0"/>
          </a:p>
          <a:p>
            <a:r>
              <a:rPr lang="en-US" altLang="zh-CN" dirty="0"/>
              <a:t>	return{ boost::</a:t>
            </a:r>
            <a:r>
              <a:rPr lang="en-US" altLang="zh-CN" dirty="0" err="1"/>
              <a:t>asio</a:t>
            </a:r>
            <a:r>
              <a:rPr lang="en-US" altLang="zh-CN" dirty="0"/>
              <a:t>::buffer(&amp;head, </a:t>
            </a:r>
            <a:r>
              <a:rPr lang="en-US" altLang="zh-CN" dirty="0" err="1"/>
              <a:t>sizeof</a:t>
            </a:r>
            <a:r>
              <a:rPr lang="en-US" altLang="zh-CN" dirty="0"/>
              <a:t>(</a:t>
            </a:r>
            <a:r>
              <a:rPr lang="en-US" altLang="zh-CN" dirty="0" err="1"/>
              <a:t>head_t</a:t>
            </a:r>
            <a:r>
              <a:rPr lang="en-US" altLang="zh-CN" dirty="0"/>
              <a:t>)), boost::</a:t>
            </a:r>
            <a:r>
              <a:rPr lang="en-US" altLang="zh-CN" dirty="0" err="1"/>
              <a:t>asio</a:t>
            </a:r>
            <a:r>
              <a:rPr lang="en-US" altLang="zh-CN" dirty="0"/>
              <a:t>::buffer(message) };</a:t>
            </a:r>
          </a:p>
          <a:p>
            <a:r>
              <a:rPr lang="en-US" altLang="zh-CN" dirty="0" smtClean="0"/>
              <a:t>}</a:t>
            </a:r>
          </a:p>
          <a:p>
            <a:endParaRPr lang="en-US" altLang="zh-CN" dirty="0"/>
          </a:p>
          <a:p>
            <a:r>
              <a:rPr lang="en-US" altLang="zh-CN" dirty="0"/>
              <a:t>boost::</a:t>
            </a:r>
            <a:r>
              <a:rPr lang="en-US" altLang="zh-CN" dirty="0" err="1"/>
              <a:t>asio</a:t>
            </a:r>
            <a:r>
              <a:rPr lang="en-US" altLang="zh-CN" dirty="0"/>
              <a:t>::</a:t>
            </a:r>
            <a:r>
              <a:rPr lang="en-US" altLang="zh-CN" dirty="0" err="1">
                <a:solidFill>
                  <a:srgbClr val="FF0000"/>
                </a:solidFill>
              </a:rPr>
              <a:t>async_write</a:t>
            </a:r>
            <a:r>
              <a:rPr lang="en-US" altLang="zh-CN" dirty="0"/>
              <a:t>(</a:t>
            </a:r>
            <a:r>
              <a:rPr lang="en-US" altLang="zh-CN" dirty="0" err="1"/>
              <a:t>conn_ptr</a:t>
            </a:r>
            <a:r>
              <a:rPr lang="en-US" altLang="zh-CN" dirty="0"/>
              <a:t>-&gt;socket(), </a:t>
            </a:r>
            <a:r>
              <a:rPr lang="en-US" altLang="zh-CN" dirty="0" err="1"/>
              <a:t>ctx_ptr</a:t>
            </a:r>
            <a:r>
              <a:rPr lang="en-US" altLang="zh-CN" dirty="0"/>
              <a:t>-&gt;</a:t>
            </a:r>
            <a:r>
              <a:rPr lang="en-US" altLang="zh-CN" dirty="0" err="1">
                <a:solidFill>
                  <a:srgbClr val="FF0000"/>
                </a:solidFill>
              </a:rPr>
              <a:t>get_message</a:t>
            </a:r>
            <a:r>
              <a:rPr lang="en-US" altLang="zh-CN" dirty="0"/>
              <a:t>(), </a:t>
            </a:r>
            <a:r>
              <a:rPr lang="en-US" altLang="zh-CN" dirty="0" err="1"/>
              <a:t>std</a:t>
            </a:r>
            <a:r>
              <a:rPr lang="en-US" altLang="zh-CN" dirty="0"/>
              <a:t>::bind(</a:t>
            </a:r>
          </a:p>
          <a:p>
            <a:r>
              <a:rPr lang="en-US" altLang="zh-CN" dirty="0"/>
              <a:t>			&amp;</a:t>
            </a:r>
            <a:r>
              <a:rPr lang="en-US" altLang="zh-CN" dirty="0" err="1"/>
              <a:t>ios_wrapper</a:t>
            </a:r>
            <a:r>
              <a:rPr lang="en-US" altLang="zh-CN" dirty="0"/>
              <a:t>::</a:t>
            </a:r>
            <a:r>
              <a:rPr lang="en-US" altLang="zh-CN" dirty="0" err="1"/>
              <a:t>handle_write</a:t>
            </a:r>
            <a:r>
              <a:rPr lang="en-US" altLang="zh-CN" dirty="0"/>
              <a:t>, this, </a:t>
            </a:r>
            <a:r>
              <a:rPr lang="en-US" altLang="zh-CN" dirty="0" err="1"/>
              <a:t>std</a:t>
            </a:r>
            <a:r>
              <a:rPr lang="en-US" altLang="zh-CN" dirty="0"/>
              <a:t>::move(</a:t>
            </a:r>
            <a:r>
              <a:rPr lang="en-US" altLang="zh-CN" dirty="0" err="1"/>
              <a:t>delay_messages</a:t>
            </a:r>
            <a:r>
              <a:rPr lang="en-US" altLang="zh-CN" dirty="0"/>
              <a:t>), </a:t>
            </a:r>
            <a:r>
              <a:rPr lang="en-US" altLang="zh-CN" dirty="0" err="1"/>
              <a:t>std</a:t>
            </a:r>
            <a:r>
              <a:rPr lang="en-US" altLang="zh-CN" dirty="0"/>
              <a:t>::placeholders::_1));</a:t>
            </a:r>
            <a:endParaRPr lang="zh-CN" altLang="en-US" dirty="0"/>
          </a:p>
        </p:txBody>
      </p:sp>
      <p:sp>
        <p:nvSpPr>
          <p:cNvPr id="4" name="Rectangle 3"/>
          <p:cNvSpPr/>
          <p:nvPr/>
        </p:nvSpPr>
        <p:spPr>
          <a:xfrm>
            <a:off x="2845946" y="5166267"/>
            <a:ext cx="2029851" cy="369332"/>
          </a:xfrm>
          <a:prstGeom prst="rect">
            <a:avLst/>
          </a:prstGeom>
        </p:spPr>
        <p:txBody>
          <a:bodyPr wrap="none">
            <a:spAutoFit/>
          </a:bodyPr>
          <a:lstStyle/>
          <a:p>
            <a:r>
              <a:rPr lang="zh-CN" altLang="en-US" dirty="0"/>
              <a:t>avoid memory copy</a:t>
            </a:r>
          </a:p>
        </p:txBody>
      </p:sp>
    </p:spTree>
    <p:extLst>
      <p:ext uri="{BB962C8B-B14F-4D97-AF65-F5344CB8AC3E}">
        <p14:creationId xmlns:p14="http://schemas.microsoft.com/office/powerpoint/2010/main" val="378039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Zero-copy</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Message&gt;</a:t>
            </a:r>
          </a:p>
          <a:p>
            <a:r>
              <a:rPr lang="en-US" altLang="zh-CN" dirty="0"/>
              <a:t>static auto </a:t>
            </a:r>
            <a:r>
              <a:rPr lang="en-US" altLang="zh-CN" dirty="0" err="1"/>
              <a:t>make_message</a:t>
            </a:r>
            <a:r>
              <a:rPr lang="en-US" altLang="zh-CN" dirty="0"/>
              <a:t>(</a:t>
            </a:r>
            <a:r>
              <a:rPr lang="en-US" altLang="zh-CN" dirty="0" err="1"/>
              <a:t>head_t</a:t>
            </a:r>
            <a:r>
              <a:rPr lang="en-US" altLang="zh-CN" dirty="0"/>
              <a:t> </a:t>
            </a:r>
            <a:r>
              <a:rPr lang="en-US" altLang="zh-CN" dirty="0" err="1"/>
              <a:t>const</a:t>
            </a:r>
            <a:r>
              <a:rPr lang="en-US" altLang="zh-CN" dirty="0"/>
              <a:t>&amp; h, Message&amp;&amp; </a:t>
            </a:r>
            <a:r>
              <a:rPr lang="en-US" altLang="zh-CN" dirty="0" err="1"/>
              <a:t>msg</a:t>
            </a:r>
            <a:r>
              <a:rPr lang="en-US" altLang="zh-CN" dirty="0"/>
              <a:t>, </a:t>
            </a:r>
            <a:r>
              <a:rPr lang="en-US" altLang="zh-CN" dirty="0" err="1"/>
              <a:t>post_func_t</a:t>
            </a:r>
            <a:r>
              <a:rPr lang="en-US" altLang="zh-CN" dirty="0"/>
              <a:t> </a:t>
            </a:r>
            <a:r>
              <a:rPr lang="en-US" altLang="zh-CN" dirty="0" err="1"/>
              <a:t>postf</a:t>
            </a:r>
            <a:r>
              <a:rPr lang="en-US" altLang="zh-CN" dirty="0"/>
              <a:t> = </a:t>
            </a:r>
            <a:r>
              <a:rPr lang="en-US" altLang="zh-CN" dirty="0" err="1"/>
              <a:t>nullptr</a:t>
            </a:r>
            <a:r>
              <a:rPr lang="en-US" altLang="zh-CN" dirty="0"/>
              <a:t>)</a:t>
            </a:r>
          </a:p>
          <a:p>
            <a:r>
              <a:rPr lang="en-US" altLang="zh-CN" dirty="0"/>
              <a:t>{</a:t>
            </a:r>
          </a:p>
          <a:p>
            <a:r>
              <a:rPr lang="en-US" altLang="zh-CN" dirty="0"/>
              <a:t>	return </a:t>
            </a:r>
            <a:r>
              <a:rPr lang="en-US" altLang="zh-CN" dirty="0" err="1"/>
              <a:t>std</a:t>
            </a:r>
            <a:r>
              <a:rPr lang="en-US" altLang="zh-CN" dirty="0"/>
              <a:t>::</a:t>
            </a:r>
            <a:r>
              <a:rPr lang="en-US" altLang="zh-CN" dirty="0" err="1">
                <a:solidFill>
                  <a:srgbClr val="FF0000"/>
                </a:solidFill>
              </a:rPr>
              <a:t>make_shared</a:t>
            </a:r>
            <a:r>
              <a:rPr lang="en-US" altLang="zh-CN" dirty="0"/>
              <a:t>&lt;</a:t>
            </a:r>
            <a:r>
              <a:rPr lang="en-US" altLang="zh-CN" dirty="0" err="1"/>
              <a:t>context_t</a:t>
            </a:r>
            <a:r>
              <a:rPr lang="en-US" altLang="zh-CN" dirty="0"/>
              <a:t>&gt;(h, </a:t>
            </a:r>
            <a:r>
              <a:rPr lang="en-US" altLang="zh-CN" dirty="0" err="1"/>
              <a:t>std</a:t>
            </a:r>
            <a:r>
              <a:rPr lang="en-US" altLang="zh-CN" dirty="0"/>
              <a:t>::forward&lt;Message&gt;(</a:t>
            </a:r>
            <a:r>
              <a:rPr lang="en-US" altLang="zh-CN" dirty="0" err="1"/>
              <a:t>msg</a:t>
            </a:r>
            <a:r>
              <a:rPr lang="en-US" altLang="zh-CN" dirty="0"/>
              <a:t>), </a:t>
            </a:r>
            <a:r>
              <a:rPr lang="en-US" altLang="zh-CN" dirty="0" err="1"/>
              <a:t>std</a:t>
            </a:r>
            <a:r>
              <a:rPr lang="en-US" altLang="zh-CN" dirty="0"/>
              <a:t>::move(</a:t>
            </a:r>
            <a:r>
              <a:rPr lang="en-US" altLang="zh-CN" dirty="0" err="1"/>
              <a:t>postf</a:t>
            </a:r>
            <a:r>
              <a:rPr lang="en-US" altLang="zh-CN" dirty="0"/>
              <a:t>));</a:t>
            </a:r>
          </a:p>
          <a:p>
            <a:r>
              <a:rPr lang="en-US" altLang="zh-CN" dirty="0"/>
              <a:t>}</a:t>
            </a:r>
          </a:p>
          <a:p>
            <a:endParaRPr lang="en-US" altLang="zh-CN" dirty="0"/>
          </a:p>
          <a:p>
            <a:r>
              <a:rPr lang="en-US" altLang="zh-CN" dirty="0"/>
              <a:t>auto </a:t>
            </a:r>
            <a:r>
              <a:rPr lang="en-US" altLang="zh-CN" dirty="0" err="1"/>
              <a:t>ctx</a:t>
            </a:r>
            <a:r>
              <a:rPr lang="en-US" altLang="zh-CN" dirty="0"/>
              <a:t> = </a:t>
            </a:r>
            <a:r>
              <a:rPr lang="en-US" altLang="zh-CN" dirty="0" err="1"/>
              <a:t>context_t</a:t>
            </a:r>
            <a:r>
              <a:rPr lang="en-US" altLang="zh-CN" dirty="0"/>
              <a:t>::</a:t>
            </a:r>
            <a:r>
              <a:rPr lang="en-US" altLang="zh-CN" dirty="0" err="1"/>
              <a:t>make_message</a:t>
            </a:r>
            <a:r>
              <a:rPr lang="en-US" altLang="zh-CN" dirty="0"/>
              <a:t>(h, </a:t>
            </a:r>
            <a:r>
              <a:rPr lang="en-US" altLang="zh-CN" dirty="0" err="1"/>
              <a:t>std</a:t>
            </a:r>
            <a:r>
              <a:rPr lang="en-US" altLang="zh-CN" dirty="0"/>
              <a:t>::move(buffer), </a:t>
            </a:r>
            <a:r>
              <a:rPr lang="en-US" altLang="zh-CN" dirty="0" err="1"/>
              <a:t>std</a:t>
            </a:r>
            <a:r>
              <a:rPr lang="en-US" altLang="zh-CN" dirty="0"/>
              <a:t>::move(</a:t>
            </a:r>
            <a:r>
              <a:rPr lang="en-US" altLang="zh-CN" dirty="0" err="1"/>
              <a:t>posf</a:t>
            </a:r>
            <a:r>
              <a:rPr lang="en-US" altLang="zh-CN" dirty="0"/>
              <a:t>));</a:t>
            </a:r>
          </a:p>
          <a:p>
            <a:endParaRPr lang="en-US" altLang="zh-CN" dirty="0"/>
          </a:p>
          <a:p>
            <a:r>
              <a:rPr lang="en-US" altLang="zh-CN" dirty="0">
                <a:solidFill>
                  <a:srgbClr val="FF0000"/>
                </a:solidFill>
              </a:rPr>
              <a:t>for (auto&amp; </a:t>
            </a:r>
            <a:r>
              <a:rPr lang="en-US" altLang="zh-CN" dirty="0" err="1">
                <a:solidFill>
                  <a:srgbClr val="FF0000"/>
                </a:solidFill>
              </a:rPr>
              <a:t>alive_conn</a:t>
            </a:r>
            <a:r>
              <a:rPr lang="en-US" altLang="zh-CN" dirty="0">
                <a:solidFill>
                  <a:srgbClr val="FF0000"/>
                </a:solidFill>
              </a:rPr>
              <a:t> : </a:t>
            </a:r>
            <a:r>
              <a:rPr lang="en-US" altLang="zh-CN" dirty="0" err="1">
                <a:solidFill>
                  <a:srgbClr val="FF0000"/>
                </a:solidFill>
              </a:rPr>
              <a:t>alives</a:t>
            </a:r>
            <a:r>
              <a:rPr lang="en-US" altLang="zh-CN" dirty="0">
                <a:solidFill>
                  <a:srgbClr val="FF0000"/>
                </a:solidFill>
              </a:rPr>
              <a:t>)</a:t>
            </a:r>
          </a:p>
          <a:p>
            <a:r>
              <a:rPr lang="en-US" altLang="zh-CN" dirty="0"/>
              <a:t>{</a:t>
            </a:r>
          </a:p>
          <a:p>
            <a:r>
              <a:rPr lang="en-US" altLang="zh-CN" dirty="0"/>
              <a:t>	auto self = this-&gt;</a:t>
            </a:r>
            <a:r>
              <a:rPr lang="en-US" altLang="zh-CN" dirty="0" err="1"/>
              <a:t>shared_from_this</a:t>
            </a:r>
            <a:r>
              <a:rPr lang="en-US" altLang="zh-CN" dirty="0"/>
              <a:t>();</a:t>
            </a:r>
          </a:p>
          <a:p>
            <a:r>
              <a:rPr lang="en-US" altLang="zh-CN" dirty="0"/>
              <a:t>	</a:t>
            </a:r>
            <a:r>
              <a:rPr lang="en-US" altLang="zh-CN" dirty="0" err="1"/>
              <a:t>ios_wrapper_.write</a:t>
            </a:r>
            <a:r>
              <a:rPr lang="en-US" altLang="zh-CN" dirty="0"/>
              <a:t>(self, </a:t>
            </a:r>
            <a:r>
              <a:rPr lang="en-US" altLang="zh-CN" dirty="0" err="1">
                <a:solidFill>
                  <a:srgbClr val="FF0000"/>
                </a:solidFill>
              </a:rPr>
              <a:t>ctx</a:t>
            </a:r>
            <a:r>
              <a:rPr lang="en-US" altLang="zh-CN" dirty="0"/>
              <a:t>);</a:t>
            </a:r>
          </a:p>
          <a:p>
            <a:r>
              <a:rPr lang="en-US" altLang="zh-CN" dirty="0"/>
              <a:t>}</a:t>
            </a:r>
            <a:endParaRPr lang="zh-CN" altLang="en-US" dirty="0"/>
          </a:p>
        </p:txBody>
      </p:sp>
      <p:sp>
        <p:nvSpPr>
          <p:cNvPr id="4" name="Rectangle 3"/>
          <p:cNvSpPr/>
          <p:nvPr/>
        </p:nvSpPr>
        <p:spPr>
          <a:xfrm>
            <a:off x="5630333" y="4138768"/>
            <a:ext cx="2607734" cy="707886"/>
          </a:xfrm>
          <a:prstGeom prst="rect">
            <a:avLst/>
          </a:prstGeom>
        </p:spPr>
        <p:txBody>
          <a:bodyPr wrap="square">
            <a:spAutoFit/>
          </a:bodyPr>
          <a:lstStyle/>
          <a:p>
            <a:r>
              <a:rPr lang="zh-CN" altLang="en-US" sz="2000" dirty="0"/>
              <a:t>avoid copy</a:t>
            </a:r>
          </a:p>
          <a:p>
            <a:r>
              <a:rPr lang="zh-CN" altLang="en-US" sz="2000" dirty="0"/>
              <a:t>share the same data</a:t>
            </a:r>
          </a:p>
        </p:txBody>
      </p:sp>
    </p:spTree>
    <p:extLst>
      <p:ext uri="{BB962C8B-B14F-4D97-AF65-F5344CB8AC3E}">
        <p14:creationId xmlns:p14="http://schemas.microsoft.com/office/powerpoint/2010/main" val="385428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Reduce the frequency of locking</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t>ios_wrapper</a:t>
            </a:r>
            <a:r>
              <a:rPr lang="en-US" altLang="zh-CN" sz="1400" dirty="0"/>
              <a:t>::</a:t>
            </a:r>
            <a:r>
              <a:rPr lang="en-US" altLang="zh-CN" sz="1400" dirty="0" err="1"/>
              <a:t>write_progress</a:t>
            </a:r>
            <a:r>
              <a:rPr lang="en-US" altLang="zh-CN" sz="1400" dirty="0"/>
              <a:t>()</a:t>
            </a:r>
          </a:p>
          <a:p>
            <a:r>
              <a:rPr lang="en-US" altLang="zh-CN" sz="1400" dirty="0"/>
              <a:t>{</a:t>
            </a:r>
          </a:p>
          <a:p>
            <a:r>
              <a:rPr lang="en-US" altLang="zh-CN" sz="1400" dirty="0"/>
              <a:t>	</a:t>
            </a:r>
            <a:r>
              <a:rPr lang="en-US" altLang="zh-CN" sz="1400" dirty="0" err="1"/>
              <a:t>lock_t</a:t>
            </a:r>
            <a:r>
              <a:rPr lang="en-US" altLang="zh-CN" sz="1400" dirty="0"/>
              <a:t> lock{ </a:t>
            </a:r>
            <a:r>
              <a:rPr lang="en-US" altLang="zh-CN" sz="1400" dirty="0" err="1"/>
              <a:t>mutex</a:t>
            </a:r>
            <a:r>
              <a:rPr lang="en-US" altLang="zh-CN" sz="1400" dirty="0"/>
              <a:t>_ };</a:t>
            </a:r>
          </a:p>
          <a:p>
            <a:r>
              <a:rPr lang="en-US" altLang="zh-CN" sz="1400" dirty="0"/>
              <a:t>	if (</a:t>
            </a:r>
            <a:r>
              <a:rPr lang="en-US" altLang="zh-CN" sz="1400" dirty="0" err="1"/>
              <a:t>delay_messages_.empty</a:t>
            </a:r>
            <a:r>
              <a:rPr lang="en-US" altLang="zh-CN" sz="1400" dirty="0"/>
              <a:t>())</a:t>
            </a:r>
          </a:p>
          <a:p>
            <a:r>
              <a:rPr lang="en-US" altLang="zh-CN" sz="1400" dirty="0"/>
              <a:t>	{</a:t>
            </a:r>
          </a:p>
          <a:p>
            <a:r>
              <a:rPr lang="en-US" altLang="zh-CN" sz="1400" dirty="0"/>
              <a:t>		</a:t>
            </a:r>
            <a:r>
              <a:rPr lang="en-US" altLang="zh-CN" sz="1400" dirty="0" err="1"/>
              <a:t>write_in_progress</a:t>
            </a:r>
            <a:r>
              <a:rPr lang="en-US" altLang="zh-CN" sz="1400" dirty="0"/>
              <a:t>_ = false;</a:t>
            </a:r>
          </a:p>
          <a:p>
            <a:r>
              <a:rPr lang="en-US" altLang="zh-CN" sz="1400" dirty="0"/>
              <a:t>		return;</a:t>
            </a:r>
          </a:p>
          <a:p>
            <a:r>
              <a:rPr lang="en-US" altLang="zh-CN" sz="1400" dirty="0"/>
              <a:t>	}</a:t>
            </a:r>
          </a:p>
          <a:p>
            <a:r>
              <a:rPr lang="en-US" altLang="zh-CN" sz="1400" dirty="0"/>
              <a:t>	else</a:t>
            </a:r>
          </a:p>
          <a:p>
            <a:r>
              <a:rPr lang="en-US" altLang="zh-CN" sz="1400" dirty="0"/>
              <a:t>	{</a:t>
            </a:r>
          </a:p>
          <a:p>
            <a:r>
              <a:rPr lang="en-US" altLang="zh-CN" sz="1400" dirty="0"/>
              <a:t>		</a:t>
            </a:r>
            <a:r>
              <a:rPr lang="en-US" altLang="zh-CN" sz="1400" dirty="0" err="1"/>
              <a:t>context_container_t</a:t>
            </a:r>
            <a:r>
              <a:rPr lang="en-US" altLang="zh-CN" sz="1400" dirty="0"/>
              <a:t> </a:t>
            </a:r>
            <a:r>
              <a:rPr lang="en-US" altLang="zh-CN" sz="1400" dirty="0" err="1"/>
              <a:t>delay_messages</a:t>
            </a:r>
            <a:r>
              <a:rPr lang="en-US" altLang="zh-CN" sz="1400" dirty="0"/>
              <a:t> = </a:t>
            </a:r>
            <a:r>
              <a:rPr lang="en-US" altLang="zh-CN" sz="1400" dirty="0" err="1"/>
              <a:t>std</a:t>
            </a:r>
            <a:r>
              <a:rPr lang="en-US" altLang="zh-CN" sz="1400" dirty="0"/>
              <a:t>::move(</a:t>
            </a:r>
            <a:r>
              <a:rPr lang="en-US" altLang="zh-CN" sz="1400" dirty="0" err="1"/>
              <a:t>delay_messages</a:t>
            </a:r>
            <a:r>
              <a:rPr lang="en-US" altLang="zh-CN" sz="1400" dirty="0"/>
              <a:t>_);</a:t>
            </a:r>
          </a:p>
          <a:p>
            <a:r>
              <a:rPr lang="en-US" altLang="zh-CN" sz="1400" dirty="0"/>
              <a:t>		</a:t>
            </a:r>
            <a:r>
              <a:rPr lang="en-US" altLang="zh-CN" sz="1400" dirty="0" err="1"/>
              <a:t>lock.unlock</a:t>
            </a:r>
            <a:r>
              <a:rPr lang="en-US" altLang="zh-CN" sz="1400" dirty="0"/>
              <a:t>();</a:t>
            </a:r>
          </a:p>
          <a:p>
            <a:r>
              <a:rPr lang="en-US" altLang="zh-CN" sz="1400" dirty="0"/>
              <a:t>		</a:t>
            </a:r>
            <a:r>
              <a:rPr lang="en-US" altLang="zh-CN" sz="1400" dirty="0" err="1"/>
              <a:t>write_progress</a:t>
            </a:r>
            <a:r>
              <a:rPr lang="en-US" altLang="zh-CN" sz="1400" dirty="0"/>
              <a:t>(</a:t>
            </a:r>
            <a:r>
              <a:rPr lang="en-US" altLang="zh-CN" sz="1400" dirty="0" err="1"/>
              <a:t>std</a:t>
            </a:r>
            <a:r>
              <a:rPr lang="en-US" altLang="zh-CN" sz="1400" dirty="0"/>
              <a:t>::move(</a:t>
            </a:r>
            <a:r>
              <a:rPr lang="en-US" altLang="zh-CN" sz="1400" dirty="0" err="1"/>
              <a:t>delay_messages</a:t>
            </a:r>
            <a:r>
              <a:rPr lang="en-US" altLang="zh-CN" sz="1400" dirty="0"/>
              <a:t>));</a:t>
            </a:r>
          </a:p>
          <a:p>
            <a:r>
              <a:rPr lang="en-US" altLang="zh-CN" sz="1400" dirty="0"/>
              <a:t>	}</a:t>
            </a:r>
          </a:p>
          <a:p>
            <a:r>
              <a:rPr lang="en-US" altLang="zh-CN" sz="1400" dirty="0"/>
              <a:t>}</a:t>
            </a:r>
            <a:endParaRPr lang="zh-CN" altLang="en-US" sz="1400" dirty="0"/>
          </a:p>
        </p:txBody>
      </p:sp>
      <p:sp>
        <p:nvSpPr>
          <p:cNvPr id="4" name="Rectangle 3"/>
          <p:cNvSpPr/>
          <p:nvPr/>
        </p:nvSpPr>
        <p:spPr>
          <a:xfrm>
            <a:off x="6417733" y="3096300"/>
            <a:ext cx="2292038" cy="369332"/>
          </a:xfrm>
          <a:prstGeom prst="rect">
            <a:avLst/>
          </a:prstGeom>
        </p:spPr>
        <p:txBody>
          <a:bodyPr wrap="none">
            <a:spAutoFit/>
          </a:bodyPr>
          <a:lstStyle/>
          <a:p>
            <a:r>
              <a:rPr lang="en-US" altLang="zh-CN" b="1" dirty="0">
                <a:solidFill>
                  <a:srgbClr val="FF0000"/>
                </a:solidFill>
                <a:latin typeface="arial" panose="020B0604020202020204" pitchFamily="34" charset="0"/>
              </a:rPr>
              <a:t>Avoid multiple lock</a:t>
            </a:r>
            <a:endParaRPr lang="zh-CN" altLang="en-US" dirty="0">
              <a:solidFill>
                <a:srgbClr val="FF0000"/>
              </a:solidFill>
            </a:endParaRPr>
          </a:p>
        </p:txBody>
      </p:sp>
      <p:sp>
        <p:nvSpPr>
          <p:cNvPr id="5" name="Rectangle 4"/>
          <p:cNvSpPr/>
          <p:nvPr/>
        </p:nvSpPr>
        <p:spPr>
          <a:xfrm>
            <a:off x="4112704" y="5480074"/>
            <a:ext cx="2442592" cy="369332"/>
          </a:xfrm>
          <a:prstGeom prst="rect">
            <a:avLst/>
          </a:prstGeom>
        </p:spPr>
        <p:txBody>
          <a:bodyPr wrap="none">
            <a:spAutoFit/>
          </a:bodyPr>
          <a:lstStyle/>
          <a:p>
            <a:r>
              <a:rPr lang="zh-CN" altLang="en-US" dirty="0">
                <a:solidFill>
                  <a:srgbClr val="FF0000"/>
                </a:solidFill>
              </a:rPr>
              <a:t>Minimize the lock scope</a:t>
            </a:r>
          </a:p>
        </p:txBody>
      </p:sp>
      <p:sp>
        <p:nvSpPr>
          <p:cNvPr id="6" name="右箭头 5"/>
          <p:cNvSpPr/>
          <p:nvPr/>
        </p:nvSpPr>
        <p:spPr>
          <a:xfrm rot="19203372">
            <a:off x="5756176" y="3683354"/>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p:cNvSpPr/>
          <p:nvPr/>
        </p:nvSpPr>
        <p:spPr>
          <a:xfrm>
            <a:off x="4639733" y="4180077"/>
            <a:ext cx="35560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4"/>
          <p:cNvSpPr/>
          <p:nvPr/>
        </p:nvSpPr>
        <p:spPr>
          <a:xfrm>
            <a:off x="2338938" y="4493115"/>
            <a:ext cx="129326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5"/>
          <p:cNvSpPr/>
          <p:nvPr/>
        </p:nvSpPr>
        <p:spPr>
          <a:xfrm rot="2656060">
            <a:off x="3573789" y="5011948"/>
            <a:ext cx="895754" cy="19698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6641575" y="3392332"/>
            <a:ext cx="2056973" cy="369332"/>
          </a:xfrm>
          <a:prstGeom prst="rect">
            <a:avLst/>
          </a:prstGeom>
        </p:spPr>
        <p:txBody>
          <a:bodyPr wrap="none">
            <a:spAutoFit/>
          </a:bodyPr>
          <a:lstStyle/>
          <a:p>
            <a:r>
              <a:rPr lang="zh-CN" altLang="en-US" b="1" dirty="0">
                <a:solidFill>
                  <a:srgbClr val="FF0000"/>
                </a:solidFill>
                <a:latin typeface="arial" panose="020B0604020202020204" pitchFamily="34" charset="0"/>
              </a:rPr>
              <a:t>move avoid copy</a:t>
            </a:r>
          </a:p>
        </p:txBody>
      </p:sp>
    </p:spTree>
    <p:extLst>
      <p:ext uri="{BB962C8B-B14F-4D97-AF65-F5344CB8AC3E}">
        <p14:creationId xmlns:p14="http://schemas.microsoft.com/office/powerpoint/2010/main" val="73777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8" grpId="0" animBg="1"/>
      <p:bldP spid="9" grpId="0" animBg="1"/>
      <p:bldP spid="10" grpId="0" animBg="1"/>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Task parallelization</a:t>
            </a:r>
            <a:endParaRPr lang="zh-CN" altLang="en-US" dirty="0"/>
          </a:p>
        </p:txBody>
      </p:sp>
      <p:sp>
        <p:nvSpPr>
          <p:cNvPr id="3" name="Text Placeholder 2"/>
          <p:cNvSpPr>
            <a:spLocks noGrp="1"/>
          </p:cNvSpPr>
          <p:nvPr>
            <p:ph type="body" sz="half" idx="2"/>
          </p:nvPr>
        </p:nvSpPr>
        <p:spPr/>
        <p:txBody>
          <a:bodyPr/>
          <a:lstStyle/>
          <a:p>
            <a:r>
              <a:rPr lang="en-US" altLang="zh-CN" dirty="0" smtClean="0"/>
              <a:t>Thread pool</a:t>
            </a:r>
          </a:p>
          <a:p>
            <a:r>
              <a:rPr lang="en-US" altLang="zh-CN" dirty="0" smtClean="0"/>
              <a:t>Work steal</a:t>
            </a:r>
          </a:p>
          <a:p>
            <a:endParaRPr lang="en-US" altLang="zh-CN" dirty="0" smtClean="0"/>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5067" y="1785472"/>
            <a:ext cx="2673350" cy="3857032"/>
          </a:xfrm>
          <a:prstGeom prst="rect">
            <a:avLst/>
          </a:prstGeom>
        </p:spPr>
      </p:pic>
    </p:spTree>
    <p:extLst>
      <p:ext uri="{BB962C8B-B14F-4D97-AF65-F5344CB8AC3E}">
        <p14:creationId xmlns:p14="http://schemas.microsoft.com/office/powerpoint/2010/main" val="16068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move, move capture</a:t>
            </a:r>
          </a:p>
          <a:p>
            <a:endParaRPr lang="en-US" altLang="zh-CN" dirty="0" smtClean="0"/>
          </a:p>
          <a:p>
            <a:r>
              <a:rPr lang="en-US" altLang="zh-CN" dirty="0"/>
              <a:t>auto </a:t>
            </a:r>
            <a:r>
              <a:rPr lang="en-US" altLang="zh-CN" dirty="0" err="1"/>
              <a:t>ctx</a:t>
            </a:r>
            <a:r>
              <a:rPr lang="en-US" altLang="zh-CN" dirty="0"/>
              <a:t> = </a:t>
            </a:r>
            <a:r>
              <a:rPr lang="en-US" altLang="zh-CN" dirty="0" err="1"/>
              <a:t>context_t</a:t>
            </a:r>
            <a:r>
              <a:rPr lang="en-US" altLang="zh-CN" dirty="0"/>
              <a:t>::</a:t>
            </a:r>
            <a:r>
              <a:rPr lang="en-US" altLang="zh-CN" dirty="0" err="1"/>
              <a:t>make_message</a:t>
            </a:r>
            <a:r>
              <a:rPr lang="en-US" altLang="zh-CN" dirty="0"/>
              <a:t>(</a:t>
            </a:r>
            <a:r>
              <a:rPr lang="en-US" altLang="zh-CN" dirty="0" err="1"/>
              <a:t>conn</a:t>
            </a:r>
            <a:r>
              <a:rPr lang="en-US" altLang="zh-CN" dirty="0"/>
              <a:t>-&gt;head_, std::move(message),</a:t>
            </a:r>
          </a:p>
          <a:p>
            <a:r>
              <a:rPr lang="en-US" altLang="zh-CN" dirty="0"/>
              <a:t>	[</a:t>
            </a:r>
            <a:r>
              <a:rPr lang="en-US" altLang="zh-CN" dirty="0" err="1"/>
              <a:t>conn</a:t>
            </a:r>
            <a:r>
              <a:rPr lang="en-US" altLang="zh-CN" dirty="0"/>
              <a:t>, r = std::move(result), &amp;p]</a:t>
            </a:r>
          </a:p>
          <a:p>
            <a:r>
              <a:rPr lang="en-US" altLang="zh-CN" dirty="0"/>
              <a:t>{</a:t>
            </a:r>
          </a:p>
          <a:p>
            <a:r>
              <a:rPr lang="en-US" altLang="zh-CN" dirty="0"/>
              <a:t>	p(</a:t>
            </a:r>
            <a:r>
              <a:rPr lang="en-US" altLang="zh-CN" dirty="0" err="1"/>
              <a:t>conn</a:t>
            </a:r>
            <a:r>
              <a:rPr lang="en-US" altLang="zh-CN" dirty="0"/>
              <a:t>, r);</a:t>
            </a:r>
          </a:p>
          <a:p>
            <a:r>
              <a:rPr lang="en-US" altLang="zh-CN" dirty="0"/>
              <a:t>});</a:t>
            </a:r>
            <a:endParaRPr lang="zh-CN" altLang="en-US" dirty="0"/>
          </a:p>
        </p:txBody>
      </p:sp>
      <p:sp>
        <p:nvSpPr>
          <p:cNvPr id="4" name="矩形 4"/>
          <p:cNvSpPr/>
          <p:nvPr/>
        </p:nvSpPr>
        <p:spPr>
          <a:xfrm>
            <a:off x="2137602" y="2035141"/>
            <a:ext cx="199817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51921" y="1707970"/>
            <a:ext cx="97471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170346" y="3772841"/>
            <a:ext cx="3174331" cy="461665"/>
          </a:xfrm>
          <a:prstGeom prst="rect">
            <a:avLst/>
          </a:prstGeom>
        </p:spPr>
        <p:txBody>
          <a:bodyPr wrap="none">
            <a:spAutoFit/>
          </a:bodyPr>
          <a:lstStyle/>
          <a:p>
            <a:r>
              <a:rPr lang="en-US" altLang="zh-CN" sz="2400" dirty="0" smtClean="0"/>
              <a:t>avoid unnecessary copy</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a:t>Lock-free : CAS operation using std::atomic</a:t>
            </a:r>
          </a:p>
          <a:p>
            <a:endParaRPr lang="en-US" altLang="zh-CN" dirty="0"/>
          </a:p>
          <a:p>
            <a:r>
              <a:rPr lang="en-US" altLang="zh-CN" dirty="0"/>
              <a:t>std::atomic&lt;</a:t>
            </a:r>
            <a:r>
              <a:rPr lang="en-US" altLang="zh-CN" dirty="0" err="1"/>
              <a:t>int</a:t>
            </a:r>
            <a:r>
              <a:rPr lang="en-US" altLang="zh-CN" dirty="0"/>
              <a:t>&gt; flag = 0;</a:t>
            </a:r>
          </a:p>
          <a:p>
            <a:r>
              <a:rPr lang="en-US" altLang="zh-CN" dirty="0"/>
              <a:t>std::thread  thread1{ []{ </a:t>
            </a:r>
            <a:r>
              <a:rPr lang="en-US" altLang="zh-CN" dirty="0" err="1"/>
              <a:t>flag.store</a:t>
            </a:r>
            <a:r>
              <a:rPr lang="en-US" altLang="zh-CN" dirty="0"/>
              <a:t>(1); } }.detach();</a:t>
            </a:r>
          </a:p>
          <a:p>
            <a:r>
              <a:rPr lang="en-US" altLang="zh-CN" dirty="0"/>
              <a:t>std::thread thread2{ []{ </a:t>
            </a:r>
          </a:p>
          <a:p>
            <a:r>
              <a:rPr lang="en-US" altLang="zh-CN" dirty="0"/>
              <a:t>	</a:t>
            </a:r>
            <a:r>
              <a:rPr lang="en-US" altLang="zh-CN" dirty="0" err="1"/>
              <a:t>int</a:t>
            </a:r>
            <a:r>
              <a:rPr lang="en-US" altLang="zh-CN" dirty="0"/>
              <a:t> expected; </a:t>
            </a:r>
          </a:p>
          <a:p>
            <a:r>
              <a:rPr lang="en-US" altLang="zh-CN" dirty="0"/>
              <a:t>	do expected = 1;</a:t>
            </a:r>
          </a:p>
          <a:p>
            <a:r>
              <a:rPr lang="en-US" altLang="zh-CN" dirty="0"/>
              <a:t>	while(!</a:t>
            </a:r>
            <a:r>
              <a:rPr lang="en-US" altLang="zh-CN" dirty="0" err="1"/>
              <a:t>flag.compare_exchange_weak</a:t>
            </a:r>
            <a:r>
              <a:rPr lang="en-US" altLang="zh-CN" dirty="0"/>
              <a:t>(</a:t>
            </a:r>
            <a:r>
              <a:rPr lang="en-US" altLang="zh-CN" dirty="0">
                <a:sym typeface="+mn-ea"/>
              </a:rPr>
              <a:t>expected, 2</a:t>
            </a:r>
            <a:r>
              <a:rPr lang="en-US" altLang="zh-CN" dirty="0"/>
              <a:t>));</a:t>
            </a:r>
          </a:p>
          <a:p>
            <a:r>
              <a:rPr lang="en-US" altLang="zh-CN" dirty="0"/>
              <a:t>} }.detach();</a:t>
            </a:r>
          </a:p>
          <a:p>
            <a:r>
              <a:rPr lang="en-US" altLang="zh-CN" dirty="0"/>
              <a:t>std::thread thread3{[]{  </a:t>
            </a:r>
          </a:p>
          <a:p>
            <a:r>
              <a:rPr lang="en-US" altLang="zh-CN" dirty="0"/>
              <a:t>	while(</a:t>
            </a:r>
            <a:r>
              <a:rPr lang="en-US" altLang="zh-CN" dirty="0" err="1">
                <a:sym typeface="+mn-ea"/>
              </a:rPr>
              <a:t>flag.load</a:t>
            </a:r>
            <a:r>
              <a:rPr lang="en-US" altLang="zh-CN" dirty="0">
                <a:sym typeface="+mn-ea"/>
              </a:rPr>
              <a:t>() != 2);</a:t>
            </a:r>
            <a:endParaRPr lang="en-US" altLang="zh-CN" dirty="0"/>
          </a:p>
          <a:p>
            <a:r>
              <a:rPr lang="en-US" altLang="zh-CN" dirty="0"/>
              <a:t>}};</a:t>
            </a:r>
          </a:p>
          <a:p>
            <a:r>
              <a:rPr lang="en-US" altLang="zh-CN" dirty="0"/>
              <a:t>thread3.join();</a:t>
            </a:r>
          </a:p>
          <a:p>
            <a:endParaRPr lang="en-US" altLang="zh-CN" dirty="0" smtClean="0"/>
          </a:p>
          <a:p>
            <a:endParaRPr lang="zh-CN" altLang="en-US" dirty="0"/>
          </a:p>
        </p:txBody>
      </p:sp>
    </p:spTree>
    <p:extLst>
      <p:ext uri="{BB962C8B-B14F-4D97-AF65-F5344CB8AC3E}">
        <p14:creationId xmlns:p14="http://schemas.microsoft.com/office/powerpoint/2010/main" val="38252465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Lock-free : atomic operation with memory order</a:t>
            </a:r>
          </a:p>
          <a:p>
            <a:r>
              <a:rPr lang="en-US" altLang="zh-CN" dirty="0"/>
              <a:t>void </a:t>
            </a:r>
            <a:r>
              <a:rPr lang="en-US" altLang="zh-CN" dirty="0" err="1"/>
              <a:t>reader_thread</a:t>
            </a:r>
            <a:r>
              <a:rPr lang="en-US" altLang="zh-CN" dirty="0"/>
              <a:t>()</a:t>
            </a:r>
          </a:p>
          <a:p>
            <a:r>
              <a:rPr lang="en-US" altLang="zh-CN" dirty="0"/>
              <a:t>{</a:t>
            </a:r>
          </a:p>
          <a:p>
            <a:r>
              <a:rPr lang="en-US" altLang="zh-CN" dirty="0"/>
              <a:t>    while(!</a:t>
            </a:r>
            <a:r>
              <a:rPr lang="en-US" altLang="zh-CN" dirty="0" err="1"/>
              <a:t>data_ready.load</a:t>
            </a:r>
            <a:r>
              <a:rPr lang="en-US" altLang="zh-CN" dirty="0"/>
              <a:t>(std::</a:t>
            </a:r>
            <a:r>
              <a:rPr lang="en-US" altLang="zh-CN" dirty="0" err="1"/>
              <a:t>memory_order_acquire</a:t>
            </a:r>
            <a:r>
              <a:rPr lang="en-US" altLang="zh-CN" dirty="0"/>
              <a:t>)) // operation C</a:t>
            </a:r>
          </a:p>
          <a:p>
            <a:r>
              <a:rPr lang="en-US" altLang="zh-CN" dirty="0"/>
              <a:t>        std::</a:t>
            </a:r>
            <a:r>
              <a:rPr lang="en-US" altLang="zh-CN" dirty="0" err="1"/>
              <a:t>this_thread</a:t>
            </a:r>
            <a:r>
              <a:rPr lang="en-US" altLang="zh-CN" dirty="0"/>
              <a:t>::yield();</a:t>
            </a:r>
          </a:p>
          <a:p>
            <a:r>
              <a:rPr lang="en-US" altLang="zh-CN" dirty="0"/>
              <a:t>    std::</a:t>
            </a:r>
            <a:r>
              <a:rPr lang="en-US" altLang="zh-CN" dirty="0" err="1"/>
              <a:t>cout</a:t>
            </a:r>
            <a:r>
              <a:rPr lang="en-US" altLang="zh-CN" dirty="0"/>
              <a:t> &lt;&lt; data[0] &lt;&lt; std::</a:t>
            </a:r>
            <a:r>
              <a:rPr lang="en-US" altLang="zh-CN" dirty="0" err="1"/>
              <a:t>endl</a:t>
            </a:r>
            <a:r>
              <a:rPr lang="en-US" altLang="zh-CN" dirty="0"/>
              <a:t>; // operation D</a:t>
            </a:r>
          </a:p>
          <a:p>
            <a:r>
              <a:rPr lang="en-US" altLang="zh-CN" dirty="0"/>
              <a:t>}</a:t>
            </a:r>
          </a:p>
          <a:p>
            <a:r>
              <a:rPr lang="en-US" altLang="zh-CN" dirty="0"/>
              <a:t> </a:t>
            </a:r>
          </a:p>
          <a:p>
            <a:r>
              <a:rPr lang="en-US" altLang="zh-CN" dirty="0"/>
              <a:t>void </a:t>
            </a:r>
            <a:r>
              <a:rPr lang="en-US" altLang="zh-CN" dirty="0" err="1"/>
              <a:t>writer_thread</a:t>
            </a:r>
            <a:r>
              <a:rPr lang="en-US" altLang="zh-CN" dirty="0"/>
              <a:t>()</a:t>
            </a:r>
          </a:p>
          <a:p>
            <a:r>
              <a:rPr lang="en-US" altLang="zh-CN" dirty="0"/>
              <a:t>{</a:t>
            </a:r>
          </a:p>
          <a:p>
            <a:r>
              <a:rPr lang="en-US" altLang="zh-CN" dirty="0"/>
              <a:t>    </a:t>
            </a:r>
            <a:r>
              <a:rPr lang="en-US" altLang="zh-CN" dirty="0" err="1"/>
              <a:t>data.push_back</a:t>
            </a:r>
            <a:r>
              <a:rPr lang="en-US" altLang="zh-CN" dirty="0"/>
              <a:t>(42); //operation A</a:t>
            </a:r>
          </a:p>
          <a:p>
            <a:r>
              <a:rPr lang="en-US" altLang="zh-CN" dirty="0"/>
              <a:t>    </a:t>
            </a:r>
            <a:r>
              <a:rPr lang="en-US" altLang="zh-CN" dirty="0" err="1"/>
              <a:t>data_ready.store</a:t>
            </a:r>
            <a:r>
              <a:rPr lang="en-US" altLang="zh-CN" dirty="0"/>
              <a:t>(true, std::</a:t>
            </a:r>
            <a:r>
              <a:rPr lang="en-US" altLang="zh-CN" dirty="0" err="1"/>
              <a:t>memory_order_release</a:t>
            </a:r>
            <a:r>
              <a:rPr lang="en-US" altLang="zh-CN" dirty="0"/>
              <a:t>);  // operation B</a:t>
            </a:r>
          </a:p>
          <a:p>
            <a:r>
              <a:rPr lang="en-US" altLang="zh-CN" dirty="0"/>
              <a:t>}</a:t>
            </a:r>
          </a:p>
          <a:p>
            <a:endParaRPr lang="en-US" altLang="zh-CN" dirty="0"/>
          </a:p>
          <a:p>
            <a:r>
              <a:rPr lang="en-US" altLang="zh-CN" dirty="0"/>
              <a:t>std::thread t1{  </a:t>
            </a:r>
            <a:r>
              <a:rPr lang="en-US" altLang="zh-CN" dirty="0" err="1"/>
              <a:t>reader_thread</a:t>
            </a:r>
            <a:r>
              <a:rPr lang="en-US" altLang="zh-CN" dirty="0"/>
              <a:t> }.detach();</a:t>
            </a:r>
          </a:p>
          <a:p>
            <a:r>
              <a:rPr lang="en-US" altLang="zh-CN" dirty="0"/>
              <a:t>std::thread t2{ </a:t>
            </a:r>
            <a:r>
              <a:rPr lang="en-US" altLang="zh-CN" dirty="0" err="1"/>
              <a:t>writer_thread</a:t>
            </a:r>
            <a:r>
              <a:rPr lang="en-US" altLang="zh-CN" dirty="0"/>
              <a:t> }.detach();</a:t>
            </a: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Thread local</a:t>
            </a:r>
          </a:p>
          <a:p>
            <a:pPr marL="285750" indent="-285750">
              <a:buClrTx/>
              <a:buFont typeface="Wingdings" panose="05000000000000000000" charset="0"/>
              <a:buChar char="l"/>
            </a:pPr>
            <a:r>
              <a:rPr lang="en-US" altLang="zh-CN" dirty="0"/>
              <a:t>The object is allocated when the thread begins and </a:t>
            </a:r>
            <a:r>
              <a:rPr lang="en-US" altLang="zh-CN" dirty="0" err="1"/>
              <a:t>deallocated</a:t>
            </a:r>
            <a:r>
              <a:rPr lang="en-US" altLang="zh-CN" dirty="0"/>
              <a:t> when the thread ends. </a:t>
            </a:r>
          </a:p>
          <a:p>
            <a:pPr marL="285750" indent="-285750">
              <a:buClrTx/>
              <a:buFont typeface="Wingdings" panose="05000000000000000000" charset="0"/>
              <a:buChar char="l"/>
            </a:pPr>
            <a:r>
              <a:rPr lang="en-US" altLang="zh-CN" dirty="0"/>
              <a:t>Each thread has its own instance of the object.</a:t>
            </a:r>
          </a:p>
          <a:p>
            <a:endParaRPr lang="en-US" altLang="zh-CN" dirty="0"/>
          </a:p>
          <a:p>
            <a:r>
              <a:rPr lang="en-US" altLang="zh-CN" dirty="0" err="1"/>
              <a:t>thread_local</a:t>
            </a:r>
            <a:r>
              <a:rPr lang="en-US" altLang="zh-CN" dirty="0"/>
              <a:t> </a:t>
            </a:r>
            <a:r>
              <a:rPr lang="en-US" altLang="zh-CN" dirty="0" err="1"/>
              <a:t>int</a:t>
            </a:r>
            <a:r>
              <a:rPr lang="en-US" altLang="zh-CN" dirty="0"/>
              <a:t> flag = 0;				// in global </a:t>
            </a:r>
            <a:r>
              <a:rPr lang="en-US" altLang="zh-CN" dirty="0" err="1"/>
              <a:t>namspace</a:t>
            </a:r>
            <a:endParaRPr lang="en-US" altLang="zh-CN" dirty="0"/>
          </a:p>
          <a:p>
            <a:r>
              <a:rPr lang="en-US" altLang="zh-CN" dirty="0" err="1"/>
              <a:t>struct</a:t>
            </a:r>
            <a:r>
              <a:rPr lang="en-US" altLang="zh-CN" dirty="0"/>
              <a:t> </a:t>
            </a:r>
            <a:r>
              <a:rPr lang="en-US" altLang="zh-CN" dirty="0" err="1"/>
              <a:t>foo</a:t>
            </a:r>
            <a:r>
              <a:rPr lang="en-US" altLang="zh-CN" dirty="0"/>
              <a:t> { </a:t>
            </a:r>
            <a:r>
              <a:rPr lang="en-US" altLang="zh-CN" dirty="0" err="1"/>
              <a:t>thread_local</a:t>
            </a:r>
            <a:r>
              <a:rPr lang="en-US" altLang="zh-CN" dirty="0"/>
              <a:t> static </a:t>
            </a:r>
            <a:r>
              <a:rPr lang="en-US" altLang="zh-CN" dirty="0" err="1"/>
              <a:t>int</a:t>
            </a:r>
            <a:r>
              <a:rPr lang="en-US" altLang="zh-CN" dirty="0"/>
              <a:t> flag = 0; };		// in class static data member </a:t>
            </a:r>
          </a:p>
          <a:p>
            <a:endParaRPr lang="en-US" altLang="zh-CN" dirty="0"/>
          </a:p>
          <a:p>
            <a:r>
              <a:rPr lang="en-US" altLang="zh-CN" dirty="0"/>
              <a:t>std::list&lt;std::thread&gt; threads;</a:t>
            </a:r>
          </a:p>
          <a:p>
            <a:r>
              <a:rPr lang="en-US" altLang="zh-CN" dirty="0"/>
              <a:t>for(</a:t>
            </a:r>
            <a:r>
              <a:rPr lang="en-US" altLang="zh-CN" dirty="0" err="1"/>
              <a:t>int</a:t>
            </a:r>
            <a:r>
              <a:rPr lang="en-US" altLang="zh-CN" dirty="0"/>
              <a:t> loop = 0; loop &lt; 5; ++loop)</a:t>
            </a:r>
          </a:p>
          <a:p>
            <a:r>
              <a:rPr lang="en-US" altLang="zh-CN" dirty="0"/>
              <a:t>	</a:t>
            </a:r>
            <a:r>
              <a:rPr lang="en-US" altLang="zh-CN" dirty="0" err="1"/>
              <a:t>threads.emplace_back</a:t>
            </a:r>
            <a:r>
              <a:rPr lang="en-US" altLang="zh-CN" dirty="0"/>
              <a:t>( []{</a:t>
            </a:r>
          </a:p>
          <a:p>
            <a:r>
              <a:rPr lang="en-US" altLang="zh-CN" dirty="0"/>
              <a:t>		std::</a:t>
            </a:r>
            <a:r>
              <a:rPr lang="en-US" altLang="zh-CN" dirty="0" err="1"/>
              <a:t>cout</a:t>
            </a:r>
            <a:r>
              <a:rPr lang="en-US" altLang="zh-CN" dirty="0"/>
              <a:t> &lt;&lt; ++flag &lt;&lt; ++</a:t>
            </a:r>
            <a:r>
              <a:rPr lang="en-US" altLang="zh-CN" dirty="0" err="1"/>
              <a:t>foo</a:t>
            </a:r>
            <a:r>
              <a:rPr lang="en-US" altLang="zh-CN" dirty="0"/>
              <a:t>::flag &lt;&lt; std::</a:t>
            </a:r>
            <a:r>
              <a:rPr lang="en-US" altLang="zh-CN" dirty="0" err="1"/>
              <a:t>endl</a:t>
            </a:r>
            <a:r>
              <a:rPr lang="en-US" altLang="zh-CN" dirty="0"/>
              <a:t>;} );</a:t>
            </a:r>
          </a:p>
          <a:p>
            <a:endParaRPr lang="en-US" altLang="zh-CN" dirty="0"/>
          </a:p>
          <a:p>
            <a:r>
              <a:rPr lang="en-US" altLang="zh-CN" dirty="0"/>
              <a:t>for(auto&amp; thread : </a:t>
            </a:r>
            <a:r>
              <a:rPr lang="en-US" altLang="zh-CN" dirty="0">
                <a:sym typeface="+mn-ea"/>
              </a:rPr>
              <a:t>threads)</a:t>
            </a:r>
          </a:p>
          <a:p>
            <a:r>
              <a:rPr lang="en-US" altLang="zh-CN" dirty="0"/>
              <a:t>	</a:t>
            </a:r>
            <a:r>
              <a:rPr lang="en-US" altLang="zh-CN" dirty="0" err="1"/>
              <a:t>thread.join</a:t>
            </a:r>
            <a:r>
              <a:rPr lang="en-US" altLang="zh-CN" dirty="0"/>
              <a:t>();</a:t>
            </a:r>
          </a:p>
        </p:txBody>
      </p:sp>
      <p:sp>
        <p:nvSpPr>
          <p:cNvPr id="4" name="矩形 3"/>
          <p:cNvSpPr/>
          <p:nvPr/>
        </p:nvSpPr>
        <p:spPr>
          <a:xfrm>
            <a:off x="4624566" y="3612634"/>
            <a:ext cx="3298467" cy="369332"/>
          </a:xfrm>
          <a:prstGeom prst="rect">
            <a:avLst/>
          </a:prstGeom>
        </p:spPr>
        <p:txBody>
          <a:bodyPr wrap="none">
            <a:spAutoFit/>
          </a:bodyPr>
          <a:lstStyle/>
          <a:p>
            <a:r>
              <a:rPr lang="en-US" altLang="zh-CN" dirty="0" smtClean="0">
                <a:solidFill>
                  <a:srgbClr val="FF0000"/>
                </a:solidFill>
              </a:rPr>
              <a:t>Eliminate memory fragmentation</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rest_rpc</a:t>
            </a:r>
            <a:r>
              <a:rPr lang="en-US" altLang="zh-CN" dirty="0" smtClean="0"/>
              <a:t> support RPC and sub/pub model</a:t>
            </a:r>
          </a:p>
          <a:p>
            <a:r>
              <a:rPr lang="en-US" altLang="zh-CN" sz="1400" dirty="0" smtClean="0"/>
              <a:t>asycn_client.</a:t>
            </a:r>
            <a:r>
              <a:rPr lang="en-US" altLang="zh-CN" sz="1400" dirty="0" smtClean="0">
                <a:solidFill>
                  <a:srgbClr val="FF0000"/>
                </a:solidFill>
              </a:rPr>
              <a:t>pub</a:t>
            </a:r>
            <a:r>
              <a:rPr lang="en-US" altLang="zh-CN" sz="1400" dirty="0" smtClean="0"/>
              <a:t>(endpoint</a:t>
            </a:r>
            <a:r>
              <a:rPr lang="en-US" altLang="zh-CN" sz="1400" dirty="0"/>
              <a:t>, </a:t>
            </a:r>
            <a:r>
              <a:rPr lang="en-US" altLang="zh-CN" sz="1400" dirty="0" err="1"/>
              <a:t>notify_topic</a:t>
            </a:r>
            <a:r>
              <a:rPr lang="en-US" altLang="zh-CN" sz="1400" dirty="0"/>
              <a:t>, "test").</a:t>
            </a:r>
            <a:r>
              <a:rPr lang="en-US" altLang="zh-CN" sz="1400" dirty="0" err="1"/>
              <a:t>on_ok</a:t>
            </a:r>
            <a:r>
              <a:rPr lang="en-US" altLang="zh-CN" sz="1400" dirty="0"/>
              <a:t>([](auto r) </a:t>
            </a:r>
          </a:p>
          <a:p>
            <a:r>
              <a:rPr lang="en-US" altLang="zh-CN" sz="1400" dirty="0"/>
              <a:t>{ </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 </a:t>
            </a:r>
          </a:p>
          <a:p>
            <a:r>
              <a:rPr lang="en-US" altLang="zh-CN" sz="1400" dirty="0"/>
              <a:t>}).</a:t>
            </a:r>
            <a:r>
              <a:rPr lang="en-US" altLang="zh-CN" sz="1400" dirty="0" err="1"/>
              <a:t>on_error</a:t>
            </a:r>
            <a:r>
              <a:rPr lang="en-US" altLang="zh-CN" sz="1400" dirty="0"/>
              <a:t>([](auto </a:t>
            </a:r>
            <a:r>
              <a:rPr lang="en-US" altLang="zh-CN" sz="1400" dirty="0" err="1"/>
              <a:t>const</a:t>
            </a:r>
            <a:r>
              <a:rPr lang="en-US" altLang="zh-CN" sz="1400" dirty="0"/>
              <a:t>&amp; error)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p>
          <a:p>
            <a:r>
              <a:rPr lang="en-US" altLang="zh-CN" sz="1400" dirty="0" err="1" smtClean="0"/>
              <a:t>asycn_client.</a:t>
            </a:r>
            <a:r>
              <a:rPr lang="en-US" altLang="zh-CN" sz="1400" dirty="0" err="1" smtClean="0">
                <a:solidFill>
                  <a:srgbClr val="FF0000"/>
                </a:solidFill>
              </a:rPr>
              <a:t>sub</a:t>
            </a:r>
            <a:r>
              <a:rPr lang="en-US" altLang="zh-CN" sz="1400" dirty="0" smtClean="0"/>
              <a:t>(endpoint</a:t>
            </a:r>
            <a:r>
              <a:rPr lang="en-US" altLang="zh-CN" sz="1400" dirty="0"/>
              <a:t>, </a:t>
            </a:r>
            <a:r>
              <a:rPr lang="en-US" altLang="zh-CN" sz="1400" dirty="0" err="1"/>
              <a:t>notify_topic</a:t>
            </a:r>
            <a:r>
              <a:rPr lang="en-US" altLang="zh-CN" sz="1400" dirty="0"/>
              <a:t>, [](auto 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endParaRPr lang="en-US" altLang="zh-CN" sz="1400" dirty="0"/>
          </a:p>
          <a:p>
            <a:r>
              <a:rPr lang="en-US" altLang="zh-CN" sz="1400" dirty="0"/>
              <a:t>[](auto </a:t>
            </a:r>
            <a:r>
              <a:rPr lang="en-US" altLang="zh-CN" sz="1400" dirty="0" err="1"/>
              <a:t>const</a:t>
            </a:r>
            <a:r>
              <a:rPr lang="en-US" altLang="zh-CN" sz="1400" dirty="0"/>
              <a:t>&amp; error) </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a:t>});</a:t>
            </a:r>
            <a:endParaRPr lang="en-US" altLang="zh-CN" sz="1400" dirty="0" smtClean="0"/>
          </a:p>
          <a:p>
            <a:endParaRPr lang="en-US" altLang="zh-CN" dirty="0" smtClean="0"/>
          </a:p>
          <a:p>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smtClean="0"/>
              <a:t>RPC call and sub/pub can be mixed use any time and any where</a:t>
            </a:r>
          </a:p>
          <a:p>
            <a:endParaRPr lang="en-US" altLang="zh-CN" dirty="0"/>
          </a:p>
          <a:p>
            <a:r>
              <a:rPr lang="en-US" altLang="zh-CN" dirty="0" smtClean="0"/>
              <a:t>RPC and sub/pub model have the common essence</a:t>
            </a:r>
          </a:p>
          <a:p>
            <a:endParaRPr lang="en-US" altLang="zh-CN" dirty="0"/>
          </a:p>
          <a:p>
            <a:r>
              <a:rPr lang="en-US" altLang="zh-CN" dirty="0" err="1" smtClean="0"/>
              <a:t>rest_rpc</a:t>
            </a:r>
            <a:r>
              <a:rPr lang="en-US" altLang="zh-CN" dirty="0" smtClean="0"/>
              <a:t> supports request/response and sub/pub model</a:t>
            </a:r>
          </a:p>
          <a:p>
            <a:endParaRPr lang="en-US" altLang="zh-CN" dirty="0"/>
          </a:p>
          <a:p>
            <a:r>
              <a:rPr lang="en-US" altLang="zh-CN" b="1" dirty="0"/>
              <a:t>Very suitable for complex </a:t>
            </a:r>
            <a:r>
              <a:rPr lang="en-US" altLang="zh-CN" b="1" dirty="0" smtClean="0"/>
              <a:t>distributed system</a:t>
            </a:r>
          </a:p>
          <a:p>
            <a:endParaRPr lang="en-US" altLang="zh-CN" b="1" dirty="0"/>
          </a:p>
          <a:p>
            <a:r>
              <a:rPr lang="en-US" altLang="zh-CN" b="1" dirty="0" smtClean="0"/>
              <a:t>HA</a:t>
            </a:r>
          </a:p>
          <a:p>
            <a:r>
              <a:rPr lang="en-US" altLang="zh-CN" b="1" dirty="0" smtClean="0"/>
              <a:t>Binary star pattern</a:t>
            </a:r>
          </a:p>
          <a:p>
            <a:r>
              <a:rPr lang="en-US" altLang="zh-CN" dirty="0" err="1"/>
              <a:t>Bstar</a:t>
            </a:r>
            <a:r>
              <a:rPr lang="en-US" altLang="zh-CN" b="1" dirty="0" smtClean="0"/>
              <a:t>: </a:t>
            </a:r>
            <a:r>
              <a:rPr lang="en-US" altLang="zh-CN" b="1" dirty="0" smtClean="0">
                <a:hlinkClick r:id="rId2"/>
              </a:rPr>
              <a:t>https</a:t>
            </a:r>
            <a:r>
              <a:rPr lang="en-US" altLang="zh-CN" b="1" dirty="0">
                <a:hlinkClick r:id="rId2"/>
              </a:rPr>
              <a:t>://</a:t>
            </a:r>
            <a:r>
              <a:rPr lang="en-US" altLang="zh-CN" b="1" dirty="0" smtClean="0">
                <a:hlinkClick r:id="rId2"/>
              </a:rPr>
              <a:t>github.com/topcpporg/bstar</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server.register_handler</a:t>
            </a:r>
            <a:r>
              <a:rPr lang="en-US" altLang="zh-CN" dirty="0" smtClean="0"/>
              <a:t>("</a:t>
            </a:r>
            <a:r>
              <a:rPr lang="en-US" altLang="zh-CN" dirty="0" err="1" smtClean="0"/>
              <a:t>foo_add</a:t>
            </a:r>
            <a:r>
              <a:rPr lang="en-US" altLang="zh-CN" dirty="0" smtClean="0"/>
              <a:t>", </a:t>
            </a:r>
            <a:r>
              <a:rPr lang="en-US" altLang="zh-CN" dirty="0" err="1" smtClean="0"/>
              <a:t>timax</a:t>
            </a:r>
            <a:r>
              <a:rPr lang="en-US" altLang="zh-CN" dirty="0" smtClean="0"/>
              <a:t>::bind(&amp;client::foo::add, &amp;foo));</a:t>
            </a:r>
          </a:p>
          <a:p>
            <a:r>
              <a:rPr lang="en-US" altLang="zh-CN" dirty="0" err="1" smtClean="0"/>
              <a:t>timax</a:t>
            </a:r>
            <a:r>
              <a:rPr lang="en-US" altLang="zh-CN" dirty="0" smtClean="0"/>
              <a:t>::bind</a:t>
            </a:r>
            <a:r>
              <a:rPr lang="zh-CN" altLang="en-US" dirty="0" smtClean="0"/>
              <a:t> </a:t>
            </a:r>
            <a:r>
              <a:rPr lang="en-US" altLang="zh-CN" dirty="0" smtClean="0"/>
              <a:t>support object, smart pointer, raw pointer, placeholders</a:t>
            </a:r>
          </a:p>
          <a:p>
            <a:endParaRPr lang="en-US" altLang="zh-CN" dirty="0" smtClean="0"/>
          </a:p>
          <a:p>
            <a:r>
              <a:rPr lang="en-US" altLang="zh-CN" dirty="0" smtClean="0"/>
              <a:t>foo </a:t>
            </a:r>
            <a:r>
              <a:rPr lang="en-US" altLang="zh-CN" dirty="0"/>
              <a:t>f;                                                          </a:t>
            </a:r>
            <a:r>
              <a:rPr lang="en-US" altLang="zh-CN" dirty="0" smtClean="0"/>
              <a:t>		  // normal</a:t>
            </a:r>
            <a:r>
              <a:rPr lang="zh-CN" altLang="en-US" dirty="0" smtClean="0"/>
              <a:t> </a:t>
            </a:r>
            <a:r>
              <a:rPr lang="en-US" altLang="zh-CN" dirty="0" smtClean="0"/>
              <a:t>object</a:t>
            </a:r>
            <a:endParaRPr lang="zh-CN" altLang="en-US" dirty="0"/>
          </a:p>
          <a:p>
            <a:r>
              <a:rPr lang="en-US" altLang="zh-CN" dirty="0"/>
              <a:t>auto </a:t>
            </a:r>
            <a:r>
              <a:rPr lang="en-US" altLang="zh-CN" dirty="0" err="1"/>
              <a:t>f_ptr</a:t>
            </a:r>
            <a:r>
              <a:rPr lang="en-US" altLang="zh-CN" dirty="0"/>
              <a:t> = </a:t>
            </a:r>
            <a:r>
              <a:rPr lang="en-US" altLang="zh-CN" dirty="0" err="1"/>
              <a:t>std</a:t>
            </a:r>
            <a:r>
              <a:rPr lang="en-US" altLang="zh-CN" dirty="0"/>
              <a:t>::</a:t>
            </a:r>
            <a:r>
              <a:rPr lang="en-US" altLang="zh-CN" dirty="0" err="1"/>
              <a:t>make_shared</a:t>
            </a:r>
            <a:r>
              <a:rPr lang="en-US" altLang="zh-CN" dirty="0"/>
              <a:t>&lt;foo&gt;();                           </a:t>
            </a:r>
            <a:r>
              <a:rPr lang="en-US" altLang="zh-CN" dirty="0" smtClean="0"/>
              <a:t>     // smart pointer</a:t>
            </a:r>
            <a:endParaRPr lang="zh-CN" altLang="en-US" dirty="0"/>
          </a:p>
          <a:p>
            <a:r>
              <a:rPr lang="en-US" altLang="zh-CN" dirty="0"/>
              <a:t>auto </a:t>
            </a:r>
            <a:r>
              <a:rPr lang="en-US" altLang="zh-CN" dirty="0" err="1"/>
              <a:t>f_raw</a:t>
            </a:r>
            <a:r>
              <a:rPr lang="en-US" altLang="zh-CN" dirty="0"/>
              <a:t> = new foo;                                           </a:t>
            </a:r>
            <a:r>
              <a:rPr lang="en-US" altLang="zh-CN" dirty="0" smtClean="0"/>
              <a:t>	  // raw pointer</a:t>
            </a:r>
            <a:endParaRPr lang="zh-CN" altLang="en-US" dirty="0"/>
          </a:p>
          <a:p>
            <a:r>
              <a:rPr lang="zh-CN" altLang="en-US" dirty="0"/>
              <a:t> </a:t>
            </a:r>
          </a:p>
          <a:p>
            <a:r>
              <a:rPr lang="en-US" altLang="zh-CN" dirty="0"/>
              <a:t>auto bind_1 = </a:t>
            </a:r>
            <a:r>
              <a:rPr lang="en-US" altLang="zh-CN" dirty="0" err="1"/>
              <a:t>timax</a:t>
            </a:r>
            <a:r>
              <a:rPr lang="en-US" altLang="zh-CN" dirty="0"/>
              <a:t>::bind(&amp;client::foo::add, f, 1, 2);          </a:t>
            </a:r>
            <a:r>
              <a:rPr lang="en-US" altLang="zh-CN" dirty="0" smtClean="0"/>
              <a:t>  </a:t>
            </a:r>
            <a:endParaRPr lang="zh-CN" altLang="en-US" dirty="0"/>
          </a:p>
          <a:p>
            <a:r>
              <a:rPr lang="en-US" altLang="zh-CN" dirty="0"/>
              <a:t>auto bind_2 = </a:t>
            </a:r>
            <a:r>
              <a:rPr lang="en-US" altLang="zh-CN" dirty="0" err="1"/>
              <a:t>timax</a:t>
            </a:r>
            <a:r>
              <a:rPr lang="en-US" altLang="zh-CN" dirty="0"/>
              <a:t>::bind(&amp;client::foo::add, </a:t>
            </a:r>
            <a:r>
              <a:rPr lang="en-US" altLang="zh-CN" dirty="0" err="1"/>
              <a:t>f_ptr</a:t>
            </a:r>
            <a:r>
              <a:rPr lang="en-US" altLang="zh-CN" dirty="0"/>
              <a:t>, 2, 3);      </a:t>
            </a:r>
            <a:endParaRPr lang="zh-CN" altLang="en-US" dirty="0"/>
          </a:p>
          <a:p>
            <a:r>
              <a:rPr lang="en-US" altLang="zh-CN" dirty="0"/>
              <a:t>auto bind_3 = </a:t>
            </a:r>
            <a:r>
              <a:rPr lang="en-US" altLang="zh-CN" dirty="0" err="1"/>
              <a:t>timax</a:t>
            </a:r>
            <a:r>
              <a:rPr lang="en-US" altLang="zh-CN" dirty="0"/>
              <a:t>::bind(&amp;client::foo::add, </a:t>
            </a:r>
            <a:r>
              <a:rPr lang="en-US" altLang="zh-CN" dirty="0" err="1"/>
              <a:t>f_raw</a:t>
            </a:r>
            <a:r>
              <a:rPr lang="en-US" altLang="zh-CN" dirty="0"/>
              <a:t>, 3, 5);     </a:t>
            </a:r>
            <a:endParaRPr lang="zh-CN" altLang="en-US" dirty="0"/>
          </a:p>
          <a:p>
            <a:r>
              <a:rPr lang="en-US" altLang="zh-CN" dirty="0" smtClean="0"/>
              <a:t>auto </a:t>
            </a:r>
            <a:r>
              <a:rPr lang="en-US" altLang="zh-CN" dirty="0"/>
              <a:t>bind_5 = </a:t>
            </a:r>
            <a:r>
              <a:rPr lang="en-US" altLang="zh-CN" dirty="0" err="1"/>
              <a:t>timax</a:t>
            </a:r>
            <a:r>
              <a:rPr lang="en-US" altLang="zh-CN" dirty="0"/>
              <a:t>::bind(&amp;client::foo::add, </a:t>
            </a:r>
            <a:r>
              <a:rPr lang="en-US" altLang="zh-CN" dirty="0" err="1"/>
              <a:t>f_raw</a:t>
            </a:r>
            <a:r>
              <a:rPr lang="en-US" altLang="zh-CN" dirty="0"/>
              <a:t>, _1, _2);  </a:t>
            </a:r>
            <a:r>
              <a:rPr lang="en-US" altLang="zh-CN" dirty="0" smtClean="0"/>
              <a:t>// bind</a:t>
            </a:r>
            <a:r>
              <a:rPr lang="zh-CN" altLang="en-US" dirty="0" smtClean="0"/>
              <a:t> </a:t>
            </a:r>
            <a:r>
              <a:rPr lang="en-US" altLang="zh-CN" dirty="0" smtClean="0"/>
              <a:t>with</a:t>
            </a:r>
            <a:r>
              <a:rPr lang="en-US" altLang="zh-CN" dirty="0"/>
              <a:t> placeholders</a:t>
            </a:r>
            <a:endParaRPr lang="zh-CN" altLang="en-US" dirty="0"/>
          </a:p>
          <a:p>
            <a:r>
              <a:rPr lang="en-US" altLang="zh-CN" dirty="0"/>
              <a:t>auto bind_6 = </a:t>
            </a:r>
            <a:r>
              <a:rPr lang="en-US" altLang="zh-CN" dirty="0" err="1"/>
              <a:t>timax</a:t>
            </a:r>
            <a:r>
              <a:rPr lang="en-US" altLang="zh-CN" dirty="0"/>
              <a:t>::bind(&amp;client::foo::add, f);   </a:t>
            </a:r>
            <a:r>
              <a:rPr lang="en-US" altLang="zh-CN" dirty="0" smtClean="0"/>
              <a:t>//</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without anything, clean code</a:t>
            </a:r>
            <a:endParaRPr lang="en-US" altLang="zh-CN" dirty="0">
              <a:solidFill>
                <a:srgbClr val="FF0000"/>
              </a:solidFill>
            </a:endParaRPr>
          </a:p>
          <a:p>
            <a:endParaRPr lang="zh-CN" altLang="en-US" dirty="0"/>
          </a:p>
        </p:txBody>
      </p:sp>
      <p:sp>
        <p:nvSpPr>
          <p:cNvPr id="4" name="Rectangle 3"/>
          <p:cNvSpPr/>
          <p:nvPr/>
        </p:nvSpPr>
        <p:spPr>
          <a:xfrm>
            <a:off x="2256791" y="5310879"/>
            <a:ext cx="5378395" cy="369332"/>
          </a:xfrm>
          <a:prstGeom prst="rect">
            <a:avLst/>
          </a:prstGeom>
        </p:spPr>
        <p:txBody>
          <a:bodyPr wrap="none">
            <a:spAutoFit/>
          </a:bodyPr>
          <a:lstStyle/>
          <a:p>
            <a:r>
              <a:rPr lang="en-US" altLang="zh-CN" b="1" dirty="0">
                <a:solidFill>
                  <a:srgbClr val="2B2B2B"/>
                </a:solidFill>
                <a:latin typeface="arial" panose="020B0604020202020204" pitchFamily="34" charset="0"/>
              </a:rPr>
              <a:t>Much </a:t>
            </a:r>
            <a:r>
              <a:rPr lang="en-US" altLang="zh-CN" b="1" dirty="0" smtClean="0">
                <a:solidFill>
                  <a:srgbClr val="2B2B2B"/>
                </a:solidFill>
                <a:latin typeface="arial" panose="020B0604020202020204" pitchFamily="34" charset="0"/>
              </a:rPr>
              <a:t>more flexible and </a:t>
            </a:r>
            <a:r>
              <a:rPr lang="en-US" altLang="zh-CN" b="1" dirty="0">
                <a:solidFill>
                  <a:srgbClr val="2B2B2B"/>
                </a:solidFill>
                <a:latin typeface="arial" panose="020B0604020202020204" pitchFamily="34" charset="0"/>
              </a:rPr>
              <a:t>powerful than </a:t>
            </a:r>
            <a:r>
              <a:rPr lang="en-US" altLang="zh-CN" b="1" dirty="0" err="1" smtClean="0">
                <a:solidFill>
                  <a:srgbClr val="2B2B2B"/>
                </a:solidFill>
                <a:latin typeface="arial" panose="020B0604020202020204" pitchFamily="34" charset="0"/>
              </a:rPr>
              <a:t>std</a:t>
            </a:r>
            <a:r>
              <a:rPr lang="en-US" altLang="zh-CN" b="1" dirty="0" smtClean="0">
                <a:solidFill>
                  <a:srgbClr val="2B2B2B"/>
                </a:solidFill>
                <a:latin typeface="arial" panose="020B0604020202020204" pitchFamily="34" charset="0"/>
              </a:rPr>
              <a:t>::bind</a:t>
            </a:r>
            <a:endParaRPr lang="zh-CN" altLang="en-US" dirty="0"/>
          </a:p>
        </p:txBody>
      </p:sp>
      <p:sp>
        <p:nvSpPr>
          <p:cNvPr id="5" name="Rectangle 4"/>
          <p:cNvSpPr/>
          <p:nvPr/>
        </p:nvSpPr>
        <p:spPr>
          <a:xfrm>
            <a:off x="2189810" y="5740777"/>
            <a:ext cx="4797467" cy="369332"/>
          </a:xfrm>
          <a:prstGeom prst="rect">
            <a:avLst/>
          </a:prstGeom>
        </p:spPr>
        <p:txBody>
          <a:bodyPr wrap="none">
            <a:spAutoFit/>
          </a:bodyPr>
          <a:lstStyle/>
          <a:p>
            <a:r>
              <a:rPr lang="zh-CN" altLang="en-US" dirty="0"/>
              <a:t> </a:t>
            </a:r>
            <a:r>
              <a:rPr lang="en-US" altLang="zh-CN" dirty="0" smtClean="0">
                <a:solidFill>
                  <a:srgbClr val="FF0000"/>
                </a:solidFill>
              </a:rPr>
              <a:t>B</a:t>
            </a:r>
            <a:r>
              <a:rPr lang="zh-CN" altLang="en-US" dirty="0" smtClean="0">
                <a:solidFill>
                  <a:srgbClr val="FF0000"/>
                </a:solidFill>
              </a:rPr>
              <a:t>ehind </a:t>
            </a:r>
            <a:r>
              <a:rPr lang="en-US" altLang="zh-CN" dirty="0" smtClean="0">
                <a:solidFill>
                  <a:srgbClr val="FF0000"/>
                </a:solidFill>
              </a:rPr>
              <a:t>t</a:t>
            </a:r>
            <a:r>
              <a:rPr lang="zh-CN" altLang="en-US" dirty="0" smtClean="0">
                <a:solidFill>
                  <a:srgbClr val="FF0000"/>
                </a:solidFill>
              </a:rPr>
              <a:t>he flexibility </a:t>
            </a:r>
            <a:r>
              <a:rPr lang="en-US" altLang="zh-CN" dirty="0" smtClean="0">
                <a:solidFill>
                  <a:srgbClr val="FF0000"/>
                </a:solidFill>
              </a:rPr>
              <a:t>is template meta program</a:t>
            </a:r>
            <a:endParaRPr lang="zh-CN" altLang="en-US" dirty="0">
              <a:solidFill>
                <a:srgbClr val="FF0000"/>
              </a:solidFill>
            </a:endParaRPr>
          </a:p>
        </p:txBody>
      </p:sp>
    </p:spTree>
    <p:extLst>
      <p:ext uri="{BB962C8B-B14F-4D97-AF65-F5344CB8AC3E}">
        <p14:creationId xmlns:p14="http://schemas.microsoft.com/office/powerpoint/2010/main" val="372735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fade">
                                      <p:cBhvr>
                                        <p:cTn id="71" dur="2000"/>
                                        <p:tgtEl>
                                          <p:spTgt spid="5">
                                            <p:txEl>
                                              <p:pRg st="0" end="0"/>
                                            </p:txEl>
                                          </p:spTgt>
                                        </p:tgtEl>
                                      </p:cBhvr>
                                    </p:animEffect>
                                    <p:anim calcmode="lin" valueType="num">
                                      <p:cBhvr>
                                        <p:cTn id="72"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73"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Safe</a:t>
            </a:r>
            <a:endParaRPr lang="zh-CN" altLang="en-US" dirty="0"/>
          </a:p>
        </p:txBody>
      </p:sp>
      <p:sp>
        <p:nvSpPr>
          <p:cNvPr id="3" name="文本占位符 2"/>
          <p:cNvSpPr>
            <a:spLocks noGrp="1"/>
          </p:cNvSpPr>
          <p:nvPr>
            <p:ph type="body" sz="half" idx="2"/>
          </p:nvPr>
        </p:nvSpPr>
        <p:spPr/>
        <p:txBody>
          <a:bodyPr/>
          <a:lstStyle/>
          <a:p>
            <a:r>
              <a:rPr lang="en-US" altLang="zh-CN" dirty="0" smtClean="0"/>
              <a:t>No protocol file</a:t>
            </a:r>
          </a:p>
          <a:p>
            <a:endParaRPr lang="en-US" altLang="zh-CN" dirty="0"/>
          </a:p>
          <a:p>
            <a:r>
              <a:rPr lang="en-US" altLang="zh-CN" dirty="0" smtClean="0"/>
              <a:t>How to check call error in compile time?</a:t>
            </a:r>
          </a:p>
          <a:p>
            <a:endParaRPr lang="en-US" altLang="zh-CN" dirty="0"/>
          </a:p>
          <a:p>
            <a:r>
              <a:rPr lang="en-US" altLang="zh-CN" dirty="0"/>
              <a:t>namespace 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a:t>asycn_client.call</a:t>
            </a:r>
            <a:r>
              <a:rPr lang="en-US" altLang="zh-CN" dirty="0"/>
              <a:t>(endpoint, client::add, 3, 5.0);</a:t>
            </a:r>
          </a:p>
          <a:p>
            <a:r>
              <a:rPr lang="en-US" altLang="zh-CN" dirty="0" err="1"/>
              <a:t>asycn_client.call</a:t>
            </a:r>
            <a:r>
              <a:rPr lang="en-US" altLang="zh-CN" dirty="0"/>
              <a:t>(endpoint, client::add, "test", 5); //compile error, not matching</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a:t>
            </a:r>
            <a:r>
              <a:rPr lang="en-US" altLang="zh-CN" dirty="0" err="1"/>
              <a:t>Func</a:t>
            </a:r>
            <a:r>
              <a:rPr lang="en-US" altLang="zh-CN" dirty="0"/>
              <a: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is_arguments_match</a:t>
            </a:r>
            <a:r>
              <a:rPr lang="en-US" altLang="zh-CN" dirty="0"/>
              <a:t>;</a:t>
            </a:r>
          </a:p>
          <a:p>
            <a:endParaRPr lang="en-US" altLang="zh-CN"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protocol&lt;Ret(</a:t>
            </a:r>
            <a:r>
              <a:rPr lang="en-US" altLang="zh-CN" dirty="0" err="1"/>
              <a:t>Args</a:t>
            </a:r>
            <a:r>
              <a:rPr lang="en-US" altLang="zh-CN" dirty="0"/>
              <a:t>...)&gt;</a:t>
            </a:r>
          </a:p>
          <a:p>
            <a:r>
              <a:rPr lang="en-US" altLang="zh-CN" dirty="0"/>
              <a:t>{</a:t>
            </a:r>
          </a:p>
          <a:p>
            <a:r>
              <a:rPr lang="en-US" altLang="zh-CN" dirty="0"/>
              <a:t>    template &lt;</a:t>
            </a:r>
            <a:r>
              <a:rPr lang="en-US" altLang="zh-CN" dirty="0" err="1"/>
              <a:t>typename</a:t>
            </a:r>
            <a:r>
              <a:rPr lang="en-US" altLang="zh-CN" dirty="0"/>
              <a:t> ... </a:t>
            </a:r>
            <a:r>
              <a:rPr lang="en-US" altLang="zh-CN" dirty="0" err="1"/>
              <a:t>TArgs</a:t>
            </a:r>
            <a:r>
              <a:rPr lang="en-US" altLang="zh-CN" dirty="0"/>
              <a:t>&gt;</a:t>
            </a:r>
          </a:p>
          <a:p>
            <a:r>
              <a:rPr lang="en-US" altLang="zh-CN" dirty="0"/>
              <a:t>    auto </a:t>
            </a:r>
            <a:r>
              <a:rPr lang="en-US" altLang="zh-CN" dirty="0" err="1"/>
              <a:t>serialize_arguments</a:t>
            </a:r>
            <a:r>
              <a:rPr lang="en-US" altLang="zh-CN" dirty="0"/>
              <a:t>(</a:t>
            </a:r>
            <a:r>
              <a:rPr lang="en-US" altLang="zh-CN" dirty="0" err="1"/>
              <a:t>TArgs</a:t>
            </a:r>
            <a:r>
              <a:rPr lang="en-US" altLang="zh-CN" dirty="0"/>
              <a:t>&amp;&amp; ... </a:t>
            </a:r>
            <a:r>
              <a:rPr lang="en-US" altLang="zh-CN" dirty="0" err="1"/>
              <a:t>args</a:t>
            </a:r>
            <a:r>
              <a:rPr lang="en-US" altLang="zh-CN" dirty="0"/>
              <a:t>)</a:t>
            </a:r>
          </a:p>
          <a:p>
            <a:r>
              <a:rPr lang="en-US" altLang="zh-CN" dirty="0"/>
              <a:t>    {</a:t>
            </a:r>
          </a:p>
          <a:p>
            <a:r>
              <a:rPr lang="en-US" altLang="zh-CN" dirty="0"/>
              <a:t>        </a:t>
            </a:r>
            <a:r>
              <a:rPr lang="en-US" altLang="zh-CN" dirty="0" err="1"/>
              <a:t>static_assert</a:t>
            </a:r>
            <a:r>
              <a:rPr lang="en-US" altLang="zh-CN" dirty="0"/>
              <a:t>(</a:t>
            </a:r>
            <a:r>
              <a:rPr lang="en-US" altLang="zh-CN" dirty="0" err="1"/>
              <a:t>is_arguments_match</a:t>
            </a:r>
            <a:r>
              <a:rPr lang="en-US" altLang="zh-CN" dirty="0"/>
              <a:t>&lt;Ret(</a:t>
            </a:r>
            <a:r>
              <a:rPr lang="en-US" altLang="zh-CN" dirty="0" err="1"/>
              <a:t>Args</a:t>
            </a:r>
            <a:r>
              <a:rPr lang="en-US" altLang="zh-CN" dirty="0"/>
              <a:t>...), </a:t>
            </a:r>
            <a:r>
              <a:rPr lang="en-US" altLang="zh-CN" dirty="0" err="1"/>
              <a:t>TArgs</a:t>
            </a:r>
            <a:r>
              <a:rPr lang="en-US" altLang="zh-CN" dirty="0"/>
              <a:t> ...&gt;::value, “blah </a:t>
            </a:r>
            <a:r>
              <a:rPr lang="en-US" altLang="zh-CN" dirty="0" err="1"/>
              <a:t>blah</a:t>
            </a:r>
            <a:r>
              <a:rPr lang="en-US" altLang="zh-CN" dirty="0"/>
              <a:t> </a:t>
            </a:r>
            <a:r>
              <a:rPr lang="en-US" altLang="zh-CN" dirty="0" err="1"/>
              <a:t>blah</a:t>
            </a:r>
            <a:r>
              <a:rPr lang="en-US" altLang="zh-CN" dirty="0"/>
              <a:t>”);</a:t>
            </a:r>
          </a:p>
          <a:p>
            <a:r>
              <a:rPr lang="en-US" altLang="zh-CN" dirty="0"/>
              <a:t>        // your </a:t>
            </a:r>
            <a:r>
              <a:rPr lang="en-US" altLang="zh-CN" dirty="0" smtClean="0"/>
              <a:t>code</a:t>
            </a:r>
            <a:endParaRPr lang="en-US" altLang="zh-CN" dirty="0"/>
          </a:p>
          <a:p>
            <a:r>
              <a:rPr lang="en-US" altLang="zh-CN" dirty="0"/>
              <a:t>    }</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4990657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8" name="矩形 7"/>
          <p:cNvSpPr/>
          <p:nvPr/>
        </p:nvSpPr>
        <p:spPr>
          <a:xfrm>
            <a:off x="2336333" y="3407838"/>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9" name="矩形 8"/>
          <p:cNvSpPr/>
          <p:nvPr/>
        </p:nvSpPr>
        <p:spPr>
          <a:xfrm>
            <a:off x="2329342" y="3409236"/>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3279039" cy="923330"/>
          </a:xfrm>
          <a:prstGeom prst="rect">
            <a:avLst/>
          </a:prstGeom>
        </p:spPr>
        <p:txBody>
          <a:bodyPr wrap="none">
            <a:spAutoFit/>
          </a:bodyPr>
          <a:lstStyle/>
          <a:p>
            <a:r>
              <a:rPr lang="en-US" altLang="zh-CN" dirty="0" smtClean="0"/>
              <a:t>Deduce the function return type,</a:t>
            </a:r>
          </a:p>
          <a:p>
            <a:r>
              <a:rPr lang="en-US" altLang="zh-CN" dirty="0" smtClean="0"/>
              <a:t>Pretend to call,</a:t>
            </a:r>
          </a:p>
          <a:p>
            <a:r>
              <a:rPr lang="en-US" altLang="zh-CN" dirty="0" smtClean="0"/>
              <a:t>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6" presetClass="emph" presetSubtype="0" fill="hold" grpId="1" nodeType="afterEffect">
                                  <p:stCondLst>
                                    <p:cond delay="0"/>
                                  </p:stCondLst>
                                  <p:childTnLst>
                                    <p:animScale>
                                      <p:cBhvr>
                                        <p:cTn id="31" dur="2000" fill="hold"/>
                                        <p:tgtEl>
                                          <p:spTgt spid="8"/>
                                        </p:tgtEl>
                                      </p:cBhvr>
                                      <p:by x="150000" y="150000"/>
                                    </p:animScale>
                                  </p:childTnLst>
                                </p:cTn>
                              </p:par>
                            </p:childTnLst>
                          </p:cTn>
                        </p:par>
                        <p:par>
                          <p:cTn id="32" fill="hold">
                            <p:stCondLst>
                              <p:cond delay="2500"/>
                            </p:stCondLst>
                            <p:childTnLst>
                              <p:par>
                                <p:cTn id="33" presetID="2" presetClass="exit" presetSubtype="4" fill="hold" grpId="2"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1+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8" grpId="0"/>
      <p:bldP spid="8" grpId="1"/>
      <p:bldP spid="8" grpId="2"/>
      <p:bldP spid="9" grpId="0"/>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timax</a:t>
            </a:r>
            <a:r>
              <a:rPr lang="en-US" altLang="zh-CN" dirty="0"/>
              <a:t>::bind</a:t>
            </a:r>
            <a:r>
              <a:rPr lang="zh-CN" altLang="en-US" dirty="0"/>
              <a:t> </a:t>
            </a:r>
            <a:endParaRPr lang="en-US" altLang="zh-CN" dirty="0" smtClean="0"/>
          </a:p>
          <a:p>
            <a:endParaRPr lang="en-US" altLang="zh-CN" dirty="0" smtClean="0"/>
          </a:p>
          <a:p>
            <a:pPr>
              <a:buFont typeface="Wingdings" pitchFamily="2" charset="2"/>
              <a:buChar char="u"/>
            </a:pPr>
            <a:r>
              <a:rPr lang="en-US" altLang="zh-CN" dirty="0" smtClean="0"/>
              <a:t>object</a:t>
            </a:r>
            <a:r>
              <a:rPr lang="en-US" altLang="zh-CN" dirty="0"/>
              <a:t>, smart pointer, raw pointer, </a:t>
            </a:r>
            <a:r>
              <a:rPr lang="en-US" altLang="zh-CN" dirty="0" smtClean="0"/>
              <a:t>placeholders</a:t>
            </a:r>
          </a:p>
          <a:p>
            <a:pPr>
              <a:buFont typeface="Arial" pitchFamily="34" charset="0"/>
              <a:buChar char="•"/>
            </a:pPr>
            <a:endParaRPr lang="en-US" altLang="zh-CN" dirty="0" smtClean="0"/>
          </a:p>
          <a:p>
            <a:pPr>
              <a:buFont typeface="Wingdings" pitchFamily="2" charset="2"/>
              <a:buChar char="u"/>
            </a:pPr>
            <a:r>
              <a:rPr lang="en-US" altLang="zh-CN" dirty="0" smtClean="0"/>
              <a:t>callable</a:t>
            </a:r>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function and callable</a:t>
            </a:r>
            <a:endParaRPr lang="zh-CN" altLang="en-US"/>
          </a:p>
        </p:txBody>
      </p:sp>
      <p:sp>
        <p:nvSpPr>
          <p:cNvPr id="3" name="文本占位符 2"/>
          <p:cNvSpPr>
            <a:spLocks noGrp="1"/>
          </p:cNvSpPr>
          <p:nvPr>
            <p:ph type="body" sz="half" idx="2"/>
          </p:nvPr>
        </p:nvSpPr>
        <p:spPr/>
        <p:txBody>
          <a:bodyPr/>
          <a:lstStyle/>
          <a:p>
            <a:r>
              <a:rPr lang="en-US" altLang="zh-CN" b="1" dirty="0"/>
              <a:t/>
            </a:r>
            <a:br>
              <a:rPr lang="en-US" altLang="zh-CN" b="1" dirty="0"/>
            </a:br>
            <a:r>
              <a:rPr lang="en-US" altLang="zh-CN" sz="1400" dirty="0"/>
              <a:t>template &lt;</a:t>
            </a:r>
            <a:r>
              <a:rPr lang="en-US" altLang="zh-CN" sz="1400" dirty="0" err="1"/>
              <a:t>typename</a:t>
            </a:r>
            <a:r>
              <a:rPr lang="en-US" altLang="zh-CN" sz="1400" dirty="0"/>
              <a:t> F&gt;</a:t>
            </a:r>
          </a:p>
          <a:p>
            <a:r>
              <a:rPr lang="en-US" altLang="zh-CN" sz="1400" dirty="0"/>
              <a:t>auto </a:t>
            </a:r>
            <a:r>
              <a:rPr lang="en-US" altLang="zh-CN" sz="1400" dirty="0" err="1"/>
              <a:t>bind_function_callable</a:t>
            </a:r>
            <a:r>
              <a:rPr lang="en-US" altLang="zh-CN" sz="1400" dirty="0"/>
              <a:t>(F&amp;&amp; f)</a:t>
            </a:r>
          </a:p>
          <a:p>
            <a:r>
              <a:rPr lang="en-US" altLang="zh-CN" sz="1400" dirty="0"/>
              <a:t>	-&gt; </a:t>
            </a:r>
            <a:r>
              <a:rPr lang="en-US" altLang="zh-CN" sz="1400" dirty="0" err="1"/>
              <a:t>typename</a:t>
            </a:r>
            <a:r>
              <a:rPr lang="en-US" altLang="zh-CN" sz="1400" dirty="0"/>
              <a:t> </a:t>
            </a:r>
            <a:r>
              <a:rPr lang="en-US" altLang="zh-CN" sz="1400" dirty="0" err="1"/>
              <a:t>function_traits</a:t>
            </a:r>
            <a:r>
              <a:rPr lang="en-US" altLang="zh-CN" sz="1400" dirty="0"/>
              <a:t>&lt;F&gt;::</a:t>
            </a:r>
            <a:r>
              <a:rPr lang="en-US" altLang="zh-CN" sz="1400" dirty="0" err="1"/>
              <a:t>stl_function_type</a:t>
            </a:r>
            <a:endParaRPr lang="en-US" altLang="zh-CN" sz="1400" dirty="0"/>
          </a:p>
          <a:p>
            <a:r>
              <a:rPr lang="en-US" altLang="zh-CN" sz="1400" dirty="0"/>
              <a:t>{</a:t>
            </a:r>
          </a:p>
          <a:p>
            <a:r>
              <a:rPr lang="en-US" altLang="zh-CN" sz="1400" dirty="0"/>
              <a:t>	return [</a:t>
            </a:r>
            <a:r>
              <a:rPr lang="en-US" altLang="zh-CN" sz="1400" dirty="0" err="1"/>
              <a:t>func</a:t>
            </a:r>
            <a:r>
              <a:rPr lang="en-US" altLang="zh-CN" sz="1400" dirty="0"/>
              <a:t> = std::forward&lt;F&gt;(f)](auto&amp;&amp; ... </a:t>
            </a:r>
            <a:r>
              <a:rPr lang="en-US" altLang="zh-CN" sz="1400" dirty="0" err="1"/>
              <a:t>args</a:t>
            </a:r>
            <a:r>
              <a:rPr lang="en-US" altLang="zh-CN" sz="1400" dirty="0"/>
              <a:t>)</a:t>
            </a:r>
          </a:p>
          <a:p>
            <a:r>
              <a:rPr lang="en-US" altLang="zh-CN" sz="1400" dirty="0"/>
              <a:t>	{ </a:t>
            </a:r>
          </a:p>
          <a:p>
            <a:r>
              <a:rPr lang="en-US" altLang="zh-CN" sz="1400" dirty="0"/>
              <a:t>		return </a:t>
            </a:r>
            <a:r>
              <a:rPr lang="en-US" altLang="zh-CN" sz="1400" dirty="0" err="1"/>
              <a:t>func</a:t>
            </a:r>
            <a:r>
              <a:rPr lang="en-US" altLang="zh-CN" sz="1400" dirty="0"/>
              <a:t>(</a:t>
            </a:r>
            <a:r>
              <a:rPr lang="en-US" altLang="zh-CN" sz="1400" dirty="0">
                <a:solidFill>
                  <a:srgbClr val="FF0000"/>
                </a:solidFill>
              </a:rPr>
              <a:t>std::forward&lt;</a:t>
            </a:r>
            <a:r>
              <a:rPr lang="en-US" altLang="zh-CN" sz="1400" dirty="0" err="1">
                <a:solidFill>
                  <a:srgbClr val="FF0000"/>
                </a:solidFill>
              </a:rPr>
              <a:t>decltype</a:t>
            </a:r>
            <a:r>
              <a:rPr lang="en-US" altLang="zh-CN" sz="1400" dirty="0">
                <a:solidFill>
                  <a:srgbClr val="FF0000"/>
                </a:solidFill>
              </a:rPr>
              <a:t>(</a:t>
            </a:r>
            <a:r>
              <a:rPr lang="en-US" altLang="zh-CN" sz="1400" dirty="0" err="1">
                <a:solidFill>
                  <a:srgbClr val="FF0000"/>
                </a:solidFill>
              </a:rPr>
              <a:t>args</a:t>
            </a:r>
            <a:r>
              <a:rPr lang="en-US" altLang="zh-CN" sz="1400" dirty="0">
                <a:solidFill>
                  <a:srgbClr val="FF0000"/>
                </a:solidFill>
              </a:rPr>
              <a:t>)&gt;(</a:t>
            </a:r>
            <a:r>
              <a:rPr lang="en-US" altLang="zh-CN" sz="1400" dirty="0" err="1">
                <a:solidFill>
                  <a:srgbClr val="FF0000"/>
                </a:solidFill>
              </a:rPr>
              <a:t>args</a:t>
            </a:r>
            <a:r>
              <a:rPr lang="en-US" altLang="zh-CN" sz="1400" dirty="0">
                <a:solidFill>
                  <a:srgbClr val="FF0000"/>
                </a:solidFill>
              </a:rPr>
              <a:t>)...</a:t>
            </a:r>
            <a:r>
              <a:rPr lang="en-US" altLang="zh-CN" sz="1400" dirty="0"/>
              <a:t>); </a:t>
            </a:r>
          </a:p>
          <a:p>
            <a:r>
              <a:rPr lang="en-US" altLang="zh-CN" sz="1400" dirty="0"/>
              <a:t>	};</a:t>
            </a:r>
          </a:p>
          <a:p>
            <a:r>
              <a:rPr lang="en-US" altLang="zh-CN" sz="1400" dirty="0"/>
              <a:t>}</a:t>
            </a:r>
          </a:p>
        </p:txBody>
      </p:sp>
      <p:sp>
        <p:nvSpPr>
          <p:cNvPr id="4" name="矩形 3"/>
          <p:cNvSpPr/>
          <p:nvPr/>
        </p:nvSpPr>
        <p:spPr>
          <a:xfrm>
            <a:off x="2035197" y="4259402"/>
            <a:ext cx="4403128" cy="369332"/>
          </a:xfrm>
          <a:prstGeom prst="rect">
            <a:avLst/>
          </a:prstGeom>
        </p:spPr>
        <p:txBody>
          <a:bodyPr wrap="none">
            <a:spAutoFit/>
          </a:bodyPr>
          <a:lstStyle/>
          <a:p>
            <a:r>
              <a:rPr lang="en-US" altLang="zh-CN" dirty="0" smtClean="0"/>
              <a:t>wrapper std::bind and return to std::function</a:t>
            </a:r>
          </a:p>
        </p:txBody>
      </p:sp>
      <p:sp>
        <p:nvSpPr>
          <p:cNvPr id="5" name="矩形 4"/>
          <p:cNvSpPr/>
          <p:nvPr/>
        </p:nvSpPr>
        <p:spPr>
          <a:xfrm>
            <a:off x="2059424" y="4989245"/>
            <a:ext cx="5293822" cy="646331"/>
          </a:xfrm>
          <a:prstGeom prst="rect">
            <a:avLst/>
          </a:prstGeom>
        </p:spPr>
        <p:txBody>
          <a:bodyPr wrap="none">
            <a:spAutoFit/>
          </a:bodyPr>
          <a:lstStyle/>
          <a:p>
            <a:r>
              <a:rPr lang="en-US" altLang="zh-CN" dirty="0" err="1" smtClean="0"/>
              <a:t>funtion_traits</a:t>
            </a:r>
            <a:r>
              <a:rPr lang="en-US" altLang="zh-CN" dirty="0" smtClean="0"/>
              <a:t>: </a:t>
            </a:r>
            <a:r>
              <a:rPr lang="en-US" altLang="zh-CN" dirty="0" smtClean="0">
                <a:hlinkClick r:id="rId2"/>
              </a:rPr>
              <a:t>https://github.com/topcpporg/rest_rpc</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pointers</a:t>
            </a:r>
            <a:endParaRPr lang="zh-CN" altLang="en-US"/>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caller_is_a_pointer</a:t>
            </a:r>
            <a:r>
              <a:rPr lang="en-US" altLang="zh-CN" sz="1400" dirty="0"/>
              <a:t>{};</a:t>
            </a:r>
          </a:p>
          <a:p>
            <a:endParaRPr lang="zh-CN" altLang="en-US" sz="1400" dirty="0"/>
          </a:p>
          <a:p>
            <a:r>
              <a:rPr lang="zh-CN" altLang="en-US" sz="1400" dirty="0"/>
              <a:t>template &lt;typename F, typename Caller&gt;</a:t>
            </a:r>
          </a:p>
          <a:p>
            <a:r>
              <a:rPr lang="zh-CN" altLang="en-US" sz="1400" dirty="0"/>
              <a:t>auto bind_impl_pmf(caller_is_a_pointer,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(c-&gt;*pmf)(std::forward&lt;decltype(args)&gt;(args)...); </a:t>
            </a:r>
          </a:p>
          <a:p>
            <a:r>
              <a:rPr lang="zh-CN" altLang="en-US" sz="1400" dirty="0"/>
              <a:t>	};</a:t>
            </a:r>
          </a:p>
          <a:p>
            <a:r>
              <a:rPr lang="zh-CN" altLang="en-US" sz="1400" dirty="0"/>
              <a:t>}</a:t>
            </a:r>
          </a:p>
          <a:p>
            <a:endParaRPr lang="zh-CN" altLang="en-US" sz="1400" dirty="0"/>
          </a:p>
          <a:p>
            <a:r>
              <a:rPr lang="en-US" altLang="zh-CN" dirty="0"/>
              <a:t>NOTE: we support polymorphism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object</a:t>
            </a:r>
            <a:endParaRPr lang="zh-CN" altLang="en-US"/>
          </a:p>
        </p:txBody>
      </p:sp>
      <p:sp>
        <p:nvSpPr>
          <p:cNvPr id="3" name="文本占位符 2"/>
          <p:cNvSpPr>
            <a:spLocks noGrp="1"/>
          </p:cNvSpPr>
          <p:nvPr>
            <p:ph type="body" sz="half" idx="2"/>
          </p:nvPr>
        </p:nvSpPr>
        <p:spPr/>
        <p:txBody>
          <a:bodyPr/>
          <a:lstStyle/>
          <a:p>
            <a:r>
              <a:rPr lang="en-US" altLang="zh-CN" sz="1400"/>
              <a:t>struct caller_is_a_reference {};</a:t>
            </a:r>
          </a:p>
          <a:p>
            <a:endParaRPr lang="zh-CN" altLang="en-US" sz="1400"/>
          </a:p>
          <a:p>
            <a:r>
              <a:rPr lang="zh-CN" altLang="en-US" sz="1400"/>
              <a:t>template &lt;typename F, typename Caller&gt;</a:t>
            </a:r>
          </a:p>
          <a:p>
            <a:r>
              <a:rPr lang="zh-CN" altLang="en-US" sz="1400"/>
              <a:t>auto bind_impl_pmf(caller_is_a_reference, F&amp;&amp; pmf, Caller&amp;&amp; caller)</a:t>
            </a:r>
          </a:p>
          <a:p>
            <a:r>
              <a:rPr lang="zh-CN" altLang="en-US" sz="1400"/>
              <a:t>	-&gt; typename function_traits&lt;F&gt;::stl_function_type</a:t>
            </a:r>
          </a:p>
          <a:p>
            <a:r>
              <a:rPr lang="zh-CN" altLang="en-US" sz="1400"/>
              <a:t>{</a:t>
            </a:r>
          </a:p>
          <a:p>
            <a:r>
              <a:rPr lang="zh-CN" altLang="en-US" sz="1400"/>
              <a:t>	</a:t>
            </a:r>
            <a:r>
              <a:rPr lang="en-US" altLang="zh-CN" sz="1400"/>
              <a:t>r</a:t>
            </a:r>
            <a:r>
              <a:rPr lang="zh-CN" altLang="en-US" sz="1400"/>
              <a:t>eturn [pmf, c = std::forward&lt;Caller&gt;(caller)](auto&amp;&amp; ... args) </a:t>
            </a:r>
          </a:p>
          <a:p>
            <a:r>
              <a:rPr lang="zh-CN" altLang="en-US" sz="1400"/>
              <a:t>	{</a:t>
            </a:r>
          </a:p>
          <a:p>
            <a:r>
              <a:rPr lang="zh-CN" altLang="en-US" sz="1400"/>
              <a:t>		return (c.*pmf)(std::forward&lt;decltype(args)&gt;(args)...); </a:t>
            </a:r>
          </a:p>
          <a:p>
            <a:r>
              <a:rPr lang="zh-CN" altLang="en-US" sz="1400"/>
              <a:t>	};</a:t>
            </a:r>
          </a:p>
          <a:p>
            <a:r>
              <a:rPr lang="zh-CN" altLang="en-US" sz="140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t>Binding pmf with smart pointers</a:t>
            </a:r>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caller_is_a_smart_pointer</a:t>
            </a:r>
            <a:r>
              <a:rPr lang="en-US" altLang="zh-CN" sz="1400" dirty="0"/>
              <a:t> {};</a:t>
            </a:r>
          </a:p>
          <a:p>
            <a:endParaRPr lang="zh-CN" altLang="en-US" sz="1400" dirty="0"/>
          </a:p>
          <a:p>
            <a:r>
              <a:rPr lang="zh-CN" altLang="en-US" sz="1400" dirty="0"/>
              <a:t>template &lt;typename F, typename Caller&gt;</a:t>
            </a:r>
          </a:p>
          <a:p>
            <a:r>
              <a:rPr lang="zh-CN" altLang="en-US" sz="1400" dirty="0"/>
              <a:t>auto bind_impl_pmf(caller_is_a_smart_pointer,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(c.get()-&gt;*pmf)(std::forward&lt;decltype(args)&gt;(args)...); </a:t>
            </a:r>
          </a:p>
          <a:p>
            <a:r>
              <a:rPr lang="zh-CN" altLang="en-US" sz="1400" dirty="0"/>
              <a:t>	};</a:t>
            </a:r>
          </a:p>
          <a:p>
            <a:r>
              <a:rPr lang="zh-CN" altLang="en-US" sz="1400" dirty="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using 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a:t>voider</a:t>
            </a:r>
            <a:r>
              <a:rPr lang="en-US" altLang="zh-CN" dirty="0"/>
              <a:t>?</a:t>
            </a:r>
          </a:p>
          <a:p>
            <a:pPr marL="285750" indent="-285750">
              <a:buClrTx/>
              <a:buFont typeface="Wingdings" panose="05000000000000000000" charset="0"/>
              <a:buChar char="u"/>
            </a:pPr>
            <a:r>
              <a:rPr lang="en-US" altLang="zh-CN" dirty="0"/>
              <a:t> Simplify the way of using SFINAE</a:t>
            </a:r>
          </a:p>
          <a:p>
            <a:pPr marL="285750" indent="-285750">
              <a:buClrTx/>
              <a:buFont typeface="Wingdings" panose="05000000000000000000" charset="0"/>
              <a:buChar char="u"/>
            </a:pPr>
            <a:r>
              <a:rPr lang="en-US" altLang="zh-CN" dirty="0"/>
              <a:t> Immune to reference and </a:t>
            </a:r>
            <a:r>
              <a:rPr lang="en-US" altLang="zh-CN" dirty="0" err="1"/>
              <a:t>cv</a:t>
            </a:r>
            <a:r>
              <a:rPr lang="en-US" altLang="zh-CN" dirty="0"/>
              <a:t> qualifiers</a:t>
            </a:r>
            <a:br>
              <a:rPr lang="en-US" altLang="zh-CN" dirty="0"/>
            </a:br>
            <a:endParaRPr lang="en-US" altLang="zh-CN" dirty="0"/>
          </a:p>
          <a:p>
            <a:r>
              <a:rPr lang="en-US" altLang="zh-CN" dirty="0" err="1" smtClean="0"/>
              <a:t>eg</a:t>
            </a:r>
            <a:r>
              <a:rPr lang="en-US" altLang="zh-CN" dirty="0" smtClean="0"/>
              <a:t>. a simple </a:t>
            </a:r>
            <a:r>
              <a:rPr lang="en-US" altLang="zh-CN" dirty="0" err="1" smtClean="0"/>
              <a:t>implemenntation</a:t>
            </a:r>
            <a:r>
              <a:rPr lang="en-US" altLang="zh-CN" dirty="0" smtClean="0"/>
              <a:t> of </a:t>
            </a:r>
            <a:r>
              <a:rPr lang="en-US" altLang="zh-CN" dirty="0" err="1" smtClean="0"/>
              <a:t>is_smart_pointer</a:t>
            </a:r>
            <a:endParaRPr lang="en-US" altLang="zh-CN" dirty="0" smtClean="0"/>
          </a:p>
          <a:p>
            <a:r>
              <a:rPr lang="en-US" altLang="zh-CN" sz="1400" dirty="0" smtClean="0"/>
              <a:t>template </a:t>
            </a:r>
            <a:r>
              <a:rPr lang="en-US" altLang="zh-CN" sz="1400" dirty="0"/>
              <a:t>&lt;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std::</a:t>
            </a:r>
            <a:r>
              <a:rPr lang="en-US" altLang="zh-CN" sz="1400" dirty="0" err="1"/>
              <a:t>false_type</a:t>
            </a:r>
            <a:r>
              <a:rPr lang="en-US" altLang="zh-CN" sz="1400" dirty="0"/>
              <a:t> {};</a:t>
            </a:r>
          </a:p>
          <a:p>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a:t>	</a:t>
            </a:r>
            <a:r>
              <a:rPr lang="en-US" altLang="zh-CN" sz="1400" dirty="0" err="1"/>
              <a:t>voider_t</a:t>
            </a:r>
            <a:r>
              <a:rPr lang="en-US" altLang="zh-CN" sz="1400" dirty="0"/>
              <a:t>&lt;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&lt;T&gt;().operator -&gt;()),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&lt;T&gt;().get</a:t>
            </a:r>
            <a:r>
              <a:rPr lang="en-US" altLang="zh-CN" sz="1400" dirty="0" smtClean="0"/>
              <a:t>()</a:t>
            </a:r>
            <a:endParaRPr lang="en-US" altLang="zh-CN" sz="1400" dirty="0"/>
          </a:p>
          <a:p>
            <a:r>
              <a:rPr lang="en-US" altLang="zh-CN" sz="1400" dirty="0"/>
              <a:t>	&gt;&gt; : std::</a:t>
            </a:r>
            <a:r>
              <a:rPr lang="en-US" altLang="zh-CN" sz="1400" dirty="0" err="1"/>
              <a:t>true_type</a:t>
            </a:r>
            <a:r>
              <a:rPr lang="en-US" altLang="zh-CN" sz="1400" dirty="0"/>
              <a:t> {};</a:t>
            </a:r>
          </a:p>
          <a:p>
            <a:endParaRPr lang="zh-CN" altLang="en-US" dirty="0"/>
          </a:p>
        </p:txBody>
      </p:sp>
      <p:sp>
        <p:nvSpPr>
          <p:cNvPr id="4" name="矩形 3"/>
          <p:cNvSpPr/>
          <p:nvPr/>
        </p:nvSpPr>
        <p:spPr>
          <a:xfrm>
            <a:off x="4957903" y="4846632"/>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(std::</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972907" y="4787909"/>
            <a:ext cx="255198" cy="369332"/>
          </a:xfrm>
          <a:prstGeom prst="rect">
            <a:avLst/>
          </a:prstGeom>
        </p:spPr>
        <p:txBody>
          <a:bodyPr wrap="none">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sz="1800" dirty="0">
                <a:solidFill>
                  <a:schemeClr val="accent5"/>
                </a:solidFill>
              </a:rPr>
              <a:t>5.A little episode </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1988448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boost::</a:t>
            </a:r>
            <a:r>
              <a:rPr lang="en-US" altLang="zh-CN" b="1" dirty="0" err="1"/>
              <a:t>placehodler</a:t>
            </a:r>
            <a:r>
              <a:rPr lang="en-US" altLang="zh-CN" b="1" dirty="0"/>
              <a:t>::_1 ... are in the </a:t>
            </a:r>
            <a:r>
              <a:rPr lang="en-US" altLang="zh-CN" b="1" dirty="0" err="1"/>
              <a:t>gloable</a:t>
            </a:r>
            <a:r>
              <a:rPr lang="en-US" altLang="zh-CN" b="1" dirty="0"/>
              <a:t> namespace</a:t>
            </a:r>
          </a:p>
          <a:p>
            <a:endParaRPr lang="en-US" altLang="zh-CN" dirty="0"/>
          </a:p>
          <a:p>
            <a:r>
              <a:rPr lang="en-US" altLang="zh-CN" dirty="0"/>
              <a:t>There are several ways to solve this</a:t>
            </a:r>
          </a:p>
          <a:p>
            <a:r>
              <a:rPr lang="en-US" altLang="zh-CN" dirty="0"/>
              <a:t>1. Add a macro BOOST_BIND_NO_PLACEHOLDERS ahead</a:t>
            </a:r>
          </a:p>
          <a:p>
            <a:r>
              <a:rPr lang="en-US" altLang="zh-CN" dirty="0"/>
              <a:t>2. Make std::bind compatible with boost::</a:t>
            </a:r>
            <a:r>
              <a:rPr lang="en-US" altLang="zh-CN" dirty="0" err="1"/>
              <a:t>placerholers</a:t>
            </a:r>
            <a:endParaRPr lang="en-US" altLang="zh-CN" dirty="0"/>
          </a:p>
          <a:p>
            <a:endParaRPr lang="en-US" altLang="zh-CN" dirty="0"/>
          </a:p>
          <a:p>
            <a:r>
              <a:rPr lang="en-US" altLang="zh-CN" dirty="0"/>
              <a:t>We choose the second.</a:t>
            </a:r>
          </a:p>
          <a:p>
            <a:endParaRPr lang="en-US" altLang="zh-CN" dirty="0"/>
          </a:p>
          <a:p>
            <a:r>
              <a:rPr lang="en-US" altLang="zh-CN" sz="1400" dirty="0"/>
              <a:t>namespace std</a:t>
            </a:r>
          </a:p>
          <a:p>
            <a:r>
              <a:rPr lang="en-US" altLang="zh-CN" sz="1400" dirty="0"/>
              <a:t>{</a:t>
            </a:r>
          </a:p>
          <a:p>
            <a:r>
              <a:rPr lang="en-US" altLang="zh-CN" sz="1400" dirty="0"/>
              <a:t>	template &lt;</a:t>
            </a:r>
            <a:r>
              <a:rPr lang="en-US" altLang="zh-CN" sz="1400" dirty="0" err="1"/>
              <a:t>int</a:t>
            </a:r>
            <a:r>
              <a:rPr lang="en-US" altLang="zh-CN" sz="1400" dirty="0"/>
              <a:t> Size&gt;</a:t>
            </a:r>
          </a:p>
          <a:p>
            <a:r>
              <a:rPr lang="en-US" altLang="zh-CN" sz="1400" dirty="0"/>
              <a:t>	</a:t>
            </a:r>
            <a:r>
              <a:rPr lang="en-US" altLang="zh-CN" sz="1400" dirty="0" err="1"/>
              <a:t>struct</a:t>
            </a:r>
            <a:r>
              <a:rPr lang="en-US" altLang="zh-CN" sz="1400" dirty="0"/>
              <a:t> </a:t>
            </a:r>
            <a:r>
              <a:rPr lang="en-US" altLang="zh-CN" sz="1400" dirty="0" err="1"/>
              <a:t>is_placeholder</a:t>
            </a:r>
            <a:r>
              <a:rPr lang="en-US" altLang="zh-CN" sz="1400" dirty="0"/>
              <a:t>&lt;boost::</a:t>
            </a:r>
            <a:r>
              <a:rPr lang="en-US" altLang="zh-CN" sz="1400" dirty="0" err="1"/>
              <a:t>arg</a:t>
            </a:r>
            <a:r>
              <a:rPr lang="en-US" altLang="zh-CN" sz="1400" dirty="0"/>
              <a:t>&lt;Size&gt;&gt;</a:t>
            </a:r>
          </a:p>
          <a:p>
            <a:r>
              <a:rPr lang="en-US" altLang="zh-CN" sz="1400" dirty="0"/>
              <a:t>		: public std::</a:t>
            </a:r>
            <a:r>
              <a:rPr lang="en-US" altLang="zh-CN" sz="1400" dirty="0" err="1"/>
              <a:t>integral_constant</a:t>
            </a:r>
            <a:r>
              <a:rPr lang="en-US" altLang="zh-CN" sz="1400" dirty="0"/>
              <a:t>&lt;</a:t>
            </a:r>
            <a:r>
              <a:rPr lang="en-US" altLang="zh-CN" sz="1400" dirty="0" err="1"/>
              <a:t>int</a:t>
            </a:r>
            <a:r>
              <a:rPr lang="en-US" altLang="zh-CN" sz="1400" dirty="0"/>
              <a:t>, Size&gt;</a:t>
            </a:r>
          </a:p>
          <a:p>
            <a:r>
              <a:rPr lang="en-US" altLang="zh-CN" sz="1400" dirty="0"/>
              <a:t>	{</a:t>
            </a:r>
          </a:p>
          <a:p>
            <a:r>
              <a:rPr lang="en-US" altLang="zh-CN" sz="1400" dirty="0"/>
              <a:t>	};</a:t>
            </a:r>
            <a:br>
              <a:rPr lang="en-US" altLang="zh-CN" sz="1400" dirty="0"/>
            </a:br>
            <a:r>
              <a:rPr lang="en-US" altLang="zh-CN" sz="1400" dirty="0"/>
              <a:t>}</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A bug from </a:t>
            </a:r>
            <a:r>
              <a:rPr lang="en-US" altLang="zh-CN" b="1" dirty="0" err="1"/>
              <a:t>gcc</a:t>
            </a:r>
            <a:endParaRPr lang="en-US" altLang="zh-CN" b="1" dirty="0"/>
          </a:p>
          <a:p>
            <a:endParaRPr lang="en-US" altLang="zh-CN" b="1" dirty="0"/>
          </a:p>
          <a:p>
            <a:r>
              <a:rPr lang="en-US" altLang="zh-CN" dirty="0"/>
              <a:t>we got a compile-time error from the code below</a:t>
            </a:r>
          </a:p>
          <a:p>
            <a:r>
              <a:rPr lang="en-US" altLang="zh-CN" b="1" dirty="0"/>
              <a:t/>
            </a:r>
            <a:br>
              <a:rPr lang="en-US" altLang="zh-CN" b="1" dirty="0"/>
            </a:br>
            <a:r>
              <a:rPr lang="en-US" altLang="zh-CN" b="1" dirty="0"/>
              <a:t>	</a:t>
            </a:r>
            <a:r>
              <a:rPr lang="en-US" altLang="zh-CN" sz="1400" dirty="0" err="1"/>
              <a:t>timax</a:t>
            </a:r>
            <a:r>
              <a:rPr lang="en-US" altLang="zh-CN" sz="1400" dirty="0"/>
              <a:t>::bind(add, 1, _1);  // with boost placeholder</a:t>
            </a:r>
          </a:p>
          <a:p>
            <a:endParaRPr lang="en-US" altLang="zh-CN" sz="1400" dirty="0"/>
          </a:p>
          <a:p>
            <a:endParaRPr lang="en-US" altLang="zh-CN" b="1" dirty="0"/>
          </a:p>
          <a:p>
            <a:endParaRPr lang="en-US" altLang="zh-CN" b="1" dirty="0"/>
          </a:p>
          <a:p>
            <a:endParaRPr lang="en-US" altLang="zh-CN" b="1" dirty="0"/>
          </a:p>
          <a:p>
            <a:endParaRPr lang="en-US" altLang="zh-CN" b="1" dirty="0"/>
          </a:p>
          <a:p>
            <a:r>
              <a:rPr lang="en-US" altLang="zh-CN" dirty="0"/>
              <a:t>boost::placeholders::_1 is a const reference of boost::</a:t>
            </a:r>
            <a:r>
              <a:rPr lang="en-US" altLang="zh-CN" dirty="0" err="1"/>
              <a:t>arg</a:t>
            </a:r>
            <a:r>
              <a:rPr lang="en-US" altLang="zh-CN" dirty="0"/>
              <a:t>&lt;1&gt; object, and we guess that </a:t>
            </a:r>
            <a:r>
              <a:rPr lang="en-US" altLang="zh-CN" dirty="0" err="1"/>
              <a:t>gcc</a:t>
            </a:r>
            <a:r>
              <a:rPr lang="en-US" altLang="zh-CN" dirty="0"/>
              <a:t> is not doing well with const reference to placeholder</a:t>
            </a:r>
          </a:p>
          <a:p>
            <a:endParaRPr lang="en-US" altLang="zh-CN" dirty="0"/>
          </a:p>
          <a:p>
            <a:r>
              <a:rPr lang="en-US" altLang="zh-CN" b="1" dirty="0"/>
              <a:t>Solution:</a:t>
            </a:r>
          </a:p>
          <a:p>
            <a:r>
              <a:rPr lang="en-US" altLang="zh-CN" dirty="0"/>
              <a:t>use TMP to return a new object when forwarding boost placeholder</a:t>
            </a:r>
          </a:p>
          <a:p>
            <a:endParaRPr lang="zh-CN" altLang="en-US" dirty="0"/>
          </a:p>
        </p:txBody>
      </p:sp>
      <p:pic>
        <p:nvPicPr>
          <p:cNvPr id="4" name="图片 3" descr="QQ截图20161022233927"/>
          <p:cNvPicPr>
            <a:picLocks noChangeAspect="1"/>
          </p:cNvPicPr>
          <p:nvPr/>
        </p:nvPicPr>
        <p:blipFill>
          <a:blip r:embed="rId2" cstate="print"/>
          <a:stretch>
            <a:fillRect/>
          </a:stretch>
        </p:blipFill>
        <p:spPr>
          <a:xfrm>
            <a:off x="909955" y="2856865"/>
            <a:ext cx="7324090" cy="9620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dirty="0">
                <a:sym typeface="+mn-ea"/>
              </a:rPr>
              <a:t>template &lt;</a:t>
            </a:r>
            <a:r>
              <a:rPr lang="en-US" altLang="zh-CN" dirty="0" err="1">
                <a:sym typeface="+mn-ea"/>
              </a:rPr>
              <a:t>typename</a:t>
            </a:r>
            <a:r>
              <a:rPr lang="en-US" altLang="zh-CN" dirty="0">
                <a:sym typeface="+mn-ea"/>
              </a:rPr>
              <a:t> T&gt;</a:t>
            </a:r>
          </a:p>
          <a:p>
            <a:r>
              <a:rPr lang="zh-CN" altLang="en-US" dirty="0"/>
              <a:t>struct forward {</a:t>
            </a:r>
          </a:p>
          <a:p>
            <a:r>
              <a:rPr lang="zh-CN" altLang="en-US" dirty="0"/>
              <a:t>	template &lt;typename T1&gt;</a:t>
            </a:r>
          </a:p>
          <a:p>
            <a:r>
              <a:rPr lang="zh-CN" altLang="en-US" dirty="0"/>
              <a:t>	static decltype(auto) apply(T1&amp;&amp; t1) noexcept {</a:t>
            </a:r>
          </a:p>
          <a:p>
            <a:r>
              <a:rPr lang="zh-CN" altLang="en-US" dirty="0"/>
              <a:t>		</a:t>
            </a:r>
            <a:r>
              <a:rPr lang="en-US" altLang="zh-CN" dirty="0"/>
              <a:t>r</a:t>
            </a:r>
            <a:r>
              <a:rPr lang="zh-CN" altLang="en-US" dirty="0"/>
              <a:t>eturn std::forward&lt;T&gt;(t1);</a:t>
            </a:r>
          </a:p>
          <a:p>
            <a:r>
              <a:rPr lang="zh-CN" altLang="en-US" dirty="0"/>
              <a:t>	}</a:t>
            </a:r>
          </a:p>
          <a:p>
            <a:r>
              <a:rPr lang="zh-CN" altLang="en-US" dirty="0"/>
              <a:t>};</a:t>
            </a:r>
          </a:p>
          <a:p>
            <a:endParaRPr lang="zh-CN" altLang="en-US" dirty="0"/>
          </a:p>
          <a:p>
            <a:r>
              <a:rPr lang="zh-CN" altLang="en-US" dirty="0"/>
              <a:t>template &lt;int Size&gt;</a:t>
            </a:r>
          </a:p>
          <a:p>
            <a:r>
              <a:rPr lang="en-US" altLang="zh-CN" dirty="0"/>
              <a:t>s</a:t>
            </a:r>
            <a:r>
              <a:rPr lang="zh-CN" altLang="en-US" dirty="0"/>
              <a:t>truct forward&lt;boost::arg&lt;Size&gt; const&amp;&gt; {</a:t>
            </a:r>
          </a:p>
          <a:p>
            <a:r>
              <a:rPr lang="zh-CN" altLang="en-US" dirty="0"/>
              <a:t>	template &lt;typename T1&gt;</a:t>
            </a:r>
          </a:p>
          <a:p>
            <a:r>
              <a:rPr lang="zh-CN" altLang="en-US" dirty="0"/>
              <a:t>	static auto apply(T1&amp;&amp; t1) noexcept {</a:t>
            </a:r>
          </a:p>
          <a:p>
            <a:r>
              <a:rPr lang="zh-CN" altLang="en-US" dirty="0"/>
              <a:t>		return t1;</a:t>
            </a:r>
          </a:p>
          <a:p>
            <a:r>
              <a:rPr lang="zh-CN" altLang="en-US" dirty="0"/>
              <a:t>	}</a:t>
            </a:r>
          </a:p>
          <a:p>
            <a:r>
              <a:rPr lang="zh-CN" altLang="en-US" dirty="0"/>
              <a:t>};</a:t>
            </a:r>
          </a:p>
        </p:txBody>
      </p:sp>
      <p:sp>
        <p:nvSpPr>
          <p:cNvPr id="4" name="矩形 3"/>
          <p:cNvSpPr/>
          <p:nvPr/>
        </p:nvSpPr>
        <p:spPr>
          <a:xfrm>
            <a:off x="4534343" y="5190580"/>
            <a:ext cx="2407454" cy="369332"/>
          </a:xfrm>
          <a:prstGeom prst="rect">
            <a:avLst/>
          </a:prstGeom>
        </p:spPr>
        <p:txBody>
          <a:bodyPr wrap="none">
            <a:spAutoFit/>
          </a:bodyPr>
          <a:lstStyle/>
          <a:p>
            <a:r>
              <a:rPr lang="en-US" altLang="zh-CN" dirty="0" smtClean="0">
                <a:solidFill>
                  <a:srgbClr val="FF0000"/>
                </a:solidFill>
              </a:rPr>
              <a:t>remove const reference</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dirty="0"/>
              <a:t>5.A little episode </a:t>
            </a:r>
          </a:p>
          <a:p>
            <a:endParaRPr lang="en-US" altLang="zh-CN" dirty="0"/>
          </a:p>
          <a:p>
            <a:r>
              <a:rPr lang="en-US" altLang="zh-CN" sz="1800" dirty="0">
                <a:solidFill>
                  <a:schemeClr val="accent5"/>
                </a:solidFill>
              </a:rPr>
              <a:t>6.What you can do with it</a:t>
            </a:r>
            <a:endParaRPr lang="zh-CN" altLang="en-US" sz="1800" dirty="0">
              <a:solidFill>
                <a:schemeClr val="accent5"/>
              </a:solidFill>
            </a:endParaRPr>
          </a:p>
        </p:txBody>
      </p:sp>
    </p:spTree>
    <p:extLst>
      <p:ext uri="{BB962C8B-B14F-4D97-AF65-F5344CB8AC3E}">
        <p14:creationId xmlns:p14="http://schemas.microsoft.com/office/powerpoint/2010/main" val="5101301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dirty="0" err="1"/>
              <a:t>client.call</a:t>
            </a:r>
            <a:r>
              <a:rPr lang="en-US" altLang="zh-CN"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4626</TotalTime>
  <Words>2604</Words>
  <Application>Microsoft Office PowerPoint</Application>
  <PresentationFormat>全屏显示(4:3)</PresentationFormat>
  <Paragraphs>781</Paragraphs>
  <Slides>64</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64</vt:i4>
      </vt:variant>
    </vt:vector>
  </HeadingPairs>
  <TitlesOfParts>
    <vt:vector size="73" baseType="lpstr">
      <vt:lpstr>宋体</vt:lpstr>
      <vt:lpstr>微软雅黑</vt:lpstr>
      <vt:lpstr>微软雅黑</vt:lpstr>
      <vt:lpstr>Arial</vt:lpstr>
      <vt:lpstr>Arial</vt:lpstr>
      <vt:lpstr>Calibri</vt:lpstr>
      <vt:lpstr>Calibri Light</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Challenges</vt:lpstr>
      <vt:lpstr>Outline</vt:lpstr>
      <vt:lpstr>Challenges</vt:lpstr>
      <vt:lpstr>Challenges</vt:lpstr>
      <vt:lpstr>Outline</vt:lpstr>
      <vt:lpstr>Easy to use</vt:lpstr>
      <vt:lpstr>Register all callable objects</vt:lpstr>
      <vt:lpstr>Register all callable objects</vt:lpstr>
      <vt:lpstr>Register all callable objects</vt:lpstr>
      <vt:lpstr>Register all callable objects</vt:lpstr>
      <vt:lpstr>Register all callable objects</vt:lpstr>
      <vt:lpstr>Register all callable objects</vt:lpstr>
      <vt:lpstr>std::apply implement with C++11/14</vt:lpstr>
      <vt:lpstr>High performance</vt:lpstr>
      <vt:lpstr>High performance</vt:lpstr>
      <vt:lpstr>High performance</vt:lpstr>
      <vt:lpstr>High performance</vt:lpstr>
      <vt:lpstr>High performance</vt:lpstr>
      <vt:lpstr>High performance</vt:lpstr>
      <vt:lpstr>Asynchronous IO</vt:lpstr>
      <vt:lpstr>Sequence of asynchronous call chain</vt:lpstr>
      <vt:lpstr>Sequence of asynchronous call chain</vt:lpstr>
      <vt:lpstr>Sequence of asynchronous call chain</vt:lpstr>
      <vt:lpstr>Sequence of asynchronous call chain</vt:lpstr>
      <vt:lpstr>Sequence of asynchronous call chain</vt:lpstr>
      <vt:lpstr>Zero-copy</vt:lpstr>
      <vt:lpstr>Zero-copy</vt:lpstr>
      <vt:lpstr>Reduce the frequency of locking</vt:lpstr>
      <vt:lpstr>Task parallelization</vt:lpstr>
      <vt:lpstr>High performance</vt:lpstr>
      <vt:lpstr>High performance</vt:lpstr>
      <vt:lpstr>High performance</vt:lpstr>
      <vt:lpstr>High performance</vt:lpstr>
      <vt:lpstr>Flexible</vt:lpstr>
      <vt:lpstr>Flexible</vt:lpstr>
      <vt:lpstr>Flexible</vt:lpstr>
      <vt:lpstr>Safe</vt:lpstr>
      <vt:lpstr>Template meta-programming</vt:lpstr>
      <vt:lpstr>Template meta-programming</vt:lpstr>
      <vt:lpstr>Template meta-programming</vt:lpstr>
      <vt:lpstr>Binding function and callable</vt:lpstr>
      <vt:lpstr>Binding pmf with pointers</vt:lpstr>
      <vt:lpstr>Binding pmf with object</vt:lpstr>
      <vt:lpstr>Binding pmf with smart pointers</vt:lpstr>
      <vt:lpstr>Template meta-programming</vt:lpstr>
      <vt:lpstr>Template meta-programming</vt:lpstr>
      <vt:lpstr>Outline</vt:lpstr>
      <vt:lpstr>Episode</vt:lpstr>
      <vt:lpstr>Episode</vt:lpstr>
      <vt:lpstr>Episode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312</cp:revision>
  <dcterms:created xsi:type="dcterms:W3CDTF">2016-10-09T06:12:27Z</dcterms:created>
  <dcterms:modified xsi:type="dcterms:W3CDTF">2017-04-11T03:55:55Z</dcterms:modified>
</cp:coreProperties>
</file>