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65" r:id="rId4"/>
    <p:sldId id="320" r:id="rId5"/>
    <p:sldId id="258" r:id="rId6"/>
    <p:sldId id="354" r:id="rId7"/>
    <p:sldId id="355" r:id="rId8"/>
    <p:sldId id="268" r:id="rId9"/>
    <p:sldId id="342" r:id="rId10"/>
    <p:sldId id="321" r:id="rId11"/>
    <p:sldId id="322" r:id="rId12"/>
    <p:sldId id="323" r:id="rId13"/>
    <p:sldId id="269" r:id="rId14"/>
    <p:sldId id="343" r:id="rId15"/>
    <p:sldId id="357" r:id="rId16"/>
    <p:sldId id="277" r:id="rId17"/>
    <p:sldId id="278" r:id="rId18"/>
    <p:sldId id="350" r:id="rId19"/>
    <p:sldId id="351" r:id="rId20"/>
    <p:sldId id="279" r:id="rId21"/>
    <p:sldId id="280" r:id="rId22"/>
    <p:sldId id="352" r:id="rId23"/>
    <p:sldId id="324" r:id="rId24"/>
    <p:sldId id="344" r:id="rId25"/>
    <p:sldId id="281" r:id="rId26"/>
    <p:sldId id="353" r:id="rId27"/>
    <p:sldId id="326" r:id="rId28"/>
    <p:sldId id="282" r:id="rId29"/>
    <p:sldId id="327" r:id="rId30"/>
    <p:sldId id="345" r:id="rId31"/>
    <p:sldId id="328" r:id="rId32"/>
    <p:sldId id="329" r:id="rId33"/>
    <p:sldId id="330" r:id="rId34"/>
    <p:sldId id="332" r:id="rId35"/>
    <p:sldId id="331" r:id="rId36"/>
    <p:sldId id="346" r:id="rId37"/>
    <p:sldId id="299" r:id="rId38"/>
    <p:sldId id="333" r:id="rId39"/>
    <p:sldId id="307" r:id="rId40"/>
    <p:sldId id="336" r:id="rId41"/>
    <p:sldId id="348" r:id="rId42"/>
    <p:sldId id="308" r:id="rId43"/>
    <p:sldId id="337" r:id="rId44"/>
    <p:sldId id="338" r:id="rId45"/>
    <p:sldId id="339" r:id="rId46"/>
    <p:sldId id="315" r:id="rId47"/>
    <p:sldId id="314" r:id="rId48"/>
    <p:sldId id="349" r:id="rId49"/>
    <p:sldId id="341" r:id="rId50"/>
    <p:sldId id="304" r:id="rId51"/>
    <p:sldId id="347" r:id="rId52"/>
    <p:sldId id="334" r:id="rId53"/>
    <p:sldId id="301" r:id="rId54"/>
    <p:sldId id="263" r:id="rId55"/>
    <p:sldId id="264"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835269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p>
          <a:p>
            <a:r>
              <a:rPr lang="en-US" altLang="zh-CN" dirty="0" smtClean="0">
                <a:solidFill>
                  <a:srgbClr val="FF0000"/>
                </a:solidFill>
              </a:rPr>
              <a:t>can accept any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compose wrapper function and real function by </a:t>
            </a:r>
            <a:r>
              <a:rPr lang="en-US" altLang="zh-CN" dirty="0" err="1" smtClean="0">
                <a:solidFill>
                  <a:srgbClr val="FF0000"/>
                </a:solidFill>
              </a:rPr>
              <a:t>std</a:t>
            </a:r>
            <a:r>
              <a:rPr lang="en-US" altLang="zh-CN" dirty="0" smtClean="0">
                <a:solidFill>
                  <a:srgbClr val="FF0000"/>
                </a:solidFill>
              </a:rPr>
              <a:t>::bind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erase function type</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joke,</a:t>
            </a:r>
            <a:r>
              <a:rPr lang="en-US" altLang="zh-CN" baseline="0" dirty="0" smtClean="0"/>
              <a:t> way to aspen.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373980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static member function of a template class,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37</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38</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39</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40</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42</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43</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44</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a features of </a:t>
            </a:r>
            <a:r>
              <a:rPr lang="en-US" altLang="zh-CN" dirty="0" err="1" smtClean="0"/>
              <a:t>c++</a:t>
            </a:r>
            <a:r>
              <a:rPr lang="en-US" altLang="zh-CN" smtClean="0"/>
              <a:t>17, </a:t>
            </a:r>
            <a:r>
              <a:rPr lang="en-US" altLang="zh-CN" dirty="0" smtClean="0"/>
              <a:t>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45</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46</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47</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49</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50</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a:t>
            </a:r>
            <a:r>
              <a:rPr lang="en-US" altLang="zh-CN" dirty="0" smtClean="0">
                <a:solidFill>
                  <a:schemeClr val="accent1">
                    <a:lumMod val="75000"/>
                  </a:schemeClr>
                </a:solidFill>
              </a:rPr>
              <a:t>protocol, </a:t>
            </a:r>
            <a:r>
              <a:rPr lang="en-US" altLang="zh-CN" dirty="0">
                <a:solidFill>
                  <a:schemeClr val="accent1">
                    <a:lumMod val="75000"/>
                  </a:schemeClr>
                </a:solidFill>
              </a:rPr>
              <a:t>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3.Ease of use challenges</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09248" y="3531014"/>
            <a:ext cx="3605667" cy="2587400"/>
          </a:xfrm>
          <a:prstGeom prst="rect">
            <a:avLst/>
          </a:prstGeom>
        </p:spPr>
      </p:pic>
      <p:pic>
        <p:nvPicPr>
          <p:cNvPr id="5" name="图片 4"/>
          <p:cNvPicPr>
            <a:picLocks noChangeAspect="1"/>
          </p:cNvPicPr>
          <p:nvPr/>
        </p:nvPicPr>
        <p:blipFill>
          <a:blip r:embed="rId3"/>
          <a:stretch>
            <a:fillRect/>
          </a:stretch>
        </p:blipFill>
        <p:spPr>
          <a:xfrm>
            <a:off x="501793" y="1007396"/>
            <a:ext cx="4820907" cy="2436813"/>
          </a:xfrm>
          <a:prstGeom prst="rect">
            <a:avLst/>
          </a:prstGeom>
        </p:spPr>
      </p:pic>
      <p:pic>
        <p:nvPicPr>
          <p:cNvPr id="7" name="图片 6"/>
          <p:cNvPicPr>
            <a:picLocks noChangeAspect="1"/>
          </p:cNvPicPr>
          <p:nvPr/>
        </p:nvPicPr>
        <p:blipFill>
          <a:blip r:embed="rId3"/>
          <a:stretch>
            <a:fillRect/>
          </a:stretch>
        </p:blipFill>
        <p:spPr>
          <a:xfrm rot="21060097">
            <a:off x="5386904" y="4483809"/>
            <a:ext cx="2302290" cy="1002149"/>
          </a:xfrm>
          <a:prstGeom prst="rect">
            <a:avLst/>
          </a:prstGeom>
        </p:spPr>
      </p:pic>
    </p:spTree>
    <p:extLst>
      <p:ext uri="{BB962C8B-B14F-4D97-AF65-F5344CB8AC3E}">
        <p14:creationId xmlns:p14="http://schemas.microsoft.com/office/powerpoint/2010/main" val="1323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smtClean="0"/>
              <a:t>rest_rpc</a:t>
            </a:r>
            <a:r>
              <a:rPr lang="en-US" altLang="zh-CN" dirty="0" smtClean="0"/>
              <a:t>?</a:t>
            </a:r>
            <a:endParaRPr lang="en-US" altLang="zh-CN" dirty="0"/>
          </a:p>
          <a:p>
            <a:endParaRPr lang="en-US" altLang="zh-CN" dirty="0"/>
          </a:p>
          <a:p>
            <a:r>
              <a:rPr lang="en-US" altLang="zh-CN" dirty="0"/>
              <a:t>3.Ease of use challenges</a:t>
            </a:r>
          </a:p>
          <a:p>
            <a:endParaRPr lang="en-US" altLang="zh-CN" dirty="0"/>
          </a:p>
          <a:p>
            <a:r>
              <a:rPr lang="en-US" altLang="zh-CN" sz="1800" dirty="0">
                <a:solidFill>
                  <a:schemeClr val="accent5"/>
                </a:solidFill>
              </a:rPr>
              <a:t>4.Key technologies</a:t>
            </a:r>
          </a:p>
          <a:p>
            <a:endParaRPr lang="en-US" altLang="zh-CN" dirty="0"/>
          </a:p>
          <a:p>
            <a:r>
              <a:rPr lang="en-US" altLang="zh-CN" dirty="0" smtClean="0"/>
              <a:t>5.What </a:t>
            </a:r>
            <a:r>
              <a:rPr lang="en-US" altLang="zh-CN" dirty="0" smtClean="0"/>
              <a:t>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3994267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6" name="图片 5"/>
          <p:cNvPicPr>
            <a:picLocks noChangeAspect="1"/>
          </p:cNvPicPr>
          <p:nvPr/>
        </p:nvPicPr>
        <p:blipFill>
          <a:blip r:embed="rId3"/>
          <a:stretch>
            <a:fillRect/>
          </a:stretch>
        </p:blipFill>
        <p:spPr>
          <a:xfrm>
            <a:off x="3105870" y="3292285"/>
            <a:ext cx="2932257" cy="990600"/>
          </a:xfrm>
          <a:prstGeom prst="rect">
            <a:avLst/>
          </a:prstGeom>
        </p:spPr>
      </p:pic>
      <p:pic>
        <p:nvPicPr>
          <p:cNvPr id="7" name="图片 6"/>
          <p:cNvPicPr>
            <a:picLocks noChangeAspect="1"/>
          </p:cNvPicPr>
          <p:nvPr/>
        </p:nvPicPr>
        <p:blipFill>
          <a:blip r:embed="rId4"/>
          <a:stretch>
            <a:fillRect/>
          </a:stretch>
        </p:blipFill>
        <p:spPr>
          <a:xfrm>
            <a:off x="3105869" y="4944558"/>
            <a:ext cx="2932257" cy="1206500"/>
          </a:xfrm>
          <a:prstGeom prst="rect">
            <a:avLst/>
          </a:prstGeom>
        </p:spPr>
      </p:pic>
      <p:sp>
        <p:nvSpPr>
          <p:cNvPr id="8" name="下箭头 7"/>
          <p:cNvSpPr/>
          <p:nvPr/>
        </p:nvSpPr>
        <p:spPr>
          <a:xfrm>
            <a:off x="4405704" y="2426494"/>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05704" y="4308457"/>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84402" y="4244066"/>
            <a:ext cx="3092898" cy="646331"/>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The </a:t>
            </a:r>
            <a:r>
              <a:rPr lang="zh-CN" altLang="en-US" b="1" dirty="0" smtClean="0"/>
              <a:t>number </a:t>
            </a:r>
            <a:r>
              <a:rPr lang="zh-CN" altLang="en-US" b="1" dirty="0"/>
              <a:t>of types is limited</a:t>
            </a:r>
          </a:p>
        </p:txBody>
      </p:sp>
    </p:spTree>
    <p:extLst>
      <p:ext uri="{BB962C8B-B14F-4D97-AF65-F5344CB8AC3E}">
        <p14:creationId xmlns:p14="http://schemas.microsoft.com/office/powerpoint/2010/main" val="14389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5" name="图片 4"/>
          <p:cNvPicPr>
            <a:picLocks noChangeAspect="1"/>
          </p:cNvPicPr>
          <p:nvPr/>
        </p:nvPicPr>
        <p:blipFill>
          <a:blip r:embed="rId3"/>
          <a:stretch>
            <a:fillRect/>
          </a:stretch>
        </p:blipFill>
        <p:spPr>
          <a:xfrm>
            <a:off x="3105871" y="3149655"/>
            <a:ext cx="2932257" cy="990600"/>
          </a:xfrm>
          <a:prstGeom prst="rect">
            <a:avLst/>
          </a:prstGeom>
        </p:spPr>
      </p:pic>
      <p:pic>
        <p:nvPicPr>
          <p:cNvPr id="6" name="图片 5"/>
          <p:cNvPicPr>
            <a:picLocks noChangeAspect="1"/>
          </p:cNvPicPr>
          <p:nvPr/>
        </p:nvPicPr>
        <p:blipFill>
          <a:blip r:embed="rId4"/>
          <a:stretch>
            <a:fillRect/>
          </a:stretch>
        </p:blipFill>
        <p:spPr>
          <a:xfrm>
            <a:off x="3105871" y="4684581"/>
            <a:ext cx="2932257" cy="1206500"/>
          </a:xfrm>
          <a:prstGeom prst="rect">
            <a:avLst/>
          </a:prstGeom>
        </p:spPr>
      </p:pic>
      <p:sp>
        <p:nvSpPr>
          <p:cNvPr id="7" name="下箭头 6"/>
          <p:cNvSpPr/>
          <p:nvPr/>
        </p:nvSpPr>
        <p:spPr>
          <a:xfrm>
            <a:off x="4458435" y="2336739"/>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4458434" y="4084339"/>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18398" y="3117489"/>
            <a:ext cx="2203104" cy="923330"/>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can’t </a:t>
            </a:r>
            <a:r>
              <a:rPr lang="en-US" altLang="zh-CN" b="1" dirty="0" err="1" smtClean="0"/>
              <a:t>any_cast</a:t>
            </a:r>
            <a:endParaRPr lang="en-US" altLang="zh-CN" b="1" dirty="0" smtClean="0"/>
          </a:p>
          <a:p>
            <a:r>
              <a:rPr lang="en-US" altLang="zh-CN" b="1" dirty="0" smtClean="0"/>
              <a:t>lost type information</a:t>
            </a:r>
            <a:endParaRPr lang="zh-CN" altLang="en-US" b="1" dirty="0"/>
          </a:p>
        </p:txBody>
      </p:sp>
      <p:sp>
        <p:nvSpPr>
          <p:cNvPr id="11" name="矩形 10"/>
          <p:cNvSpPr/>
          <p:nvPr/>
        </p:nvSpPr>
        <p:spPr>
          <a:xfrm>
            <a:off x="2828699" y="5845971"/>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8482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80">
                                          <p:stCondLst>
                                            <p:cond delay="0"/>
                                          </p:stCondLst>
                                        </p:cTn>
                                        <p:tgtEl>
                                          <p:spTgt spid="11"/>
                                        </p:tgtEl>
                                      </p:cBhvr>
                                    </p:animEffect>
                                    <p:anim calcmode="lin" valueType="num">
                                      <p:cBhvr>
                                        <p:cTn id="2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8" dur="26">
                                          <p:stCondLst>
                                            <p:cond delay="650"/>
                                          </p:stCondLst>
                                        </p:cTn>
                                        <p:tgtEl>
                                          <p:spTgt spid="11"/>
                                        </p:tgtEl>
                                      </p:cBhvr>
                                      <p:to x="100000" y="60000"/>
                                    </p:animScale>
                                    <p:animScale>
                                      <p:cBhvr>
                                        <p:cTn id="29" dur="166" decel="50000">
                                          <p:stCondLst>
                                            <p:cond delay="676"/>
                                          </p:stCondLst>
                                        </p:cTn>
                                        <p:tgtEl>
                                          <p:spTgt spid="11"/>
                                        </p:tgtEl>
                                      </p:cBhvr>
                                      <p:to x="100000" y="100000"/>
                                    </p:animScale>
                                    <p:animScale>
                                      <p:cBhvr>
                                        <p:cTn id="30" dur="26">
                                          <p:stCondLst>
                                            <p:cond delay="1312"/>
                                          </p:stCondLst>
                                        </p:cTn>
                                        <p:tgtEl>
                                          <p:spTgt spid="11"/>
                                        </p:tgtEl>
                                      </p:cBhvr>
                                      <p:to x="100000" y="80000"/>
                                    </p:animScale>
                                    <p:animScale>
                                      <p:cBhvr>
                                        <p:cTn id="31" dur="166" decel="50000">
                                          <p:stCondLst>
                                            <p:cond delay="1338"/>
                                          </p:stCondLst>
                                        </p:cTn>
                                        <p:tgtEl>
                                          <p:spTgt spid="11"/>
                                        </p:tgtEl>
                                      </p:cBhvr>
                                      <p:to x="100000" y="100000"/>
                                    </p:animScale>
                                    <p:animScale>
                                      <p:cBhvr>
                                        <p:cTn id="32" dur="26">
                                          <p:stCondLst>
                                            <p:cond delay="1642"/>
                                          </p:stCondLst>
                                        </p:cTn>
                                        <p:tgtEl>
                                          <p:spTgt spid="11"/>
                                        </p:tgtEl>
                                      </p:cBhvr>
                                      <p:to x="100000" y="90000"/>
                                    </p:animScale>
                                    <p:animScale>
                                      <p:cBhvr>
                                        <p:cTn id="33" dur="166" decel="50000">
                                          <p:stCondLst>
                                            <p:cond delay="1668"/>
                                          </p:stCondLst>
                                        </p:cTn>
                                        <p:tgtEl>
                                          <p:spTgt spid="11"/>
                                        </p:tgtEl>
                                      </p:cBhvr>
                                      <p:to x="100000" y="100000"/>
                                    </p:animScale>
                                    <p:animScale>
                                      <p:cBhvr>
                                        <p:cTn id="34" dur="26">
                                          <p:stCondLst>
                                            <p:cond delay="1808"/>
                                          </p:stCondLst>
                                        </p:cTn>
                                        <p:tgtEl>
                                          <p:spTgt spid="11"/>
                                        </p:tgtEl>
                                      </p:cBhvr>
                                      <p:to x="100000" y="95000"/>
                                    </p:animScale>
                                    <p:animScale>
                                      <p:cBhvr>
                                        <p:cTn id="3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r>
              <a:rPr lang="en-US" altLang="zh-CN" dirty="0" smtClean="0"/>
              <a:t>?</a:t>
            </a:r>
            <a:endParaRPr lang="en-US" altLang="zh-CN" dirty="0" smtClean="0"/>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smtClean="0"/>
              <a:t>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p>
          <a:p>
            <a:endParaRPr lang="en-US" altLang="zh-CN" dirty="0" smtClean="0"/>
          </a:p>
          <a:p>
            <a:r>
              <a:rPr lang="en-US" altLang="zh-CN" dirty="0" smtClean="0">
                <a:solidFill>
                  <a:srgbClr val="FF0000"/>
                </a:solidFill>
              </a:rPr>
              <a:t> 	</a:t>
            </a:r>
            <a:endParaRPr lang="en-US" altLang="zh-CN" dirty="0">
              <a:solidFill>
                <a:srgbClr val="FF0000"/>
              </a:solidFill>
            </a:endParaRPr>
          </a:p>
          <a:p>
            <a:r>
              <a:rPr lang="en-US" altLang="zh-CN" dirty="0" smtClean="0">
                <a:solidFill>
                  <a:srgbClr val="FF0000"/>
                </a:solidFill>
              </a:rPr>
              <a:t>		</a:t>
            </a:r>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731975" y="1143373"/>
            <a:ext cx="2069082" cy="1917700"/>
          </a:xfrm>
          <a:prstGeom prst="rect">
            <a:avLst/>
          </a:prstGeom>
        </p:spPr>
      </p:pic>
      <p:pic>
        <p:nvPicPr>
          <p:cNvPr id="8" name="图片 7"/>
          <p:cNvPicPr>
            <a:picLocks noChangeAspect="1"/>
          </p:cNvPicPr>
          <p:nvPr/>
        </p:nvPicPr>
        <p:blipFill>
          <a:blip r:embed="rId3"/>
          <a:stretch>
            <a:fillRect/>
          </a:stretch>
        </p:blipFill>
        <p:spPr>
          <a:xfrm>
            <a:off x="5764305" y="1353473"/>
            <a:ext cx="1094929" cy="457397"/>
          </a:xfrm>
          <a:prstGeom prst="rect">
            <a:avLst/>
          </a:prstGeom>
        </p:spPr>
      </p:pic>
      <p:pic>
        <p:nvPicPr>
          <p:cNvPr id="9" name="图片 8"/>
          <p:cNvPicPr>
            <a:picLocks noChangeAspect="1"/>
          </p:cNvPicPr>
          <p:nvPr/>
        </p:nvPicPr>
        <p:blipFill>
          <a:blip r:embed="rId4"/>
          <a:stretch>
            <a:fillRect/>
          </a:stretch>
        </p:blipFill>
        <p:spPr>
          <a:xfrm>
            <a:off x="5764305" y="1766970"/>
            <a:ext cx="1218600" cy="254000"/>
          </a:xfrm>
          <a:prstGeom prst="rect">
            <a:avLst/>
          </a:prstGeom>
        </p:spPr>
      </p:pic>
      <p:pic>
        <p:nvPicPr>
          <p:cNvPr id="11" name="图片 10"/>
          <p:cNvPicPr>
            <a:picLocks noChangeAspect="1"/>
          </p:cNvPicPr>
          <p:nvPr/>
        </p:nvPicPr>
        <p:blipFill>
          <a:blip r:embed="rId5"/>
          <a:stretch>
            <a:fillRect/>
          </a:stretch>
        </p:blipFill>
        <p:spPr>
          <a:xfrm>
            <a:off x="5764304" y="2320371"/>
            <a:ext cx="1094929" cy="482600"/>
          </a:xfrm>
          <a:prstGeom prst="rect">
            <a:avLst/>
          </a:prstGeom>
        </p:spPr>
      </p:pic>
      <p:pic>
        <p:nvPicPr>
          <p:cNvPr id="20" name="图片 19"/>
          <p:cNvPicPr>
            <a:picLocks noChangeAspect="1"/>
          </p:cNvPicPr>
          <p:nvPr/>
        </p:nvPicPr>
        <p:blipFill>
          <a:blip r:embed="rId6"/>
          <a:stretch>
            <a:fillRect/>
          </a:stretch>
        </p:blipFill>
        <p:spPr>
          <a:xfrm>
            <a:off x="3062167" y="4606525"/>
            <a:ext cx="4227019" cy="711200"/>
          </a:xfrm>
          <a:prstGeom prst="rect">
            <a:avLst/>
          </a:prstGeom>
        </p:spPr>
      </p:pic>
      <p:cxnSp>
        <p:nvCxnSpPr>
          <p:cNvPr id="67" name="肘形连接符 66"/>
          <p:cNvCxnSpPr/>
          <p:nvPr/>
        </p:nvCxnSpPr>
        <p:spPr>
          <a:xfrm rot="5400000">
            <a:off x="5872111" y="2022498"/>
            <a:ext cx="891691" cy="2897121"/>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139415" y="3566930"/>
            <a:ext cx="4627101" cy="369332"/>
          </a:xfrm>
          <a:prstGeom prst="rect">
            <a:avLst/>
          </a:prstGeom>
        </p:spPr>
        <p:txBody>
          <a:bodyPr wrap="none">
            <a:spAutoFit/>
          </a:bodyPr>
          <a:lstStyle/>
          <a:p>
            <a:r>
              <a:rPr lang="en-US" altLang="zh-CN" dirty="0" err="1">
                <a:solidFill>
                  <a:srgbClr val="FF0000"/>
                </a:solidFill>
              </a:rPr>
              <a:t>std</a:t>
            </a:r>
            <a:r>
              <a:rPr lang="en-US" altLang="zh-CN" dirty="0">
                <a:solidFill>
                  <a:srgbClr val="FF0000"/>
                </a:solidFill>
              </a:rPr>
              <a:t>::bind</a:t>
            </a:r>
            <a:r>
              <a:rPr lang="en-US" altLang="zh-CN" dirty="0"/>
              <a:t>(&amp;invoker&lt;Function&gt;::apply, f,  _1, _2) </a:t>
            </a:r>
            <a:endParaRPr lang="zh-CN" altLang="en-US" dirty="0"/>
          </a:p>
        </p:txBody>
      </p:sp>
      <p:pic>
        <p:nvPicPr>
          <p:cNvPr id="98" name="图片 97"/>
          <p:cNvPicPr>
            <a:picLocks noChangeAspect="1"/>
          </p:cNvPicPr>
          <p:nvPr/>
        </p:nvPicPr>
        <p:blipFill>
          <a:blip r:embed="rId7"/>
          <a:stretch>
            <a:fillRect/>
          </a:stretch>
        </p:blipFill>
        <p:spPr>
          <a:xfrm>
            <a:off x="4859114" y="1889124"/>
            <a:ext cx="1777125" cy="533400"/>
          </a:xfrm>
          <a:prstGeom prst="rect">
            <a:avLst/>
          </a:prstGeom>
        </p:spPr>
      </p:pic>
      <p:pic>
        <p:nvPicPr>
          <p:cNvPr id="99" name="图片 98"/>
          <p:cNvPicPr>
            <a:picLocks noChangeAspect="1"/>
          </p:cNvPicPr>
          <p:nvPr/>
        </p:nvPicPr>
        <p:blipFill>
          <a:blip r:embed="rId8"/>
          <a:stretch>
            <a:fillRect/>
          </a:stretch>
        </p:blipFill>
        <p:spPr>
          <a:xfrm>
            <a:off x="759136" y="1647661"/>
            <a:ext cx="4227019" cy="711200"/>
          </a:xfrm>
          <a:prstGeom prst="rect">
            <a:avLst/>
          </a:prstGeom>
        </p:spPr>
      </p:pic>
      <p:cxnSp>
        <p:nvCxnSpPr>
          <p:cNvPr id="101" name="肘形连接符 100"/>
          <p:cNvCxnSpPr>
            <a:stCxn id="99" idx="2"/>
          </p:cNvCxnSpPr>
          <p:nvPr/>
        </p:nvCxnSpPr>
        <p:spPr>
          <a:xfrm rot="16200000" flipH="1">
            <a:off x="3136648" y="2094858"/>
            <a:ext cx="1558043" cy="2086047"/>
          </a:xfrm>
          <a:prstGeom prst="bentConnector2">
            <a:avLst/>
          </a:prstGeom>
          <a:ln w="12700"/>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4869396" y="3916903"/>
            <a:ext cx="0" cy="696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473148" y="3061263"/>
            <a:ext cx="1162562" cy="369332"/>
          </a:xfrm>
          <a:prstGeom prst="rect">
            <a:avLst/>
          </a:prstGeom>
        </p:spPr>
        <p:txBody>
          <a:bodyPr wrap="none">
            <a:spAutoFit/>
          </a:bodyPr>
          <a:lstStyle/>
          <a:p>
            <a:r>
              <a:rPr lang="zh-CN" altLang="en-US" dirty="0"/>
              <a:t>type erase</a:t>
            </a:r>
          </a:p>
        </p:txBody>
      </p:sp>
    </p:spTree>
    <p:extLst>
      <p:ext uri="{BB962C8B-B14F-4D97-AF65-F5344CB8AC3E}">
        <p14:creationId xmlns:p14="http://schemas.microsoft.com/office/powerpoint/2010/main" val="10782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2"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wipe(up)">
                                      <p:cBhvr>
                                        <p:cTn id="29" dur="500"/>
                                        <p:tgtEl>
                                          <p:spTgt spid="101"/>
                                        </p:tgtEl>
                                      </p:cBhvr>
                                    </p:animEffect>
                                  </p:childTnLst>
                                </p:cTn>
                              </p:par>
                              <p:par>
                                <p:cTn id="30" presetID="22" presetClass="entr" presetSubtype="1"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up)">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
                                        </p:tgtEl>
                                        <p:attrNameLst>
                                          <p:attrName>style.visibility</p:attrName>
                                        </p:attrNameLst>
                                      </p:cBhvr>
                                      <p:to>
                                        <p:strVal val="visible"/>
                                      </p:to>
                                    </p:set>
                                    <p:anim calcmode="lin" valueType="num">
                                      <p:cBhvr additive="base">
                                        <p:cTn id="37" dur="500" fill="hold"/>
                                        <p:tgtEl>
                                          <p:spTgt spid="110"/>
                                        </p:tgtEl>
                                        <p:attrNameLst>
                                          <p:attrName>ppt_x</p:attrName>
                                        </p:attrNameLst>
                                      </p:cBhvr>
                                      <p:tavLst>
                                        <p:tav tm="0">
                                          <p:val>
                                            <p:strVal val="#ppt_x"/>
                                          </p:val>
                                        </p:tav>
                                        <p:tav tm="100000">
                                          <p:val>
                                            <p:strVal val="#ppt_x"/>
                                          </p:val>
                                        </p:tav>
                                      </p:tavLst>
                                    </p:anim>
                                    <p:anim calcmode="lin" valueType="num">
                                      <p:cBhvr additive="base">
                                        <p:cTn id="3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p:cTn id="43" dur="1000" fill="hold"/>
                                        <p:tgtEl>
                                          <p:spTgt spid="72"/>
                                        </p:tgtEl>
                                        <p:attrNameLst>
                                          <p:attrName>ppt_w</p:attrName>
                                        </p:attrNameLst>
                                      </p:cBhvr>
                                      <p:tavLst>
                                        <p:tav tm="0">
                                          <p:val>
                                            <p:fltVal val="0"/>
                                          </p:val>
                                        </p:tav>
                                        <p:tav tm="100000">
                                          <p:val>
                                            <p:strVal val="#ppt_w"/>
                                          </p:val>
                                        </p:tav>
                                      </p:tavLst>
                                    </p:anim>
                                    <p:anim calcmode="lin" valueType="num">
                                      <p:cBhvr>
                                        <p:cTn id="44" dur="1000" fill="hold"/>
                                        <p:tgtEl>
                                          <p:spTgt spid="72"/>
                                        </p:tgtEl>
                                        <p:attrNameLst>
                                          <p:attrName>ppt_h</p:attrName>
                                        </p:attrNameLst>
                                      </p:cBhvr>
                                      <p:tavLst>
                                        <p:tav tm="0">
                                          <p:val>
                                            <p:fltVal val="0"/>
                                          </p:val>
                                        </p:tav>
                                        <p:tav tm="100000">
                                          <p:val>
                                            <p:strVal val="#ppt_h"/>
                                          </p:val>
                                        </p:tav>
                                      </p:tavLst>
                                    </p:anim>
                                    <p:anim calcmode="lin" valueType="num">
                                      <p:cBhvr>
                                        <p:cTn id="45" dur="1000" fill="hold"/>
                                        <p:tgtEl>
                                          <p:spTgt spid="72"/>
                                        </p:tgtEl>
                                        <p:attrNameLst>
                                          <p:attrName>style.rotation</p:attrName>
                                        </p:attrNameLst>
                                      </p:cBhvr>
                                      <p:tavLst>
                                        <p:tav tm="0">
                                          <p:val>
                                            <p:fltVal val="90"/>
                                          </p:val>
                                        </p:tav>
                                        <p:tav tm="100000">
                                          <p:val>
                                            <p:fltVal val="0"/>
                                          </p:val>
                                        </p:tav>
                                      </p:tavLst>
                                    </p:anim>
                                    <p:animEffect transition="in" filter="fade">
                                      <p:cBhvr>
                                        <p:cTn id="46" dur="1000"/>
                                        <p:tgtEl>
                                          <p:spTgt spid="72"/>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wipe(up)">
                                      <p:cBhvr>
                                        <p:cTn id="50" dur="500"/>
                                        <p:tgtEl>
                                          <p:spTgt spid="108"/>
                                        </p:tgtEl>
                                      </p:cBhvr>
                                    </p:animEffect>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362" y="1790700"/>
            <a:ext cx="4867275" cy="3276600"/>
          </a:xfrm>
          <a:prstGeom prst="rect">
            <a:avLst/>
          </a:prstGeom>
        </p:spPr>
      </p:pic>
    </p:spTree>
    <p:extLst>
      <p:ext uri="{BB962C8B-B14F-4D97-AF65-F5344CB8AC3E}">
        <p14:creationId xmlns:p14="http://schemas.microsoft.com/office/powerpoint/2010/main" val="1767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 y="1437925"/>
            <a:ext cx="5108875" cy="4767294"/>
          </a:xfrm>
          <a:prstGeom prst="rect">
            <a:avLst/>
          </a:prstGeom>
        </p:spPr>
      </p:pic>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10" name="图片 9"/>
          <p:cNvPicPr>
            <a:picLocks noChangeAspect="1"/>
          </p:cNvPicPr>
          <p:nvPr/>
        </p:nvPicPr>
        <p:blipFill>
          <a:blip r:embed="rId3"/>
          <a:stretch>
            <a:fillRect/>
          </a:stretch>
        </p:blipFill>
        <p:spPr>
          <a:xfrm>
            <a:off x="2985245" y="2559261"/>
            <a:ext cx="1667701" cy="801757"/>
          </a:xfrm>
          <a:prstGeom prst="rect">
            <a:avLst/>
          </a:prstGeom>
        </p:spPr>
      </p:pic>
      <p:pic>
        <p:nvPicPr>
          <p:cNvPr id="13" name="图片 12"/>
          <p:cNvPicPr>
            <a:picLocks noChangeAspect="1"/>
          </p:cNvPicPr>
          <p:nvPr/>
        </p:nvPicPr>
        <p:blipFill>
          <a:blip r:embed="rId4"/>
          <a:stretch>
            <a:fillRect/>
          </a:stretch>
        </p:blipFill>
        <p:spPr>
          <a:xfrm>
            <a:off x="2979366" y="4482354"/>
            <a:ext cx="1673580" cy="80458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5772077" y="3145668"/>
            <a:ext cx="3585882" cy="1256946"/>
          </a:xfrm>
          <a:prstGeom prst="rect">
            <a:avLst/>
          </a:prstGeom>
        </p:spPr>
      </p:pic>
    </p:spTree>
    <p:extLst>
      <p:ext uri="{BB962C8B-B14F-4D97-AF65-F5344CB8AC3E}">
        <p14:creationId xmlns:p14="http://schemas.microsoft.com/office/powerpoint/2010/main" val="40119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a:t>
            </a:r>
            <a:r>
              <a:rPr lang="en-US" altLang="zh-CN" dirty="0" smtClean="0"/>
              <a:t>functions </a:t>
            </a:r>
            <a:r>
              <a:rPr lang="en-US" altLang="zh-CN" dirty="0"/>
              <a:t>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327635" y="2921604"/>
            <a:ext cx="2763898" cy="584775"/>
          </a:xfrm>
          <a:prstGeom prst="rect">
            <a:avLst/>
          </a:prstGeom>
        </p:spPr>
        <p:txBody>
          <a:bodyPr wrap="none">
            <a:spAutoFit/>
          </a:bodyPr>
          <a:lstStyle/>
          <a:p>
            <a:r>
              <a:rPr lang="en-US" altLang="zh-CN" sz="3200" dirty="0" smtClean="0"/>
              <a:t>How </a:t>
            </a:r>
            <a:r>
              <a:rPr lang="en-US" altLang="zh-CN" sz="3200" dirty="0"/>
              <a:t>about </a:t>
            </a:r>
            <a:r>
              <a:rPr lang="en-US" altLang="zh-CN" sz="3200" dirty="0" err="1" smtClean="0"/>
              <a:t>url</a:t>
            </a:r>
            <a:r>
              <a:rPr lang="en-US" altLang="zh-CN" sz="3200" dirty="0" smtClean="0"/>
              <a:t>?</a:t>
            </a:r>
            <a:endParaRPr lang="zh-CN" altLang="en-US" sz="3200" dirty="0"/>
          </a:p>
        </p:txBody>
      </p:sp>
    </p:spTree>
    <p:extLst>
      <p:ext uri="{BB962C8B-B14F-4D97-AF65-F5344CB8AC3E}">
        <p14:creationId xmlns:p14="http://schemas.microsoft.com/office/powerpoint/2010/main" val="1280170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
        <p:nvSpPr>
          <p:cNvPr id="5" name="矩形 4"/>
          <p:cNvSpPr/>
          <p:nvPr/>
        </p:nvSpPr>
        <p:spPr>
          <a:xfrm>
            <a:off x="1948364" y="6205219"/>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Cut the complexity</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824037"/>
            <a:ext cx="5715000" cy="3209925"/>
          </a:xfrm>
          <a:prstGeom prst="rect">
            <a:avLst/>
          </a:prstGeom>
        </p:spPr>
      </p:pic>
    </p:spTree>
    <p:extLst>
      <p:ext uri="{BB962C8B-B14F-4D97-AF65-F5344CB8AC3E}">
        <p14:creationId xmlns:p14="http://schemas.microsoft.com/office/powerpoint/2010/main" val="2367357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a:t>
            </a:r>
            <a:r>
              <a:rPr lang="en-US" altLang="zh-CN" b="1" dirty="0"/>
              <a:t>//compile error, not matching</a:t>
            </a:r>
            <a:endParaRPr lang="en-US" altLang="zh-CN" b="1" dirty="0" smtClean="0"/>
          </a:p>
          <a:p>
            <a:endParaRPr lang="en-US" altLang="zh-CN" dirty="0" smtClean="0"/>
          </a:p>
          <a:p>
            <a:r>
              <a:rPr lang="en-US" altLang="zh-CN" dirty="0" smtClean="0"/>
              <a:t>No </a:t>
            </a:r>
            <a:r>
              <a:rPr lang="en-US" altLang="zh-CN" dirty="0"/>
              <a:t>protocol </a:t>
            </a:r>
            <a:r>
              <a:rPr lang="en-US" altLang="zh-CN" dirty="0" smtClean="0"/>
              <a:t>file</a:t>
            </a:r>
          </a:p>
          <a:p>
            <a:r>
              <a:rPr lang="en-US" altLang="zh-CN" dirty="0" smtClean="0"/>
              <a:t>call protocol is very easy to understand</a:t>
            </a:r>
            <a:endParaRPr lang="en-US" altLang="zh-CN" dirty="0"/>
          </a:p>
          <a:p>
            <a:endParaRPr lang="en-US" altLang="zh-CN" dirty="0"/>
          </a:p>
          <a:p>
            <a:r>
              <a:rPr lang="en-US" altLang="zh-CN" dirty="0"/>
              <a:t>How to check call error </a:t>
            </a:r>
            <a:r>
              <a:rPr lang="en-US" altLang="zh-CN" dirty="0" smtClean="0"/>
              <a:t>at </a:t>
            </a:r>
            <a:r>
              <a:rPr lang="en-US" altLang="zh-CN" dirty="0"/>
              <a:t>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matching</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498" y="1238755"/>
            <a:ext cx="3115110" cy="4734586"/>
          </a:xfrm>
          <a:prstGeom prst="rect">
            <a:avLst/>
          </a:prstGeom>
        </p:spPr>
      </p:pic>
      <p:pic>
        <p:nvPicPr>
          <p:cNvPr id="6" name="图片 5"/>
          <p:cNvPicPr>
            <a:picLocks noChangeAspect="1"/>
          </p:cNvPicPr>
          <p:nvPr/>
        </p:nvPicPr>
        <p:blipFill>
          <a:blip r:embed="rId3"/>
          <a:stretch>
            <a:fillRect/>
          </a:stretch>
        </p:blipFill>
        <p:spPr>
          <a:xfrm>
            <a:off x="685678" y="2434619"/>
            <a:ext cx="3095238" cy="2342857"/>
          </a:xfrm>
          <a:prstGeom prst="rect">
            <a:avLst/>
          </a:prstGeom>
        </p:spPr>
      </p:pic>
      <p:sp>
        <p:nvSpPr>
          <p:cNvPr id="8" name="矩形 7"/>
          <p:cNvSpPr/>
          <p:nvPr/>
        </p:nvSpPr>
        <p:spPr>
          <a:xfrm>
            <a:off x="3872857" y="3205937"/>
            <a:ext cx="1568699" cy="400110"/>
          </a:xfrm>
          <a:prstGeom prst="rect">
            <a:avLst/>
          </a:prstGeom>
        </p:spPr>
        <p:txBody>
          <a:bodyPr wrap="none">
            <a:spAutoFit/>
          </a:bodyPr>
          <a:lstStyle/>
          <a:p>
            <a:r>
              <a:rPr lang="zh-CN" altLang="en-US" sz="2000" b="1" dirty="0"/>
              <a:t>is  </a:t>
            </a:r>
            <a:r>
              <a:rPr lang="zh-CN" altLang="en-US" sz="2000" b="1" dirty="0" smtClean="0"/>
              <a:t>matching</a:t>
            </a:r>
            <a:r>
              <a:rPr lang="en-US" altLang="zh-CN" sz="2000" b="1" dirty="0" smtClean="0"/>
              <a:t>?</a:t>
            </a:r>
            <a:endParaRPr lang="zh-CN" altLang="en-US" sz="2000" b="1" dirty="0"/>
          </a:p>
        </p:txBody>
      </p:sp>
    </p:spTree>
    <p:extLst>
      <p:ext uri="{BB962C8B-B14F-4D97-AF65-F5344CB8AC3E}">
        <p14:creationId xmlns:p14="http://schemas.microsoft.com/office/powerpoint/2010/main" val="274458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template </a:t>
            </a:r>
            <a:r>
              <a:rPr lang="zh-CN" altLang="en-US" dirty="0"/>
              <a:t>&lt;typename T&gt;</a:t>
            </a:r>
          </a:p>
          <a:p>
            <a:r>
              <a:rPr lang="zh-CN" altLang="en-US" dirty="0"/>
              <a:t> </a:t>
            </a:r>
            <a:r>
              <a:rPr lang="zh-CN" altLang="en-US" dirty="0" smtClean="0"/>
              <a:t>   static </a:t>
            </a:r>
            <a:r>
              <a:rPr lang="zh-CN" altLang="en-US" dirty="0"/>
              <a:t>std::false_type test(...);</a:t>
            </a:r>
          </a:p>
          <a:p>
            <a:r>
              <a:rPr lang="zh-CN" altLang="en-US" dirty="0"/>
              <a:t> </a:t>
            </a:r>
            <a:r>
              <a:rPr lang="zh-CN" altLang="en-US" dirty="0" smtClean="0"/>
              <a:t>   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using </a:t>
            </a:r>
            <a:r>
              <a:rPr lang="zh-CN" altLang="en-US" dirty="0"/>
              <a:t>result_type = decltype(test&lt;Func&gt;(0));</a:t>
            </a:r>
          </a:p>
          <a:p>
            <a:r>
              <a:rPr lang="zh-CN" altLang="en-US" dirty="0"/>
              <a:t>public:</a:t>
            </a:r>
          </a:p>
          <a:p>
            <a:r>
              <a:rPr lang="zh-CN" altLang="en-US" dirty="0"/>
              <a:t> </a:t>
            </a:r>
            <a:r>
              <a:rPr lang="zh-CN" altLang="en-US" dirty="0" smtClean="0"/>
              <a:t>   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more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05" y="1686595"/>
            <a:ext cx="3631711" cy="3631711"/>
          </a:xfrm>
          <a:prstGeom prst="rect">
            <a:avLst/>
          </a:prstGeom>
        </p:spPr>
      </p:pic>
    </p:spTree>
    <p:extLst>
      <p:ext uri="{BB962C8B-B14F-4D97-AF65-F5344CB8AC3E}">
        <p14:creationId xmlns:p14="http://schemas.microsoft.com/office/powerpoint/2010/main" val="23002426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pPr marL="285750" indent="-285750">
              <a:buFont typeface="Wingdings" panose="05000000000000000000" pitchFamily="2" charset="2"/>
              <a:buChar char="Ø"/>
            </a:pPr>
            <a:r>
              <a:rPr lang="en-US" altLang="zh-CN" dirty="0" smtClean="0"/>
              <a:t>RPC is a special pub/sub.</a:t>
            </a:r>
          </a:p>
          <a:p>
            <a:endParaRPr lang="en-US" altLang="zh-CN" dirty="0"/>
          </a:p>
          <a:p>
            <a:pPr marL="285750" indent="-285750">
              <a:buFont typeface="Wingdings" panose="05000000000000000000" pitchFamily="2" charset="2"/>
              <a:buChar char="Ø"/>
            </a:pPr>
            <a:r>
              <a:rPr lang="en-US" altLang="zh-CN" dirty="0" smtClean="0"/>
              <a:t>pub/sub is a special RPC</a:t>
            </a:r>
          </a:p>
          <a:p>
            <a:endParaRPr lang="en-US" altLang="zh-CN" dirty="0"/>
          </a:p>
          <a:p>
            <a:pPr marL="285750" indent="-285750">
              <a:buFont typeface="Wingdings" panose="05000000000000000000" pitchFamily="2" charset="2"/>
              <a:buChar char="Ø"/>
            </a:pPr>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smtClean="0">
                <a:solidFill>
                  <a:schemeClr val="accent5"/>
                </a:solidFill>
              </a:rPr>
              <a:t>rest_rpc</a:t>
            </a:r>
            <a:r>
              <a:rPr lang="en-US" altLang="zh-CN" sz="1800" dirty="0" smtClean="0">
                <a:solidFill>
                  <a:schemeClr val="accent5"/>
                </a:solidFill>
              </a:rPr>
              <a:t>?</a:t>
            </a:r>
            <a:endParaRPr lang="en-US" altLang="zh-CN" sz="1800" dirty="0">
              <a:solidFill>
                <a:schemeClr val="accent5"/>
              </a:solidFill>
            </a:endParaRPr>
          </a:p>
          <a:p>
            <a:endParaRPr lang="en-US" altLang="zh-CN" dirty="0"/>
          </a:p>
          <a:p>
            <a:r>
              <a:rPr lang="en-US" altLang="zh-CN" dirty="0" smtClean="0"/>
              <a:t>3.</a:t>
            </a:r>
            <a:r>
              <a:rPr lang="en-US" altLang="zh-CN" dirty="0" smtClean="0"/>
              <a:t>Ease </a:t>
            </a:r>
            <a:r>
              <a:rPr lang="en-US" altLang="zh-CN" dirty="0"/>
              <a:t>of use challenges</a:t>
            </a:r>
            <a:endParaRPr lang="en-US" altLang="zh-CN" dirty="0"/>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smtClean="0"/>
              <a:t>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5" y="1596837"/>
            <a:ext cx="2458571" cy="276589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404" y="4658761"/>
            <a:ext cx="3514286" cy="666667"/>
          </a:xfrm>
          <a:prstGeom prst="rect">
            <a:avLst/>
          </a:prstGeom>
        </p:spPr>
      </p:pic>
    </p:spTree>
    <p:extLst>
      <p:ext uri="{BB962C8B-B14F-4D97-AF65-F5344CB8AC3E}">
        <p14:creationId xmlns:p14="http://schemas.microsoft.com/office/powerpoint/2010/main" val="1424536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r>
              <a:rPr lang="en-US" altLang="zh-CN" dirty="0" smtClean="0"/>
              <a:t>?</a:t>
            </a:r>
            <a:endParaRPr lang="en-US" altLang="zh-CN" dirty="0" smtClean="0"/>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a:t>
            </a:r>
            <a:r>
              <a:rPr lang="en-US" altLang="zh-CN" sz="1800" dirty="0" smtClean="0">
                <a:solidFill>
                  <a:schemeClr val="accent5"/>
                </a:solidFill>
              </a:rPr>
              <a:t>can </a:t>
            </a:r>
            <a:r>
              <a:rPr lang="en-US" altLang="zh-CN" sz="1800" dirty="0" smtClean="0">
                <a:solidFill>
                  <a:schemeClr val="accent5"/>
                </a:solidFill>
              </a:rPr>
              <a:t>you do </a:t>
            </a:r>
            <a:r>
              <a:rPr lang="en-US" altLang="zh-CN" sz="1800" dirty="0">
                <a:solidFill>
                  <a:schemeClr val="accent5"/>
                </a:solidFill>
              </a:rPr>
              <a:t>with </a:t>
            </a:r>
            <a:r>
              <a:rPr lang="en-US" altLang="zh-CN" sz="1800" dirty="0" smtClean="0">
                <a:solidFill>
                  <a:schemeClr val="accent5"/>
                </a:solidFill>
              </a:rPr>
              <a:t>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a:t>
            </a:r>
            <a:r>
              <a:rPr lang="en-US" altLang="zh-CN" dirty="0" smtClean="0"/>
              <a:t>do what</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RPC </a:t>
            </a:r>
            <a:r>
              <a:rPr lang="en-US" altLang="zh-CN" dirty="0" err="1" smtClean="0"/>
              <a:t>frmework</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12" name="文本占位符 2"/>
          <p:cNvSpPr txBox="1">
            <a:spLocks/>
          </p:cNvSpPr>
          <p:nvPr/>
        </p:nvSpPr>
        <p:spPr>
          <a:xfrm>
            <a:off x="501794" y="1006879"/>
            <a:ext cx="8375506" cy="5198340"/>
          </a:xfrm>
          <a:prstGeom prst="rect">
            <a:avLst/>
          </a:prstGeom>
        </p:spPr>
        <p:txBody>
          <a:bodyPr vert="horz" wrap="square"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1600" b="0" i="0" kern="1200" smtClean="0">
                <a:solidFill>
                  <a:schemeClr val="tx1">
                    <a:lumMod val="75000"/>
                    <a:lumOff val="25000"/>
                  </a:schemeClr>
                </a:solidFill>
                <a:effectLst/>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smtClean="0"/>
              <a:t>grpc</a:t>
            </a:r>
            <a:r>
              <a:rPr lang="en-US" altLang="zh-CN" b="1" dirty="0" smtClean="0"/>
              <a:t> from google</a:t>
            </a:r>
          </a:p>
          <a:p>
            <a:r>
              <a:rPr lang="en-US" altLang="zh-CN" dirty="0" err="1" smtClean="0"/>
              <a:t>helloworld.proto</a:t>
            </a:r>
            <a:endParaRPr lang="en-US" altLang="zh-CN" dirty="0" smtClean="0"/>
          </a:p>
          <a:p>
            <a:r>
              <a:rPr lang="en-US" altLang="zh-CN" dirty="0" smtClean="0"/>
              <a:t>service Greeter {</a:t>
            </a:r>
          </a:p>
          <a:p>
            <a:r>
              <a:rPr lang="en-US" altLang="zh-CN" dirty="0" smtClean="0"/>
              <a:t>    </a:t>
            </a:r>
            <a:r>
              <a:rPr lang="en-US" altLang="zh-CN" dirty="0" err="1" smtClean="0"/>
              <a:t>rpc</a:t>
            </a:r>
            <a:r>
              <a:rPr lang="en-US" altLang="zh-CN" dirty="0" smtClean="0"/>
              <a:t> </a:t>
            </a:r>
            <a:r>
              <a:rPr lang="en-US" altLang="zh-CN" dirty="0" err="1" smtClean="0"/>
              <a:t>SayHello</a:t>
            </a:r>
            <a:r>
              <a:rPr lang="en-US" altLang="zh-CN" dirty="0" smtClean="0"/>
              <a:t> (</a:t>
            </a:r>
            <a:r>
              <a:rPr lang="en-US" altLang="zh-CN" dirty="0" err="1" smtClean="0"/>
              <a:t>HelloRequest</a:t>
            </a:r>
            <a:r>
              <a:rPr lang="en-US" altLang="zh-CN" dirty="0" smtClean="0"/>
              <a:t>) returns (</a:t>
            </a:r>
            <a:r>
              <a:rPr lang="en-US" altLang="zh-CN" dirty="0" err="1" smtClean="0"/>
              <a:t>HelloReply</a:t>
            </a:r>
            <a:r>
              <a:rPr lang="en-US" altLang="zh-CN" dirty="0" smtClean="0"/>
              <a:t>) {}</a:t>
            </a:r>
          </a:p>
          <a:p>
            <a:r>
              <a:rPr lang="en-US" altLang="zh-CN" dirty="0" smtClean="0"/>
              <a:t>}</a:t>
            </a:r>
          </a:p>
          <a:p>
            <a:endParaRPr lang="en-US" altLang="zh-CN" dirty="0" smtClean="0"/>
          </a:p>
          <a:p>
            <a:r>
              <a:rPr lang="en-US" altLang="zh-CN" dirty="0" err="1" smtClean="0"/>
              <a:t>grpc</a:t>
            </a:r>
            <a:r>
              <a:rPr lang="en-US" altLang="zh-CN" dirty="0" smtClean="0"/>
              <a:t> server:</a:t>
            </a:r>
          </a:p>
          <a:p>
            <a:r>
              <a:rPr lang="en-US" altLang="zh-CN" dirty="0" smtClean="0"/>
              <a:t>class </a:t>
            </a:r>
            <a:r>
              <a:rPr lang="en-US" altLang="zh-CN" dirty="0" err="1" smtClean="0"/>
              <a:t>GreeterServiceImpl</a:t>
            </a:r>
            <a:r>
              <a:rPr lang="en-US" altLang="zh-CN" dirty="0" smtClean="0"/>
              <a:t> final : public Greeter::Service {</a:t>
            </a:r>
          </a:p>
          <a:p>
            <a:r>
              <a:rPr lang="en-US" altLang="zh-CN" dirty="0" smtClean="0"/>
              <a:t>  Status </a:t>
            </a:r>
            <a:r>
              <a:rPr lang="en-US" altLang="zh-CN" dirty="0" err="1" smtClean="0"/>
              <a:t>SayHello</a:t>
            </a:r>
            <a:r>
              <a:rPr lang="en-US" altLang="zh-CN" dirty="0" smtClean="0"/>
              <a:t>(</a:t>
            </a:r>
            <a:r>
              <a:rPr lang="en-US" altLang="zh-CN" dirty="0" err="1" smtClean="0"/>
              <a:t>ServerContext</a:t>
            </a:r>
            <a:r>
              <a:rPr lang="en-US" altLang="zh-CN" dirty="0" smtClean="0"/>
              <a:t>* context, </a:t>
            </a:r>
            <a:r>
              <a:rPr lang="en-US" altLang="zh-CN" dirty="0" err="1" smtClean="0"/>
              <a:t>const</a:t>
            </a:r>
            <a:r>
              <a:rPr lang="en-US" altLang="zh-CN" dirty="0" smtClean="0"/>
              <a:t> </a:t>
            </a:r>
            <a:r>
              <a:rPr lang="en-US" altLang="zh-CN" dirty="0" err="1" smtClean="0"/>
              <a:t>HelloRequest</a:t>
            </a:r>
            <a:r>
              <a:rPr lang="en-US" altLang="zh-CN" dirty="0" smtClean="0"/>
              <a:t>* request,</a:t>
            </a:r>
          </a:p>
          <a:p>
            <a:r>
              <a:rPr lang="en-US" altLang="zh-CN" dirty="0" smtClean="0"/>
              <a:t>                  </a:t>
            </a:r>
            <a:r>
              <a:rPr lang="en-US" altLang="zh-CN" dirty="0" err="1" smtClean="0"/>
              <a:t>HelloReply</a:t>
            </a:r>
            <a:r>
              <a:rPr lang="en-US" altLang="zh-CN" dirty="0" smtClean="0"/>
              <a:t>* reply) override {</a:t>
            </a:r>
          </a:p>
          <a:p>
            <a:r>
              <a:rPr lang="en-US" altLang="zh-CN" dirty="0" smtClean="0"/>
              <a:t>    </a:t>
            </a:r>
            <a:r>
              <a:rPr lang="en-US" altLang="zh-CN" dirty="0" err="1" smtClean="0"/>
              <a:t>std</a:t>
            </a:r>
            <a:r>
              <a:rPr lang="en-US" altLang="zh-CN" dirty="0" smtClean="0"/>
              <a:t>::string prefix("Hello ");</a:t>
            </a:r>
          </a:p>
          <a:p>
            <a:r>
              <a:rPr lang="en-US" altLang="zh-CN" dirty="0" smtClean="0"/>
              <a:t>    reply-&gt;</a:t>
            </a:r>
            <a:r>
              <a:rPr lang="en-US" altLang="zh-CN" dirty="0" err="1" smtClean="0"/>
              <a:t>set_message</a:t>
            </a:r>
            <a:r>
              <a:rPr lang="en-US" altLang="zh-CN" dirty="0" smtClean="0"/>
              <a:t>(prefix + request-&gt;name());</a:t>
            </a:r>
          </a:p>
          <a:p>
            <a:r>
              <a:rPr lang="en-US" altLang="zh-CN" dirty="0" smtClean="0"/>
              <a:t>    return Status::OK;</a:t>
            </a:r>
          </a:p>
          <a:p>
            <a:r>
              <a:rPr lang="en-US" altLang="zh-CN" dirty="0" smtClean="0"/>
              <a:t>  }</a:t>
            </a:r>
          </a:p>
          <a:p>
            <a:r>
              <a:rPr lang="en-US" altLang="zh-CN" dirty="0" smtClean="0"/>
              <a:t>};</a:t>
            </a:r>
            <a:endParaRPr lang="en-US" dirty="0"/>
          </a:p>
        </p:txBody>
      </p:sp>
      <p:sp>
        <p:nvSpPr>
          <p:cNvPr id="13" name="矩形 12"/>
          <p:cNvSpPr/>
          <p:nvPr/>
        </p:nvSpPr>
        <p:spPr>
          <a:xfrm>
            <a:off x="560174" y="3410465"/>
            <a:ext cx="7125016" cy="1013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530162" y="2533913"/>
            <a:ext cx="1237839" cy="369332"/>
          </a:xfrm>
          <a:prstGeom prst="rect">
            <a:avLst/>
          </a:prstGeom>
        </p:spPr>
        <p:txBody>
          <a:bodyPr wrap="none">
            <a:spAutoFit/>
          </a:bodyPr>
          <a:lstStyle/>
          <a:p>
            <a:r>
              <a:rPr lang="zh-CN" altLang="en-US" dirty="0">
                <a:solidFill>
                  <a:srgbClr val="FF0000"/>
                </a:solidFill>
              </a:rPr>
              <a:t>Strict limits</a:t>
            </a:r>
          </a:p>
        </p:txBody>
      </p:sp>
      <p:sp>
        <p:nvSpPr>
          <p:cNvPr id="15" name="矩形 14"/>
          <p:cNvSpPr/>
          <p:nvPr/>
        </p:nvSpPr>
        <p:spPr>
          <a:xfrm>
            <a:off x="6126274" y="4852713"/>
            <a:ext cx="1314975" cy="369332"/>
          </a:xfrm>
          <a:prstGeom prst="rect">
            <a:avLst/>
          </a:prstGeom>
        </p:spPr>
        <p:txBody>
          <a:bodyPr wrap="none">
            <a:spAutoFit/>
          </a:bodyPr>
          <a:lstStyle/>
          <a:p>
            <a:r>
              <a:rPr lang="en-US" altLang="zh-CN" dirty="0" smtClean="0">
                <a:solidFill>
                  <a:srgbClr val="FF0000"/>
                </a:solidFill>
              </a:rPr>
              <a:t>No freedom</a:t>
            </a:r>
            <a:endParaRPr lang="zh-CN" altLang="en-US" dirty="0">
              <a:solidFill>
                <a:srgbClr val="FF0000"/>
              </a:solidFill>
            </a:endParaRPr>
          </a:p>
        </p:txBody>
      </p:sp>
      <p:sp>
        <p:nvSpPr>
          <p:cNvPr id="16" name="下箭头 15"/>
          <p:cNvSpPr/>
          <p:nvPr/>
        </p:nvSpPr>
        <p:spPr>
          <a:xfrm rot="14240075">
            <a:off x="3934129" y="2547421"/>
            <a:ext cx="250210" cy="113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18409362">
            <a:off x="5694424" y="3925064"/>
            <a:ext cx="246105" cy="1128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682315" y="1324199"/>
            <a:ext cx="2932854" cy="369332"/>
          </a:xfrm>
          <a:prstGeom prst="rect">
            <a:avLst/>
          </a:prstGeom>
        </p:spPr>
        <p:txBody>
          <a:bodyPr wrap="none">
            <a:spAutoFit/>
          </a:bodyPr>
          <a:lstStyle/>
          <a:p>
            <a:r>
              <a:rPr lang="zh-CN" altLang="en-US" dirty="0" smtClean="0">
                <a:solidFill>
                  <a:srgbClr val="FF0000"/>
                </a:solidFill>
              </a:rPr>
              <a:t>Need </a:t>
            </a:r>
            <a:r>
              <a:rPr lang="en-US" altLang="zh-CN" dirty="0" smtClean="0">
                <a:solidFill>
                  <a:srgbClr val="FF0000"/>
                </a:solidFill>
              </a:rPr>
              <a:t>to</a:t>
            </a:r>
            <a:r>
              <a:rPr lang="zh-CN" altLang="en-US" dirty="0" smtClean="0">
                <a:solidFill>
                  <a:srgbClr val="FF0000"/>
                </a:solidFill>
              </a:rPr>
              <a:t> define </a:t>
            </a:r>
            <a:r>
              <a:rPr lang="en-US" altLang="zh-CN" dirty="0" smtClean="0">
                <a:solidFill>
                  <a:srgbClr val="FF0000"/>
                </a:solidFill>
              </a:rPr>
              <a:t>a</a:t>
            </a:r>
            <a:r>
              <a:rPr lang="zh-CN" altLang="en-US" dirty="0" smtClean="0">
                <a:solidFill>
                  <a:srgbClr val="FF0000"/>
                </a:solidFill>
              </a:rPr>
              <a:t> 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Tree>
    <p:extLst>
      <p:ext uri="{BB962C8B-B14F-4D97-AF65-F5344CB8AC3E}">
        <p14:creationId xmlns:p14="http://schemas.microsoft.com/office/powerpoint/2010/main" val="30285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 calcmode="lin" valueType="num">
                                      <p:cBhvr additive="base">
                                        <p:cTn id="1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 calcmode="lin" valueType="num">
                                      <p:cBhvr additive="base">
                                        <p:cTn id="1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 calcmode="lin" valueType="num">
                                      <p:cBhvr additive="base">
                                        <p:cTn id="2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anim calcmode="lin" valueType="num">
                                      <p:cBhvr additive="base">
                                        <p:cTn id="2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 calcmode="lin" valueType="num">
                                      <p:cBhvr additive="base">
                                        <p:cTn id="3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anim calcmode="lin" valueType="num">
                                      <p:cBhvr additive="base">
                                        <p:cTn id="3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10" end="10"/>
                                            </p:txEl>
                                          </p:spTgt>
                                        </p:tgtEl>
                                        <p:attrNameLst>
                                          <p:attrName>style.visibility</p:attrName>
                                        </p:attrNameLst>
                                      </p:cBhvr>
                                      <p:to>
                                        <p:strVal val="visible"/>
                                      </p:to>
                                    </p:set>
                                    <p:anim calcmode="lin" valueType="num">
                                      <p:cBhvr additive="base">
                                        <p:cTn id="4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anim calcmode="lin" valueType="num">
                                      <p:cBhvr additive="base">
                                        <p:cTn id="45"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xEl>
                                              <p:pRg st="12" end="12"/>
                                            </p:txEl>
                                          </p:spTgt>
                                        </p:tgtEl>
                                        <p:attrNameLst>
                                          <p:attrName>style.visibility</p:attrName>
                                        </p:attrNameLst>
                                      </p:cBhvr>
                                      <p:to>
                                        <p:strVal val="visible"/>
                                      </p:to>
                                    </p:set>
                                    <p:anim calcmode="lin" valueType="num">
                                      <p:cBhvr additive="base">
                                        <p:cTn id="49"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
                                            <p:txEl>
                                              <p:pRg st="13" end="13"/>
                                            </p:txEl>
                                          </p:spTgt>
                                        </p:tgtEl>
                                        <p:attrNameLst>
                                          <p:attrName>style.visibility</p:attrName>
                                        </p:attrNameLst>
                                      </p:cBhvr>
                                      <p:to>
                                        <p:strVal val="visible"/>
                                      </p:to>
                                    </p:set>
                                    <p:anim calcmode="lin" valueType="num">
                                      <p:cBhvr additive="base">
                                        <p:cTn id="53"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
                                            <p:txEl>
                                              <p:pRg st="14" end="14"/>
                                            </p:txEl>
                                          </p:spTgt>
                                        </p:tgtEl>
                                        <p:attrNameLst>
                                          <p:attrName>style.visibility</p:attrName>
                                        </p:attrNameLst>
                                      </p:cBhvr>
                                      <p:to>
                                        <p:strVal val="visible"/>
                                      </p:to>
                                    </p:set>
                                    <p:anim calcmode="lin" valueType="num">
                                      <p:cBhvr additive="base">
                                        <p:cTn id="57"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up)">
                                      <p:cBhvr>
                                        <p:cTn id="87" dur="500"/>
                                        <p:tgtEl>
                                          <p:spTgt spid="17"/>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b="1" dirty="0"/>
              <a:t>Problems of some RPC </a:t>
            </a:r>
            <a:r>
              <a:rPr lang="en-US" altLang="zh-CN" b="1" dirty="0" smtClean="0"/>
              <a:t>library</a:t>
            </a:r>
            <a:endParaRPr lang="zh-CN" altLang="en-US" dirty="0"/>
          </a:p>
        </p:txBody>
      </p:sp>
      <p:sp>
        <p:nvSpPr>
          <p:cNvPr id="3" name="文本占位符 2"/>
          <p:cNvSpPr>
            <a:spLocks noGrp="1"/>
          </p:cNvSpPr>
          <p:nvPr>
            <p:ph type="body" sz="half" idx="2"/>
          </p:nvPr>
        </p:nvSpPr>
        <p:spPr/>
        <p:txBody>
          <a:bodyPr/>
          <a:lstStyle/>
          <a:p>
            <a:r>
              <a:rPr lang="en-US" altLang="zh-CN" b="1" dirty="0" smtClean="0"/>
              <a:t>Problems :</a:t>
            </a:r>
          </a:p>
          <a:p>
            <a:endParaRPr lang="en-US" altLang="zh-CN" b="1" dirty="0" smtClean="0"/>
          </a:p>
          <a:p>
            <a:pPr marL="285750" indent="-285750">
              <a:buFont typeface="Wingdings" panose="05000000000000000000" pitchFamily="2" charset="2"/>
              <a:buChar char="Ø"/>
            </a:pPr>
            <a:r>
              <a:rPr lang="en-US" altLang="zh-CN" dirty="0" smtClean="0"/>
              <a:t>need to define a </a:t>
            </a:r>
            <a:r>
              <a:rPr lang="en-US" altLang="zh-CN" dirty="0"/>
              <a:t>protocol file, complication and high learning cost</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many restrictions, must inherit, no freedom</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just only support one </a:t>
            </a:r>
            <a:r>
              <a:rPr lang="en-US" altLang="zh-CN" dirty="0" smtClean="0"/>
              <a:t>protocol, how about </a:t>
            </a:r>
            <a:r>
              <a:rPr lang="en-US" altLang="zh-CN" dirty="0" err="1" smtClean="0"/>
              <a:t>json</a:t>
            </a:r>
            <a:r>
              <a:rPr lang="en-US" altLang="zh-CN" dirty="0" smtClean="0"/>
              <a:t>, xml, custom protocol?</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you should know many details of framework and network</a:t>
            </a:r>
            <a:endParaRPr lang="zh-CN" altLang="en-US" dirty="0"/>
          </a:p>
          <a:p>
            <a:endParaRPr lang="zh-CN" altLang="en-US" dirty="0"/>
          </a:p>
        </p:txBody>
      </p:sp>
    </p:spTree>
    <p:extLst>
      <p:ext uri="{BB962C8B-B14F-4D97-AF65-F5344CB8AC3E}">
        <p14:creationId xmlns:p14="http://schemas.microsoft.com/office/powerpoint/2010/main" val="303448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
        <p:nvSpPr>
          <p:cNvPr id="4" name="矩形 3"/>
          <p:cNvSpPr/>
          <p:nvPr/>
        </p:nvSpPr>
        <p:spPr>
          <a:xfrm>
            <a:off x="2685088" y="4051158"/>
            <a:ext cx="1629100" cy="369332"/>
          </a:xfrm>
          <a:prstGeom prst="rect">
            <a:avLst/>
          </a:prstGeom>
        </p:spPr>
        <p:txBody>
          <a:bodyPr wrap="none">
            <a:spAutoFit/>
          </a:bodyPr>
          <a:lstStyle/>
          <a:p>
            <a:r>
              <a:rPr lang="en-US" altLang="zh-CN" dirty="0" smtClean="0"/>
              <a:t>N</a:t>
            </a:r>
            <a:r>
              <a:rPr lang="zh-CN" altLang="en-US" dirty="0" smtClean="0"/>
              <a:t>o </a:t>
            </a:r>
            <a:r>
              <a:rPr lang="zh-CN" altLang="en-US" dirty="0"/>
              <a:t>protocal </a:t>
            </a:r>
            <a:r>
              <a:rPr lang="zh-CN" altLang="en-US" dirty="0" smtClean="0"/>
              <a:t>file</a:t>
            </a:r>
            <a:endParaRPr lang="en-US" altLang="zh-CN" dirty="0" smtClean="0"/>
          </a:p>
        </p:txBody>
      </p:sp>
      <p:sp>
        <p:nvSpPr>
          <p:cNvPr id="5" name="矩形 4"/>
          <p:cNvSpPr/>
          <p:nvPr/>
        </p:nvSpPr>
        <p:spPr>
          <a:xfrm>
            <a:off x="2685088" y="4606970"/>
            <a:ext cx="1018227" cy="369332"/>
          </a:xfrm>
          <a:prstGeom prst="rect">
            <a:avLst/>
          </a:prstGeom>
        </p:spPr>
        <p:txBody>
          <a:bodyPr wrap="none">
            <a:spAutoFit/>
          </a:bodyPr>
          <a:lstStyle/>
          <a:p>
            <a:r>
              <a:rPr lang="en-US" altLang="zh-CN" dirty="0"/>
              <a:t>N</a:t>
            </a:r>
            <a:r>
              <a:rPr lang="zh-CN" altLang="en-US" dirty="0"/>
              <a:t>o limits</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dirty="0" smtClean="0"/>
              <a:t>live demo</a:t>
            </a:r>
          </a:p>
          <a:p>
            <a:endParaRPr lang="en-US" altLang="zh-CN" dirty="0"/>
          </a:p>
          <a:p>
            <a:r>
              <a:rPr lang="en-US" altLang="zh-CN" dirty="0" smtClean="0"/>
              <a:t>finish a RPC application in 5 minutes.</a:t>
            </a:r>
            <a:endParaRPr lang="zh-CN" altLang="en-US" dirty="0"/>
          </a:p>
        </p:txBody>
      </p:sp>
    </p:spTree>
    <p:extLst>
      <p:ext uri="{BB962C8B-B14F-4D97-AF65-F5344CB8AC3E}">
        <p14:creationId xmlns:p14="http://schemas.microsoft.com/office/powerpoint/2010/main" val="322461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7330</TotalTime>
  <Words>4977</Words>
  <Application>Microsoft Office PowerPoint</Application>
  <PresentationFormat>全屏显示(4:3)</PresentationFormat>
  <Paragraphs>650</Paragraphs>
  <Slides>55</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Existing RPC frmework</vt:lpstr>
      <vt:lpstr>Problems of some RPC library</vt:lpstr>
      <vt:lpstr>What is rest_rpc</vt:lpstr>
      <vt:lpstr>What is rest_rpc</vt:lpstr>
      <vt:lpstr>What is rest_rpc</vt:lpstr>
      <vt:lpstr>What is rest_rpc</vt:lpstr>
      <vt:lpstr>Outline</vt:lpstr>
      <vt:lpstr>Challenges</vt:lpstr>
      <vt:lpstr>Challenges</vt:lpstr>
      <vt:lpstr>Outline</vt:lpstr>
      <vt:lpstr>Register callable of any signature</vt:lpstr>
      <vt:lpstr>Register callable of any signature</vt:lpstr>
      <vt:lpstr>Type erase</vt:lpstr>
      <vt:lpstr>Type erase</vt:lpstr>
      <vt:lpstr>Register callable of any signature</vt:lpstr>
      <vt:lpstr>Register callable of any signature</vt:lpstr>
      <vt:lpstr>Register callable of any signature</vt:lpstr>
      <vt:lpstr>Register callable of any signature</vt:lpstr>
      <vt:lpstr>How to route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Cut the complexity</vt:lpstr>
      <vt:lpstr>How to simplify the call code</vt:lpstr>
      <vt:lpstr>How to simplify the call code</vt:lpstr>
      <vt:lpstr>How to simplify the call code</vt:lpstr>
      <vt:lpstr>How to simplify the call code</vt:lpstr>
      <vt:lpstr>Is matching</vt:lpstr>
      <vt:lpstr>How to simplify the call code</vt:lpstr>
      <vt:lpstr>How to simplify the call code</vt:lpstr>
      <vt:lpstr>How to simplify the call code</vt:lpstr>
      <vt:lpstr>How to simplify the call code</vt:lpstr>
      <vt:lpstr>How to simplify the call code</vt:lpstr>
      <vt:lpstr>How to simplify the call code</vt:lpstr>
      <vt:lpstr>Something more</vt:lpstr>
      <vt:lpstr>How to simplify the call code</vt:lpstr>
      <vt:lpstr>How to simplify the call code</vt:lpstr>
      <vt:lpstr>PowerPoint 演示文稿</vt:lpstr>
      <vt:lpstr>Outline</vt:lpstr>
      <vt:lpstr>rest_rpc can be used to do what</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523</cp:revision>
  <dcterms:created xsi:type="dcterms:W3CDTF">2016-10-09T06:12:27Z</dcterms:created>
  <dcterms:modified xsi:type="dcterms:W3CDTF">2017-04-26T09:53:30Z</dcterms:modified>
</cp:coreProperties>
</file>