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65" r:id="rId4"/>
    <p:sldId id="320" r:id="rId5"/>
    <p:sldId id="258" r:id="rId6"/>
    <p:sldId id="322" r:id="rId7"/>
    <p:sldId id="268" r:id="rId8"/>
    <p:sldId id="367" r:id="rId9"/>
    <p:sldId id="323" r:id="rId10"/>
    <p:sldId id="269" r:id="rId11"/>
    <p:sldId id="343" r:id="rId12"/>
    <p:sldId id="357" r:id="rId13"/>
    <p:sldId id="277" r:id="rId14"/>
    <p:sldId id="278" r:id="rId15"/>
    <p:sldId id="350" r:id="rId16"/>
    <p:sldId id="351" r:id="rId17"/>
    <p:sldId id="279" r:id="rId18"/>
    <p:sldId id="352" r:id="rId19"/>
    <p:sldId id="280" r:id="rId20"/>
    <p:sldId id="324" r:id="rId21"/>
    <p:sldId id="353" r:id="rId22"/>
    <p:sldId id="281" r:id="rId23"/>
    <p:sldId id="412" r:id="rId24"/>
    <p:sldId id="326" r:id="rId25"/>
    <p:sldId id="282" r:id="rId26"/>
    <p:sldId id="328" r:id="rId27"/>
    <p:sldId id="345" r:id="rId28"/>
    <p:sldId id="365" r:id="rId29"/>
    <p:sldId id="332" r:id="rId30"/>
    <p:sldId id="330" r:id="rId31"/>
    <p:sldId id="331" r:id="rId32"/>
    <p:sldId id="358" r:id="rId33"/>
    <p:sldId id="347" r:id="rId34"/>
    <p:sldId id="346" r:id="rId35"/>
    <p:sldId id="299" r:id="rId36"/>
    <p:sldId id="333" r:id="rId37"/>
    <p:sldId id="307" r:id="rId38"/>
    <p:sldId id="348" r:id="rId39"/>
    <p:sldId id="308" r:id="rId40"/>
    <p:sldId id="411" r:id="rId41"/>
    <p:sldId id="301" r:id="rId42"/>
    <p:sldId id="349" r:id="rId43"/>
    <p:sldId id="341" r:id="rId44"/>
    <p:sldId id="304" r:id="rId45"/>
    <p:sldId id="263" r:id="rId46"/>
    <p:sldId id="264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6">
          <p15:clr>
            <a:srgbClr val="A4A3A4"/>
          </p15:clr>
        </p15:guide>
        <p15:guide id="2" pos="2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F7F9"/>
    <a:srgbClr val="098A90"/>
    <a:srgbClr val="1D456D"/>
    <a:srgbClr val="24A8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935" autoAdjust="0"/>
  </p:normalViewPr>
  <p:slideViewPr>
    <p:cSldViewPr snapToGrid="0">
      <p:cViewPr varScale="1">
        <p:scale>
          <a:sx n="107" d="100"/>
          <a:sy n="107" d="100"/>
        </p:scale>
        <p:origin x="1716" y="114"/>
      </p:cViewPr>
      <p:guideLst>
        <p:guide orient="horz" pos="2146"/>
        <p:guide pos="28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2017-05-09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393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63233-B32B-4AC3-A591-4171AB65348A}" type="datetimeFigureOut">
              <a:rPr lang="zh-CN" altLang="en-US" smtClean="0"/>
              <a:t>2017-05-09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7BE37-B124-4F9F-8F7E-44B90AC37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893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33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 smtClean="0">
              <a:solidFill>
                <a:schemeClr val="accent5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29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763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185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515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29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435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832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6669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6322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906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933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2218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8738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388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5527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594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207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5960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1273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310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540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678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653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033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356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327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 smtClean="0">
              <a:solidFill>
                <a:schemeClr val="accent5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05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BE37-B124-4F9F-8F7E-44B90AC375A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368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t>2017-05-09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2"/>
          <a:stretch>
            <a:fillRect/>
          </a:stretch>
        </p:blipFill>
        <p:spPr>
          <a:xfrm>
            <a:off x="-1" y="0"/>
            <a:ext cx="9153525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1173"/>
            <a:ext cx="3414299" cy="135657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028251" y="1918245"/>
            <a:ext cx="6814867" cy="397533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5" cstate="print"/>
          <a:srcRect l="47321"/>
          <a:stretch>
            <a:fillRect/>
          </a:stretch>
        </p:blipFill>
        <p:spPr>
          <a:xfrm>
            <a:off x="-8313" y="1295401"/>
            <a:ext cx="4881658" cy="53161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t>2017-05-09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t>2017-05-09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4" t="99242" r="14968" b="91"/>
          <a:stretch>
            <a:fillRect/>
          </a:stretch>
        </p:blipFill>
        <p:spPr>
          <a:xfrm>
            <a:off x="-1" y="6818244"/>
            <a:ext cx="9153525" cy="4571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rgbClr val="D7F7F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83959" y="792969"/>
            <a:ext cx="5360723" cy="3127088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01794" y="286115"/>
            <a:ext cx="6718156" cy="424732"/>
          </a:xfrm>
        </p:spPr>
        <p:txBody>
          <a:bodyPr wrap="square">
            <a:spAutoFit/>
          </a:bodyPr>
          <a:lstStyle>
            <a:lvl1pPr>
              <a:def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94" y="1006879"/>
            <a:ext cx="8375506" cy="5198340"/>
          </a:xfrm>
        </p:spPr>
        <p:txBody>
          <a:bodyPr vert="horz" wrap="square" lIns="91440" tIns="45720" rIns="91440" bIns="45720" rtlCol="0" anchor="t" anchorCtr="0">
            <a:noAutofit/>
          </a:bodyPr>
          <a:lstStyle>
            <a:lvl1pPr marL="0" indent="0">
              <a:buNone/>
              <a:defRPr lang="zh-CN" altLang="en-US" sz="16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t>2017-05-09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t>2017-05-09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t>2017-05-09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t>2017-05-09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t>2017-05-09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t>2017-05-09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t>2017-05-09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97CA8-2D6B-474E-AD0A-8CF9975324D0}" type="datetimeFigureOut">
              <a:rPr lang="zh-CN" altLang="en-US" smtClean="0"/>
              <a:t>2017-05-09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8BA0E-4B10-4B75-A54B-2A538962B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purecpp.org/" TargetMode="External"/><Relationship Id="rId2" Type="http://schemas.openxmlformats.org/officeDocument/2006/relationships/hyperlink" Target="https://github.com/topcpporg/rest_rp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qicosmos@163.com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pcpporg/rest_rp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8037" y="2396387"/>
            <a:ext cx="663777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 easy to use RPC framework </a:t>
            </a: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implemented by C++11/14</a:t>
            </a:r>
            <a:endParaRPr lang="en-US" altLang="zh-CN" sz="3200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41563" y="2498165"/>
            <a:ext cx="36000" cy="2340000"/>
          </a:xfrm>
          <a:prstGeom prst="rect">
            <a:avLst/>
          </a:prstGeom>
          <a:solidFill>
            <a:srgbClr val="24A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84438" y="4222190"/>
            <a:ext cx="21611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Yu Qi</a:t>
            </a:r>
          </a:p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qicosmos@163.com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Challenges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How to register </a:t>
            </a:r>
            <a:r>
              <a:rPr lang="en-US" altLang="zh-CN" dirty="0"/>
              <a:t>callable of </a:t>
            </a:r>
            <a:r>
              <a:rPr lang="en-US" altLang="zh-CN" dirty="0" smtClean="0"/>
              <a:t>any signature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How to route to the correct handler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How to simplify the call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248" y="3531014"/>
            <a:ext cx="3605667" cy="2587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93" y="1007396"/>
            <a:ext cx="4820907" cy="24368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60097">
            <a:off x="5386904" y="4483809"/>
            <a:ext cx="2302290" cy="10021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1.Introduction to RPC</a:t>
            </a:r>
          </a:p>
          <a:p>
            <a:endParaRPr lang="en-US" altLang="zh-CN" dirty="0"/>
          </a:p>
          <a:p>
            <a:r>
              <a:rPr lang="en-US" altLang="zh-CN" dirty="0"/>
              <a:t>2.What is </a:t>
            </a:r>
            <a:r>
              <a:rPr lang="en-US" altLang="zh-CN" dirty="0" err="1" smtClean="0"/>
              <a:t>rest_rpc</a:t>
            </a:r>
            <a:r>
              <a:rPr lang="en-US" altLang="zh-CN" dirty="0" smtClean="0"/>
              <a:t>?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3.Ease of use challenges</a:t>
            </a:r>
          </a:p>
          <a:p>
            <a:endParaRPr lang="en-US" altLang="zh-CN" dirty="0"/>
          </a:p>
          <a:p>
            <a:r>
              <a:rPr lang="en-US" altLang="zh-CN" sz="1800" dirty="0">
                <a:solidFill>
                  <a:schemeClr val="accent5"/>
                </a:solidFill>
              </a:rPr>
              <a:t>4.Key technologies</a:t>
            </a:r>
          </a:p>
          <a:p>
            <a:endParaRPr lang="en-US" altLang="zh-CN" dirty="0"/>
          </a:p>
          <a:p>
            <a:r>
              <a:rPr lang="en-US" altLang="zh-CN" dirty="0" smtClean="0"/>
              <a:t>5.What can you </a:t>
            </a:r>
            <a:r>
              <a:rPr lang="en-US" altLang="zh-CN" dirty="0"/>
              <a:t>do with </a:t>
            </a:r>
            <a:r>
              <a:rPr lang="en-US" altLang="zh-CN" dirty="0" smtClean="0"/>
              <a:t>it?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7238" y="1462333"/>
            <a:ext cx="4409524" cy="393333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98357" y="1392195"/>
            <a:ext cx="2224216" cy="345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98357" y="2636109"/>
            <a:ext cx="2224216" cy="321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 rot="18387982">
            <a:off x="4883635" y="1401884"/>
            <a:ext cx="212784" cy="882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 rot="13955654">
            <a:off x="4865245" y="2177831"/>
            <a:ext cx="212784" cy="843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15461" y="1953237"/>
            <a:ext cx="271388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different kinds of </a:t>
            </a:r>
            <a:r>
              <a:rPr lang="zh-CN" altLang="en-US" dirty="0" smtClean="0">
                <a:solidFill>
                  <a:srgbClr val="FF0000"/>
                </a:solidFill>
              </a:rPr>
              <a:t>functions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7030A0"/>
                </a:solidFill>
              </a:rPr>
              <a:t>in one container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C++ has  no such container</a:t>
            </a:r>
          </a:p>
          <a:p>
            <a:endParaRPr lang="en-US" altLang="zh-CN" dirty="0" smtClean="0"/>
          </a:p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type erase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 erase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662" y="1364877"/>
            <a:ext cx="6765770" cy="990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870" y="3292285"/>
            <a:ext cx="2932257" cy="990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869" y="4944558"/>
            <a:ext cx="2932257" cy="1206500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>
          <a:xfrm>
            <a:off x="4405704" y="2426494"/>
            <a:ext cx="227127" cy="79274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4405704" y="4308457"/>
            <a:ext cx="227127" cy="60024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784402" y="4244066"/>
            <a:ext cx="30928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No</a:t>
            </a:r>
            <a:r>
              <a:rPr lang="en-US" altLang="zh-CN" b="1" dirty="0"/>
              <a:t>!</a:t>
            </a:r>
            <a:endParaRPr lang="en-US" altLang="zh-CN" b="1" dirty="0" smtClean="0"/>
          </a:p>
          <a:p>
            <a:r>
              <a:rPr lang="en-US" altLang="zh-CN" b="1" dirty="0" smtClean="0"/>
              <a:t>The </a:t>
            </a:r>
            <a:r>
              <a:rPr lang="zh-CN" altLang="en-US" b="1" dirty="0" smtClean="0"/>
              <a:t>number </a:t>
            </a:r>
            <a:r>
              <a:rPr lang="zh-CN" altLang="en-US" b="1" dirty="0"/>
              <a:t>of types is limited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 erase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662" y="1364877"/>
            <a:ext cx="6765770" cy="990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871" y="3149655"/>
            <a:ext cx="2932257" cy="990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871" y="4684581"/>
            <a:ext cx="2932257" cy="1206500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4458435" y="2336739"/>
            <a:ext cx="227127" cy="79274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4458434" y="4084339"/>
            <a:ext cx="227127" cy="60024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118398" y="3117489"/>
            <a:ext cx="22031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No</a:t>
            </a:r>
            <a:r>
              <a:rPr lang="en-US" altLang="zh-CN" b="1" dirty="0"/>
              <a:t>!</a:t>
            </a:r>
            <a:endParaRPr lang="en-US" altLang="zh-CN" b="1" dirty="0" smtClean="0"/>
          </a:p>
          <a:p>
            <a:r>
              <a:rPr lang="en-US" altLang="zh-CN" b="1" dirty="0" smtClean="0"/>
              <a:t>can’t </a:t>
            </a:r>
            <a:r>
              <a:rPr lang="en-US" altLang="zh-CN" b="1" dirty="0" err="1" smtClean="0"/>
              <a:t>any_cast</a:t>
            </a:r>
            <a:endParaRPr lang="en-US" altLang="zh-CN" b="1" dirty="0" smtClean="0"/>
          </a:p>
          <a:p>
            <a:r>
              <a:rPr lang="en-US" altLang="zh-CN" b="1" dirty="0" smtClean="0"/>
              <a:t>lost type information</a:t>
            </a:r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2828699" y="5845971"/>
            <a:ext cx="3486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modern c++ can solve the problem</a:t>
            </a:r>
          </a:p>
        </p:txBody>
      </p:sp>
      <p:sp>
        <p:nvSpPr>
          <p:cNvPr id="12" name="矩形 11"/>
          <p:cNvSpPr/>
          <p:nvPr/>
        </p:nvSpPr>
        <p:spPr>
          <a:xfrm>
            <a:off x="7729155" y="4336851"/>
            <a:ext cx="12867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int</a:t>
            </a:r>
          </a:p>
          <a:p>
            <a:r>
              <a:rPr lang="zh-CN" altLang="en-US" dirty="0"/>
              <a:t>int&amp;</a:t>
            </a:r>
          </a:p>
          <a:p>
            <a:r>
              <a:rPr lang="zh-CN" altLang="en-US" dirty="0"/>
              <a:t>int&amp;&amp;</a:t>
            </a:r>
          </a:p>
          <a:p>
            <a:r>
              <a:rPr lang="zh-CN" altLang="en-US" dirty="0"/>
              <a:t>const int</a:t>
            </a:r>
            <a:r>
              <a:rPr lang="zh-CN" altLang="en-US" dirty="0" smtClean="0"/>
              <a:t>&amp;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085221" y="4336851"/>
            <a:ext cx="16982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return type</a:t>
            </a:r>
            <a:endParaRPr lang="zh-CN" altLang="en-US" dirty="0"/>
          </a:p>
          <a:p>
            <a:r>
              <a:rPr lang="en-US" altLang="zh-CN" dirty="0" smtClean="0"/>
              <a:t>arguments type</a:t>
            </a:r>
            <a:endParaRPr lang="zh-CN" altLang="en-US" dirty="0"/>
          </a:p>
          <a:p>
            <a:r>
              <a:rPr lang="en-US" altLang="zh-CN" dirty="0" smtClean="0"/>
              <a:t>reference</a:t>
            </a:r>
            <a:endParaRPr lang="zh-CN" altLang="en-US" dirty="0"/>
          </a:p>
          <a:p>
            <a:r>
              <a:rPr lang="en-US" altLang="zh-CN" dirty="0" err="1" smtClean="0"/>
              <a:t>const</a:t>
            </a:r>
            <a:r>
              <a:rPr lang="en-US" altLang="zh-CN" dirty="0"/>
              <a:t> volatile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A special type erase</a:t>
            </a:r>
          </a:p>
          <a:p>
            <a:endParaRPr lang="en-US" altLang="zh-CN" dirty="0" smtClean="0"/>
          </a:p>
          <a:p>
            <a:r>
              <a:rPr lang="en-US" altLang="zh-CN" sz="1400" dirty="0"/>
              <a:t>template&lt;</a:t>
            </a:r>
            <a:r>
              <a:rPr lang="en-US" altLang="zh-CN" sz="1400" dirty="0" err="1"/>
              <a:t>typename</a:t>
            </a:r>
            <a:r>
              <a:rPr lang="en-US" altLang="zh-CN" sz="1400" dirty="0"/>
              <a:t> Function&gt;</a:t>
            </a:r>
          </a:p>
          <a:p>
            <a:r>
              <a:rPr lang="en-US" altLang="zh-CN" sz="1400" dirty="0" err="1"/>
              <a:t>struct</a:t>
            </a:r>
            <a:r>
              <a:rPr lang="en-US" altLang="zh-CN" sz="1400" dirty="0"/>
              <a:t> invoker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static inline void apply(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Function&amp; </a:t>
            </a:r>
            <a:r>
              <a:rPr lang="en-US" altLang="zh-CN" sz="1400" dirty="0" err="1"/>
              <a:t>func</a:t>
            </a:r>
            <a:r>
              <a:rPr lang="en-US" altLang="zh-CN" sz="1400" dirty="0"/>
              <a:t>, char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*, </a:t>
            </a:r>
            <a:r>
              <a:rPr lang="en-US" altLang="zh-CN" sz="1400" dirty="0" err="1"/>
              <a:t>size_t</a:t>
            </a:r>
            <a:r>
              <a:rPr lang="en-US" altLang="zh-CN" sz="1400" dirty="0" smtClean="0"/>
              <a:t>){}</a:t>
            </a:r>
            <a:endParaRPr lang="en-US" altLang="zh-CN" sz="1400" dirty="0"/>
          </a:p>
          <a:p>
            <a:r>
              <a:rPr lang="en-US" altLang="zh-CN" sz="1400" dirty="0"/>
              <a:t>};</a:t>
            </a:r>
          </a:p>
          <a:p>
            <a:endParaRPr lang="en-US" altLang="zh-CN" sz="1400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66336" y="1655806"/>
            <a:ext cx="1696994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3291260" y="1740127"/>
            <a:ext cx="978408" cy="19770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66647" y="1627420"/>
            <a:ext cx="3139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rry </a:t>
            </a:r>
            <a:r>
              <a:rPr lang="zh-CN" altLang="en-US" dirty="0">
                <a:solidFill>
                  <a:srgbClr val="FF0000"/>
                </a:solidFill>
              </a:rPr>
              <a:t>function type information</a:t>
            </a:r>
          </a:p>
        </p:txBody>
      </p:sp>
      <p:sp>
        <p:nvSpPr>
          <p:cNvPr id="10" name="右箭头 9"/>
          <p:cNvSpPr/>
          <p:nvPr/>
        </p:nvSpPr>
        <p:spPr>
          <a:xfrm rot="19881104">
            <a:off x="3804622" y="2382971"/>
            <a:ext cx="678868" cy="20247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406446" y="2114874"/>
            <a:ext cx="2336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can accept any callable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10" grpId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975" y="1143373"/>
            <a:ext cx="2069082" cy="1917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305" y="1353473"/>
            <a:ext cx="1094929" cy="4573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305" y="1766970"/>
            <a:ext cx="1218600" cy="254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4304" y="2320371"/>
            <a:ext cx="1094929" cy="4826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2167" y="4606525"/>
            <a:ext cx="4227019" cy="711200"/>
          </a:xfrm>
          <a:prstGeom prst="rect">
            <a:avLst/>
          </a:prstGeom>
        </p:spPr>
      </p:pic>
      <p:cxnSp>
        <p:nvCxnSpPr>
          <p:cNvPr id="67" name="肘形连接符 66"/>
          <p:cNvCxnSpPr/>
          <p:nvPr/>
        </p:nvCxnSpPr>
        <p:spPr>
          <a:xfrm rot="5400000">
            <a:off x="5872111" y="2022498"/>
            <a:ext cx="891691" cy="2897121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3139415" y="3566930"/>
            <a:ext cx="4627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std</a:t>
            </a:r>
            <a:r>
              <a:rPr lang="en-US" altLang="zh-CN" dirty="0">
                <a:solidFill>
                  <a:srgbClr val="FF0000"/>
                </a:solidFill>
              </a:rPr>
              <a:t>::bind</a:t>
            </a:r>
            <a:r>
              <a:rPr lang="en-US" altLang="zh-CN" dirty="0"/>
              <a:t>(&amp;invoker&lt;Function&gt;::apply, f,  _1, _2) </a:t>
            </a:r>
            <a:endParaRPr lang="zh-CN" altLang="en-US" dirty="0"/>
          </a:p>
        </p:txBody>
      </p:sp>
      <p:pic>
        <p:nvPicPr>
          <p:cNvPr id="98" name="图片 9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9114" y="1889124"/>
            <a:ext cx="1777125" cy="533400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136" y="1647661"/>
            <a:ext cx="4227019" cy="711200"/>
          </a:xfrm>
          <a:prstGeom prst="rect">
            <a:avLst/>
          </a:prstGeom>
        </p:spPr>
      </p:pic>
      <p:cxnSp>
        <p:nvCxnSpPr>
          <p:cNvPr id="101" name="肘形连接符 100"/>
          <p:cNvCxnSpPr>
            <a:stCxn id="99" idx="2"/>
          </p:cNvCxnSpPr>
          <p:nvPr/>
        </p:nvCxnSpPr>
        <p:spPr>
          <a:xfrm rot="16200000" flipH="1">
            <a:off x="3136648" y="2094858"/>
            <a:ext cx="1558043" cy="2086047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4869396" y="3916903"/>
            <a:ext cx="0" cy="6966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4473148" y="3061263"/>
            <a:ext cx="1162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type erase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1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server_t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template&lt;</a:t>
            </a:r>
            <a:r>
              <a:rPr lang="en-US" altLang="zh-CN" dirty="0" err="1" smtClean="0"/>
              <a:t>typename</a:t>
            </a:r>
            <a:r>
              <a:rPr lang="en-US" altLang="zh-CN" dirty="0" smtClean="0"/>
              <a:t> Function&gt;</a:t>
            </a:r>
          </a:p>
          <a:p>
            <a:r>
              <a:rPr lang="en-US" altLang="zh-CN" dirty="0" smtClean="0"/>
              <a:t>    void </a:t>
            </a:r>
            <a:r>
              <a:rPr lang="en-US" altLang="zh-CN" dirty="0" err="1"/>
              <a:t>register_handler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en-US" altLang="zh-CN" dirty="0" err="1"/>
              <a:t>const</a:t>
            </a:r>
            <a:r>
              <a:rPr lang="en-US" altLang="zh-CN" dirty="0"/>
              <a:t> &amp; name, </a:t>
            </a:r>
            <a:r>
              <a:rPr lang="en-US" altLang="zh-CN" dirty="0" err="1"/>
              <a:t>const</a:t>
            </a:r>
            <a:r>
              <a:rPr lang="en-US" altLang="zh-CN" dirty="0"/>
              <a:t> Function&amp; f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        using </a:t>
            </a:r>
            <a:r>
              <a:rPr lang="en-US" altLang="zh-CN" dirty="0" err="1"/>
              <a:t>std</a:t>
            </a:r>
            <a:r>
              <a:rPr lang="en-US" altLang="zh-CN" dirty="0"/>
              <a:t>::placeholders::_1;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using </a:t>
            </a:r>
            <a:r>
              <a:rPr lang="en-US" altLang="zh-CN" dirty="0" err="1"/>
              <a:t>std</a:t>
            </a:r>
            <a:r>
              <a:rPr lang="en-US" altLang="zh-CN" dirty="0"/>
              <a:t>::placeholders</a:t>
            </a:r>
            <a:r>
              <a:rPr lang="en-US" altLang="zh-CN" dirty="0" smtClean="0"/>
              <a:t>::_2;</a:t>
            </a:r>
          </a:p>
          <a:p>
            <a:r>
              <a:rPr lang="en-US" altLang="zh-CN" dirty="0" smtClean="0"/>
              <a:t>        this-&gt;invokers_[name] = { </a:t>
            </a:r>
            <a:r>
              <a:rPr lang="en-US" altLang="zh-CN" dirty="0" err="1" smtClean="0"/>
              <a:t>std</a:t>
            </a:r>
            <a:r>
              <a:rPr lang="en-US" altLang="zh-CN" dirty="0" smtClean="0">
                <a:solidFill>
                  <a:schemeClr val="tx1"/>
                </a:solidFill>
              </a:rPr>
              <a:t>::bind(&amp;invoker&lt;Function&gt;::apply</a:t>
            </a:r>
            <a:r>
              <a:rPr lang="en-US" altLang="zh-CN" dirty="0" smtClean="0">
                <a:solidFill>
                  <a:srgbClr val="FF0000"/>
                </a:solidFill>
              </a:rPr>
              <a:t>, f</a:t>
            </a:r>
            <a:r>
              <a:rPr lang="en-US" altLang="zh-CN" dirty="0" smtClean="0"/>
              <a:t>,  _1, _2) </a:t>
            </a:r>
          </a:p>
          <a:p>
            <a:r>
              <a:rPr lang="en-US" altLang="zh-CN" dirty="0" smtClean="0"/>
              <a:t>    };</a:t>
            </a:r>
          </a:p>
          <a:p>
            <a:r>
              <a:rPr lang="en-US" altLang="zh-CN" dirty="0" smtClean="0"/>
              <a:t>private: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::map&lt;</a:t>
            </a:r>
            <a:r>
              <a:rPr lang="en-US" altLang="zh-CN" dirty="0" err="1"/>
              <a:t>std</a:t>
            </a:r>
            <a:r>
              <a:rPr lang="en-US" altLang="zh-CN" dirty="0"/>
              <a:t>::string,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smtClean="0"/>
              <a:t>function&lt;void(</a:t>
            </a:r>
            <a:r>
              <a:rPr lang="en-US" altLang="zh-CN" dirty="0"/>
              <a:t>char </a:t>
            </a:r>
            <a:r>
              <a:rPr lang="en-US" altLang="zh-CN" dirty="0" err="1"/>
              <a:t>const</a:t>
            </a:r>
            <a:r>
              <a:rPr lang="en-US" altLang="zh-CN" dirty="0"/>
              <a:t>*, </a:t>
            </a:r>
            <a:r>
              <a:rPr lang="en-US" altLang="zh-CN" dirty="0" err="1"/>
              <a:t>size_t</a:t>
            </a:r>
            <a:r>
              <a:rPr lang="en-US" altLang="zh-CN" dirty="0" smtClean="0"/>
              <a:t>)&gt;&gt; invokers_;</a:t>
            </a:r>
          </a:p>
          <a:p>
            <a:r>
              <a:rPr lang="en-US" altLang="zh-CN" dirty="0"/>
              <a:t>};</a:t>
            </a:r>
            <a:r>
              <a:rPr lang="en-US" altLang="zh-CN" dirty="0" smtClean="0">
                <a:solidFill>
                  <a:srgbClr val="FF0000"/>
                </a:solidFill>
              </a:rPr>
              <a:t>		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	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 	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		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25664" y="2707933"/>
            <a:ext cx="2702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invoker&lt;Function&gt;::apply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1800" dirty="0" smtClean="0">
                <a:solidFill>
                  <a:schemeClr val="accent5"/>
                </a:solidFill>
              </a:rPr>
              <a:t>1.Introduction to RPC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2.What is </a:t>
            </a:r>
            <a:r>
              <a:rPr lang="en-US" altLang="zh-CN" dirty="0" err="1" smtClean="0"/>
              <a:t>rest_rpc</a:t>
            </a:r>
            <a:r>
              <a:rPr lang="en-US" altLang="zh-CN" dirty="0" smtClean="0"/>
              <a:t>?</a:t>
            </a:r>
          </a:p>
          <a:p>
            <a:endParaRPr lang="en-US" altLang="zh-CN" dirty="0" smtClean="0"/>
          </a:p>
          <a:p>
            <a:r>
              <a:rPr lang="en-US" altLang="zh-CN" dirty="0"/>
              <a:t>3.Ease of use challenges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4.Key technologies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callable of any signature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err="1" smtClean="0"/>
              <a:t>server_t</a:t>
            </a:r>
            <a:r>
              <a:rPr lang="en-US" altLang="zh-CN" dirty="0" smtClean="0"/>
              <a:t> </a:t>
            </a:r>
            <a:r>
              <a:rPr lang="en-US" altLang="zh-CN" dirty="0"/>
              <a:t>server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 err="1"/>
              <a:t>server.register_handler</a:t>
            </a:r>
            <a:r>
              <a:rPr lang="en-US" altLang="zh-CN" dirty="0"/>
              <a:t>("add", [](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{return a + b; });</a:t>
            </a:r>
          </a:p>
          <a:p>
            <a:r>
              <a:rPr lang="en-US" altLang="zh-CN" dirty="0" err="1"/>
              <a:t>server.register_handler</a:t>
            </a:r>
            <a:r>
              <a:rPr lang="en-US" altLang="zh-CN" dirty="0"/>
              <a:t>("dummy", []{ });</a:t>
            </a:r>
          </a:p>
          <a:p>
            <a:r>
              <a:rPr lang="en-US" altLang="zh-CN" dirty="0" err="1"/>
              <a:t>server.register_handler</a:t>
            </a:r>
            <a:r>
              <a:rPr lang="en-US" altLang="zh-CN" dirty="0"/>
              <a:t>("</a:t>
            </a:r>
            <a:r>
              <a:rPr lang="en-US" altLang="zh-CN" dirty="0" err="1"/>
              <a:t>get_str</a:t>
            </a:r>
            <a:r>
              <a:rPr lang="en-US" altLang="zh-CN" dirty="0"/>
              <a:t>", [](double v) {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to_string</a:t>
            </a:r>
            <a:r>
              <a:rPr lang="en-US" altLang="zh-CN" dirty="0"/>
              <a:t>(v); });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88" y="1437925"/>
            <a:ext cx="5108875" cy="476729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to 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245" y="2559261"/>
            <a:ext cx="1667701" cy="80175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366" y="4482354"/>
            <a:ext cx="1673580" cy="80458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72077" y="3145668"/>
            <a:ext cx="3585882" cy="12569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1400" dirty="0"/>
              <a:t>template &lt;</a:t>
            </a:r>
            <a:r>
              <a:rPr lang="en-US" altLang="zh-CN" sz="1400" dirty="0" err="1"/>
              <a:t>typename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CodecPolicy</a:t>
            </a:r>
            <a:r>
              <a:rPr lang="en-US" altLang="zh-CN" sz="1400" dirty="0"/>
              <a:t>&gt;</a:t>
            </a:r>
          </a:p>
          <a:p>
            <a:r>
              <a:rPr lang="en-US" altLang="zh-CN" sz="1400" dirty="0" err="1"/>
              <a:t>struct</a:t>
            </a:r>
            <a:r>
              <a:rPr lang="en-US" altLang="zh-CN" sz="1400" dirty="0"/>
              <a:t> </a:t>
            </a:r>
            <a:r>
              <a:rPr lang="en-US" altLang="zh-CN" sz="1400" dirty="0" err="1" smtClean="0"/>
              <a:t>server_t</a:t>
            </a:r>
            <a:r>
              <a:rPr lang="en-US" altLang="zh-CN" sz="1400" dirty="0" smtClean="0"/>
              <a:t>{</a:t>
            </a:r>
            <a:endParaRPr lang="en-US" altLang="zh-CN" sz="1400" dirty="0"/>
          </a:p>
          <a:p>
            <a:r>
              <a:rPr lang="en-US" altLang="zh-CN" sz="1400" dirty="0" smtClean="0"/>
              <a:t>    template&lt;</a:t>
            </a:r>
            <a:r>
              <a:rPr lang="en-US" altLang="zh-CN" sz="1400" dirty="0" err="1" smtClean="0"/>
              <a:t>typename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Function&gt;</a:t>
            </a:r>
          </a:p>
          <a:p>
            <a:r>
              <a:rPr lang="en-US" altLang="zh-CN" sz="1400" dirty="0" smtClean="0"/>
              <a:t>    void </a:t>
            </a:r>
            <a:r>
              <a:rPr lang="en-US" altLang="zh-CN" sz="1400" dirty="0" err="1"/>
              <a:t>register_handler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::string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&amp; name,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Function&amp; f</a:t>
            </a:r>
            <a:r>
              <a:rPr lang="en-US" altLang="zh-CN" sz="1400" dirty="0" smtClean="0"/>
              <a:t>){</a:t>
            </a:r>
            <a:endParaRPr lang="en-US" altLang="zh-CN" sz="1400" dirty="0"/>
          </a:p>
          <a:p>
            <a:r>
              <a:rPr lang="en-US" altLang="zh-CN" sz="1400" dirty="0" smtClean="0"/>
              <a:t>        using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::placeholders::_1;</a:t>
            </a:r>
          </a:p>
          <a:p>
            <a:r>
              <a:rPr lang="en-US" altLang="zh-CN" sz="1400" dirty="0" smtClean="0"/>
              <a:t>        using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::placeholders::_2</a:t>
            </a:r>
            <a:r>
              <a:rPr lang="en-US" altLang="zh-CN" sz="1400" dirty="0" smtClean="0"/>
              <a:t>;</a:t>
            </a:r>
            <a:endParaRPr lang="zh-CN" altLang="en-US" sz="1400" dirty="0"/>
          </a:p>
          <a:p>
            <a:r>
              <a:rPr lang="en-US" altLang="zh-CN" sz="1400" dirty="0" smtClean="0"/>
              <a:t>        this-</a:t>
            </a:r>
            <a:r>
              <a:rPr lang="en-US" altLang="zh-CN" sz="1400" dirty="0"/>
              <a:t>&gt;invokers_[name] = {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::bind(&amp;invoker&lt;</a:t>
            </a:r>
            <a:r>
              <a:rPr lang="en-US" altLang="zh-CN" sz="1400" dirty="0" err="1"/>
              <a:t>CodecPolicy</a:t>
            </a:r>
            <a:r>
              <a:rPr lang="en-US" altLang="zh-CN" sz="1400" dirty="0"/>
              <a:t>, Function&gt;::apply, f, _1, _2) };</a:t>
            </a:r>
          </a:p>
          <a:p>
            <a:r>
              <a:rPr lang="en-US" altLang="zh-CN" sz="1400" dirty="0" smtClean="0"/>
              <a:t>    }</a:t>
            </a:r>
            <a:endParaRPr lang="en-US" altLang="zh-CN" sz="1400" dirty="0"/>
          </a:p>
          <a:p>
            <a:endParaRPr lang="zh-CN" altLang="en-US" sz="1400" dirty="0"/>
          </a:p>
          <a:p>
            <a:r>
              <a:rPr lang="en-US" altLang="zh-CN" sz="1400" dirty="0" smtClean="0"/>
              <a:t>    void </a:t>
            </a:r>
            <a:r>
              <a:rPr lang="en-US" altLang="zh-CN" sz="1400" dirty="0"/>
              <a:t>route(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::string </a:t>
            </a:r>
            <a:r>
              <a:rPr lang="en-US" altLang="zh-CN" sz="1400" dirty="0" err="1"/>
              <a:t>handler_name</a:t>
            </a:r>
            <a:r>
              <a:rPr lang="en-US" altLang="zh-CN" sz="1400" dirty="0"/>
              <a:t>, char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* data, </a:t>
            </a:r>
            <a:r>
              <a:rPr lang="en-US" altLang="zh-CN" sz="1400" dirty="0" err="1"/>
              <a:t>size_t</a:t>
            </a:r>
            <a:r>
              <a:rPr lang="en-US" altLang="zh-CN" sz="1400" dirty="0"/>
              <a:t> size) </a:t>
            </a:r>
            <a:r>
              <a:rPr lang="en-US" altLang="zh-CN" sz="1400" dirty="0" err="1" smtClean="0"/>
              <a:t>const</a:t>
            </a:r>
            <a:r>
              <a:rPr lang="en-US" altLang="zh-CN" sz="1400" dirty="0" smtClean="0"/>
              <a:t>{</a:t>
            </a:r>
            <a:endParaRPr lang="en-US" altLang="zh-CN" sz="1400" dirty="0"/>
          </a:p>
          <a:p>
            <a:r>
              <a:rPr lang="en-US" altLang="zh-CN" sz="1400" dirty="0" smtClean="0"/>
              <a:t>        auto </a:t>
            </a:r>
            <a:r>
              <a:rPr lang="en-US" altLang="zh-CN" sz="1400" dirty="0"/>
              <a:t>it = </a:t>
            </a:r>
            <a:r>
              <a:rPr lang="en-US" altLang="zh-CN" sz="1400" dirty="0" err="1"/>
              <a:t>invokers_.find</a:t>
            </a:r>
            <a:r>
              <a:rPr lang="en-US" altLang="zh-CN" sz="1400" dirty="0"/>
              <a:t>(</a:t>
            </a:r>
            <a:r>
              <a:rPr lang="en-US" altLang="zh-CN" sz="1400" dirty="0" err="1"/>
              <a:t>handler_name</a:t>
            </a:r>
            <a:r>
              <a:rPr lang="en-US" altLang="zh-CN" sz="1400" dirty="0" smtClean="0"/>
              <a:t>);</a:t>
            </a:r>
            <a:endParaRPr lang="zh-CN" altLang="en-US" sz="1400" dirty="0"/>
          </a:p>
          <a:p>
            <a:r>
              <a:rPr lang="en-US" altLang="zh-CN" sz="1400" dirty="0" smtClean="0"/>
              <a:t>        it-</a:t>
            </a:r>
            <a:r>
              <a:rPr lang="en-US" altLang="zh-CN" sz="1400" dirty="0"/>
              <a:t>&gt;second(data, size);</a:t>
            </a:r>
          </a:p>
          <a:p>
            <a:r>
              <a:rPr lang="en-US" altLang="zh-CN" sz="1400" dirty="0" smtClean="0"/>
              <a:t>    }</a:t>
            </a:r>
            <a:endParaRPr lang="zh-CN" altLang="en-US" sz="1400" dirty="0"/>
          </a:p>
          <a:p>
            <a:r>
              <a:rPr lang="en-US" altLang="zh-CN" sz="1400" dirty="0"/>
              <a:t>private:</a:t>
            </a:r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std</a:t>
            </a:r>
            <a:r>
              <a:rPr lang="en-US" altLang="zh-CN" sz="1400" dirty="0"/>
              <a:t>::map&lt;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::string,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::function&lt;void(char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*, </a:t>
            </a:r>
            <a:r>
              <a:rPr lang="en-US" altLang="zh-CN" sz="1400" dirty="0" err="1"/>
              <a:t>size_t</a:t>
            </a:r>
            <a:r>
              <a:rPr lang="en-US" altLang="zh-CN" sz="1400" dirty="0"/>
              <a:t>)&gt;&gt; invokers_;</a:t>
            </a:r>
          </a:p>
          <a:p>
            <a:r>
              <a:rPr lang="en-US" altLang="zh-CN" sz="1400" dirty="0"/>
              <a:t>};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1122005" y="1926524"/>
            <a:ext cx="15736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register_handler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2005" y="3855572"/>
            <a:ext cx="643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to 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504" y="2181528"/>
            <a:ext cx="6682086" cy="284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3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CodecPolicy</a:t>
            </a:r>
            <a:r>
              <a:rPr lang="en-US" altLang="zh-CN" dirty="0"/>
              <a:t>, </a:t>
            </a:r>
            <a:r>
              <a:rPr lang="en-US" altLang="zh-CN" dirty="0" err="1"/>
              <a:t>typename</a:t>
            </a:r>
            <a:r>
              <a:rPr lang="en-US" altLang="zh-CN" dirty="0"/>
              <a:t> Function&gt;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smtClean="0"/>
              <a:t>invoker{</a:t>
            </a:r>
            <a:endParaRPr lang="en-US" altLang="zh-CN" dirty="0"/>
          </a:p>
          <a:p>
            <a:r>
              <a:rPr lang="en-US" altLang="zh-CN" dirty="0" smtClean="0"/>
              <a:t>    static </a:t>
            </a:r>
            <a:r>
              <a:rPr lang="en-US" altLang="zh-CN" dirty="0"/>
              <a:t>inline void apply(</a:t>
            </a:r>
            <a:r>
              <a:rPr lang="en-US" altLang="zh-CN" dirty="0" err="1"/>
              <a:t>const</a:t>
            </a:r>
            <a:r>
              <a:rPr lang="en-US" altLang="zh-CN" dirty="0"/>
              <a:t> Function&amp; </a:t>
            </a:r>
            <a:r>
              <a:rPr lang="en-US" altLang="zh-CN" dirty="0" err="1"/>
              <a:t>func</a:t>
            </a:r>
            <a:r>
              <a:rPr lang="en-US" altLang="zh-CN" dirty="0"/>
              <a:t>, char </a:t>
            </a:r>
            <a:r>
              <a:rPr lang="en-US" altLang="zh-CN" dirty="0" err="1"/>
              <a:t>const</a:t>
            </a:r>
            <a:r>
              <a:rPr lang="en-US" altLang="zh-CN" dirty="0"/>
              <a:t>* data, </a:t>
            </a:r>
            <a:r>
              <a:rPr lang="en-US" altLang="zh-CN" dirty="0" err="1"/>
              <a:t>size_t</a:t>
            </a:r>
            <a:r>
              <a:rPr lang="en-US" altLang="zh-CN" dirty="0"/>
              <a:t> size)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CodecPolicy</a:t>
            </a:r>
            <a:r>
              <a:rPr lang="en-US" altLang="zh-CN" dirty="0" smtClean="0"/>
              <a:t> </a:t>
            </a:r>
            <a:r>
              <a:rPr lang="en-US" altLang="zh-CN" dirty="0" err="1"/>
              <a:t>cp</a:t>
            </a:r>
            <a:r>
              <a:rPr lang="en-US" altLang="zh-CN" dirty="0"/>
              <a:t>{};</a:t>
            </a:r>
          </a:p>
          <a:p>
            <a:r>
              <a:rPr lang="en-US" altLang="zh-CN" dirty="0" smtClean="0"/>
              <a:t>        auto </a:t>
            </a:r>
            <a:r>
              <a:rPr lang="en-US" altLang="zh-CN" dirty="0" err="1"/>
              <a:t>args_tuple</a:t>
            </a:r>
            <a:r>
              <a:rPr lang="en-US" altLang="zh-CN" dirty="0"/>
              <a:t> = </a:t>
            </a:r>
            <a:r>
              <a:rPr lang="en-US" altLang="zh-CN" dirty="0" err="1"/>
              <a:t>cp.template</a:t>
            </a:r>
            <a:r>
              <a:rPr lang="en-US" altLang="zh-CN" dirty="0"/>
              <a:t> unpack&lt;</a:t>
            </a:r>
            <a:r>
              <a:rPr lang="en-US" altLang="zh-CN" dirty="0" err="1"/>
              <a:t>args_tuple_type</a:t>
            </a:r>
            <a:r>
              <a:rPr lang="en-US" altLang="zh-CN" dirty="0"/>
              <a:t>&gt;(data, size</a:t>
            </a:r>
            <a:r>
              <a:rPr lang="en-US" altLang="zh-CN" dirty="0" smtClean="0"/>
              <a:t>);</a:t>
            </a:r>
            <a:endParaRPr lang="zh-CN" altLang="en-US" dirty="0"/>
          </a:p>
          <a:p>
            <a:r>
              <a:rPr lang="en-US" altLang="zh-CN" dirty="0" smtClean="0"/>
              <a:t>        </a:t>
            </a:r>
            <a:r>
              <a:rPr lang="en-US" altLang="zh-CN" b="1" dirty="0" err="1" smtClean="0"/>
              <a:t>std</a:t>
            </a:r>
            <a:r>
              <a:rPr lang="en-US" altLang="zh-CN" b="1" dirty="0"/>
              <a:t>::apply</a:t>
            </a:r>
            <a:r>
              <a:rPr lang="en-US" altLang="zh-CN" dirty="0"/>
              <a:t>(</a:t>
            </a:r>
            <a:r>
              <a:rPr lang="en-US" altLang="zh-CN" dirty="0" err="1"/>
              <a:t>func</a:t>
            </a:r>
            <a:r>
              <a:rPr lang="en-US" altLang="zh-CN" dirty="0"/>
              <a:t>, </a:t>
            </a:r>
            <a:r>
              <a:rPr lang="en-US" altLang="zh-CN" dirty="0" err="1"/>
              <a:t>args_tuple</a:t>
            </a:r>
            <a:r>
              <a:rPr lang="en-US" altLang="zh-CN" dirty="0"/>
              <a:t>);</a:t>
            </a:r>
          </a:p>
          <a:p>
            <a:r>
              <a:rPr lang="en-US" altLang="zh-CN" dirty="0" smtClean="0"/>
              <a:t>    }</a:t>
            </a:r>
            <a:endParaRPr lang="en-US" altLang="zh-CN" dirty="0"/>
          </a:p>
          <a:p>
            <a:r>
              <a:rPr lang="en-US" altLang="zh-CN" dirty="0" smtClean="0"/>
              <a:t>};</a:t>
            </a:r>
          </a:p>
        </p:txBody>
      </p:sp>
      <p:sp>
        <p:nvSpPr>
          <p:cNvPr id="7" name="矩形 6"/>
          <p:cNvSpPr/>
          <p:nvPr/>
        </p:nvSpPr>
        <p:spPr>
          <a:xfrm>
            <a:off x="3768455" y="2677220"/>
            <a:ext cx="1489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//from C++</a:t>
            </a:r>
            <a:r>
              <a:rPr lang="en-US" altLang="zh-CN" b="1" dirty="0" smtClean="0"/>
              <a:t>17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975222" y="4048942"/>
            <a:ext cx="54286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 </a:t>
            </a:r>
            <a:r>
              <a:rPr lang="en-US" altLang="zh-CN" dirty="0" err="1"/>
              <a:t>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iguana::xml::</a:t>
            </a:r>
            <a:r>
              <a:rPr lang="en-US" altLang="zh-CN" dirty="0" err="1"/>
              <a:t>from_json</a:t>
            </a:r>
            <a:r>
              <a:rPr lang="en-US" altLang="zh-CN" dirty="0"/>
              <a:t>(t, data, length);</a:t>
            </a:r>
          </a:p>
          <a:p>
            <a:r>
              <a:rPr lang="zh-CN" altLang="en-US" dirty="0"/>
              <a:t>iguana::msgpack::from_msgpack(t, msg_, data, length);</a:t>
            </a:r>
            <a:endParaRPr lang="en-US" altLang="zh-CN" dirty="0"/>
          </a:p>
          <a:p>
            <a:r>
              <a:rPr lang="en-US" altLang="zh-CN" dirty="0"/>
              <a:t>iguana::xml::</a:t>
            </a:r>
            <a:r>
              <a:rPr lang="en-US" altLang="zh-CN" dirty="0" err="1"/>
              <a:t>from_xml</a:t>
            </a:r>
            <a:r>
              <a:rPr lang="en-US" altLang="zh-CN" dirty="0"/>
              <a:t>(t, data, length);</a:t>
            </a:r>
            <a:endParaRPr lang="zh-CN" altLang="en-US" dirty="0"/>
          </a:p>
          <a:p>
            <a:r>
              <a:rPr lang="en-US" altLang="zh-CN" dirty="0"/>
              <a:t>https://github.com/qicosmos/iguana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 &lt;class F, class Tuple,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size_t</a:t>
            </a:r>
            <a:r>
              <a:rPr lang="en-US" altLang="zh-CN" dirty="0"/>
              <a:t>... I&gt;</a:t>
            </a:r>
          </a:p>
          <a:p>
            <a:r>
              <a:rPr lang="en-US" altLang="zh-CN" dirty="0" err="1"/>
              <a:t>constexpr</a:t>
            </a:r>
            <a:r>
              <a:rPr lang="en-US" altLang="zh-CN" dirty="0"/>
              <a:t> </a:t>
            </a:r>
            <a:r>
              <a:rPr lang="en-US" altLang="zh-CN" dirty="0" err="1"/>
              <a:t>decltype</a:t>
            </a:r>
            <a:r>
              <a:rPr lang="en-US" altLang="zh-CN" dirty="0"/>
              <a:t>(auto) </a:t>
            </a:r>
            <a:r>
              <a:rPr lang="en-US" altLang="zh-CN" dirty="0" err="1"/>
              <a:t>apply_impl</a:t>
            </a:r>
            <a:r>
              <a:rPr lang="en-US" altLang="zh-CN" dirty="0"/>
              <a:t>(F &amp;&amp;f, Tuple &amp;&amp;t,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index_sequence</a:t>
            </a:r>
            <a:r>
              <a:rPr lang="en-US" altLang="zh-CN" dirty="0"/>
              <a:t>&lt;I...&gt;)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/>
              <a:t>std</a:t>
            </a:r>
            <a:r>
              <a:rPr lang="en-US" altLang="zh-CN" dirty="0"/>
              <a:t>::forward&lt;F&gt;(f)(</a:t>
            </a:r>
            <a:r>
              <a:rPr lang="en-US" altLang="zh-CN" dirty="0" err="1"/>
              <a:t>std</a:t>
            </a:r>
            <a:r>
              <a:rPr lang="en-US" altLang="zh-CN" dirty="0"/>
              <a:t>::get&lt;I&gt;(</a:t>
            </a:r>
            <a:r>
              <a:rPr lang="en-US" altLang="zh-CN" dirty="0" err="1"/>
              <a:t>std</a:t>
            </a:r>
            <a:r>
              <a:rPr lang="en-US" altLang="zh-CN" dirty="0"/>
              <a:t>::forward&lt;Tuple&gt;(t))...);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  <a:p>
            <a:r>
              <a:rPr lang="en-US" altLang="zh-CN" dirty="0"/>
              <a:t>template &lt;class F, class Tuple&gt;</a:t>
            </a:r>
          </a:p>
          <a:p>
            <a:r>
              <a:rPr lang="en-US" altLang="zh-CN" dirty="0" err="1"/>
              <a:t>constexpr</a:t>
            </a:r>
            <a:r>
              <a:rPr lang="en-US" altLang="zh-CN" dirty="0"/>
              <a:t> </a:t>
            </a:r>
            <a:r>
              <a:rPr lang="en-US" altLang="zh-CN" dirty="0" err="1"/>
              <a:t>decltype</a:t>
            </a:r>
            <a:r>
              <a:rPr lang="en-US" altLang="zh-CN" dirty="0"/>
              <a:t>(auto) apply(F &amp;&amp;f, Tuple &amp;&amp;t)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/>
              <a:t>apply_impl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::forward&lt;F&gt;(f), </a:t>
            </a:r>
            <a:r>
              <a:rPr lang="en-US" altLang="zh-CN" dirty="0" err="1"/>
              <a:t>std</a:t>
            </a:r>
            <a:r>
              <a:rPr lang="en-US" altLang="zh-CN" dirty="0"/>
              <a:t>::forward&lt;Tuple&gt;(t),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make_index_sequence</a:t>
            </a:r>
            <a:r>
              <a:rPr lang="en-US" altLang="zh-CN" dirty="0"/>
              <a:t>&lt;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tuple_size</a:t>
            </a:r>
            <a:r>
              <a:rPr lang="en-US" altLang="zh-CN" dirty="0"/>
              <a:t>&lt;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decay_t</a:t>
            </a:r>
            <a:r>
              <a:rPr lang="en-US" altLang="zh-CN" dirty="0"/>
              <a:t>&lt;Tuple&gt;&gt;::value&gt;{});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sz="1400" dirty="0"/>
          </a:p>
          <a:p>
            <a:r>
              <a:rPr lang="en-US" altLang="zh-CN" sz="1400" dirty="0" smtClean="0"/>
              <a:t>implemented by C++14</a:t>
            </a:r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</a:t>
            </a:r>
            <a:r>
              <a:rPr lang="en-US" altLang="zh-CN" dirty="0" smtClean="0"/>
              <a:t>to the </a:t>
            </a:r>
            <a:r>
              <a:rPr lang="en-US" altLang="zh-CN" dirty="0"/>
              <a:t>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void 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a + b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/>
              <a:t>void foo(</a:t>
            </a:r>
            <a:r>
              <a:rPr lang="en-US" altLang="zh-CN" dirty="0" err="1"/>
              <a:t>std</a:t>
            </a:r>
            <a:r>
              <a:rPr lang="en-US" altLang="zh-CN" dirty="0"/>
              <a:t>::string b, </a:t>
            </a:r>
            <a:r>
              <a:rPr lang="en-US" altLang="zh-CN" dirty="0" err="1"/>
              <a:t>int</a:t>
            </a:r>
            <a:r>
              <a:rPr lang="en-US" altLang="zh-CN" dirty="0"/>
              <a:t> a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b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router </a:t>
            </a:r>
            <a:r>
              <a:rPr lang="en-US" altLang="zh-CN" dirty="0"/>
              <a:t>r;</a:t>
            </a:r>
          </a:p>
          <a:p>
            <a:r>
              <a:rPr lang="en-US" altLang="zh-CN" dirty="0" err="1" smtClean="0"/>
              <a:t>r.register_handler</a:t>
            </a:r>
            <a:r>
              <a:rPr lang="en-US" altLang="zh-CN" dirty="0"/>
              <a:t>("add", &amp;add);</a:t>
            </a:r>
          </a:p>
          <a:p>
            <a:r>
              <a:rPr lang="en-US" altLang="zh-CN" dirty="0" err="1" smtClean="0"/>
              <a:t>r.register_handler</a:t>
            </a:r>
            <a:r>
              <a:rPr lang="en-US" altLang="zh-CN" dirty="0"/>
              <a:t>("</a:t>
            </a:r>
            <a:r>
              <a:rPr lang="en-US" altLang="zh-CN" dirty="0" smtClean="0"/>
              <a:t>fun", </a:t>
            </a:r>
            <a:r>
              <a:rPr lang="en-US" altLang="zh-CN" dirty="0"/>
              <a:t>&amp;foo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string </a:t>
            </a:r>
            <a:r>
              <a:rPr lang="en-US" altLang="zh-CN" dirty="0"/>
              <a:t>s1 = "add/1/2</a:t>
            </a:r>
            <a:r>
              <a:rPr lang="en-US" altLang="zh-CN" dirty="0" smtClean="0"/>
              <a:t>"; //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from client</a:t>
            </a:r>
            <a:endParaRPr lang="en-US" altLang="zh-CN" dirty="0"/>
          </a:p>
          <a:p>
            <a:r>
              <a:rPr lang="en-US" altLang="zh-CN" dirty="0" smtClean="0"/>
              <a:t>string s2 </a:t>
            </a:r>
            <a:r>
              <a:rPr lang="en-US" altLang="zh-CN" dirty="0"/>
              <a:t>= "fun/test/1";</a:t>
            </a:r>
          </a:p>
          <a:p>
            <a:r>
              <a:rPr lang="en-US" altLang="zh-CN" dirty="0" err="1" smtClean="0"/>
              <a:t>r.route</a:t>
            </a:r>
            <a:r>
              <a:rPr lang="en-US" altLang="zh-CN" dirty="0" smtClean="0"/>
              <a:t>(s1);  //route and execute</a:t>
            </a:r>
          </a:p>
          <a:p>
            <a:r>
              <a:rPr lang="en-US" altLang="zh-CN" dirty="0" err="1" smtClean="0"/>
              <a:t>r.route</a:t>
            </a:r>
            <a:r>
              <a:rPr lang="en-US" altLang="zh-CN" dirty="0" smtClean="0"/>
              <a:t>(s2);  //route and execute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to 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07586" y="1423221"/>
            <a:ext cx="27638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How </a:t>
            </a:r>
            <a:r>
              <a:rPr lang="en-US" altLang="zh-CN" sz="3200" dirty="0"/>
              <a:t>about </a:t>
            </a:r>
            <a:r>
              <a:rPr lang="en-US" altLang="zh-CN" sz="3200" dirty="0" err="1" smtClean="0"/>
              <a:t>url</a:t>
            </a:r>
            <a:r>
              <a:rPr lang="en-US" altLang="zh-CN" sz="3200" dirty="0" smtClean="0"/>
              <a:t>?</a:t>
            </a:r>
            <a:endParaRPr lang="zh-CN" altLang="en-US" sz="3200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2907586" y="2624792"/>
            <a:ext cx="19733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/>
              <a:t>url: "hello/test/20</a:t>
            </a:r>
            <a:r>
              <a:rPr lang="en-US" altLang="zh-CN" dirty="0"/>
              <a:t>"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2193544" y="3800597"/>
            <a:ext cx="30276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/>
              <a:t>function: void hello</a:t>
            </a:r>
            <a:r>
              <a:rPr lang="en-US" altLang="zh-CN" dirty="0"/>
              <a:t>("test", 20)</a:t>
            </a:r>
          </a:p>
        </p:txBody>
      </p:sp>
      <p:sp>
        <p:nvSpPr>
          <p:cNvPr id="7" name="右箭头 6" descr="cache"/>
          <p:cNvSpPr>
            <a:spLocks noChangeArrowheads="1"/>
          </p:cNvSpPr>
          <p:nvPr/>
        </p:nvSpPr>
        <p:spPr bwMode="auto">
          <a:xfrm rot="5362104">
            <a:off x="3309452" y="3292736"/>
            <a:ext cx="795809" cy="225425"/>
          </a:xfrm>
          <a:prstGeom prst="rightArrow">
            <a:avLst>
              <a:gd name="adj1" fmla="val 50000"/>
              <a:gd name="adj2" fmla="val 55944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右箭头 7" descr="cache"/>
          <p:cNvSpPr>
            <a:spLocks noChangeArrowheads="1"/>
          </p:cNvSpPr>
          <p:nvPr/>
        </p:nvSpPr>
        <p:spPr bwMode="auto">
          <a:xfrm rot="22104">
            <a:off x="4040646" y="3269197"/>
            <a:ext cx="1081088" cy="231894"/>
          </a:xfrm>
          <a:prstGeom prst="rightArrow">
            <a:avLst>
              <a:gd name="adj1" fmla="val 50000"/>
              <a:gd name="adj2" fmla="val 89539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456332" y="3198379"/>
            <a:ext cx="23608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3300"/>
                </a:solidFill>
              </a:rPr>
              <a:t>string to function call</a:t>
            </a:r>
            <a:endParaRPr lang="zh-CN" altLang="en-US" dirty="0"/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456333" y="3216309"/>
            <a:ext cx="2163668" cy="329286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hangingPunct="0"/>
            <a:endParaRPr lang="zh-CN" altLang="en-US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3424309" y="4465961"/>
            <a:ext cx="1265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3300"/>
                </a:solidFill>
              </a:rPr>
              <a:t>magic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/>
      <p:bldP spid="9" grpId="0" bldLvl="0"/>
      <p:bldP spid="10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to the correct handler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type="body" sz="half" idx="2"/>
          </p:nvPr>
        </p:nvSpPr>
        <p:spPr>
          <a:ln>
            <a:miter/>
          </a:ln>
        </p:spPr>
        <p:txBody>
          <a:bodyPr/>
          <a:lstStyle/>
          <a:p>
            <a:pPr marL="1905" indent="-344805" algn="l"/>
            <a:r>
              <a:rPr lang="en-US" altLang="zh-CN" sz="2000" dirty="0" smtClean="0"/>
              <a:t>How to</a:t>
            </a:r>
            <a:r>
              <a:rPr lang="zh-CN" altLang="en-US" sz="2000" dirty="0" smtClean="0"/>
              <a:t>？</a:t>
            </a:r>
          </a:p>
          <a:p>
            <a:pPr marL="1905" indent="-344805" algn="l"/>
            <a:endParaRPr lang="zh-CN" altLang="en-US" sz="2000" dirty="0" smtClean="0">
              <a:solidFill>
                <a:srgbClr val="FF3300"/>
              </a:solidFill>
            </a:endParaRPr>
          </a:p>
          <a:p>
            <a:pPr marL="1905" indent="-344805" algn="l"/>
            <a:endParaRPr lang="zh-CN" altLang="en-US" sz="2000" dirty="0" smtClean="0"/>
          </a:p>
          <a:p>
            <a:pPr marL="1905" indent="-344805" algn="l"/>
            <a:endParaRPr lang="zh-CN" altLang="en-US" sz="2000" dirty="0" smtClean="0"/>
          </a:p>
          <a:p>
            <a:pPr marL="1905" indent="-344805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Split </a:t>
            </a:r>
            <a:r>
              <a:rPr lang="en-US" altLang="zh-CN" sz="2000" dirty="0" err="1" smtClean="0"/>
              <a:t>url</a:t>
            </a:r>
            <a:r>
              <a:rPr lang="en-US" altLang="zh-CN" sz="2000" dirty="0" smtClean="0"/>
              <a:t>, put them into a </a:t>
            </a:r>
            <a:r>
              <a:rPr lang="en-US" altLang="zh-CN" sz="2000" dirty="0"/>
              <a:t>string</a:t>
            </a:r>
            <a:r>
              <a:rPr lang="en-US" altLang="zh-CN" sz="2000" dirty="0" smtClean="0"/>
              <a:t> vector </a:t>
            </a:r>
            <a:r>
              <a:rPr lang="zh-CN" altLang="en-US" sz="2000" dirty="0" smtClean="0"/>
              <a:t>{"hello", "test", "2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"}；</a:t>
            </a:r>
          </a:p>
          <a:p>
            <a:pPr marL="1905" indent="-344805" algn="l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Transform string parameters into </a:t>
            </a:r>
            <a:r>
              <a:rPr lang="zh-CN" altLang="en-US" sz="2000" dirty="0" smtClean="0"/>
              <a:t>function </a:t>
            </a:r>
            <a:r>
              <a:rPr lang="en-US" altLang="zh-CN" sz="2000" dirty="0" smtClean="0"/>
              <a:t>argument</a:t>
            </a:r>
            <a:r>
              <a:rPr lang="zh-CN" altLang="en-US" sz="2000" dirty="0" smtClean="0"/>
              <a:t>；</a:t>
            </a:r>
          </a:p>
          <a:p>
            <a:pPr marL="1905" lvl="1" indent="455930" algn="l">
              <a:buFont typeface="Wingdings" panose="05000000000000000000" pitchFamily="2" charset="2"/>
              <a:buAutoNum type="arabicPeriod"/>
            </a:pPr>
            <a:r>
              <a:rPr lang="en-US" altLang="zh-CN" sz="1700" dirty="0" smtClean="0"/>
              <a:t>transform a string to a real argument by </a:t>
            </a:r>
            <a:r>
              <a:rPr lang="en-US" altLang="zh-CN" sz="1700" dirty="0" err="1" smtClean="0">
                <a:solidFill>
                  <a:srgbClr val="FF0000"/>
                </a:solidFill>
              </a:rPr>
              <a:t>function_traits</a:t>
            </a:r>
            <a:endParaRPr lang="zh-CN" altLang="en-US" sz="1700" dirty="0" smtClean="0">
              <a:solidFill>
                <a:srgbClr val="FF0000"/>
              </a:solidFill>
            </a:endParaRPr>
          </a:p>
          <a:p>
            <a:pPr marL="1905" lvl="1" indent="455930" algn="l">
              <a:buFont typeface="Wingdings" panose="05000000000000000000" pitchFamily="2" charset="2"/>
              <a:buAutoNum type="arabicPeriod"/>
            </a:pPr>
            <a:r>
              <a:rPr lang="en-US" altLang="zh-CN" sz="1700" dirty="0" smtClean="0"/>
              <a:t>save the real argument into a tuple one by one</a:t>
            </a:r>
            <a:endParaRPr lang="zh-CN" altLang="en-US" sz="1700" dirty="0" smtClean="0"/>
          </a:p>
          <a:p>
            <a:pPr marL="1905" indent="-344805" algn="l">
              <a:buFont typeface="Wingdings" panose="05000000000000000000" pitchFamily="2" charset="2"/>
              <a:buChar char="Ø"/>
            </a:pPr>
            <a:r>
              <a:rPr lang="en-US" altLang="zh-CN" sz="2000" dirty="0" err="1" smtClean="0"/>
              <a:t>std</a:t>
            </a:r>
            <a:r>
              <a:rPr lang="en-US" altLang="zh-CN" sz="2000" dirty="0" smtClean="0"/>
              <a:t>::apply</a:t>
            </a:r>
            <a:endParaRPr lang="zh-CN" altLang="en-US" sz="2000" dirty="0" smtClean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612775" y="1576481"/>
            <a:ext cx="2016125" cy="503238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hangingPunct="0"/>
            <a:endParaRPr lang="zh-CN" altLang="en-US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55650" y="1647919"/>
            <a:ext cx="1731963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"hello/test/20"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3636963" y="1576481"/>
            <a:ext cx="2016125" cy="503238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hangingPunct="0"/>
            <a:endParaRPr lang="zh-CN" altLang="en-US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3779838" y="1647919"/>
            <a:ext cx="190023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/>
              <a:t>hello("test", 20)</a:t>
            </a:r>
          </a:p>
        </p:txBody>
      </p:sp>
      <p:sp>
        <p:nvSpPr>
          <p:cNvPr id="9" name="右箭头 8" descr="cache"/>
          <p:cNvSpPr>
            <a:spLocks noChangeArrowheads="1"/>
          </p:cNvSpPr>
          <p:nvPr/>
        </p:nvSpPr>
        <p:spPr bwMode="auto">
          <a:xfrm rot="21562104">
            <a:off x="2701925" y="1719356"/>
            <a:ext cx="862013" cy="227013"/>
          </a:xfrm>
          <a:prstGeom prst="rightArrow">
            <a:avLst>
              <a:gd name="adj1" fmla="val 50000"/>
              <a:gd name="adj2" fmla="val 9486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/>
              <a:t>`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Ret, </a:t>
            </a:r>
            <a:r>
              <a:rPr lang="en-US" altLang="zh-CN" dirty="0" err="1"/>
              <a:t>typename</a:t>
            </a:r>
            <a:r>
              <a:rPr lang="en-US" altLang="zh-CN" dirty="0"/>
              <a:t>... </a:t>
            </a:r>
            <a:r>
              <a:rPr lang="en-US" altLang="zh-CN" dirty="0" err="1"/>
              <a:t>Args</a:t>
            </a:r>
            <a:r>
              <a:rPr lang="en-US" altLang="zh-CN" dirty="0"/>
              <a:t>&gt;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function_traits_impl</a:t>
            </a:r>
            <a:r>
              <a:rPr lang="en-US" altLang="zh-CN" dirty="0"/>
              <a:t>&lt;Ret(</a:t>
            </a:r>
            <a:r>
              <a:rPr lang="en-US" altLang="zh-CN" dirty="0" err="1"/>
              <a:t>Args</a:t>
            </a:r>
            <a:r>
              <a:rPr lang="en-US" altLang="zh-CN" dirty="0" smtClean="0"/>
              <a:t>...)&gt;{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enum</a:t>
            </a:r>
            <a:r>
              <a:rPr lang="en-US" altLang="zh-CN" dirty="0" smtClean="0"/>
              <a:t> </a:t>
            </a:r>
            <a:r>
              <a:rPr lang="en-US" altLang="zh-CN" dirty="0"/>
              <a:t>{ arity = </a:t>
            </a:r>
            <a:r>
              <a:rPr lang="en-US" altLang="zh-CN" dirty="0" err="1"/>
              <a:t>sizeof</a:t>
            </a:r>
            <a:r>
              <a:rPr lang="en-US" altLang="zh-CN" dirty="0"/>
              <a:t>...(</a:t>
            </a:r>
            <a:r>
              <a:rPr lang="en-US" altLang="zh-CN" dirty="0" err="1"/>
              <a:t>Args</a:t>
            </a:r>
            <a:r>
              <a:rPr lang="en-US" altLang="zh-CN" dirty="0"/>
              <a:t>) };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/>
              <a:t>Ret </a:t>
            </a:r>
            <a:r>
              <a:rPr lang="en-US" altLang="zh-CN" dirty="0" err="1"/>
              <a:t>result_type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using </a:t>
            </a:r>
            <a:r>
              <a:rPr lang="en-US" altLang="zh-CN" dirty="0" err="1"/>
              <a:t>stl_function_type</a:t>
            </a:r>
            <a:r>
              <a:rPr lang="en-US" altLang="zh-CN" dirty="0"/>
              <a:t> = </a:t>
            </a:r>
            <a:r>
              <a:rPr lang="en-US" altLang="zh-CN" dirty="0" err="1"/>
              <a:t>std</a:t>
            </a:r>
            <a:r>
              <a:rPr lang="en-US" altLang="zh-CN" dirty="0"/>
              <a:t>::function&lt;</a:t>
            </a:r>
            <a:r>
              <a:rPr lang="en-US" altLang="zh-CN" dirty="0" err="1"/>
              <a:t>function_type</a:t>
            </a:r>
            <a:r>
              <a:rPr lang="en-US" altLang="zh-CN" dirty="0" smtClean="0"/>
              <a:t>&gt;;</a:t>
            </a:r>
          </a:p>
          <a:p>
            <a:endParaRPr lang="zh-CN" altLang="en-US" dirty="0"/>
          </a:p>
          <a:p>
            <a:r>
              <a:rPr lang="en-US" altLang="zh-CN" dirty="0" smtClean="0"/>
              <a:t>    template&lt;</a:t>
            </a:r>
            <a:r>
              <a:rPr lang="en-US" altLang="zh-CN" dirty="0" err="1" smtClean="0"/>
              <a:t>size_t</a:t>
            </a:r>
            <a:r>
              <a:rPr lang="en-US" altLang="zh-CN" dirty="0" smtClean="0"/>
              <a:t> </a:t>
            </a:r>
            <a:r>
              <a:rPr lang="en-US" altLang="zh-CN" dirty="0"/>
              <a:t>I&gt;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static_assert</a:t>
            </a:r>
            <a:r>
              <a:rPr lang="en-US" altLang="zh-CN" dirty="0" smtClean="0"/>
              <a:t>(I </a:t>
            </a:r>
            <a:r>
              <a:rPr lang="en-US" altLang="zh-CN" dirty="0"/>
              <a:t>&lt; arity, "index is out of </a:t>
            </a:r>
            <a:r>
              <a:rPr lang="en-US" altLang="zh-CN" dirty="0" smtClean="0"/>
              <a:t>range");</a:t>
            </a:r>
            <a:endParaRPr lang="en-US" altLang="zh-CN" dirty="0"/>
          </a:p>
          <a:p>
            <a:r>
              <a:rPr lang="en-US" altLang="zh-CN" dirty="0" smtClean="0"/>
              <a:t>        using </a:t>
            </a:r>
            <a:r>
              <a:rPr lang="en-US" altLang="zh-CN" dirty="0"/>
              <a:t>type = 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tuple_element</a:t>
            </a:r>
            <a:r>
              <a:rPr lang="en-US" altLang="zh-CN" dirty="0"/>
              <a:t>&lt;I, </a:t>
            </a:r>
            <a:r>
              <a:rPr lang="en-US" altLang="zh-CN" dirty="0" err="1"/>
              <a:t>std</a:t>
            </a:r>
            <a:r>
              <a:rPr lang="en-US" altLang="zh-CN" dirty="0"/>
              <a:t>::tuple&lt;</a:t>
            </a:r>
            <a:r>
              <a:rPr lang="en-US" altLang="zh-CN" dirty="0" err="1"/>
              <a:t>Args</a:t>
            </a:r>
            <a:r>
              <a:rPr lang="en-US" altLang="zh-CN" dirty="0"/>
              <a:t>...&gt;&gt;::type;</a:t>
            </a:r>
          </a:p>
          <a:p>
            <a:r>
              <a:rPr lang="en-US" altLang="zh-CN" dirty="0" smtClean="0"/>
              <a:t>    };</a:t>
            </a:r>
            <a:endParaRPr lang="en-US" altLang="zh-CN" dirty="0"/>
          </a:p>
          <a:p>
            <a:r>
              <a:rPr lang="en-US" altLang="zh-CN" dirty="0" smtClean="0"/>
              <a:t>};</a:t>
            </a:r>
          </a:p>
          <a:p>
            <a:r>
              <a:rPr lang="en-US" altLang="zh-CN" dirty="0" smtClean="0"/>
              <a:t>template&lt;</a:t>
            </a:r>
            <a:r>
              <a:rPr lang="en-US" altLang="zh-CN" dirty="0" err="1" smtClean="0"/>
              <a:t>typename</a:t>
            </a:r>
            <a:r>
              <a:rPr lang="en-US" altLang="zh-CN" dirty="0" smtClean="0"/>
              <a:t> </a:t>
            </a:r>
            <a:r>
              <a:rPr lang="en-US" altLang="zh-CN" dirty="0"/>
              <a:t>T&gt;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function_traits</a:t>
            </a:r>
            <a:r>
              <a:rPr lang="en-US" altLang="zh-CN" dirty="0"/>
              <a:t> : </a:t>
            </a:r>
            <a:r>
              <a:rPr lang="en-US" altLang="zh-CN" dirty="0" err="1"/>
              <a:t>function_traits_impl</a:t>
            </a:r>
            <a:r>
              <a:rPr lang="en-US" altLang="zh-CN" dirty="0"/>
              <a:t>&lt;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remove_cv_t</a:t>
            </a:r>
            <a:r>
              <a:rPr lang="en-US" altLang="zh-CN" dirty="0"/>
              <a:t>&lt;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remove_reference_t</a:t>
            </a:r>
            <a:r>
              <a:rPr lang="en-US" altLang="zh-CN" dirty="0"/>
              <a:t>&lt;T</a:t>
            </a:r>
            <a:r>
              <a:rPr lang="en-US" altLang="zh-CN" dirty="0" smtClean="0"/>
              <a:t>&gt;&gt;&gt;{};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3451412" y="456708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https://github.com/topcpporg/rest_rpc/blob/master/rest_rpc/base/function_traits.hpp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to 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/>
              <a:t>Remote Procedure Calls </a:t>
            </a:r>
          </a:p>
          <a:p>
            <a:r>
              <a:rPr lang="en-US" altLang="zh-CN" dirty="0"/>
              <a:t>Call </a:t>
            </a:r>
            <a:r>
              <a:rPr lang="en-US" altLang="zh-CN" dirty="0" smtClean="0"/>
              <a:t>functions </a:t>
            </a:r>
            <a:r>
              <a:rPr lang="en-US" altLang="zh-CN" dirty="0"/>
              <a:t>on the remote computer just </a:t>
            </a:r>
            <a:r>
              <a:rPr lang="en-US" altLang="zh-CN" dirty="0" smtClean="0"/>
              <a:t>like local </a:t>
            </a:r>
            <a:r>
              <a:rPr lang="en-US" altLang="zh-CN" dirty="0"/>
              <a:t>function </a:t>
            </a:r>
            <a:r>
              <a:rPr lang="en-US" altLang="zh-CN" dirty="0" smtClean="0"/>
              <a:t>calls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Advantages: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Very easy to use, hide complications and details of network and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Greatly improve the efficiency of the development of </a:t>
            </a:r>
            <a:r>
              <a:rPr lang="en-US" altLang="zh-CN" dirty="0" err="1"/>
              <a:t>interprocess</a:t>
            </a:r>
            <a:r>
              <a:rPr lang="en-US" altLang="zh-CN" dirty="0"/>
              <a:t> </a:t>
            </a:r>
            <a:r>
              <a:rPr lang="en-US" altLang="zh-CN" dirty="0" smtClean="0"/>
              <a:t>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router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template&lt;</a:t>
            </a:r>
            <a:r>
              <a:rPr lang="en-US" altLang="zh-CN" dirty="0" err="1" smtClean="0"/>
              <a:t>typename</a:t>
            </a:r>
            <a:r>
              <a:rPr lang="en-US" altLang="zh-CN" dirty="0" smtClean="0"/>
              <a:t> </a:t>
            </a:r>
            <a:r>
              <a:rPr lang="en-US" altLang="zh-CN" dirty="0"/>
              <a:t>Function&gt;</a:t>
            </a:r>
          </a:p>
          <a:p>
            <a:r>
              <a:rPr lang="en-US" altLang="zh-CN" dirty="0" smtClean="0"/>
              <a:t>    void </a:t>
            </a:r>
            <a:r>
              <a:rPr lang="en-US" altLang="zh-CN" dirty="0" err="1"/>
              <a:t>register_handler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en-US" altLang="zh-CN" dirty="0" err="1"/>
              <a:t>const</a:t>
            </a:r>
            <a:r>
              <a:rPr lang="en-US" altLang="zh-CN" dirty="0"/>
              <a:t> &amp; name, </a:t>
            </a:r>
            <a:r>
              <a:rPr lang="en-US" altLang="zh-CN" dirty="0" err="1"/>
              <a:t>const</a:t>
            </a:r>
            <a:r>
              <a:rPr lang="en-US" altLang="zh-CN" dirty="0"/>
              <a:t> Function&amp; f)</a:t>
            </a:r>
          </a:p>
          <a:p>
            <a:r>
              <a:rPr lang="en-US" altLang="zh-CN" dirty="0" smtClean="0"/>
              <a:t>   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using </a:t>
            </a:r>
            <a:r>
              <a:rPr lang="en-US" altLang="zh-CN" dirty="0" err="1"/>
              <a:t>std</a:t>
            </a:r>
            <a:r>
              <a:rPr lang="en-US" altLang="zh-CN" dirty="0"/>
              <a:t>::placeholders::_1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smtClean="0"/>
              <a:t>        this-</a:t>
            </a:r>
            <a:r>
              <a:rPr lang="en-US" altLang="zh-CN" dirty="0"/>
              <a:t>&gt;invokers_[name] = </a:t>
            </a:r>
            <a:r>
              <a:rPr lang="en-US" altLang="zh-CN" dirty="0" err="1">
                <a:solidFill>
                  <a:srgbClr val="FF0000"/>
                </a:solidFill>
              </a:rPr>
              <a:t>std</a:t>
            </a:r>
            <a:r>
              <a:rPr lang="en-US" altLang="zh-CN" dirty="0">
                <a:solidFill>
                  <a:srgbClr val="FF0000"/>
                </a:solidFill>
              </a:rPr>
              <a:t>::bind(&amp;invoker&lt;Function&gt;::template </a:t>
            </a:r>
            <a:r>
              <a:rPr lang="en-US" altLang="zh-CN" dirty="0" smtClean="0">
                <a:solidFill>
                  <a:srgbClr val="FF0000"/>
                </a:solidFill>
              </a:rPr>
              <a:t>                  apply&lt;</a:t>
            </a:r>
            <a:r>
              <a:rPr lang="en-US" altLang="zh-CN" dirty="0" err="1" smtClean="0">
                <a:solidFill>
                  <a:srgbClr val="FF0000"/>
                </a:solidFill>
              </a:rPr>
              <a:t>std</a:t>
            </a:r>
            <a:r>
              <a:rPr lang="en-US" altLang="zh-CN" dirty="0">
                <a:solidFill>
                  <a:srgbClr val="FF0000"/>
                </a:solidFill>
              </a:rPr>
              <a:t>::tuple&lt;&gt;&gt;, </a:t>
            </a:r>
            <a:r>
              <a:rPr lang="en-US" altLang="zh-CN" dirty="0" smtClean="0">
                <a:solidFill>
                  <a:srgbClr val="FF0000"/>
                </a:solidFill>
              </a:rPr>
              <a:t>f, _</a:t>
            </a:r>
            <a:r>
              <a:rPr lang="en-US" altLang="zh-CN" dirty="0">
                <a:solidFill>
                  <a:srgbClr val="FF0000"/>
                </a:solidFill>
              </a:rPr>
              <a:t>1, </a:t>
            </a:r>
            <a:r>
              <a:rPr lang="en-US" altLang="zh-CN" dirty="0" err="1">
                <a:solidFill>
                  <a:srgbClr val="FF0000"/>
                </a:solidFill>
              </a:rPr>
              <a:t>std</a:t>
            </a:r>
            <a:r>
              <a:rPr lang="en-US" altLang="zh-CN" dirty="0">
                <a:solidFill>
                  <a:srgbClr val="FF0000"/>
                </a:solidFill>
              </a:rPr>
              <a:t>::tuple&lt;&gt;());</a:t>
            </a:r>
          </a:p>
          <a:p>
            <a:r>
              <a:rPr lang="en-US" altLang="zh-CN" dirty="0" smtClean="0"/>
              <a:t>    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private: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/>
              <a:t>std</a:t>
            </a:r>
            <a:r>
              <a:rPr lang="en-US" altLang="zh-CN" dirty="0"/>
              <a:t>::function&lt;void(</a:t>
            </a:r>
            <a:r>
              <a:rPr lang="en-US" altLang="zh-CN" dirty="0" err="1"/>
              <a:t>token_parser</a:t>
            </a:r>
            <a:r>
              <a:rPr lang="en-US" altLang="zh-CN" dirty="0"/>
              <a:t> &amp;)&gt; </a:t>
            </a:r>
            <a:r>
              <a:rPr lang="en-US" altLang="zh-CN" dirty="0" err="1"/>
              <a:t>invoker_function</a:t>
            </a:r>
            <a:r>
              <a:rPr lang="en-US" altLang="zh-CN" dirty="0" smtClean="0"/>
              <a:t>;</a:t>
            </a:r>
            <a:endParaRPr lang="zh-CN" altLang="en-US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::map&lt;</a:t>
            </a:r>
            <a:r>
              <a:rPr lang="en-US" altLang="zh-CN" dirty="0" err="1"/>
              <a:t>std</a:t>
            </a:r>
            <a:r>
              <a:rPr lang="en-US" altLang="zh-CN" dirty="0"/>
              <a:t>::string, </a:t>
            </a:r>
            <a:r>
              <a:rPr lang="en-US" altLang="zh-CN" dirty="0" err="1"/>
              <a:t>invoker_function</a:t>
            </a:r>
            <a:r>
              <a:rPr lang="en-US" altLang="zh-CN" dirty="0"/>
              <a:t>&gt; invokers_;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1300" y="3935523"/>
            <a:ext cx="6960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former code: </a:t>
            </a:r>
            <a:r>
              <a:rPr lang="en-US" altLang="zh-CN" dirty="0" err="1" smtClean="0"/>
              <a:t>std</a:t>
            </a:r>
            <a:r>
              <a:rPr lang="en-US" altLang="zh-CN" dirty="0"/>
              <a:t>::bind(&amp;invoker&lt;</a:t>
            </a:r>
            <a:r>
              <a:rPr lang="en-US" altLang="zh-CN" dirty="0" err="1"/>
              <a:t>CodecPolicy</a:t>
            </a:r>
            <a:r>
              <a:rPr lang="en-US" altLang="zh-CN" dirty="0"/>
              <a:t>, Function&gt;::apply, f, _1, _2)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route to </a:t>
            </a:r>
            <a:r>
              <a:rPr lang="en-US" altLang="zh-CN" dirty="0"/>
              <a:t>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template&lt;</a:t>
            </a:r>
            <a:r>
              <a:rPr lang="en-US" altLang="zh-CN" sz="2000" dirty="0" err="1" smtClean="0">
                <a:latin typeface="Shonar Bangla" panose="020B0502040204020203" pitchFamily="34" charset="0"/>
                <a:cs typeface="Shonar Bangla" panose="020B0502040204020203" pitchFamily="34" charset="0"/>
              </a:rPr>
              <a:t>typename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Function,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size_t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N = 0,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size_t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M 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= </a:t>
            </a:r>
            <a:r>
              <a:rPr lang="en-US" altLang="zh-CN" sz="2000" dirty="0" err="1" smtClean="0">
                <a:latin typeface="Shonar Bangla" panose="020B0502040204020203" pitchFamily="34" charset="0"/>
                <a:cs typeface="Shonar Bangla" panose="020B0502040204020203" pitchFamily="34" charset="0"/>
              </a:rPr>
              <a:t>function_traits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&lt;Function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&gt;::arity&gt;</a:t>
            </a:r>
          </a:p>
          <a:p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struct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invoker{</a:t>
            </a:r>
            <a:endParaRPr lang="en-US" altLang="zh-CN" sz="20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template&lt;</a:t>
            </a:r>
            <a:r>
              <a:rPr lang="en-US" altLang="zh-CN" sz="2000" dirty="0" err="1" smtClean="0">
                <a:latin typeface="Shonar Bangla" panose="020B0502040204020203" pitchFamily="34" charset="0"/>
                <a:cs typeface="Shonar Bangla" panose="020B0502040204020203" pitchFamily="34" charset="0"/>
              </a:rPr>
              <a:t>typename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&gt;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static void 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apply(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const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Function&amp;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func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token_parser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parser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const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&amp;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){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    </a:t>
            </a:r>
            <a:r>
              <a:rPr lang="en-US" altLang="zh-CN" sz="2000" dirty="0" err="1" smtClean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typedef</a:t>
            </a:r>
            <a:r>
              <a:rPr lang="en-US" altLang="zh-CN" sz="2000" dirty="0" smtClean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typename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function_traits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&lt;Function&gt;::template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&lt;N&gt;::type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arg_type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;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    router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::invoker&lt;Function, N + 1, M&gt;::</a:t>
            </a:r>
            <a:r>
              <a:rPr lang="en-US" altLang="zh-CN" sz="2000" b="1" dirty="0">
                <a:latin typeface="Shonar Bangla" panose="020B0502040204020203" pitchFamily="34" charset="0"/>
                <a:cs typeface="Shonar Bangla" panose="020B0502040204020203" pitchFamily="34" charset="0"/>
              </a:rPr>
              <a:t>apply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(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func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, parser,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        </a:t>
            </a:r>
            <a:r>
              <a:rPr lang="en-US" altLang="zh-CN" sz="2000" dirty="0" err="1" smtClean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std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::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tuple_cat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std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::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make_tuple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parser.get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&lt;</a:t>
            </a:r>
            <a:r>
              <a:rPr lang="en-US" altLang="zh-CN" sz="2000" dirty="0" err="1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arg_type</a:t>
            </a:r>
            <a:r>
              <a:rPr lang="en-US" altLang="zh-CN" sz="2000" dirty="0">
                <a:solidFill>
                  <a:srgbClr val="FF0000"/>
                </a:solidFill>
                <a:latin typeface="Shonar Bangla" panose="020B0502040204020203" pitchFamily="34" charset="0"/>
                <a:cs typeface="Shonar Bangla" panose="020B0502040204020203" pitchFamily="34" charset="0"/>
              </a:rPr>
              <a:t>&gt;())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));</a:t>
            </a:r>
          </a:p>
          <a:p>
            <a:r>
              <a:rPr lang="en-US" altLang="zh-CN" sz="2000" dirty="0" smtClean="0">
                <a:latin typeface="Shonar Bangla" panose="020B0502040204020203" pitchFamily="34" charset="0"/>
                <a:cs typeface="Shonar Bangla" panose="020B0502040204020203" pitchFamily="34" charset="0"/>
              </a:rPr>
              <a:t>    }</a:t>
            </a:r>
            <a:endParaRPr lang="en-US" altLang="zh-CN" sz="20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};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00810" y="4256405"/>
            <a:ext cx="6341745" cy="2022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template&lt;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typename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Function,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size_t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M&gt;</a:t>
            </a:r>
            <a:endParaRPr lang="en-US" altLang="zh-CN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struct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invoker&lt;Function, M, M&gt;{</a:t>
            </a:r>
            <a:endParaRPr lang="en-US" altLang="zh-CN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   template&lt;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typename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Args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&gt;</a:t>
            </a:r>
            <a:endParaRPr lang="en-US" altLang="zh-CN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   static void apply(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const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Function&amp;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func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,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token_parser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&amp;,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Args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const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&amp; tuple){</a:t>
            </a:r>
            <a:endParaRPr lang="en-US" altLang="zh-CN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       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std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::apply(</a:t>
            </a:r>
            <a:r>
              <a:rPr lang="en-US" altLang="zh-CN" dirty="0" err="1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func</a:t>
            </a:r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, tuple);</a:t>
            </a:r>
            <a:endParaRPr lang="en-US" altLang="zh-CN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    }</a:t>
            </a:r>
            <a:endParaRPr lang="en-US" altLang="zh-CN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r>
              <a:rPr lang="en-US" altLang="zh-CN" dirty="0">
                <a:latin typeface="Shonar Bangla" panose="020B0502040204020203" pitchFamily="34" charset="0"/>
                <a:cs typeface="Shonar Bangla" panose="020B0502040204020203" pitchFamily="34" charset="0"/>
                <a:sym typeface="+mn-ea"/>
              </a:rPr>
              <a:t>};</a:t>
            </a:r>
            <a:endParaRPr lang="zh-CN" altLang="en-US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400810" y="4256405"/>
            <a:ext cx="6342380" cy="1949450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hangingPunct="0"/>
            <a:endParaRPr lang="zh-CN" altLang="en-US">
              <a:solidFill>
                <a:srgbClr val="FF0000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route to the correct handler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template&lt;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typename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Function,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size_t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M&gt;</a:t>
            </a:r>
          </a:p>
          <a:p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struct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invoker&lt;Function, M, M&gt;{</a:t>
            </a: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   template&lt;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typename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&gt;</a:t>
            </a: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   static void apply(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const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Function&amp;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func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token_parser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&amp;,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Args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const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&amp; tuple){</a:t>
            </a: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       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std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::apply(</a:t>
            </a:r>
            <a:r>
              <a:rPr lang="en-US" altLang="zh-CN" sz="20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func</a:t>
            </a:r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, tuple);</a:t>
            </a: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    }</a:t>
            </a:r>
          </a:p>
          <a:p>
            <a:r>
              <a:rPr lang="en-US" altLang="zh-CN" sz="2000" dirty="0">
                <a:latin typeface="Shonar Bangla" panose="020B0502040204020203" pitchFamily="34" charset="0"/>
                <a:cs typeface="Shonar Bangla" panose="020B0502040204020203" pitchFamily="34" charset="0"/>
              </a:rPr>
              <a:t>};</a:t>
            </a:r>
            <a:endParaRPr lang="zh-CN" altLang="en-US" sz="20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5284" y="4340560"/>
            <a:ext cx="6051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https://github.com/qicosmos/cosmos/blob/master/router.hpp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05" y="1596837"/>
            <a:ext cx="2458571" cy="27658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404" y="4658761"/>
            <a:ext cx="3514286" cy="666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Cut the complexity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824037"/>
            <a:ext cx="5715000" cy="3209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simplify the call 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 smtClean="0"/>
              <a:t>foo_t</a:t>
            </a:r>
            <a:r>
              <a:rPr lang="en-US" altLang="zh-CN" dirty="0" smtClean="0"/>
              <a:t>{</a:t>
            </a:r>
            <a:endParaRPr lang="zh-CN" altLang="en-US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r>
              <a:rPr lang="en-US" altLang="zh-CN" dirty="0" smtClean="0"/>
              <a:t>        return a + b;</a:t>
            </a:r>
            <a:endParaRPr lang="en-US" altLang="zh-CN" dirty="0"/>
          </a:p>
          <a:p>
            <a:r>
              <a:rPr lang="en-US" altLang="zh-CN" dirty="0" smtClean="0"/>
              <a:t>    }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foo_t</a:t>
            </a:r>
            <a:r>
              <a:rPr lang="en-US" altLang="zh-CN" dirty="0" smtClean="0"/>
              <a:t> foo = {};</a:t>
            </a:r>
          </a:p>
          <a:p>
            <a:r>
              <a:rPr lang="en-US" altLang="zh-CN" dirty="0" err="1"/>
              <a:t>server.register_handler</a:t>
            </a:r>
            <a:r>
              <a:rPr lang="en-US" altLang="zh-CN" dirty="0"/>
              <a:t>("</a:t>
            </a:r>
            <a:r>
              <a:rPr lang="en-US" altLang="zh-CN" dirty="0" err="1"/>
              <a:t>foo_add</a:t>
            </a:r>
            <a:r>
              <a:rPr lang="en-US" altLang="zh-CN" dirty="0"/>
              <a:t>", </a:t>
            </a:r>
            <a:r>
              <a:rPr lang="en-US" altLang="zh-CN" dirty="0" err="1"/>
              <a:t>timax</a:t>
            </a:r>
            <a:r>
              <a:rPr lang="en-US" altLang="zh-CN" dirty="0"/>
              <a:t>::bind</a:t>
            </a:r>
            <a:r>
              <a:rPr lang="en-US" altLang="zh-CN" dirty="0" smtClean="0"/>
              <a:t>(&amp;</a:t>
            </a:r>
            <a:r>
              <a:rPr lang="en-US" altLang="zh-CN" dirty="0" err="1" smtClean="0"/>
              <a:t>foo_t</a:t>
            </a:r>
            <a:r>
              <a:rPr lang="en-US" altLang="zh-CN" dirty="0" smtClean="0"/>
              <a:t>::</a:t>
            </a:r>
            <a:r>
              <a:rPr lang="en-US" altLang="zh-CN" dirty="0"/>
              <a:t>add, &amp;foo</a:t>
            </a:r>
            <a:r>
              <a:rPr lang="en-US" altLang="zh-CN" dirty="0" smtClean="0"/>
              <a:t>));</a:t>
            </a:r>
          </a:p>
          <a:p>
            <a:endParaRPr lang="en-US" altLang="zh-CN" dirty="0" smtClean="0"/>
          </a:p>
          <a:p>
            <a:r>
              <a:rPr lang="en-US" altLang="zh-CN" dirty="0" err="1"/>
              <a:t>timax</a:t>
            </a:r>
            <a:r>
              <a:rPr lang="en-US" altLang="zh-CN" dirty="0"/>
              <a:t>::bind(&amp;</a:t>
            </a:r>
            <a:r>
              <a:rPr lang="en-US" altLang="zh-CN" dirty="0" err="1"/>
              <a:t>foo_t</a:t>
            </a:r>
            <a:r>
              <a:rPr lang="en-US" altLang="zh-CN" dirty="0"/>
              <a:t>::add, &amp;foo</a:t>
            </a:r>
            <a:r>
              <a:rPr lang="en-US" altLang="zh-CN" dirty="0" smtClean="0"/>
              <a:t>);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timax</a:t>
            </a:r>
            <a:r>
              <a:rPr lang="en-US" altLang="zh-CN" dirty="0"/>
              <a:t>::bind</a:t>
            </a:r>
            <a:r>
              <a:rPr lang="en-US" altLang="zh-CN" dirty="0" smtClean="0"/>
              <a:t>(&amp;</a:t>
            </a:r>
            <a:r>
              <a:rPr lang="en-US" altLang="zh-CN" dirty="0" err="1" smtClean="0"/>
              <a:t>foo_t</a:t>
            </a:r>
            <a:r>
              <a:rPr lang="en-US" altLang="zh-CN" dirty="0" smtClean="0"/>
              <a:t>::</a:t>
            </a:r>
            <a:r>
              <a:rPr lang="en-US" altLang="zh-CN" dirty="0"/>
              <a:t>add, &amp;</a:t>
            </a:r>
            <a:r>
              <a:rPr lang="en-US" altLang="zh-CN" dirty="0" smtClean="0"/>
              <a:t>foo, </a:t>
            </a:r>
            <a:r>
              <a:rPr lang="en-US" altLang="zh-CN" dirty="0" err="1"/>
              <a:t>std</a:t>
            </a:r>
            <a:r>
              <a:rPr lang="en-US" altLang="zh-CN" dirty="0"/>
              <a:t>::placeholders::_</a:t>
            </a:r>
            <a:r>
              <a:rPr lang="en-US" altLang="zh-CN" dirty="0" smtClean="0"/>
              <a:t>1, </a:t>
            </a:r>
            <a:r>
              <a:rPr lang="en-US" altLang="zh-CN" dirty="0" err="1"/>
              <a:t>std</a:t>
            </a:r>
            <a:r>
              <a:rPr lang="en-US" altLang="zh-CN" dirty="0"/>
              <a:t>::placeholders</a:t>
            </a:r>
            <a:r>
              <a:rPr lang="en-US" altLang="zh-CN" dirty="0" smtClean="0"/>
              <a:t>::_2);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58654" y="4078052"/>
            <a:ext cx="3561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//</a:t>
            </a:r>
            <a:r>
              <a:rPr lang="en-US" altLang="zh-CN" dirty="0">
                <a:solidFill>
                  <a:srgbClr val="FF0000"/>
                </a:solidFill>
              </a:rPr>
              <a:t>bind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without anything, clean code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simplify the call code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F, </a:t>
            </a:r>
            <a:r>
              <a:rPr lang="en-US" altLang="zh-CN" dirty="0" err="1"/>
              <a:t>typename</a:t>
            </a:r>
            <a:r>
              <a:rPr lang="en-US" altLang="zh-CN" dirty="0"/>
              <a:t> Arg0, </a:t>
            </a:r>
            <a:r>
              <a:rPr lang="en-US" altLang="zh-CN" dirty="0" err="1"/>
              <a:t>typename</a:t>
            </a:r>
            <a:r>
              <a:rPr lang="en-US" altLang="zh-CN" dirty="0"/>
              <a:t> ... </a:t>
            </a:r>
            <a:r>
              <a:rPr lang="en-US" altLang="zh-CN" dirty="0" err="1"/>
              <a:t>Args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auto </a:t>
            </a:r>
            <a:r>
              <a:rPr lang="en-US" altLang="zh-CN" dirty="0" err="1" smtClean="0"/>
              <a:t>bind_impl</a:t>
            </a:r>
            <a:r>
              <a:rPr lang="en-US" altLang="zh-CN" dirty="0" smtClean="0"/>
              <a:t>(F</a:t>
            </a:r>
            <a:r>
              <a:rPr lang="en-US" altLang="zh-CN" dirty="0"/>
              <a:t>&amp;&amp; f, Arg0&amp;&amp; arg0, </a:t>
            </a:r>
            <a:r>
              <a:rPr lang="en-US" altLang="zh-CN" dirty="0" err="1"/>
              <a:t>Args</a:t>
            </a:r>
            <a:r>
              <a:rPr lang="en-US" altLang="zh-CN" dirty="0"/>
              <a:t>&amp;&amp; ... </a:t>
            </a:r>
            <a:r>
              <a:rPr lang="en-US" altLang="zh-CN" dirty="0" err="1"/>
              <a:t>args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-&gt; 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bind_to_function</a:t>
            </a:r>
            <a:r>
              <a:rPr lang="en-US" altLang="zh-CN" dirty="0"/>
              <a:t>&lt;F, Arg0, </a:t>
            </a:r>
            <a:r>
              <a:rPr lang="en-US" altLang="zh-CN" dirty="0" err="1"/>
              <a:t>Args</a:t>
            </a:r>
            <a:r>
              <a:rPr lang="en-US" altLang="zh-CN" dirty="0"/>
              <a:t>...&gt;::type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/>
              <a:t>std</a:t>
            </a:r>
            <a:r>
              <a:rPr lang="en-US" altLang="zh-CN" dirty="0"/>
              <a:t>::bind(</a:t>
            </a:r>
            <a:r>
              <a:rPr lang="en-US" altLang="zh-CN" dirty="0" err="1"/>
              <a:t>std</a:t>
            </a:r>
            <a:r>
              <a:rPr lang="en-US" altLang="zh-CN" dirty="0"/>
              <a:t>::forward&lt;F&gt;(f), </a:t>
            </a:r>
            <a:r>
              <a:rPr lang="en-US" altLang="zh-CN" dirty="0" err="1"/>
              <a:t>std</a:t>
            </a:r>
            <a:r>
              <a:rPr lang="en-US" altLang="zh-CN" dirty="0"/>
              <a:t>::forward&lt;Arg0&gt;(arg0),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::forward&lt;</a:t>
            </a:r>
            <a:r>
              <a:rPr lang="en-US" altLang="zh-CN" dirty="0" err="1"/>
              <a:t>Args</a:t>
            </a:r>
            <a:r>
              <a:rPr lang="en-US" altLang="zh-CN" dirty="0"/>
              <a:t>&gt;(</a:t>
            </a:r>
            <a:r>
              <a:rPr lang="en-US" altLang="zh-CN" dirty="0" err="1"/>
              <a:t>args</a:t>
            </a:r>
            <a:r>
              <a:rPr lang="en-US" altLang="zh-CN" dirty="0"/>
              <a:t>)...);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  <a:p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F&gt;</a:t>
            </a:r>
          </a:p>
          <a:p>
            <a:r>
              <a:rPr lang="en-US" altLang="zh-CN" dirty="0"/>
              <a:t>auto </a:t>
            </a:r>
            <a:r>
              <a:rPr lang="en-US" altLang="zh-CN" dirty="0" err="1" smtClean="0"/>
              <a:t>bind_impl</a:t>
            </a:r>
            <a:r>
              <a:rPr lang="en-US" altLang="zh-CN" dirty="0" smtClean="0"/>
              <a:t>(F</a:t>
            </a:r>
            <a:r>
              <a:rPr lang="en-US" altLang="zh-CN" dirty="0"/>
              <a:t>&amp;&amp; f</a:t>
            </a:r>
            <a:r>
              <a:rPr lang="en-US" altLang="zh-CN" dirty="0" smtClean="0"/>
              <a:t>) -&gt; 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function_traits</a:t>
            </a:r>
            <a:r>
              <a:rPr lang="en-US" altLang="zh-CN" dirty="0"/>
              <a:t>&lt;F&gt;::</a:t>
            </a:r>
            <a:r>
              <a:rPr lang="en-US" altLang="zh-CN" dirty="0" err="1"/>
              <a:t>stl_function_type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return </a:t>
            </a:r>
            <a:r>
              <a:rPr lang="en-US" altLang="zh-CN" b="1" dirty="0"/>
              <a:t>[</a:t>
            </a:r>
            <a:r>
              <a:rPr lang="en-US" altLang="zh-CN" b="1" dirty="0" err="1"/>
              <a:t>func</a:t>
            </a:r>
            <a:r>
              <a:rPr lang="en-US" altLang="zh-CN" b="1" dirty="0"/>
              <a:t> = </a:t>
            </a:r>
            <a:r>
              <a:rPr lang="en-US" altLang="zh-CN" b="1" dirty="0" err="1"/>
              <a:t>std</a:t>
            </a:r>
            <a:r>
              <a:rPr lang="en-US" altLang="zh-CN" b="1" dirty="0"/>
              <a:t>::forward&lt;F&gt;(f)](auto&amp;&amp; ... </a:t>
            </a:r>
            <a:r>
              <a:rPr lang="en-US" altLang="zh-CN" b="1" dirty="0" err="1"/>
              <a:t>args</a:t>
            </a:r>
            <a:r>
              <a:rPr lang="en-US" altLang="zh-CN" b="1" dirty="0" smtClean="0"/>
              <a:t>)</a:t>
            </a:r>
            <a:r>
              <a:rPr lang="en-US" altLang="zh-CN" dirty="0" smtClean="0"/>
              <a:t>{ </a:t>
            </a:r>
          </a:p>
          <a:p>
            <a:r>
              <a:rPr lang="en-US" altLang="zh-CN" dirty="0" smtClean="0"/>
              <a:t>        return </a:t>
            </a:r>
            <a:r>
              <a:rPr lang="en-US" altLang="zh-CN" dirty="0" err="1"/>
              <a:t>func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::forward&lt;</a:t>
            </a:r>
            <a:r>
              <a:rPr lang="en-US" altLang="zh-CN" dirty="0" err="1"/>
              <a:t>decltype</a:t>
            </a:r>
            <a:r>
              <a:rPr lang="en-US" altLang="zh-CN" dirty="0"/>
              <a:t>(</a:t>
            </a:r>
            <a:r>
              <a:rPr lang="en-US" altLang="zh-CN" dirty="0" err="1"/>
              <a:t>args</a:t>
            </a:r>
            <a:r>
              <a:rPr lang="en-US" altLang="zh-CN" dirty="0"/>
              <a:t>)&gt;(</a:t>
            </a:r>
            <a:r>
              <a:rPr lang="en-US" altLang="zh-CN" dirty="0" err="1"/>
              <a:t>args</a:t>
            </a:r>
            <a:r>
              <a:rPr lang="en-US" altLang="zh-CN" dirty="0"/>
              <a:t>)...); </a:t>
            </a:r>
            <a:endParaRPr lang="en-US" altLang="zh-CN" dirty="0" smtClean="0"/>
          </a:p>
          <a:p>
            <a:r>
              <a:rPr lang="en-US" altLang="zh-CN" dirty="0" smtClean="0"/>
              <a:t>    };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simplify the call code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namespace </a:t>
            </a:r>
            <a:r>
              <a:rPr lang="en-US" altLang="zh-CN" dirty="0"/>
              <a:t>client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TIMAX_DEFINE_PROTOCOL(add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));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asycn_client.call</a:t>
            </a:r>
            <a:r>
              <a:rPr lang="en-US" altLang="zh-CN" dirty="0"/>
              <a:t>(endpoint, client::add, 3, 5);</a:t>
            </a:r>
          </a:p>
          <a:p>
            <a:r>
              <a:rPr lang="en-US" altLang="zh-CN" dirty="0" err="1" smtClean="0"/>
              <a:t>asycn_client.call</a:t>
            </a:r>
            <a:r>
              <a:rPr lang="en-US" altLang="zh-CN" dirty="0" smtClean="0"/>
              <a:t>(endpoint</a:t>
            </a:r>
            <a:r>
              <a:rPr lang="en-US" altLang="zh-CN" dirty="0"/>
              <a:t>, client::add, "test", 5); </a:t>
            </a:r>
            <a:r>
              <a:rPr lang="en-US" altLang="zh-CN" b="1" dirty="0"/>
              <a:t>//compile error, not matching</a:t>
            </a:r>
            <a:endParaRPr lang="en-US" altLang="zh-CN" b="1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794" y="260039"/>
            <a:ext cx="6718156" cy="476885"/>
          </a:xfrm>
        </p:spPr>
        <p:txBody>
          <a:bodyPr/>
          <a:lstStyle/>
          <a:p>
            <a:r>
              <a:rPr lang="en-US" altLang="zh-CN" dirty="0" smtClean="0"/>
              <a:t>Do they match?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428" y="1238755"/>
            <a:ext cx="3115110" cy="47345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918" y="2434619"/>
            <a:ext cx="3095238" cy="2342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simplify the call code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template &lt;typename Func, typename ... Args&gt;</a:t>
            </a:r>
          </a:p>
          <a:p>
            <a:r>
              <a:rPr lang="zh-CN" altLang="en-US" dirty="0"/>
              <a:t>struct is_argument_match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private: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template </a:t>
            </a:r>
            <a:r>
              <a:rPr lang="zh-CN" altLang="en-US" dirty="0"/>
              <a:t>&lt;typename T&gt;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static </a:t>
            </a:r>
            <a:r>
              <a:rPr lang="zh-CN" altLang="en-US" b="1" dirty="0"/>
              <a:t>std::false_type test</a:t>
            </a:r>
            <a:r>
              <a:rPr lang="zh-CN" altLang="en-US" dirty="0"/>
              <a:t>(...)</a:t>
            </a:r>
            <a:r>
              <a:rPr lang="zh-CN" altLang="en-US" dirty="0" smtClean="0"/>
              <a:t>;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template </a:t>
            </a:r>
            <a:r>
              <a:rPr lang="zh-CN" altLang="en-US" dirty="0"/>
              <a:t>&lt;typename T, typename =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decltype</a:t>
            </a:r>
            <a:r>
              <a:rPr lang="zh-CN" altLang="en-US" dirty="0"/>
              <a:t>(std::declval&lt;T&gt;()(std::declval&lt;Args</a:t>
            </a:r>
            <a:r>
              <a:rPr lang="zh-CN" altLang="en-US" dirty="0" smtClean="0"/>
              <a:t>&gt;()...))&gt;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static </a:t>
            </a:r>
            <a:r>
              <a:rPr lang="zh-CN" altLang="en-US" b="1" dirty="0"/>
              <a:t>std::true_type test</a:t>
            </a:r>
            <a:r>
              <a:rPr lang="zh-CN" altLang="en-US" dirty="0"/>
              <a:t>(int)</a:t>
            </a:r>
            <a:r>
              <a:rPr lang="zh-CN" altLang="en-US" dirty="0" smtClean="0"/>
              <a:t>;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using </a:t>
            </a:r>
            <a:r>
              <a:rPr lang="zh-CN" altLang="en-US" dirty="0"/>
              <a:t>result_type = decltype(test&lt;Func&gt;(0));</a:t>
            </a:r>
          </a:p>
          <a:p>
            <a:r>
              <a:rPr lang="zh-CN" altLang="en-US" dirty="0"/>
              <a:t>public: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static </a:t>
            </a:r>
            <a:r>
              <a:rPr lang="zh-CN" altLang="en-US" dirty="0"/>
              <a:t>constexpr bool value = result_type::value;</a:t>
            </a:r>
          </a:p>
          <a:p>
            <a:r>
              <a:rPr lang="zh-CN" altLang="en-US" dirty="0"/>
              <a:t>};</a:t>
            </a:r>
          </a:p>
        </p:txBody>
      </p:sp>
      <p:sp>
        <p:nvSpPr>
          <p:cNvPr id="4" name="矩形 4"/>
          <p:cNvSpPr/>
          <p:nvPr/>
        </p:nvSpPr>
        <p:spPr>
          <a:xfrm>
            <a:off x="2676088" y="994906"/>
            <a:ext cx="536896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96560" y="1004693"/>
            <a:ext cx="661333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弧形箭头 5"/>
          <p:cNvSpPr/>
          <p:nvPr/>
        </p:nvSpPr>
        <p:spPr>
          <a:xfrm>
            <a:off x="2894202" y="1342238"/>
            <a:ext cx="1895912" cy="486562"/>
          </a:xfrm>
          <a:prstGeom prst="curved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13524" y="1423923"/>
            <a:ext cx="1376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is matching?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10114" y="3744922"/>
            <a:ext cx="50375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decltype(std::declval&lt;T&gt;()(std::declval&lt;Args&gt;()...) 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14286" y="1650426"/>
            <a:ext cx="20592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declval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decltype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Pretend to call,</a:t>
            </a:r>
          </a:p>
          <a:p>
            <a:r>
              <a:rPr lang="en-US" altLang="zh-CN" dirty="0" smtClean="0"/>
              <a:t>according to SFINAE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 rot="19318863">
            <a:off x="4366683" y="2867133"/>
            <a:ext cx="1313374" cy="16873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1"/>
      <p:bldP spid="9" grpId="0"/>
      <p:bldP spid="10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to 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1543050"/>
            <a:ext cx="7943850" cy="377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83130" y="2627630"/>
            <a:ext cx="467550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>
                <a:solidFill>
                  <a:schemeClr val="accent5"/>
                </a:solidFill>
                <a:sym typeface="+mn-ea"/>
              </a:rPr>
              <a:t>What </a:t>
            </a:r>
            <a:r>
              <a:rPr lang="en-US" altLang="zh-CN" sz="2800" dirty="0" smtClean="0">
                <a:solidFill>
                  <a:schemeClr val="accent5"/>
                </a:solidFill>
                <a:sym typeface="+mn-ea"/>
              </a:rPr>
              <a:t>can we do </a:t>
            </a:r>
            <a:r>
              <a:rPr lang="en-US" altLang="zh-CN" sz="2800" dirty="0">
                <a:solidFill>
                  <a:schemeClr val="accent5"/>
                </a:solidFill>
                <a:sym typeface="+mn-ea"/>
              </a:rPr>
              <a:t>with </a:t>
            </a:r>
            <a:r>
              <a:rPr lang="en-US" altLang="zh-CN" sz="2800" dirty="0" smtClean="0">
                <a:solidFill>
                  <a:schemeClr val="accent5"/>
                </a:solidFill>
                <a:sym typeface="+mn-ea"/>
              </a:rPr>
              <a:t>rest_rpc?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94" y="260039"/>
            <a:ext cx="6718156" cy="476885"/>
          </a:xfrm>
        </p:spPr>
        <p:txBody>
          <a:bodyPr/>
          <a:lstStyle/>
          <a:p>
            <a:r>
              <a:rPr altLang="zh-CN" smtClean="0">
                <a:sym typeface="+mn-ea"/>
              </a:rPr>
              <a:t>what can </a:t>
            </a:r>
            <a:r>
              <a:rPr lang="en-US" altLang="zh-CN" dirty="0" err="1" smtClean="0"/>
              <a:t>rest_rpc</a:t>
            </a:r>
            <a:r>
              <a:rPr lang="en-US" altLang="zh-CN" dirty="0" smtClean="0"/>
              <a:t> be used to do 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 err="1"/>
              <a:t>Interprocess</a:t>
            </a:r>
            <a:r>
              <a:rPr lang="en-US" altLang="zh-CN" b="1" dirty="0"/>
              <a:t> </a:t>
            </a:r>
            <a:r>
              <a:rPr lang="en-US" altLang="zh-CN" b="1" dirty="0" smtClean="0"/>
              <a:t>communication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Distribute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HA(binary star, raft)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Service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Message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Distribute compute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Distribute storage</a:t>
            </a:r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Something more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247" y="1803137"/>
            <a:ext cx="3515169" cy="35151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794" y="260039"/>
            <a:ext cx="6718156" cy="476885"/>
          </a:xfrm>
        </p:spPr>
        <p:txBody>
          <a:bodyPr/>
          <a:lstStyle/>
          <a:p>
            <a:r>
              <a:rPr altLang="zh-CN" smtClean="0">
                <a:sym typeface="+mn-ea"/>
              </a:rPr>
              <a:t>Something more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some points about RPC and pub/sub model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RPC is a special pub/sub.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pub/sub is a special RPC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RPC </a:t>
            </a:r>
            <a:r>
              <a:rPr lang="en-US" altLang="zh-CN" dirty="0" smtClean="0"/>
              <a:t>model and </a:t>
            </a:r>
            <a:r>
              <a:rPr lang="en-US" altLang="zh-CN" dirty="0"/>
              <a:t>sub/pub model have the common essence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94" y="260039"/>
            <a:ext cx="6718156" cy="476885"/>
          </a:xfrm>
        </p:spPr>
        <p:txBody>
          <a:bodyPr/>
          <a:lstStyle/>
          <a:p>
            <a:r>
              <a:rPr altLang="zh-CN" smtClean="0">
                <a:sym typeface="+mn-ea"/>
              </a:rPr>
              <a:t>Something more</a:t>
            </a:r>
            <a:endParaRPr lang="en-US" alt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// the interface is type safe and non-connect oriented designed</a:t>
            </a:r>
          </a:p>
          <a:p>
            <a:r>
              <a:rPr lang="en-US" altLang="zh-CN" dirty="0" err="1" smtClean="0"/>
              <a:t>asycn_client.call</a:t>
            </a:r>
            <a:r>
              <a:rPr lang="en-US" altLang="zh-CN" dirty="0" smtClean="0"/>
              <a:t>(endpoint</a:t>
            </a:r>
            <a:r>
              <a:rPr lang="en-US" altLang="zh-CN" dirty="0"/>
              <a:t>, client::add, 1, 2).</a:t>
            </a:r>
            <a:r>
              <a:rPr lang="en-US" altLang="zh-CN" dirty="0" err="1"/>
              <a:t>on_ok</a:t>
            </a:r>
            <a:r>
              <a:rPr lang="en-US" altLang="zh-CN" dirty="0"/>
              <a:t>([](auto r) </a:t>
            </a:r>
            <a:r>
              <a:rPr lang="en-US" altLang="zh-CN" dirty="0" smtClean="0"/>
              <a:t>{ 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r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}).</a:t>
            </a:r>
            <a:r>
              <a:rPr lang="en-US" altLang="zh-CN" dirty="0" err="1"/>
              <a:t>on_error</a:t>
            </a:r>
            <a:r>
              <a:rPr lang="en-US" altLang="zh-CN" dirty="0"/>
              <a:t>([](auto </a:t>
            </a:r>
            <a:r>
              <a:rPr lang="en-US" altLang="zh-CN" dirty="0" err="1"/>
              <a:t>const</a:t>
            </a:r>
            <a:r>
              <a:rPr lang="en-US" altLang="zh-CN" dirty="0"/>
              <a:t>&amp; error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error.get_error_message</a:t>
            </a:r>
            <a:r>
              <a:rPr lang="en-US" altLang="zh-CN" dirty="0"/>
              <a:t>()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}).timeout(1min);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en-US" altLang="zh-CN" dirty="0" err="1"/>
              <a:t>asycn_client.sub</a:t>
            </a:r>
            <a:r>
              <a:rPr lang="en-US" altLang="zh-CN" dirty="0"/>
              <a:t>(endpoint, client::</a:t>
            </a:r>
            <a:r>
              <a:rPr lang="en-US" altLang="zh-CN" dirty="0" err="1"/>
              <a:t>sub_add</a:t>
            </a:r>
            <a:r>
              <a:rPr lang="en-US" altLang="zh-CN" dirty="0"/>
              <a:t>, [](auto r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r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},[](</a:t>
            </a:r>
            <a:r>
              <a:rPr lang="en-US" altLang="zh-CN" dirty="0"/>
              <a:t>auto </a:t>
            </a:r>
            <a:r>
              <a:rPr lang="en-US" altLang="zh-CN" dirty="0" err="1"/>
              <a:t>const</a:t>
            </a:r>
            <a:r>
              <a:rPr lang="en-US" altLang="zh-CN" dirty="0"/>
              <a:t>&amp; error)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error.get_error_message</a:t>
            </a:r>
            <a:r>
              <a:rPr lang="en-US" altLang="zh-CN" dirty="0"/>
              <a:t>()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});</a:t>
            </a:r>
          </a:p>
          <a:p>
            <a:endParaRPr lang="en-US" altLang="zh-CN" dirty="0"/>
          </a:p>
          <a:p>
            <a:r>
              <a:rPr lang="en-US" altLang="zh-CN" dirty="0" err="1"/>
              <a:t>async_client</a:t>
            </a:r>
            <a:r>
              <a:rPr lang="en-US" altLang="zh-CN" dirty="0"/>
              <a:t>-&gt;pub(endpoint, client::</a:t>
            </a:r>
            <a:r>
              <a:rPr lang="en-US" altLang="zh-CN" dirty="0" err="1"/>
              <a:t>sub_add</a:t>
            </a:r>
            <a:r>
              <a:rPr lang="en-US" altLang="zh-CN" dirty="0"/>
              <a:t>, </a:t>
            </a:r>
            <a:r>
              <a:rPr lang="en-US" altLang="zh-CN" dirty="0" err="1"/>
              <a:t>rhs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14804" y="1307957"/>
            <a:ext cx="49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call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14804" y="3387256"/>
            <a:ext cx="570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sub </a:t>
            </a:r>
          </a:p>
        </p:txBody>
      </p:sp>
      <p:sp>
        <p:nvSpPr>
          <p:cNvPr id="6" name="矩形 5"/>
          <p:cNvSpPr/>
          <p:nvPr/>
        </p:nvSpPr>
        <p:spPr>
          <a:xfrm>
            <a:off x="1891834" y="5455813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pub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github.com/topcpporg/rest_rpc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://purecpp.org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endParaRPr lang="en-US" altLang="zh-CN" dirty="0" smtClean="0">
              <a:hlinkClick r:id="rId4"/>
            </a:endParaRPr>
          </a:p>
          <a:p>
            <a:r>
              <a:rPr lang="en-US" altLang="zh-CN" dirty="0"/>
              <a:t>Contact </a:t>
            </a:r>
            <a:r>
              <a:rPr lang="en-US" altLang="zh-CN" dirty="0" smtClean="0"/>
              <a:t>me: </a:t>
            </a:r>
            <a:r>
              <a:rPr lang="en-US" altLang="zh-CN" dirty="0" smtClean="0">
                <a:hlinkClick r:id="rId4"/>
              </a:rPr>
              <a:t>qicosmos@163.com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63368" y="3021274"/>
            <a:ext cx="2052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Questions?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1.Introduction to RPC</a:t>
            </a:r>
          </a:p>
          <a:p>
            <a:endParaRPr lang="en-US" altLang="zh-CN" dirty="0"/>
          </a:p>
          <a:p>
            <a:r>
              <a:rPr lang="en-US" altLang="zh-CN" sz="1800" dirty="0">
                <a:solidFill>
                  <a:schemeClr val="accent5"/>
                </a:solidFill>
              </a:rPr>
              <a:t>2.What is </a:t>
            </a:r>
            <a:r>
              <a:rPr lang="en-US" altLang="zh-CN" sz="1800" dirty="0" err="1" smtClean="0">
                <a:solidFill>
                  <a:schemeClr val="accent5"/>
                </a:solidFill>
              </a:rPr>
              <a:t>rest_rpc</a:t>
            </a:r>
            <a:r>
              <a:rPr lang="en-US" altLang="zh-CN" sz="1800" dirty="0" smtClean="0">
                <a:solidFill>
                  <a:schemeClr val="accent5"/>
                </a:solidFill>
              </a:rPr>
              <a:t>?</a:t>
            </a:r>
            <a:endParaRPr lang="en-US" altLang="zh-CN" sz="1800" dirty="0">
              <a:solidFill>
                <a:schemeClr val="accent5"/>
              </a:solidFill>
            </a:endParaRPr>
          </a:p>
          <a:p>
            <a:endParaRPr lang="en-US" altLang="zh-CN" dirty="0"/>
          </a:p>
          <a:p>
            <a:r>
              <a:rPr lang="en-US" altLang="zh-CN" dirty="0" smtClean="0"/>
              <a:t>3.Ease </a:t>
            </a:r>
            <a:r>
              <a:rPr lang="en-US" altLang="zh-CN" dirty="0"/>
              <a:t>of use challenges</a:t>
            </a:r>
          </a:p>
          <a:p>
            <a:endParaRPr lang="en-US" altLang="zh-CN" dirty="0"/>
          </a:p>
          <a:p>
            <a:r>
              <a:rPr lang="en-US" altLang="zh-CN" dirty="0"/>
              <a:t>4.Key technologies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rest_rpc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 smtClean="0"/>
              <a:t>server code:</a:t>
            </a:r>
          </a:p>
          <a:p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</a:rPr>
              <a:t>//business logic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</a:t>
            </a:r>
            <a:r>
              <a:rPr lang="en-US" altLang="zh-CN" dirty="0" smtClean="0"/>
              <a:t>) { return </a:t>
            </a:r>
            <a:r>
              <a:rPr lang="en-US" altLang="zh-CN" dirty="0"/>
              <a:t>a + b</a:t>
            </a:r>
            <a:r>
              <a:rPr lang="en-US" altLang="zh-CN" dirty="0" smtClean="0"/>
              <a:t>; }</a:t>
            </a:r>
          </a:p>
          <a:p>
            <a:endParaRPr lang="en-US" altLang="zh-CN" dirty="0" smtClean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using </a:t>
            </a:r>
            <a:r>
              <a:rPr lang="en-US" altLang="zh-CN" dirty="0" err="1"/>
              <a:t>server_t</a:t>
            </a:r>
            <a:r>
              <a:rPr lang="en-US" altLang="zh-CN" dirty="0"/>
              <a:t> = </a:t>
            </a:r>
            <a:r>
              <a:rPr lang="en-US" altLang="zh-CN" dirty="0" err="1" smtClean="0"/>
              <a:t>rpc</a:t>
            </a:r>
            <a:r>
              <a:rPr lang="en-US" altLang="zh-CN" dirty="0"/>
              <a:t>::</a:t>
            </a:r>
            <a:r>
              <a:rPr lang="en-US" altLang="zh-CN" dirty="0" smtClean="0"/>
              <a:t>server&lt;</a:t>
            </a:r>
            <a:r>
              <a:rPr lang="en-US" altLang="zh-CN" dirty="0" err="1" smtClean="0"/>
              <a:t>rpc</a:t>
            </a:r>
            <a:r>
              <a:rPr lang="en-US" altLang="zh-CN" dirty="0"/>
              <a:t>::</a:t>
            </a:r>
            <a:r>
              <a:rPr lang="en-US" altLang="zh-CN" dirty="0" err="1"/>
              <a:t>msgpack_codec</a:t>
            </a:r>
            <a:r>
              <a:rPr lang="en-US" altLang="zh-CN" dirty="0" smtClean="0"/>
              <a:t>&gt;;</a:t>
            </a:r>
            <a:r>
              <a:rPr lang="en-US" altLang="zh-CN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</a:rPr>
              <a:t>  //define </a:t>
            </a:r>
            <a:r>
              <a:rPr lang="en-US" altLang="zh-CN" i="1" dirty="0">
                <a:solidFill>
                  <a:schemeClr val="accent1">
                    <a:lumMod val="75000"/>
                  </a:schemeClr>
                </a:solidFill>
              </a:rPr>
              <a:t>serialization policy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server_t</a:t>
            </a:r>
            <a:r>
              <a:rPr lang="en-US" altLang="zh-CN" dirty="0" smtClean="0"/>
              <a:t> </a:t>
            </a:r>
            <a:r>
              <a:rPr lang="en-US" altLang="zh-CN" dirty="0"/>
              <a:t>server{ port, </a:t>
            </a:r>
            <a:r>
              <a:rPr lang="en-US" altLang="zh-CN" dirty="0" err="1"/>
              <a:t>pool_size</a:t>
            </a:r>
            <a:r>
              <a:rPr lang="en-US" altLang="zh-CN" dirty="0"/>
              <a:t>,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chrono</a:t>
            </a:r>
            <a:r>
              <a:rPr lang="en-US" altLang="zh-CN" dirty="0"/>
              <a:t>::seconds{ 2 } </a:t>
            </a:r>
            <a:r>
              <a:rPr lang="en-US" altLang="zh-CN" dirty="0" smtClean="0"/>
              <a:t>};</a:t>
            </a:r>
          </a:p>
          <a:p>
            <a:endParaRPr lang="zh-CN" altLang="en-US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b="1" dirty="0" err="1" smtClean="0"/>
              <a:t>server.register_handler</a:t>
            </a:r>
            <a:r>
              <a:rPr lang="en-US" altLang="zh-CN" b="1" dirty="0" smtClean="0"/>
              <a:t>("add</a:t>
            </a:r>
            <a:r>
              <a:rPr lang="en-US" altLang="zh-CN" b="1" dirty="0"/>
              <a:t>", </a:t>
            </a:r>
            <a:r>
              <a:rPr lang="en-US" altLang="zh-CN" b="1" dirty="0" smtClean="0"/>
              <a:t>add);    </a:t>
            </a:r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</a:rPr>
              <a:t>//register business handler</a:t>
            </a:r>
          </a:p>
          <a:p>
            <a:endParaRPr lang="en-US" altLang="zh-CN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server.start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rest_rpc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 smtClean="0"/>
              <a:t>features of </a:t>
            </a:r>
            <a:r>
              <a:rPr lang="en-US" altLang="zh-CN" b="1" dirty="0" err="1" smtClean="0"/>
              <a:t>rest_rpc</a:t>
            </a:r>
            <a:endParaRPr lang="en-US" altLang="zh-CN" b="1" dirty="0" smtClean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easy to use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rapid development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flexible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://github.com/topcpporg/rest_rpc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rest_rpc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 smtClean="0"/>
              <a:t>Sever core code: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 return a + b; </a:t>
            </a:r>
            <a:r>
              <a:rPr lang="en-US" altLang="zh-CN" dirty="0" smtClean="0"/>
              <a:t>} </a:t>
            </a:r>
            <a:r>
              <a:rPr lang="en-US" altLang="zh-CN" dirty="0"/>
              <a:t>//business </a:t>
            </a:r>
            <a:r>
              <a:rPr lang="en-US" altLang="zh-CN" dirty="0" smtClean="0"/>
              <a:t>logic</a:t>
            </a:r>
          </a:p>
          <a:p>
            <a:endParaRPr lang="en-US" altLang="zh-CN" dirty="0"/>
          </a:p>
          <a:p>
            <a:r>
              <a:rPr lang="en-US" altLang="zh-CN" dirty="0"/>
              <a:t>using </a:t>
            </a:r>
            <a:r>
              <a:rPr lang="en-US" altLang="zh-CN" dirty="0" err="1"/>
              <a:t>server_t</a:t>
            </a:r>
            <a:r>
              <a:rPr lang="en-US" altLang="zh-CN" dirty="0"/>
              <a:t> = </a:t>
            </a:r>
            <a:r>
              <a:rPr lang="en-US" altLang="zh-CN" dirty="0" err="1"/>
              <a:t>rpc</a:t>
            </a:r>
            <a:r>
              <a:rPr lang="en-US" altLang="zh-CN" dirty="0"/>
              <a:t>::server&lt;</a:t>
            </a:r>
            <a:r>
              <a:rPr lang="en-US" altLang="zh-CN" dirty="0" err="1"/>
              <a:t>rpc</a:t>
            </a:r>
            <a:r>
              <a:rPr lang="en-US" altLang="zh-CN" dirty="0"/>
              <a:t>::</a:t>
            </a:r>
            <a:r>
              <a:rPr lang="en-US" altLang="zh-CN" dirty="0" err="1"/>
              <a:t>msgpack_codec</a:t>
            </a:r>
            <a:r>
              <a:rPr lang="en-US" altLang="zh-CN" dirty="0"/>
              <a:t>&gt;;   //define serialization policy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server.register_handler</a:t>
            </a:r>
            <a:r>
              <a:rPr lang="en-US" altLang="zh-CN" dirty="0">
                <a:solidFill>
                  <a:srgbClr val="FF0000"/>
                </a:solidFill>
              </a:rPr>
              <a:t>("add", add);    </a:t>
            </a:r>
            <a:r>
              <a:rPr lang="en-US" altLang="zh-CN" dirty="0"/>
              <a:t>//register business </a:t>
            </a:r>
            <a:r>
              <a:rPr lang="en-US" altLang="zh-CN" dirty="0" smtClean="0"/>
              <a:t>handler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Client core code:</a:t>
            </a:r>
            <a:endParaRPr lang="en-US" altLang="zh-CN" b="1" dirty="0"/>
          </a:p>
          <a:p>
            <a:r>
              <a:rPr lang="en-US" altLang="zh-CN" dirty="0" smtClean="0"/>
              <a:t>TIMAX_DEFINE_PROTOCOL(add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));</a:t>
            </a:r>
          </a:p>
          <a:p>
            <a:r>
              <a:rPr lang="en-US" altLang="zh-CN" dirty="0" err="1"/>
              <a:t>rpc</a:t>
            </a:r>
            <a:r>
              <a:rPr lang="en-US" altLang="zh-CN" dirty="0"/>
              <a:t>::</a:t>
            </a:r>
            <a:r>
              <a:rPr lang="en-US" altLang="zh-CN" dirty="0" err="1"/>
              <a:t>sync_client</a:t>
            </a:r>
            <a:r>
              <a:rPr lang="en-US" altLang="zh-CN" dirty="0"/>
              <a:t>&lt;</a:t>
            </a:r>
            <a:r>
              <a:rPr lang="en-US" altLang="zh-CN" dirty="0" err="1"/>
              <a:t>msgpack_codec</a:t>
            </a:r>
            <a:r>
              <a:rPr lang="en-US" altLang="zh-CN" dirty="0"/>
              <a:t>&gt; client; </a:t>
            </a:r>
          </a:p>
          <a:p>
            <a:r>
              <a:rPr lang="en-US" altLang="zh-CN" dirty="0"/>
              <a:t>auto result = </a:t>
            </a:r>
            <a:r>
              <a:rPr lang="en-US" altLang="zh-CN" dirty="0" err="1">
                <a:solidFill>
                  <a:srgbClr val="FF0000"/>
                </a:solidFill>
              </a:rPr>
              <a:t>client.call</a:t>
            </a:r>
            <a:r>
              <a:rPr lang="en-US" altLang="zh-CN" dirty="0">
                <a:solidFill>
                  <a:srgbClr val="FF0000"/>
                </a:solidFill>
              </a:rPr>
              <a:t>(endpoint, add, 1, 2);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1.Introduction to RPC</a:t>
            </a:r>
          </a:p>
          <a:p>
            <a:endParaRPr lang="en-US" altLang="zh-CN" dirty="0"/>
          </a:p>
          <a:p>
            <a:r>
              <a:rPr lang="en-US" altLang="zh-CN" dirty="0"/>
              <a:t>2.What is </a:t>
            </a:r>
            <a:r>
              <a:rPr lang="en-US" altLang="zh-CN" dirty="0" err="1"/>
              <a:t>rest_rpc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800" dirty="0">
                <a:solidFill>
                  <a:schemeClr val="accent5"/>
                </a:solidFill>
              </a:rPr>
              <a:t>3.Ease of use challenges</a:t>
            </a:r>
          </a:p>
          <a:p>
            <a:endParaRPr lang="en-US" altLang="zh-CN" dirty="0"/>
          </a:p>
          <a:p>
            <a:r>
              <a:rPr lang="en-US" altLang="zh-CN" dirty="0"/>
              <a:t>4.Key technologies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</TotalTime>
  <Words>2097</Words>
  <Application>Microsoft Office PowerPoint</Application>
  <PresentationFormat>全屏显示(4:3)</PresentationFormat>
  <Paragraphs>423</Paragraphs>
  <Slides>46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4" baseType="lpstr">
      <vt:lpstr>宋体</vt:lpstr>
      <vt:lpstr>微软雅黑</vt:lpstr>
      <vt:lpstr>Arial</vt:lpstr>
      <vt:lpstr>Calibri</vt:lpstr>
      <vt:lpstr>Calibri Light</vt:lpstr>
      <vt:lpstr>Shonar Bangla</vt:lpstr>
      <vt:lpstr>Wingdings</vt:lpstr>
      <vt:lpstr>Office 主题</vt:lpstr>
      <vt:lpstr>PowerPoint 演示文稿</vt:lpstr>
      <vt:lpstr>Outline</vt:lpstr>
      <vt:lpstr>Introduction to RPC</vt:lpstr>
      <vt:lpstr>Introduction to RPC</vt:lpstr>
      <vt:lpstr>Outline</vt:lpstr>
      <vt:lpstr>What is rest_rpc</vt:lpstr>
      <vt:lpstr>What is rest_rpc</vt:lpstr>
      <vt:lpstr>What is rest_rpc</vt:lpstr>
      <vt:lpstr>Outline</vt:lpstr>
      <vt:lpstr>Challenges</vt:lpstr>
      <vt:lpstr>Challenges</vt:lpstr>
      <vt:lpstr>Outline</vt:lpstr>
      <vt:lpstr>Register callable of any signature</vt:lpstr>
      <vt:lpstr>Register callable of any signature</vt:lpstr>
      <vt:lpstr>Type erase</vt:lpstr>
      <vt:lpstr>Type erase</vt:lpstr>
      <vt:lpstr>Register callable of any signature</vt:lpstr>
      <vt:lpstr>Register callable of any signature</vt:lpstr>
      <vt:lpstr>Register callable of any signature</vt:lpstr>
      <vt:lpstr>Register callable of any signature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How to route to the correct handler</vt:lpstr>
      <vt:lpstr>PowerPoint 演示文稿</vt:lpstr>
      <vt:lpstr>Cut the complexity</vt:lpstr>
      <vt:lpstr>How to simplify the call code</vt:lpstr>
      <vt:lpstr>How to simplify the call code</vt:lpstr>
      <vt:lpstr>How to simplify the call code</vt:lpstr>
      <vt:lpstr>Do they match?</vt:lpstr>
      <vt:lpstr>How to simplify the call code</vt:lpstr>
      <vt:lpstr>PowerPoint 演示文稿</vt:lpstr>
      <vt:lpstr>what can rest_rpc be used to do </vt:lpstr>
      <vt:lpstr>Something more</vt:lpstr>
      <vt:lpstr>Something more</vt:lpstr>
      <vt:lpstr>Something more</vt:lpstr>
      <vt:lpstr>Links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wang</dc:creator>
  <cp:lastModifiedBy>QY</cp:lastModifiedBy>
  <cp:revision>620</cp:revision>
  <dcterms:created xsi:type="dcterms:W3CDTF">2016-10-09T06:12:00Z</dcterms:created>
  <dcterms:modified xsi:type="dcterms:W3CDTF">2017-05-09T06:25:35Z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