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65" r:id="rId4"/>
    <p:sldId id="320" r:id="rId5"/>
    <p:sldId id="258" r:id="rId6"/>
    <p:sldId id="361" r:id="rId7"/>
    <p:sldId id="362" r:id="rId8"/>
    <p:sldId id="360" r:id="rId9"/>
    <p:sldId id="355" r:id="rId10"/>
    <p:sldId id="322" r:id="rId11"/>
    <p:sldId id="268" r:id="rId12"/>
    <p:sldId id="321" r:id="rId13"/>
    <p:sldId id="363" r:id="rId14"/>
    <p:sldId id="364" r:id="rId15"/>
    <p:sldId id="323" r:id="rId16"/>
    <p:sldId id="269" r:id="rId17"/>
    <p:sldId id="343" r:id="rId18"/>
    <p:sldId id="357" r:id="rId19"/>
    <p:sldId id="277" r:id="rId20"/>
    <p:sldId id="278" r:id="rId21"/>
    <p:sldId id="350" r:id="rId22"/>
    <p:sldId id="351" r:id="rId23"/>
    <p:sldId id="279" r:id="rId24"/>
    <p:sldId id="280" r:id="rId25"/>
    <p:sldId id="352" r:id="rId26"/>
    <p:sldId id="324" r:id="rId27"/>
    <p:sldId id="353" r:id="rId28"/>
    <p:sldId id="281" r:id="rId29"/>
    <p:sldId id="326" r:id="rId30"/>
    <p:sldId id="282" r:id="rId31"/>
    <p:sldId id="328" r:id="rId32"/>
    <p:sldId id="345" r:id="rId33"/>
    <p:sldId id="365" r:id="rId34"/>
    <p:sldId id="332" r:id="rId35"/>
    <p:sldId id="330" r:id="rId36"/>
    <p:sldId id="331" r:id="rId37"/>
    <p:sldId id="358" r:id="rId38"/>
    <p:sldId id="346" r:id="rId39"/>
    <p:sldId id="299" r:id="rId40"/>
    <p:sldId id="333" r:id="rId41"/>
    <p:sldId id="307" r:id="rId42"/>
    <p:sldId id="348" r:id="rId43"/>
    <p:sldId id="308" r:id="rId44"/>
    <p:sldId id="337" r:id="rId45"/>
    <p:sldId id="338" r:id="rId46"/>
    <p:sldId id="349" r:id="rId47"/>
    <p:sldId id="341" r:id="rId48"/>
    <p:sldId id="304" r:id="rId49"/>
    <p:sldId id="347" r:id="rId50"/>
    <p:sldId id="334" r:id="rId51"/>
    <p:sldId id="301" r:id="rId52"/>
    <p:sldId id="263" r:id="rId53"/>
    <p:sldId id="264"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2017-05-04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a:t>
            </a:r>
            <a:r>
              <a:rPr lang="en-US" altLang="zh-CN" dirty="0" err="1" smtClean="0"/>
              <a:t>i'm</a:t>
            </a:r>
            <a:r>
              <a:rPr lang="en-US" altLang="zh-CN" dirty="0" smtClean="0"/>
              <a:t> </a:t>
            </a:r>
            <a:r>
              <a:rPr lang="en-US" altLang="zh-CN" dirty="0" err="1" smtClean="0"/>
              <a:t>qiyu</a:t>
            </a:r>
            <a:r>
              <a:rPr lang="en-US" altLang="zh-CN" dirty="0" smtClean="0"/>
              <a:t> from China and today we're going to talk about an easy to use RPC library implemented by C++11/14.</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18</a:t>
            </a:fld>
            <a:endParaRPr lang="zh-CN" altLang="en-US"/>
          </a:p>
        </p:txBody>
      </p:sp>
    </p:spTree>
    <p:extLst>
      <p:ext uri="{BB962C8B-B14F-4D97-AF65-F5344CB8AC3E}">
        <p14:creationId xmlns:p14="http://schemas.microsoft.com/office/powerpoint/2010/main" val="3835269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p>
          <a:p>
            <a:r>
              <a:rPr lang="en-US" altLang="zh-CN" dirty="0" smtClean="0">
                <a:solidFill>
                  <a:srgbClr val="FF0000"/>
                </a:solidFill>
              </a:rPr>
              <a:t>can accept any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compose wrapper function and real function by </a:t>
            </a:r>
            <a:r>
              <a:rPr lang="en-US" altLang="zh-CN" dirty="0" err="1" smtClean="0">
                <a:solidFill>
                  <a:srgbClr val="FF0000"/>
                </a:solidFill>
              </a:rPr>
              <a:t>std</a:t>
            </a:r>
            <a:r>
              <a:rPr lang="en-US" altLang="zh-CN" dirty="0" smtClean="0">
                <a:solidFill>
                  <a:srgbClr val="FF0000"/>
                </a:solidFill>
              </a:rPr>
              <a:t>::bind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erase function type</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26</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28</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29</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30</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start the introduction. </a:t>
            </a:r>
            <a:r>
              <a:rPr lang="en-US" altLang="zh-CN" dirty="0" err="1" smtClean="0"/>
              <a:t>i</a:t>
            </a:r>
            <a:r>
              <a:rPr lang="en-US" altLang="zh-CN" dirty="0" smtClean="0"/>
              <a:t> want to introduce </a:t>
            </a:r>
            <a:r>
              <a:rPr lang="en-US" altLang="zh-CN" dirty="0" err="1" smtClean="0"/>
              <a:t>rest_rpc</a:t>
            </a:r>
            <a:r>
              <a:rPr lang="en-US" altLang="zh-CN" dirty="0" smtClean="0"/>
              <a:t>, a new approach to implement RPC library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a:t>
            </a:fld>
            <a:endParaRPr lang="zh-CN" altLang="en-US"/>
          </a:p>
        </p:txBody>
      </p:sp>
    </p:spTree>
    <p:extLst>
      <p:ext uri="{BB962C8B-B14F-4D97-AF65-F5344CB8AC3E}">
        <p14:creationId xmlns:p14="http://schemas.microsoft.com/office/powerpoint/2010/main" val="2547160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31</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static member function of a template class,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35</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36</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39</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40</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41</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43</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test code to test </a:t>
            </a:r>
            <a:r>
              <a:rPr lang="en-US" altLang="zh-CN" dirty="0" err="1" smtClean="0"/>
              <a:t>is_smart_pointer</a:t>
            </a:r>
            <a:r>
              <a:rPr lang="en-US" altLang="zh-CN" dirty="0" smtClean="0"/>
              <a:t>, if the type is not </a:t>
            </a:r>
            <a:r>
              <a:rPr lang="en-US" altLang="zh-CN" dirty="0" err="1" smtClean="0"/>
              <a:t>std</a:t>
            </a:r>
            <a:r>
              <a:rPr lang="en-US" altLang="zh-CN" dirty="0" smtClean="0"/>
              <a:t>::</a:t>
            </a:r>
            <a:r>
              <a:rPr lang="en-US" altLang="zh-CN" dirty="0" err="1" smtClean="0"/>
              <a:t>shared_ptr</a:t>
            </a:r>
            <a:r>
              <a:rPr lang="en-US" altLang="zh-CN" dirty="0" smtClean="0"/>
              <a:t> or </a:t>
            </a:r>
            <a:r>
              <a:rPr lang="en-US" altLang="zh-CN" dirty="0" err="1" smtClean="0"/>
              <a:t>std</a:t>
            </a:r>
            <a:r>
              <a:rPr lang="en-US" altLang="zh-CN" dirty="0" smtClean="0"/>
              <a:t>::</a:t>
            </a:r>
            <a:r>
              <a:rPr lang="en-US" altLang="zh-CN" dirty="0" err="1" smtClean="0"/>
              <a:t>unique_ptr</a:t>
            </a:r>
            <a:r>
              <a:rPr lang="en-US" altLang="zh-CN" dirty="0" smtClean="0"/>
              <a:t>, compile error will occur.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44</a:t>
            </a:fld>
            <a:endParaRPr lang="zh-CN" altLang="en-US"/>
          </a:p>
        </p:txBody>
      </p:sp>
    </p:spTree>
    <p:extLst>
      <p:ext uri="{BB962C8B-B14F-4D97-AF65-F5344CB8AC3E}">
        <p14:creationId xmlns:p14="http://schemas.microsoft.com/office/powerpoint/2010/main" val="3511304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45</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47</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time, it’s very convenient and flexible.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48</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2017-05-04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2017-05-04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r>
              <a:rPr lang="en-US" altLang="zh-CN" dirty="0" smtClean="0"/>
              <a:t>) { return </a:t>
            </a:r>
            <a:r>
              <a:rPr lang="en-US" altLang="zh-CN" dirty="0"/>
              <a:t>a + b</a:t>
            </a:r>
            <a:r>
              <a:rPr lang="en-US" altLang="zh-CN" dirty="0" smtClean="0"/>
              <a:t>; }</a:t>
            </a:r>
          </a:p>
          <a:p>
            <a:endParaRPr lang="en-US" altLang="zh-CN" dirty="0" smtClean="0"/>
          </a:p>
          <a:p>
            <a:r>
              <a:rPr lang="en-US" altLang="zh-CN" dirty="0" err="1"/>
              <a:t>int</a:t>
            </a:r>
            <a:r>
              <a:rPr lang="en-US" altLang="zh-CN" dirty="0"/>
              <a:t> main()</a:t>
            </a:r>
          </a:p>
          <a:p>
            <a:r>
              <a:rPr lang="en-US" altLang="zh-CN" dirty="0" smtClean="0"/>
              <a:t>{</a:t>
            </a: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smtClean="0"/>
              <a:t>&gt;;</a:t>
            </a:r>
            <a:r>
              <a:rPr lang="en-US" altLang="zh-CN" i="1" dirty="0">
                <a:solidFill>
                  <a:schemeClr val="accent1">
                    <a:lumMod val="75000"/>
                  </a:schemeClr>
                </a:solidFill>
              </a:rPr>
              <a:t> </a:t>
            </a:r>
            <a:r>
              <a:rPr lang="en-US" altLang="zh-CN" i="1" dirty="0" smtClean="0">
                <a:solidFill>
                  <a:schemeClr val="accent1">
                    <a:lumMod val="75000"/>
                  </a:schemeClr>
                </a:solidFill>
              </a:rPr>
              <a:t>  //define </a:t>
            </a:r>
            <a:r>
              <a:rPr lang="en-US" altLang="zh-CN" i="1" dirty="0">
                <a:solidFill>
                  <a:schemeClr val="accent1">
                    <a:lumMod val="75000"/>
                  </a:schemeClr>
                </a:solidFill>
              </a:rPr>
              <a:t>serialization policy</a:t>
            </a:r>
            <a:endParaRPr lang="en-US" altLang="zh-CN" dirty="0"/>
          </a:p>
          <a:p>
            <a:r>
              <a:rPr lang="en-US" altLang="zh-CN" dirty="0"/>
              <a:t> </a:t>
            </a:r>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p>
          <a:p>
            <a:endParaRPr lang="zh-CN" altLang="en-US" dirty="0"/>
          </a:p>
          <a:p>
            <a:r>
              <a:rPr lang="en-US" altLang="zh-CN" dirty="0"/>
              <a:t> </a:t>
            </a:r>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b="1" dirty="0" smtClean="0"/>
              <a:t>   </a:t>
            </a:r>
            <a:r>
              <a:rPr lang="en-US" altLang="zh-CN" i="1" dirty="0" smtClean="0">
                <a:solidFill>
                  <a:schemeClr val="accent1">
                    <a:lumMod val="75000"/>
                  </a:schemeClr>
                </a:solidFill>
              </a:rPr>
              <a:t>//</a:t>
            </a:r>
            <a:r>
              <a:rPr lang="en-US" altLang="zh-CN" i="1" dirty="0" smtClean="0">
                <a:solidFill>
                  <a:schemeClr val="accent1">
                    <a:lumMod val="75000"/>
                  </a:schemeClr>
                </a:solidFill>
              </a:rPr>
              <a:t>register business </a:t>
            </a:r>
            <a:r>
              <a:rPr lang="en-US" altLang="zh-CN" i="1" dirty="0" smtClean="0">
                <a:solidFill>
                  <a:schemeClr val="accent1">
                    <a:lumMod val="75000"/>
                  </a:schemeClr>
                </a:solidFill>
              </a:rPr>
              <a:t>handler</a:t>
            </a:r>
          </a:p>
          <a:p>
            <a:endParaRPr lang="en-US" altLang="zh-CN" i="1" dirty="0" smtClean="0">
              <a:solidFill>
                <a:schemeClr val="accent1">
                  <a:lumMod val="75000"/>
                </a:schemeClr>
              </a:solidFill>
            </a:endParaRPr>
          </a:p>
          <a:p>
            <a:r>
              <a:rPr lang="en-US" altLang="zh-CN" dirty="0"/>
              <a:t> </a:t>
            </a:r>
            <a:r>
              <a:rPr lang="en-US" altLang="zh-CN" dirty="0" smtClean="0"/>
              <a:t>   </a:t>
            </a:r>
            <a:r>
              <a:rPr lang="en-US" altLang="zh-CN" dirty="0" err="1" smtClean="0"/>
              <a:t>server.start</a:t>
            </a:r>
            <a:r>
              <a:rPr lang="en-US" altLang="zh-CN" dirty="0" smtClean="0"/>
              <a:t>();</a:t>
            </a:r>
          </a:p>
          <a:p>
            <a:r>
              <a:rPr lang="en-US" altLang="zh-CN" dirty="0" smtClean="0"/>
              <a:t>}</a:t>
            </a:r>
            <a:endParaRPr lang="zh-CN" altLang="en-US" dirty="0"/>
          </a:p>
        </p:txBody>
      </p:sp>
      <p:sp>
        <p:nvSpPr>
          <p:cNvPr id="4" name="矩形 3"/>
          <p:cNvSpPr/>
          <p:nvPr/>
        </p:nvSpPr>
        <p:spPr>
          <a:xfrm>
            <a:off x="4962123" y="1783088"/>
            <a:ext cx="3454151" cy="923330"/>
          </a:xfrm>
          <a:prstGeom prst="rect">
            <a:avLst/>
          </a:prstGeom>
        </p:spPr>
        <p:txBody>
          <a:bodyPr wrap="none">
            <a:spAutoFit/>
          </a:bodyPr>
          <a:lstStyle/>
          <a:p>
            <a:r>
              <a:rPr lang="en-US" altLang="zh-CN" dirty="0" smtClean="0"/>
              <a:t>N</a:t>
            </a:r>
            <a:r>
              <a:rPr lang="zh-CN" altLang="en-US" dirty="0" smtClean="0"/>
              <a:t>o </a:t>
            </a:r>
            <a:r>
              <a:rPr lang="zh-CN" altLang="en-US" dirty="0"/>
              <a:t>protocal </a:t>
            </a:r>
            <a:r>
              <a:rPr lang="zh-CN" altLang="en-US" dirty="0" smtClean="0"/>
              <a:t>file</a:t>
            </a:r>
            <a:endParaRPr lang="en-US" altLang="zh-CN" dirty="0" smtClean="0"/>
          </a:p>
          <a:p>
            <a:r>
              <a:rPr lang="en-US" altLang="zh-CN" dirty="0" smtClean="0"/>
              <a:t>No limitations</a:t>
            </a:r>
          </a:p>
          <a:p>
            <a:r>
              <a:rPr lang="en-US" altLang="zh-CN" dirty="0" smtClean="0"/>
              <a:t>Support many kinds of serialization</a:t>
            </a:r>
            <a:endParaRPr lang="en-US" altLang="zh-CN" dirty="0" smtClean="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flexible</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r>
              <a:rPr lang="en-US" altLang="zh-CN" dirty="0" smtClean="0"/>
              <a:t>()</a:t>
            </a:r>
          </a:p>
          <a:p>
            <a:r>
              <a:rPr lang="en-US" altLang="zh-CN" dirty="0" smtClean="0"/>
              <a:t>{</a:t>
            </a:r>
            <a:endParaRPr lang="en-US" altLang="zh-CN" dirty="0"/>
          </a:p>
          <a:p>
            <a:r>
              <a:rPr lang="en-US" altLang="zh-CN" dirty="0" smtClean="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r>
              <a:rPr lang="en-US" altLang="zh-CN" dirty="0" smtClean="0"/>
              <a:t>    auto </a:t>
            </a:r>
            <a:r>
              <a:rPr lang="en-US" altLang="zh-CN" dirty="0"/>
              <a:t>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r>
              <a:rPr lang="en-US" altLang="zh-CN" dirty="0" smtClean="0"/>
              <a:t>);</a:t>
            </a:r>
          </a:p>
          <a:p>
            <a:endParaRPr lang="en-US" altLang="zh-CN" dirty="0" smtClean="0"/>
          </a:p>
          <a:p>
            <a:r>
              <a:rPr lang="en-US" altLang="zh-CN" dirty="0" smtClean="0">
                <a:solidFill>
                  <a:schemeClr val="accent1">
                    <a:lumMod val="75000"/>
                  </a:schemeClr>
                </a:solidFill>
              </a:rPr>
              <a:t>    //</a:t>
            </a:r>
            <a:r>
              <a:rPr lang="en-US" altLang="zh-CN" dirty="0">
                <a:solidFill>
                  <a:schemeClr val="accent1">
                    <a:lumMod val="75000"/>
                  </a:schemeClr>
                </a:solidFill>
              </a:rPr>
              <a:t>RPC request contains service name and </a:t>
            </a:r>
            <a:r>
              <a:rPr lang="en-US" altLang="zh-CN" dirty="0" smtClean="0">
                <a:solidFill>
                  <a:schemeClr val="accent1">
                    <a:lumMod val="75000"/>
                  </a:schemeClr>
                </a:solidFill>
              </a:rPr>
              <a:t>arguments</a:t>
            </a:r>
            <a:endParaRPr lang="en-US" altLang="zh-CN" dirty="0"/>
          </a:p>
          <a:p>
            <a:r>
              <a:rPr lang="en-US" altLang="zh-CN" dirty="0" smtClean="0">
                <a:solidFill>
                  <a:srgbClr val="FF0000"/>
                </a:solidFill>
              </a:rPr>
              <a:t>    auto </a:t>
            </a:r>
            <a:r>
              <a:rPr lang="en-US" altLang="zh-CN" dirty="0">
                <a:solidFill>
                  <a:srgbClr val="FF0000"/>
                </a:solidFill>
              </a:rPr>
              <a:t>result = </a:t>
            </a:r>
            <a:r>
              <a:rPr lang="en-US" altLang="zh-CN" b="1" dirty="0" err="1">
                <a:solidFill>
                  <a:srgbClr val="FF0000"/>
                </a:solidFill>
              </a:rPr>
              <a:t>client.call</a:t>
            </a:r>
            <a:r>
              <a:rPr lang="en-US" altLang="zh-CN" b="1" dirty="0">
                <a:solidFill>
                  <a:srgbClr val="FF0000"/>
                </a:solidFill>
              </a:rPr>
              <a:t>(endpoint, add, 1, 2); </a:t>
            </a:r>
            <a:endParaRPr lang="en-US" altLang="zh-CN" b="1" dirty="0" smtClean="0">
              <a:solidFill>
                <a:srgbClr val="FF0000"/>
              </a:solidFill>
            </a:endParaRPr>
          </a:p>
          <a:p>
            <a:endParaRPr lang="en-US" altLang="zh-CN" b="1" dirty="0"/>
          </a:p>
          <a:p>
            <a:r>
              <a:rPr lang="en-US" altLang="zh-CN" dirty="0" smtClean="0"/>
              <a:t>    assert(result </a:t>
            </a:r>
            <a:r>
              <a:rPr lang="en-US" altLang="zh-CN" dirty="0"/>
              <a:t>==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r>
              <a:rPr lang="en-US" altLang="zh-CN" sz="1050" dirty="0" smtClean="0"/>
              <a:t>class </a:t>
            </a:r>
            <a:r>
              <a:rPr lang="en-US" altLang="zh-CN" sz="1050" dirty="0" err="1"/>
              <a:t>GreeterClient</a:t>
            </a:r>
            <a:r>
              <a:rPr lang="en-US" altLang="zh-CN" sz="1050" dirty="0"/>
              <a:t> {</a:t>
            </a:r>
          </a:p>
          <a:p>
            <a:r>
              <a:rPr lang="en-US" altLang="zh-CN" sz="1050" dirty="0"/>
              <a:t> public:</a:t>
            </a:r>
          </a:p>
          <a:p>
            <a:r>
              <a:rPr lang="en-US" altLang="zh-CN" sz="1050" dirty="0"/>
              <a:t>  </a:t>
            </a:r>
            <a:r>
              <a:rPr lang="en-US" altLang="zh-CN" sz="1050" dirty="0" err="1"/>
              <a:t>GreeterClient</a:t>
            </a:r>
            <a:r>
              <a:rPr lang="en-US" altLang="zh-CN" sz="1050" dirty="0"/>
              <a:t>(</a:t>
            </a:r>
            <a:r>
              <a:rPr lang="en-US" altLang="zh-CN" sz="1050" dirty="0" err="1"/>
              <a:t>std</a:t>
            </a:r>
            <a:r>
              <a:rPr lang="en-US" altLang="zh-CN" sz="1050" dirty="0"/>
              <a:t>::</a:t>
            </a:r>
            <a:r>
              <a:rPr lang="en-US" altLang="zh-CN" sz="1050" dirty="0" err="1"/>
              <a:t>shared_ptr</a:t>
            </a:r>
            <a:r>
              <a:rPr lang="en-US" altLang="zh-CN" sz="1050" dirty="0"/>
              <a:t>&lt;Channel&gt; channel</a:t>
            </a:r>
            <a:r>
              <a:rPr lang="en-US" altLang="zh-CN" sz="1050" dirty="0" smtClean="0"/>
              <a:t>) : </a:t>
            </a:r>
            <a:r>
              <a:rPr lang="en-US" altLang="zh-CN" sz="1050" dirty="0"/>
              <a:t>stub_(Greeter::</a:t>
            </a:r>
            <a:r>
              <a:rPr lang="en-US" altLang="zh-CN" sz="1050" dirty="0" err="1"/>
              <a:t>NewStub</a:t>
            </a:r>
            <a:r>
              <a:rPr lang="en-US" altLang="zh-CN" sz="1050" dirty="0"/>
              <a:t>(channel)) {}</a:t>
            </a:r>
          </a:p>
          <a:p>
            <a:endParaRPr lang="en-US" altLang="zh-CN" sz="1050" dirty="0"/>
          </a:p>
          <a:p>
            <a:r>
              <a:rPr lang="en-US" altLang="zh-CN" sz="1050" dirty="0"/>
              <a:t>  </a:t>
            </a:r>
            <a:r>
              <a:rPr lang="en-US" altLang="zh-CN" sz="1050" dirty="0" err="1"/>
              <a:t>std</a:t>
            </a:r>
            <a:r>
              <a:rPr lang="en-US" altLang="zh-CN" sz="1050" dirty="0"/>
              <a:t>::string </a:t>
            </a:r>
            <a:r>
              <a:rPr lang="en-US" altLang="zh-CN" sz="1050" dirty="0" err="1"/>
              <a:t>SayHello</a:t>
            </a:r>
            <a:r>
              <a:rPr lang="en-US" altLang="zh-CN" sz="1050" dirty="0"/>
              <a:t>(</a:t>
            </a:r>
            <a:r>
              <a:rPr lang="en-US" altLang="zh-CN" sz="1050" dirty="0" err="1"/>
              <a:t>const</a:t>
            </a:r>
            <a:r>
              <a:rPr lang="en-US" altLang="zh-CN" sz="1050" dirty="0"/>
              <a:t> </a:t>
            </a:r>
            <a:r>
              <a:rPr lang="en-US" altLang="zh-CN" sz="1050" dirty="0" err="1"/>
              <a:t>std</a:t>
            </a:r>
            <a:r>
              <a:rPr lang="en-US" altLang="zh-CN" sz="1050" dirty="0"/>
              <a:t>::string&amp; user) {</a:t>
            </a:r>
          </a:p>
          <a:p>
            <a:r>
              <a:rPr lang="en-US" altLang="zh-CN" sz="1050" dirty="0"/>
              <a:t>    </a:t>
            </a:r>
            <a:r>
              <a:rPr lang="en-US" altLang="zh-CN" sz="1050" dirty="0" err="1"/>
              <a:t>HelloRequest</a:t>
            </a:r>
            <a:r>
              <a:rPr lang="en-US" altLang="zh-CN" sz="1050" dirty="0"/>
              <a:t> request;</a:t>
            </a:r>
          </a:p>
          <a:p>
            <a:r>
              <a:rPr lang="en-US" altLang="zh-CN" sz="1050" dirty="0"/>
              <a:t>    </a:t>
            </a:r>
            <a:r>
              <a:rPr lang="en-US" altLang="zh-CN" sz="1050" dirty="0" err="1"/>
              <a:t>request.set_name</a:t>
            </a:r>
            <a:r>
              <a:rPr lang="en-US" altLang="zh-CN" sz="1050" dirty="0"/>
              <a:t>(user);</a:t>
            </a:r>
          </a:p>
          <a:p>
            <a:endParaRPr lang="en-US" altLang="zh-CN" sz="1050" dirty="0"/>
          </a:p>
          <a:p>
            <a:r>
              <a:rPr lang="en-US" altLang="zh-CN" sz="1050" dirty="0"/>
              <a:t>    </a:t>
            </a:r>
            <a:r>
              <a:rPr lang="en-US" altLang="zh-CN" sz="1050" dirty="0" err="1"/>
              <a:t>HelloReply</a:t>
            </a:r>
            <a:r>
              <a:rPr lang="en-US" altLang="zh-CN" sz="1050" dirty="0"/>
              <a:t> reply;</a:t>
            </a:r>
          </a:p>
          <a:p>
            <a:endParaRPr lang="en-US" altLang="zh-CN" sz="1050" dirty="0"/>
          </a:p>
          <a:p>
            <a:r>
              <a:rPr lang="en-US" altLang="zh-CN" sz="1050" dirty="0"/>
              <a:t>    </a:t>
            </a:r>
            <a:r>
              <a:rPr lang="en-US" altLang="zh-CN" sz="1050" dirty="0" err="1"/>
              <a:t>ClientContext</a:t>
            </a:r>
            <a:r>
              <a:rPr lang="en-US" altLang="zh-CN" sz="1050" dirty="0"/>
              <a:t> context;</a:t>
            </a:r>
          </a:p>
          <a:p>
            <a:endParaRPr lang="en-US" altLang="zh-CN" sz="1050" dirty="0"/>
          </a:p>
          <a:p>
            <a:r>
              <a:rPr lang="en-US" altLang="zh-CN" sz="1050" dirty="0"/>
              <a:t>    // The actual RPC.</a:t>
            </a:r>
          </a:p>
          <a:p>
            <a:r>
              <a:rPr lang="en-US" altLang="zh-CN" sz="1050" dirty="0"/>
              <a:t>    </a:t>
            </a:r>
            <a:r>
              <a:rPr lang="en-US" altLang="zh-CN" sz="1050" b="1" dirty="0"/>
              <a:t>Status </a:t>
            </a:r>
            <a:r>
              <a:rPr lang="en-US" altLang="zh-CN" sz="1050" b="1" dirty="0" err="1"/>
              <a:t>status</a:t>
            </a:r>
            <a:r>
              <a:rPr lang="en-US" altLang="zh-CN" sz="1050" b="1" dirty="0"/>
              <a:t> = stub_-&gt;</a:t>
            </a:r>
            <a:r>
              <a:rPr lang="en-US" altLang="zh-CN" sz="1050" b="1" dirty="0" err="1"/>
              <a:t>SayHello</a:t>
            </a:r>
            <a:r>
              <a:rPr lang="en-US" altLang="zh-CN" sz="1050" b="1" dirty="0"/>
              <a:t>(&amp;context, request, &amp;reply);</a:t>
            </a:r>
          </a:p>
          <a:p>
            <a:r>
              <a:rPr lang="en-US" altLang="zh-CN" sz="1050" dirty="0"/>
              <a:t>  }</a:t>
            </a:r>
          </a:p>
          <a:p>
            <a:endParaRPr lang="en-US" altLang="zh-CN" sz="1050" dirty="0"/>
          </a:p>
          <a:p>
            <a:r>
              <a:rPr lang="en-US" altLang="zh-CN" sz="1050" dirty="0"/>
              <a:t> private:</a:t>
            </a:r>
          </a:p>
          <a:p>
            <a:r>
              <a:rPr lang="en-US" altLang="zh-CN" sz="1050" dirty="0"/>
              <a:t>  </a:t>
            </a:r>
            <a:r>
              <a:rPr lang="en-US" altLang="zh-CN" sz="1050" dirty="0" err="1"/>
              <a:t>std</a:t>
            </a:r>
            <a:r>
              <a:rPr lang="en-US" altLang="zh-CN" sz="1050" dirty="0"/>
              <a:t>::</a:t>
            </a:r>
            <a:r>
              <a:rPr lang="en-US" altLang="zh-CN" sz="1050" dirty="0" err="1"/>
              <a:t>unique_ptr</a:t>
            </a:r>
            <a:r>
              <a:rPr lang="en-US" altLang="zh-CN" sz="1050" dirty="0"/>
              <a:t>&lt;Greeter::Stub&gt; stub_;</a:t>
            </a:r>
          </a:p>
          <a:p>
            <a:r>
              <a:rPr lang="en-US" altLang="zh-CN" sz="1050" dirty="0"/>
              <a:t>};</a:t>
            </a:r>
            <a:endParaRPr lang="zh-CN" altLang="en-US" sz="1050" dirty="0"/>
          </a:p>
        </p:txBody>
      </p:sp>
    </p:spTree>
    <p:extLst>
      <p:ext uri="{BB962C8B-B14F-4D97-AF65-F5344CB8AC3E}">
        <p14:creationId xmlns:p14="http://schemas.microsoft.com/office/powerpoint/2010/main" val="2825761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 {</a:t>
            </a:r>
          </a:p>
          <a:p>
            <a:r>
              <a:rPr lang="en-US" altLang="zh-CN" dirty="0" err="1" smtClean="0"/>
              <a:t>GreeterClient</a:t>
            </a:r>
            <a:r>
              <a:rPr lang="en-US" altLang="zh-CN" dirty="0" smtClean="0"/>
              <a:t> </a:t>
            </a:r>
            <a:r>
              <a:rPr lang="en-US" altLang="zh-CN" dirty="0"/>
              <a:t>greeter(</a:t>
            </a:r>
            <a:r>
              <a:rPr lang="en-US" altLang="zh-CN" dirty="0" err="1"/>
              <a:t>grpc</a:t>
            </a:r>
            <a:r>
              <a:rPr lang="en-US" altLang="zh-CN" dirty="0"/>
              <a:t>::</a:t>
            </a:r>
            <a:r>
              <a:rPr lang="en-US" altLang="zh-CN" dirty="0" err="1"/>
              <a:t>CreateChannel</a:t>
            </a:r>
            <a:r>
              <a:rPr lang="en-US" altLang="zh-CN" dirty="0"/>
              <a:t>(</a:t>
            </a:r>
          </a:p>
          <a:p>
            <a:r>
              <a:rPr lang="en-US" altLang="zh-CN" dirty="0"/>
              <a:t>      "localhost:50051", </a:t>
            </a:r>
            <a:r>
              <a:rPr lang="en-US" altLang="zh-CN" dirty="0" err="1"/>
              <a:t>grpc</a:t>
            </a:r>
            <a:r>
              <a:rPr lang="en-US" altLang="zh-CN" dirty="0"/>
              <a:t>::</a:t>
            </a:r>
            <a:r>
              <a:rPr lang="en-US" altLang="zh-CN" dirty="0" err="1"/>
              <a:t>InsecureChannelCredentials</a:t>
            </a:r>
            <a:r>
              <a:rPr lang="en-US" altLang="zh-CN" dirty="0"/>
              <a:t>()));</a:t>
            </a:r>
          </a:p>
          <a:p>
            <a:r>
              <a:rPr lang="en-US" altLang="zh-CN" dirty="0"/>
              <a:t>  </a:t>
            </a:r>
            <a:r>
              <a:rPr lang="en-US" altLang="zh-CN" dirty="0" err="1"/>
              <a:t>std</a:t>
            </a:r>
            <a:r>
              <a:rPr lang="en-US" altLang="zh-CN" dirty="0"/>
              <a:t>::string user("world");</a:t>
            </a:r>
          </a:p>
          <a:p>
            <a:r>
              <a:rPr lang="en-US" altLang="zh-CN" dirty="0"/>
              <a:t>  </a:t>
            </a:r>
            <a:r>
              <a:rPr lang="en-US" altLang="zh-CN" dirty="0" err="1"/>
              <a:t>std</a:t>
            </a:r>
            <a:r>
              <a:rPr lang="en-US" altLang="zh-CN" dirty="0"/>
              <a:t>::string reply = </a:t>
            </a:r>
            <a:r>
              <a:rPr lang="en-US" altLang="zh-CN" dirty="0" err="1"/>
              <a:t>greeter.SayHello</a:t>
            </a:r>
            <a:r>
              <a:rPr lang="en-US" altLang="zh-CN" dirty="0"/>
              <a:t>(user</a:t>
            </a:r>
            <a:r>
              <a:rPr lang="en-US" altLang="zh-CN" dirty="0" smtClean="0"/>
              <a:t>);</a:t>
            </a:r>
          </a:p>
          <a:p>
            <a:endParaRPr lang="en-US" altLang="zh-CN" dirty="0"/>
          </a:p>
          <a:p>
            <a:r>
              <a:rPr lang="en-US" altLang="zh-CN" dirty="0"/>
              <a:t>  return 0;</a:t>
            </a:r>
          </a:p>
          <a:p>
            <a:r>
              <a:rPr lang="en-US" altLang="zh-CN" dirty="0"/>
              <a:t>}</a:t>
            </a:r>
            <a:endParaRPr lang="zh-CN" altLang="en-US" dirty="0"/>
          </a:p>
        </p:txBody>
      </p:sp>
    </p:spTree>
    <p:extLst>
      <p:ext uri="{BB962C8B-B14F-4D97-AF65-F5344CB8AC3E}">
        <p14:creationId xmlns:p14="http://schemas.microsoft.com/office/powerpoint/2010/main" val="2978261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3.Ease of use challenges</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to the correct handler</a:t>
            </a:r>
          </a:p>
          <a:p>
            <a:pPr marL="285750" indent="-285750">
              <a:buFont typeface="Wingdings" panose="05000000000000000000" pitchFamily="2" charset="2"/>
              <a:buChar char="Ø"/>
            </a:pPr>
            <a:r>
              <a:rPr lang="en-US" altLang="zh-CN" dirty="0" smtClean="0"/>
              <a:t>How to simplify the call code</a:t>
            </a:r>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509248" y="3531014"/>
            <a:ext cx="3605667" cy="2587400"/>
          </a:xfrm>
          <a:prstGeom prst="rect">
            <a:avLst/>
          </a:prstGeom>
        </p:spPr>
      </p:pic>
      <p:pic>
        <p:nvPicPr>
          <p:cNvPr id="5" name="图片 4"/>
          <p:cNvPicPr>
            <a:picLocks noChangeAspect="1"/>
          </p:cNvPicPr>
          <p:nvPr/>
        </p:nvPicPr>
        <p:blipFill>
          <a:blip r:embed="rId3"/>
          <a:stretch>
            <a:fillRect/>
          </a:stretch>
        </p:blipFill>
        <p:spPr>
          <a:xfrm>
            <a:off x="501793" y="1007396"/>
            <a:ext cx="4820907" cy="2436813"/>
          </a:xfrm>
          <a:prstGeom prst="rect">
            <a:avLst/>
          </a:prstGeom>
        </p:spPr>
      </p:pic>
      <p:pic>
        <p:nvPicPr>
          <p:cNvPr id="7" name="图片 6"/>
          <p:cNvPicPr>
            <a:picLocks noChangeAspect="1"/>
          </p:cNvPicPr>
          <p:nvPr/>
        </p:nvPicPr>
        <p:blipFill>
          <a:blip r:embed="rId3"/>
          <a:stretch>
            <a:fillRect/>
          </a:stretch>
        </p:blipFill>
        <p:spPr>
          <a:xfrm rot="21060097">
            <a:off x="5386904" y="4483809"/>
            <a:ext cx="2302290" cy="1002149"/>
          </a:xfrm>
          <a:prstGeom prst="rect">
            <a:avLst/>
          </a:prstGeom>
        </p:spPr>
      </p:pic>
    </p:spTree>
    <p:extLst>
      <p:ext uri="{BB962C8B-B14F-4D97-AF65-F5344CB8AC3E}">
        <p14:creationId xmlns:p14="http://schemas.microsoft.com/office/powerpoint/2010/main" val="1323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smtClean="0"/>
              <a:t>rest_rpc</a:t>
            </a:r>
            <a:r>
              <a:rPr lang="en-US" altLang="zh-CN" dirty="0" smtClean="0"/>
              <a:t>?</a:t>
            </a:r>
            <a:endParaRPr lang="en-US" altLang="zh-CN" dirty="0"/>
          </a:p>
          <a:p>
            <a:endParaRPr lang="en-US" altLang="zh-CN" dirty="0"/>
          </a:p>
          <a:p>
            <a:r>
              <a:rPr lang="en-US" altLang="zh-CN" dirty="0"/>
              <a:t>3.Ease of use challenges</a:t>
            </a:r>
          </a:p>
          <a:p>
            <a:endParaRPr lang="en-US" altLang="zh-CN" dirty="0"/>
          </a:p>
          <a:p>
            <a:r>
              <a:rPr lang="en-US" altLang="zh-CN" sz="1800" dirty="0">
                <a:solidFill>
                  <a:schemeClr val="accent5"/>
                </a:solidFill>
              </a:rPr>
              <a:t>4.Key technologies</a:t>
            </a:r>
          </a:p>
          <a:p>
            <a:endParaRPr lang="en-US" altLang="zh-CN" dirty="0"/>
          </a:p>
          <a:p>
            <a:r>
              <a:rPr lang="en-US" altLang="zh-CN" dirty="0" smtClean="0"/>
              <a:t>5.What 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3994267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713884"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a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r>
              <a:rPr lang="en-US" altLang="zh-CN" dirty="0" smtClean="0"/>
              <a:t>?</a:t>
            </a:r>
          </a:p>
          <a:p>
            <a:endParaRPr lang="en-US" altLang="zh-CN" dirty="0" smtClean="0"/>
          </a:p>
          <a:p>
            <a:r>
              <a:rPr lang="en-US" altLang="zh-CN" dirty="0"/>
              <a:t>3.Ease of use challenges</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6" name="图片 5"/>
          <p:cNvPicPr>
            <a:picLocks noChangeAspect="1"/>
          </p:cNvPicPr>
          <p:nvPr/>
        </p:nvPicPr>
        <p:blipFill>
          <a:blip r:embed="rId3"/>
          <a:stretch>
            <a:fillRect/>
          </a:stretch>
        </p:blipFill>
        <p:spPr>
          <a:xfrm>
            <a:off x="3105870" y="3292285"/>
            <a:ext cx="2932257" cy="990600"/>
          </a:xfrm>
          <a:prstGeom prst="rect">
            <a:avLst/>
          </a:prstGeom>
        </p:spPr>
      </p:pic>
      <p:pic>
        <p:nvPicPr>
          <p:cNvPr id="7" name="图片 6"/>
          <p:cNvPicPr>
            <a:picLocks noChangeAspect="1"/>
          </p:cNvPicPr>
          <p:nvPr/>
        </p:nvPicPr>
        <p:blipFill>
          <a:blip r:embed="rId4"/>
          <a:stretch>
            <a:fillRect/>
          </a:stretch>
        </p:blipFill>
        <p:spPr>
          <a:xfrm>
            <a:off x="3105869" y="4944558"/>
            <a:ext cx="2932257" cy="1206500"/>
          </a:xfrm>
          <a:prstGeom prst="rect">
            <a:avLst/>
          </a:prstGeom>
        </p:spPr>
      </p:pic>
      <p:sp>
        <p:nvSpPr>
          <p:cNvPr id="8" name="下箭头 7"/>
          <p:cNvSpPr/>
          <p:nvPr/>
        </p:nvSpPr>
        <p:spPr>
          <a:xfrm>
            <a:off x="4405704" y="2426494"/>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405704" y="4308457"/>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84402" y="4244066"/>
            <a:ext cx="3092898" cy="646331"/>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The </a:t>
            </a:r>
            <a:r>
              <a:rPr lang="zh-CN" altLang="en-US" b="1" dirty="0" smtClean="0"/>
              <a:t>number </a:t>
            </a:r>
            <a:r>
              <a:rPr lang="zh-CN" altLang="en-US" b="1" dirty="0"/>
              <a:t>of types is limited</a:t>
            </a:r>
          </a:p>
        </p:txBody>
      </p:sp>
    </p:spTree>
    <p:extLst>
      <p:ext uri="{BB962C8B-B14F-4D97-AF65-F5344CB8AC3E}">
        <p14:creationId xmlns:p14="http://schemas.microsoft.com/office/powerpoint/2010/main" val="14389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5" name="图片 4"/>
          <p:cNvPicPr>
            <a:picLocks noChangeAspect="1"/>
          </p:cNvPicPr>
          <p:nvPr/>
        </p:nvPicPr>
        <p:blipFill>
          <a:blip r:embed="rId3"/>
          <a:stretch>
            <a:fillRect/>
          </a:stretch>
        </p:blipFill>
        <p:spPr>
          <a:xfrm>
            <a:off x="3105871" y="3149655"/>
            <a:ext cx="2932257" cy="990600"/>
          </a:xfrm>
          <a:prstGeom prst="rect">
            <a:avLst/>
          </a:prstGeom>
        </p:spPr>
      </p:pic>
      <p:pic>
        <p:nvPicPr>
          <p:cNvPr id="6" name="图片 5"/>
          <p:cNvPicPr>
            <a:picLocks noChangeAspect="1"/>
          </p:cNvPicPr>
          <p:nvPr/>
        </p:nvPicPr>
        <p:blipFill>
          <a:blip r:embed="rId4"/>
          <a:stretch>
            <a:fillRect/>
          </a:stretch>
        </p:blipFill>
        <p:spPr>
          <a:xfrm>
            <a:off x="3105871" y="4684581"/>
            <a:ext cx="2932257" cy="1206500"/>
          </a:xfrm>
          <a:prstGeom prst="rect">
            <a:avLst/>
          </a:prstGeom>
        </p:spPr>
      </p:pic>
      <p:sp>
        <p:nvSpPr>
          <p:cNvPr id="7" name="下箭头 6"/>
          <p:cNvSpPr/>
          <p:nvPr/>
        </p:nvSpPr>
        <p:spPr>
          <a:xfrm>
            <a:off x="4458435" y="2336739"/>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4458434" y="4084339"/>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18398" y="3117489"/>
            <a:ext cx="2203104" cy="923330"/>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can’t </a:t>
            </a:r>
            <a:r>
              <a:rPr lang="en-US" altLang="zh-CN" b="1" dirty="0" err="1" smtClean="0"/>
              <a:t>any_cast</a:t>
            </a:r>
            <a:endParaRPr lang="en-US" altLang="zh-CN" b="1" dirty="0" smtClean="0"/>
          </a:p>
          <a:p>
            <a:r>
              <a:rPr lang="en-US" altLang="zh-CN" b="1" dirty="0" smtClean="0"/>
              <a:t>lost type information</a:t>
            </a:r>
            <a:endParaRPr lang="zh-CN" altLang="en-US" b="1" dirty="0"/>
          </a:p>
        </p:txBody>
      </p:sp>
      <p:sp>
        <p:nvSpPr>
          <p:cNvPr id="11" name="矩形 10"/>
          <p:cNvSpPr/>
          <p:nvPr/>
        </p:nvSpPr>
        <p:spPr>
          <a:xfrm>
            <a:off x="2828699" y="5845971"/>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8482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80">
                                          <p:stCondLst>
                                            <p:cond delay="0"/>
                                          </p:stCondLst>
                                        </p:cTn>
                                        <p:tgtEl>
                                          <p:spTgt spid="11"/>
                                        </p:tgtEl>
                                      </p:cBhvr>
                                    </p:animEffect>
                                    <p:anim calcmode="lin" valueType="num">
                                      <p:cBhvr>
                                        <p:cTn id="2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8" dur="26">
                                          <p:stCondLst>
                                            <p:cond delay="650"/>
                                          </p:stCondLst>
                                        </p:cTn>
                                        <p:tgtEl>
                                          <p:spTgt spid="11"/>
                                        </p:tgtEl>
                                      </p:cBhvr>
                                      <p:to x="100000" y="60000"/>
                                    </p:animScale>
                                    <p:animScale>
                                      <p:cBhvr>
                                        <p:cTn id="29" dur="166" decel="50000">
                                          <p:stCondLst>
                                            <p:cond delay="676"/>
                                          </p:stCondLst>
                                        </p:cTn>
                                        <p:tgtEl>
                                          <p:spTgt spid="11"/>
                                        </p:tgtEl>
                                      </p:cBhvr>
                                      <p:to x="100000" y="100000"/>
                                    </p:animScale>
                                    <p:animScale>
                                      <p:cBhvr>
                                        <p:cTn id="30" dur="26">
                                          <p:stCondLst>
                                            <p:cond delay="1312"/>
                                          </p:stCondLst>
                                        </p:cTn>
                                        <p:tgtEl>
                                          <p:spTgt spid="11"/>
                                        </p:tgtEl>
                                      </p:cBhvr>
                                      <p:to x="100000" y="80000"/>
                                    </p:animScale>
                                    <p:animScale>
                                      <p:cBhvr>
                                        <p:cTn id="31" dur="166" decel="50000">
                                          <p:stCondLst>
                                            <p:cond delay="1338"/>
                                          </p:stCondLst>
                                        </p:cTn>
                                        <p:tgtEl>
                                          <p:spTgt spid="11"/>
                                        </p:tgtEl>
                                      </p:cBhvr>
                                      <p:to x="100000" y="100000"/>
                                    </p:animScale>
                                    <p:animScale>
                                      <p:cBhvr>
                                        <p:cTn id="32" dur="26">
                                          <p:stCondLst>
                                            <p:cond delay="1642"/>
                                          </p:stCondLst>
                                        </p:cTn>
                                        <p:tgtEl>
                                          <p:spTgt spid="11"/>
                                        </p:tgtEl>
                                      </p:cBhvr>
                                      <p:to x="100000" y="90000"/>
                                    </p:animScale>
                                    <p:animScale>
                                      <p:cBhvr>
                                        <p:cTn id="33" dur="166" decel="50000">
                                          <p:stCondLst>
                                            <p:cond delay="1668"/>
                                          </p:stCondLst>
                                        </p:cTn>
                                        <p:tgtEl>
                                          <p:spTgt spid="11"/>
                                        </p:tgtEl>
                                      </p:cBhvr>
                                      <p:to x="100000" y="100000"/>
                                    </p:animScale>
                                    <p:animScale>
                                      <p:cBhvr>
                                        <p:cTn id="34" dur="26">
                                          <p:stCondLst>
                                            <p:cond delay="1808"/>
                                          </p:stCondLst>
                                        </p:cTn>
                                        <p:tgtEl>
                                          <p:spTgt spid="11"/>
                                        </p:tgtEl>
                                      </p:cBhvr>
                                      <p:to x="100000" y="95000"/>
                                    </p:animScale>
                                    <p:animScale>
                                      <p:cBhvr>
                                        <p:cTn id="3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91260" y="174012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66647" y="1627420"/>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4" y="3606049"/>
            <a:ext cx="1698234" cy="1477328"/>
          </a:xfrm>
          <a:prstGeom prst="rect">
            <a:avLst/>
          </a:prstGeom>
        </p:spPr>
        <p:txBody>
          <a:bodyPr wrap="square">
            <a:spAutoFit/>
          </a:bodyPr>
          <a:lstStyle/>
          <a:p>
            <a:r>
              <a:rPr lang="en-US" altLang="zh-CN" dirty="0" smtClean="0"/>
              <a:t>return type</a:t>
            </a:r>
            <a:endParaRPr lang="zh-CN" altLang="en-US" dirty="0"/>
          </a:p>
          <a:p>
            <a:r>
              <a:rPr lang="en-US" altLang="zh-CN" dirty="0" smtClean="0"/>
              <a:t>arguments type</a:t>
            </a:r>
            <a:endParaRPr lang="zh-CN" altLang="en-US" dirty="0"/>
          </a:p>
          <a:p>
            <a:r>
              <a:rPr lang="en-US" altLang="zh-CN" dirty="0" smtClean="0"/>
              <a:t>reference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solidFill>
                  <a:schemeClr val="tx1"/>
                </a:solidFill>
              </a:rPr>
              <a:t>::bind(&amp;invoker&lt;Function&gt;::apply,</a:t>
            </a:r>
            <a:r>
              <a:rPr lang="en-US" altLang="zh-CN" dirty="0" smtClean="0"/>
              <a:t>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a:t>
            </a:r>
          </a:p>
          <a:p>
            <a:endParaRPr lang="en-US" altLang="zh-CN" dirty="0" smtClean="0"/>
          </a:p>
          <a:p>
            <a:r>
              <a:rPr lang="en-US" altLang="zh-CN" dirty="0" smtClean="0">
                <a:solidFill>
                  <a:srgbClr val="FF0000"/>
                </a:solidFill>
              </a:rPr>
              <a:t> 	</a:t>
            </a:r>
            <a:endParaRPr lang="en-US" altLang="zh-CN" dirty="0">
              <a:solidFill>
                <a:srgbClr val="FF0000"/>
              </a:solidFill>
            </a:endParaRPr>
          </a:p>
          <a:p>
            <a:r>
              <a:rPr lang="en-US" altLang="zh-CN" dirty="0" smtClean="0">
                <a:solidFill>
                  <a:srgbClr val="FF0000"/>
                </a:solidFill>
              </a:rPr>
              <a:t>		</a:t>
            </a:r>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6731975" y="1143373"/>
            <a:ext cx="2069082" cy="1917700"/>
          </a:xfrm>
          <a:prstGeom prst="rect">
            <a:avLst/>
          </a:prstGeom>
        </p:spPr>
      </p:pic>
      <p:pic>
        <p:nvPicPr>
          <p:cNvPr id="8" name="图片 7"/>
          <p:cNvPicPr>
            <a:picLocks noChangeAspect="1"/>
          </p:cNvPicPr>
          <p:nvPr/>
        </p:nvPicPr>
        <p:blipFill>
          <a:blip r:embed="rId3"/>
          <a:stretch>
            <a:fillRect/>
          </a:stretch>
        </p:blipFill>
        <p:spPr>
          <a:xfrm>
            <a:off x="5764305" y="1353473"/>
            <a:ext cx="1094929" cy="457397"/>
          </a:xfrm>
          <a:prstGeom prst="rect">
            <a:avLst/>
          </a:prstGeom>
        </p:spPr>
      </p:pic>
      <p:pic>
        <p:nvPicPr>
          <p:cNvPr id="9" name="图片 8"/>
          <p:cNvPicPr>
            <a:picLocks noChangeAspect="1"/>
          </p:cNvPicPr>
          <p:nvPr/>
        </p:nvPicPr>
        <p:blipFill>
          <a:blip r:embed="rId4"/>
          <a:stretch>
            <a:fillRect/>
          </a:stretch>
        </p:blipFill>
        <p:spPr>
          <a:xfrm>
            <a:off x="5764305" y="1766970"/>
            <a:ext cx="1218600" cy="254000"/>
          </a:xfrm>
          <a:prstGeom prst="rect">
            <a:avLst/>
          </a:prstGeom>
        </p:spPr>
      </p:pic>
      <p:pic>
        <p:nvPicPr>
          <p:cNvPr id="11" name="图片 10"/>
          <p:cNvPicPr>
            <a:picLocks noChangeAspect="1"/>
          </p:cNvPicPr>
          <p:nvPr/>
        </p:nvPicPr>
        <p:blipFill>
          <a:blip r:embed="rId5"/>
          <a:stretch>
            <a:fillRect/>
          </a:stretch>
        </p:blipFill>
        <p:spPr>
          <a:xfrm>
            <a:off x="5764304" y="2320371"/>
            <a:ext cx="1094929" cy="482600"/>
          </a:xfrm>
          <a:prstGeom prst="rect">
            <a:avLst/>
          </a:prstGeom>
        </p:spPr>
      </p:pic>
      <p:pic>
        <p:nvPicPr>
          <p:cNvPr id="20" name="图片 19"/>
          <p:cNvPicPr>
            <a:picLocks noChangeAspect="1"/>
          </p:cNvPicPr>
          <p:nvPr/>
        </p:nvPicPr>
        <p:blipFill>
          <a:blip r:embed="rId6"/>
          <a:stretch>
            <a:fillRect/>
          </a:stretch>
        </p:blipFill>
        <p:spPr>
          <a:xfrm>
            <a:off x="3062167" y="4606525"/>
            <a:ext cx="4227019" cy="711200"/>
          </a:xfrm>
          <a:prstGeom prst="rect">
            <a:avLst/>
          </a:prstGeom>
        </p:spPr>
      </p:pic>
      <p:cxnSp>
        <p:nvCxnSpPr>
          <p:cNvPr id="67" name="肘形连接符 66"/>
          <p:cNvCxnSpPr/>
          <p:nvPr/>
        </p:nvCxnSpPr>
        <p:spPr>
          <a:xfrm rot="5400000">
            <a:off x="5872111" y="2022498"/>
            <a:ext cx="891691" cy="2897121"/>
          </a:xfrm>
          <a:prstGeom prst="bentConnector2">
            <a:avLst/>
          </a:prstGeom>
          <a:ln w="12700"/>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139415" y="3566930"/>
            <a:ext cx="4627101" cy="369332"/>
          </a:xfrm>
          <a:prstGeom prst="rect">
            <a:avLst/>
          </a:prstGeom>
        </p:spPr>
        <p:txBody>
          <a:bodyPr wrap="none">
            <a:spAutoFit/>
          </a:bodyPr>
          <a:lstStyle/>
          <a:p>
            <a:r>
              <a:rPr lang="en-US" altLang="zh-CN" dirty="0" err="1">
                <a:solidFill>
                  <a:srgbClr val="FF0000"/>
                </a:solidFill>
              </a:rPr>
              <a:t>std</a:t>
            </a:r>
            <a:r>
              <a:rPr lang="en-US" altLang="zh-CN" dirty="0">
                <a:solidFill>
                  <a:srgbClr val="FF0000"/>
                </a:solidFill>
              </a:rPr>
              <a:t>::bind</a:t>
            </a:r>
            <a:r>
              <a:rPr lang="en-US" altLang="zh-CN" dirty="0"/>
              <a:t>(&amp;invoker&lt;Function&gt;::apply, f,  _1, _2) </a:t>
            </a:r>
            <a:endParaRPr lang="zh-CN" altLang="en-US" dirty="0"/>
          </a:p>
        </p:txBody>
      </p:sp>
      <p:pic>
        <p:nvPicPr>
          <p:cNvPr id="98" name="图片 97"/>
          <p:cNvPicPr>
            <a:picLocks noChangeAspect="1"/>
          </p:cNvPicPr>
          <p:nvPr/>
        </p:nvPicPr>
        <p:blipFill>
          <a:blip r:embed="rId7"/>
          <a:stretch>
            <a:fillRect/>
          </a:stretch>
        </p:blipFill>
        <p:spPr>
          <a:xfrm>
            <a:off x="4859114" y="1889124"/>
            <a:ext cx="1777125" cy="533400"/>
          </a:xfrm>
          <a:prstGeom prst="rect">
            <a:avLst/>
          </a:prstGeom>
        </p:spPr>
      </p:pic>
      <p:pic>
        <p:nvPicPr>
          <p:cNvPr id="99" name="图片 98"/>
          <p:cNvPicPr>
            <a:picLocks noChangeAspect="1"/>
          </p:cNvPicPr>
          <p:nvPr/>
        </p:nvPicPr>
        <p:blipFill>
          <a:blip r:embed="rId8"/>
          <a:stretch>
            <a:fillRect/>
          </a:stretch>
        </p:blipFill>
        <p:spPr>
          <a:xfrm>
            <a:off x="759136" y="1647661"/>
            <a:ext cx="4227019" cy="711200"/>
          </a:xfrm>
          <a:prstGeom prst="rect">
            <a:avLst/>
          </a:prstGeom>
        </p:spPr>
      </p:pic>
      <p:cxnSp>
        <p:nvCxnSpPr>
          <p:cNvPr id="101" name="肘形连接符 100"/>
          <p:cNvCxnSpPr>
            <a:stCxn id="99" idx="2"/>
          </p:cNvCxnSpPr>
          <p:nvPr/>
        </p:nvCxnSpPr>
        <p:spPr>
          <a:xfrm rot="16200000" flipH="1">
            <a:off x="3136648" y="2094858"/>
            <a:ext cx="1558043" cy="2086047"/>
          </a:xfrm>
          <a:prstGeom prst="bentConnector2">
            <a:avLst/>
          </a:prstGeom>
          <a:ln w="12700"/>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4869396" y="3916903"/>
            <a:ext cx="0" cy="696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473148" y="3061263"/>
            <a:ext cx="1162562" cy="369332"/>
          </a:xfrm>
          <a:prstGeom prst="rect">
            <a:avLst/>
          </a:prstGeom>
        </p:spPr>
        <p:txBody>
          <a:bodyPr wrap="none">
            <a:spAutoFit/>
          </a:bodyPr>
          <a:lstStyle/>
          <a:p>
            <a:r>
              <a:rPr lang="zh-CN" altLang="en-US" dirty="0"/>
              <a:t>type erase</a:t>
            </a:r>
          </a:p>
        </p:txBody>
      </p:sp>
    </p:spTree>
    <p:extLst>
      <p:ext uri="{BB962C8B-B14F-4D97-AF65-F5344CB8AC3E}">
        <p14:creationId xmlns:p14="http://schemas.microsoft.com/office/powerpoint/2010/main" val="107820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2"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wipe(up)">
                                      <p:cBhvr>
                                        <p:cTn id="29" dur="500"/>
                                        <p:tgtEl>
                                          <p:spTgt spid="101"/>
                                        </p:tgtEl>
                                      </p:cBhvr>
                                    </p:animEffect>
                                  </p:childTnLst>
                                </p:cTn>
                              </p:par>
                              <p:par>
                                <p:cTn id="30" presetID="22" presetClass="entr" presetSubtype="1" fill="hold"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up)">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
                                        </p:tgtEl>
                                        <p:attrNameLst>
                                          <p:attrName>style.visibility</p:attrName>
                                        </p:attrNameLst>
                                      </p:cBhvr>
                                      <p:to>
                                        <p:strVal val="visible"/>
                                      </p:to>
                                    </p:set>
                                    <p:anim calcmode="lin" valueType="num">
                                      <p:cBhvr additive="base">
                                        <p:cTn id="37" dur="500" fill="hold"/>
                                        <p:tgtEl>
                                          <p:spTgt spid="110"/>
                                        </p:tgtEl>
                                        <p:attrNameLst>
                                          <p:attrName>ppt_x</p:attrName>
                                        </p:attrNameLst>
                                      </p:cBhvr>
                                      <p:tavLst>
                                        <p:tav tm="0">
                                          <p:val>
                                            <p:strVal val="#ppt_x"/>
                                          </p:val>
                                        </p:tav>
                                        <p:tav tm="100000">
                                          <p:val>
                                            <p:strVal val="#ppt_x"/>
                                          </p:val>
                                        </p:tav>
                                      </p:tavLst>
                                    </p:anim>
                                    <p:anim calcmode="lin" valueType="num">
                                      <p:cBhvr additive="base">
                                        <p:cTn id="3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p:cTn id="43" dur="1000" fill="hold"/>
                                        <p:tgtEl>
                                          <p:spTgt spid="72"/>
                                        </p:tgtEl>
                                        <p:attrNameLst>
                                          <p:attrName>ppt_w</p:attrName>
                                        </p:attrNameLst>
                                      </p:cBhvr>
                                      <p:tavLst>
                                        <p:tav tm="0">
                                          <p:val>
                                            <p:fltVal val="0"/>
                                          </p:val>
                                        </p:tav>
                                        <p:tav tm="100000">
                                          <p:val>
                                            <p:strVal val="#ppt_w"/>
                                          </p:val>
                                        </p:tav>
                                      </p:tavLst>
                                    </p:anim>
                                    <p:anim calcmode="lin" valueType="num">
                                      <p:cBhvr>
                                        <p:cTn id="44" dur="1000" fill="hold"/>
                                        <p:tgtEl>
                                          <p:spTgt spid="72"/>
                                        </p:tgtEl>
                                        <p:attrNameLst>
                                          <p:attrName>ppt_h</p:attrName>
                                        </p:attrNameLst>
                                      </p:cBhvr>
                                      <p:tavLst>
                                        <p:tav tm="0">
                                          <p:val>
                                            <p:fltVal val="0"/>
                                          </p:val>
                                        </p:tav>
                                        <p:tav tm="100000">
                                          <p:val>
                                            <p:strVal val="#ppt_h"/>
                                          </p:val>
                                        </p:tav>
                                      </p:tavLst>
                                    </p:anim>
                                    <p:anim calcmode="lin" valueType="num">
                                      <p:cBhvr>
                                        <p:cTn id="45" dur="1000" fill="hold"/>
                                        <p:tgtEl>
                                          <p:spTgt spid="72"/>
                                        </p:tgtEl>
                                        <p:attrNameLst>
                                          <p:attrName>style.rotation</p:attrName>
                                        </p:attrNameLst>
                                      </p:cBhvr>
                                      <p:tavLst>
                                        <p:tav tm="0">
                                          <p:val>
                                            <p:fltVal val="90"/>
                                          </p:val>
                                        </p:tav>
                                        <p:tav tm="100000">
                                          <p:val>
                                            <p:fltVal val="0"/>
                                          </p:val>
                                        </p:tav>
                                      </p:tavLst>
                                    </p:anim>
                                    <p:animEffect transition="in" filter="fade">
                                      <p:cBhvr>
                                        <p:cTn id="46" dur="1000"/>
                                        <p:tgtEl>
                                          <p:spTgt spid="72"/>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08"/>
                                        </p:tgtEl>
                                        <p:attrNameLst>
                                          <p:attrName>style.visibility</p:attrName>
                                        </p:attrNameLst>
                                      </p:cBhvr>
                                      <p:to>
                                        <p:strVal val="visible"/>
                                      </p:to>
                                    </p:set>
                                    <p:animEffect transition="in" filter="wipe(up)">
                                      <p:cBhvr>
                                        <p:cTn id="50" dur="500"/>
                                        <p:tgtEl>
                                          <p:spTgt spid="108"/>
                                        </p:tgtEl>
                                      </p:cBhvr>
                                    </p:animEffect>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1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8" y="1437925"/>
            <a:ext cx="5108875" cy="4767294"/>
          </a:xfrm>
          <a:prstGeom prst="rect">
            <a:avLst/>
          </a:prstGeom>
        </p:spPr>
      </p:pic>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10" name="图片 9"/>
          <p:cNvPicPr>
            <a:picLocks noChangeAspect="1"/>
          </p:cNvPicPr>
          <p:nvPr/>
        </p:nvPicPr>
        <p:blipFill>
          <a:blip r:embed="rId3"/>
          <a:stretch>
            <a:fillRect/>
          </a:stretch>
        </p:blipFill>
        <p:spPr>
          <a:xfrm>
            <a:off x="2985245" y="2559261"/>
            <a:ext cx="1667701" cy="801757"/>
          </a:xfrm>
          <a:prstGeom prst="rect">
            <a:avLst/>
          </a:prstGeom>
        </p:spPr>
      </p:pic>
      <p:pic>
        <p:nvPicPr>
          <p:cNvPr id="13" name="图片 12"/>
          <p:cNvPicPr>
            <a:picLocks noChangeAspect="1"/>
          </p:cNvPicPr>
          <p:nvPr/>
        </p:nvPicPr>
        <p:blipFill>
          <a:blip r:embed="rId4"/>
          <a:stretch>
            <a:fillRect/>
          </a:stretch>
        </p:blipFill>
        <p:spPr>
          <a:xfrm>
            <a:off x="2979366" y="4482354"/>
            <a:ext cx="1673580" cy="804584"/>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5772077" y="3145668"/>
            <a:ext cx="3585882" cy="1256946"/>
          </a:xfrm>
          <a:prstGeom prst="rect">
            <a:avLst/>
          </a:prstGeom>
        </p:spPr>
      </p:pic>
    </p:spTree>
    <p:extLst>
      <p:ext uri="{BB962C8B-B14F-4D97-AF65-F5344CB8AC3E}">
        <p14:creationId xmlns:p14="http://schemas.microsoft.com/office/powerpoint/2010/main" val="401197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
        <p:nvSpPr>
          <p:cNvPr id="4" name="矩形 3"/>
          <p:cNvSpPr/>
          <p:nvPr/>
        </p:nvSpPr>
        <p:spPr>
          <a:xfrm>
            <a:off x="1122005" y="1926524"/>
            <a:ext cx="1573636" cy="307777"/>
          </a:xfrm>
          <a:prstGeom prst="rect">
            <a:avLst/>
          </a:prstGeom>
        </p:spPr>
        <p:txBody>
          <a:bodyPr wrap="none">
            <a:spAutoFit/>
          </a:bodyPr>
          <a:lstStyle/>
          <a:p>
            <a:r>
              <a:rPr lang="en-US" altLang="zh-CN" sz="1400" dirty="0" err="1">
                <a:solidFill>
                  <a:srgbClr val="FF0000"/>
                </a:solidFill>
                <a:latin typeface="Microsoft YaHei" panose="020B0503020204020204" pitchFamily="34" charset="-122"/>
                <a:ea typeface="Microsoft YaHei" panose="020B0503020204020204" pitchFamily="34" charset="-122"/>
              </a:rPr>
              <a:t>register_handler</a:t>
            </a:r>
            <a:endParaRPr lang="zh-CN" altLang="en-US" sz="1400" dirty="0">
              <a:solidFill>
                <a:srgbClr val="FF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1122005" y="3855572"/>
            <a:ext cx="64389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route</a:t>
            </a:r>
            <a:endParaRPr lang="zh-CN" altLang="en-US" sz="14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b="1" dirty="0" err="1" smtClean="0"/>
              <a:t>std</a:t>
            </a:r>
            <a:r>
              <a:rPr lang="en-US" altLang="zh-CN" b="1" dirty="0"/>
              <a:t>::apply</a:t>
            </a:r>
            <a:r>
              <a:rPr lang="en-US" altLang="zh-CN" dirty="0"/>
              <a:t>(</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7" name="矩形 6"/>
          <p:cNvSpPr/>
          <p:nvPr/>
        </p:nvSpPr>
        <p:spPr>
          <a:xfrm>
            <a:off x="3768455" y="2677220"/>
            <a:ext cx="1489510" cy="369332"/>
          </a:xfrm>
          <a:prstGeom prst="rect">
            <a:avLst/>
          </a:prstGeom>
        </p:spPr>
        <p:txBody>
          <a:bodyPr wrap="none">
            <a:spAutoFit/>
          </a:bodyPr>
          <a:lstStyle/>
          <a:p>
            <a:r>
              <a:rPr lang="en-US" altLang="zh-CN" b="1" dirty="0"/>
              <a:t>//from C++</a:t>
            </a:r>
            <a:r>
              <a:rPr lang="en-US" altLang="zh-CN" b="1" dirty="0" smtClean="0"/>
              <a:t>17</a:t>
            </a:r>
            <a:endParaRPr lang="zh-CN" altLang="en-US" b="1" dirty="0"/>
          </a:p>
        </p:txBody>
      </p:sp>
      <p:sp>
        <p:nvSpPr>
          <p:cNvPr id="4" name="矩形 3"/>
          <p:cNvSpPr/>
          <p:nvPr/>
        </p:nvSpPr>
        <p:spPr>
          <a:xfrm>
            <a:off x="1975222" y="4048942"/>
            <a:ext cx="5428649" cy="1477328"/>
          </a:xfrm>
          <a:prstGeom prst="rect">
            <a:avLst/>
          </a:prstGeom>
        </p:spPr>
        <p:txBody>
          <a:bodyPr wrap="square">
            <a:spAutoFit/>
          </a:bodyPr>
          <a:lstStyle/>
          <a:p>
            <a:r>
              <a:rPr lang="en-US" altLang="zh-CN" dirty="0"/>
              <a:t>T </a:t>
            </a:r>
            <a:r>
              <a:rPr lang="en-US" altLang="zh-CN" dirty="0" err="1"/>
              <a:t>t</a:t>
            </a:r>
            <a:r>
              <a:rPr lang="en-US" altLang="zh-CN" dirty="0"/>
              <a:t>;</a:t>
            </a:r>
          </a:p>
          <a:p>
            <a:r>
              <a:rPr lang="en-US" altLang="zh-CN" dirty="0"/>
              <a:t>iguana::xml::</a:t>
            </a:r>
            <a:r>
              <a:rPr lang="en-US" altLang="zh-CN" dirty="0" err="1"/>
              <a:t>from_json</a:t>
            </a:r>
            <a:r>
              <a:rPr lang="en-US" altLang="zh-CN" dirty="0"/>
              <a:t>(t, data, length);</a:t>
            </a:r>
          </a:p>
          <a:p>
            <a:r>
              <a:rPr lang="zh-CN" altLang="en-US" dirty="0"/>
              <a:t>iguana::msgpack::from_msgpack(t, msg_, data, length);</a:t>
            </a:r>
            <a:endParaRPr lang="en-US" altLang="zh-CN" dirty="0"/>
          </a:p>
          <a:p>
            <a:r>
              <a:rPr lang="en-US" altLang="zh-CN" dirty="0"/>
              <a:t>iguana::xml::</a:t>
            </a:r>
            <a:r>
              <a:rPr lang="en-US" altLang="zh-CN" dirty="0" err="1"/>
              <a:t>from_xml</a:t>
            </a:r>
            <a:r>
              <a:rPr lang="en-US" altLang="zh-CN" dirty="0"/>
              <a:t>(t, data, length);</a:t>
            </a:r>
            <a:endParaRPr lang="zh-CN" altLang="en-US" dirty="0"/>
          </a:p>
          <a:p>
            <a:r>
              <a:rPr lang="en-US" altLang="zh-CN" dirty="0"/>
              <a:t>https://github.com/qicosmos/iguana</a:t>
            </a:r>
            <a:endParaRPr lang="zh-CN" altLang="en-US"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a:t>
            </a:r>
            <a:r>
              <a:rPr lang="en-US" altLang="zh-CN" dirty="0" smtClean="0"/>
              <a:t>functions </a:t>
            </a:r>
            <a:r>
              <a:rPr lang="en-US" altLang="zh-CN" dirty="0"/>
              <a:t>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a:t>
            </a:r>
            <a:r>
              <a:rPr lang="en-US" altLang="zh-CN" dirty="0" smtClean="0"/>
              <a:t>fun", </a:t>
            </a:r>
            <a:r>
              <a:rPr lang="en-US" altLang="zh-CN" dirty="0"/>
              <a:t>&amp;foo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2907586" y="1423221"/>
            <a:ext cx="2763898" cy="584775"/>
          </a:xfrm>
          <a:prstGeom prst="rect">
            <a:avLst/>
          </a:prstGeom>
        </p:spPr>
        <p:txBody>
          <a:bodyPr wrap="none">
            <a:spAutoFit/>
          </a:bodyPr>
          <a:lstStyle/>
          <a:p>
            <a:r>
              <a:rPr lang="en-US" altLang="zh-CN" sz="3200" dirty="0" smtClean="0"/>
              <a:t>How </a:t>
            </a:r>
            <a:r>
              <a:rPr lang="en-US" altLang="zh-CN" sz="3200" dirty="0"/>
              <a:t>about </a:t>
            </a:r>
            <a:r>
              <a:rPr lang="en-US" altLang="zh-CN" sz="3200" dirty="0" err="1" smtClean="0"/>
              <a:t>url</a:t>
            </a:r>
            <a:r>
              <a:rPr lang="en-US" altLang="zh-CN" sz="3200" dirty="0" smtClean="0"/>
              <a:t>?</a:t>
            </a:r>
            <a:endParaRPr lang="zh-CN" altLang="en-US" sz="3200" dirty="0"/>
          </a:p>
        </p:txBody>
      </p:sp>
      <p:sp>
        <p:nvSpPr>
          <p:cNvPr id="5" name="文本框 4"/>
          <p:cNvSpPr txBox="1">
            <a:spLocks noChangeArrowheads="1"/>
          </p:cNvSpPr>
          <p:nvPr/>
        </p:nvSpPr>
        <p:spPr bwMode="auto">
          <a:xfrm>
            <a:off x="2907586" y="2624792"/>
            <a:ext cx="19733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t>url: "hello/test/20</a:t>
            </a:r>
            <a:r>
              <a:rPr lang="en-US" altLang="zh-CN" dirty="0"/>
              <a:t>"</a:t>
            </a:r>
          </a:p>
        </p:txBody>
      </p:sp>
      <p:sp>
        <p:nvSpPr>
          <p:cNvPr id="6" name="文本框 5"/>
          <p:cNvSpPr txBox="1">
            <a:spLocks noChangeArrowheads="1"/>
          </p:cNvSpPr>
          <p:nvPr/>
        </p:nvSpPr>
        <p:spPr bwMode="auto">
          <a:xfrm>
            <a:off x="2193544" y="3800597"/>
            <a:ext cx="3027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t>function: void hello</a:t>
            </a:r>
            <a:r>
              <a:rPr lang="en-US" altLang="zh-CN" dirty="0"/>
              <a:t>("test", 20)</a:t>
            </a:r>
          </a:p>
        </p:txBody>
      </p:sp>
      <p:sp>
        <p:nvSpPr>
          <p:cNvPr id="7" name="右箭头 6" descr="cache"/>
          <p:cNvSpPr>
            <a:spLocks noChangeArrowheads="1"/>
          </p:cNvSpPr>
          <p:nvPr/>
        </p:nvSpPr>
        <p:spPr bwMode="auto">
          <a:xfrm rot="5362104">
            <a:off x="3309452" y="3292736"/>
            <a:ext cx="795809" cy="225425"/>
          </a:xfrm>
          <a:prstGeom prst="rightArrow">
            <a:avLst>
              <a:gd name="adj1" fmla="val 50000"/>
              <a:gd name="adj2" fmla="val 55944"/>
            </a:avLst>
          </a:prstGeom>
          <a:solidFill>
            <a:srgbClr val="99CC00"/>
          </a:solidFill>
          <a:ln w="9525">
            <a:solidFill>
              <a:schemeClr val="tx1"/>
            </a:solidFill>
            <a:miter lim="800000"/>
            <a:headEnd/>
            <a:tailEnd/>
          </a:ln>
        </p:spPr>
        <p:txBody>
          <a:bodyPr/>
          <a:lstStyle/>
          <a:p>
            <a:endParaRPr lang="zh-CN" altLang="en-US"/>
          </a:p>
        </p:txBody>
      </p:sp>
      <p:sp>
        <p:nvSpPr>
          <p:cNvPr id="8" name="右箭头 7" descr="cache"/>
          <p:cNvSpPr>
            <a:spLocks noChangeArrowheads="1"/>
          </p:cNvSpPr>
          <p:nvPr/>
        </p:nvSpPr>
        <p:spPr bwMode="auto">
          <a:xfrm rot="22104">
            <a:off x="4040646" y="3269197"/>
            <a:ext cx="1081088" cy="231894"/>
          </a:xfrm>
          <a:prstGeom prst="rightArrow">
            <a:avLst>
              <a:gd name="adj1" fmla="val 50000"/>
              <a:gd name="adj2" fmla="val 89539"/>
            </a:avLst>
          </a:prstGeom>
          <a:solidFill>
            <a:srgbClr val="99CC00"/>
          </a:solidFill>
          <a:ln w="9525">
            <a:solidFill>
              <a:schemeClr val="tx1"/>
            </a:solidFill>
            <a:miter lim="800000"/>
            <a:headEnd/>
            <a:tailEnd/>
          </a:ln>
        </p:spPr>
        <p:txBody>
          <a:bodyPr/>
          <a:lstStyle/>
          <a:p>
            <a:endParaRPr lang="zh-CN" altLang="en-US"/>
          </a:p>
        </p:txBody>
      </p:sp>
      <p:sp>
        <p:nvSpPr>
          <p:cNvPr id="9" name="矩形 8"/>
          <p:cNvSpPr>
            <a:spLocks noChangeArrowheads="1"/>
          </p:cNvSpPr>
          <p:nvPr/>
        </p:nvSpPr>
        <p:spPr bwMode="auto">
          <a:xfrm>
            <a:off x="5456332" y="3198379"/>
            <a:ext cx="2360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solidFill>
                  <a:srgbClr val="FF3300"/>
                </a:solidFill>
              </a:rPr>
              <a:t>string to function call</a:t>
            </a:r>
            <a:endParaRPr lang="zh-CN" altLang="en-US" dirty="0"/>
          </a:p>
        </p:txBody>
      </p:sp>
      <p:sp>
        <p:nvSpPr>
          <p:cNvPr id="10" name="矩形 2"/>
          <p:cNvSpPr>
            <a:spLocks noChangeArrowheads="1"/>
          </p:cNvSpPr>
          <p:nvPr/>
        </p:nvSpPr>
        <p:spPr bwMode="auto">
          <a:xfrm>
            <a:off x="5456333" y="3216309"/>
            <a:ext cx="2163668" cy="329286"/>
          </a:xfrm>
          <a:prstGeom prst="rect">
            <a:avLst/>
          </a:prstGeom>
          <a:noFill/>
          <a:ln w="254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zh-CN" altLang="en-US">
              <a:solidFill>
                <a:srgbClr val="FF0000"/>
              </a:solidFill>
              <a:latin typeface="Calibri" panose="020F0502020204030204" pitchFamily="34" charset="0"/>
            </a:endParaRPr>
          </a:p>
        </p:txBody>
      </p:sp>
      <p:sp>
        <p:nvSpPr>
          <p:cNvPr id="11" name="文本框 10"/>
          <p:cNvSpPr txBox="1">
            <a:spLocks noChangeArrowheads="1"/>
          </p:cNvSpPr>
          <p:nvPr/>
        </p:nvSpPr>
        <p:spPr bwMode="auto">
          <a:xfrm>
            <a:off x="3424309" y="4465961"/>
            <a:ext cx="1265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dirty="0">
                <a:solidFill>
                  <a:srgbClr val="FF3300"/>
                </a:solidFill>
              </a:rPr>
              <a:t>magic</a:t>
            </a:r>
          </a:p>
        </p:txBody>
      </p:sp>
    </p:spTree>
    <p:extLst>
      <p:ext uri="{BB962C8B-B14F-4D97-AF65-F5344CB8AC3E}">
        <p14:creationId xmlns:p14="http://schemas.microsoft.com/office/powerpoint/2010/main" val="128017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 calcmode="lin" valueType="num">
                                      <p:cBhvr>
                                        <p:cTn id="32"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1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p:bldP spid="9" grpId="0" bldLvl="0"/>
      <p:bldP spid="1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4" name="内容占位符 2"/>
          <p:cNvSpPr>
            <a:spLocks noGrp="1"/>
          </p:cNvSpPr>
          <p:nvPr>
            <p:ph type="body" sz="half" idx="2"/>
          </p:nvPr>
        </p:nvSpPr>
        <p:spPr>
          <a:ln>
            <a:miter/>
          </a:ln>
        </p:spPr>
        <p:txBody>
          <a:bodyPr/>
          <a:lstStyle/>
          <a:p>
            <a:pPr marL="1588" indent="-344488" algn="l"/>
            <a:r>
              <a:rPr lang="en-US" altLang="zh-CN" sz="2000" dirty="0" smtClean="0"/>
              <a:t>How to</a:t>
            </a:r>
            <a:r>
              <a:rPr lang="zh-CN" altLang="en-US" sz="2000" dirty="0" smtClean="0"/>
              <a:t>？</a:t>
            </a:r>
            <a:endParaRPr lang="zh-CN" altLang="en-US" sz="2000" dirty="0" smtClean="0"/>
          </a:p>
          <a:p>
            <a:pPr marL="1588" indent="-344488" algn="l"/>
            <a:endParaRPr lang="zh-CN" altLang="en-US" sz="2000" dirty="0" smtClean="0">
              <a:solidFill>
                <a:srgbClr val="FF3300"/>
              </a:solidFill>
            </a:endParaRPr>
          </a:p>
          <a:p>
            <a:pPr marL="1588" indent="-344488" algn="l"/>
            <a:endParaRPr lang="zh-CN" altLang="en-US" sz="2000" dirty="0" smtClean="0"/>
          </a:p>
          <a:p>
            <a:pPr marL="1588" indent="-344488" algn="l"/>
            <a:endParaRPr lang="zh-CN" altLang="en-US" sz="2000" dirty="0" smtClean="0"/>
          </a:p>
          <a:p>
            <a:pPr marL="1588" indent="-344488">
              <a:buFont typeface="Wingdings" panose="05000000000000000000" pitchFamily="2" charset="2"/>
              <a:buChar char="Ø"/>
            </a:pPr>
            <a:r>
              <a:rPr lang="en-US" altLang="zh-CN" sz="2000" dirty="0" smtClean="0"/>
              <a:t>Split </a:t>
            </a:r>
            <a:r>
              <a:rPr lang="en-US" altLang="zh-CN" sz="2000" dirty="0" err="1" smtClean="0"/>
              <a:t>url</a:t>
            </a:r>
            <a:r>
              <a:rPr lang="en-US" altLang="zh-CN" sz="2000" dirty="0" smtClean="0"/>
              <a:t>, put them into a </a:t>
            </a:r>
            <a:r>
              <a:rPr lang="en-US" altLang="zh-CN" sz="2000" dirty="0"/>
              <a:t>string</a:t>
            </a:r>
            <a:r>
              <a:rPr lang="en-US" altLang="zh-CN" sz="2000" dirty="0" smtClean="0"/>
              <a:t> vector </a:t>
            </a:r>
            <a:r>
              <a:rPr lang="zh-CN" altLang="en-US" sz="2000" dirty="0" smtClean="0"/>
              <a:t>{"</a:t>
            </a:r>
            <a:r>
              <a:rPr lang="zh-CN" altLang="en-US" sz="2000" dirty="0" smtClean="0"/>
              <a:t>hello", "test", "2"}；</a:t>
            </a:r>
          </a:p>
          <a:p>
            <a:pPr marL="1588" indent="-344488" algn="l">
              <a:buFont typeface="Wingdings" panose="05000000000000000000" pitchFamily="2" charset="2"/>
              <a:buChar char="Ø"/>
            </a:pPr>
            <a:r>
              <a:rPr lang="en-US" altLang="zh-CN" sz="2000" dirty="0" smtClean="0"/>
              <a:t>Transform string parameters into </a:t>
            </a:r>
            <a:r>
              <a:rPr lang="zh-CN" altLang="en-US" sz="2000" dirty="0" smtClean="0"/>
              <a:t>function </a:t>
            </a:r>
            <a:r>
              <a:rPr lang="en-US" altLang="zh-CN" sz="2000" dirty="0" smtClean="0"/>
              <a:t>argument</a:t>
            </a:r>
            <a:r>
              <a:rPr lang="zh-CN" altLang="en-US" sz="2000" dirty="0" smtClean="0"/>
              <a:t>；</a:t>
            </a:r>
            <a:endParaRPr lang="zh-CN" altLang="en-US" sz="2000" dirty="0" smtClean="0"/>
          </a:p>
          <a:p>
            <a:pPr marL="1588" lvl="1" indent="455613" algn="l">
              <a:buFont typeface="Wingdings" panose="05000000000000000000" pitchFamily="2" charset="2"/>
              <a:buAutoNum type="arabicPeriod"/>
            </a:pPr>
            <a:r>
              <a:rPr lang="en-US" altLang="zh-CN" sz="1700" dirty="0" smtClean="0"/>
              <a:t>transform a string to a real argument by </a:t>
            </a:r>
            <a:r>
              <a:rPr lang="en-US" altLang="zh-CN" sz="1700" dirty="0" err="1" smtClean="0">
                <a:solidFill>
                  <a:srgbClr val="FF0000"/>
                </a:solidFill>
              </a:rPr>
              <a:t>function_traits</a:t>
            </a:r>
            <a:endParaRPr lang="zh-CN" altLang="en-US" sz="1700" dirty="0" smtClean="0">
              <a:solidFill>
                <a:srgbClr val="FF0000"/>
              </a:solidFill>
            </a:endParaRPr>
          </a:p>
          <a:p>
            <a:pPr marL="1588" lvl="1" indent="455613" algn="l">
              <a:buFont typeface="Wingdings" panose="05000000000000000000" pitchFamily="2" charset="2"/>
              <a:buAutoNum type="arabicPeriod"/>
            </a:pPr>
            <a:r>
              <a:rPr lang="en-US" altLang="zh-CN" sz="1700" dirty="0" smtClean="0"/>
              <a:t>save the real argument into tuple one by one</a:t>
            </a:r>
            <a:endParaRPr lang="zh-CN" altLang="en-US" sz="1700" dirty="0" smtClean="0"/>
          </a:p>
          <a:p>
            <a:pPr marL="1588" indent="-344488" algn="l">
              <a:buFont typeface="Wingdings" panose="05000000000000000000" pitchFamily="2" charset="2"/>
              <a:buChar char="Ø"/>
            </a:pPr>
            <a:r>
              <a:rPr lang="en-US" altLang="zh-CN" sz="2000" dirty="0" err="1" smtClean="0"/>
              <a:t>std</a:t>
            </a:r>
            <a:r>
              <a:rPr lang="en-US" altLang="zh-CN" sz="2000" dirty="0" smtClean="0"/>
              <a:t>::apply</a:t>
            </a:r>
            <a:endParaRPr lang="zh-CN" altLang="en-US" sz="2000" dirty="0" smtClean="0"/>
          </a:p>
        </p:txBody>
      </p:sp>
      <p:sp>
        <p:nvSpPr>
          <p:cNvPr id="5" name="矩形 2"/>
          <p:cNvSpPr>
            <a:spLocks noChangeArrowheads="1"/>
          </p:cNvSpPr>
          <p:nvPr/>
        </p:nvSpPr>
        <p:spPr bwMode="auto">
          <a:xfrm>
            <a:off x="612775" y="1576481"/>
            <a:ext cx="2016125" cy="503238"/>
          </a:xfrm>
          <a:prstGeom prst="rect">
            <a:avLst/>
          </a:prstGeom>
          <a:noFill/>
          <a:ln w="254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zh-CN" altLang="en-US">
              <a:solidFill>
                <a:srgbClr val="FF0000"/>
              </a:solidFill>
              <a:latin typeface="Calibri" panose="020F0502020204030204" pitchFamily="34" charset="0"/>
            </a:endParaRPr>
          </a:p>
        </p:txBody>
      </p:sp>
      <p:sp>
        <p:nvSpPr>
          <p:cNvPr id="6" name="文本框 5"/>
          <p:cNvSpPr txBox="1">
            <a:spLocks noChangeArrowheads="1"/>
          </p:cNvSpPr>
          <p:nvPr/>
        </p:nvSpPr>
        <p:spPr bwMode="auto">
          <a:xfrm>
            <a:off x="755650" y="1647919"/>
            <a:ext cx="173196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"hello/test/20"</a:t>
            </a:r>
          </a:p>
        </p:txBody>
      </p:sp>
      <p:sp>
        <p:nvSpPr>
          <p:cNvPr id="7" name="矩形 2"/>
          <p:cNvSpPr>
            <a:spLocks noChangeArrowheads="1"/>
          </p:cNvSpPr>
          <p:nvPr/>
        </p:nvSpPr>
        <p:spPr bwMode="auto">
          <a:xfrm>
            <a:off x="3636963" y="1576481"/>
            <a:ext cx="2016125" cy="503238"/>
          </a:xfrm>
          <a:prstGeom prst="rect">
            <a:avLst/>
          </a:prstGeom>
          <a:noFill/>
          <a:ln w="254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zh-CN" altLang="en-US">
              <a:solidFill>
                <a:srgbClr val="FF0000"/>
              </a:solidFill>
              <a:latin typeface="Calibri" panose="020F0502020204030204" pitchFamily="34" charset="0"/>
            </a:endParaRPr>
          </a:p>
        </p:txBody>
      </p:sp>
      <p:sp>
        <p:nvSpPr>
          <p:cNvPr id="8" name="文本框 7"/>
          <p:cNvSpPr txBox="1">
            <a:spLocks noChangeArrowheads="1"/>
          </p:cNvSpPr>
          <p:nvPr/>
        </p:nvSpPr>
        <p:spPr bwMode="auto">
          <a:xfrm>
            <a:off x="3779838" y="1647919"/>
            <a:ext cx="190023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t>hello("test", 20)</a:t>
            </a:r>
          </a:p>
        </p:txBody>
      </p:sp>
      <p:sp>
        <p:nvSpPr>
          <p:cNvPr id="9" name="右箭头 8" descr="cache"/>
          <p:cNvSpPr>
            <a:spLocks noChangeArrowheads="1"/>
          </p:cNvSpPr>
          <p:nvPr/>
        </p:nvSpPr>
        <p:spPr bwMode="auto">
          <a:xfrm rot="21562104">
            <a:off x="2701925" y="1719356"/>
            <a:ext cx="862013" cy="227013"/>
          </a:xfrm>
          <a:prstGeom prst="rightArrow">
            <a:avLst>
              <a:gd name="adj1" fmla="val 50000"/>
              <a:gd name="adj2" fmla="val 94860"/>
            </a:avLst>
          </a:prstGeom>
          <a:solidFill>
            <a:srgbClr val="99CC00"/>
          </a:solidFill>
          <a:ln w="9525">
            <a:solidFill>
              <a:schemeClr val="tx1"/>
            </a:solidFill>
            <a:miter lim="800000"/>
            <a:headEnd/>
            <a:tailEnd/>
          </a:ln>
        </p:spPr>
        <p:txBody>
          <a:bodyPr wrap="none" anchor="ctr"/>
          <a:lstStyle/>
          <a:p>
            <a:pPr algn="ctr"/>
            <a:r>
              <a:rPr lang="zh-CN" altLang="en-US"/>
              <a:t>`</a:t>
            </a:r>
          </a:p>
        </p:txBody>
      </p:sp>
    </p:spTree>
    <p:extLst>
      <p:ext uri="{BB962C8B-B14F-4D97-AF65-F5344CB8AC3E}">
        <p14:creationId xmlns:p14="http://schemas.microsoft.com/office/powerpoint/2010/main" val="44546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r>
              <a:rPr lang="en-US" altLang="zh-CN" sz="2000" dirty="0">
                <a:latin typeface="Shonar Bangla" panose="020B0502040204020203" pitchFamily="34" charset="0"/>
                <a:cs typeface="Shonar Bangla" panose="020B0502040204020203" pitchFamily="34" charset="0"/>
              </a:rPr>
              <a:t>template&lt;</a:t>
            </a:r>
            <a:r>
              <a:rPr lang="en-US" altLang="zh-CN" sz="2000" dirty="0" err="1">
                <a:latin typeface="Shonar Bangla" panose="020B0502040204020203" pitchFamily="34" charset="0"/>
                <a:cs typeface="Shonar Bangla" panose="020B0502040204020203" pitchFamily="34" charset="0"/>
              </a:rPr>
              <a:t>typename</a:t>
            </a:r>
            <a:r>
              <a:rPr lang="en-US" altLang="zh-CN" sz="2000" dirty="0">
                <a:latin typeface="Shonar Bangla" panose="020B0502040204020203" pitchFamily="34" charset="0"/>
                <a:cs typeface="Shonar Bangla" panose="020B0502040204020203" pitchFamily="34" charset="0"/>
              </a:rPr>
              <a:t> 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invoker&lt;Function, M, M&gt;{</a:t>
            </a:r>
          </a:p>
          <a:p>
            <a:r>
              <a:rPr lang="en-US" altLang="zh-CN" sz="2000" dirty="0">
                <a:latin typeface="Shonar Bangla" panose="020B0502040204020203" pitchFamily="34" charset="0"/>
                <a:cs typeface="Shonar Bangla" panose="020B0502040204020203" pitchFamily="34" charset="0"/>
              </a:rPr>
              <a:t>    template&lt;</a:t>
            </a:r>
            <a:r>
              <a:rPr lang="en-US" altLang="zh-CN" sz="2000" dirty="0" err="1">
                <a:latin typeface="Shonar Bangla" panose="020B0502040204020203" pitchFamily="34" charset="0"/>
                <a:cs typeface="Shonar Bangla" panose="020B0502040204020203" pitchFamily="34" charset="0"/>
              </a:rPr>
              <a:t>typename</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a:latin typeface="Shonar Bangla" panose="020B0502040204020203" pitchFamily="34" charset="0"/>
                <a:cs typeface="Shonar Bangla" panose="020B0502040204020203" pitchFamily="34" charset="0"/>
              </a:rPr>
              <a:t>    static void 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tuple){</a:t>
            </a:r>
          </a:p>
          <a:p>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std</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tuple);</a:t>
            </a:r>
          </a:p>
          <a:p>
            <a:r>
              <a:rPr lang="en-US" altLang="zh-CN" sz="2000" dirty="0">
                <a:latin typeface="Shonar Bangla" panose="020B0502040204020203" pitchFamily="34" charset="0"/>
                <a:cs typeface="Shonar Bangla" panose="020B0502040204020203" pitchFamily="34" charset="0"/>
              </a:rPr>
              <a:t>    }</a:t>
            </a:r>
          </a:p>
          <a:p>
            <a:r>
              <a:rPr lang="en-US" altLang="zh-CN" sz="2000" dirty="0">
                <a:latin typeface="Shonar Bangla" panose="020B0502040204020203" pitchFamily="34" charset="0"/>
                <a:cs typeface="Shonar Bangla" panose="020B0502040204020203" pitchFamily="34" charset="0"/>
              </a:rPr>
              <a:t>};</a:t>
            </a:r>
            <a:endParaRPr lang="zh-CN" altLang="en-US" sz="2000" dirty="0">
              <a:latin typeface="Shonar Bangla" panose="020B0502040204020203" pitchFamily="34" charset="0"/>
              <a:cs typeface="Shonar Bangla" panose="020B0502040204020203" pitchFamily="34" charset="0"/>
            </a:endParaRPr>
          </a:p>
          <a:p>
            <a:endParaRPr lang="zh-CN" altLang="en-US" dirty="0"/>
          </a:p>
        </p:txBody>
      </p:sp>
      <p:sp>
        <p:nvSpPr>
          <p:cNvPr id="4" name="矩形 3"/>
          <p:cNvSpPr/>
          <p:nvPr/>
        </p:nvSpPr>
        <p:spPr>
          <a:xfrm>
            <a:off x="835284" y="4340560"/>
            <a:ext cx="6051176" cy="369332"/>
          </a:xfrm>
          <a:prstGeom prst="rect">
            <a:avLst/>
          </a:prstGeom>
        </p:spPr>
        <p:txBody>
          <a:bodyPr wrap="square">
            <a:spAutoFit/>
          </a:bodyPr>
          <a:lstStyle/>
          <a:p>
            <a:r>
              <a:rPr lang="zh-CN" altLang="en-US" dirty="0"/>
              <a:t>https://github.com/qicosmos/cosmos/blob/master/router.hpp</a:t>
            </a:r>
          </a:p>
        </p:txBody>
      </p:sp>
    </p:spTree>
    <p:extLst>
      <p:ext uri="{BB962C8B-B14F-4D97-AF65-F5344CB8AC3E}">
        <p14:creationId xmlns:p14="http://schemas.microsoft.com/office/powerpoint/2010/main" val="240752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Cut the complexity</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824037"/>
            <a:ext cx="5715000" cy="3209925"/>
          </a:xfrm>
          <a:prstGeom prst="rect">
            <a:avLst/>
          </a:prstGeom>
        </p:spPr>
      </p:pic>
    </p:spTree>
    <p:extLst>
      <p:ext uri="{BB962C8B-B14F-4D97-AF65-F5344CB8AC3E}">
        <p14:creationId xmlns:p14="http://schemas.microsoft.com/office/powerpoint/2010/main" val="23673570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a:t>
            </a:r>
            <a:r>
              <a:rPr lang="en-US" altLang="zh-CN" dirty="0" smtClean="0"/>
              <a:t>   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a:t>
            </a:r>
            <a:r>
              <a:rPr lang="en-US" altLang="zh-CN" b="1" dirty="0"/>
              <a:t>//compile error, not matching</a:t>
            </a:r>
            <a:endParaRPr lang="en-US" altLang="zh-CN" b="1"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matching</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498" y="1238755"/>
            <a:ext cx="3115110" cy="4734586"/>
          </a:xfrm>
          <a:prstGeom prst="rect">
            <a:avLst/>
          </a:prstGeom>
        </p:spPr>
      </p:pic>
      <p:pic>
        <p:nvPicPr>
          <p:cNvPr id="6" name="图片 5"/>
          <p:cNvPicPr>
            <a:picLocks noChangeAspect="1"/>
          </p:cNvPicPr>
          <p:nvPr/>
        </p:nvPicPr>
        <p:blipFill>
          <a:blip r:embed="rId3"/>
          <a:stretch>
            <a:fillRect/>
          </a:stretch>
        </p:blipFill>
        <p:spPr>
          <a:xfrm>
            <a:off x="685678" y="2434619"/>
            <a:ext cx="3095238" cy="2342857"/>
          </a:xfrm>
          <a:prstGeom prst="rect">
            <a:avLst/>
          </a:prstGeom>
        </p:spPr>
      </p:pic>
      <p:sp>
        <p:nvSpPr>
          <p:cNvPr id="8" name="矩形 7"/>
          <p:cNvSpPr/>
          <p:nvPr/>
        </p:nvSpPr>
        <p:spPr>
          <a:xfrm>
            <a:off x="3872857" y="3205937"/>
            <a:ext cx="1568699" cy="400110"/>
          </a:xfrm>
          <a:prstGeom prst="rect">
            <a:avLst/>
          </a:prstGeom>
        </p:spPr>
        <p:txBody>
          <a:bodyPr wrap="none">
            <a:spAutoFit/>
          </a:bodyPr>
          <a:lstStyle/>
          <a:p>
            <a:r>
              <a:rPr lang="zh-CN" altLang="en-US" sz="2000" b="1" dirty="0"/>
              <a:t>is  </a:t>
            </a:r>
            <a:r>
              <a:rPr lang="zh-CN" altLang="en-US" sz="2000" b="1" dirty="0" smtClean="0"/>
              <a:t>matching</a:t>
            </a:r>
            <a:r>
              <a:rPr lang="en-US" altLang="zh-CN" sz="2000" b="1" dirty="0" smtClean="0"/>
              <a:t>?</a:t>
            </a:r>
            <a:endParaRPr lang="zh-CN" altLang="en-US" sz="2000" b="1" dirty="0"/>
          </a:p>
        </p:txBody>
      </p:sp>
    </p:spTree>
    <p:extLst>
      <p:ext uri="{BB962C8B-B14F-4D97-AF65-F5344CB8AC3E}">
        <p14:creationId xmlns:p14="http://schemas.microsoft.com/office/powerpoint/2010/main" val="274458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a:t>
            </a:r>
            <a:r>
              <a:rPr lang="zh-CN" altLang="en-US" dirty="0" smtClean="0"/>
              <a:t>   template </a:t>
            </a:r>
            <a:r>
              <a:rPr lang="zh-CN" altLang="en-US" dirty="0"/>
              <a:t>&lt;typename T&gt;</a:t>
            </a:r>
          </a:p>
          <a:p>
            <a:r>
              <a:rPr lang="zh-CN" altLang="en-US" dirty="0"/>
              <a:t> </a:t>
            </a:r>
            <a:r>
              <a:rPr lang="zh-CN" altLang="en-US" dirty="0" smtClean="0"/>
              <a:t>   static </a:t>
            </a:r>
            <a:r>
              <a:rPr lang="zh-CN" altLang="en-US" dirty="0"/>
              <a:t>std::false_type test(...);</a:t>
            </a:r>
          </a:p>
          <a:p>
            <a:r>
              <a:rPr lang="zh-CN" altLang="en-US" dirty="0"/>
              <a:t> </a:t>
            </a:r>
            <a:r>
              <a:rPr lang="zh-CN" altLang="en-US" dirty="0" smtClean="0"/>
              <a:t>   template </a:t>
            </a:r>
            <a:r>
              <a:rPr lang="zh-CN" altLang="en-US" dirty="0"/>
              <a:t>&lt;typename T, typename =</a:t>
            </a:r>
          </a:p>
          <a:p>
            <a:r>
              <a:rPr lang="en-US" altLang="zh-CN" dirty="0"/>
              <a:t>	</a:t>
            </a:r>
            <a:r>
              <a:rPr lang="zh-CN" altLang="en-US" dirty="0" smtClean="0"/>
              <a:t>decltype</a:t>
            </a:r>
            <a:r>
              <a:rPr lang="zh-CN" altLang="en-US" dirty="0"/>
              <a:t>(std::declval&lt;T&gt;()(std::declval&lt;Args&gt;()...))&gt;</a:t>
            </a:r>
          </a:p>
          <a:p>
            <a:r>
              <a:rPr lang="zh-CN" altLang="en-US" dirty="0"/>
              <a:t> </a:t>
            </a:r>
            <a:r>
              <a:rPr lang="zh-CN" altLang="en-US" dirty="0" smtClean="0"/>
              <a:t>   </a:t>
            </a:r>
            <a:endParaRPr lang="en-US" altLang="zh-CN" dirty="0" smtClean="0"/>
          </a:p>
          <a:p>
            <a:r>
              <a:rPr lang="en-US" altLang="zh-CN" dirty="0"/>
              <a:t> </a:t>
            </a:r>
            <a:r>
              <a:rPr lang="en-US" altLang="zh-CN" dirty="0" smtClean="0"/>
              <a:t>   </a:t>
            </a:r>
            <a:r>
              <a:rPr lang="zh-CN" altLang="en-US" dirty="0" smtClean="0"/>
              <a:t>static </a:t>
            </a:r>
            <a:r>
              <a:rPr lang="zh-CN" altLang="en-US" dirty="0"/>
              <a:t>std::true_type test(int);</a:t>
            </a:r>
          </a:p>
          <a:p>
            <a:r>
              <a:rPr lang="zh-CN" altLang="en-US" dirty="0"/>
              <a:t> </a:t>
            </a:r>
            <a:r>
              <a:rPr lang="zh-CN" altLang="en-US" dirty="0" smtClean="0"/>
              <a:t>   using </a:t>
            </a:r>
            <a:r>
              <a:rPr lang="zh-CN" altLang="en-US" dirty="0"/>
              <a:t>result_type = decltype(test&lt;Func&gt;(0));</a:t>
            </a:r>
          </a:p>
          <a:p>
            <a:r>
              <a:rPr lang="zh-CN" altLang="en-US" dirty="0"/>
              <a:t>public:</a:t>
            </a:r>
          </a:p>
          <a:p>
            <a:r>
              <a:rPr lang="zh-CN" altLang="en-US" dirty="0"/>
              <a:t> </a:t>
            </a:r>
            <a:r>
              <a:rPr lang="zh-CN" altLang="en-US" dirty="0" smtClean="0"/>
              <a:t>   static </a:t>
            </a:r>
            <a:r>
              <a:rPr lang="zh-CN" altLang="en-US" dirty="0"/>
              <a:t>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1421929"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9318863">
            <a:off x="4495866" y="2799062"/>
            <a:ext cx="1160740" cy="1923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a:t>
            </a:r>
            <a:r>
              <a:rPr lang="en-US" altLang="zh-CN" b="1" dirty="0" smtClean="0"/>
              <a:t>//compile error</a:t>
            </a:r>
            <a:endParaRPr lang="zh-CN" altLang="en-US" b="1"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Something more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05" y="1686595"/>
            <a:ext cx="3631711" cy="3631711"/>
          </a:xfrm>
          <a:prstGeom prst="rect">
            <a:avLst/>
          </a:prstGeom>
        </p:spPr>
      </p:pic>
    </p:spTree>
    <p:extLst>
      <p:ext uri="{BB962C8B-B14F-4D97-AF65-F5344CB8AC3E}">
        <p14:creationId xmlns:p14="http://schemas.microsoft.com/office/powerpoint/2010/main" val="2300242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pPr marL="285750" indent="-285750">
              <a:buFont typeface="Wingdings" panose="05000000000000000000" pitchFamily="2" charset="2"/>
              <a:buChar char="Ø"/>
            </a:pPr>
            <a:r>
              <a:rPr lang="en-US" altLang="zh-CN" dirty="0" smtClean="0"/>
              <a:t>RPC is a special pub/sub.</a:t>
            </a:r>
          </a:p>
          <a:p>
            <a:endParaRPr lang="en-US" altLang="zh-CN" dirty="0"/>
          </a:p>
          <a:p>
            <a:pPr marL="285750" indent="-285750">
              <a:buFont typeface="Wingdings" panose="05000000000000000000" pitchFamily="2" charset="2"/>
              <a:buChar char="Ø"/>
            </a:pPr>
            <a:r>
              <a:rPr lang="en-US" altLang="zh-CN" dirty="0" smtClean="0"/>
              <a:t>pub/sub is a special RPC</a:t>
            </a:r>
          </a:p>
          <a:p>
            <a:endParaRPr lang="en-US" altLang="zh-CN" dirty="0"/>
          </a:p>
          <a:p>
            <a:pPr marL="285750" indent="-285750">
              <a:buFont typeface="Wingdings" panose="05000000000000000000" pitchFamily="2" charset="2"/>
              <a:buChar char="Ø"/>
            </a:pPr>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05" y="1596837"/>
            <a:ext cx="2458571" cy="276589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404" y="4658761"/>
            <a:ext cx="3514286" cy="666667"/>
          </a:xfrm>
          <a:prstGeom prst="rect">
            <a:avLst/>
          </a:prstGeom>
        </p:spPr>
      </p:pic>
    </p:spTree>
    <p:extLst>
      <p:ext uri="{BB962C8B-B14F-4D97-AF65-F5344CB8AC3E}">
        <p14:creationId xmlns:p14="http://schemas.microsoft.com/office/powerpoint/2010/main" val="1424536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smtClean="0">
                <a:solidFill>
                  <a:schemeClr val="accent5"/>
                </a:solidFill>
              </a:rPr>
              <a:t>rest_rpc</a:t>
            </a:r>
            <a:r>
              <a:rPr lang="en-US" altLang="zh-CN" sz="1800" dirty="0" smtClean="0">
                <a:solidFill>
                  <a:schemeClr val="accent5"/>
                </a:solidFill>
              </a:rPr>
              <a:t>?</a:t>
            </a:r>
            <a:endParaRPr lang="en-US" altLang="zh-CN" sz="1800" dirty="0">
              <a:solidFill>
                <a:schemeClr val="accent5"/>
              </a:solidFill>
            </a:endParaRPr>
          </a:p>
          <a:p>
            <a:endParaRPr lang="en-US" altLang="zh-CN" dirty="0"/>
          </a:p>
          <a:p>
            <a:r>
              <a:rPr lang="en-US" altLang="zh-CN" dirty="0" smtClean="0"/>
              <a:t>3.Ease </a:t>
            </a:r>
            <a:r>
              <a:rPr lang="en-US" altLang="zh-CN" dirty="0"/>
              <a:t>of use challenges</a:t>
            </a:r>
          </a:p>
          <a:p>
            <a:endParaRPr lang="en-US" altLang="zh-CN" dirty="0"/>
          </a:p>
          <a:p>
            <a:r>
              <a:rPr lang="en-US" altLang="zh-CN" dirty="0"/>
              <a:t>4.Key technologies</a:t>
            </a:r>
          </a:p>
          <a:p>
            <a:endParaRPr lang="en-US" altLang="zh-CN" dirty="0"/>
          </a:p>
          <a:p>
            <a:r>
              <a:rPr lang="en-US" altLang="zh-CN" dirty="0"/>
              <a:t>5</a:t>
            </a:r>
            <a:r>
              <a:rPr lang="en-US" altLang="zh-CN" dirty="0" smtClean="0"/>
              <a:t>.What 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r>
              <a:rPr lang="en-US" altLang="zh-CN" dirty="0" smtClean="0"/>
              <a:t>?</a:t>
            </a:r>
          </a:p>
          <a:p>
            <a:endParaRPr lang="en-US" altLang="zh-CN" dirty="0" smtClean="0"/>
          </a:p>
          <a:p>
            <a:r>
              <a:rPr lang="en-US" altLang="zh-CN" dirty="0"/>
              <a:t>3.Ease of use challenges</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a:t>
            </a:r>
            <a:r>
              <a:rPr lang="en-US" altLang="zh-CN" sz="1800" dirty="0" smtClean="0">
                <a:solidFill>
                  <a:schemeClr val="accent5"/>
                </a:solidFill>
              </a:rPr>
              <a:t>can you do </a:t>
            </a:r>
            <a:r>
              <a:rPr lang="en-US" altLang="zh-CN" sz="1800" dirty="0">
                <a:solidFill>
                  <a:schemeClr val="accent5"/>
                </a:solidFill>
              </a:rPr>
              <a:t>with </a:t>
            </a:r>
            <a:r>
              <a:rPr lang="en-US" altLang="zh-CN" sz="1800" dirty="0" smtClean="0">
                <a:solidFill>
                  <a:schemeClr val="accent5"/>
                </a:solidFill>
              </a:rPr>
              <a:t>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 what</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RPC </a:t>
            </a:r>
            <a:r>
              <a:rPr lang="en-US" altLang="zh-CN" dirty="0" err="1"/>
              <a:t>frmework</a:t>
            </a:r>
            <a:endParaRPr lang="zh-CN" altLang="en-US" dirty="0"/>
          </a:p>
        </p:txBody>
      </p:sp>
      <p:sp>
        <p:nvSpPr>
          <p:cNvPr id="3" name="文本占位符 2"/>
          <p:cNvSpPr>
            <a:spLocks noGrp="1"/>
          </p:cNvSpPr>
          <p:nvPr>
            <p:ph type="body" sz="half" idx="2"/>
          </p:nvPr>
        </p:nvSpPr>
        <p:spPr/>
        <p:txBody>
          <a:bodyPr/>
          <a:lstStyle/>
          <a:p>
            <a:r>
              <a:rPr lang="en-US" altLang="zh-CN" dirty="0" err="1" smtClean="0"/>
              <a:t>grpc</a:t>
            </a:r>
            <a:r>
              <a:rPr lang="en-US" altLang="zh-CN" dirty="0" smtClean="0"/>
              <a:t>:</a:t>
            </a:r>
          </a:p>
          <a:p>
            <a:endParaRPr lang="en-US" altLang="zh-CN" dirty="0" smtClean="0"/>
          </a:p>
          <a:p>
            <a:r>
              <a:rPr lang="en-US" altLang="zh-CN" dirty="0" smtClean="0"/>
              <a:t>service </a:t>
            </a:r>
            <a:r>
              <a:rPr lang="en-US" altLang="zh-CN" dirty="0"/>
              <a:t>Greeter {</a:t>
            </a:r>
          </a:p>
          <a:p>
            <a:r>
              <a:rPr lang="en-US" altLang="zh-CN" dirty="0"/>
              <a:t>  </a:t>
            </a:r>
            <a:r>
              <a:rPr lang="en-US" altLang="zh-CN" dirty="0" err="1"/>
              <a:t>rpc</a:t>
            </a:r>
            <a:r>
              <a:rPr lang="en-US" altLang="zh-CN" dirty="0"/>
              <a:t> </a:t>
            </a:r>
            <a:r>
              <a:rPr lang="en-US" altLang="zh-CN" dirty="0" err="1"/>
              <a:t>SayHello</a:t>
            </a:r>
            <a:r>
              <a:rPr lang="en-US" altLang="zh-CN" dirty="0"/>
              <a:t> (</a:t>
            </a:r>
            <a:r>
              <a:rPr lang="en-US" altLang="zh-CN" dirty="0" err="1"/>
              <a:t>HelloRequest</a:t>
            </a:r>
            <a:r>
              <a:rPr lang="en-US" altLang="zh-CN" dirty="0"/>
              <a:t>) returns (</a:t>
            </a:r>
            <a:r>
              <a:rPr lang="en-US" altLang="zh-CN" dirty="0" err="1"/>
              <a:t>HelloReply</a:t>
            </a:r>
            <a:r>
              <a:rPr lang="en-US" altLang="zh-CN" dirty="0"/>
              <a:t>) {}</a:t>
            </a:r>
          </a:p>
          <a:p>
            <a:r>
              <a:rPr lang="en-US" altLang="zh-CN" dirty="0"/>
              <a:t>}</a:t>
            </a:r>
          </a:p>
          <a:p>
            <a:endParaRPr lang="en-US" altLang="zh-CN" dirty="0"/>
          </a:p>
          <a:p>
            <a:r>
              <a:rPr lang="en-US" altLang="zh-CN" dirty="0"/>
              <a:t>message </a:t>
            </a:r>
            <a:r>
              <a:rPr lang="en-US" altLang="zh-CN" dirty="0" err="1"/>
              <a:t>HelloRequest</a:t>
            </a:r>
            <a:r>
              <a:rPr lang="en-US" altLang="zh-CN" dirty="0"/>
              <a:t> {</a:t>
            </a:r>
          </a:p>
          <a:p>
            <a:r>
              <a:rPr lang="en-US" altLang="zh-CN" dirty="0"/>
              <a:t>  string name = 1;</a:t>
            </a:r>
          </a:p>
          <a:p>
            <a:r>
              <a:rPr lang="en-US" altLang="zh-CN" dirty="0"/>
              <a:t>}</a:t>
            </a:r>
          </a:p>
          <a:p>
            <a:endParaRPr lang="en-US" altLang="zh-CN" dirty="0"/>
          </a:p>
          <a:p>
            <a:r>
              <a:rPr lang="en-US" altLang="zh-CN" dirty="0"/>
              <a:t>message </a:t>
            </a:r>
            <a:r>
              <a:rPr lang="en-US" altLang="zh-CN" dirty="0" err="1"/>
              <a:t>HelloReply</a:t>
            </a:r>
            <a:r>
              <a:rPr lang="en-US" altLang="zh-CN" dirty="0"/>
              <a:t> {</a:t>
            </a:r>
          </a:p>
          <a:p>
            <a:r>
              <a:rPr lang="en-US" altLang="zh-CN" dirty="0"/>
              <a:t>  string message = 1;</a:t>
            </a:r>
          </a:p>
          <a:p>
            <a:r>
              <a:rPr lang="en-US" altLang="zh-CN" dirty="0"/>
              <a:t>}</a:t>
            </a:r>
          </a:p>
          <a:p>
            <a:endParaRPr lang="zh-CN" altLang="en-US" dirty="0"/>
          </a:p>
        </p:txBody>
      </p:sp>
    </p:spTree>
    <p:extLst>
      <p:ext uri="{BB962C8B-B14F-4D97-AF65-F5344CB8AC3E}">
        <p14:creationId xmlns:p14="http://schemas.microsoft.com/office/powerpoint/2010/main" val="3033568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RPC </a:t>
            </a:r>
            <a:r>
              <a:rPr lang="en-US" altLang="zh-CN" dirty="0" err="1"/>
              <a:t>frmework</a:t>
            </a:r>
            <a:endParaRPr lang="zh-CN" altLang="en-US" dirty="0"/>
          </a:p>
        </p:txBody>
      </p:sp>
      <p:sp>
        <p:nvSpPr>
          <p:cNvPr id="3" name="文本占位符 2"/>
          <p:cNvSpPr>
            <a:spLocks noGrp="1"/>
          </p:cNvSpPr>
          <p:nvPr>
            <p:ph type="body" sz="half" idx="2"/>
          </p:nvPr>
        </p:nvSpPr>
        <p:spPr/>
        <p:txBody>
          <a:bodyPr/>
          <a:lstStyle/>
          <a:p>
            <a:r>
              <a:rPr lang="en-US" altLang="zh-CN" dirty="0" smtClean="0"/>
              <a:t>//business logic RPC service</a:t>
            </a:r>
            <a:endParaRPr lang="en-US" altLang="zh-CN" dirty="0"/>
          </a:p>
          <a:p>
            <a:r>
              <a:rPr lang="en-US" altLang="zh-CN" dirty="0"/>
              <a:t>class </a:t>
            </a:r>
            <a:r>
              <a:rPr lang="en-US" altLang="zh-CN" dirty="0" err="1"/>
              <a:t>GreeterServiceImpl</a:t>
            </a:r>
            <a:r>
              <a:rPr lang="en-US" altLang="zh-CN" dirty="0"/>
              <a:t> final : public Greeter::Service {</a:t>
            </a:r>
          </a:p>
          <a:p>
            <a:r>
              <a:rPr lang="en-US" altLang="zh-CN" dirty="0"/>
              <a:t>  Status </a:t>
            </a:r>
            <a:r>
              <a:rPr lang="en-US" altLang="zh-CN" dirty="0" err="1"/>
              <a:t>SayHello</a:t>
            </a:r>
            <a:r>
              <a:rPr lang="en-US" altLang="zh-CN" dirty="0"/>
              <a:t>(</a:t>
            </a:r>
            <a:r>
              <a:rPr lang="en-US" altLang="zh-CN" dirty="0" err="1"/>
              <a:t>ServerContext</a:t>
            </a:r>
            <a:r>
              <a:rPr lang="en-US" altLang="zh-CN" dirty="0"/>
              <a:t>* context, </a:t>
            </a:r>
            <a:r>
              <a:rPr lang="en-US" altLang="zh-CN" dirty="0" err="1"/>
              <a:t>const</a:t>
            </a:r>
            <a:r>
              <a:rPr lang="en-US" altLang="zh-CN" dirty="0"/>
              <a:t> </a:t>
            </a:r>
            <a:r>
              <a:rPr lang="en-US" altLang="zh-CN" dirty="0" err="1"/>
              <a:t>HelloRequest</a:t>
            </a:r>
            <a:r>
              <a:rPr lang="en-US" altLang="zh-CN" dirty="0"/>
              <a:t>* request,</a:t>
            </a:r>
          </a:p>
          <a:p>
            <a:r>
              <a:rPr lang="en-US" altLang="zh-CN" dirty="0"/>
              <a:t>                  </a:t>
            </a:r>
            <a:r>
              <a:rPr lang="en-US" altLang="zh-CN" dirty="0" err="1"/>
              <a:t>HelloReply</a:t>
            </a:r>
            <a:r>
              <a:rPr lang="en-US" altLang="zh-CN" dirty="0"/>
              <a:t>* reply) override {</a:t>
            </a:r>
          </a:p>
          <a:p>
            <a:r>
              <a:rPr lang="en-US" altLang="zh-CN" dirty="0"/>
              <a:t>    </a:t>
            </a:r>
            <a:r>
              <a:rPr lang="en-US" altLang="zh-CN" dirty="0" err="1"/>
              <a:t>std</a:t>
            </a:r>
            <a:r>
              <a:rPr lang="en-US" altLang="zh-CN" dirty="0"/>
              <a:t>::string prefix("Hello ");</a:t>
            </a:r>
          </a:p>
          <a:p>
            <a:r>
              <a:rPr lang="en-US" altLang="zh-CN" dirty="0"/>
              <a:t>    reply-&gt;</a:t>
            </a:r>
            <a:r>
              <a:rPr lang="en-US" altLang="zh-CN" dirty="0" err="1"/>
              <a:t>set_message</a:t>
            </a:r>
            <a:r>
              <a:rPr lang="en-US" altLang="zh-CN" dirty="0"/>
              <a:t>(prefix + request-&gt;name());</a:t>
            </a:r>
          </a:p>
          <a:p>
            <a:r>
              <a:rPr lang="en-US" altLang="zh-CN" dirty="0"/>
              <a:t>    return Status::OK;</a:t>
            </a:r>
          </a:p>
          <a:p>
            <a:r>
              <a:rPr lang="en-US" altLang="zh-CN" dirty="0"/>
              <a:t>  }</a:t>
            </a:r>
          </a:p>
          <a:p>
            <a:r>
              <a:rPr lang="en-US" altLang="zh-CN" dirty="0"/>
              <a:t>};</a:t>
            </a:r>
            <a:endParaRPr lang="zh-CN" altLang="en-US" dirty="0"/>
          </a:p>
        </p:txBody>
      </p:sp>
    </p:spTree>
    <p:extLst>
      <p:ext uri="{BB962C8B-B14F-4D97-AF65-F5344CB8AC3E}">
        <p14:creationId xmlns:p14="http://schemas.microsoft.com/office/powerpoint/2010/main" val="1936524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RPC </a:t>
            </a:r>
            <a:r>
              <a:rPr lang="en-US" altLang="zh-CN" dirty="0" err="1"/>
              <a:t>frmework</a:t>
            </a:r>
            <a:endParaRPr lang="zh-CN" altLang="en-US" dirty="0"/>
          </a:p>
        </p:txBody>
      </p:sp>
      <p:sp>
        <p:nvSpPr>
          <p:cNvPr id="3" name="文本占位符 2"/>
          <p:cNvSpPr>
            <a:spLocks noGrp="1"/>
          </p:cNvSpPr>
          <p:nvPr>
            <p:ph type="body" sz="half" idx="2"/>
          </p:nvPr>
        </p:nvSpPr>
        <p:spPr/>
        <p:txBody>
          <a:bodyPr/>
          <a:lstStyle/>
          <a:p>
            <a:r>
              <a:rPr lang="en-US" altLang="zh-CN" dirty="0"/>
              <a:t>void </a:t>
            </a:r>
            <a:r>
              <a:rPr lang="en-US" altLang="zh-CN" dirty="0" err="1"/>
              <a:t>RunServer</a:t>
            </a:r>
            <a:r>
              <a:rPr lang="en-US" altLang="zh-CN" dirty="0"/>
              <a:t>() {</a:t>
            </a:r>
          </a:p>
          <a:p>
            <a:r>
              <a:rPr lang="en-US" altLang="zh-CN" dirty="0"/>
              <a:t>  </a:t>
            </a:r>
            <a:r>
              <a:rPr lang="en-US" altLang="zh-CN" dirty="0" err="1"/>
              <a:t>std</a:t>
            </a:r>
            <a:r>
              <a:rPr lang="en-US" altLang="zh-CN" dirty="0"/>
              <a:t>::string </a:t>
            </a:r>
            <a:r>
              <a:rPr lang="en-US" altLang="zh-CN" dirty="0" err="1"/>
              <a:t>server_address</a:t>
            </a:r>
            <a:r>
              <a:rPr lang="en-US" altLang="zh-CN" dirty="0"/>
              <a:t>("0.0.0.0:50051");</a:t>
            </a:r>
          </a:p>
          <a:p>
            <a:r>
              <a:rPr lang="en-US" altLang="zh-CN" dirty="0"/>
              <a:t>  </a:t>
            </a:r>
            <a:r>
              <a:rPr lang="en-US" altLang="zh-CN" dirty="0" err="1"/>
              <a:t>GreeterServiceImpl</a:t>
            </a:r>
            <a:r>
              <a:rPr lang="en-US" altLang="zh-CN" dirty="0"/>
              <a:t> service;</a:t>
            </a:r>
          </a:p>
          <a:p>
            <a:endParaRPr lang="en-US" altLang="zh-CN" dirty="0"/>
          </a:p>
          <a:p>
            <a:r>
              <a:rPr lang="en-US" altLang="zh-CN" dirty="0"/>
              <a:t>  </a:t>
            </a:r>
            <a:r>
              <a:rPr lang="en-US" altLang="zh-CN" dirty="0" err="1"/>
              <a:t>ServerBuilder</a:t>
            </a:r>
            <a:r>
              <a:rPr lang="en-US" altLang="zh-CN" dirty="0"/>
              <a:t> builder;</a:t>
            </a:r>
          </a:p>
          <a:p>
            <a:r>
              <a:rPr lang="en-US" altLang="zh-CN" dirty="0" smtClean="0"/>
              <a:t>  </a:t>
            </a:r>
            <a:r>
              <a:rPr lang="en-US" altLang="zh-CN" dirty="0" err="1" smtClean="0"/>
              <a:t>builder.AddListeningPort</a:t>
            </a:r>
            <a:r>
              <a:rPr lang="en-US" altLang="zh-CN" dirty="0" smtClean="0"/>
              <a:t>(</a:t>
            </a:r>
            <a:r>
              <a:rPr lang="en-US" altLang="zh-CN" dirty="0" err="1" smtClean="0"/>
              <a:t>server_address</a:t>
            </a:r>
            <a:r>
              <a:rPr lang="en-US" altLang="zh-CN" dirty="0"/>
              <a:t>, </a:t>
            </a:r>
            <a:r>
              <a:rPr lang="en-US" altLang="zh-CN" dirty="0" err="1"/>
              <a:t>grpc</a:t>
            </a:r>
            <a:r>
              <a:rPr lang="en-US" altLang="zh-CN" dirty="0"/>
              <a:t>::</a:t>
            </a:r>
            <a:r>
              <a:rPr lang="en-US" altLang="zh-CN" dirty="0" err="1"/>
              <a:t>InsecureServerCredentials</a:t>
            </a:r>
            <a:r>
              <a:rPr lang="en-US" altLang="zh-CN" dirty="0" smtClean="0"/>
              <a:t>());</a:t>
            </a:r>
          </a:p>
          <a:p>
            <a:endParaRPr lang="en-US" altLang="zh-CN" dirty="0"/>
          </a:p>
          <a:p>
            <a:r>
              <a:rPr lang="en-US" altLang="zh-CN" dirty="0" smtClean="0"/>
              <a:t>  </a:t>
            </a:r>
            <a:r>
              <a:rPr lang="en-US" altLang="zh-CN" b="1" dirty="0" err="1" smtClean="0">
                <a:solidFill>
                  <a:schemeClr val="tx1"/>
                </a:solidFill>
              </a:rPr>
              <a:t>builder.RegisterService</a:t>
            </a:r>
            <a:r>
              <a:rPr lang="en-US" altLang="zh-CN" b="1" dirty="0">
                <a:solidFill>
                  <a:schemeClr val="tx1"/>
                </a:solidFill>
              </a:rPr>
              <a:t>(&amp;service</a:t>
            </a:r>
            <a:r>
              <a:rPr lang="en-US" altLang="zh-CN" b="1" dirty="0" smtClean="0">
                <a:solidFill>
                  <a:schemeClr val="tx1"/>
                </a:solidFill>
              </a:rPr>
              <a:t>);</a:t>
            </a:r>
          </a:p>
          <a:p>
            <a:endParaRPr lang="en-US" altLang="zh-CN" dirty="0"/>
          </a:p>
          <a:p>
            <a:r>
              <a:rPr lang="en-US" altLang="zh-CN" dirty="0"/>
              <a:t>  // Finally assemble the server.</a:t>
            </a:r>
          </a:p>
          <a:p>
            <a:r>
              <a:rPr lang="en-US" altLang="zh-CN" dirty="0"/>
              <a:t>  </a:t>
            </a:r>
            <a:r>
              <a:rPr lang="en-US" altLang="zh-CN" dirty="0" err="1"/>
              <a:t>std</a:t>
            </a:r>
            <a:r>
              <a:rPr lang="en-US" altLang="zh-CN" dirty="0"/>
              <a:t>::</a:t>
            </a:r>
            <a:r>
              <a:rPr lang="en-US" altLang="zh-CN" dirty="0" err="1"/>
              <a:t>unique_ptr</a:t>
            </a:r>
            <a:r>
              <a:rPr lang="en-US" altLang="zh-CN" dirty="0"/>
              <a:t>&lt;Server&gt; server(</a:t>
            </a:r>
            <a:r>
              <a:rPr lang="en-US" altLang="zh-CN" dirty="0" err="1"/>
              <a:t>builder.BuildAndStart</a:t>
            </a:r>
            <a:r>
              <a:rPr lang="en-US" altLang="zh-CN" dirty="0"/>
              <a:t>());</a:t>
            </a:r>
          </a:p>
          <a:p>
            <a:r>
              <a:rPr lang="en-US" altLang="zh-CN" dirty="0" smtClean="0"/>
              <a:t>  server-</a:t>
            </a:r>
            <a:r>
              <a:rPr lang="en-US" altLang="zh-CN" dirty="0"/>
              <a:t>&gt;Wait();</a:t>
            </a:r>
          </a:p>
          <a:p>
            <a:r>
              <a:rPr lang="en-US" altLang="zh-CN" dirty="0"/>
              <a:t>}</a:t>
            </a:r>
            <a:endParaRPr lang="zh-CN" altLang="en-US" dirty="0"/>
          </a:p>
        </p:txBody>
      </p:sp>
    </p:spTree>
    <p:extLst>
      <p:ext uri="{BB962C8B-B14F-4D97-AF65-F5344CB8AC3E}">
        <p14:creationId xmlns:p14="http://schemas.microsoft.com/office/powerpoint/2010/main" val="911704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b="1" dirty="0"/>
              <a:t>Problems of some RPC </a:t>
            </a:r>
            <a:r>
              <a:rPr lang="en-US" altLang="zh-CN" b="1" dirty="0" smtClean="0"/>
              <a:t>library</a:t>
            </a:r>
            <a:endParaRPr lang="zh-CN" altLang="en-US" dirty="0"/>
          </a:p>
        </p:txBody>
      </p:sp>
      <p:sp>
        <p:nvSpPr>
          <p:cNvPr id="3" name="文本占位符 2"/>
          <p:cNvSpPr>
            <a:spLocks noGrp="1"/>
          </p:cNvSpPr>
          <p:nvPr>
            <p:ph type="body" sz="half" idx="2"/>
          </p:nvPr>
        </p:nvSpPr>
        <p:spPr/>
        <p:txBody>
          <a:bodyPr/>
          <a:lstStyle/>
          <a:p>
            <a:r>
              <a:rPr lang="en-US" altLang="zh-CN" b="1" dirty="0" smtClean="0"/>
              <a:t>Problems :</a:t>
            </a:r>
          </a:p>
          <a:p>
            <a:endParaRPr lang="en-US" altLang="zh-CN" b="1" dirty="0" smtClean="0"/>
          </a:p>
          <a:p>
            <a:pPr marL="285750" indent="-285750">
              <a:buFont typeface="Wingdings" panose="05000000000000000000" pitchFamily="2" charset="2"/>
              <a:buChar char="Ø"/>
            </a:pPr>
            <a:r>
              <a:rPr lang="en-US" altLang="zh-CN" dirty="0" smtClean="0"/>
              <a:t>need to define a </a:t>
            </a:r>
            <a:r>
              <a:rPr lang="en-US" altLang="zh-CN" dirty="0"/>
              <a:t>protocol file, complication and </a:t>
            </a:r>
            <a:r>
              <a:rPr lang="en-US" altLang="zh-CN" dirty="0" smtClean="0"/>
              <a:t>learning </a:t>
            </a:r>
            <a:r>
              <a:rPr lang="en-US" altLang="zh-CN" dirty="0"/>
              <a:t>cost</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many restrictions, must inherit, no freedom</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just only support one </a:t>
            </a:r>
            <a:r>
              <a:rPr lang="en-US" altLang="zh-CN" dirty="0" smtClean="0"/>
              <a:t>protocol, how about </a:t>
            </a:r>
            <a:r>
              <a:rPr lang="en-US" altLang="zh-CN" dirty="0" err="1" smtClean="0"/>
              <a:t>json</a:t>
            </a:r>
            <a:r>
              <a:rPr lang="en-US" altLang="zh-CN" dirty="0" smtClean="0"/>
              <a:t>, xml, custom protocol?</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you should know many details of framework and network</a:t>
            </a:r>
            <a:endParaRPr lang="zh-CN" altLang="en-US" dirty="0"/>
          </a:p>
          <a:p>
            <a:endParaRPr lang="zh-CN" altLang="en-US" dirty="0"/>
          </a:p>
        </p:txBody>
      </p:sp>
    </p:spTree>
    <p:extLst>
      <p:ext uri="{BB962C8B-B14F-4D97-AF65-F5344CB8AC3E}">
        <p14:creationId xmlns:p14="http://schemas.microsoft.com/office/powerpoint/2010/main" val="303448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8517</TotalTime>
  <Words>4469</Words>
  <Application>Microsoft Office PowerPoint</Application>
  <PresentationFormat>全屏显示(4:3)</PresentationFormat>
  <Paragraphs>598</Paragraphs>
  <Slides>53</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宋体</vt:lpstr>
      <vt:lpstr>微软雅黑</vt:lpstr>
      <vt:lpstr>微软雅黑</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Existing RPC frmework</vt:lpstr>
      <vt:lpstr>Existing RPC frmework</vt:lpstr>
      <vt:lpstr>Existing RPC frmework</vt:lpstr>
      <vt:lpstr>Problems of some RPC library</vt:lpstr>
      <vt:lpstr>What is rest_rpc</vt:lpstr>
      <vt:lpstr>What is rest_rpc</vt:lpstr>
      <vt:lpstr>What is rest_rpc</vt:lpstr>
      <vt:lpstr>PowerPoint 演示文稿</vt:lpstr>
      <vt:lpstr>PowerPoint 演示文稿</vt:lpstr>
      <vt:lpstr>Outline</vt:lpstr>
      <vt:lpstr>Challenges</vt:lpstr>
      <vt:lpstr>Challenges</vt:lpstr>
      <vt:lpstr>Outline</vt:lpstr>
      <vt:lpstr>Register callable of any signature</vt:lpstr>
      <vt:lpstr>Register callable of any signature</vt:lpstr>
      <vt:lpstr>Type erase</vt:lpstr>
      <vt:lpstr>Type erase</vt:lpstr>
      <vt:lpstr>Register callable of any signature</vt:lpstr>
      <vt:lpstr>Register callable of any signature</vt:lpstr>
      <vt:lpstr>Register callable of any signature</vt:lpstr>
      <vt:lpstr>Register callable of any signature</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PowerPoint 演示文稿</vt:lpstr>
      <vt:lpstr>Cut the complexity</vt:lpstr>
      <vt:lpstr>How to simplify the call code</vt:lpstr>
      <vt:lpstr>How to simplify the call code</vt:lpstr>
      <vt:lpstr>How to simplify the call code</vt:lpstr>
      <vt:lpstr>Is matching</vt:lpstr>
      <vt:lpstr>How to simplify the call code</vt:lpstr>
      <vt:lpstr>How to simplify the call code</vt:lpstr>
      <vt:lpstr>How to simplify the call code</vt:lpstr>
      <vt:lpstr>Something more</vt:lpstr>
      <vt:lpstr>How to simplify the call code</vt:lpstr>
      <vt:lpstr>How to simplify the call code</vt:lpstr>
      <vt:lpstr>PowerPoint 演示文稿</vt:lpstr>
      <vt:lpstr>Outline</vt:lpstr>
      <vt:lpstr>rest_rpc can be used to do what</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552</cp:revision>
  <dcterms:created xsi:type="dcterms:W3CDTF">2016-10-09T06:12:27Z</dcterms:created>
  <dcterms:modified xsi:type="dcterms:W3CDTF">2017-05-04T04:01:33Z</dcterms:modified>
</cp:coreProperties>
</file>