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90" autoAdjust="0"/>
    <p:restoredTop sz="94660" autoAdjust="0"/>
  </p:normalViewPr>
  <p:slideViewPr>
    <p:cSldViewPr>
      <p:cViewPr>
        <p:scale>
          <a:sx n="25" d="100"/>
          <a:sy n="25" d="100"/>
        </p:scale>
        <p:origin x="2280" y="8"/>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2/27/24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585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t>Advisor: Dr. Paul Johnson</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Survivors From Hiroshima Bombing </a:t>
            </a:r>
          </a:p>
          <a:p>
            <a:pPr defTabSz="2259013">
              <a:lnSpc>
                <a:spcPct val="100000"/>
              </a:lnSpc>
              <a:spcBef>
                <a:spcPts val="0"/>
              </a:spcBef>
            </a:pPr>
            <a:r>
              <a:rPr lang="en-US" sz="5900" b="0" dirty="0"/>
              <a:t>Ashton James – Graduation Date: May 2025</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381000" y="11893074"/>
            <a:ext cx="10896600" cy="7279501"/>
            <a:chOff x="381000" y="11893074"/>
            <a:chExt cx="10896600" cy="7279501"/>
          </a:xfrm>
        </p:grpSpPr>
        <p:sp>
          <p:nvSpPr>
            <p:cNvPr id="1031" name="Text Box 15"/>
            <p:cNvSpPr txBox="1">
              <a:spLocks noChangeArrowheads="1"/>
            </p:cNvSpPr>
            <p:nvPr/>
          </p:nvSpPr>
          <p:spPr bwMode="auto">
            <a:xfrm>
              <a:off x="381000" y="11893074"/>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28" name="TextBox 27"/>
            <p:cNvSpPr txBox="1"/>
            <p:nvPr/>
          </p:nvSpPr>
          <p:spPr>
            <a:xfrm>
              <a:off x="457200" y="12801600"/>
              <a:ext cx="10820400" cy="6370975"/>
            </a:xfrm>
            <a:prstGeom prst="rect">
              <a:avLst/>
            </a:prstGeom>
            <a:noFill/>
          </p:spPr>
          <p:txBody>
            <a:bodyPr wrap="square" rtlCol="0">
              <a:spAutoFit/>
            </a:bodyPr>
            <a:lstStyle/>
            <a:p>
              <a:pPr algn="l">
                <a:lnSpc>
                  <a:spcPct val="100000"/>
                </a:lnSpc>
                <a:spcBef>
                  <a:spcPts val="0"/>
                </a:spcBef>
              </a:pPr>
              <a:r>
                <a:rPr lang="en-US" sz="3400" b="0" u="sng" dirty="0"/>
                <a:t>After obtaining the data from RERF, I started cleaning the data by removing the variables that went with Nagasaki because I only wanted data on Hiroshima. In order to do my cluster analysis I deleted the variables that had to included lymphomas and myelomas because most of the survivors did not have those types of cancers, and the data was making the cluster analysis look unscaled. I also deleted the “subjects” column, because there wasn’t enough information about what it included to give an accurate analysis on the data. I ran a Principle Component Analysis on it (PCA) and plotted the general area most of the survivors were using the </a:t>
              </a:r>
              <a:r>
                <a:rPr lang="en-US" sz="3400" b="0" u="sng" dirty="0" err="1"/>
                <a:t>ggmap</a:t>
              </a:r>
              <a:r>
                <a:rPr lang="en-US" sz="3400" b="0" u="sng" dirty="0"/>
                <a:t> function. </a:t>
              </a:r>
              <a:endParaRPr lang="en-US" sz="3400" b="0" dirty="0"/>
            </a:p>
          </p:txBody>
        </p:sp>
      </p:grpSp>
      <p:grpSp>
        <p:nvGrpSpPr>
          <p:cNvPr id="12" name="Group 11"/>
          <p:cNvGrpSpPr/>
          <p:nvPr/>
        </p:nvGrpSpPr>
        <p:grpSpPr>
          <a:xfrm>
            <a:off x="381000" y="3810000"/>
            <a:ext cx="43120130" cy="7371974"/>
            <a:chOff x="381000" y="3810000"/>
            <a:chExt cx="43120130" cy="7371974"/>
          </a:xfrm>
        </p:grpSpPr>
        <p:sp>
          <p:nvSpPr>
            <p:cNvPr id="48" name="TextBox 47"/>
            <p:cNvSpPr txBox="1"/>
            <p:nvPr/>
          </p:nvSpPr>
          <p:spPr>
            <a:xfrm>
              <a:off x="457200" y="4810999"/>
              <a:ext cx="10744200" cy="6370975"/>
            </a:xfrm>
            <a:prstGeom prst="rect">
              <a:avLst/>
            </a:prstGeom>
            <a:noFill/>
          </p:spPr>
          <p:txBody>
            <a:bodyPr wrap="square" rtlCol="0">
              <a:spAutoFit/>
            </a:bodyPr>
            <a:lstStyle/>
            <a:p>
              <a:pPr algn="l">
                <a:lnSpc>
                  <a:spcPct val="100000"/>
                </a:lnSpc>
                <a:spcBef>
                  <a:spcPts val="0"/>
                </a:spcBef>
              </a:pPr>
              <a:r>
                <a:rPr lang="en-US" sz="3400" b="0" dirty="0"/>
                <a:t>I recently came back from Japan and was really moved by the Hiroshima’s Peace Museum from the bombing that occurred during WWII. The data I used for this project was obtained by the Radiation Effects Research Foundation (RERF). This foundation was set up by both the US and Japan to study the effects radiation had on the people survived the atomic bombing in Hiroshima. This project was created to help Japan spread the word for no more Hiroshima and Nagasaki.  The data includes  the  amount radiation the survivors were exposed to, the age exposed, the age diagnosed with cancer, their gender, distance from bombing</a:t>
              </a: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grpSp>
      </p:grpSp>
      <p:sp>
        <p:nvSpPr>
          <p:cNvPr id="50" name="TextBox 49"/>
          <p:cNvSpPr txBox="1"/>
          <p:nvPr/>
        </p:nvSpPr>
        <p:spPr>
          <a:xfrm>
            <a:off x="32842200" y="4794726"/>
            <a:ext cx="10744200" cy="11603176"/>
          </a:xfrm>
          <a:prstGeom prst="rect">
            <a:avLst/>
          </a:prstGeom>
          <a:noFill/>
        </p:spPr>
        <p:txBody>
          <a:bodyPr wrap="square" rtlCol="0">
            <a:spAutoFit/>
          </a:bodyPr>
          <a:lstStyle/>
          <a:p>
            <a:pPr algn="l">
              <a:lnSpc>
                <a:spcPct val="100000"/>
              </a:lnSpc>
              <a:spcBef>
                <a:spcPts val="0"/>
              </a:spcBef>
            </a:pPr>
            <a:r>
              <a:rPr lang="en-US" sz="3400" b="0" u="sng" dirty="0"/>
              <a:t>This data is from the years 1950, 5 years after the bombing to 2001. Every survivor had to be examined to see how far the cancer had spread, or if their body had developed cancer between these years. This analysis was done to respect the survivors and those who unfortunately did survive the bombing. It was also created to spread awareness to try help prevent disasters like this from happening again. Information about </a:t>
            </a:r>
            <a:r>
              <a:rPr lang="en-US" sz="3400" b="0" u="sng" dirty="0" err="1"/>
              <a:t>Kerma</a:t>
            </a:r>
            <a:r>
              <a:rPr lang="en-US" sz="3400" b="0" u="sng" dirty="0"/>
              <a:t> and Gray were obtained by RERF’s glossary.  There were a lot of surprises when I started analyzing the data. For example, comparing the amount of radiation an average person gets on a daily basis versus the amount the survivors were exposed to in one day. I also realized I had a lot of biases when it came to analyzing the data. When I was at the Peace Memorial building, I expected more men to be exposed to the radiation compared to the women because I mostly saw information about the boys and men compared to their counterpart.  An atomic bomb is as dangerous as it sounds, especially since a lot of these people were 1-9 miles away and they were still affected by the effects of the bombing. I hope the analysis helps raise awareness and prevents another country from experiencing this.</a:t>
            </a:r>
            <a:endParaRPr lang="en-US" sz="3400" b="0" dirty="0"/>
          </a:p>
        </p:txBody>
      </p:sp>
      <p:grpSp>
        <p:nvGrpSpPr>
          <p:cNvPr id="11" name="Group 10"/>
          <p:cNvGrpSpPr/>
          <p:nvPr/>
        </p:nvGrpSpPr>
        <p:grpSpPr>
          <a:xfrm>
            <a:off x="32613602" y="16382991"/>
            <a:ext cx="10620504" cy="14700211"/>
            <a:chOff x="32613600" y="23551674"/>
            <a:chExt cx="10896600" cy="13987085"/>
          </a:xfrm>
        </p:grpSpPr>
        <p:sp>
          <p:nvSpPr>
            <p:cNvPr id="1032" name="Text Box 18"/>
            <p:cNvSpPr txBox="1">
              <a:spLocks noChangeArrowheads="1"/>
            </p:cNvSpPr>
            <p:nvPr/>
          </p:nvSpPr>
          <p:spPr bwMode="auto">
            <a:xfrm>
              <a:off x="32689800" y="23551674"/>
              <a:ext cx="1082040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 CODE</a:t>
              </a:r>
            </a:p>
          </p:txBody>
        </p:sp>
        <p:sp>
          <p:nvSpPr>
            <p:cNvPr id="8" name="TextBox 7"/>
            <p:cNvSpPr txBox="1"/>
            <p:nvPr/>
          </p:nvSpPr>
          <p:spPr>
            <a:xfrm>
              <a:off x="32613600" y="24536400"/>
              <a:ext cx="10896599" cy="13002359"/>
            </a:xfrm>
            <a:prstGeom prst="rect">
              <a:avLst/>
            </a:prstGeom>
            <a:noFill/>
          </p:spPr>
          <p:txBody>
            <a:bodyPr wrap="square" rtlCol="0">
              <a:spAutoFit/>
            </a:bodyPr>
            <a:lstStyle/>
            <a:p>
              <a:pPr algn="l">
                <a:lnSpc>
                  <a:spcPct val="90000"/>
                </a:lnSpc>
                <a:spcBef>
                  <a:spcPts val="0"/>
                </a:spcBef>
              </a:pPr>
              <a:r>
                <a:rPr lang="en-US" sz="2800" dirty="0" err="1">
                  <a:latin typeface="+mj-lt"/>
                </a:rPr>
                <a:t>ggscatter</a:t>
              </a:r>
              <a:r>
                <a:rPr lang="en-US" sz="2800" dirty="0">
                  <a:latin typeface="+mj-lt"/>
                </a:rPr>
                <a:t>(data = </a:t>
              </a:r>
              <a:r>
                <a:rPr lang="en-US" sz="2800" dirty="0" err="1">
                  <a:latin typeface="+mj-lt"/>
                </a:rPr>
                <a:t>ind.coord</a:t>
              </a:r>
              <a:r>
                <a:rPr lang="en-US" sz="2800" dirty="0">
                  <a:latin typeface="+mj-lt"/>
                </a:rPr>
                <a:t>, x = "Dim.1", y = "Dim.2", color ="cluster", shape = "</a:t>
              </a:r>
              <a:r>
                <a:rPr lang="en-US" sz="2800" dirty="0" err="1">
                  <a:latin typeface="+mj-lt"/>
                </a:rPr>
                <a:t>distcat</a:t>
              </a:r>
              <a:r>
                <a:rPr lang="en-US" sz="2800" dirty="0">
                  <a:latin typeface="+mj-lt"/>
                </a:rPr>
                <a:t>", #cluster </a:t>
              </a:r>
            </a:p>
            <a:p>
              <a:pPr algn="l">
                <a:lnSpc>
                  <a:spcPct val="90000"/>
                </a:lnSpc>
                <a:spcBef>
                  <a:spcPts val="0"/>
                </a:spcBef>
              </a:pPr>
              <a:r>
                <a:rPr lang="en-US" sz="2800" dirty="0">
                  <a:latin typeface="+mj-lt"/>
                </a:rPr>
                <a:t>          palette = "Okabe-Ito", ellipse = T, </a:t>
              </a:r>
            </a:p>
            <a:p>
              <a:pPr algn="l">
                <a:lnSpc>
                  <a:spcPct val="90000"/>
                </a:lnSpc>
                <a:spcBef>
                  <a:spcPts val="0"/>
                </a:spcBef>
              </a:pPr>
              <a:r>
                <a:rPr lang="en-US" sz="2800" dirty="0">
                  <a:latin typeface="+mj-lt"/>
                </a:rPr>
                <a:t>          size = 0.5, legend = "right", </a:t>
              </a:r>
              <a:r>
                <a:rPr lang="en-US" sz="2800" dirty="0" err="1">
                  <a:latin typeface="+mj-lt"/>
                </a:rPr>
                <a:t>ggtheme</a:t>
              </a:r>
              <a:r>
                <a:rPr lang="en-US" sz="2800" dirty="0">
                  <a:latin typeface="+mj-lt"/>
                </a:rPr>
                <a:t> = </a:t>
              </a:r>
              <a:r>
                <a:rPr lang="en-US" sz="2800" dirty="0" err="1">
                  <a:latin typeface="+mj-lt"/>
                </a:rPr>
                <a:t>theme_bw</a:t>
              </a:r>
              <a:r>
                <a:rPr lang="en-US" sz="2800" dirty="0">
                  <a:latin typeface="+mj-lt"/>
                </a:rPr>
                <a:t>(),</a:t>
              </a:r>
            </a:p>
            <a:p>
              <a:pPr algn="l">
                <a:lnSpc>
                  <a:spcPct val="90000"/>
                </a:lnSpc>
                <a:spcBef>
                  <a:spcPts val="0"/>
                </a:spcBef>
              </a:pPr>
              <a:r>
                <a:rPr lang="en-US" sz="2800" dirty="0">
                  <a:latin typeface="+mj-lt"/>
                </a:rPr>
                <a:t>          title = "Cluster Analysis of Hiroshima Survivors by Distance",</a:t>
              </a:r>
            </a:p>
            <a:p>
              <a:pPr algn="l">
                <a:lnSpc>
                  <a:spcPct val="90000"/>
                </a:lnSpc>
                <a:spcBef>
                  <a:spcPts val="0"/>
                </a:spcBef>
              </a:pPr>
              <a:r>
                <a:rPr lang="en-US" sz="2800" dirty="0">
                  <a:latin typeface="+mj-lt"/>
                </a:rPr>
                <a:t>          subtitle = "</a:t>
              </a:r>
              <a:r>
                <a:rPr lang="en-US" sz="2800" dirty="0" err="1">
                  <a:latin typeface="+mj-lt"/>
                </a:rPr>
                <a:t>Variabes</a:t>
              </a:r>
              <a:r>
                <a:rPr lang="en-US" sz="2800" dirty="0">
                  <a:latin typeface="+mj-lt"/>
                </a:rPr>
                <a:t> are age, age exposed, year, years at risk",</a:t>
              </a:r>
            </a:p>
            <a:p>
              <a:pPr algn="l">
                <a:lnSpc>
                  <a:spcPct val="90000"/>
                </a:lnSpc>
                <a:spcBef>
                  <a:spcPts val="0"/>
                </a:spcBef>
              </a:pPr>
              <a:r>
                <a:rPr lang="en-US" sz="2800" dirty="0">
                  <a:latin typeface="+mj-lt"/>
                </a:rPr>
                <a:t>          caption = "Data </a:t>
              </a:r>
              <a:r>
                <a:rPr lang="en-US" sz="2800" dirty="0" err="1">
                  <a:latin typeface="+mj-lt"/>
                </a:rPr>
                <a:t>Recieved</a:t>
              </a:r>
              <a:r>
                <a:rPr lang="en-US" sz="2800" dirty="0">
                  <a:latin typeface="+mj-lt"/>
                </a:rPr>
                <a:t> from </a:t>
              </a:r>
              <a:r>
                <a:rPr lang="en-US" sz="2800" dirty="0" err="1">
                  <a:latin typeface="+mj-lt"/>
                </a:rPr>
                <a:t>Radiatio</a:t>
              </a:r>
              <a:r>
                <a:rPr lang="en-US" sz="2800" dirty="0">
                  <a:latin typeface="+mj-lt"/>
                </a:rPr>
                <a:t> Effects Research Foundation (RERF)",</a:t>
              </a:r>
            </a:p>
            <a:p>
              <a:pPr algn="l">
                <a:lnSpc>
                  <a:spcPct val="90000"/>
                </a:lnSpc>
                <a:spcBef>
                  <a:spcPts val="0"/>
                </a:spcBef>
              </a:pPr>
              <a:r>
                <a:rPr lang="en-US" sz="2800" dirty="0">
                  <a:latin typeface="+mj-lt"/>
                </a:rPr>
                <a:t>          </a:t>
              </a:r>
              <a:r>
                <a:rPr lang="en-US" sz="2800" dirty="0" err="1">
                  <a:latin typeface="+mj-lt"/>
                </a:rPr>
                <a:t>xlab</a:t>
              </a:r>
              <a:r>
                <a:rPr lang="en-US" sz="2800" dirty="0">
                  <a:latin typeface="+mj-lt"/>
                </a:rPr>
                <a:t> = paste0("Dim 1(", </a:t>
              </a:r>
              <a:r>
                <a:rPr lang="en-US" sz="2800" dirty="0" err="1">
                  <a:latin typeface="+mj-lt"/>
                </a:rPr>
                <a:t>variance.percent</a:t>
              </a:r>
              <a:r>
                <a:rPr lang="en-US" sz="2800" dirty="0">
                  <a:latin typeface="+mj-lt"/>
                </a:rPr>
                <a:t>[1], ")%"),</a:t>
              </a:r>
            </a:p>
            <a:p>
              <a:pPr algn="l">
                <a:lnSpc>
                  <a:spcPct val="90000"/>
                </a:lnSpc>
                <a:spcBef>
                  <a:spcPts val="0"/>
                </a:spcBef>
              </a:pPr>
              <a:r>
                <a:rPr lang="en-US" sz="2800" dirty="0">
                  <a:latin typeface="+mj-lt"/>
                </a:rPr>
                <a:t>          </a:t>
              </a:r>
              <a:r>
                <a:rPr lang="en-US" sz="2800" dirty="0" err="1">
                  <a:latin typeface="+mj-lt"/>
                </a:rPr>
                <a:t>ylab</a:t>
              </a:r>
              <a:r>
                <a:rPr lang="en-US" sz="2800" dirty="0">
                  <a:latin typeface="+mj-lt"/>
                </a:rPr>
                <a:t> = paste0("Dim 2 (", </a:t>
              </a:r>
              <a:r>
                <a:rPr lang="en-US" sz="2800" dirty="0" err="1">
                  <a:latin typeface="+mj-lt"/>
                </a:rPr>
                <a:t>variance.percent</a:t>
              </a:r>
              <a:r>
                <a:rPr lang="en-US" sz="2800" dirty="0">
                  <a:latin typeface="+mj-lt"/>
                </a:rPr>
                <a:t>[2], ")%")) </a:t>
              </a:r>
            </a:p>
            <a:p>
              <a:pPr algn="l">
                <a:lnSpc>
                  <a:spcPct val="90000"/>
                </a:lnSpc>
                <a:spcBef>
                  <a:spcPts val="0"/>
                </a:spcBef>
              </a:pPr>
              <a:endParaRPr lang="en-US" sz="2800" dirty="0">
                <a:latin typeface="+mj-lt"/>
              </a:endParaRPr>
            </a:p>
            <a:p>
              <a:pPr algn="l">
                <a:lnSpc>
                  <a:spcPct val="90000"/>
                </a:lnSpc>
                <a:spcBef>
                  <a:spcPts val="0"/>
                </a:spcBef>
              </a:pPr>
              <a:r>
                <a:rPr lang="en-US" sz="2800" dirty="0" err="1">
                  <a:latin typeface="+mj-lt"/>
                </a:rPr>
                <a:t>fviz_pca_biplot</a:t>
              </a:r>
              <a:r>
                <a:rPr lang="en-US" sz="2800" dirty="0">
                  <a:latin typeface="+mj-lt"/>
                </a:rPr>
                <a:t>(</a:t>
              </a:r>
              <a:r>
                <a:rPr lang="en-US" sz="2800" dirty="0" err="1">
                  <a:latin typeface="+mj-lt"/>
                </a:rPr>
                <a:t>df.pca</a:t>
              </a:r>
              <a:r>
                <a:rPr lang="en-US" sz="2800" dirty="0">
                  <a:latin typeface="+mj-lt"/>
                </a:rPr>
                <a:t>,  #PCA </a:t>
              </a:r>
            </a:p>
            <a:p>
              <a:pPr algn="l">
                <a:lnSpc>
                  <a:spcPct val="90000"/>
                </a:lnSpc>
                <a:spcBef>
                  <a:spcPts val="0"/>
                </a:spcBef>
              </a:pPr>
              <a:r>
                <a:rPr lang="en-US" sz="2800" dirty="0">
                  <a:latin typeface="+mj-lt"/>
                </a:rPr>
                <a:t>                </a:t>
              </a:r>
              <a:r>
                <a:rPr lang="en-US" sz="2800" dirty="0" err="1">
                  <a:latin typeface="+mj-lt"/>
                </a:rPr>
                <a:t>geom.ind</a:t>
              </a:r>
              <a:r>
                <a:rPr lang="en-US" sz="2800" dirty="0">
                  <a:latin typeface="+mj-lt"/>
                </a:rPr>
                <a:t> = c("point"),</a:t>
              </a:r>
            </a:p>
            <a:p>
              <a:pPr algn="l">
                <a:lnSpc>
                  <a:spcPct val="90000"/>
                </a:lnSpc>
                <a:spcBef>
                  <a:spcPts val="0"/>
                </a:spcBef>
              </a:pPr>
              <a:r>
                <a:rPr lang="en-US" sz="2800" dirty="0">
                  <a:latin typeface="+mj-lt"/>
                </a:rPr>
                <a:t>                </a:t>
              </a:r>
              <a:r>
                <a:rPr lang="en-US" sz="2800" dirty="0" err="1">
                  <a:latin typeface="+mj-lt"/>
                </a:rPr>
                <a:t>col.ind</a:t>
              </a:r>
              <a:r>
                <a:rPr lang="en-US" sz="2800" dirty="0">
                  <a:latin typeface="+mj-lt"/>
                </a:rPr>
                <a:t> = </a:t>
              </a:r>
              <a:r>
                <a:rPr lang="en-US" sz="2800" dirty="0" err="1">
                  <a:latin typeface="+mj-lt"/>
                </a:rPr>
                <a:t>h.data$distcat</a:t>
              </a:r>
              <a:r>
                <a:rPr lang="en-US" sz="2800" dirty="0">
                  <a:latin typeface="+mj-lt"/>
                </a:rPr>
                <a:t>,</a:t>
              </a:r>
            </a:p>
            <a:p>
              <a:pPr algn="l">
                <a:lnSpc>
                  <a:spcPct val="90000"/>
                </a:lnSpc>
                <a:spcBef>
                  <a:spcPts val="0"/>
                </a:spcBef>
              </a:pPr>
              <a:r>
                <a:rPr lang="en-US" sz="2800" dirty="0">
                  <a:latin typeface="+mj-lt"/>
                </a:rPr>
                <a:t>                palette = c("red","#E7B800", "#D1BCA8" ),</a:t>
              </a:r>
            </a:p>
            <a:p>
              <a:pPr algn="l">
                <a:lnSpc>
                  <a:spcPct val="90000"/>
                </a:lnSpc>
                <a:spcBef>
                  <a:spcPts val="0"/>
                </a:spcBef>
              </a:pPr>
              <a:r>
                <a:rPr lang="en-US" sz="2800" dirty="0">
                  <a:latin typeface="+mj-lt"/>
                </a:rPr>
                <a:t>                repel = T,</a:t>
              </a:r>
            </a:p>
            <a:p>
              <a:pPr algn="l">
                <a:lnSpc>
                  <a:spcPct val="90000"/>
                </a:lnSpc>
                <a:spcBef>
                  <a:spcPts val="0"/>
                </a:spcBef>
              </a:pPr>
              <a:r>
                <a:rPr lang="en-US" sz="2800" dirty="0">
                  <a:latin typeface="+mj-lt"/>
                </a:rPr>
                <a:t>                </a:t>
              </a:r>
              <a:r>
                <a:rPr lang="en-US" sz="2800" dirty="0" err="1">
                  <a:latin typeface="+mj-lt"/>
                </a:rPr>
                <a:t>legend.title</a:t>
              </a:r>
              <a:r>
                <a:rPr lang="en-US" sz="2800" dirty="0">
                  <a:latin typeface="+mj-lt"/>
                </a:rPr>
                <a:t> = "Distance Category",</a:t>
              </a:r>
            </a:p>
            <a:p>
              <a:pPr algn="l">
                <a:lnSpc>
                  <a:spcPct val="90000"/>
                </a:lnSpc>
                <a:spcBef>
                  <a:spcPts val="0"/>
                </a:spcBef>
              </a:pPr>
              <a:r>
                <a:rPr lang="en-US" sz="2800" dirty="0">
                  <a:latin typeface="+mj-lt"/>
                </a:rPr>
                <a:t>                title = "Hiroshima Survivors- PCA Biplot",</a:t>
              </a:r>
            </a:p>
            <a:p>
              <a:pPr algn="l">
                <a:lnSpc>
                  <a:spcPct val="90000"/>
                </a:lnSpc>
                <a:spcBef>
                  <a:spcPts val="0"/>
                </a:spcBef>
              </a:pPr>
              <a:r>
                <a:rPr lang="en-US" sz="2800" dirty="0">
                  <a:latin typeface="+mj-lt"/>
                </a:rPr>
                <a:t>                subtitle = "By Distance",</a:t>
              </a:r>
            </a:p>
            <a:p>
              <a:pPr algn="l">
                <a:lnSpc>
                  <a:spcPct val="90000"/>
                </a:lnSpc>
                <a:spcBef>
                  <a:spcPts val="0"/>
                </a:spcBef>
              </a:pPr>
              <a:r>
                <a:rPr lang="en-US" sz="2800" dirty="0">
                  <a:latin typeface="+mj-lt"/>
                </a:rPr>
                <a:t>                caption = "*3000 meters = ~2 miles, 15000 meters = ~ 9 miles \n </a:t>
              </a:r>
            </a:p>
            <a:p>
              <a:pPr algn="l">
                <a:lnSpc>
                  <a:spcPct val="90000"/>
                </a:lnSpc>
                <a:spcBef>
                  <a:spcPts val="0"/>
                </a:spcBef>
              </a:pPr>
              <a:r>
                <a:rPr lang="en-US" sz="2800" dirty="0">
                  <a:latin typeface="+mj-lt"/>
                </a:rPr>
                <a:t>                NIC = Not in Contact",</a:t>
              </a:r>
            </a:p>
            <a:p>
              <a:pPr algn="l">
                <a:lnSpc>
                  <a:spcPct val="90000"/>
                </a:lnSpc>
                <a:spcBef>
                  <a:spcPts val="0"/>
                </a:spcBef>
              </a:pPr>
              <a:r>
                <a:rPr lang="en-US" sz="2800" dirty="0">
                  <a:latin typeface="+mj-lt"/>
                </a:rPr>
                <a:t>                </a:t>
              </a:r>
              <a:r>
                <a:rPr lang="en-US" sz="2800" dirty="0" err="1">
                  <a:latin typeface="+mj-lt"/>
                </a:rPr>
                <a:t>xlab</a:t>
              </a:r>
              <a:r>
                <a:rPr lang="en-US" sz="2800" dirty="0">
                  <a:latin typeface="+mj-lt"/>
                </a:rPr>
                <a:t> = "PCA1",</a:t>
              </a:r>
            </a:p>
            <a:p>
              <a:pPr algn="l">
                <a:lnSpc>
                  <a:spcPct val="90000"/>
                </a:lnSpc>
                <a:spcBef>
                  <a:spcPts val="0"/>
                </a:spcBef>
              </a:pPr>
              <a:r>
                <a:rPr lang="en-US" sz="2800" dirty="0">
                  <a:latin typeface="+mj-lt"/>
                </a:rPr>
                <a:t>                </a:t>
              </a:r>
              <a:r>
                <a:rPr lang="en-US" sz="2800" dirty="0" err="1">
                  <a:latin typeface="+mj-lt"/>
                </a:rPr>
                <a:t>ylab</a:t>
              </a:r>
              <a:r>
                <a:rPr lang="en-US" sz="2800" dirty="0">
                  <a:latin typeface="+mj-lt"/>
                </a:rPr>
                <a:t> = "PCA2")</a:t>
              </a:r>
            </a:p>
            <a:p>
              <a:pPr algn="l">
                <a:lnSpc>
                  <a:spcPct val="90000"/>
                </a:lnSpc>
                <a:spcBef>
                  <a:spcPts val="0"/>
                </a:spcBef>
              </a:pPr>
              <a:endParaRPr lang="en-US" sz="2800" dirty="0">
                <a:latin typeface="+mj-lt"/>
              </a:endParaRPr>
            </a:p>
            <a:p>
              <a:pPr algn="l">
                <a:lnSpc>
                  <a:spcPct val="90000"/>
                </a:lnSpc>
                <a:spcBef>
                  <a:spcPts val="0"/>
                </a:spcBef>
              </a:pPr>
              <a:r>
                <a:rPr lang="en-US" sz="2800" dirty="0" err="1">
                  <a:latin typeface="+mj-lt"/>
                </a:rPr>
                <a:t>ggmap</a:t>
              </a:r>
              <a:r>
                <a:rPr lang="en-US" sz="2800" dirty="0">
                  <a:latin typeface="+mj-lt"/>
                </a:rPr>
                <a:t>(</a:t>
              </a:r>
              <a:r>
                <a:rPr lang="en-US" sz="2800" dirty="0" err="1">
                  <a:latin typeface="+mj-lt"/>
                </a:rPr>
                <a:t>Hiroshima.map</a:t>
              </a:r>
              <a:r>
                <a:rPr lang="en-US" sz="2800" dirty="0">
                  <a:latin typeface="+mj-lt"/>
                </a:rPr>
                <a:t>)+</a:t>
              </a:r>
            </a:p>
            <a:p>
              <a:pPr algn="l">
                <a:lnSpc>
                  <a:spcPct val="90000"/>
                </a:lnSpc>
                <a:spcBef>
                  <a:spcPts val="0"/>
                </a:spcBef>
              </a:pPr>
              <a:r>
                <a:rPr lang="en-US" sz="2800" dirty="0">
                  <a:latin typeface="+mj-lt"/>
                </a:rPr>
                <a:t>  </a:t>
              </a:r>
              <a:r>
                <a:rPr lang="en-US" sz="2800" dirty="0" err="1">
                  <a:latin typeface="+mj-lt"/>
                </a:rPr>
                <a:t>geom_point</a:t>
              </a:r>
              <a:r>
                <a:rPr lang="en-US" sz="2800" dirty="0">
                  <a:latin typeface="+mj-lt"/>
                </a:rPr>
                <a:t>(data = </a:t>
              </a:r>
              <a:r>
                <a:rPr lang="en-US" sz="2800" dirty="0" err="1">
                  <a:latin typeface="+mj-lt"/>
                </a:rPr>
                <a:t>ind.coord</a:t>
              </a:r>
              <a:r>
                <a:rPr lang="en-US" sz="2800" dirty="0">
                  <a:latin typeface="+mj-lt"/>
                </a:rPr>
                <a:t>, </a:t>
              </a:r>
              <a:r>
                <a:rPr lang="en-US" sz="2800" dirty="0" err="1">
                  <a:latin typeface="+mj-lt"/>
                </a:rPr>
                <a:t>aes</a:t>
              </a:r>
              <a:r>
                <a:rPr lang="en-US" sz="2800" dirty="0">
                  <a:latin typeface="+mj-lt"/>
                </a:rPr>
                <a:t>(x = </a:t>
              </a:r>
              <a:r>
                <a:rPr lang="en-US" sz="2800" dirty="0" err="1">
                  <a:latin typeface="+mj-lt"/>
                </a:rPr>
                <a:t>lon</a:t>
              </a:r>
              <a:r>
                <a:rPr lang="en-US" sz="2800" dirty="0">
                  <a:latin typeface="+mj-lt"/>
                </a:rPr>
                <a:t>, y = </a:t>
              </a:r>
              <a:r>
                <a:rPr lang="en-US" sz="2800" dirty="0" err="1">
                  <a:latin typeface="+mj-lt"/>
                </a:rPr>
                <a:t>lat</a:t>
              </a:r>
              <a:r>
                <a:rPr lang="en-US" sz="2800" dirty="0">
                  <a:latin typeface="+mj-lt"/>
                </a:rPr>
                <a:t>, color = </a:t>
              </a:r>
              <a:r>
                <a:rPr lang="en-US" sz="2800" dirty="0" err="1">
                  <a:latin typeface="+mj-lt"/>
                </a:rPr>
                <a:t>as.factor</a:t>
              </a:r>
              <a:r>
                <a:rPr lang="en-US" sz="2800" dirty="0">
                  <a:latin typeface="+mj-lt"/>
                </a:rPr>
                <a:t>(cluster)))+</a:t>
              </a:r>
            </a:p>
            <a:p>
              <a:pPr algn="l">
                <a:lnSpc>
                  <a:spcPct val="90000"/>
                </a:lnSpc>
                <a:spcBef>
                  <a:spcPts val="0"/>
                </a:spcBef>
              </a:pPr>
              <a:r>
                <a:rPr lang="en-US" sz="2800" dirty="0">
                  <a:latin typeface="+mj-lt"/>
                </a:rPr>
                <a:t>  labs(title = "Hiroshima Survivors Based on Distance",</a:t>
              </a:r>
            </a:p>
            <a:p>
              <a:pPr algn="l">
                <a:lnSpc>
                  <a:spcPct val="90000"/>
                </a:lnSpc>
                <a:spcBef>
                  <a:spcPts val="0"/>
                </a:spcBef>
              </a:pPr>
              <a:r>
                <a:rPr lang="en-US" sz="2800" dirty="0">
                  <a:latin typeface="+mj-lt"/>
                </a:rPr>
                <a:t>       subtitle = "Cluster of Survivors Age, Age Exposed, Year Diagnosed, and Year at Risk",</a:t>
              </a:r>
            </a:p>
            <a:p>
              <a:pPr algn="l">
                <a:lnSpc>
                  <a:spcPct val="90000"/>
                </a:lnSpc>
                <a:spcBef>
                  <a:spcPts val="0"/>
                </a:spcBef>
              </a:pPr>
              <a:r>
                <a:rPr lang="en-US" sz="2800" dirty="0">
                  <a:latin typeface="+mj-lt"/>
                </a:rPr>
                <a:t>       caption = "Source: D. Kahle and H. Wickham. </a:t>
              </a:r>
              <a:r>
                <a:rPr lang="en-US" sz="2800" dirty="0" err="1">
                  <a:latin typeface="+mj-lt"/>
                </a:rPr>
                <a:t>ggmap</a:t>
              </a:r>
              <a:r>
                <a:rPr lang="en-US" sz="2800" dirty="0">
                  <a:latin typeface="+mj-lt"/>
                </a:rPr>
                <a:t>: Spatial Visualization with ggplot2.</a:t>
              </a:r>
            </a:p>
            <a:p>
              <a:pPr algn="l">
                <a:lnSpc>
                  <a:spcPct val="90000"/>
                </a:lnSpc>
                <a:spcBef>
                  <a:spcPts val="0"/>
                </a:spcBef>
              </a:pPr>
              <a:r>
                <a:rPr lang="en-US" sz="2800" dirty="0">
                  <a:latin typeface="+mj-lt"/>
                </a:rPr>
                <a:t>  The R Journal, 5(1), 144-161. URL</a:t>
              </a:r>
            </a:p>
            <a:p>
              <a:pPr algn="l">
                <a:lnSpc>
                  <a:spcPct val="90000"/>
                </a:lnSpc>
                <a:spcBef>
                  <a:spcPts val="0"/>
                </a:spcBef>
              </a:pPr>
              <a:r>
                <a:rPr lang="en-US" sz="2800" dirty="0">
                  <a:latin typeface="+mj-lt"/>
                </a:rPr>
                <a:t>  http://</a:t>
              </a:r>
              <a:r>
                <a:rPr lang="en-US" sz="2800" dirty="0" err="1">
                  <a:latin typeface="+mj-lt"/>
                </a:rPr>
                <a:t>journal.r-project.org</a:t>
              </a:r>
              <a:r>
                <a:rPr lang="en-US" sz="2800" dirty="0">
                  <a:latin typeface="+mj-lt"/>
                </a:rPr>
                <a:t>/archive/2013-1/kahle-</a:t>
              </a:r>
              <a:r>
                <a:rPr lang="en-US" sz="2800" dirty="0" err="1">
                  <a:latin typeface="+mj-lt"/>
                </a:rPr>
                <a:t>wickham.pdf</a:t>
              </a:r>
              <a:r>
                <a:rPr lang="en-US" sz="2800" dirty="0">
                  <a:latin typeface="+mj-lt"/>
                </a:rPr>
                <a:t>")</a:t>
              </a:r>
            </a:p>
          </p:txBody>
        </p:sp>
      </p:grpSp>
      <p:grpSp>
        <p:nvGrpSpPr>
          <p:cNvPr id="14" name="Group 13"/>
          <p:cNvGrpSpPr/>
          <p:nvPr/>
        </p:nvGrpSpPr>
        <p:grpSpPr>
          <a:xfrm>
            <a:off x="381000" y="23393400"/>
            <a:ext cx="10896600" cy="7366100"/>
            <a:chOff x="381000" y="23393400"/>
            <a:chExt cx="10896600" cy="7366100"/>
          </a:xfrm>
        </p:grpSpPr>
        <p:sp>
          <p:nvSpPr>
            <p:cNvPr id="27" name="Text Box 18"/>
            <p:cNvSpPr txBox="1">
              <a:spLocks noChangeArrowheads="1"/>
            </p:cNvSpPr>
            <p:nvPr/>
          </p:nvSpPr>
          <p:spPr bwMode="auto">
            <a:xfrm>
              <a:off x="381000" y="23393400"/>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sp>
          <p:nvSpPr>
            <p:cNvPr id="2" name="TextBox 1"/>
            <p:cNvSpPr txBox="1"/>
            <p:nvPr/>
          </p:nvSpPr>
          <p:spPr>
            <a:xfrm>
              <a:off x="457200" y="24388525"/>
              <a:ext cx="10820400" cy="6370975"/>
            </a:xfrm>
            <a:prstGeom prst="rect">
              <a:avLst/>
            </a:prstGeom>
            <a:noFill/>
          </p:spPr>
          <p:txBody>
            <a:bodyPr wrap="square" rtlCol="0">
              <a:spAutoFit/>
            </a:bodyPr>
            <a:lstStyle/>
            <a:p>
              <a:pPr marL="571500" indent="-571500" algn="l">
                <a:lnSpc>
                  <a:spcPct val="100000"/>
                </a:lnSpc>
                <a:spcBef>
                  <a:spcPts val="0"/>
                </a:spcBef>
                <a:buFont typeface="Arial"/>
                <a:buChar char="•"/>
              </a:pPr>
              <a:r>
                <a:rPr lang="en-US" sz="3400" b="0" dirty="0"/>
                <a:t>From my PCA I found that age, age exposed (</a:t>
              </a:r>
              <a:r>
                <a:rPr lang="en-US" sz="3400" b="0" dirty="0" err="1"/>
                <a:t>agex</a:t>
              </a:r>
              <a:r>
                <a:rPr lang="en-US" sz="3400" b="0" dirty="0"/>
                <a:t>), ground distance (</a:t>
              </a:r>
              <a:r>
                <a:rPr lang="en-US" sz="3400" b="0" dirty="0" err="1"/>
                <a:t>gdist</a:t>
              </a:r>
              <a:r>
                <a:rPr lang="en-US" sz="3400" b="0" dirty="0"/>
                <a:t>), and the amount of years a person was at risk, were the most important groups as well the ones that heavily contributed to the analysis compared to the year they were diagnosed. From the cluster analysis there were a lot more women then men who were at risk of cancer or were diagnosed.. There were also a lot more people who were exposed to over  4 Grays of Radiation than expected.  (The average person gets about 2-6 </a:t>
              </a:r>
              <a:r>
                <a:rPr lang="en-US" sz="3400" b="0" dirty="0" err="1"/>
                <a:t>milligray</a:t>
              </a:r>
              <a:r>
                <a:rPr lang="en-US" sz="3400" b="0" dirty="0"/>
                <a:t> or 0.002 – 0.006 gray). The exact amount of gray is unknown in this dataset as it was only a categorical variable.</a:t>
              </a:r>
            </a:p>
          </p:txBody>
        </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a:extLst>
              <a:ext uri="{FF2B5EF4-FFF2-40B4-BE49-F238E27FC236}">
                <a16:creationId xmlns:a16="http://schemas.microsoft.com/office/drawing/2014/main" id="{FE432C92-61B7-3C29-ABDE-D1EBC3EB2552}"/>
              </a:ext>
            </a:extLst>
          </p:cNvPr>
          <p:cNvPicPr>
            <a:picLocks noChangeAspect="1"/>
          </p:cNvPicPr>
          <p:nvPr/>
        </p:nvPicPr>
        <p:blipFill>
          <a:blip r:embed="rId4"/>
          <a:stretch>
            <a:fillRect/>
          </a:stretch>
        </p:blipFill>
        <p:spPr>
          <a:xfrm>
            <a:off x="11397435" y="4428898"/>
            <a:ext cx="13062765" cy="6546101"/>
          </a:xfrm>
          <a:prstGeom prst="rect">
            <a:avLst/>
          </a:prstGeom>
        </p:spPr>
      </p:pic>
      <p:pic>
        <p:nvPicPr>
          <p:cNvPr id="31" name="Picture 30">
            <a:extLst>
              <a:ext uri="{FF2B5EF4-FFF2-40B4-BE49-F238E27FC236}">
                <a16:creationId xmlns:a16="http://schemas.microsoft.com/office/drawing/2014/main" id="{BE821528-429B-9232-67E9-46F322B88BCB}"/>
              </a:ext>
            </a:extLst>
          </p:cNvPr>
          <p:cNvPicPr>
            <a:picLocks noChangeAspect="1"/>
          </p:cNvPicPr>
          <p:nvPr/>
        </p:nvPicPr>
        <p:blipFill>
          <a:blip r:embed="rId5"/>
          <a:stretch>
            <a:fillRect/>
          </a:stretch>
        </p:blipFill>
        <p:spPr>
          <a:xfrm>
            <a:off x="11277599" y="11331661"/>
            <a:ext cx="13185724" cy="5975552"/>
          </a:xfrm>
          <a:prstGeom prst="rect">
            <a:avLst/>
          </a:prstGeom>
        </p:spPr>
      </p:pic>
      <p:pic>
        <p:nvPicPr>
          <p:cNvPr id="35" name="Picture 34">
            <a:extLst>
              <a:ext uri="{FF2B5EF4-FFF2-40B4-BE49-F238E27FC236}">
                <a16:creationId xmlns:a16="http://schemas.microsoft.com/office/drawing/2014/main" id="{D38CFEFF-1D6F-D25B-43B4-31542C2786B9}"/>
              </a:ext>
            </a:extLst>
          </p:cNvPr>
          <p:cNvPicPr>
            <a:picLocks noChangeAspect="1"/>
          </p:cNvPicPr>
          <p:nvPr/>
        </p:nvPicPr>
        <p:blipFill>
          <a:blip r:embed="rId6"/>
          <a:stretch>
            <a:fillRect/>
          </a:stretch>
        </p:blipFill>
        <p:spPr>
          <a:xfrm>
            <a:off x="11277599" y="23853356"/>
            <a:ext cx="11443046" cy="5185799"/>
          </a:xfrm>
          <a:prstGeom prst="rect">
            <a:avLst/>
          </a:prstGeom>
        </p:spPr>
      </p:pic>
      <p:pic>
        <p:nvPicPr>
          <p:cNvPr id="37" name="Picture 36">
            <a:extLst>
              <a:ext uri="{FF2B5EF4-FFF2-40B4-BE49-F238E27FC236}">
                <a16:creationId xmlns:a16="http://schemas.microsoft.com/office/drawing/2014/main" id="{78A11788-FBC1-7B5C-17A1-A29A841150E5}"/>
              </a:ext>
            </a:extLst>
          </p:cNvPr>
          <p:cNvPicPr>
            <a:picLocks noChangeAspect="1"/>
          </p:cNvPicPr>
          <p:nvPr/>
        </p:nvPicPr>
        <p:blipFill>
          <a:blip r:embed="rId7"/>
          <a:stretch>
            <a:fillRect/>
          </a:stretch>
        </p:blipFill>
        <p:spPr>
          <a:xfrm>
            <a:off x="23158444" y="6871528"/>
            <a:ext cx="9429758" cy="5154544"/>
          </a:xfrm>
          <a:prstGeom prst="rect">
            <a:avLst/>
          </a:prstGeom>
        </p:spPr>
      </p:pic>
      <p:pic>
        <p:nvPicPr>
          <p:cNvPr id="39" name="Picture 38">
            <a:extLst>
              <a:ext uri="{FF2B5EF4-FFF2-40B4-BE49-F238E27FC236}">
                <a16:creationId xmlns:a16="http://schemas.microsoft.com/office/drawing/2014/main" id="{93D94AAD-A789-D496-8CFB-4F2476A01FA4}"/>
              </a:ext>
            </a:extLst>
          </p:cNvPr>
          <p:cNvPicPr>
            <a:picLocks noChangeAspect="1"/>
          </p:cNvPicPr>
          <p:nvPr/>
        </p:nvPicPr>
        <p:blipFill>
          <a:blip r:embed="rId8"/>
          <a:stretch>
            <a:fillRect/>
          </a:stretch>
        </p:blipFill>
        <p:spPr>
          <a:xfrm>
            <a:off x="11252199" y="17570603"/>
            <a:ext cx="13746039" cy="6229477"/>
          </a:xfrm>
          <a:prstGeom prst="rect">
            <a:avLst/>
          </a:prstGeom>
        </p:spPr>
      </p:pic>
      <p:pic>
        <p:nvPicPr>
          <p:cNvPr id="40" name="Picture 39">
            <a:extLst>
              <a:ext uri="{FF2B5EF4-FFF2-40B4-BE49-F238E27FC236}">
                <a16:creationId xmlns:a16="http://schemas.microsoft.com/office/drawing/2014/main" id="{49E96024-BA6C-385B-C486-67F38F923490}"/>
              </a:ext>
            </a:extLst>
          </p:cNvPr>
          <p:cNvPicPr>
            <a:picLocks noChangeAspect="1"/>
          </p:cNvPicPr>
          <p:nvPr/>
        </p:nvPicPr>
        <p:blipFill>
          <a:blip r:embed="rId9"/>
          <a:stretch>
            <a:fillRect/>
          </a:stretch>
        </p:blipFill>
        <p:spPr>
          <a:xfrm>
            <a:off x="36633150" y="275511"/>
            <a:ext cx="4114800" cy="3182718"/>
          </a:xfrm>
          <a:prstGeom prst="rect">
            <a:avLst/>
          </a:prstGeom>
        </p:spPr>
      </p:pic>
      <p:pic>
        <p:nvPicPr>
          <p:cNvPr id="42" name="Picture 41">
            <a:extLst>
              <a:ext uri="{FF2B5EF4-FFF2-40B4-BE49-F238E27FC236}">
                <a16:creationId xmlns:a16="http://schemas.microsoft.com/office/drawing/2014/main" id="{C514E24F-C222-AC06-A480-DF9574742CF9}"/>
              </a:ext>
            </a:extLst>
          </p:cNvPr>
          <p:cNvPicPr>
            <a:picLocks noChangeAspect="1"/>
          </p:cNvPicPr>
          <p:nvPr/>
        </p:nvPicPr>
        <p:blipFill rotWithShape="1">
          <a:blip r:embed="rId10"/>
          <a:srcRect l="12145" r="6588" b="1188"/>
          <a:stretch/>
        </p:blipFill>
        <p:spPr>
          <a:xfrm>
            <a:off x="22720644" y="25784527"/>
            <a:ext cx="9892958" cy="540774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9842</TotalTime>
  <Words>979</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Ashton James</cp:lastModifiedBy>
  <cp:revision>193</cp:revision>
  <cp:lastPrinted>2024-02-28T03:53:56Z</cp:lastPrinted>
  <dcterms:created xsi:type="dcterms:W3CDTF">1999-06-15T14:29:13Z</dcterms:created>
  <dcterms:modified xsi:type="dcterms:W3CDTF">2024-02-28T04:03:55Z</dcterms:modified>
</cp:coreProperties>
</file>