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2_0.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sldIdLst>
    <p:sldId id="258" r:id="rId5"/>
  </p:sldIdLst>
  <p:sldSz cx="43891200" cy="32918400"/>
  <p:notesSz cx="6858000" cy="9144000"/>
  <p:defaultText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0536C2D-8877-F9C6-5A75-EFF0BBF5DCAD}" name="Lauren Matheny" initials="LM" userId="S::lmathen1@kennesaw.edu::2d8532c9-1721-443d-8685-b20706d5becd" providerId="AD"/>
  <p188:author id="{647FE2C7-DDEF-E60A-275C-7E58EFF02C22}" name="Ashton James" initials="AJ" userId="S::ajames82@students.kennesaw.edu::334b2046-9ddf-43de-b475-58652d6ec394"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FABBC0-A4EE-D0AA-B1A2-6A2B317121FB}" v="1806" dt="2024-11-10T23:28:21.913"/>
    <p1510:client id="{D352B534-E3BA-7E55-9869-ED65E85C868B}" v="221" dt="2024-11-10T23:51:25.377"/>
    <p1510:client id="{F987BB47-9EF8-5B21-CF3F-0E86D44484A8}" v="1422" dt="2024-11-10T23:27:09.7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 d="100"/>
          <a:sy n="20" d="100"/>
        </p:scale>
        <p:origin x="42" y="285"/>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8/10/relationships/authors" Target="author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comments/modernComment_102_0.xml><?xml version="1.0" encoding="utf-8"?>
<p188:cmLst xmlns:a="http://schemas.openxmlformats.org/drawingml/2006/main" xmlns:r="http://schemas.openxmlformats.org/officeDocument/2006/relationships" xmlns:p188="http://schemas.microsoft.com/office/powerpoint/2018/8/main">
  <p188:cm id="{AD0CDF0F-6620-45D7-9707-9B0445815DEF}" authorId="{F0536C2D-8877-F9C6-5A75-EFF0BBF5DCAD}" status="resolved" created="2024-11-10T16:18:13.401" complete="100000">
    <ac:deMkLst xmlns:ac="http://schemas.microsoft.com/office/drawing/2013/main/command">
      <pc:docMk xmlns:pc="http://schemas.microsoft.com/office/powerpoint/2013/main/command"/>
      <pc:sldMk xmlns:pc="http://schemas.microsoft.com/office/powerpoint/2013/main/command" cId="0" sldId="258"/>
      <ac:picMk id="11" creationId="{8BC9EA7C-AA53-1827-CDC0-5DE9E6608ACD}"/>
    </ac:deMkLst>
    <p188:txBody>
      <a:bodyPr/>
      <a:lstStyle/>
      <a:p>
        <a:r>
          <a:rPr lang="en-US"/>
          <a:t>This table is not quite right. On the left, you should have a model for time ONLY. Linear time was not significant so you need to remove it from the table. You got to a random intercept only model. 
Then the second model (spelling type in cacer --&gt; cancer), It should be the random intercept model plus your independent variables.  </a:t>
        </a:r>
      </a:p>
    </p188:txBody>
  </p188:cm>
  <p188:cm id="{B674D986-1B45-4FC1-AFC0-380065179F78}" authorId="{F0536C2D-8877-F9C6-5A75-EFF0BBF5DCAD}" status="resolved" created="2024-11-10T16:20:54.826" complete="100000">
    <ac:txMkLst xmlns:ac="http://schemas.microsoft.com/office/drawing/2013/main/command">
      <pc:docMk xmlns:pc="http://schemas.microsoft.com/office/powerpoint/2013/main/command"/>
      <pc:sldMk xmlns:pc="http://schemas.microsoft.com/office/powerpoint/2013/main/command" cId="0" sldId="258"/>
      <ac:spMk id="27" creationId="{00000000-0000-0000-0000-000000000000}"/>
      <ac:txMk cp="11">
        <ac:context len="12" hash="682253085"/>
      </ac:txMk>
    </ac:txMkLst>
    <p188:pos x="15148884" y="759838"/>
    <p188:txBody>
      <a:bodyPr/>
      <a:lstStyle/>
      <a:p>
        <a:r>
          <a:rPr lang="en-US"/>
          <a:t>Label this as your conclusions and move the conclusion down from above. Make the old conclusions the results section. The results need to have interpretations for your significant independent variables - exposure and gender. Make sure you remove linear time and re-run your model to interpret those parameters. </a:t>
        </a:r>
      </a:p>
    </p188:txBody>
  </p188:cm>
  <p188:cm id="{D5B9B96E-03DB-405A-A879-3FB6C03673C7}" authorId="{F0536C2D-8877-F9C6-5A75-EFF0BBF5DCAD}" status="resolved" created="2024-11-10T16:22:52.231" complete="100000">
    <ac:deMkLst xmlns:ac="http://schemas.microsoft.com/office/drawing/2013/main/command">
      <pc:docMk xmlns:pc="http://schemas.microsoft.com/office/powerpoint/2013/main/command"/>
      <pc:sldMk xmlns:pc="http://schemas.microsoft.com/office/powerpoint/2013/main/command" cId="0" sldId="258"/>
      <ac:spMk id="26" creationId="{00000000-0000-0000-0000-000000000000}"/>
    </ac:deMkLst>
    <p188:txBody>
      <a:bodyPr/>
      <a:lstStyle/>
      <a:p>
        <a:r>
          <a:rPr lang="en-US"/>
          <a:t>Remove Conclusions Header and continue results section with written out interpretations for all significant IVs.
Since you do not have significant time, tell us what it means to have a random intercept in the model – i.e. allowing for differences in DV at baseline --&gt; how we get to the person means, etc. </a:t>
        </a:r>
      </a:p>
    </p188:txBody>
  </p188:cm>
  <p188:cm id="{3884F478-30E2-4BBF-A0F5-7D02FF7F0C54}" authorId="{F0536C2D-8877-F9C6-5A75-EFF0BBF5DCAD}" status="resolved" created="2024-11-10T16:24:37.091" complete="100000">
    <ac:deMkLst xmlns:ac="http://schemas.microsoft.com/office/drawing/2013/main/command">
      <pc:docMk xmlns:pc="http://schemas.microsoft.com/office/powerpoint/2013/main/command"/>
      <pc:sldMk xmlns:pc="http://schemas.microsoft.com/office/powerpoint/2013/main/command" cId="0" sldId="258"/>
      <ac:spMk id="10" creationId="{00000000-0000-0000-0000-000000000000}"/>
    </ac:deMkLst>
    <p188:txBody>
      <a:bodyPr/>
      <a:lstStyle/>
      <a:p>
        <a:r>
          <a:rPr lang="en-US"/>
          <a:t>Where is your model notation? You cannot submit your poster for Analytics Day without this. Refer to slide 24 from the 'STAT 7235_Longitudinal_Lecture7b_Time-Invariant' student slides.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351288" indent="0" algn="ctr">
              <a:buNone/>
              <a:defRPr>
                <a:solidFill>
                  <a:schemeClr val="tx1">
                    <a:tint val="75000"/>
                  </a:schemeClr>
                </a:solidFill>
              </a:defRPr>
            </a:lvl2pPr>
            <a:lvl3pPr marL="4702576" indent="0" algn="ctr">
              <a:buNone/>
              <a:defRPr>
                <a:solidFill>
                  <a:schemeClr val="tx1">
                    <a:tint val="75000"/>
                  </a:schemeClr>
                </a:solidFill>
              </a:defRPr>
            </a:lvl3pPr>
            <a:lvl4pPr marL="7053864" indent="0" algn="ctr">
              <a:buNone/>
              <a:defRPr>
                <a:solidFill>
                  <a:schemeClr val="tx1">
                    <a:tint val="75000"/>
                  </a:schemeClr>
                </a:solidFill>
              </a:defRPr>
            </a:lvl4pPr>
            <a:lvl5pPr marL="9405153" indent="0" algn="ctr">
              <a:buNone/>
              <a:defRPr>
                <a:solidFill>
                  <a:schemeClr val="tx1">
                    <a:tint val="75000"/>
                  </a:schemeClr>
                </a:solidFill>
              </a:defRPr>
            </a:lvl5pPr>
            <a:lvl6pPr marL="11756441" indent="0" algn="ctr">
              <a:buNone/>
              <a:defRPr>
                <a:solidFill>
                  <a:schemeClr val="tx1">
                    <a:tint val="75000"/>
                  </a:schemeClr>
                </a:solidFill>
              </a:defRPr>
            </a:lvl6pPr>
            <a:lvl7pPr marL="14107729" indent="0" algn="ctr">
              <a:buNone/>
              <a:defRPr>
                <a:solidFill>
                  <a:schemeClr val="tx1">
                    <a:tint val="75000"/>
                  </a:schemeClr>
                </a:solidFill>
              </a:defRPr>
            </a:lvl7pPr>
            <a:lvl8pPr marL="16459017" indent="0" algn="ctr">
              <a:buNone/>
              <a:defRPr>
                <a:solidFill>
                  <a:schemeClr val="tx1">
                    <a:tint val="75000"/>
                  </a:schemeClr>
                </a:solidFill>
              </a:defRPr>
            </a:lvl8pPr>
            <a:lvl9pPr marL="1881030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9CA871-B306-BF45-8C90-87D9877B8FBE}"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9CA871-B306-BF45-8C90-87D9877B8FBE}"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206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10300">
                <a:solidFill>
                  <a:schemeClr val="tx1">
                    <a:tint val="75000"/>
                  </a:schemeClr>
                </a:solidFill>
              </a:defRPr>
            </a:lvl1pPr>
            <a:lvl2pPr marL="2351288" indent="0">
              <a:buNone/>
              <a:defRPr sz="9300">
                <a:solidFill>
                  <a:schemeClr val="tx1">
                    <a:tint val="75000"/>
                  </a:schemeClr>
                </a:solidFill>
              </a:defRPr>
            </a:lvl2pPr>
            <a:lvl3pPr marL="4702576" indent="0">
              <a:buNone/>
              <a:defRPr sz="8200">
                <a:solidFill>
                  <a:schemeClr val="tx1">
                    <a:tint val="75000"/>
                  </a:schemeClr>
                </a:solidFill>
              </a:defRPr>
            </a:lvl3pPr>
            <a:lvl4pPr marL="7053864" indent="0">
              <a:buNone/>
              <a:defRPr sz="7200">
                <a:solidFill>
                  <a:schemeClr val="tx1">
                    <a:tint val="75000"/>
                  </a:schemeClr>
                </a:solidFill>
              </a:defRPr>
            </a:lvl4pPr>
            <a:lvl5pPr marL="9405153" indent="0">
              <a:buNone/>
              <a:defRPr sz="7200">
                <a:solidFill>
                  <a:schemeClr val="tx1">
                    <a:tint val="75000"/>
                  </a:schemeClr>
                </a:solidFill>
              </a:defRPr>
            </a:lvl5pPr>
            <a:lvl6pPr marL="11756441" indent="0">
              <a:buNone/>
              <a:defRPr sz="7200">
                <a:solidFill>
                  <a:schemeClr val="tx1">
                    <a:tint val="75000"/>
                  </a:schemeClr>
                </a:solidFill>
              </a:defRPr>
            </a:lvl6pPr>
            <a:lvl7pPr marL="14107729" indent="0">
              <a:buNone/>
              <a:defRPr sz="7200">
                <a:solidFill>
                  <a:schemeClr val="tx1">
                    <a:tint val="75000"/>
                  </a:schemeClr>
                </a:solidFill>
              </a:defRPr>
            </a:lvl7pPr>
            <a:lvl8pPr marL="16459017" indent="0">
              <a:buNone/>
              <a:defRPr sz="7200">
                <a:solidFill>
                  <a:schemeClr val="tx1">
                    <a:tint val="75000"/>
                  </a:schemeClr>
                </a:solidFill>
              </a:defRPr>
            </a:lvl8pPr>
            <a:lvl9pPr marL="18810305" indent="0">
              <a:buNone/>
              <a:defRPr sz="7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CA871-B306-BF45-8C90-87D9877B8FBE}"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4400"/>
            </a:lvl1pPr>
            <a:lvl2pPr>
              <a:defRPr sz="12300"/>
            </a:lvl2pPr>
            <a:lvl3pPr>
              <a:defRPr sz="10300"/>
            </a:lvl3pPr>
            <a:lvl4pPr>
              <a:defRPr sz="9300"/>
            </a:lvl4pPr>
            <a:lvl5pPr>
              <a:defRPr sz="9300"/>
            </a:lvl5pPr>
            <a:lvl6pPr>
              <a:defRPr sz="9300"/>
            </a:lvl6pPr>
            <a:lvl7pPr>
              <a:defRPr sz="9300"/>
            </a:lvl7pPr>
            <a:lvl8pPr>
              <a:defRPr sz="9300"/>
            </a:lvl8pPr>
            <a:lvl9pPr>
              <a:defRPr sz="9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9CA871-B306-BF45-8C90-87D9877B8FBE}"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2"/>
            <a:ext cx="19392902"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4" name="Content Placeholder 3"/>
          <p:cNvSpPr>
            <a:spLocks noGrp="1"/>
          </p:cNvSpPr>
          <p:nvPr>
            <p:ph sz="half" idx="2"/>
          </p:nvPr>
        </p:nvSpPr>
        <p:spPr>
          <a:xfrm>
            <a:off x="2194561" y="10439400"/>
            <a:ext cx="19392902"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2300" b="1"/>
            </a:lvl1pPr>
            <a:lvl2pPr marL="2351288" indent="0">
              <a:buNone/>
              <a:defRPr sz="10300" b="1"/>
            </a:lvl2pPr>
            <a:lvl3pPr marL="4702576" indent="0">
              <a:buNone/>
              <a:defRPr sz="9300" b="1"/>
            </a:lvl3pPr>
            <a:lvl4pPr marL="7053864" indent="0">
              <a:buNone/>
              <a:defRPr sz="8200" b="1"/>
            </a:lvl4pPr>
            <a:lvl5pPr marL="9405153" indent="0">
              <a:buNone/>
              <a:defRPr sz="8200" b="1"/>
            </a:lvl5pPr>
            <a:lvl6pPr marL="11756441" indent="0">
              <a:buNone/>
              <a:defRPr sz="8200" b="1"/>
            </a:lvl6pPr>
            <a:lvl7pPr marL="14107729" indent="0">
              <a:buNone/>
              <a:defRPr sz="8200" b="1"/>
            </a:lvl7pPr>
            <a:lvl8pPr marL="16459017" indent="0">
              <a:buNone/>
              <a:defRPr sz="8200" b="1"/>
            </a:lvl8pPr>
            <a:lvl9pPr marL="18810305" indent="0">
              <a:buNone/>
              <a:defRPr sz="8200" b="1"/>
            </a:lvl9pPr>
          </a:lstStyle>
          <a:p>
            <a:pPr lvl="0"/>
            <a:r>
              <a:rPr lang="en-US"/>
              <a:t>Click to 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2300"/>
            </a:lvl1pPr>
            <a:lvl2pPr>
              <a:defRPr sz="10300"/>
            </a:lvl2pPr>
            <a:lvl3pPr>
              <a:defRPr sz="93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9CA871-B306-BF45-8C90-87D9877B8FBE}" type="datetimeFigureOut">
              <a:rPr lang="en-US" smtClean="0"/>
              <a:pPr/>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9CA871-B306-BF45-8C90-87D9877B8FBE}" type="datetimeFigureOut">
              <a:rPr lang="en-US" smtClean="0"/>
              <a:pPr/>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CA871-B306-BF45-8C90-87D9877B8FBE}" type="datetimeFigureOut">
              <a:rPr lang="en-US" smtClean="0"/>
              <a:pPr/>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103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6500"/>
            </a:lvl1pPr>
            <a:lvl2pPr>
              <a:defRPr sz="14400"/>
            </a:lvl2pPr>
            <a:lvl3pPr>
              <a:defRPr sz="12300"/>
            </a:lvl3pPr>
            <a:lvl4pPr>
              <a:defRPr sz="10300"/>
            </a:lvl4pPr>
            <a:lvl5pPr>
              <a:defRPr sz="10300"/>
            </a:lvl5pPr>
            <a:lvl6pPr>
              <a:defRPr sz="10300"/>
            </a:lvl6pPr>
            <a:lvl7pPr>
              <a:defRPr sz="10300"/>
            </a:lvl7pPr>
            <a:lvl8pPr>
              <a:defRPr sz="10300"/>
            </a:lvl8pPr>
            <a:lvl9pPr>
              <a:defRPr sz="10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103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6500"/>
            </a:lvl1pPr>
            <a:lvl2pPr marL="2351288" indent="0">
              <a:buNone/>
              <a:defRPr sz="14400"/>
            </a:lvl2pPr>
            <a:lvl3pPr marL="4702576" indent="0">
              <a:buNone/>
              <a:defRPr sz="12300"/>
            </a:lvl3pPr>
            <a:lvl4pPr marL="7053864" indent="0">
              <a:buNone/>
              <a:defRPr sz="10300"/>
            </a:lvl4pPr>
            <a:lvl5pPr marL="9405153" indent="0">
              <a:buNone/>
              <a:defRPr sz="10300"/>
            </a:lvl5pPr>
            <a:lvl6pPr marL="11756441" indent="0">
              <a:buNone/>
              <a:defRPr sz="10300"/>
            </a:lvl6pPr>
            <a:lvl7pPr marL="14107729" indent="0">
              <a:buNone/>
              <a:defRPr sz="10300"/>
            </a:lvl7pPr>
            <a:lvl8pPr marL="16459017" indent="0">
              <a:buNone/>
              <a:defRPr sz="10300"/>
            </a:lvl8pPr>
            <a:lvl9pPr marL="18810305" indent="0">
              <a:buNone/>
              <a:defRPr sz="10300"/>
            </a:lvl9pPr>
          </a:lstStyle>
          <a:p>
            <a:r>
              <a:rPr lang="en-US"/>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7200"/>
            </a:lvl1pPr>
            <a:lvl2pPr marL="2351288" indent="0">
              <a:buNone/>
              <a:defRPr sz="6200"/>
            </a:lvl2pPr>
            <a:lvl3pPr marL="4702576" indent="0">
              <a:buNone/>
              <a:defRPr sz="5100"/>
            </a:lvl3pPr>
            <a:lvl4pPr marL="7053864" indent="0">
              <a:buNone/>
              <a:defRPr sz="4600"/>
            </a:lvl4pPr>
            <a:lvl5pPr marL="9405153" indent="0">
              <a:buNone/>
              <a:defRPr sz="4600"/>
            </a:lvl5pPr>
            <a:lvl6pPr marL="11756441" indent="0">
              <a:buNone/>
              <a:defRPr sz="4600"/>
            </a:lvl6pPr>
            <a:lvl7pPr marL="14107729" indent="0">
              <a:buNone/>
              <a:defRPr sz="4600"/>
            </a:lvl7pPr>
            <a:lvl8pPr marL="16459017" indent="0">
              <a:buNone/>
              <a:defRPr sz="4600"/>
            </a:lvl8pPr>
            <a:lvl9pPr marL="18810305" indent="0">
              <a:buNone/>
              <a:defRPr sz="4600"/>
            </a:lvl9pPr>
          </a:lstStyle>
          <a:p>
            <a:pPr lvl="0"/>
            <a:r>
              <a:rPr lang="en-US"/>
              <a:t>Click to edit Master text styles</a:t>
            </a:r>
          </a:p>
        </p:txBody>
      </p:sp>
      <p:sp>
        <p:nvSpPr>
          <p:cNvPr id="5" name="Date Placeholder 4"/>
          <p:cNvSpPr>
            <a:spLocks noGrp="1"/>
          </p:cNvSpPr>
          <p:nvPr>
            <p:ph type="dt" sz="half" idx="10"/>
          </p:nvPr>
        </p:nvSpPr>
        <p:spPr/>
        <p:txBody>
          <a:bodyPr/>
          <a:lstStyle/>
          <a:p>
            <a:fld id="{BC9CA871-B306-BF45-8C90-87D9877B8FBE}"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03179-C513-FB4B-BCD3-2D203EDC4A7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70258" tIns="235129" rIns="470258" bIns="235129"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70258" tIns="235129" rIns="470258" bIns="23512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70258" tIns="235129" rIns="470258" bIns="235129" rtlCol="0" anchor="ctr"/>
          <a:lstStyle>
            <a:lvl1pPr algn="l">
              <a:defRPr sz="6200">
                <a:solidFill>
                  <a:schemeClr val="tx1">
                    <a:tint val="75000"/>
                  </a:schemeClr>
                </a:solidFill>
              </a:defRPr>
            </a:lvl1pPr>
          </a:lstStyle>
          <a:p>
            <a:fld id="{BC9CA871-B306-BF45-8C90-87D9877B8FBE}" type="datetimeFigureOut">
              <a:rPr lang="en-US" smtClean="0"/>
              <a:pPr/>
              <a:t>11/10/2024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70258" tIns="235129" rIns="470258" bIns="235129" rtlCol="0" anchor="ctr"/>
          <a:lstStyle>
            <a:lvl1pPr algn="ctr">
              <a:defRPr sz="6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70258" tIns="235129" rIns="470258" bIns="235129" rtlCol="0" anchor="ctr"/>
          <a:lstStyle>
            <a:lvl1pPr algn="r">
              <a:defRPr sz="6200">
                <a:solidFill>
                  <a:schemeClr val="tx1">
                    <a:tint val="75000"/>
                  </a:schemeClr>
                </a:solidFill>
              </a:defRPr>
            </a:lvl1pPr>
          </a:lstStyle>
          <a:p>
            <a:fld id="{16D03179-C513-FB4B-BCD3-2D203EDC4A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2351288" rtl="0" eaLnBrk="1" latinLnBrk="0" hangingPunct="1">
        <a:spcBef>
          <a:spcPct val="0"/>
        </a:spcBef>
        <a:buNone/>
        <a:defRPr sz="22600" kern="1200">
          <a:solidFill>
            <a:schemeClr val="tx1"/>
          </a:solidFill>
          <a:latin typeface="+mj-lt"/>
          <a:ea typeface="+mj-ea"/>
          <a:cs typeface="+mj-cs"/>
        </a:defRPr>
      </a:lvl1pPr>
    </p:titleStyle>
    <p:bodyStyle>
      <a:lvl1pPr marL="1763466" indent="-1763466" algn="l" defTabSz="2351288" rtl="0" eaLnBrk="1" latinLnBrk="0" hangingPunct="1">
        <a:spcBef>
          <a:spcPct val="20000"/>
        </a:spcBef>
        <a:buFont typeface="Arial"/>
        <a:buChar char="•"/>
        <a:defRPr sz="16500" kern="1200">
          <a:solidFill>
            <a:schemeClr val="tx1"/>
          </a:solidFill>
          <a:latin typeface="+mn-lt"/>
          <a:ea typeface="+mn-ea"/>
          <a:cs typeface="+mn-cs"/>
        </a:defRPr>
      </a:lvl1pPr>
      <a:lvl2pPr marL="3820843" indent="-1469555" algn="l" defTabSz="2351288" rtl="0" eaLnBrk="1" latinLnBrk="0" hangingPunct="1">
        <a:spcBef>
          <a:spcPct val="20000"/>
        </a:spcBef>
        <a:buFont typeface="Arial"/>
        <a:buChar char="–"/>
        <a:defRPr sz="14400" kern="1200">
          <a:solidFill>
            <a:schemeClr val="tx1"/>
          </a:solidFill>
          <a:latin typeface="+mn-lt"/>
          <a:ea typeface="+mn-ea"/>
          <a:cs typeface="+mn-cs"/>
        </a:defRPr>
      </a:lvl2pPr>
      <a:lvl3pPr marL="5878220" indent="-1175644" algn="l" defTabSz="2351288" rtl="0" eaLnBrk="1" latinLnBrk="0" hangingPunct="1">
        <a:spcBef>
          <a:spcPct val="20000"/>
        </a:spcBef>
        <a:buFont typeface="Arial"/>
        <a:buChar char="•"/>
        <a:defRPr sz="12300" kern="1200">
          <a:solidFill>
            <a:schemeClr val="tx1"/>
          </a:solidFill>
          <a:latin typeface="+mn-lt"/>
          <a:ea typeface="+mn-ea"/>
          <a:cs typeface="+mn-cs"/>
        </a:defRPr>
      </a:lvl3pPr>
      <a:lvl4pPr marL="8229509" indent="-1175644" algn="l" defTabSz="2351288" rtl="0" eaLnBrk="1" latinLnBrk="0" hangingPunct="1">
        <a:spcBef>
          <a:spcPct val="20000"/>
        </a:spcBef>
        <a:buFont typeface="Arial"/>
        <a:buChar char="–"/>
        <a:defRPr sz="10300" kern="1200">
          <a:solidFill>
            <a:schemeClr val="tx1"/>
          </a:solidFill>
          <a:latin typeface="+mn-lt"/>
          <a:ea typeface="+mn-ea"/>
          <a:cs typeface="+mn-cs"/>
        </a:defRPr>
      </a:lvl4pPr>
      <a:lvl5pPr marL="10580797" indent="-1175644" algn="l" defTabSz="2351288" rtl="0" eaLnBrk="1" latinLnBrk="0" hangingPunct="1">
        <a:spcBef>
          <a:spcPct val="20000"/>
        </a:spcBef>
        <a:buFont typeface="Arial"/>
        <a:buChar char="»"/>
        <a:defRPr sz="10300" kern="1200">
          <a:solidFill>
            <a:schemeClr val="tx1"/>
          </a:solidFill>
          <a:latin typeface="+mn-lt"/>
          <a:ea typeface="+mn-ea"/>
          <a:cs typeface="+mn-cs"/>
        </a:defRPr>
      </a:lvl5pPr>
      <a:lvl6pPr marL="12932085" indent="-1175644" algn="l" defTabSz="2351288" rtl="0" eaLnBrk="1" latinLnBrk="0" hangingPunct="1">
        <a:spcBef>
          <a:spcPct val="20000"/>
        </a:spcBef>
        <a:buFont typeface="Arial"/>
        <a:buChar char="•"/>
        <a:defRPr sz="10300" kern="1200">
          <a:solidFill>
            <a:schemeClr val="tx1"/>
          </a:solidFill>
          <a:latin typeface="+mn-lt"/>
          <a:ea typeface="+mn-ea"/>
          <a:cs typeface="+mn-cs"/>
        </a:defRPr>
      </a:lvl6pPr>
      <a:lvl7pPr marL="15283373" indent="-1175644" algn="l" defTabSz="2351288" rtl="0" eaLnBrk="1" latinLnBrk="0" hangingPunct="1">
        <a:spcBef>
          <a:spcPct val="20000"/>
        </a:spcBef>
        <a:buFont typeface="Arial"/>
        <a:buChar char="•"/>
        <a:defRPr sz="10300" kern="1200">
          <a:solidFill>
            <a:schemeClr val="tx1"/>
          </a:solidFill>
          <a:latin typeface="+mn-lt"/>
          <a:ea typeface="+mn-ea"/>
          <a:cs typeface="+mn-cs"/>
        </a:defRPr>
      </a:lvl7pPr>
      <a:lvl8pPr marL="17634661" indent="-1175644" algn="l" defTabSz="2351288" rtl="0" eaLnBrk="1" latinLnBrk="0" hangingPunct="1">
        <a:spcBef>
          <a:spcPct val="20000"/>
        </a:spcBef>
        <a:buFont typeface="Arial"/>
        <a:buChar char="•"/>
        <a:defRPr sz="10300" kern="1200">
          <a:solidFill>
            <a:schemeClr val="tx1"/>
          </a:solidFill>
          <a:latin typeface="+mn-lt"/>
          <a:ea typeface="+mn-ea"/>
          <a:cs typeface="+mn-cs"/>
        </a:defRPr>
      </a:lvl8pPr>
      <a:lvl9pPr marL="19985949" indent="-1175644" algn="l" defTabSz="2351288" rtl="0" eaLnBrk="1" latinLnBrk="0" hangingPunct="1">
        <a:spcBef>
          <a:spcPct val="20000"/>
        </a:spcBef>
        <a:buFont typeface="Arial"/>
        <a:buChar char="•"/>
        <a:defRPr sz="10300" kern="1200">
          <a:solidFill>
            <a:schemeClr val="tx1"/>
          </a:solidFill>
          <a:latin typeface="+mn-lt"/>
          <a:ea typeface="+mn-ea"/>
          <a:cs typeface="+mn-cs"/>
        </a:defRPr>
      </a:lvl9pPr>
    </p:bodyStyle>
    <p:otherStyle>
      <a:defPPr>
        <a:defRPr lang="en-US"/>
      </a:defPPr>
      <a:lvl1pPr marL="0" algn="l" defTabSz="2351288" rtl="0" eaLnBrk="1" latinLnBrk="0" hangingPunct="1">
        <a:defRPr sz="9300" kern="1200">
          <a:solidFill>
            <a:schemeClr val="tx1"/>
          </a:solidFill>
          <a:latin typeface="+mn-lt"/>
          <a:ea typeface="+mn-ea"/>
          <a:cs typeface="+mn-cs"/>
        </a:defRPr>
      </a:lvl1pPr>
      <a:lvl2pPr marL="2351288" algn="l" defTabSz="2351288" rtl="0" eaLnBrk="1" latinLnBrk="0" hangingPunct="1">
        <a:defRPr sz="9300" kern="1200">
          <a:solidFill>
            <a:schemeClr val="tx1"/>
          </a:solidFill>
          <a:latin typeface="+mn-lt"/>
          <a:ea typeface="+mn-ea"/>
          <a:cs typeface="+mn-cs"/>
        </a:defRPr>
      </a:lvl2pPr>
      <a:lvl3pPr marL="4702576" algn="l" defTabSz="2351288" rtl="0" eaLnBrk="1" latinLnBrk="0" hangingPunct="1">
        <a:defRPr sz="9300" kern="1200">
          <a:solidFill>
            <a:schemeClr val="tx1"/>
          </a:solidFill>
          <a:latin typeface="+mn-lt"/>
          <a:ea typeface="+mn-ea"/>
          <a:cs typeface="+mn-cs"/>
        </a:defRPr>
      </a:lvl3pPr>
      <a:lvl4pPr marL="7053864" algn="l" defTabSz="2351288" rtl="0" eaLnBrk="1" latinLnBrk="0" hangingPunct="1">
        <a:defRPr sz="9300" kern="1200">
          <a:solidFill>
            <a:schemeClr val="tx1"/>
          </a:solidFill>
          <a:latin typeface="+mn-lt"/>
          <a:ea typeface="+mn-ea"/>
          <a:cs typeface="+mn-cs"/>
        </a:defRPr>
      </a:lvl4pPr>
      <a:lvl5pPr marL="9405153" algn="l" defTabSz="2351288" rtl="0" eaLnBrk="1" latinLnBrk="0" hangingPunct="1">
        <a:defRPr sz="9300" kern="1200">
          <a:solidFill>
            <a:schemeClr val="tx1"/>
          </a:solidFill>
          <a:latin typeface="+mn-lt"/>
          <a:ea typeface="+mn-ea"/>
          <a:cs typeface="+mn-cs"/>
        </a:defRPr>
      </a:lvl5pPr>
      <a:lvl6pPr marL="11756441" algn="l" defTabSz="2351288" rtl="0" eaLnBrk="1" latinLnBrk="0" hangingPunct="1">
        <a:defRPr sz="9300" kern="1200">
          <a:solidFill>
            <a:schemeClr val="tx1"/>
          </a:solidFill>
          <a:latin typeface="+mn-lt"/>
          <a:ea typeface="+mn-ea"/>
          <a:cs typeface="+mn-cs"/>
        </a:defRPr>
      </a:lvl6pPr>
      <a:lvl7pPr marL="14107729" algn="l" defTabSz="2351288" rtl="0" eaLnBrk="1" latinLnBrk="0" hangingPunct="1">
        <a:defRPr sz="9300" kern="1200">
          <a:solidFill>
            <a:schemeClr val="tx1"/>
          </a:solidFill>
          <a:latin typeface="+mn-lt"/>
          <a:ea typeface="+mn-ea"/>
          <a:cs typeface="+mn-cs"/>
        </a:defRPr>
      </a:lvl7pPr>
      <a:lvl8pPr marL="16459017" algn="l" defTabSz="2351288" rtl="0" eaLnBrk="1" latinLnBrk="0" hangingPunct="1">
        <a:defRPr sz="9300" kern="1200">
          <a:solidFill>
            <a:schemeClr val="tx1"/>
          </a:solidFill>
          <a:latin typeface="+mn-lt"/>
          <a:ea typeface="+mn-ea"/>
          <a:cs typeface="+mn-cs"/>
        </a:defRPr>
      </a:lvl8pPr>
      <a:lvl9pPr marL="18810305" algn="l" defTabSz="2351288" rtl="0" eaLnBrk="1" latinLnBrk="0" hangingPunct="1">
        <a:defRPr sz="9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microsoft.com/office/2018/10/relationships/comments" Target="../comments/modernComment_102_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7" name="Text Box 14872"/>
          <p:cNvSpPr txBox="1">
            <a:spLocks noChangeArrowheads="1"/>
          </p:cNvSpPr>
          <p:nvPr/>
        </p:nvSpPr>
        <p:spPr bwMode="auto">
          <a:xfrm>
            <a:off x="365980" y="11725968"/>
            <a:ext cx="15463414" cy="21162696"/>
          </a:xfrm>
          <a:prstGeom prst="rect">
            <a:avLst/>
          </a:prstGeom>
          <a:ln w="76200">
            <a:noFill/>
            <a:miter lim="800000"/>
            <a:headEnd/>
            <a:tailEnd/>
          </a:ln>
          <a:effectLst/>
        </p:spPr>
        <p:txBody>
          <a:bodyPr wrap="square" lIns="109708" tIns="54854" rIns="109708" bIns="54854" anchor="t">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b="1">
                <a:latin typeface="Palatino Linotype"/>
                <a:ea typeface="PMingLiU"/>
              </a:rPr>
              <a:t>The data is from the Skin Cancer Prevention Study and includes 7,081 observations and 2 occasions over the span of 5 years. The descriptive analysis utilized in the data are mean, answer key model, time plot, spaghetti plot, interaction plot and variogram. The mean provides the average of the variables. The answer key model provides a baseline model for the means and the variances. A time plot shows the variation between the year the skin was biopsied and the number of skin cancers per year. A spaghetti plot displays the variation and pattern between the new skin cancer being discovered and the year the biopsies were collected based on gender. An interaction plot show the correlation between treatment type and exposure level over years in relation to new skin cancers being discovered. A variogram displays the variability over time of </a:t>
            </a:r>
            <a:r>
              <a:rPr lang="en-US" sz="3600" b="1">
                <a:latin typeface="Palatino Linotype"/>
                <a:ea typeface="PMingLiU"/>
              </a:rPr>
              <a:t>new skin cancer being discovered and the year the biopsies were collected. A bottom – up approach was used to develop the model where variables were added in over time. An empty means model was built and the ICC told us that 35.02% of the data is accounted by level 2 variation. The criteria used to determine the best model fit is the p-value of the fixed effects.</a:t>
            </a:r>
            <a:endParaRPr lang="en-US" sz="3600" b="1">
              <a:latin typeface="Palatino Linotype" panose="02040502050505030304" pitchFamily="18" charset="0"/>
              <a:ea typeface="PMingLiU" pitchFamily="18" charset="-120"/>
            </a:endParaRPr>
          </a:p>
          <a:p>
            <a:endParaRPr lang="en-US" altLang="zh-TW" sz="3600" b="1">
              <a:latin typeface="Palatino Linotype" panose="02040502050505030304" pitchFamily="18" charset="0"/>
              <a:ea typeface="PMingLiU" pitchFamily="18" charset="-120"/>
            </a:endParaRPr>
          </a:p>
          <a:p>
            <a:r>
              <a:rPr lang="en-US" altLang="zh-TW" sz="3600" b="1" u="sng">
                <a:latin typeface="Palatino Linotype"/>
                <a:ea typeface="PMingLiU"/>
              </a:rPr>
              <a:t>Dependent Variables</a:t>
            </a:r>
            <a:endParaRPr lang="en-US" altLang="zh-TW" sz="3600" b="1" u="sng">
              <a:latin typeface="Palatino Linotype" panose="02040502050505030304" pitchFamily="18" charset="0"/>
              <a:ea typeface="PMingLiU" pitchFamily="18" charset="-120"/>
            </a:endParaRPr>
          </a:p>
          <a:p>
            <a:pPr marL="571500" indent="-571500">
              <a:buFont typeface="Arial"/>
              <a:buChar char="•"/>
            </a:pPr>
            <a:r>
              <a:rPr lang="en-US" altLang="zh-TW" sz="3600" b="1">
                <a:latin typeface="Palatino Linotype"/>
                <a:ea typeface="PMingLiU"/>
              </a:rPr>
              <a:t>Skin cancer per year – Amount of new skin cancer discovered per year</a:t>
            </a:r>
            <a:endParaRPr lang="en-US" altLang="zh-TW" sz="3600" b="1">
              <a:latin typeface="Palatino Linotype" panose="02040502050505030304" pitchFamily="18" charset="0"/>
              <a:ea typeface="PMingLiU" pitchFamily="18" charset="-120"/>
            </a:endParaRPr>
          </a:p>
          <a:p>
            <a:pPr marL="571500" indent="-571500">
              <a:buFont typeface="Arial"/>
              <a:buChar char="•"/>
            </a:pPr>
            <a:endParaRPr lang="en-US" altLang="zh-TW" sz="3600" b="1" u="sng">
              <a:latin typeface="Palatino Linotype"/>
              <a:ea typeface="PMingLiU"/>
            </a:endParaRPr>
          </a:p>
          <a:p>
            <a:r>
              <a:rPr lang="en-US" altLang="zh-TW" sz="3600" b="1" u="sng">
                <a:latin typeface="Palatino Linotype"/>
                <a:ea typeface="PMingLiU"/>
              </a:rPr>
              <a:t>Independent Variables</a:t>
            </a:r>
            <a:endParaRPr lang="en-US" altLang="zh-TW" sz="3600" b="1" u="sng">
              <a:latin typeface="Palatino Linotype" panose="02040502050505030304" pitchFamily="18" charset="0"/>
              <a:ea typeface="PMingLiU" pitchFamily="18" charset="-120"/>
            </a:endParaRPr>
          </a:p>
          <a:p>
            <a:pPr marL="571500" indent="-571500">
              <a:buFont typeface="Arial"/>
              <a:buChar char="•"/>
            </a:pPr>
            <a:r>
              <a:rPr lang="en-US" altLang="zh-TW" sz="3600" b="1">
                <a:latin typeface="Palatino Linotype"/>
                <a:ea typeface="PMingLiU"/>
              </a:rPr>
              <a:t>Age – Age of participants (in years)</a:t>
            </a:r>
            <a:endParaRPr lang="en-US" altLang="zh-TW" sz="3600" b="1">
              <a:latin typeface="Palatino Linotype" panose="02040502050505030304" pitchFamily="18" charset="0"/>
              <a:ea typeface="PMingLiU" pitchFamily="18" charset="-120"/>
            </a:endParaRPr>
          </a:p>
          <a:p>
            <a:pPr marL="1314450" lvl="1" indent="-571500">
              <a:buFont typeface="Courier New"/>
              <a:buChar char="o"/>
            </a:pPr>
            <a:r>
              <a:rPr lang="en-US" altLang="zh-TW" sz="3600" b="1">
                <a:latin typeface="Palatino Linotype"/>
                <a:ea typeface="PMingLiU"/>
              </a:rPr>
              <a:t>Assessing the likelihood of getting cancer based on a how old or young an individual is </a:t>
            </a:r>
          </a:p>
          <a:p>
            <a:pPr marL="571500" indent="-571500">
              <a:buFont typeface="Arial"/>
              <a:buChar char="•"/>
            </a:pPr>
            <a:r>
              <a:rPr lang="en-US" altLang="zh-TW" sz="3600" b="1">
                <a:latin typeface="Palatino Linotype"/>
                <a:ea typeface="PMingLiU"/>
              </a:rPr>
              <a:t>Exposure – Number of prior skin cancers </a:t>
            </a:r>
          </a:p>
          <a:p>
            <a:pPr marL="1314450" lvl="1" indent="-571500">
              <a:buFont typeface="Courier New"/>
              <a:buChar char="o"/>
            </a:pPr>
            <a:r>
              <a:rPr lang="en-US" altLang="zh-TW" sz="3600" b="1">
                <a:latin typeface="Palatino Linotype"/>
                <a:ea typeface="PMingLiU"/>
              </a:rPr>
              <a:t>Prior exposure increases the chances of having skin cancer again</a:t>
            </a:r>
          </a:p>
          <a:p>
            <a:pPr marL="571500" indent="-571500">
              <a:buFont typeface="Arial"/>
              <a:buChar char="•"/>
            </a:pPr>
            <a:r>
              <a:rPr lang="en-US" altLang="zh-TW" sz="3600" b="1">
                <a:latin typeface="Palatino Linotype"/>
                <a:ea typeface="PMingLiU"/>
              </a:rPr>
              <a:t>Gender – Gender of participants</a:t>
            </a:r>
            <a:endParaRPr lang="en-US" altLang="zh-TW" sz="3600" b="1">
              <a:latin typeface="Palatino Linotype" panose="02040502050505030304" pitchFamily="18" charset="0"/>
              <a:ea typeface="PMingLiU" pitchFamily="18" charset="-120"/>
            </a:endParaRPr>
          </a:p>
          <a:p>
            <a:pPr marL="1314450" lvl="1" indent="-571500">
              <a:buFont typeface="Courier New"/>
              <a:buChar char="o"/>
            </a:pPr>
            <a:r>
              <a:rPr lang="en-US" altLang="zh-TW" sz="3600" b="1">
                <a:latin typeface="Palatino Linotype"/>
                <a:ea typeface="PMingLiU"/>
              </a:rPr>
              <a:t>Seeing which gender is more likely to have skin cancer</a:t>
            </a:r>
          </a:p>
          <a:p>
            <a:pPr marL="571500" indent="-571500">
              <a:buFont typeface="Arial"/>
              <a:buChar char="•"/>
            </a:pPr>
            <a:r>
              <a:rPr lang="en-US" sz="3600" b="1">
                <a:latin typeface="Palatino Linotype"/>
                <a:ea typeface="PMingLiU"/>
              </a:rPr>
              <a:t>Year – Year of follow up</a:t>
            </a:r>
            <a:endParaRPr lang="en-US" sz="3600">
              <a:latin typeface="Palatino Linotype" panose="02040502050505030304" pitchFamily="18" charset="0"/>
              <a:ea typeface="PMingLiU" pitchFamily="18" charset="-120"/>
            </a:endParaRPr>
          </a:p>
          <a:p>
            <a:pPr marL="1314450" lvl="1" indent="-571500">
              <a:buFont typeface="Courier New"/>
              <a:buChar char="o"/>
            </a:pPr>
            <a:r>
              <a:rPr lang="en-US" sz="3600" b="1">
                <a:latin typeface="Palatino Linotype"/>
                <a:ea typeface="PMingLiU"/>
              </a:rPr>
              <a:t>Year allows us to see if any new skin cancers have developed</a:t>
            </a:r>
            <a:endParaRPr lang="en-US" sz="3600" b="1">
              <a:latin typeface="Palatino Linotype" panose="02040502050505030304" pitchFamily="18" charset="0"/>
              <a:ea typeface="PMingLiU" pitchFamily="18" charset="-120"/>
            </a:endParaRPr>
          </a:p>
          <a:p>
            <a:pPr lvl="1" indent="0"/>
            <a:endParaRPr lang="en-US" sz="3600" b="1">
              <a:latin typeface="Palatino Linotype" panose="02040502050505030304" pitchFamily="18" charset="0"/>
              <a:ea typeface="PMingLiU" pitchFamily="18" charset="-120"/>
            </a:endParaRPr>
          </a:p>
          <a:p>
            <a:pPr lvl="1"/>
            <a:endParaRPr lang="en-US" sz="3600" b="1">
              <a:latin typeface="Palatino Linotype" panose="02040502050505030304" pitchFamily="18" charset="0"/>
              <a:ea typeface="PMingLiU" pitchFamily="18" charset="-120"/>
            </a:endParaRPr>
          </a:p>
          <a:p>
            <a:endParaRPr lang="en-US" sz="3600" b="1" u="sng">
              <a:latin typeface="Palatino Linotype" panose="02040502050505030304" pitchFamily="18" charset="0"/>
              <a:ea typeface="PMingLiU" pitchFamily="18" charset="-120"/>
            </a:endParaRPr>
          </a:p>
          <a:p>
            <a:endParaRPr lang="en-US" altLang="zh-TW" sz="3600" b="1">
              <a:latin typeface="Palatino Linotype" panose="02040502050505030304" pitchFamily="18" charset="0"/>
              <a:ea typeface="PMingLiU" pitchFamily="18" charset="-120"/>
            </a:endParaRPr>
          </a:p>
          <a:p>
            <a:pPr marL="571500" indent="-571500">
              <a:buFont typeface="Arial"/>
              <a:buChar char="•"/>
            </a:pPr>
            <a:endParaRPr lang="en-US" altLang="zh-TW" sz="3600" b="1">
              <a:latin typeface="Palatino Linotype" panose="02040502050505030304" pitchFamily="18" charset="0"/>
              <a:ea typeface="PMingLiU" pitchFamily="18" charset="-120"/>
            </a:endParaRPr>
          </a:p>
          <a:p>
            <a:pPr marL="571500" indent="-571500">
              <a:buFont typeface="Arial"/>
              <a:buChar char="•"/>
            </a:pPr>
            <a:endParaRPr lang="en-US" altLang="zh-TW" sz="3600" b="1">
              <a:latin typeface="Palatino Linotype" panose="02040502050505030304" pitchFamily="18" charset="0"/>
              <a:ea typeface="PMingLiU" pitchFamily="18" charset="-120"/>
            </a:endParaRPr>
          </a:p>
        </p:txBody>
      </p:sp>
      <p:sp>
        <p:nvSpPr>
          <p:cNvPr id="8" name="AutoShape 15646"/>
          <p:cNvSpPr>
            <a:spLocks noChangeArrowheads="1"/>
          </p:cNvSpPr>
          <p:nvPr/>
        </p:nvSpPr>
        <p:spPr bwMode="auto">
          <a:xfrm>
            <a:off x="762000" y="4800600"/>
            <a:ext cx="13620750" cy="990600"/>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688" lvl="1" algn="ctr" defTabSz="1095375"/>
            <a:r>
              <a:rPr lang="en-US" sz="4400" b="1">
                <a:latin typeface="Palatino Linotype" panose="02040502050505030304" pitchFamily="18" charset="0"/>
                <a:cs typeface="Times New Roman" pitchFamily="18" charset="0"/>
              </a:rPr>
              <a:t>INTRODUCTION</a:t>
            </a:r>
            <a:endParaRPr lang="en-US" sz="4400">
              <a:latin typeface="Palatino Linotype" panose="02040502050505030304" pitchFamily="18" charset="0"/>
              <a:cs typeface="Times New Roman" pitchFamily="18" charset="0"/>
            </a:endParaRPr>
          </a:p>
        </p:txBody>
      </p:sp>
      <p:sp>
        <p:nvSpPr>
          <p:cNvPr id="10" name="AutoShape 15648"/>
          <p:cNvSpPr>
            <a:spLocks noChangeArrowheads="1"/>
          </p:cNvSpPr>
          <p:nvPr/>
        </p:nvSpPr>
        <p:spPr bwMode="auto">
          <a:xfrm>
            <a:off x="16230599" y="4816876"/>
            <a:ext cx="26349960" cy="990600"/>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688" lvl="1" algn="ctr" defTabSz="1095375"/>
            <a:r>
              <a:rPr lang="en-US" sz="4400" b="1">
                <a:latin typeface="Palatino Linotype" panose="02040502050505030304" pitchFamily="18" charset="0"/>
                <a:cs typeface="Times New Roman" pitchFamily="18" charset="0"/>
              </a:rPr>
              <a:t>RESULTS</a:t>
            </a:r>
            <a:endParaRPr lang="en-US" sz="4400">
              <a:latin typeface="Palatino Linotype" panose="02040502050505030304" pitchFamily="18" charset="0"/>
              <a:cs typeface="Times New Roman" pitchFamily="18" charset="0"/>
            </a:endParaRPr>
          </a:p>
        </p:txBody>
      </p:sp>
      <p:sp useBgFill="1">
        <p:nvSpPr>
          <p:cNvPr id="14" name="Text Box 18909"/>
          <p:cNvSpPr txBox="1">
            <a:spLocks noChangeArrowheads="1"/>
          </p:cNvSpPr>
          <p:nvPr/>
        </p:nvSpPr>
        <p:spPr bwMode="auto">
          <a:xfrm>
            <a:off x="746106" y="6304303"/>
            <a:ext cx="14651904" cy="4542762"/>
          </a:xfrm>
          <a:prstGeom prst="rect">
            <a:avLst/>
          </a:prstGeom>
          <a:ln>
            <a:noFill/>
          </a:ln>
        </p:spPr>
        <p:txBody>
          <a:bodyPr wrap="square" lIns="109708" tIns="54854" rIns="109708" bIns="54854" anchor="t">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pPr eaLnBrk="1" hangingPunct="1"/>
            <a:r>
              <a:rPr lang="en-US" altLang="zh-TW" sz="3600" b="1">
                <a:latin typeface="Palatino Linotype"/>
                <a:ea typeface="PMingLiU"/>
              </a:rPr>
              <a:t>Non-melanoma skin cancer is a nonaggressive form of skin cancer that is common in the US. Participants in a clinical trial for beta- carotene were given the placebo or 50 mg of beta – carotene over 5 years to prevent the formation of skin cancer. The purpose of the study is to determine the amount of new skin cancer discoveries based on the past biopsies. </a:t>
            </a:r>
            <a:endParaRPr lang="en-US" altLang="zh-TW" sz="3600" b="1">
              <a:latin typeface="Palatino Linotype" panose="02040502050505030304" pitchFamily="18" charset="0"/>
              <a:ea typeface="PMingLiU" pitchFamily="18" charset="-120"/>
            </a:endParaRPr>
          </a:p>
          <a:p>
            <a:pPr eaLnBrk="1" hangingPunct="1"/>
            <a:endParaRPr lang="en-US" altLang="zh-TW" sz="3600">
              <a:latin typeface="Palatino Linotype" panose="02040502050505030304" pitchFamily="18" charset="0"/>
              <a:ea typeface="PMingLiU" pitchFamily="18" charset="-120"/>
            </a:endParaRPr>
          </a:p>
          <a:p>
            <a:pPr eaLnBrk="1" hangingPunct="1"/>
            <a:endParaRPr lang="en-US" altLang="zh-TW" sz="3600">
              <a:latin typeface="Palatino Linotype" panose="02040502050505030304" pitchFamily="18" charset="0"/>
              <a:ea typeface="PMingLiU" pitchFamily="18" charset="-120"/>
            </a:endParaRPr>
          </a:p>
        </p:txBody>
      </p:sp>
      <p:sp>
        <p:nvSpPr>
          <p:cNvPr id="17" name="AutoShape 19168"/>
          <p:cNvSpPr>
            <a:spLocks noChangeArrowheads="1"/>
          </p:cNvSpPr>
          <p:nvPr/>
        </p:nvSpPr>
        <p:spPr bwMode="auto">
          <a:xfrm>
            <a:off x="483214" y="10314829"/>
            <a:ext cx="14138075" cy="990600"/>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688" lvl="1" algn="ctr" defTabSz="1095375"/>
            <a:r>
              <a:rPr lang="en-US" sz="4400" b="1">
                <a:latin typeface="Palatino Linotype" panose="02040502050505030304" pitchFamily="18" charset="0"/>
                <a:cs typeface="Times New Roman" pitchFamily="18" charset="0"/>
              </a:rPr>
              <a:t>METHODS</a:t>
            </a:r>
            <a:endParaRPr lang="en-US" sz="4400">
              <a:latin typeface="Palatino Linotype" panose="02040502050505030304" pitchFamily="18" charset="0"/>
              <a:cs typeface="Times New Roman" pitchFamily="18" charset="0"/>
            </a:endParaRPr>
          </a:p>
        </p:txBody>
      </p:sp>
      <p:sp useBgFill="1">
        <p:nvSpPr>
          <p:cNvPr id="23" name="Text Box 18909"/>
          <p:cNvSpPr txBox="1">
            <a:spLocks noChangeArrowheads="1"/>
          </p:cNvSpPr>
          <p:nvPr/>
        </p:nvSpPr>
        <p:spPr bwMode="auto">
          <a:xfrm>
            <a:off x="16543130" y="21243761"/>
            <a:ext cx="26291012" cy="5866201"/>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nchor="t">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r>
              <a:rPr lang="en-US" sz="3600" b="1" dirty="0">
                <a:latin typeface="Palatino Linotype"/>
                <a:ea typeface="PMingLiU"/>
              </a:rPr>
              <a:t>The mean initially decreases but increases as time continues. The time plot indicates that as year increases, the number of skin cancer discoveries are less correlated. The interaction plot with exposure shows that exposure level and new skin cancer discoveries are correlated as the year increases. The interaction plot with treatment groups display that treatment 1 (beta-carotene) is higher over time versus treatment 2 (placebo). The variogram shows less variation over time of the new skin cancers. The table above represents a random intercept model, this means that time is not at random, but instead it is fixed. A random intercept model in this example means that at baseline, the discovery of new skin cancers discovered decreases by 0.2578 (~26%). The independent variables that are significant are Age, Exposure, and Gender. The older someone gets, the amount of new skin cancer discovered increases by 0.002 (0.2%). With the discovery of new skin cancer each year, the exposure level is increased by 0.09 (9%). For gender, women are more likely to develop new skin cancer ever year </a:t>
            </a:r>
            <a:r>
              <a:rPr lang="en-US" sz="3600" b="1">
                <a:latin typeface="Palatino Linotype"/>
                <a:ea typeface="PMingLiU"/>
              </a:rPr>
              <a:t>by 0.13(13</a:t>
            </a:r>
            <a:r>
              <a:rPr lang="en-US" sz="3600" b="1" dirty="0">
                <a:latin typeface="Palatino Linotype"/>
                <a:ea typeface="PMingLiU"/>
              </a:rPr>
              <a:t>%). </a:t>
            </a:r>
            <a:endParaRPr lang="en-US" dirty="0">
              <a:cs typeface="Times New Roman"/>
            </a:endParaRPr>
          </a:p>
          <a:p>
            <a:endParaRPr lang="en-US" dirty="0"/>
          </a:p>
        </p:txBody>
      </p:sp>
      <p:sp>
        <p:nvSpPr>
          <p:cNvPr id="26" name="AutoShape 15648"/>
          <p:cNvSpPr>
            <a:spLocks noChangeArrowheads="1"/>
          </p:cNvSpPr>
          <p:nvPr/>
        </p:nvSpPr>
        <p:spPr bwMode="auto">
          <a:xfrm>
            <a:off x="16253298" y="19997824"/>
            <a:ext cx="26349960" cy="990600"/>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370" lvl="1" algn="ctr" defTabSz="1095375"/>
            <a:r>
              <a:rPr lang="en-US" sz="4400" b="1">
                <a:latin typeface="Palatino Linotype"/>
                <a:cs typeface="Times New Roman"/>
              </a:rPr>
              <a:t>RESULTS CONTINUED</a:t>
            </a:r>
            <a:endParaRPr lang="en-US" sz="4400" b="1">
              <a:latin typeface="Palatino Linotype" panose="02040502050505030304" pitchFamily="18" charset="0"/>
              <a:cs typeface="Times New Roman" pitchFamily="18" charset="0"/>
            </a:endParaRPr>
          </a:p>
        </p:txBody>
      </p:sp>
      <p:sp>
        <p:nvSpPr>
          <p:cNvPr id="27" name="AutoShape 15648"/>
          <p:cNvSpPr>
            <a:spLocks noChangeArrowheads="1"/>
          </p:cNvSpPr>
          <p:nvPr/>
        </p:nvSpPr>
        <p:spPr bwMode="auto">
          <a:xfrm>
            <a:off x="16245516" y="27094465"/>
            <a:ext cx="26349960" cy="990600"/>
          </a:xfrm>
          <a:prstGeom prst="plaque">
            <a:avLst>
              <a:gd name="adj" fmla="val 16667"/>
            </a:avLst>
          </a:prstGeom>
          <a:solidFill>
            <a:srgbClr val="FFCC00"/>
          </a:solidFill>
          <a:ln w="12700">
            <a:solidFill>
              <a:schemeClr val="tx1"/>
            </a:solidFill>
            <a:miter lim="800000"/>
            <a:headEnd/>
            <a:tailEnd/>
          </a:ln>
        </p:spPr>
        <p:txBody>
          <a:bodyPr wrap="none" lIns="109708" tIns="54854" rIns="109708" bIns="54854" anchor="ctr"/>
          <a:lstStyle/>
          <a:p>
            <a:pPr marL="547370" lvl="1" algn="ctr" defTabSz="1095375"/>
            <a:r>
              <a:rPr lang="en-US" sz="4400" b="1">
                <a:latin typeface="Palatino Linotype"/>
                <a:cs typeface="Times New Roman"/>
              </a:rPr>
              <a:t>CONCLUSIONS</a:t>
            </a:r>
            <a:endParaRPr lang="en-US" sz="4400" b="1">
              <a:latin typeface="Palatino Linotype" panose="02040502050505030304" pitchFamily="18" charset="0"/>
              <a:cs typeface="Times New Roman" pitchFamily="18" charset="0"/>
            </a:endParaRPr>
          </a:p>
        </p:txBody>
      </p:sp>
      <p:sp useBgFill="1">
        <p:nvSpPr>
          <p:cNvPr id="28" name="Text Box 18909"/>
          <p:cNvSpPr txBox="1">
            <a:spLocks noChangeArrowheads="1"/>
          </p:cNvSpPr>
          <p:nvPr/>
        </p:nvSpPr>
        <p:spPr bwMode="auto">
          <a:xfrm>
            <a:off x="16547326" y="28322545"/>
            <a:ext cx="26369175" cy="4542762"/>
          </a:xfrm>
          <a:prstGeom prst="rect">
            <a:avLst/>
          </a:prstGeom>
          <a:ln>
            <a:noFill/>
          </a:ln>
          <a:extLst>
            <a:ext uri="{91240B29-F687-4F45-9708-019B960494DF}">
              <a14:hiddenLine xmlns:a14="http://schemas.microsoft.com/office/drawing/2010/main" w="76200">
                <a:solidFill>
                  <a:srgbClr val="000000"/>
                </a:solidFill>
                <a:miter lim="800000"/>
                <a:headEnd/>
                <a:tailEnd/>
              </a14:hiddenLine>
            </a:ext>
          </a:extLst>
        </p:spPr>
        <p:txBody>
          <a:bodyPr wrap="square" lIns="109708" tIns="54854" rIns="109708" bIns="54854" anchor="t">
            <a:spAutoFit/>
          </a:bodyPr>
          <a:lstStyle>
            <a:lvl1pPr defTabSz="1095375" eaLnBrk="0" hangingPunct="0">
              <a:defRPr sz="1400">
                <a:solidFill>
                  <a:schemeClr val="tx1"/>
                </a:solidFill>
                <a:latin typeface="Times New Roman" pitchFamily="18" charset="0"/>
              </a:defRPr>
            </a:lvl1pPr>
            <a:lvl2pPr marL="742950" indent="-285750" defTabSz="1095375" eaLnBrk="0" hangingPunct="0">
              <a:defRPr sz="1400">
                <a:solidFill>
                  <a:schemeClr val="tx1"/>
                </a:solidFill>
                <a:latin typeface="Times New Roman" pitchFamily="18" charset="0"/>
              </a:defRPr>
            </a:lvl2pPr>
            <a:lvl3pPr marL="1143000" indent="-228600" defTabSz="1095375" eaLnBrk="0" hangingPunct="0">
              <a:defRPr sz="1400">
                <a:solidFill>
                  <a:schemeClr val="tx1"/>
                </a:solidFill>
                <a:latin typeface="Times New Roman" pitchFamily="18" charset="0"/>
              </a:defRPr>
            </a:lvl3pPr>
            <a:lvl4pPr marL="1600200" indent="-228600" defTabSz="1095375" eaLnBrk="0" hangingPunct="0">
              <a:defRPr sz="1400">
                <a:solidFill>
                  <a:schemeClr val="tx1"/>
                </a:solidFill>
                <a:latin typeface="Times New Roman" pitchFamily="18" charset="0"/>
              </a:defRPr>
            </a:lvl4pPr>
            <a:lvl5pPr marL="2057400" indent="-228600" defTabSz="1095375" eaLnBrk="0" hangingPunct="0">
              <a:defRPr sz="1400">
                <a:solidFill>
                  <a:schemeClr val="tx1"/>
                </a:solidFill>
                <a:latin typeface="Times New Roman" pitchFamily="18" charset="0"/>
              </a:defRPr>
            </a:lvl5pPr>
            <a:lvl6pPr marL="2514600" indent="-228600" defTabSz="1095375" eaLnBrk="0" fontAlgn="base" hangingPunct="0">
              <a:spcBef>
                <a:spcPct val="0"/>
              </a:spcBef>
              <a:spcAft>
                <a:spcPct val="0"/>
              </a:spcAft>
              <a:defRPr sz="1400">
                <a:solidFill>
                  <a:schemeClr val="tx1"/>
                </a:solidFill>
                <a:latin typeface="Times New Roman" pitchFamily="18" charset="0"/>
              </a:defRPr>
            </a:lvl6pPr>
            <a:lvl7pPr marL="2971800" indent="-228600" defTabSz="1095375" eaLnBrk="0" fontAlgn="base" hangingPunct="0">
              <a:spcBef>
                <a:spcPct val="0"/>
              </a:spcBef>
              <a:spcAft>
                <a:spcPct val="0"/>
              </a:spcAft>
              <a:defRPr sz="1400">
                <a:solidFill>
                  <a:schemeClr val="tx1"/>
                </a:solidFill>
                <a:latin typeface="Times New Roman" pitchFamily="18" charset="0"/>
              </a:defRPr>
            </a:lvl7pPr>
            <a:lvl8pPr marL="3429000" indent="-228600" defTabSz="1095375" eaLnBrk="0" fontAlgn="base" hangingPunct="0">
              <a:spcBef>
                <a:spcPct val="0"/>
              </a:spcBef>
              <a:spcAft>
                <a:spcPct val="0"/>
              </a:spcAft>
              <a:defRPr sz="1400">
                <a:solidFill>
                  <a:schemeClr val="tx1"/>
                </a:solidFill>
                <a:latin typeface="Times New Roman" pitchFamily="18" charset="0"/>
              </a:defRPr>
            </a:lvl8pPr>
            <a:lvl9pPr marL="3886200" indent="-228600" defTabSz="1095375" eaLnBrk="0" fontAlgn="base" hangingPunct="0">
              <a:spcBef>
                <a:spcPct val="0"/>
              </a:spcBef>
              <a:spcAft>
                <a:spcPct val="0"/>
              </a:spcAft>
              <a:defRPr sz="1400">
                <a:solidFill>
                  <a:schemeClr val="tx1"/>
                </a:solidFill>
                <a:latin typeface="Times New Roman" pitchFamily="18" charset="0"/>
              </a:defRPr>
            </a:lvl9pPr>
          </a:lstStyle>
          <a:p>
            <a:r>
              <a:rPr lang="en-US" sz="3600" b="1">
                <a:latin typeface="Palatino Linotype"/>
              </a:rPr>
              <a:t>In this data, we created a random intercept model where the individual differences in the skin cancer per year are shown at baseline. The dependent variable was "new skin cancer found per year", denoted as "</a:t>
            </a:r>
            <a:r>
              <a:rPr lang="en-US" sz="3600" b="1" err="1">
                <a:latin typeface="Palatino Linotype"/>
              </a:rPr>
              <a:t>skin_can_peryr</a:t>
            </a:r>
            <a:r>
              <a:rPr lang="en-US" sz="3600" b="1">
                <a:latin typeface="Palatino Linotype"/>
              </a:rPr>
              <a:t>", using the independent variables age, exposure, gender, and year. The data had a lot of zeros which contributed to the time variable, denoted as year, to be not significant. Due to this issue, this would mean that there is no time component and only a random intercept in this longitudinal dataset. However, Age, Gender, and Exposure were significant. This makes this model a longitudinal model that better accounts for count dependent variables.</a:t>
            </a:r>
            <a:endParaRPr lang="en-US" sz="3600" b="1">
              <a:latin typeface="Palatino Linotype" panose="02040502050505030304" pitchFamily="18" charset="0"/>
              <a:ea typeface="PMingLiU" pitchFamily="18" charset="-120"/>
            </a:endParaRPr>
          </a:p>
          <a:p>
            <a:pPr eaLnBrk="1" hangingPunct="1"/>
            <a:endParaRPr lang="en-US" altLang="zh-TW" sz="3600">
              <a:latin typeface="Palatino Linotype" panose="02040502050505030304" pitchFamily="18" charset="0"/>
              <a:ea typeface="PMingLiU" pitchFamily="18" charset="-120"/>
            </a:endParaRPr>
          </a:p>
          <a:p>
            <a:endParaRPr lang="en-US" altLang="zh-TW" sz="3600">
              <a:latin typeface="Palatino Linotype" panose="02040502050505030304" pitchFamily="18" charset="0"/>
              <a:ea typeface="PMingLiU" pitchFamily="18" charset="-120"/>
            </a:endParaRPr>
          </a:p>
        </p:txBody>
      </p:sp>
      <p:pic>
        <p:nvPicPr>
          <p:cNvPr id="18" name="Picture 26"/>
          <p:cNvPicPr>
            <a:picLocks noChangeAspect="1"/>
          </p:cNvPicPr>
          <p:nvPr/>
        </p:nvPicPr>
        <p:blipFill>
          <a:blip r:embed="rId3"/>
          <a:srcRect/>
          <a:stretch/>
        </p:blipFill>
        <p:spPr bwMode="auto">
          <a:xfrm>
            <a:off x="484096" y="501273"/>
            <a:ext cx="9144692" cy="2913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90"/>
          <p:cNvSpPr>
            <a:spLocks noChangeArrowheads="1"/>
          </p:cNvSpPr>
          <p:nvPr/>
        </p:nvSpPr>
        <p:spPr bwMode="auto">
          <a:xfrm>
            <a:off x="9921240" y="330683"/>
            <a:ext cx="24048720" cy="3275096"/>
          </a:xfrm>
          <a:prstGeom prst="rect">
            <a:avLst/>
          </a:prstGeom>
          <a:solidFill>
            <a:srgbClr val="FFCC00"/>
          </a:solidFill>
          <a:ln>
            <a:noFill/>
          </a:ln>
        </p:spPr>
        <p:txBody>
          <a:bodyPr wrap="square" lIns="225903" tIns="112951" rIns="225903" bIns="112951" anchor="t">
            <a:spAutoFit/>
          </a:bodyPr>
          <a:lstStyle/>
          <a:p>
            <a:pPr algn="ctr" defTabSz="2259013"/>
            <a:r>
              <a:rPr lang="en-US" sz="6600">
                <a:latin typeface="Palatino Linotype"/>
              </a:rPr>
              <a:t>Non-melanoma Skin Cancer Prevention</a:t>
            </a:r>
            <a:br>
              <a:rPr lang="en-US" sz="6600">
                <a:latin typeface="Palatino Linotype" panose="02040502050505030304" pitchFamily="18" charset="0"/>
              </a:rPr>
            </a:br>
            <a:r>
              <a:rPr lang="en-US" sz="6600">
                <a:latin typeface="Palatino Linotype"/>
              </a:rPr>
              <a:t>Ashton James and Martina Nesbeth </a:t>
            </a:r>
            <a:r>
              <a:rPr lang="en-US" sz="6600" b="0"/>
              <a:t>– May 2025</a:t>
            </a:r>
            <a:endParaRPr lang="en-US" sz="6600">
              <a:latin typeface="Palatino Linotype" panose="02040502050505030304" pitchFamily="18" charset="0"/>
            </a:endParaRPr>
          </a:p>
          <a:p>
            <a:pPr algn="ctr" defTabSz="2259013"/>
            <a:r>
              <a:rPr lang="en-US" sz="6600">
                <a:latin typeface="Palatino Linotype"/>
              </a:rPr>
              <a:t>Advisor: Dr. Lauren Matheny, PhD, MPH</a:t>
            </a:r>
            <a:endParaRPr lang="en-US" sz="6600">
              <a:latin typeface="Palatino Linotype" panose="02040502050505030304" pitchFamily="18" charset="0"/>
            </a:endParaRPr>
          </a:p>
        </p:txBody>
      </p:sp>
      <p:pic>
        <p:nvPicPr>
          <p:cNvPr id="25" name="Picture 24">
            <a:extLst>
              <a:ext uri="{FF2B5EF4-FFF2-40B4-BE49-F238E27FC236}">
                <a16:creationId xmlns:a16="http://schemas.microsoft.com/office/drawing/2014/main" id="{7796CC79-A559-C4BA-675D-719E1B8C1C7D}"/>
              </a:ext>
            </a:extLst>
          </p:cNvPr>
          <p:cNvPicPr>
            <a:picLocks noChangeAspect="1"/>
          </p:cNvPicPr>
          <p:nvPr/>
        </p:nvPicPr>
        <p:blipFill>
          <a:blip r:embed="rId4"/>
          <a:stretch>
            <a:fillRect/>
          </a:stretch>
        </p:blipFill>
        <p:spPr>
          <a:xfrm>
            <a:off x="16700314" y="12864707"/>
            <a:ext cx="8940578" cy="7155050"/>
          </a:xfrm>
          <a:prstGeom prst="rect">
            <a:avLst/>
          </a:prstGeom>
        </p:spPr>
      </p:pic>
      <p:pic>
        <p:nvPicPr>
          <p:cNvPr id="31" name="Picture 30">
            <a:extLst>
              <a:ext uri="{FF2B5EF4-FFF2-40B4-BE49-F238E27FC236}">
                <a16:creationId xmlns:a16="http://schemas.microsoft.com/office/drawing/2014/main" id="{37A75565-651B-AE7B-B723-2C043385F7D5}"/>
              </a:ext>
            </a:extLst>
          </p:cNvPr>
          <p:cNvPicPr>
            <a:picLocks noChangeAspect="1"/>
          </p:cNvPicPr>
          <p:nvPr/>
        </p:nvPicPr>
        <p:blipFill>
          <a:blip r:embed="rId5"/>
          <a:srcRect r="15797"/>
          <a:stretch/>
        </p:blipFill>
        <p:spPr>
          <a:xfrm>
            <a:off x="25626806" y="12812562"/>
            <a:ext cx="9261624" cy="7171878"/>
          </a:xfrm>
          <a:prstGeom prst="rect">
            <a:avLst/>
          </a:prstGeom>
        </p:spPr>
      </p:pic>
      <p:pic>
        <p:nvPicPr>
          <p:cNvPr id="2" name="Picture 1">
            <a:extLst>
              <a:ext uri="{FF2B5EF4-FFF2-40B4-BE49-F238E27FC236}">
                <a16:creationId xmlns:a16="http://schemas.microsoft.com/office/drawing/2014/main" id="{F8A1767D-1619-BAB0-2F9C-9E1C1C3180FC}"/>
              </a:ext>
            </a:extLst>
          </p:cNvPr>
          <p:cNvPicPr>
            <a:picLocks noChangeAspect="1"/>
          </p:cNvPicPr>
          <p:nvPr/>
        </p:nvPicPr>
        <p:blipFill>
          <a:blip r:embed="rId6"/>
          <a:stretch>
            <a:fillRect/>
          </a:stretch>
        </p:blipFill>
        <p:spPr>
          <a:xfrm>
            <a:off x="25734640" y="5988016"/>
            <a:ext cx="9019806" cy="6579349"/>
          </a:xfrm>
          <a:prstGeom prst="rect">
            <a:avLst/>
          </a:prstGeom>
        </p:spPr>
      </p:pic>
      <p:pic>
        <p:nvPicPr>
          <p:cNvPr id="4" name="Picture 3" descr="A graph of skin cancer&#10;&#10;Description automatically generated">
            <a:extLst>
              <a:ext uri="{FF2B5EF4-FFF2-40B4-BE49-F238E27FC236}">
                <a16:creationId xmlns:a16="http://schemas.microsoft.com/office/drawing/2014/main" id="{FF7D072D-7D4B-CB2D-DA3E-7460A835647B}"/>
              </a:ext>
            </a:extLst>
          </p:cNvPr>
          <p:cNvPicPr>
            <a:picLocks noChangeAspect="1"/>
          </p:cNvPicPr>
          <p:nvPr/>
        </p:nvPicPr>
        <p:blipFill>
          <a:blip r:embed="rId7"/>
          <a:stretch>
            <a:fillRect/>
          </a:stretch>
        </p:blipFill>
        <p:spPr>
          <a:xfrm>
            <a:off x="16636201" y="5922068"/>
            <a:ext cx="8936898" cy="6626229"/>
          </a:xfrm>
          <a:prstGeom prst="rect">
            <a:avLst/>
          </a:prstGeom>
        </p:spPr>
      </p:pic>
      <p:pic>
        <p:nvPicPr>
          <p:cNvPr id="3" name="Picture 2" descr="SAS Federation Server Reviews 2024: Details, Pricing, &amp; Features | G2">
            <a:extLst>
              <a:ext uri="{FF2B5EF4-FFF2-40B4-BE49-F238E27FC236}">
                <a16:creationId xmlns:a16="http://schemas.microsoft.com/office/drawing/2014/main" id="{1E38E973-21E4-A05A-29B9-A70935866EAD}"/>
              </a:ext>
            </a:extLst>
          </p:cNvPr>
          <p:cNvPicPr>
            <a:picLocks noChangeAspect="1"/>
          </p:cNvPicPr>
          <p:nvPr/>
        </p:nvPicPr>
        <p:blipFill>
          <a:blip r:embed="rId8"/>
          <a:stretch>
            <a:fillRect/>
          </a:stretch>
        </p:blipFill>
        <p:spPr>
          <a:xfrm>
            <a:off x="34721746" y="340719"/>
            <a:ext cx="5095875" cy="2886075"/>
          </a:xfrm>
          <a:prstGeom prst="rect">
            <a:avLst/>
          </a:prstGeom>
        </p:spPr>
      </p:pic>
      <p:pic>
        <p:nvPicPr>
          <p:cNvPr id="6" name="Picture 5" descr="Microsoft Excel on the App Store">
            <a:extLst>
              <a:ext uri="{FF2B5EF4-FFF2-40B4-BE49-F238E27FC236}">
                <a16:creationId xmlns:a16="http://schemas.microsoft.com/office/drawing/2014/main" id="{53733ECF-1260-E0D8-650A-48887B66376C}"/>
              </a:ext>
            </a:extLst>
          </p:cNvPr>
          <p:cNvPicPr>
            <a:picLocks noChangeAspect="1"/>
          </p:cNvPicPr>
          <p:nvPr/>
        </p:nvPicPr>
        <p:blipFill>
          <a:blip r:embed="rId9"/>
          <a:srcRect l="32847" t="17842" r="32482" b="21425"/>
          <a:stretch/>
        </p:blipFill>
        <p:spPr>
          <a:xfrm>
            <a:off x="40168330" y="-6928"/>
            <a:ext cx="3161298" cy="4479034"/>
          </a:xfrm>
          <a:prstGeom prst="rect">
            <a:avLst/>
          </a:prstGeom>
        </p:spPr>
      </p:pic>
      <p:sp>
        <p:nvSpPr>
          <p:cNvPr id="5" name="TextBox 4">
            <a:extLst>
              <a:ext uri="{FF2B5EF4-FFF2-40B4-BE49-F238E27FC236}">
                <a16:creationId xmlns:a16="http://schemas.microsoft.com/office/drawing/2014/main" id="{B0CAFA03-3E1C-63C8-8A4E-AABBA1EDF5CB}"/>
              </a:ext>
            </a:extLst>
          </p:cNvPr>
          <p:cNvSpPr txBox="1"/>
          <p:nvPr/>
        </p:nvSpPr>
        <p:spPr>
          <a:xfrm>
            <a:off x="34985670" y="12847524"/>
            <a:ext cx="879646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u="sng" dirty="0">
                <a:latin typeface="Palatino Linotype"/>
              </a:rPr>
              <a:t>Model Notation:</a:t>
            </a:r>
            <a:endParaRPr lang="en-US" dirty="0"/>
          </a:p>
          <a:p>
            <a:r>
              <a:rPr lang="en-US" sz="4000" b="1" u="sng" dirty="0">
                <a:latin typeface="Palatino Linotype"/>
              </a:rPr>
              <a:t>Level 1:</a:t>
            </a:r>
          </a:p>
          <a:p>
            <a:r>
              <a:rPr lang="en-US" sz="4000" err="1">
                <a:latin typeface="Palatino Linotype"/>
              </a:rPr>
              <a:t>y</a:t>
            </a:r>
            <a:r>
              <a:rPr lang="en-US" sz="4000" baseline="-25000" err="1">
                <a:latin typeface="Palatino Linotype"/>
              </a:rPr>
              <a:t>ti</a:t>
            </a:r>
            <a:r>
              <a:rPr lang="en-US" sz="4000" dirty="0">
                <a:latin typeface="Palatino Linotype"/>
              </a:rPr>
              <a:t> = β</a:t>
            </a:r>
            <a:r>
              <a:rPr lang="en-US" sz="4000" baseline="-25000" dirty="0">
                <a:latin typeface="Palatino Linotype"/>
              </a:rPr>
              <a:t>0i  </a:t>
            </a:r>
            <a:r>
              <a:rPr lang="en-US" sz="4000" dirty="0">
                <a:latin typeface="Palatino Linotype"/>
              </a:rPr>
              <a:t>+ </a:t>
            </a:r>
            <a:r>
              <a:rPr lang="en-US" sz="4000" err="1">
                <a:latin typeface="Palatino Linotype"/>
              </a:rPr>
              <a:t>e</a:t>
            </a:r>
            <a:r>
              <a:rPr lang="en-US" sz="4000" baseline="-25000" err="1">
                <a:latin typeface="Palatino Linotype"/>
              </a:rPr>
              <a:t>ti</a:t>
            </a:r>
            <a:endParaRPr lang="en-US" sz="4000" baseline="-25000">
              <a:latin typeface="Palatino Linotype"/>
            </a:endParaRPr>
          </a:p>
          <a:p>
            <a:r>
              <a:rPr lang="en-US" sz="4000" b="1" u="sng" dirty="0">
                <a:latin typeface="Palatino Linotype"/>
              </a:rPr>
              <a:t> Level 2:</a:t>
            </a:r>
            <a:endParaRPr lang="en-US" sz="4000"/>
          </a:p>
          <a:p>
            <a:r>
              <a:rPr lang="en-US" sz="4000" dirty="0">
                <a:latin typeface="Palatino Linotype"/>
              </a:rPr>
              <a:t>β</a:t>
            </a:r>
            <a:r>
              <a:rPr lang="en-US" sz="4000" baseline="-25000" dirty="0">
                <a:latin typeface="Palatino Linotype"/>
              </a:rPr>
              <a:t>0i</a:t>
            </a:r>
            <a:r>
              <a:rPr lang="en-US" sz="4000" dirty="0">
                <a:latin typeface="Palatino Linotype"/>
              </a:rPr>
              <a:t> = </a:t>
            </a:r>
            <a:r>
              <a:rPr lang="el" sz="4000" dirty="0">
                <a:latin typeface="Palatino Linotype"/>
                <a:cs typeface="Times New Roman"/>
              </a:rPr>
              <a:t>γ</a:t>
            </a:r>
            <a:r>
              <a:rPr lang="el" sz="4000" baseline="-25000" dirty="0">
                <a:latin typeface="Palatino Linotype"/>
                <a:cs typeface="Times New Roman"/>
              </a:rPr>
              <a:t>00 </a:t>
            </a:r>
            <a:r>
              <a:rPr lang="el" sz="4000" dirty="0">
                <a:latin typeface="Palatino Linotype"/>
                <a:cs typeface="Times New Roman"/>
              </a:rPr>
              <a:t>+ γ</a:t>
            </a:r>
            <a:r>
              <a:rPr lang="el" sz="4000" baseline="-25000" dirty="0">
                <a:latin typeface="Palatino Linotype"/>
                <a:cs typeface="Times New Roman"/>
              </a:rPr>
              <a:t>01</a:t>
            </a:r>
            <a:r>
              <a:rPr lang="el" sz="4000" dirty="0">
                <a:latin typeface="Palatino Linotype"/>
                <a:cs typeface="Times New Roman"/>
              </a:rPr>
              <a:t>Year + γ</a:t>
            </a:r>
            <a:r>
              <a:rPr lang="el" sz="4000" baseline="-25000" dirty="0">
                <a:latin typeface="Palatino Linotype"/>
                <a:cs typeface="Times New Roman"/>
              </a:rPr>
              <a:t>02</a:t>
            </a:r>
            <a:r>
              <a:rPr lang="el" sz="4000" dirty="0">
                <a:latin typeface="Palatino Linotype"/>
                <a:cs typeface="Times New Roman"/>
              </a:rPr>
              <a:t>Exposure + γ</a:t>
            </a:r>
            <a:r>
              <a:rPr lang="el" sz="4000" baseline="-25000" dirty="0">
                <a:latin typeface="Palatino Linotype"/>
                <a:cs typeface="Times New Roman"/>
              </a:rPr>
              <a:t>03</a:t>
            </a:r>
            <a:r>
              <a:rPr lang="el" sz="4000" dirty="0">
                <a:latin typeface="Palatino Linotype"/>
                <a:cs typeface="Times New Roman"/>
              </a:rPr>
              <a:t>Age + γ</a:t>
            </a:r>
            <a:r>
              <a:rPr lang="el" sz="4000" baseline="-25000" dirty="0">
                <a:latin typeface="Palatino Linotype"/>
                <a:cs typeface="Times New Roman"/>
              </a:rPr>
              <a:t>04</a:t>
            </a:r>
            <a:r>
              <a:rPr lang="el" sz="4000" dirty="0">
                <a:latin typeface="Palatino Linotype"/>
                <a:cs typeface="Times New Roman"/>
              </a:rPr>
              <a:t>Gender + U</a:t>
            </a:r>
            <a:r>
              <a:rPr lang="el" sz="4000" baseline="-25000" dirty="0">
                <a:latin typeface="Palatino Linotype"/>
                <a:cs typeface="Times New Roman"/>
              </a:rPr>
              <a:t>0i</a:t>
            </a:r>
            <a:endParaRPr lang="el" sz="4000" baseline="-25000" dirty="0">
              <a:latin typeface="Corbel"/>
            </a:endParaRPr>
          </a:p>
        </p:txBody>
      </p:sp>
      <p:pic>
        <p:nvPicPr>
          <p:cNvPr id="9" name="Picture 8" descr="A screenshot of a graph&#10;&#10;Description automatically generated">
            <a:extLst>
              <a:ext uri="{FF2B5EF4-FFF2-40B4-BE49-F238E27FC236}">
                <a16:creationId xmlns:a16="http://schemas.microsoft.com/office/drawing/2014/main" id="{7502F1EC-B8E3-C871-3C2A-BEC8652A5182}"/>
              </a:ext>
            </a:extLst>
          </p:cNvPr>
          <p:cNvPicPr>
            <a:picLocks noChangeAspect="1"/>
          </p:cNvPicPr>
          <p:nvPr/>
        </p:nvPicPr>
        <p:blipFill>
          <a:blip r:embed="rId10"/>
          <a:stretch>
            <a:fillRect/>
          </a:stretch>
        </p:blipFill>
        <p:spPr>
          <a:xfrm>
            <a:off x="34756903" y="5971907"/>
            <a:ext cx="8577664" cy="6566374"/>
          </a:xfrm>
          <a:prstGeom prst="rect">
            <a:avLst/>
          </a:prstGeom>
        </p:spPr>
      </p:pic>
    </p:spTree>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KSUTheme">
  <a:themeElements>
    <a:clrScheme name="Custom 2">
      <a:dk1>
        <a:sysClr val="windowText" lastClr="000000"/>
      </a:dk1>
      <a:lt1>
        <a:sysClr val="window" lastClr="FFFFFF"/>
      </a:lt1>
      <a:dk2>
        <a:srgbClr val="DE9F1F"/>
      </a:dk2>
      <a:lt2>
        <a:srgbClr val="E2C47C"/>
      </a:lt2>
      <a:accent1>
        <a:srgbClr val="6C0521"/>
      </a:accent1>
      <a:accent2>
        <a:srgbClr val="000000"/>
      </a:accent2>
      <a:accent3>
        <a:srgbClr val="DE9F1F"/>
      </a:accent3>
      <a:accent4>
        <a:srgbClr val="EFC23A"/>
      </a:accent4>
      <a:accent5>
        <a:srgbClr val="474949"/>
      </a:accent5>
      <a:accent6>
        <a:srgbClr val="989B9A"/>
      </a:accent6>
      <a:hlink>
        <a:srgbClr val="6C0521"/>
      </a:hlink>
      <a:folHlink>
        <a:srgbClr val="00000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57800AB36D5F429DA4DCF732A9AB76" ma:contentTypeVersion="4" ma:contentTypeDescription="Create a new document." ma:contentTypeScope="" ma:versionID="42464dcc7393ca131aa43fe764d0444e">
  <xsd:schema xmlns:xsd="http://www.w3.org/2001/XMLSchema" xmlns:xs="http://www.w3.org/2001/XMLSchema" xmlns:p="http://schemas.microsoft.com/office/2006/metadata/properties" xmlns:ns2="b5c6e1f9-23b6-4e32-bcdf-a98be1c88353" targetNamespace="http://schemas.microsoft.com/office/2006/metadata/properties" ma:root="true" ma:fieldsID="a93680afc1a874c973d85130dcfddedd" ns2:_="">
    <xsd:import namespace="b5c6e1f9-23b6-4e32-bcdf-a98be1c8835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c6e1f9-23b6-4e32-bcdf-a98be1c883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4D7742-CE7A-4283-A011-019C509AEE4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C9326DE-44C1-4770-977E-44F2881C42BF}">
  <ds:schemaRefs>
    <ds:schemaRef ds:uri="b5c6e1f9-23b6-4e32-bcdf-a98be1c8835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BA06CE7-F299-4461-A329-7E5CFAC513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KSU_theme.thmx</Template>
  <TotalTime>0</TotalTime>
  <Words>777</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Corbel</vt:lpstr>
      <vt:lpstr>Courier New</vt:lpstr>
      <vt:lpstr>Gill Sans MT</vt:lpstr>
      <vt:lpstr>Palatino Linotype</vt:lpstr>
      <vt:lpstr>Times New Roman</vt:lpstr>
      <vt:lpstr>KSUTheme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Ferguson</dc:creator>
  <cp:lastModifiedBy>Ashton James</cp:lastModifiedBy>
  <cp:revision>55</cp:revision>
  <cp:lastPrinted>2010-08-23T14:37:47Z</cp:lastPrinted>
  <dcterms:created xsi:type="dcterms:W3CDTF">2011-09-28T16:46:38Z</dcterms:created>
  <dcterms:modified xsi:type="dcterms:W3CDTF">2024-11-11T02:59:29Z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0x010100D157800AB36D5F429DA4DCF732A9AB76</vt:lpwstr>
  </property>
</Properties>
</file>