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74" r:id="rId7"/>
    <p:sldId id="261" r:id="rId8"/>
    <p:sldId id="275" r:id="rId9"/>
    <p:sldId id="263" r:id="rId10"/>
    <p:sldId id="276" r:id="rId11"/>
    <p:sldId id="264" r:id="rId12"/>
    <p:sldId id="265" r:id="rId13"/>
    <p:sldId id="266" r:id="rId14"/>
    <p:sldId id="268" r:id="rId15"/>
    <p:sldId id="272" r:id="rId16"/>
    <p:sldId id="277" r:id="rId17"/>
    <p:sldId id="278" r:id="rId18"/>
    <p:sldId id="273" r:id="rId19"/>
    <p:sldId id="279" r:id="rId20"/>
    <p:sldId id="285" r:id="rId21"/>
    <p:sldId id="286" r:id="rId22"/>
    <p:sldId id="287" r:id="rId23"/>
    <p:sldId id="282" r:id="rId24"/>
    <p:sldId id="280" r:id="rId25"/>
    <p:sldId id="281" r:id="rId26"/>
    <p:sldId id="270" r:id="rId27"/>
    <p:sldId id="267" r:id="rId28"/>
    <p:sldId id="283" r:id="rId29"/>
    <p:sldId id="271" r:id="rId30"/>
    <p:sldId id="284"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84" autoAdjust="0"/>
    <p:restoredTop sz="94660"/>
  </p:normalViewPr>
  <p:slideViewPr>
    <p:cSldViewPr snapToGrid="0">
      <p:cViewPr>
        <p:scale>
          <a:sx n="62" d="100"/>
          <a:sy n="62" d="100"/>
        </p:scale>
        <p:origin x="64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F626C-A0B7-4862-B9A1-5FC73620885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F8F22A6-702E-42CF-B766-F6C231357B1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052E894-EEC9-4CB7-9174-E007286353BD}"/>
              </a:ext>
            </a:extLst>
          </p:cNvPr>
          <p:cNvSpPr>
            <a:spLocks noGrp="1"/>
          </p:cNvSpPr>
          <p:nvPr>
            <p:ph type="dt" sz="half" idx="10"/>
          </p:nvPr>
        </p:nvSpPr>
        <p:spPr/>
        <p:txBody>
          <a:bodyPr/>
          <a:lstStyle/>
          <a:p>
            <a:fld id="{34479F31-D4A7-4FD3-9807-4DC382C33235}" type="datetimeFigureOut">
              <a:rPr lang="en-IN" smtClean="0"/>
              <a:t>19-05-2021</a:t>
            </a:fld>
            <a:endParaRPr lang="en-IN"/>
          </a:p>
        </p:txBody>
      </p:sp>
      <p:sp>
        <p:nvSpPr>
          <p:cNvPr id="5" name="Footer Placeholder 4">
            <a:extLst>
              <a:ext uri="{FF2B5EF4-FFF2-40B4-BE49-F238E27FC236}">
                <a16:creationId xmlns:a16="http://schemas.microsoft.com/office/drawing/2014/main" id="{AE06ACCB-B79F-45AC-A1B7-63F617D2700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586D94C-47E6-40D1-9673-51DD5EA20DD1}"/>
              </a:ext>
            </a:extLst>
          </p:cNvPr>
          <p:cNvSpPr>
            <a:spLocks noGrp="1"/>
          </p:cNvSpPr>
          <p:nvPr>
            <p:ph type="sldNum" sz="quarter" idx="12"/>
          </p:nvPr>
        </p:nvSpPr>
        <p:spPr/>
        <p:txBody>
          <a:bodyPr/>
          <a:lstStyle/>
          <a:p>
            <a:fld id="{4362B73D-ED50-4CC2-80BE-6CFF5B534D65}" type="slidenum">
              <a:rPr lang="en-IN" smtClean="0"/>
              <a:t>‹#›</a:t>
            </a:fld>
            <a:endParaRPr lang="en-IN"/>
          </a:p>
        </p:txBody>
      </p:sp>
    </p:spTree>
    <p:extLst>
      <p:ext uri="{BB962C8B-B14F-4D97-AF65-F5344CB8AC3E}">
        <p14:creationId xmlns:p14="http://schemas.microsoft.com/office/powerpoint/2010/main" val="2590104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57632-F1B1-4C51-B2B0-7C07B76C27A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94555B7-0FB0-42FB-B7F0-1FAA4F7E4B9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BC13F76-82D9-4B3D-AA83-C598F545F12D}"/>
              </a:ext>
            </a:extLst>
          </p:cNvPr>
          <p:cNvSpPr>
            <a:spLocks noGrp="1"/>
          </p:cNvSpPr>
          <p:nvPr>
            <p:ph type="dt" sz="half" idx="10"/>
          </p:nvPr>
        </p:nvSpPr>
        <p:spPr/>
        <p:txBody>
          <a:bodyPr/>
          <a:lstStyle/>
          <a:p>
            <a:fld id="{34479F31-D4A7-4FD3-9807-4DC382C33235}" type="datetimeFigureOut">
              <a:rPr lang="en-IN" smtClean="0"/>
              <a:t>19-05-2021</a:t>
            </a:fld>
            <a:endParaRPr lang="en-IN"/>
          </a:p>
        </p:txBody>
      </p:sp>
      <p:sp>
        <p:nvSpPr>
          <p:cNvPr id="5" name="Footer Placeholder 4">
            <a:extLst>
              <a:ext uri="{FF2B5EF4-FFF2-40B4-BE49-F238E27FC236}">
                <a16:creationId xmlns:a16="http://schemas.microsoft.com/office/drawing/2014/main" id="{E312D448-EBF0-42EE-97A7-11B202E65C6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A100899-5C64-43BD-864B-1886070906DF}"/>
              </a:ext>
            </a:extLst>
          </p:cNvPr>
          <p:cNvSpPr>
            <a:spLocks noGrp="1"/>
          </p:cNvSpPr>
          <p:nvPr>
            <p:ph type="sldNum" sz="quarter" idx="12"/>
          </p:nvPr>
        </p:nvSpPr>
        <p:spPr/>
        <p:txBody>
          <a:bodyPr/>
          <a:lstStyle/>
          <a:p>
            <a:fld id="{4362B73D-ED50-4CC2-80BE-6CFF5B534D65}" type="slidenum">
              <a:rPr lang="en-IN" smtClean="0"/>
              <a:t>‹#›</a:t>
            </a:fld>
            <a:endParaRPr lang="en-IN"/>
          </a:p>
        </p:txBody>
      </p:sp>
    </p:spTree>
    <p:extLst>
      <p:ext uri="{BB962C8B-B14F-4D97-AF65-F5344CB8AC3E}">
        <p14:creationId xmlns:p14="http://schemas.microsoft.com/office/powerpoint/2010/main" val="39545447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B43C86E-F7F5-4DB2-994C-A1936F49291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9192EF5-BC9F-41B4-8BE0-75AD9ABFEBF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DBB32DA-4BA3-4524-B9FD-C60779BFDA80}"/>
              </a:ext>
            </a:extLst>
          </p:cNvPr>
          <p:cNvSpPr>
            <a:spLocks noGrp="1"/>
          </p:cNvSpPr>
          <p:nvPr>
            <p:ph type="dt" sz="half" idx="10"/>
          </p:nvPr>
        </p:nvSpPr>
        <p:spPr/>
        <p:txBody>
          <a:bodyPr/>
          <a:lstStyle/>
          <a:p>
            <a:fld id="{34479F31-D4A7-4FD3-9807-4DC382C33235}" type="datetimeFigureOut">
              <a:rPr lang="en-IN" smtClean="0"/>
              <a:t>19-05-2021</a:t>
            </a:fld>
            <a:endParaRPr lang="en-IN"/>
          </a:p>
        </p:txBody>
      </p:sp>
      <p:sp>
        <p:nvSpPr>
          <p:cNvPr id="5" name="Footer Placeholder 4">
            <a:extLst>
              <a:ext uri="{FF2B5EF4-FFF2-40B4-BE49-F238E27FC236}">
                <a16:creationId xmlns:a16="http://schemas.microsoft.com/office/drawing/2014/main" id="{CBAF9E12-805A-4723-9649-7DE90D9E48C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5B24B9A-698E-4DAC-B2B9-35F13B021499}"/>
              </a:ext>
            </a:extLst>
          </p:cNvPr>
          <p:cNvSpPr>
            <a:spLocks noGrp="1"/>
          </p:cNvSpPr>
          <p:nvPr>
            <p:ph type="sldNum" sz="quarter" idx="12"/>
          </p:nvPr>
        </p:nvSpPr>
        <p:spPr/>
        <p:txBody>
          <a:bodyPr/>
          <a:lstStyle/>
          <a:p>
            <a:fld id="{4362B73D-ED50-4CC2-80BE-6CFF5B534D65}" type="slidenum">
              <a:rPr lang="en-IN" smtClean="0"/>
              <a:t>‹#›</a:t>
            </a:fld>
            <a:endParaRPr lang="en-IN"/>
          </a:p>
        </p:txBody>
      </p:sp>
    </p:spTree>
    <p:extLst>
      <p:ext uri="{BB962C8B-B14F-4D97-AF65-F5344CB8AC3E}">
        <p14:creationId xmlns:p14="http://schemas.microsoft.com/office/powerpoint/2010/main" val="37793828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ACD03-6E0F-4B3D-B101-85EDED5D6F2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0DECD55-C65A-45BC-8D4B-16A8F2CD447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2278A84-126E-4661-AEDB-C54A17F84DA4}"/>
              </a:ext>
            </a:extLst>
          </p:cNvPr>
          <p:cNvSpPr>
            <a:spLocks noGrp="1"/>
          </p:cNvSpPr>
          <p:nvPr>
            <p:ph type="dt" sz="half" idx="10"/>
          </p:nvPr>
        </p:nvSpPr>
        <p:spPr/>
        <p:txBody>
          <a:bodyPr/>
          <a:lstStyle/>
          <a:p>
            <a:fld id="{34479F31-D4A7-4FD3-9807-4DC382C33235}" type="datetimeFigureOut">
              <a:rPr lang="en-IN" smtClean="0"/>
              <a:t>19-05-2021</a:t>
            </a:fld>
            <a:endParaRPr lang="en-IN"/>
          </a:p>
        </p:txBody>
      </p:sp>
      <p:sp>
        <p:nvSpPr>
          <p:cNvPr id="5" name="Footer Placeholder 4">
            <a:extLst>
              <a:ext uri="{FF2B5EF4-FFF2-40B4-BE49-F238E27FC236}">
                <a16:creationId xmlns:a16="http://schemas.microsoft.com/office/drawing/2014/main" id="{DBAF02A6-9D5E-4225-A538-7600D240EA7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9621FA7-2252-4C39-9D68-6642772BA1B7}"/>
              </a:ext>
            </a:extLst>
          </p:cNvPr>
          <p:cNvSpPr>
            <a:spLocks noGrp="1"/>
          </p:cNvSpPr>
          <p:nvPr>
            <p:ph type="sldNum" sz="quarter" idx="12"/>
          </p:nvPr>
        </p:nvSpPr>
        <p:spPr/>
        <p:txBody>
          <a:bodyPr/>
          <a:lstStyle/>
          <a:p>
            <a:fld id="{4362B73D-ED50-4CC2-80BE-6CFF5B534D65}" type="slidenum">
              <a:rPr lang="en-IN" smtClean="0"/>
              <a:t>‹#›</a:t>
            </a:fld>
            <a:endParaRPr lang="en-IN"/>
          </a:p>
        </p:txBody>
      </p:sp>
    </p:spTree>
    <p:extLst>
      <p:ext uri="{BB962C8B-B14F-4D97-AF65-F5344CB8AC3E}">
        <p14:creationId xmlns:p14="http://schemas.microsoft.com/office/powerpoint/2010/main" val="19580347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B8ACC-03CC-46CB-AB7C-50B2FBAE462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2D2B973-BB30-4112-9175-95E5D69C76A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903848F-4DEB-43DD-A567-7A65D6EBA932}"/>
              </a:ext>
            </a:extLst>
          </p:cNvPr>
          <p:cNvSpPr>
            <a:spLocks noGrp="1"/>
          </p:cNvSpPr>
          <p:nvPr>
            <p:ph type="dt" sz="half" idx="10"/>
          </p:nvPr>
        </p:nvSpPr>
        <p:spPr/>
        <p:txBody>
          <a:bodyPr/>
          <a:lstStyle/>
          <a:p>
            <a:fld id="{34479F31-D4A7-4FD3-9807-4DC382C33235}" type="datetimeFigureOut">
              <a:rPr lang="en-IN" smtClean="0"/>
              <a:t>19-05-2021</a:t>
            </a:fld>
            <a:endParaRPr lang="en-IN"/>
          </a:p>
        </p:txBody>
      </p:sp>
      <p:sp>
        <p:nvSpPr>
          <p:cNvPr id="5" name="Footer Placeholder 4">
            <a:extLst>
              <a:ext uri="{FF2B5EF4-FFF2-40B4-BE49-F238E27FC236}">
                <a16:creationId xmlns:a16="http://schemas.microsoft.com/office/drawing/2014/main" id="{8D761F0E-CA42-41E5-A87F-F7020DDC4CE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E2CD4EE-30E8-487C-B863-14E519E99AAE}"/>
              </a:ext>
            </a:extLst>
          </p:cNvPr>
          <p:cNvSpPr>
            <a:spLocks noGrp="1"/>
          </p:cNvSpPr>
          <p:nvPr>
            <p:ph type="sldNum" sz="quarter" idx="12"/>
          </p:nvPr>
        </p:nvSpPr>
        <p:spPr/>
        <p:txBody>
          <a:bodyPr/>
          <a:lstStyle/>
          <a:p>
            <a:fld id="{4362B73D-ED50-4CC2-80BE-6CFF5B534D65}" type="slidenum">
              <a:rPr lang="en-IN" smtClean="0"/>
              <a:t>‹#›</a:t>
            </a:fld>
            <a:endParaRPr lang="en-IN"/>
          </a:p>
        </p:txBody>
      </p:sp>
    </p:spTree>
    <p:extLst>
      <p:ext uri="{BB962C8B-B14F-4D97-AF65-F5344CB8AC3E}">
        <p14:creationId xmlns:p14="http://schemas.microsoft.com/office/powerpoint/2010/main" val="40533334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566F6-8628-4E0E-AAAD-9649E45AFD7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FF3F405-B164-4856-9E7A-189EA1C2F1D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7A7DEE1-F29A-4631-A03B-8EF49CB506B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C5123BA-4778-4E7E-985F-17C9E0625CE8}"/>
              </a:ext>
            </a:extLst>
          </p:cNvPr>
          <p:cNvSpPr>
            <a:spLocks noGrp="1"/>
          </p:cNvSpPr>
          <p:nvPr>
            <p:ph type="dt" sz="half" idx="10"/>
          </p:nvPr>
        </p:nvSpPr>
        <p:spPr/>
        <p:txBody>
          <a:bodyPr/>
          <a:lstStyle/>
          <a:p>
            <a:fld id="{34479F31-D4A7-4FD3-9807-4DC382C33235}" type="datetimeFigureOut">
              <a:rPr lang="en-IN" smtClean="0"/>
              <a:t>19-05-2021</a:t>
            </a:fld>
            <a:endParaRPr lang="en-IN"/>
          </a:p>
        </p:txBody>
      </p:sp>
      <p:sp>
        <p:nvSpPr>
          <p:cNvPr id="6" name="Footer Placeholder 5">
            <a:extLst>
              <a:ext uri="{FF2B5EF4-FFF2-40B4-BE49-F238E27FC236}">
                <a16:creationId xmlns:a16="http://schemas.microsoft.com/office/drawing/2014/main" id="{DDE95EA3-639D-4799-9543-FC30B316842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AAAEAF7-80FE-4E54-99D1-E6F20795248B}"/>
              </a:ext>
            </a:extLst>
          </p:cNvPr>
          <p:cNvSpPr>
            <a:spLocks noGrp="1"/>
          </p:cNvSpPr>
          <p:nvPr>
            <p:ph type="sldNum" sz="quarter" idx="12"/>
          </p:nvPr>
        </p:nvSpPr>
        <p:spPr/>
        <p:txBody>
          <a:bodyPr/>
          <a:lstStyle/>
          <a:p>
            <a:fld id="{4362B73D-ED50-4CC2-80BE-6CFF5B534D65}" type="slidenum">
              <a:rPr lang="en-IN" smtClean="0"/>
              <a:t>‹#›</a:t>
            </a:fld>
            <a:endParaRPr lang="en-IN"/>
          </a:p>
        </p:txBody>
      </p:sp>
    </p:spTree>
    <p:extLst>
      <p:ext uri="{BB962C8B-B14F-4D97-AF65-F5344CB8AC3E}">
        <p14:creationId xmlns:p14="http://schemas.microsoft.com/office/powerpoint/2010/main" val="1510464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4809A-90A0-4E95-8536-65171C47C2E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83647D0-A20E-4E2C-AE2E-41BF07DB70D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609DA0A-AB6C-4624-A9C9-C647121A5A8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084F930-C7EB-4C9C-A60A-8ED4FE4993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C2303D9-5E39-4925-B2B8-28510A7DD8E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0C253B4-27F7-4326-A83F-9459AAA80026}"/>
              </a:ext>
            </a:extLst>
          </p:cNvPr>
          <p:cNvSpPr>
            <a:spLocks noGrp="1"/>
          </p:cNvSpPr>
          <p:nvPr>
            <p:ph type="dt" sz="half" idx="10"/>
          </p:nvPr>
        </p:nvSpPr>
        <p:spPr/>
        <p:txBody>
          <a:bodyPr/>
          <a:lstStyle/>
          <a:p>
            <a:fld id="{34479F31-D4A7-4FD3-9807-4DC382C33235}" type="datetimeFigureOut">
              <a:rPr lang="en-IN" smtClean="0"/>
              <a:t>19-05-2021</a:t>
            </a:fld>
            <a:endParaRPr lang="en-IN"/>
          </a:p>
        </p:txBody>
      </p:sp>
      <p:sp>
        <p:nvSpPr>
          <p:cNvPr id="8" name="Footer Placeholder 7">
            <a:extLst>
              <a:ext uri="{FF2B5EF4-FFF2-40B4-BE49-F238E27FC236}">
                <a16:creationId xmlns:a16="http://schemas.microsoft.com/office/drawing/2014/main" id="{ACCC4C5A-A4E7-4FBD-B15E-DF7AC34F18C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336B4FD-4289-4064-BE49-9CB1800B5E6A}"/>
              </a:ext>
            </a:extLst>
          </p:cNvPr>
          <p:cNvSpPr>
            <a:spLocks noGrp="1"/>
          </p:cNvSpPr>
          <p:nvPr>
            <p:ph type="sldNum" sz="quarter" idx="12"/>
          </p:nvPr>
        </p:nvSpPr>
        <p:spPr/>
        <p:txBody>
          <a:bodyPr/>
          <a:lstStyle/>
          <a:p>
            <a:fld id="{4362B73D-ED50-4CC2-80BE-6CFF5B534D65}" type="slidenum">
              <a:rPr lang="en-IN" smtClean="0"/>
              <a:t>‹#›</a:t>
            </a:fld>
            <a:endParaRPr lang="en-IN"/>
          </a:p>
        </p:txBody>
      </p:sp>
    </p:spTree>
    <p:extLst>
      <p:ext uri="{BB962C8B-B14F-4D97-AF65-F5344CB8AC3E}">
        <p14:creationId xmlns:p14="http://schemas.microsoft.com/office/powerpoint/2010/main" val="35968362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48F72-2F9D-4027-ACB3-49892370EAC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DAE7D61-13DB-4090-81A9-49C93697EA23}"/>
              </a:ext>
            </a:extLst>
          </p:cNvPr>
          <p:cNvSpPr>
            <a:spLocks noGrp="1"/>
          </p:cNvSpPr>
          <p:nvPr>
            <p:ph type="dt" sz="half" idx="10"/>
          </p:nvPr>
        </p:nvSpPr>
        <p:spPr/>
        <p:txBody>
          <a:bodyPr/>
          <a:lstStyle/>
          <a:p>
            <a:fld id="{34479F31-D4A7-4FD3-9807-4DC382C33235}" type="datetimeFigureOut">
              <a:rPr lang="en-IN" smtClean="0"/>
              <a:t>19-05-2021</a:t>
            </a:fld>
            <a:endParaRPr lang="en-IN"/>
          </a:p>
        </p:txBody>
      </p:sp>
      <p:sp>
        <p:nvSpPr>
          <p:cNvPr id="4" name="Footer Placeholder 3">
            <a:extLst>
              <a:ext uri="{FF2B5EF4-FFF2-40B4-BE49-F238E27FC236}">
                <a16:creationId xmlns:a16="http://schemas.microsoft.com/office/drawing/2014/main" id="{97216A25-5731-4F46-8FFB-B3171EFF7D4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ED1BC9D-9E16-4E82-81A8-087DF34FD195}"/>
              </a:ext>
            </a:extLst>
          </p:cNvPr>
          <p:cNvSpPr>
            <a:spLocks noGrp="1"/>
          </p:cNvSpPr>
          <p:nvPr>
            <p:ph type="sldNum" sz="quarter" idx="12"/>
          </p:nvPr>
        </p:nvSpPr>
        <p:spPr/>
        <p:txBody>
          <a:bodyPr/>
          <a:lstStyle/>
          <a:p>
            <a:fld id="{4362B73D-ED50-4CC2-80BE-6CFF5B534D65}" type="slidenum">
              <a:rPr lang="en-IN" smtClean="0"/>
              <a:t>‹#›</a:t>
            </a:fld>
            <a:endParaRPr lang="en-IN"/>
          </a:p>
        </p:txBody>
      </p:sp>
    </p:spTree>
    <p:extLst>
      <p:ext uri="{BB962C8B-B14F-4D97-AF65-F5344CB8AC3E}">
        <p14:creationId xmlns:p14="http://schemas.microsoft.com/office/powerpoint/2010/main" val="9548220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5A41050-8F03-43D1-8AF3-2B77D7441250}"/>
              </a:ext>
            </a:extLst>
          </p:cNvPr>
          <p:cNvSpPr>
            <a:spLocks noGrp="1"/>
          </p:cNvSpPr>
          <p:nvPr>
            <p:ph type="dt" sz="half" idx="10"/>
          </p:nvPr>
        </p:nvSpPr>
        <p:spPr/>
        <p:txBody>
          <a:bodyPr/>
          <a:lstStyle/>
          <a:p>
            <a:fld id="{34479F31-D4A7-4FD3-9807-4DC382C33235}" type="datetimeFigureOut">
              <a:rPr lang="en-IN" smtClean="0"/>
              <a:t>19-05-2021</a:t>
            </a:fld>
            <a:endParaRPr lang="en-IN"/>
          </a:p>
        </p:txBody>
      </p:sp>
      <p:sp>
        <p:nvSpPr>
          <p:cNvPr id="3" name="Footer Placeholder 2">
            <a:extLst>
              <a:ext uri="{FF2B5EF4-FFF2-40B4-BE49-F238E27FC236}">
                <a16:creationId xmlns:a16="http://schemas.microsoft.com/office/drawing/2014/main" id="{263842DE-F5AA-4A4C-9B06-63A4FD2EEE8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CE62451-55A9-46C5-8591-D9A96318630E}"/>
              </a:ext>
            </a:extLst>
          </p:cNvPr>
          <p:cNvSpPr>
            <a:spLocks noGrp="1"/>
          </p:cNvSpPr>
          <p:nvPr>
            <p:ph type="sldNum" sz="quarter" idx="12"/>
          </p:nvPr>
        </p:nvSpPr>
        <p:spPr/>
        <p:txBody>
          <a:bodyPr/>
          <a:lstStyle/>
          <a:p>
            <a:fld id="{4362B73D-ED50-4CC2-80BE-6CFF5B534D65}" type="slidenum">
              <a:rPr lang="en-IN" smtClean="0"/>
              <a:t>‹#›</a:t>
            </a:fld>
            <a:endParaRPr lang="en-IN"/>
          </a:p>
        </p:txBody>
      </p:sp>
    </p:spTree>
    <p:extLst>
      <p:ext uri="{BB962C8B-B14F-4D97-AF65-F5344CB8AC3E}">
        <p14:creationId xmlns:p14="http://schemas.microsoft.com/office/powerpoint/2010/main" val="26385081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B92B5-5B7A-4B91-91AF-DD5AD8ED3A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EC8BF2B-7BC2-4C31-A3B7-B3536137BE6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E44CC77-CF60-49D9-BABD-4C646A3208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9EF7FB-251D-4EBA-BBE3-F1649AA48467}"/>
              </a:ext>
            </a:extLst>
          </p:cNvPr>
          <p:cNvSpPr>
            <a:spLocks noGrp="1"/>
          </p:cNvSpPr>
          <p:nvPr>
            <p:ph type="dt" sz="half" idx="10"/>
          </p:nvPr>
        </p:nvSpPr>
        <p:spPr/>
        <p:txBody>
          <a:bodyPr/>
          <a:lstStyle/>
          <a:p>
            <a:fld id="{34479F31-D4A7-4FD3-9807-4DC382C33235}" type="datetimeFigureOut">
              <a:rPr lang="en-IN" smtClean="0"/>
              <a:t>19-05-2021</a:t>
            </a:fld>
            <a:endParaRPr lang="en-IN"/>
          </a:p>
        </p:txBody>
      </p:sp>
      <p:sp>
        <p:nvSpPr>
          <p:cNvPr id="6" name="Footer Placeholder 5">
            <a:extLst>
              <a:ext uri="{FF2B5EF4-FFF2-40B4-BE49-F238E27FC236}">
                <a16:creationId xmlns:a16="http://schemas.microsoft.com/office/drawing/2014/main" id="{A74246F6-D9FD-418D-BD15-8AC728B49BB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A1F3141-B9BA-4CF9-955D-135B27A53647}"/>
              </a:ext>
            </a:extLst>
          </p:cNvPr>
          <p:cNvSpPr>
            <a:spLocks noGrp="1"/>
          </p:cNvSpPr>
          <p:nvPr>
            <p:ph type="sldNum" sz="quarter" idx="12"/>
          </p:nvPr>
        </p:nvSpPr>
        <p:spPr/>
        <p:txBody>
          <a:bodyPr/>
          <a:lstStyle/>
          <a:p>
            <a:fld id="{4362B73D-ED50-4CC2-80BE-6CFF5B534D65}" type="slidenum">
              <a:rPr lang="en-IN" smtClean="0"/>
              <a:t>‹#›</a:t>
            </a:fld>
            <a:endParaRPr lang="en-IN"/>
          </a:p>
        </p:txBody>
      </p:sp>
    </p:spTree>
    <p:extLst>
      <p:ext uri="{BB962C8B-B14F-4D97-AF65-F5344CB8AC3E}">
        <p14:creationId xmlns:p14="http://schemas.microsoft.com/office/powerpoint/2010/main" val="22588745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37FA5-6B5B-4D93-82E3-64C17A29DF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9992AA1-1706-473F-8594-349D864A7E4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7C5D56A-4774-4E09-9811-E01264F5D8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DC6964-97C6-463A-B119-F35EF03C44AE}"/>
              </a:ext>
            </a:extLst>
          </p:cNvPr>
          <p:cNvSpPr>
            <a:spLocks noGrp="1"/>
          </p:cNvSpPr>
          <p:nvPr>
            <p:ph type="dt" sz="half" idx="10"/>
          </p:nvPr>
        </p:nvSpPr>
        <p:spPr/>
        <p:txBody>
          <a:bodyPr/>
          <a:lstStyle/>
          <a:p>
            <a:fld id="{34479F31-D4A7-4FD3-9807-4DC382C33235}" type="datetimeFigureOut">
              <a:rPr lang="en-IN" smtClean="0"/>
              <a:t>19-05-2021</a:t>
            </a:fld>
            <a:endParaRPr lang="en-IN"/>
          </a:p>
        </p:txBody>
      </p:sp>
      <p:sp>
        <p:nvSpPr>
          <p:cNvPr id="6" name="Footer Placeholder 5">
            <a:extLst>
              <a:ext uri="{FF2B5EF4-FFF2-40B4-BE49-F238E27FC236}">
                <a16:creationId xmlns:a16="http://schemas.microsoft.com/office/drawing/2014/main" id="{F64068FA-DE18-434B-99B4-715014D9867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DF1EDC4-423D-4AD4-BC33-9A6F44979ADF}"/>
              </a:ext>
            </a:extLst>
          </p:cNvPr>
          <p:cNvSpPr>
            <a:spLocks noGrp="1"/>
          </p:cNvSpPr>
          <p:nvPr>
            <p:ph type="sldNum" sz="quarter" idx="12"/>
          </p:nvPr>
        </p:nvSpPr>
        <p:spPr/>
        <p:txBody>
          <a:bodyPr/>
          <a:lstStyle/>
          <a:p>
            <a:fld id="{4362B73D-ED50-4CC2-80BE-6CFF5B534D65}" type="slidenum">
              <a:rPr lang="en-IN" smtClean="0"/>
              <a:t>‹#›</a:t>
            </a:fld>
            <a:endParaRPr lang="en-IN"/>
          </a:p>
        </p:txBody>
      </p:sp>
    </p:spTree>
    <p:extLst>
      <p:ext uri="{BB962C8B-B14F-4D97-AF65-F5344CB8AC3E}">
        <p14:creationId xmlns:p14="http://schemas.microsoft.com/office/powerpoint/2010/main" val="20379940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9B3A78C-6EB5-4DB1-87D1-DD43352D95A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F8FAAC0-BE11-4EA0-A22F-B2703333E3D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56F89EF-37BC-4602-92FD-26831A9B34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479F31-D4A7-4FD3-9807-4DC382C33235}" type="datetimeFigureOut">
              <a:rPr lang="en-IN" smtClean="0"/>
              <a:t>19-05-2021</a:t>
            </a:fld>
            <a:endParaRPr lang="en-IN"/>
          </a:p>
        </p:txBody>
      </p:sp>
      <p:sp>
        <p:nvSpPr>
          <p:cNvPr id="5" name="Footer Placeholder 4">
            <a:extLst>
              <a:ext uri="{FF2B5EF4-FFF2-40B4-BE49-F238E27FC236}">
                <a16:creationId xmlns:a16="http://schemas.microsoft.com/office/drawing/2014/main" id="{4BF55EE7-A94E-4C0C-BF48-1E3952890C7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AAF240D-E7F1-4F26-96D7-DEA38D7AE81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62B73D-ED50-4CC2-80BE-6CFF5B534D65}" type="slidenum">
              <a:rPr lang="en-IN" smtClean="0"/>
              <a:t>‹#›</a:t>
            </a:fld>
            <a:endParaRPr lang="en-IN"/>
          </a:p>
        </p:txBody>
      </p:sp>
    </p:spTree>
    <p:extLst>
      <p:ext uri="{BB962C8B-B14F-4D97-AF65-F5344CB8AC3E}">
        <p14:creationId xmlns:p14="http://schemas.microsoft.com/office/powerpoint/2010/main" val="32916680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core.ac.uk/download/pdf/42890997.pdf"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www.coursera.org/learn/intro-to-numerical-analysis/supplement/CyzQv/slides" TargetMode="External"/><Relationship Id="rId7" Type="http://schemas.openxmlformats.org/officeDocument/2006/relationships/hyperlink" Target="http://utminers.utep.edu/xzeng/2017spring_math5330/MATH_5330_Computational_Methods_of_Linear_Algebra_files/ln10.pdf" TargetMode="External"/><Relationship Id="rId2" Type="http://schemas.openxmlformats.org/officeDocument/2006/relationships/hyperlink" Target="https://core.ac.uk/download/pdf/42890997.pdf" TargetMode="External"/><Relationship Id="rId1" Type="http://schemas.openxmlformats.org/officeDocument/2006/relationships/slideLayout" Target="../slideLayouts/slideLayout2.xml"/><Relationship Id="rId6" Type="http://schemas.openxmlformats.org/officeDocument/2006/relationships/hyperlink" Target="https://en.wikipedia.org/wiki/Householder_transformation#Computational_and_theoretical_relationship_to_other_unitary_transformations" TargetMode="External"/><Relationship Id="rId5" Type="http://schemas.openxmlformats.org/officeDocument/2006/relationships/hyperlink" Target="http://www.cse.psu.edu/~b58/cse456/lecture13.pdf" TargetMode="External"/><Relationship Id="rId4" Type="http://schemas.openxmlformats.org/officeDocument/2006/relationships/hyperlink" Target="http://homepage.divms.uiowa.edu/~atkinson/m171.dir/sec_9-4.pdf"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70CCA-9CBF-4668-A0B2-9CE8F877C768}"/>
              </a:ext>
            </a:extLst>
          </p:cNvPr>
          <p:cNvSpPr>
            <a:spLocks noGrp="1"/>
          </p:cNvSpPr>
          <p:nvPr>
            <p:ph type="ctrTitle"/>
          </p:nvPr>
        </p:nvSpPr>
        <p:spPr>
          <a:xfrm>
            <a:off x="2097881" y="3429000"/>
            <a:ext cx="7691438" cy="874713"/>
          </a:xfrm>
        </p:spPr>
        <p:txBody>
          <a:bodyPr>
            <a:normAutofit fontScale="90000"/>
          </a:bodyPr>
          <a:lstStyle/>
          <a:p>
            <a:r>
              <a:rPr lang="en-IN" sz="4000" dirty="0">
                <a:latin typeface="Bahnschrift Light" panose="020B0502040204020203" pitchFamily="34" charset="0"/>
              </a:rPr>
              <a:t>MA-205 Computing Lab</a:t>
            </a:r>
            <a:br>
              <a:rPr lang="en-IN" sz="4000" dirty="0">
                <a:latin typeface="Bahnschrift Light" panose="020B0502040204020203" pitchFamily="34" charset="0"/>
              </a:rPr>
            </a:br>
            <a:r>
              <a:rPr lang="en-IN" sz="4000" dirty="0">
                <a:latin typeface="Bahnschrift Light" panose="020B0502040204020203" pitchFamily="34" charset="0"/>
              </a:rPr>
              <a:t>End term Assignment</a:t>
            </a:r>
          </a:p>
        </p:txBody>
      </p:sp>
      <p:pic>
        <p:nvPicPr>
          <p:cNvPr id="5" name="Picture 4">
            <a:extLst>
              <a:ext uri="{FF2B5EF4-FFF2-40B4-BE49-F238E27FC236}">
                <a16:creationId xmlns:a16="http://schemas.microsoft.com/office/drawing/2014/main" id="{A752437E-BB8A-4548-96A7-A8E4C3AC3F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8600" y="198437"/>
            <a:ext cx="3810000" cy="2857500"/>
          </a:xfrm>
          <a:prstGeom prst="rect">
            <a:avLst/>
          </a:prstGeom>
        </p:spPr>
      </p:pic>
      <p:sp>
        <p:nvSpPr>
          <p:cNvPr id="9" name="TextBox 8">
            <a:extLst>
              <a:ext uri="{FF2B5EF4-FFF2-40B4-BE49-F238E27FC236}">
                <a16:creationId xmlns:a16="http://schemas.microsoft.com/office/drawing/2014/main" id="{4C36155D-B74B-4E06-B5F9-DC26883518DF}"/>
              </a:ext>
            </a:extLst>
          </p:cNvPr>
          <p:cNvSpPr txBox="1"/>
          <p:nvPr/>
        </p:nvSpPr>
        <p:spPr>
          <a:xfrm>
            <a:off x="1619250" y="4676776"/>
            <a:ext cx="9782175" cy="523220"/>
          </a:xfrm>
          <a:prstGeom prst="rect">
            <a:avLst/>
          </a:prstGeom>
          <a:noFill/>
        </p:spPr>
        <p:txBody>
          <a:bodyPr wrap="square" rtlCol="0">
            <a:spAutoFit/>
          </a:bodyPr>
          <a:lstStyle/>
          <a:p>
            <a:r>
              <a:rPr lang="en-IN" sz="2800" dirty="0">
                <a:latin typeface="Bahnschrift Light" panose="020B0502040204020203" pitchFamily="34" charset="0"/>
              </a:rPr>
              <a:t>              Instructor – Dr. Manoranjan Mishra</a:t>
            </a:r>
          </a:p>
        </p:txBody>
      </p:sp>
      <p:sp>
        <p:nvSpPr>
          <p:cNvPr id="10" name="TextBox 9">
            <a:extLst>
              <a:ext uri="{FF2B5EF4-FFF2-40B4-BE49-F238E27FC236}">
                <a16:creationId xmlns:a16="http://schemas.microsoft.com/office/drawing/2014/main" id="{5D38C970-AD87-49A9-8B06-280839B3E98E}"/>
              </a:ext>
            </a:extLst>
          </p:cNvPr>
          <p:cNvSpPr txBox="1"/>
          <p:nvPr/>
        </p:nvSpPr>
        <p:spPr>
          <a:xfrm>
            <a:off x="1543050" y="5724525"/>
            <a:ext cx="10134600" cy="461665"/>
          </a:xfrm>
          <a:prstGeom prst="rect">
            <a:avLst/>
          </a:prstGeom>
          <a:noFill/>
        </p:spPr>
        <p:txBody>
          <a:bodyPr wrap="square" rtlCol="0">
            <a:spAutoFit/>
          </a:bodyPr>
          <a:lstStyle/>
          <a:p>
            <a:r>
              <a:rPr lang="en-IN" sz="2400" dirty="0">
                <a:latin typeface="Bahnschrift Light" panose="020B0502040204020203" pitchFamily="34" charset="0"/>
              </a:rPr>
              <a:t>Submitted by : Ashish Sharma                Entry Number: 2019MCB1213</a:t>
            </a:r>
            <a:endParaRPr lang="en-IN" dirty="0"/>
          </a:p>
        </p:txBody>
      </p:sp>
    </p:spTree>
    <p:extLst>
      <p:ext uri="{BB962C8B-B14F-4D97-AF65-F5344CB8AC3E}">
        <p14:creationId xmlns:p14="http://schemas.microsoft.com/office/powerpoint/2010/main" val="36394215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319C55-963A-43B9-91C5-B6F017EBC35F}"/>
              </a:ext>
            </a:extLst>
          </p:cNvPr>
          <p:cNvSpPr>
            <a:spLocks noGrp="1"/>
          </p:cNvSpPr>
          <p:nvPr>
            <p:ph idx="1"/>
          </p:nvPr>
        </p:nvSpPr>
        <p:spPr>
          <a:xfrm>
            <a:off x="838200" y="314960"/>
            <a:ext cx="10515600" cy="5862003"/>
          </a:xfrm>
        </p:spPr>
        <p:txBody>
          <a:bodyPr/>
          <a:lstStyle/>
          <a:p>
            <a:r>
              <a:rPr lang="en-IN" dirty="0"/>
              <a:t>So, in first similarity transformation I try to find </a:t>
            </a:r>
            <a:r>
              <a:rPr lang="en-IN" dirty="0" err="1"/>
              <a:t>x</a:t>
            </a:r>
            <a:r>
              <a:rPr lang="en-IN" baseline="-25000" dirty="0" err="1"/>
              <a:t>r</a:t>
            </a:r>
            <a:r>
              <a:rPr lang="en-IN" dirty="0" err="1"/>
              <a:t>’s</a:t>
            </a:r>
            <a:r>
              <a:rPr lang="en-IN" dirty="0"/>
              <a:t> of </a:t>
            </a:r>
            <a:r>
              <a:rPr lang="en-IN" dirty="0" err="1"/>
              <a:t>w</a:t>
            </a:r>
            <a:r>
              <a:rPr lang="en-IN" baseline="-25000" dirty="0" err="1"/>
              <a:t>r</a:t>
            </a:r>
            <a:r>
              <a:rPr lang="en-IN" dirty="0"/>
              <a:t> such that I get 0’s at positions (1,3),(1,4),. . .,(1,n) and at (3,1),(4,1),. . .,(n,1)</a:t>
            </a:r>
          </a:p>
          <a:p>
            <a:r>
              <a:rPr lang="en-IN" dirty="0"/>
              <a:t>The new row and column that I get is actually the reflected vector which I told in the initial slides.</a:t>
            </a:r>
          </a:p>
          <a:p>
            <a:r>
              <a:rPr lang="en-IN" dirty="0"/>
              <a:t>In second rotation 0’s are introduced at (2,4),(2,5),. . .,(2,n) positions and (4,2), (5,2), (6,2), . . ., (n,2)</a:t>
            </a:r>
          </a:p>
          <a:p>
            <a:r>
              <a:rPr lang="en-IN" dirty="0"/>
              <a:t>Similarly in the </a:t>
            </a:r>
            <a:r>
              <a:rPr lang="en-IN" dirty="0" err="1"/>
              <a:t>r</a:t>
            </a:r>
            <a:r>
              <a:rPr lang="en-IN" baseline="30000" dirty="0" err="1"/>
              <a:t>th</a:t>
            </a:r>
            <a:r>
              <a:rPr lang="en-IN" dirty="0"/>
              <a:t> rotation 0’s are introduced at (r,r+2),(r,r+3),. . .,(</a:t>
            </a:r>
            <a:r>
              <a:rPr lang="en-IN" dirty="0" err="1"/>
              <a:t>r,n</a:t>
            </a:r>
            <a:r>
              <a:rPr lang="en-IN" dirty="0"/>
              <a:t>) positions and (r+2,r),(r+3,r),(r+4,r),. . .,(</a:t>
            </a:r>
            <a:r>
              <a:rPr lang="en-IN" dirty="0" err="1"/>
              <a:t>n,r</a:t>
            </a:r>
            <a:r>
              <a:rPr lang="en-IN" dirty="0"/>
              <a:t>) positions.</a:t>
            </a:r>
          </a:p>
          <a:p>
            <a:r>
              <a:rPr lang="en-IN" dirty="0"/>
              <a:t>After n-2 such Householder Transformations our matrix gets </a:t>
            </a:r>
            <a:r>
              <a:rPr lang="en-IN" dirty="0" err="1"/>
              <a:t>tridiagonalized</a:t>
            </a:r>
            <a:endParaRPr lang="en-IN" dirty="0"/>
          </a:p>
          <a:p>
            <a:endParaRPr lang="en-IN" dirty="0"/>
          </a:p>
        </p:txBody>
      </p:sp>
    </p:spTree>
    <p:extLst>
      <p:ext uri="{BB962C8B-B14F-4D97-AF65-F5344CB8AC3E}">
        <p14:creationId xmlns:p14="http://schemas.microsoft.com/office/powerpoint/2010/main" val="31424170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58D1D2-BECD-4315-9BF0-970C7D3E5A6F}"/>
              </a:ext>
            </a:extLst>
          </p:cNvPr>
          <p:cNvSpPr>
            <a:spLocks noGrp="1"/>
          </p:cNvSpPr>
          <p:nvPr>
            <p:ph idx="1"/>
          </p:nvPr>
        </p:nvSpPr>
        <p:spPr>
          <a:xfrm>
            <a:off x="838200" y="371475"/>
            <a:ext cx="10515600" cy="5805488"/>
          </a:xfrm>
        </p:spPr>
        <p:txBody>
          <a:bodyPr/>
          <a:lstStyle/>
          <a:p>
            <a:pPr marL="0" indent="0">
              <a:buNone/>
            </a:pPr>
            <a:r>
              <a:rPr lang="en-IN" dirty="0"/>
              <a:t>2)Sturm Sequence</a:t>
            </a:r>
          </a:p>
          <a:p>
            <a:r>
              <a:rPr lang="en-IN" dirty="0"/>
              <a:t> Now we form a Sturm sequence for characteristic equation of the </a:t>
            </a:r>
            <a:r>
              <a:rPr lang="en-IN" dirty="0" err="1"/>
              <a:t>tridiagonalized</a:t>
            </a:r>
            <a:r>
              <a:rPr lang="en-IN" dirty="0"/>
              <a:t> matrix obtained (say B).</a:t>
            </a:r>
          </a:p>
          <a:p>
            <a:r>
              <a:rPr lang="en-IN" dirty="0"/>
              <a:t>Studying the changes in sign in the sequence of functions help to give intervals in which the eigen values lie. </a:t>
            </a:r>
          </a:p>
          <a:p>
            <a:r>
              <a:rPr lang="en-IN" dirty="0"/>
              <a:t>Iteratively studying the changes in sign on shorter and shorter intervals helps us get the eigen value.</a:t>
            </a:r>
          </a:p>
          <a:p>
            <a:r>
              <a:rPr lang="en-IN" dirty="0"/>
              <a:t>|k </a:t>
            </a:r>
            <a:r>
              <a:rPr lang="en-IN" b="1" dirty="0"/>
              <a:t>I</a:t>
            </a:r>
            <a:r>
              <a:rPr lang="en-IN" dirty="0"/>
              <a:t> - </a:t>
            </a:r>
            <a:r>
              <a:rPr lang="en-IN" b="1" dirty="0"/>
              <a:t>B</a:t>
            </a:r>
            <a:r>
              <a:rPr lang="en-IN" dirty="0"/>
              <a:t>| is the characteristic equation of B where B [n x n] tridiagonal symmetric matrix(with same eigen values as A obtained after Householder transformations)</a:t>
            </a:r>
          </a:p>
          <a:p>
            <a:pPr marL="0" indent="0">
              <a:buNone/>
            </a:pPr>
            <a:endParaRPr lang="en-IN" dirty="0"/>
          </a:p>
        </p:txBody>
      </p:sp>
    </p:spTree>
    <p:extLst>
      <p:ext uri="{BB962C8B-B14F-4D97-AF65-F5344CB8AC3E}">
        <p14:creationId xmlns:p14="http://schemas.microsoft.com/office/powerpoint/2010/main" val="33106497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A079D8-D339-4D6C-B7F9-F0AE84EB6FE1}"/>
              </a:ext>
            </a:extLst>
          </p:cNvPr>
          <p:cNvSpPr>
            <a:spLocks noGrp="1"/>
          </p:cNvSpPr>
          <p:nvPr>
            <p:ph idx="1"/>
          </p:nvPr>
        </p:nvSpPr>
        <p:spPr>
          <a:xfrm>
            <a:off x="838200" y="295275"/>
            <a:ext cx="10515600" cy="5881688"/>
          </a:xfrm>
        </p:spPr>
        <p:txBody>
          <a:bodyPr/>
          <a:lstStyle/>
          <a:p>
            <a:r>
              <a:rPr lang="en-IN" dirty="0"/>
              <a:t>The sequence of functions {</a:t>
            </a:r>
            <a:r>
              <a:rPr lang="en-IN" dirty="0" err="1"/>
              <a:t>f</a:t>
            </a:r>
            <a:r>
              <a:rPr lang="en-IN" baseline="-25000" dirty="0" err="1"/>
              <a:t>n</a:t>
            </a:r>
            <a:r>
              <a:rPr lang="en-IN" dirty="0"/>
              <a:t>} can be found by the iterative process:</a:t>
            </a:r>
          </a:p>
          <a:p>
            <a:pPr lvl="1"/>
            <a:r>
              <a:rPr lang="en-IN" dirty="0"/>
              <a:t> f</a:t>
            </a:r>
            <a:r>
              <a:rPr lang="en-IN" baseline="-25000" dirty="0"/>
              <a:t>0</a:t>
            </a:r>
            <a:r>
              <a:rPr lang="en-IN" dirty="0"/>
              <a:t> = 1</a:t>
            </a:r>
          </a:p>
          <a:p>
            <a:pPr marL="457200" lvl="1" indent="0">
              <a:buNone/>
            </a:pPr>
            <a:endParaRPr lang="en-IN" dirty="0"/>
          </a:p>
          <a:p>
            <a:pPr lvl="1"/>
            <a:r>
              <a:rPr lang="en-IN" dirty="0"/>
              <a:t> f</a:t>
            </a:r>
            <a:r>
              <a:rPr lang="en-IN" baseline="-25000" dirty="0"/>
              <a:t>1</a:t>
            </a:r>
            <a:r>
              <a:rPr lang="en-IN" dirty="0"/>
              <a:t> = k – b</a:t>
            </a:r>
            <a:r>
              <a:rPr lang="en-IN" baseline="-25000" dirty="0"/>
              <a:t>1</a:t>
            </a:r>
          </a:p>
          <a:p>
            <a:pPr lvl="1"/>
            <a:endParaRPr lang="en-IN" baseline="-25000" dirty="0"/>
          </a:p>
          <a:p>
            <a:pPr lvl="1"/>
            <a:r>
              <a:rPr lang="en-IN" dirty="0"/>
              <a:t> </a:t>
            </a:r>
            <a:r>
              <a:rPr lang="en-IN" dirty="0" err="1"/>
              <a:t>f</a:t>
            </a:r>
            <a:r>
              <a:rPr lang="en-IN" baseline="-25000" dirty="0" err="1"/>
              <a:t>r</a:t>
            </a:r>
            <a:r>
              <a:rPr lang="en-IN" dirty="0"/>
              <a:t> = (k - </a:t>
            </a:r>
            <a:r>
              <a:rPr lang="en-IN" dirty="0" err="1"/>
              <a:t>b</a:t>
            </a:r>
            <a:r>
              <a:rPr lang="en-IN" baseline="-25000" dirty="0" err="1"/>
              <a:t>r</a:t>
            </a:r>
            <a:r>
              <a:rPr lang="en-IN" dirty="0"/>
              <a:t>)*f</a:t>
            </a:r>
            <a:r>
              <a:rPr lang="en-IN" baseline="-25000" dirty="0"/>
              <a:t>r-1</a:t>
            </a:r>
            <a:r>
              <a:rPr lang="en-IN" dirty="0"/>
              <a:t> – c</a:t>
            </a:r>
            <a:r>
              <a:rPr lang="en-IN" baseline="-25000" dirty="0"/>
              <a:t>r-1</a:t>
            </a:r>
            <a:r>
              <a:rPr lang="en-IN" baseline="30000" dirty="0"/>
              <a:t>2</a:t>
            </a:r>
            <a:r>
              <a:rPr lang="en-IN" dirty="0"/>
              <a:t> f</a:t>
            </a:r>
            <a:r>
              <a:rPr lang="en-IN" baseline="-25000" dirty="0"/>
              <a:t>r-2</a:t>
            </a:r>
            <a:r>
              <a:rPr lang="en-IN" dirty="0"/>
              <a:t> ;2&lt;=r&lt;=n</a:t>
            </a:r>
          </a:p>
          <a:p>
            <a:pPr marL="457200" lvl="1" indent="0">
              <a:buNone/>
            </a:pPr>
            <a:endParaRPr lang="en-IN" dirty="0"/>
          </a:p>
          <a:p>
            <a:pPr marL="457200" lvl="1" indent="0">
              <a:buNone/>
            </a:pPr>
            <a:r>
              <a:rPr lang="en-IN" dirty="0"/>
              <a:t>Here </a:t>
            </a:r>
            <a:r>
              <a:rPr lang="en-IN" b="1" dirty="0"/>
              <a:t>B </a:t>
            </a:r>
            <a:r>
              <a:rPr lang="en-IN" dirty="0"/>
              <a:t>= </a:t>
            </a:r>
          </a:p>
          <a:p>
            <a:pPr marL="457200" lvl="1" indent="0">
              <a:buNone/>
            </a:pPr>
            <a:endParaRPr lang="en-IN" dirty="0"/>
          </a:p>
          <a:p>
            <a:pPr marL="457200" lvl="1" indent="0">
              <a:buNone/>
            </a:pPr>
            <a:endParaRPr lang="en-IN" dirty="0"/>
          </a:p>
          <a:p>
            <a:pPr marL="457200" lvl="1" indent="0">
              <a:buNone/>
            </a:pPr>
            <a:endParaRPr lang="en-IN" dirty="0"/>
          </a:p>
          <a:p>
            <a:pPr marL="457200" lvl="1" indent="0">
              <a:buNone/>
            </a:pPr>
            <a:endParaRPr lang="en-IN" dirty="0"/>
          </a:p>
          <a:p>
            <a:pPr marL="457200" lvl="1" indent="0">
              <a:buNone/>
            </a:pPr>
            <a:r>
              <a:rPr lang="en-IN" dirty="0"/>
              <a:t>Here a</a:t>
            </a:r>
            <a:r>
              <a:rPr lang="en-IN" baseline="-25000" dirty="0"/>
              <a:t>i+1</a:t>
            </a:r>
            <a:r>
              <a:rPr lang="en-IN" dirty="0"/>
              <a:t> = c</a:t>
            </a:r>
            <a:r>
              <a:rPr lang="en-IN" baseline="-25000" dirty="0"/>
              <a:t>i</a:t>
            </a:r>
            <a:r>
              <a:rPr lang="en-IN" dirty="0"/>
              <a:t> ; 1&lt;=</a:t>
            </a:r>
            <a:r>
              <a:rPr lang="en-IN" dirty="0" err="1"/>
              <a:t>i</a:t>
            </a:r>
            <a:r>
              <a:rPr lang="en-IN" dirty="0"/>
              <a:t>&lt;=n-1</a:t>
            </a:r>
          </a:p>
          <a:p>
            <a:pPr lvl="1"/>
            <a:endParaRPr lang="en-IN" dirty="0"/>
          </a:p>
          <a:p>
            <a:pPr lvl="1"/>
            <a:endParaRPr lang="en-IN" dirty="0"/>
          </a:p>
          <a:p>
            <a:pPr marL="457200" lvl="1" indent="0">
              <a:buNone/>
            </a:pPr>
            <a:endParaRPr lang="en-IN" dirty="0"/>
          </a:p>
        </p:txBody>
      </p:sp>
      <p:pic>
        <p:nvPicPr>
          <p:cNvPr id="4" name="Picture 3">
            <a:extLst>
              <a:ext uri="{FF2B5EF4-FFF2-40B4-BE49-F238E27FC236}">
                <a16:creationId xmlns:a16="http://schemas.microsoft.com/office/drawing/2014/main" id="{2169302B-C8CC-4CF9-8EC8-5BE8BCEE51A4}"/>
              </a:ext>
            </a:extLst>
          </p:cNvPr>
          <p:cNvPicPr>
            <a:picLocks noChangeAspect="1"/>
          </p:cNvPicPr>
          <p:nvPr/>
        </p:nvPicPr>
        <p:blipFill>
          <a:blip r:embed="rId2"/>
          <a:stretch>
            <a:fillRect/>
          </a:stretch>
        </p:blipFill>
        <p:spPr>
          <a:xfrm>
            <a:off x="2793950" y="2712685"/>
            <a:ext cx="2641650" cy="1876962"/>
          </a:xfrm>
          <a:prstGeom prst="rect">
            <a:avLst/>
          </a:prstGeom>
        </p:spPr>
      </p:pic>
    </p:spTree>
    <p:extLst>
      <p:ext uri="{BB962C8B-B14F-4D97-AF65-F5344CB8AC3E}">
        <p14:creationId xmlns:p14="http://schemas.microsoft.com/office/powerpoint/2010/main" val="40774227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9EA551-BF4B-447A-8EA9-C77C80D46604}"/>
              </a:ext>
            </a:extLst>
          </p:cNvPr>
          <p:cNvSpPr>
            <a:spLocks noGrp="1"/>
          </p:cNvSpPr>
          <p:nvPr>
            <p:ph idx="1"/>
          </p:nvPr>
        </p:nvSpPr>
        <p:spPr>
          <a:xfrm>
            <a:off x="838200" y="638175"/>
            <a:ext cx="10515600" cy="5538788"/>
          </a:xfrm>
        </p:spPr>
        <p:txBody>
          <a:bodyPr/>
          <a:lstStyle/>
          <a:p>
            <a:pPr marL="0" indent="0">
              <a:buNone/>
            </a:pPr>
            <a:r>
              <a:rPr lang="en-IN" dirty="0"/>
              <a:t>3) Now sign change of the sequence of functions {</a:t>
            </a:r>
            <a:r>
              <a:rPr lang="en-IN" dirty="0" err="1"/>
              <a:t>f</a:t>
            </a:r>
            <a:r>
              <a:rPr lang="en-IN" baseline="-25000" dirty="0" err="1"/>
              <a:t>n</a:t>
            </a:r>
            <a:r>
              <a:rPr lang="en-IN" dirty="0"/>
              <a:t>} is observed over different points and eigen value is found by iterative procedure narrowing on an interval using property P-1 iteratively</a:t>
            </a:r>
          </a:p>
          <a:p>
            <a:r>
              <a:rPr lang="en-IN" dirty="0"/>
              <a:t>Let V(x) denote number of times the sequence changes sign for a given number x.</a:t>
            </a:r>
          </a:p>
          <a:p>
            <a:pPr marL="0" indent="0">
              <a:buNone/>
            </a:pPr>
            <a:r>
              <a:rPr lang="en-IN" b="1" dirty="0"/>
              <a:t>P-1)</a:t>
            </a:r>
          </a:p>
          <a:p>
            <a:r>
              <a:rPr lang="en-IN" dirty="0"/>
              <a:t>For an interval (</a:t>
            </a:r>
            <a:r>
              <a:rPr lang="en-IN" dirty="0" err="1"/>
              <a:t>a,b</a:t>
            </a:r>
            <a:r>
              <a:rPr lang="en-IN" dirty="0"/>
              <a:t>), |V(a) – V(b)| gives number of zeros of </a:t>
            </a:r>
            <a:r>
              <a:rPr lang="en-IN" dirty="0" err="1"/>
              <a:t>f</a:t>
            </a:r>
            <a:r>
              <a:rPr lang="en-IN" baseline="-25000" dirty="0" err="1"/>
              <a:t>n</a:t>
            </a:r>
            <a:r>
              <a:rPr lang="en-IN" dirty="0"/>
              <a:t> i.e. the eigen values in the interval (</a:t>
            </a:r>
            <a:r>
              <a:rPr lang="en-IN" dirty="0" err="1"/>
              <a:t>a,b</a:t>
            </a:r>
            <a:r>
              <a:rPr lang="en-IN" dirty="0"/>
              <a:t>) </a:t>
            </a:r>
          </a:p>
        </p:txBody>
      </p:sp>
    </p:spTree>
    <p:extLst>
      <p:ext uri="{BB962C8B-B14F-4D97-AF65-F5344CB8AC3E}">
        <p14:creationId xmlns:p14="http://schemas.microsoft.com/office/powerpoint/2010/main" val="41720132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E7FC7-1A71-4DA4-853E-84F15310C9B2}"/>
              </a:ext>
            </a:extLst>
          </p:cNvPr>
          <p:cNvSpPr>
            <a:spLocks noGrp="1"/>
          </p:cNvSpPr>
          <p:nvPr>
            <p:ph type="title"/>
          </p:nvPr>
        </p:nvSpPr>
        <p:spPr/>
        <p:txBody>
          <a:bodyPr/>
          <a:lstStyle/>
          <a:p>
            <a:r>
              <a:rPr lang="en-IN" dirty="0"/>
              <a:t>Programming Algorithm:</a:t>
            </a:r>
          </a:p>
        </p:txBody>
      </p:sp>
      <p:sp>
        <p:nvSpPr>
          <p:cNvPr id="3" name="Content Placeholder 2">
            <a:extLst>
              <a:ext uri="{FF2B5EF4-FFF2-40B4-BE49-F238E27FC236}">
                <a16:creationId xmlns:a16="http://schemas.microsoft.com/office/drawing/2014/main" id="{E7357AB5-4512-4629-A22D-8D9BF3DD98FF}"/>
              </a:ext>
            </a:extLst>
          </p:cNvPr>
          <p:cNvSpPr>
            <a:spLocks noGrp="1"/>
          </p:cNvSpPr>
          <p:nvPr>
            <p:ph idx="1"/>
          </p:nvPr>
        </p:nvSpPr>
        <p:spPr>
          <a:xfrm>
            <a:off x="600075" y="1343025"/>
            <a:ext cx="10753725" cy="4833938"/>
          </a:xfrm>
        </p:spPr>
        <p:txBody>
          <a:bodyPr>
            <a:normAutofit/>
          </a:bodyPr>
          <a:lstStyle/>
          <a:p>
            <a:r>
              <a:rPr lang="en-IN" dirty="0"/>
              <a:t>The program obtained after applying the steps above is as follows:</a:t>
            </a:r>
          </a:p>
          <a:p>
            <a:r>
              <a:rPr lang="en-IN" dirty="0"/>
              <a:t>Code for taking input: (straightforward)</a:t>
            </a:r>
          </a:p>
          <a:p>
            <a:pPr marL="1828800" lvl="4" indent="0">
              <a:buNone/>
            </a:pPr>
            <a:endParaRPr lang="en-IN" dirty="0"/>
          </a:p>
        </p:txBody>
      </p:sp>
      <p:sp>
        <p:nvSpPr>
          <p:cNvPr id="6" name="TextBox 5">
            <a:extLst>
              <a:ext uri="{FF2B5EF4-FFF2-40B4-BE49-F238E27FC236}">
                <a16:creationId xmlns:a16="http://schemas.microsoft.com/office/drawing/2014/main" id="{150E1097-50E4-4065-BEFC-3ED79C3C16F0}"/>
              </a:ext>
            </a:extLst>
          </p:cNvPr>
          <p:cNvSpPr txBox="1"/>
          <p:nvPr/>
        </p:nvSpPr>
        <p:spPr>
          <a:xfrm>
            <a:off x="2928937" y="2560380"/>
            <a:ext cx="6096000" cy="3139321"/>
          </a:xfrm>
          <a:prstGeom prst="rect">
            <a:avLst/>
          </a:prstGeom>
          <a:noFill/>
        </p:spPr>
        <p:txBody>
          <a:bodyPr wrap="square">
            <a:spAutoFit/>
          </a:bodyPr>
          <a:lstStyle/>
          <a:p>
            <a:r>
              <a:rPr lang="en-US" sz="1800" b="0" i="0" u="none" strike="noStrike" baseline="0" dirty="0">
                <a:solidFill>
                  <a:srgbClr val="000000"/>
                </a:solidFill>
                <a:latin typeface="Courier New" panose="02070309020205020404" pitchFamily="49" charset="0"/>
              </a:rPr>
              <a:t>A = input(</a:t>
            </a:r>
            <a:r>
              <a:rPr lang="en-US" sz="1800" b="0" i="0" u="none" strike="noStrike" baseline="0" dirty="0">
                <a:solidFill>
                  <a:srgbClr val="AA04F9"/>
                </a:solidFill>
                <a:latin typeface="Courier New" panose="02070309020205020404" pitchFamily="49" charset="0"/>
              </a:rPr>
              <a:t>'Enter Square Symmetric Matrix A:'</a:t>
            </a:r>
            <a:r>
              <a:rPr lang="en-US" sz="1800" b="0" i="0" u="none" strike="noStrike" baseline="0" dirty="0">
                <a:solidFill>
                  <a:srgbClr val="000000"/>
                </a:solidFill>
                <a:latin typeface="Courier New" panose="02070309020205020404" pitchFamily="49" charset="0"/>
              </a:rPr>
              <a:t>);</a:t>
            </a:r>
          </a:p>
          <a:p>
            <a:r>
              <a:rPr lang="en-IN" sz="1800" b="0" i="0" u="none" strike="noStrike" baseline="0" dirty="0">
                <a:solidFill>
                  <a:srgbClr val="000000"/>
                </a:solidFill>
                <a:latin typeface="Courier New" panose="02070309020205020404" pitchFamily="49" charset="0"/>
              </a:rPr>
              <a:t>[</a:t>
            </a:r>
            <a:r>
              <a:rPr lang="en-IN" sz="1800" b="0" i="0" u="none" strike="noStrike" baseline="0" dirty="0" err="1">
                <a:solidFill>
                  <a:srgbClr val="000000"/>
                </a:solidFill>
                <a:latin typeface="Courier New" panose="02070309020205020404" pitchFamily="49" charset="0"/>
              </a:rPr>
              <a:t>m,n</a:t>
            </a:r>
            <a:r>
              <a:rPr lang="en-IN" sz="1800" b="0" i="0" u="none" strike="noStrike" baseline="0" dirty="0">
                <a:solidFill>
                  <a:srgbClr val="000000"/>
                </a:solidFill>
                <a:latin typeface="Courier New" panose="02070309020205020404" pitchFamily="49" charset="0"/>
              </a:rPr>
              <a:t>] = size(A);</a:t>
            </a:r>
          </a:p>
          <a:p>
            <a:r>
              <a:rPr lang="en-IN" sz="1800" b="0" i="0" u="none" strike="noStrike" baseline="0" dirty="0">
                <a:solidFill>
                  <a:srgbClr val="0E00FF"/>
                </a:solidFill>
                <a:latin typeface="Courier New" panose="02070309020205020404" pitchFamily="49" charset="0"/>
              </a:rPr>
              <a:t>if</a:t>
            </a:r>
            <a:r>
              <a:rPr lang="en-IN" sz="1800" b="0" i="0" u="none" strike="noStrike" baseline="0" dirty="0">
                <a:solidFill>
                  <a:srgbClr val="000000"/>
                </a:solidFill>
                <a:latin typeface="Courier New" panose="02070309020205020404" pitchFamily="49" charset="0"/>
              </a:rPr>
              <a:t>(m~=n)</a:t>
            </a:r>
          </a:p>
          <a:p>
            <a:r>
              <a:rPr lang="en-US" sz="1800" b="0" i="0" u="none" strike="noStrike" baseline="0" dirty="0">
                <a:solidFill>
                  <a:srgbClr val="000000"/>
                </a:solidFill>
                <a:latin typeface="Courier New" panose="02070309020205020404" pitchFamily="49" charset="0"/>
              </a:rPr>
              <a:t>    </a:t>
            </a:r>
            <a:r>
              <a:rPr lang="en-US" sz="1800" b="0" i="0" u="none" strike="noStrike" baseline="0" dirty="0" err="1">
                <a:solidFill>
                  <a:srgbClr val="000000"/>
                </a:solidFill>
                <a:latin typeface="Courier New" panose="02070309020205020404" pitchFamily="49" charset="0"/>
              </a:rPr>
              <a:t>disp</a:t>
            </a:r>
            <a:r>
              <a:rPr lang="en-US" sz="1800" b="0" i="0" u="none" strike="noStrike" baseline="0" dirty="0">
                <a:solidFill>
                  <a:srgbClr val="000000"/>
                </a:solidFill>
                <a:latin typeface="Courier New" panose="02070309020205020404" pitchFamily="49" charset="0"/>
              </a:rPr>
              <a:t>(</a:t>
            </a:r>
            <a:r>
              <a:rPr lang="en-US" sz="1800" b="0" i="0" u="none" strike="noStrike" baseline="0" dirty="0">
                <a:solidFill>
                  <a:srgbClr val="AA04F9"/>
                </a:solidFill>
                <a:latin typeface="Courier New" panose="02070309020205020404" pitchFamily="49" charset="0"/>
              </a:rPr>
              <a:t>'Matrix is not Square!'</a:t>
            </a:r>
            <a:r>
              <a:rPr lang="en-US" sz="1800" b="0" i="0" u="none" strike="noStrike" baseline="0" dirty="0">
                <a:solidFill>
                  <a:srgbClr val="000000"/>
                </a:solidFill>
                <a:latin typeface="Courier New" panose="02070309020205020404" pitchFamily="49" charset="0"/>
              </a:rPr>
              <a:t>);</a:t>
            </a:r>
          </a:p>
          <a:p>
            <a:r>
              <a:rPr lang="en-IN" sz="1800" b="0" i="0" u="none" strike="noStrike" baseline="0" dirty="0">
                <a:solidFill>
                  <a:srgbClr val="000000"/>
                </a:solidFill>
                <a:latin typeface="Courier New" panose="02070309020205020404" pitchFamily="49" charset="0"/>
              </a:rPr>
              <a:t>    </a:t>
            </a:r>
            <a:r>
              <a:rPr lang="en-IN" sz="1800" b="0" i="0" u="none" strike="noStrike" baseline="0" dirty="0">
                <a:solidFill>
                  <a:srgbClr val="0E00FF"/>
                </a:solidFill>
                <a:latin typeface="Courier New" panose="02070309020205020404" pitchFamily="49" charset="0"/>
              </a:rPr>
              <a:t>return</a:t>
            </a:r>
            <a:r>
              <a:rPr lang="en-IN" sz="1800" b="0" i="0" u="none" strike="noStrike" baseline="0" dirty="0">
                <a:solidFill>
                  <a:srgbClr val="000000"/>
                </a:solidFill>
                <a:latin typeface="Courier New" panose="02070309020205020404" pitchFamily="49" charset="0"/>
              </a:rPr>
              <a:t>;</a:t>
            </a:r>
          </a:p>
          <a:p>
            <a:r>
              <a:rPr lang="en-IN" sz="1800" b="0" i="0" u="none" strike="noStrike" baseline="0" dirty="0">
                <a:solidFill>
                  <a:srgbClr val="0E00FF"/>
                </a:solidFill>
                <a:latin typeface="Courier New" panose="02070309020205020404" pitchFamily="49" charset="0"/>
              </a:rPr>
              <a:t>end</a:t>
            </a:r>
          </a:p>
          <a:p>
            <a:r>
              <a:rPr lang="en-IN" sz="1800" b="0" i="0" u="none" strike="noStrike" baseline="0" dirty="0">
                <a:solidFill>
                  <a:srgbClr val="0E00FF"/>
                </a:solidFill>
                <a:latin typeface="Courier New" panose="02070309020205020404" pitchFamily="49" charset="0"/>
              </a:rPr>
              <a:t>if</a:t>
            </a:r>
            <a:r>
              <a:rPr lang="en-IN" sz="1800" b="0" i="0" u="none" strike="noStrike" baseline="0" dirty="0">
                <a:solidFill>
                  <a:srgbClr val="000000"/>
                </a:solidFill>
                <a:latin typeface="Courier New" panose="02070309020205020404" pitchFamily="49" charset="0"/>
              </a:rPr>
              <a:t> (~</a:t>
            </a:r>
            <a:r>
              <a:rPr lang="en-IN" sz="1800" b="0" i="0" u="none" strike="noStrike" baseline="0" dirty="0" err="1">
                <a:solidFill>
                  <a:srgbClr val="000000"/>
                </a:solidFill>
                <a:latin typeface="Courier New" panose="02070309020205020404" pitchFamily="49" charset="0"/>
              </a:rPr>
              <a:t>isequal</a:t>
            </a:r>
            <a:r>
              <a:rPr lang="en-IN" sz="1800" b="0" i="0" u="none" strike="noStrike" baseline="0" dirty="0">
                <a:solidFill>
                  <a:srgbClr val="000000"/>
                </a:solidFill>
                <a:latin typeface="Courier New" panose="02070309020205020404" pitchFamily="49" charset="0"/>
              </a:rPr>
              <a:t>(A,A'))</a:t>
            </a:r>
          </a:p>
          <a:p>
            <a:r>
              <a:rPr lang="en-US" sz="1800" b="0" i="0" u="none" strike="noStrike" baseline="0" dirty="0">
                <a:solidFill>
                  <a:srgbClr val="000000"/>
                </a:solidFill>
                <a:latin typeface="Courier New" panose="02070309020205020404" pitchFamily="49" charset="0"/>
              </a:rPr>
              <a:t>    </a:t>
            </a:r>
            <a:r>
              <a:rPr lang="en-US" sz="1800" b="0" i="0" u="none" strike="noStrike" baseline="0" dirty="0" err="1">
                <a:solidFill>
                  <a:srgbClr val="000000"/>
                </a:solidFill>
                <a:latin typeface="Courier New" panose="02070309020205020404" pitchFamily="49" charset="0"/>
              </a:rPr>
              <a:t>disp</a:t>
            </a:r>
            <a:r>
              <a:rPr lang="en-US" sz="1800" b="0" i="0" u="none" strike="noStrike" baseline="0" dirty="0">
                <a:solidFill>
                  <a:srgbClr val="000000"/>
                </a:solidFill>
                <a:latin typeface="Courier New" panose="02070309020205020404" pitchFamily="49" charset="0"/>
              </a:rPr>
              <a:t>(</a:t>
            </a:r>
            <a:r>
              <a:rPr lang="en-US" sz="1800" b="0" i="0" u="none" strike="noStrike" baseline="0" dirty="0">
                <a:solidFill>
                  <a:srgbClr val="AA04F9"/>
                </a:solidFill>
                <a:latin typeface="Courier New" panose="02070309020205020404" pitchFamily="49" charset="0"/>
              </a:rPr>
              <a:t>'Matrix is not Symmetric!'</a:t>
            </a:r>
            <a:r>
              <a:rPr lang="en-US" sz="1800" b="0" i="0" u="none" strike="noStrike" baseline="0" dirty="0">
                <a:solidFill>
                  <a:srgbClr val="000000"/>
                </a:solidFill>
                <a:latin typeface="Courier New" panose="02070309020205020404" pitchFamily="49" charset="0"/>
              </a:rPr>
              <a:t>);</a:t>
            </a:r>
          </a:p>
          <a:p>
            <a:r>
              <a:rPr lang="en-IN" sz="1800" b="0" i="0" u="none" strike="noStrike" baseline="0" dirty="0">
                <a:solidFill>
                  <a:srgbClr val="000000"/>
                </a:solidFill>
                <a:latin typeface="Courier New" panose="02070309020205020404" pitchFamily="49" charset="0"/>
              </a:rPr>
              <a:t>    </a:t>
            </a:r>
            <a:r>
              <a:rPr lang="en-IN" sz="1800" b="0" i="0" u="none" strike="noStrike" baseline="0" dirty="0">
                <a:solidFill>
                  <a:srgbClr val="0E00FF"/>
                </a:solidFill>
                <a:latin typeface="Courier New" panose="02070309020205020404" pitchFamily="49" charset="0"/>
              </a:rPr>
              <a:t>return</a:t>
            </a:r>
            <a:r>
              <a:rPr lang="en-IN" sz="1800" b="0" i="0" u="none" strike="noStrike" baseline="0" dirty="0">
                <a:solidFill>
                  <a:srgbClr val="000000"/>
                </a:solidFill>
                <a:latin typeface="Courier New" panose="02070309020205020404" pitchFamily="49" charset="0"/>
              </a:rPr>
              <a:t>;</a:t>
            </a:r>
          </a:p>
          <a:p>
            <a:r>
              <a:rPr lang="en-IN" sz="1800" b="0" i="0" u="none" strike="noStrike" baseline="0" dirty="0">
                <a:solidFill>
                  <a:srgbClr val="0E00FF"/>
                </a:solidFill>
                <a:latin typeface="Courier New" panose="02070309020205020404" pitchFamily="49" charset="0"/>
              </a:rPr>
              <a:t>end</a:t>
            </a:r>
          </a:p>
        </p:txBody>
      </p:sp>
    </p:spTree>
    <p:extLst>
      <p:ext uri="{BB962C8B-B14F-4D97-AF65-F5344CB8AC3E}">
        <p14:creationId xmlns:p14="http://schemas.microsoft.com/office/powerpoint/2010/main" val="10287461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12AC8A6-A3B2-4EEC-8990-C85E9BB5B96D}"/>
              </a:ext>
            </a:extLst>
          </p:cNvPr>
          <p:cNvSpPr txBox="1"/>
          <p:nvPr/>
        </p:nvSpPr>
        <p:spPr>
          <a:xfrm>
            <a:off x="767080" y="304800"/>
            <a:ext cx="10657840" cy="5262979"/>
          </a:xfrm>
          <a:prstGeom prst="rect">
            <a:avLst/>
          </a:prstGeom>
          <a:noFill/>
        </p:spPr>
        <p:txBody>
          <a:bodyPr wrap="square" rtlCol="0">
            <a:spAutoFit/>
          </a:bodyPr>
          <a:lstStyle/>
          <a:p>
            <a:pPr marL="285750" indent="-285750">
              <a:buFont typeface="Arial" panose="020B0604020202020204" pitchFamily="34" charset="0"/>
              <a:buChar char="•"/>
            </a:pPr>
            <a:r>
              <a:rPr lang="en-IN" sz="2400" dirty="0"/>
              <a:t>Code for obtaining Householder Transformed Matrix:</a:t>
            </a:r>
          </a:p>
          <a:p>
            <a:r>
              <a:rPr lang="en-IN" sz="2400" dirty="0"/>
              <a:t>     The algorithm gets simplified when the properties mentioned in the algorithm are applied and we get explicit formulae for each element of the vector w</a:t>
            </a:r>
            <a:r>
              <a:rPr lang="en-IN" sz="2400" baseline="-25000" dirty="0"/>
              <a:t>2</a:t>
            </a:r>
            <a:r>
              <a:rPr lang="en-IN" sz="2400" dirty="0"/>
              <a:t> as written in the code</a:t>
            </a:r>
          </a:p>
          <a:p>
            <a:endParaRPr lang="en-IN" sz="2400" dirty="0"/>
          </a:p>
          <a:p>
            <a:r>
              <a:rPr lang="en-IN" sz="2400" dirty="0"/>
              <a:t>The properties used in the </a:t>
            </a:r>
            <a:r>
              <a:rPr lang="en-IN" sz="2400" dirty="0" err="1"/>
              <a:t>r</a:t>
            </a:r>
            <a:r>
              <a:rPr lang="en-IN" sz="2400" baseline="30000" dirty="0" err="1"/>
              <a:t>th</a:t>
            </a:r>
            <a:r>
              <a:rPr lang="en-IN" sz="2400" dirty="0"/>
              <a:t> iteration are(say for a matrix A[</a:t>
            </a:r>
            <a:r>
              <a:rPr lang="en-IN" sz="2400" dirty="0" err="1"/>
              <a:t>nxn</a:t>
            </a:r>
            <a:r>
              <a:rPr lang="en-IN" sz="2400" dirty="0"/>
              <a:t>])</a:t>
            </a:r>
          </a:p>
          <a:p>
            <a:r>
              <a:rPr lang="en-IN" sz="2400" dirty="0"/>
              <a:t>1) Elements a’</a:t>
            </a:r>
            <a:r>
              <a:rPr lang="en-IN" sz="2400" baseline="-25000" dirty="0"/>
              <a:t>r3</a:t>
            </a:r>
            <a:r>
              <a:rPr lang="en-IN" sz="2400" dirty="0"/>
              <a:t> ,a’</a:t>
            </a:r>
            <a:r>
              <a:rPr lang="en-IN" sz="2400" baseline="-25000" dirty="0"/>
              <a:t>r4</a:t>
            </a:r>
            <a:r>
              <a:rPr lang="en-IN" sz="2400" dirty="0"/>
              <a:t>,. . .,</a:t>
            </a:r>
            <a:r>
              <a:rPr lang="en-IN" sz="2400" dirty="0" err="1"/>
              <a:t>a’</a:t>
            </a:r>
            <a:r>
              <a:rPr lang="en-IN" sz="2400" baseline="-25000" dirty="0" err="1"/>
              <a:t>rn</a:t>
            </a:r>
            <a:r>
              <a:rPr lang="en-IN" sz="2400" dirty="0"/>
              <a:t> are all equated to zero after pre and post multiplication by P as per our requirement.(where a’ means elements after matrix multiplication)</a:t>
            </a:r>
          </a:p>
          <a:p>
            <a:r>
              <a:rPr lang="en-IN" sz="2400" dirty="0"/>
              <a:t>2)Sum of all elements in a row remains invariant as transformation is orthogonal, hence</a:t>
            </a:r>
          </a:p>
          <a:p>
            <a:r>
              <a:rPr lang="en-IN" sz="2400" b="0" i="0" dirty="0">
                <a:solidFill>
                  <a:srgbClr val="202124"/>
                </a:solidFill>
                <a:effectLst/>
                <a:latin typeface="arial" panose="020B0604020202020204" pitchFamily="34" charset="0"/>
              </a:rPr>
              <a:t> </a:t>
            </a:r>
            <a:r>
              <a:rPr lang="el-GR" sz="2400" b="0" i="0" dirty="0">
                <a:solidFill>
                  <a:srgbClr val="202124"/>
                </a:solidFill>
                <a:effectLst/>
                <a:latin typeface="arial" panose="020B0604020202020204" pitchFamily="34" charset="0"/>
              </a:rPr>
              <a:t>Σ</a:t>
            </a:r>
            <a:r>
              <a:rPr lang="en-IN" sz="2400" b="0" i="0" dirty="0">
                <a:solidFill>
                  <a:srgbClr val="202124"/>
                </a:solidFill>
                <a:effectLst/>
                <a:latin typeface="arial" panose="020B0604020202020204" pitchFamily="34" charset="0"/>
              </a:rPr>
              <a:t>a</a:t>
            </a:r>
            <a:r>
              <a:rPr lang="en-IN" sz="2400" b="0" i="0" baseline="30000" dirty="0">
                <a:solidFill>
                  <a:srgbClr val="202124"/>
                </a:solidFill>
                <a:effectLst/>
                <a:latin typeface="arial" panose="020B0604020202020204" pitchFamily="34" charset="0"/>
              </a:rPr>
              <a:t>2</a:t>
            </a:r>
            <a:r>
              <a:rPr lang="en-IN" sz="2400" b="0" i="0" baseline="-25000" dirty="0">
                <a:solidFill>
                  <a:srgbClr val="202124"/>
                </a:solidFill>
                <a:effectLst/>
                <a:latin typeface="arial" panose="020B0604020202020204" pitchFamily="34" charset="0"/>
              </a:rPr>
              <a:t>rj</a:t>
            </a:r>
            <a:r>
              <a:rPr lang="en-IN" sz="2400" b="0" i="0" dirty="0">
                <a:solidFill>
                  <a:srgbClr val="202124"/>
                </a:solidFill>
                <a:effectLst/>
                <a:latin typeface="arial" panose="020B0604020202020204" pitchFamily="34" charset="0"/>
              </a:rPr>
              <a:t> = </a:t>
            </a:r>
            <a:r>
              <a:rPr lang="el-GR" sz="2400" b="0" i="0" dirty="0">
                <a:solidFill>
                  <a:srgbClr val="202124"/>
                </a:solidFill>
                <a:effectLst/>
                <a:latin typeface="arial" panose="020B0604020202020204" pitchFamily="34" charset="0"/>
              </a:rPr>
              <a:t>Σ</a:t>
            </a:r>
            <a:r>
              <a:rPr lang="en-IN" sz="2400" b="0" i="0" dirty="0">
                <a:solidFill>
                  <a:srgbClr val="202124"/>
                </a:solidFill>
                <a:effectLst/>
                <a:latin typeface="arial" panose="020B0604020202020204" pitchFamily="34" charset="0"/>
              </a:rPr>
              <a:t>a’</a:t>
            </a:r>
            <a:r>
              <a:rPr lang="en-IN" sz="2400" b="0" i="0" baseline="30000" dirty="0">
                <a:solidFill>
                  <a:srgbClr val="202124"/>
                </a:solidFill>
                <a:effectLst/>
                <a:latin typeface="arial" panose="020B0604020202020204" pitchFamily="34" charset="0"/>
              </a:rPr>
              <a:t>2</a:t>
            </a:r>
            <a:r>
              <a:rPr lang="en-IN" sz="2400" b="0" i="0" baseline="-25000" dirty="0">
                <a:solidFill>
                  <a:srgbClr val="202124"/>
                </a:solidFill>
                <a:effectLst/>
                <a:latin typeface="arial" panose="020B0604020202020204" pitchFamily="34" charset="0"/>
              </a:rPr>
              <a:t>r</a:t>
            </a:r>
            <a:r>
              <a:rPr lang="en-IN" sz="2400" baseline="-25000" dirty="0">
                <a:solidFill>
                  <a:srgbClr val="202124"/>
                </a:solidFill>
                <a:latin typeface="arial" panose="020B0604020202020204" pitchFamily="34" charset="0"/>
              </a:rPr>
              <a:t>j</a:t>
            </a:r>
          </a:p>
          <a:p>
            <a:r>
              <a:rPr lang="en-IN" sz="2400" dirty="0">
                <a:solidFill>
                  <a:srgbClr val="202124"/>
                </a:solidFill>
                <a:latin typeface="arial" panose="020B0604020202020204" pitchFamily="34" charset="0"/>
              </a:rPr>
              <a:t>3) Two choices of first non zero element of w are obtained(according to + and  -) and we prefer the larger one for better accuracy of the following elements of w as the first element is in the denominator of explicit formulae of others</a:t>
            </a:r>
            <a:endParaRPr lang="en-IN" sz="2400" dirty="0"/>
          </a:p>
        </p:txBody>
      </p:sp>
    </p:spTree>
    <p:extLst>
      <p:ext uri="{BB962C8B-B14F-4D97-AF65-F5344CB8AC3E}">
        <p14:creationId xmlns:p14="http://schemas.microsoft.com/office/powerpoint/2010/main" val="1599858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12862C6-EFAA-4C54-888F-64AA3112F109}"/>
              </a:ext>
            </a:extLst>
          </p:cNvPr>
          <p:cNvSpPr txBox="1"/>
          <p:nvPr/>
        </p:nvSpPr>
        <p:spPr>
          <a:xfrm>
            <a:off x="1249680" y="254000"/>
            <a:ext cx="8950960" cy="6463308"/>
          </a:xfrm>
          <a:prstGeom prst="rect">
            <a:avLst/>
          </a:prstGeom>
          <a:noFill/>
        </p:spPr>
        <p:txBody>
          <a:bodyPr wrap="square">
            <a:spAutoFit/>
          </a:bodyPr>
          <a:lstStyle/>
          <a:p>
            <a:r>
              <a:rPr lang="en-US" b="0" i="0" u="none" strike="noStrike" baseline="0" dirty="0">
                <a:solidFill>
                  <a:srgbClr val="0E00FF"/>
                </a:solidFill>
                <a:latin typeface="Cambria Math" panose="02040503050406030204" pitchFamily="18" charset="0"/>
                <a:ea typeface="Cambria Math" panose="02040503050406030204" pitchFamily="18" charset="0"/>
              </a:rPr>
              <a:t>function</a:t>
            </a:r>
            <a:r>
              <a:rPr lang="en-US" b="0" i="0" u="none" strike="noStrike" baseline="0" dirty="0">
                <a:solidFill>
                  <a:srgbClr val="000000"/>
                </a:solidFill>
                <a:latin typeface="Cambria Math" panose="02040503050406030204" pitchFamily="18" charset="0"/>
                <a:ea typeface="Cambria Math" panose="02040503050406030204" pitchFamily="18" charset="0"/>
              </a:rPr>
              <a:t> </a:t>
            </a:r>
            <a:r>
              <a:rPr lang="en-US" b="0" i="0" u="none" strike="noStrike" baseline="0" dirty="0" err="1">
                <a:solidFill>
                  <a:srgbClr val="000000"/>
                </a:solidFill>
                <a:latin typeface="Cambria Math" panose="02040503050406030204" pitchFamily="18" charset="0"/>
                <a:ea typeface="Cambria Math" panose="02040503050406030204" pitchFamily="18" charset="0"/>
              </a:rPr>
              <a:t>A_new</a:t>
            </a:r>
            <a:r>
              <a:rPr lang="en-US" b="0" i="0" u="none" strike="noStrike" baseline="0" dirty="0">
                <a:solidFill>
                  <a:srgbClr val="000000"/>
                </a:solidFill>
                <a:latin typeface="Cambria Math" panose="02040503050406030204" pitchFamily="18" charset="0"/>
                <a:ea typeface="Cambria Math" panose="02040503050406030204" pitchFamily="18" charset="0"/>
              </a:rPr>
              <a:t> = </a:t>
            </a:r>
            <a:r>
              <a:rPr lang="en-US" b="0" i="0" u="none" strike="noStrike" baseline="0" dirty="0" err="1">
                <a:solidFill>
                  <a:srgbClr val="000000"/>
                </a:solidFill>
                <a:latin typeface="Cambria Math" panose="02040503050406030204" pitchFamily="18" charset="0"/>
                <a:ea typeface="Cambria Math" panose="02040503050406030204" pitchFamily="18" charset="0"/>
              </a:rPr>
              <a:t>householder_transform_func</a:t>
            </a:r>
            <a:r>
              <a:rPr lang="en-US" b="0" i="0" u="none" strike="noStrike" baseline="0" dirty="0">
                <a:solidFill>
                  <a:srgbClr val="000000"/>
                </a:solidFill>
                <a:latin typeface="Cambria Math" panose="02040503050406030204" pitchFamily="18" charset="0"/>
                <a:ea typeface="Cambria Math" panose="02040503050406030204" pitchFamily="18" charset="0"/>
              </a:rPr>
              <a:t>(A)</a:t>
            </a:r>
          </a:p>
          <a:p>
            <a:r>
              <a:rPr lang="en-IN" b="0" i="0" u="none" strike="noStrike" baseline="0" dirty="0">
                <a:solidFill>
                  <a:srgbClr val="000000"/>
                </a:solidFill>
                <a:latin typeface="Cambria Math" panose="02040503050406030204" pitchFamily="18" charset="0"/>
                <a:ea typeface="Cambria Math" panose="02040503050406030204" pitchFamily="18" charset="0"/>
              </a:rPr>
              <a:t>    </a:t>
            </a:r>
            <a:r>
              <a:rPr lang="en-IN" b="0" i="0" u="none" strike="noStrike" baseline="0" dirty="0" err="1">
                <a:solidFill>
                  <a:srgbClr val="000000"/>
                </a:solidFill>
                <a:latin typeface="Cambria Math" panose="02040503050406030204" pitchFamily="18" charset="0"/>
                <a:ea typeface="Cambria Math" panose="02040503050406030204" pitchFamily="18" charset="0"/>
              </a:rPr>
              <a:t>A_old</a:t>
            </a:r>
            <a:r>
              <a:rPr lang="en-IN" b="0" i="0" u="none" strike="noStrike" baseline="0" dirty="0">
                <a:solidFill>
                  <a:srgbClr val="000000"/>
                </a:solidFill>
                <a:latin typeface="Cambria Math" panose="02040503050406030204" pitchFamily="18" charset="0"/>
                <a:ea typeface="Cambria Math" panose="02040503050406030204" pitchFamily="18" charset="0"/>
              </a:rPr>
              <a:t> = A;</a:t>
            </a:r>
          </a:p>
          <a:p>
            <a:r>
              <a:rPr lang="en-IN" b="0" i="0" u="none" strike="noStrike" baseline="0" dirty="0">
                <a:solidFill>
                  <a:srgbClr val="000000"/>
                </a:solidFill>
                <a:latin typeface="Cambria Math" panose="02040503050406030204" pitchFamily="18" charset="0"/>
                <a:ea typeface="Cambria Math" panose="02040503050406030204" pitchFamily="18" charset="0"/>
              </a:rPr>
              <a:t>    </a:t>
            </a:r>
            <a:r>
              <a:rPr lang="en-IN" b="0" i="0" u="none" strike="noStrike" baseline="0" dirty="0" err="1">
                <a:solidFill>
                  <a:srgbClr val="000000"/>
                </a:solidFill>
                <a:latin typeface="Cambria Math" panose="02040503050406030204" pitchFamily="18" charset="0"/>
                <a:ea typeface="Cambria Math" panose="02040503050406030204" pitchFamily="18" charset="0"/>
              </a:rPr>
              <a:t>A_new</a:t>
            </a:r>
            <a:r>
              <a:rPr lang="en-IN" b="0" i="0" u="none" strike="noStrike" baseline="0" dirty="0">
                <a:solidFill>
                  <a:srgbClr val="000000"/>
                </a:solidFill>
                <a:latin typeface="Cambria Math" panose="02040503050406030204" pitchFamily="18" charset="0"/>
                <a:ea typeface="Cambria Math" panose="02040503050406030204" pitchFamily="18" charset="0"/>
              </a:rPr>
              <a:t> = A;</a:t>
            </a:r>
          </a:p>
          <a:p>
            <a:r>
              <a:rPr lang="en-IN" b="0" i="0" u="none" strike="noStrike" baseline="0" dirty="0">
                <a:solidFill>
                  <a:srgbClr val="000000"/>
                </a:solidFill>
                <a:latin typeface="Cambria Math" panose="02040503050406030204" pitchFamily="18" charset="0"/>
                <a:ea typeface="Cambria Math" panose="02040503050406030204" pitchFamily="18" charset="0"/>
              </a:rPr>
              <a:t>    [</a:t>
            </a:r>
            <a:r>
              <a:rPr lang="en-IN" b="0" i="0" u="none" strike="noStrike" baseline="0" dirty="0" err="1">
                <a:solidFill>
                  <a:srgbClr val="000000"/>
                </a:solidFill>
                <a:latin typeface="Cambria Math" panose="02040503050406030204" pitchFamily="18" charset="0"/>
                <a:ea typeface="Cambria Math" panose="02040503050406030204" pitchFamily="18" charset="0"/>
              </a:rPr>
              <a:t>m,n</a:t>
            </a:r>
            <a:r>
              <a:rPr lang="en-IN" b="0" i="0" u="none" strike="noStrike" baseline="0" dirty="0">
                <a:solidFill>
                  <a:srgbClr val="000000"/>
                </a:solidFill>
                <a:latin typeface="Cambria Math" panose="02040503050406030204" pitchFamily="18" charset="0"/>
                <a:ea typeface="Cambria Math" panose="02040503050406030204" pitchFamily="18" charset="0"/>
              </a:rPr>
              <a:t>] = size(A);</a:t>
            </a:r>
          </a:p>
          <a:p>
            <a:r>
              <a:rPr lang="en-IN" b="0" i="0" u="none" strike="noStrike" baseline="0" dirty="0">
                <a:solidFill>
                  <a:srgbClr val="000000"/>
                </a:solidFill>
                <a:latin typeface="Cambria Math" panose="02040503050406030204" pitchFamily="18" charset="0"/>
                <a:ea typeface="Cambria Math" panose="02040503050406030204" pitchFamily="18" charset="0"/>
              </a:rPr>
              <a:t>    I = eye(n);</a:t>
            </a:r>
          </a:p>
          <a:p>
            <a:r>
              <a:rPr lang="nn-NO" b="0" i="0" u="none" strike="noStrike" baseline="0" dirty="0">
                <a:solidFill>
                  <a:srgbClr val="000000"/>
                </a:solidFill>
                <a:latin typeface="Cambria Math" panose="02040503050406030204" pitchFamily="18" charset="0"/>
                <a:ea typeface="Cambria Math" panose="02040503050406030204" pitchFamily="18" charset="0"/>
              </a:rPr>
              <a:t>    </a:t>
            </a:r>
            <a:r>
              <a:rPr lang="nn-NO" b="0" i="0" u="none" strike="noStrike" baseline="0" dirty="0">
                <a:solidFill>
                  <a:srgbClr val="0E00FF"/>
                </a:solidFill>
                <a:latin typeface="Cambria Math" panose="02040503050406030204" pitchFamily="18" charset="0"/>
                <a:ea typeface="Cambria Math" panose="02040503050406030204" pitchFamily="18" charset="0"/>
              </a:rPr>
              <a:t>for</a:t>
            </a:r>
            <a:r>
              <a:rPr lang="nn-NO" b="0" i="0" u="none" strike="noStrike" baseline="0" dirty="0">
                <a:solidFill>
                  <a:srgbClr val="000000"/>
                </a:solidFill>
                <a:latin typeface="Cambria Math" panose="02040503050406030204" pitchFamily="18" charset="0"/>
                <a:ea typeface="Cambria Math" panose="02040503050406030204" pitchFamily="18" charset="0"/>
              </a:rPr>
              <a:t> i = 1:n - 2</a:t>
            </a:r>
          </a:p>
          <a:p>
            <a:r>
              <a:rPr lang="en-IN" b="0" i="0" u="none" strike="noStrike" baseline="0" dirty="0">
                <a:solidFill>
                  <a:srgbClr val="000000"/>
                </a:solidFill>
                <a:latin typeface="Cambria Math" panose="02040503050406030204" pitchFamily="18" charset="0"/>
                <a:ea typeface="Cambria Math" panose="02040503050406030204" pitchFamily="18" charset="0"/>
              </a:rPr>
              <a:t>    </a:t>
            </a:r>
          </a:p>
          <a:p>
            <a:r>
              <a:rPr lang="en-US" b="0" i="0" u="none" strike="noStrike" baseline="0" dirty="0">
                <a:solidFill>
                  <a:srgbClr val="000000"/>
                </a:solidFill>
                <a:latin typeface="Cambria Math" panose="02040503050406030204" pitchFamily="18" charset="0"/>
                <a:ea typeface="Cambria Math" panose="02040503050406030204" pitchFamily="18" charset="0"/>
              </a:rPr>
              <a:t>        w = zeros(n,1); </a:t>
            </a:r>
            <a:r>
              <a:rPr lang="en-US" b="0" i="0" u="none" strike="noStrike" baseline="0" dirty="0">
                <a:solidFill>
                  <a:srgbClr val="028009"/>
                </a:solidFill>
                <a:latin typeface="Cambria Math" panose="02040503050406030204" pitchFamily="18" charset="0"/>
                <a:ea typeface="Cambria Math" panose="02040503050406030204" pitchFamily="18" charset="0"/>
              </a:rPr>
              <a:t>%initialization of normal to plane</a:t>
            </a:r>
          </a:p>
          <a:p>
            <a:r>
              <a:rPr lang="en-IN" b="0" i="0" u="none" strike="noStrike" baseline="0" dirty="0">
                <a:solidFill>
                  <a:srgbClr val="000000"/>
                </a:solidFill>
                <a:latin typeface="Cambria Math" panose="02040503050406030204" pitchFamily="18" charset="0"/>
                <a:ea typeface="Cambria Math" panose="02040503050406030204" pitchFamily="18" charset="0"/>
              </a:rPr>
              <a:t>        s = sqrt(sum(</a:t>
            </a:r>
            <a:r>
              <a:rPr lang="en-IN" b="0" i="0" u="none" strike="noStrike" baseline="0" dirty="0" err="1">
                <a:solidFill>
                  <a:srgbClr val="000000"/>
                </a:solidFill>
                <a:latin typeface="Cambria Math" panose="02040503050406030204" pitchFamily="18" charset="0"/>
                <a:ea typeface="Cambria Math" panose="02040503050406030204" pitchFamily="18" charset="0"/>
              </a:rPr>
              <a:t>A_old</a:t>
            </a:r>
            <a:r>
              <a:rPr lang="en-IN" b="0" i="0" u="none" strike="noStrike" baseline="0" dirty="0">
                <a:solidFill>
                  <a:srgbClr val="000000"/>
                </a:solidFill>
                <a:latin typeface="Cambria Math" panose="02040503050406030204" pitchFamily="18" charset="0"/>
                <a:ea typeface="Cambria Math" panose="02040503050406030204" pitchFamily="18" charset="0"/>
              </a:rPr>
              <a:t>(i,i+1:n).^2));</a:t>
            </a:r>
          </a:p>
          <a:p>
            <a:r>
              <a:rPr lang="en-IN" dirty="0">
                <a:solidFill>
                  <a:srgbClr val="0E00FF"/>
                </a:solidFill>
                <a:latin typeface="Cambria Math" panose="02040503050406030204" pitchFamily="18" charset="0"/>
                <a:ea typeface="Cambria Math" panose="02040503050406030204" pitchFamily="18" charset="0"/>
              </a:rPr>
              <a:t>   </a:t>
            </a:r>
            <a:r>
              <a:rPr lang="en-IN" sz="1800" b="0" i="0" u="none" strike="noStrike" baseline="0" dirty="0">
                <a:solidFill>
                  <a:srgbClr val="0E00FF"/>
                </a:solidFill>
                <a:latin typeface="Cambria Math" panose="02040503050406030204" pitchFamily="18" charset="0"/>
                <a:ea typeface="Cambria Math" panose="02040503050406030204" pitchFamily="18" charset="0"/>
              </a:rPr>
              <a:t>if</a:t>
            </a:r>
            <a:r>
              <a:rPr lang="en-IN" sz="1800" b="0" i="0" u="none" strike="noStrike" baseline="0" dirty="0">
                <a:solidFill>
                  <a:srgbClr val="000000"/>
                </a:solidFill>
                <a:latin typeface="Cambria Math" panose="02040503050406030204" pitchFamily="18" charset="0"/>
                <a:ea typeface="Cambria Math" panose="02040503050406030204" pitchFamily="18" charset="0"/>
              </a:rPr>
              <a:t>(s == 0)</a:t>
            </a:r>
          </a:p>
          <a:p>
            <a:r>
              <a:rPr lang="en-IN" sz="1800" b="0" i="0" u="none" strike="noStrike" baseline="0" dirty="0">
                <a:solidFill>
                  <a:srgbClr val="000000"/>
                </a:solidFill>
                <a:latin typeface="Cambria Math" panose="02040503050406030204" pitchFamily="18" charset="0"/>
                <a:ea typeface="Cambria Math" panose="02040503050406030204" pitchFamily="18" charset="0"/>
              </a:rPr>
              <a:t>   	</a:t>
            </a:r>
            <a:r>
              <a:rPr lang="en-IN" sz="1800" b="0" i="0" u="none" strike="noStrike" baseline="0" dirty="0">
                <a:solidFill>
                  <a:srgbClr val="0E00FF"/>
                </a:solidFill>
                <a:latin typeface="Cambria Math" panose="02040503050406030204" pitchFamily="18" charset="0"/>
                <a:ea typeface="Cambria Math" panose="02040503050406030204" pitchFamily="18" charset="0"/>
              </a:rPr>
              <a:t>continue</a:t>
            </a:r>
            <a:r>
              <a:rPr lang="en-IN" sz="1800" b="0" i="0" u="none" strike="noStrike" baseline="0" dirty="0">
                <a:solidFill>
                  <a:srgbClr val="000000"/>
                </a:solidFill>
                <a:latin typeface="Cambria Math" panose="02040503050406030204" pitchFamily="18" charset="0"/>
                <a:ea typeface="Cambria Math" panose="02040503050406030204" pitchFamily="18" charset="0"/>
              </a:rPr>
              <a:t>;</a:t>
            </a:r>
          </a:p>
          <a:p>
            <a:r>
              <a:rPr lang="en-IN" sz="1800" b="0" i="0" u="none" strike="noStrike" baseline="0" dirty="0">
                <a:solidFill>
                  <a:srgbClr val="000000"/>
                </a:solidFill>
                <a:latin typeface="Cambria Math" panose="02040503050406030204" pitchFamily="18" charset="0"/>
                <a:ea typeface="Cambria Math" panose="02040503050406030204" pitchFamily="18" charset="0"/>
              </a:rPr>
              <a:t>   </a:t>
            </a:r>
            <a:r>
              <a:rPr lang="en-IN" sz="1800" b="0" i="0" u="none" strike="noStrike" baseline="0" dirty="0">
                <a:solidFill>
                  <a:srgbClr val="0E00FF"/>
                </a:solidFill>
                <a:latin typeface="Cambria Math" panose="02040503050406030204" pitchFamily="18" charset="0"/>
                <a:ea typeface="Cambria Math" panose="02040503050406030204" pitchFamily="18" charset="0"/>
              </a:rPr>
              <a:t>end</a:t>
            </a:r>
            <a:endParaRPr lang="en-IN" b="0" i="0" u="none" strike="noStrike" baseline="0" dirty="0">
              <a:solidFill>
                <a:srgbClr val="000000"/>
              </a:solidFill>
              <a:latin typeface="Cambria Math" panose="02040503050406030204" pitchFamily="18" charset="0"/>
              <a:ea typeface="Cambria Math" panose="02040503050406030204" pitchFamily="18" charset="0"/>
            </a:endParaRPr>
          </a:p>
          <a:p>
            <a:r>
              <a:rPr lang="en-IN" b="0" i="0" u="none" strike="noStrike" baseline="0" dirty="0">
                <a:solidFill>
                  <a:srgbClr val="000000"/>
                </a:solidFill>
                <a:latin typeface="Cambria Math" panose="02040503050406030204" pitchFamily="18" charset="0"/>
                <a:ea typeface="Cambria Math" panose="02040503050406030204" pitchFamily="18" charset="0"/>
              </a:rPr>
              <a:t>        w(i+1,1) = sqrt( (  1  +  abs( </a:t>
            </a:r>
            <a:r>
              <a:rPr lang="en-IN" b="0" i="0" u="none" strike="noStrike" baseline="0" dirty="0" err="1">
                <a:solidFill>
                  <a:srgbClr val="000000"/>
                </a:solidFill>
                <a:latin typeface="Cambria Math" panose="02040503050406030204" pitchFamily="18" charset="0"/>
                <a:ea typeface="Cambria Math" panose="02040503050406030204" pitchFamily="18" charset="0"/>
              </a:rPr>
              <a:t>A_old</a:t>
            </a:r>
            <a:r>
              <a:rPr lang="en-IN" b="0" i="0" u="none" strike="noStrike" baseline="0" dirty="0">
                <a:solidFill>
                  <a:srgbClr val="000000"/>
                </a:solidFill>
                <a:latin typeface="Cambria Math" panose="02040503050406030204" pitchFamily="18" charset="0"/>
                <a:ea typeface="Cambria Math" panose="02040503050406030204" pitchFamily="18" charset="0"/>
              </a:rPr>
              <a:t>(i,i+1) )/s  )/2 );</a:t>
            </a:r>
          </a:p>
          <a:p>
            <a:r>
              <a:rPr lang="en-IN" b="0" i="0" u="none" strike="noStrike" baseline="0" dirty="0">
                <a:solidFill>
                  <a:srgbClr val="000000"/>
                </a:solidFill>
                <a:latin typeface="Cambria Math" panose="02040503050406030204" pitchFamily="18" charset="0"/>
                <a:ea typeface="Cambria Math" panose="02040503050406030204" pitchFamily="18" charset="0"/>
              </a:rPr>
              <a:t>        </a:t>
            </a:r>
            <a:r>
              <a:rPr lang="en-IN" b="0" i="0" u="none" strike="noStrike" baseline="0" dirty="0">
                <a:solidFill>
                  <a:srgbClr val="0E00FF"/>
                </a:solidFill>
                <a:latin typeface="Cambria Math" panose="02040503050406030204" pitchFamily="18" charset="0"/>
                <a:ea typeface="Cambria Math" panose="02040503050406030204" pitchFamily="18" charset="0"/>
              </a:rPr>
              <a:t>for</a:t>
            </a:r>
            <a:r>
              <a:rPr lang="en-IN" b="0" i="0" u="none" strike="noStrike" baseline="0" dirty="0">
                <a:solidFill>
                  <a:srgbClr val="000000"/>
                </a:solidFill>
                <a:latin typeface="Cambria Math" panose="02040503050406030204" pitchFamily="18" charset="0"/>
                <a:ea typeface="Cambria Math" panose="02040503050406030204" pitchFamily="18" charset="0"/>
              </a:rPr>
              <a:t> j = i+2:n</a:t>
            </a:r>
          </a:p>
          <a:p>
            <a:r>
              <a:rPr lang="pl-PL" b="0" i="0" u="none" strike="noStrike" baseline="0" dirty="0">
                <a:solidFill>
                  <a:srgbClr val="000000"/>
                </a:solidFill>
                <a:latin typeface="Cambria Math" panose="02040503050406030204" pitchFamily="18" charset="0"/>
                <a:ea typeface="Cambria Math" panose="02040503050406030204" pitchFamily="18" charset="0"/>
              </a:rPr>
              <a:t>            w(j,1) = ( A_old(i,j) * sign(A_old(i,i+1)) )/(2 * s * w(i+1,1));</a:t>
            </a:r>
          </a:p>
          <a:p>
            <a:r>
              <a:rPr lang="en-IN" b="0" i="0" u="none" strike="noStrike" baseline="0" dirty="0">
                <a:solidFill>
                  <a:srgbClr val="000000"/>
                </a:solidFill>
                <a:latin typeface="Cambria Math" panose="02040503050406030204" pitchFamily="18" charset="0"/>
                <a:ea typeface="Cambria Math" panose="02040503050406030204" pitchFamily="18" charset="0"/>
              </a:rPr>
              <a:t>        </a:t>
            </a:r>
            <a:r>
              <a:rPr lang="en-IN" b="0" i="0" u="none" strike="noStrike" baseline="0" dirty="0">
                <a:solidFill>
                  <a:srgbClr val="0E00FF"/>
                </a:solidFill>
                <a:latin typeface="Cambria Math" panose="02040503050406030204" pitchFamily="18" charset="0"/>
                <a:ea typeface="Cambria Math" panose="02040503050406030204" pitchFamily="18" charset="0"/>
              </a:rPr>
              <a:t>end</a:t>
            </a:r>
            <a:endParaRPr lang="en-IN" b="0" i="0" u="none" strike="noStrike" baseline="0" dirty="0">
              <a:solidFill>
                <a:srgbClr val="000000"/>
              </a:solidFill>
              <a:latin typeface="Cambria Math" panose="02040503050406030204" pitchFamily="18" charset="0"/>
              <a:ea typeface="Cambria Math" panose="02040503050406030204" pitchFamily="18" charset="0"/>
            </a:endParaRPr>
          </a:p>
          <a:p>
            <a:r>
              <a:rPr lang="pl-PL" b="0" i="0" u="none" strike="noStrike" baseline="0" dirty="0">
                <a:solidFill>
                  <a:srgbClr val="000000"/>
                </a:solidFill>
                <a:latin typeface="Cambria Math" panose="02040503050406030204" pitchFamily="18" charset="0"/>
                <a:ea typeface="Cambria Math" panose="02040503050406030204" pitchFamily="18" charset="0"/>
              </a:rPr>
              <a:t>        P = I - 2 * ( w(1:n,1)* (w(1:n,1))') ;</a:t>
            </a:r>
          </a:p>
          <a:p>
            <a:r>
              <a:rPr lang="en-US" b="0" i="0" u="none" strike="noStrike" baseline="0" dirty="0">
                <a:solidFill>
                  <a:srgbClr val="000000"/>
                </a:solidFill>
                <a:latin typeface="Cambria Math" panose="02040503050406030204" pitchFamily="18" charset="0"/>
                <a:ea typeface="Cambria Math" panose="02040503050406030204" pitchFamily="18" charset="0"/>
              </a:rPr>
              <a:t>        </a:t>
            </a:r>
            <a:r>
              <a:rPr lang="en-US" b="0" i="0" u="none" strike="noStrike" baseline="0" dirty="0" err="1">
                <a:solidFill>
                  <a:srgbClr val="000000"/>
                </a:solidFill>
                <a:latin typeface="Cambria Math" panose="02040503050406030204" pitchFamily="18" charset="0"/>
                <a:ea typeface="Cambria Math" panose="02040503050406030204" pitchFamily="18" charset="0"/>
              </a:rPr>
              <a:t>A_new</a:t>
            </a:r>
            <a:r>
              <a:rPr lang="en-US" b="0" i="0" u="none" strike="noStrike" baseline="0" dirty="0">
                <a:solidFill>
                  <a:srgbClr val="000000"/>
                </a:solidFill>
                <a:latin typeface="Cambria Math" panose="02040503050406030204" pitchFamily="18" charset="0"/>
                <a:ea typeface="Cambria Math" panose="02040503050406030204" pitchFamily="18" charset="0"/>
              </a:rPr>
              <a:t> = P * </a:t>
            </a:r>
            <a:r>
              <a:rPr lang="en-US" b="0" i="0" u="none" strike="noStrike" baseline="0" dirty="0" err="1">
                <a:solidFill>
                  <a:srgbClr val="000000"/>
                </a:solidFill>
                <a:latin typeface="Cambria Math" panose="02040503050406030204" pitchFamily="18" charset="0"/>
                <a:ea typeface="Cambria Math" panose="02040503050406030204" pitchFamily="18" charset="0"/>
              </a:rPr>
              <a:t>A_old</a:t>
            </a:r>
            <a:r>
              <a:rPr lang="en-US" b="0" i="0" u="none" strike="noStrike" baseline="0" dirty="0">
                <a:solidFill>
                  <a:srgbClr val="000000"/>
                </a:solidFill>
                <a:latin typeface="Cambria Math" panose="02040503050406030204" pitchFamily="18" charset="0"/>
                <a:ea typeface="Cambria Math" panose="02040503050406030204" pitchFamily="18" charset="0"/>
              </a:rPr>
              <a:t> * P;</a:t>
            </a:r>
          </a:p>
          <a:p>
            <a:r>
              <a:rPr lang="en-IN" b="0" i="0" u="none" strike="noStrike" baseline="0" dirty="0">
                <a:solidFill>
                  <a:srgbClr val="000000"/>
                </a:solidFill>
                <a:latin typeface="Cambria Math" panose="02040503050406030204" pitchFamily="18" charset="0"/>
                <a:ea typeface="Cambria Math" panose="02040503050406030204" pitchFamily="18" charset="0"/>
              </a:rPr>
              <a:t>    </a:t>
            </a:r>
          </a:p>
          <a:p>
            <a:r>
              <a:rPr lang="en-IN" b="0" i="0" u="none" strike="noStrike" baseline="0" dirty="0">
                <a:solidFill>
                  <a:srgbClr val="000000"/>
                </a:solidFill>
                <a:latin typeface="Cambria Math" panose="02040503050406030204" pitchFamily="18" charset="0"/>
                <a:ea typeface="Cambria Math" panose="02040503050406030204" pitchFamily="18" charset="0"/>
              </a:rPr>
              <a:t>        </a:t>
            </a:r>
            <a:r>
              <a:rPr lang="en-IN" b="0" i="0" u="none" strike="noStrike" baseline="0" dirty="0" err="1">
                <a:solidFill>
                  <a:srgbClr val="000000"/>
                </a:solidFill>
                <a:latin typeface="Cambria Math" panose="02040503050406030204" pitchFamily="18" charset="0"/>
                <a:ea typeface="Cambria Math" panose="02040503050406030204" pitchFamily="18" charset="0"/>
              </a:rPr>
              <a:t>A_old</a:t>
            </a:r>
            <a:r>
              <a:rPr lang="en-IN" b="0" i="0" u="none" strike="noStrike" baseline="0" dirty="0">
                <a:solidFill>
                  <a:srgbClr val="000000"/>
                </a:solidFill>
                <a:latin typeface="Cambria Math" panose="02040503050406030204" pitchFamily="18" charset="0"/>
                <a:ea typeface="Cambria Math" panose="02040503050406030204" pitchFamily="18" charset="0"/>
              </a:rPr>
              <a:t> = </a:t>
            </a:r>
            <a:r>
              <a:rPr lang="en-IN" b="0" i="0" u="none" strike="noStrike" baseline="0" dirty="0" err="1">
                <a:solidFill>
                  <a:srgbClr val="000000"/>
                </a:solidFill>
                <a:latin typeface="Cambria Math" panose="02040503050406030204" pitchFamily="18" charset="0"/>
                <a:ea typeface="Cambria Math" panose="02040503050406030204" pitchFamily="18" charset="0"/>
              </a:rPr>
              <a:t>A_new</a:t>
            </a:r>
            <a:r>
              <a:rPr lang="en-IN" b="0" i="0" u="none" strike="noStrike" baseline="0" dirty="0">
                <a:solidFill>
                  <a:srgbClr val="000000"/>
                </a:solidFill>
                <a:latin typeface="Cambria Math" panose="02040503050406030204" pitchFamily="18" charset="0"/>
                <a:ea typeface="Cambria Math" panose="02040503050406030204" pitchFamily="18" charset="0"/>
              </a:rPr>
              <a:t>;</a:t>
            </a:r>
          </a:p>
          <a:p>
            <a:r>
              <a:rPr lang="en-IN" b="0" i="0" u="none" strike="noStrike" baseline="0" dirty="0">
                <a:solidFill>
                  <a:srgbClr val="000000"/>
                </a:solidFill>
                <a:latin typeface="Cambria Math" panose="02040503050406030204" pitchFamily="18" charset="0"/>
                <a:ea typeface="Cambria Math" panose="02040503050406030204" pitchFamily="18" charset="0"/>
              </a:rPr>
              <a:t>    </a:t>
            </a:r>
            <a:r>
              <a:rPr lang="en-IN" b="0" i="0" u="none" strike="noStrike" baseline="0" dirty="0">
                <a:solidFill>
                  <a:srgbClr val="0E00FF"/>
                </a:solidFill>
                <a:latin typeface="Cambria Math" panose="02040503050406030204" pitchFamily="18" charset="0"/>
                <a:ea typeface="Cambria Math" panose="02040503050406030204" pitchFamily="18" charset="0"/>
              </a:rPr>
              <a:t>end</a:t>
            </a:r>
          </a:p>
          <a:p>
            <a:r>
              <a:rPr lang="en-US" b="0" i="0" u="none" strike="noStrike" baseline="0" dirty="0">
                <a:solidFill>
                  <a:srgbClr val="000000"/>
                </a:solidFill>
                <a:latin typeface="Cambria Math" panose="02040503050406030204" pitchFamily="18" charset="0"/>
                <a:ea typeface="Cambria Math" panose="02040503050406030204" pitchFamily="18" charset="0"/>
              </a:rPr>
              <a:t>    </a:t>
            </a:r>
            <a:r>
              <a:rPr lang="en-US" b="0" i="0" u="none" strike="noStrike" baseline="0" dirty="0" err="1">
                <a:solidFill>
                  <a:srgbClr val="000000"/>
                </a:solidFill>
                <a:latin typeface="Cambria Math" panose="02040503050406030204" pitchFamily="18" charset="0"/>
                <a:ea typeface="Cambria Math" panose="02040503050406030204" pitchFamily="18" charset="0"/>
              </a:rPr>
              <a:t>A_new</a:t>
            </a:r>
            <a:r>
              <a:rPr lang="en-US" b="0" i="0" u="none" strike="noStrike" baseline="0" dirty="0">
                <a:solidFill>
                  <a:srgbClr val="000000"/>
                </a:solidFill>
                <a:latin typeface="Cambria Math" panose="02040503050406030204" pitchFamily="18" charset="0"/>
                <a:ea typeface="Cambria Math" panose="02040503050406030204" pitchFamily="18" charset="0"/>
              </a:rPr>
              <a:t>(abs(</a:t>
            </a:r>
            <a:r>
              <a:rPr lang="en-US" b="0" i="0" u="none" strike="noStrike" baseline="0" dirty="0" err="1">
                <a:solidFill>
                  <a:srgbClr val="000000"/>
                </a:solidFill>
                <a:latin typeface="Cambria Math" panose="02040503050406030204" pitchFamily="18" charset="0"/>
                <a:ea typeface="Cambria Math" panose="02040503050406030204" pitchFamily="18" charset="0"/>
              </a:rPr>
              <a:t>A_new</a:t>
            </a:r>
            <a:r>
              <a:rPr lang="en-US" b="0" i="0" u="none" strike="noStrike" baseline="0" dirty="0">
                <a:solidFill>
                  <a:srgbClr val="000000"/>
                </a:solidFill>
                <a:latin typeface="Cambria Math" panose="02040503050406030204" pitchFamily="18" charset="0"/>
                <a:ea typeface="Cambria Math" panose="02040503050406030204" pitchFamily="18" charset="0"/>
              </a:rPr>
              <a:t>(:))&lt;5e-14)=0;</a:t>
            </a:r>
            <a:r>
              <a:rPr lang="en-US" b="0" i="0" u="none" strike="noStrike" baseline="0" dirty="0">
                <a:solidFill>
                  <a:srgbClr val="028009"/>
                </a:solidFill>
                <a:latin typeface="Cambria Math" panose="02040503050406030204" pitchFamily="18" charset="0"/>
                <a:ea typeface="Cambria Math" panose="02040503050406030204" pitchFamily="18" charset="0"/>
              </a:rPr>
              <a:t>%to avoid display of some values as *</a:t>
            </a:r>
          </a:p>
          <a:p>
            <a:r>
              <a:rPr lang="en-IN" b="0" i="0" u="none" strike="noStrike" baseline="0" dirty="0">
                <a:solidFill>
                  <a:srgbClr val="0E00FF"/>
                </a:solidFill>
                <a:latin typeface="Cambria Math" panose="02040503050406030204" pitchFamily="18" charset="0"/>
                <a:ea typeface="Cambria Math" panose="02040503050406030204" pitchFamily="18" charset="0"/>
              </a:rPr>
              <a:t>end</a:t>
            </a:r>
          </a:p>
        </p:txBody>
      </p:sp>
    </p:spTree>
    <p:extLst>
      <p:ext uri="{BB962C8B-B14F-4D97-AF65-F5344CB8AC3E}">
        <p14:creationId xmlns:p14="http://schemas.microsoft.com/office/powerpoint/2010/main" val="12019547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D8D22-79D5-40CC-A091-1BFF1FB48A72}"/>
              </a:ext>
            </a:extLst>
          </p:cNvPr>
          <p:cNvSpPr>
            <a:spLocks noGrp="1"/>
          </p:cNvSpPr>
          <p:nvPr>
            <p:ph type="title"/>
          </p:nvPr>
        </p:nvSpPr>
        <p:spPr>
          <a:xfrm>
            <a:off x="838200" y="365125"/>
            <a:ext cx="9250680" cy="864235"/>
          </a:xfrm>
        </p:spPr>
        <p:txBody>
          <a:bodyPr/>
          <a:lstStyle/>
          <a:p>
            <a:r>
              <a:rPr lang="en-IN" dirty="0"/>
              <a:t>Sturm Sequence Code:</a:t>
            </a:r>
          </a:p>
        </p:txBody>
      </p:sp>
      <p:sp>
        <p:nvSpPr>
          <p:cNvPr id="3" name="Content Placeholder 2">
            <a:extLst>
              <a:ext uri="{FF2B5EF4-FFF2-40B4-BE49-F238E27FC236}">
                <a16:creationId xmlns:a16="http://schemas.microsoft.com/office/drawing/2014/main" id="{D52C4D30-0174-45F4-A05B-66A5F98F0B31}"/>
              </a:ext>
            </a:extLst>
          </p:cNvPr>
          <p:cNvSpPr>
            <a:spLocks noGrp="1"/>
          </p:cNvSpPr>
          <p:nvPr>
            <p:ph idx="1"/>
          </p:nvPr>
        </p:nvSpPr>
        <p:spPr>
          <a:xfrm>
            <a:off x="838200" y="1310640"/>
            <a:ext cx="10515600" cy="4866323"/>
          </a:xfrm>
        </p:spPr>
        <p:txBody>
          <a:bodyPr/>
          <a:lstStyle/>
          <a:p>
            <a:pPr marL="0" indent="0">
              <a:buNone/>
            </a:pPr>
            <a:r>
              <a:rPr lang="en-IN" sz="1800" b="0" i="0" u="none" strike="noStrike" baseline="0" dirty="0">
                <a:solidFill>
                  <a:srgbClr val="000000"/>
                </a:solidFill>
                <a:latin typeface="Cambria Math" panose="02040503050406030204" pitchFamily="18" charset="0"/>
                <a:ea typeface="Cambria Math" panose="02040503050406030204" pitchFamily="18" charset="0"/>
              </a:rPr>
              <a:t>Separating out diagonal and </a:t>
            </a:r>
            <a:r>
              <a:rPr lang="en-IN" sz="1800" b="0" i="0" u="none" strike="noStrike" baseline="0" dirty="0" err="1">
                <a:solidFill>
                  <a:srgbClr val="000000"/>
                </a:solidFill>
                <a:latin typeface="Cambria Math" panose="02040503050406030204" pitchFamily="18" charset="0"/>
                <a:ea typeface="Cambria Math" panose="02040503050406030204" pitchFamily="18" charset="0"/>
              </a:rPr>
              <a:t>subdiagona</a:t>
            </a:r>
            <a:r>
              <a:rPr lang="en-IN" sz="1800" dirty="0" err="1">
                <a:solidFill>
                  <a:srgbClr val="000000"/>
                </a:solidFill>
                <a:latin typeface="Cambria Math" panose="02040503050406030204" pitchFamily="18" charset="0"/>
                <a:ea typeface="Cambria Math" panose="02040503050406030204" pitchFamily="18" charset="0"/>
              </a:rPr>
              <a:t>l</a:t>
            </a:r>
            <a:r>
              <a:rPr lang="en-IN" sz="1800" dirty="0">
                <a:solidFill>
                  <a:srgbClr val="000000"/>
                </a:solidFill>
                <a:latin typeface="Cambria Math" panose="02040503050406030204" pitchFamily="18" charset="0"/>
                <a:ea typeface="Cambria Math" panose="02040503050406030204" pitchFamily="18" charset="0"/>
              </a:rPr>
              <a:t> elements to feed to function count which counts number of sign changes,</a:t>
            </a:r>
            <a:endParaRPr lang="en-IN" sz="1800" b="0" i="0" u="none" strike="noStrike" baseline="0" dirty="0">
              <a:solidFill>
                <a:srgbClr val="000000"/>
              </a:solidFill>
              <a:latin typeface="Cambria Math" panose="02040503050406030204" pitchFamily="18" charset="0"/>
              <a:ea typeface="Cambria Math" panose="02040503050406030204" pitchFamily="18" charset="0"/>
            </a:endParaRPr>
          </a:p>
          <a:p>
            <a:pPr marL="0" indent="0">
              <a:buNone/>
            </a:pPr>
            <a:r>
              <a:rPr lang="en-IN" sz="1800" b="0" i="0" u="none" strike="noStrike" baseline="0" dirty="0">
                <a:solidFill>
                  <a:srgbClr val="000000"/>
                </a:solidFill>
                <a:latin typeface="Cambria Math" panose="02040503050406030204" pitchFamily="18" charset="0"/>
                <a:ea typeface="Cambria Math" panose="02040503050406030204" pitchFamily="18" charset="0"/>
              </a:rPr>
              <a:t>bb = zeros(n,1);</a:t>
            </a:r>
          </a:p>
          <a:p>
            <a:pPr marL="0" indent="0">
              <a:buNone/>
            </a:pPr>
            <a:r>
              <a:rPr lang="en-IN" sz="1800" b="0" i="0" u="none" strike="noStrike" baseline="0" dirty="0">
                <a:solidFill>
                  <a:srgbClr val="000000"/>
                </a:solidFill>
                <a:latin typeface="Cambria Math" panose="02040503050406030204" pitchFamily="18" charset="0"/>
                <a:ea typeface="Cambria Math" panose="02040503050406030204" pitchFamily="18" charset="0"/>
              </a:rPr>
              <a:t>cc = zeros(n - 1,1);</a:t>
            </a:r>
          </a:p>
          <a:p>
            <a:pPr marL="0" indent="0">
              <a:buNone/>
            </a:pPr>
            <a:r>
              <a:rPr lang="en-IN" sz="1800" b="0" i="0" u="none" strike="noStrike" baseline="0" dirty="0">
                <a:solidFill>
                  <a:srgbClr val="0E00FF"/>
                </a:solidFill>
                <a:latin typeface="Cambria Math" panose="02040503050406030204" pitchFamily="18" charset="0"/>
                <a:ea typeface="Cambria Math" panose="02040503050406030204" pitchFamily="18" charset="0"/>
              </a:rPr>
              <a:t>for</a:t>
            </a:r>
            <a:r>
              <a:rPr lang="en-IN" sz="1800" b="0" i="0" u="none" strike="noStrike" baseline="0" dirty="0">
                <a:solidFill>
                  <a:srgbClr val="000000"/>
                </a:solidFill>
                <a:latin typeface="Cambria Math" panose="02040503050406030204" pitchFamily="18" charset="0"/>
                <a:ea typeface="Cambria Math" panose="02040503050406030204" pitchFamily="18" charset="0"/>
              </a:rPr>
              <a:t> </a:t>
            </a:r>
            <a:r>
              <a:rPr lang="en-IN" sz="1800" b="0" i="0" u="none" strike="noStrike" baseline="0" dirty="0" err="1">
                <a:solidFill>
                  <a:srgbClr val="000000"/>
                </a:solidFill>
                <a:latin typeface="Cambria Math" panose="02040503050406030204" pitchFamily="18" charset="0"/>
                <a:ea typeface="Cambria Math" panose="02040503050406030204" pitchFamily="18" charset="0"/>
              </a:rPr>
              <a:t>i</a:t>
            </a:r>
            <a:r>
              <a:rPr lang="en-IN" sz="1800" b="0" i="0" u="none" strike="noStrike" baseline="0" dirty="0">
                <a:solidFill>
                  <a:srgbClr val="000000"/>
                </a:solidFill>
                <a:latin typeface="Cambria Math" panose="02040503050406030204" pitchFamily="18" charset="0"/>
                <a:ea typeface="Cambria Math" panose="02040503050406030204" pitchFamily="18" charset="0"/>
              </a:rPr>
              <a:t> = 1:n</a:t>
            </a:r>
          </a:p>
          <a:p>
            <a:pPr marL="0" indent="0">
              <a:buNone/>
            </a:pPr>
            <a:r>
              <a:rPr lang="nn-NO" sz="1800" b="0" i="0" u="none" strike="noStrike" baseline="0" dirty="0">
                <a:solidFill>
                  <a:srgbClr val="000000"/>
                </a:solidFill>
                <a:latin typeface="Cambria Math" panose="02040503050406030204" pitchFamily="18" charset="0"/>
                <a:ea typeface="Cambria Math" panose="02040503050406030204" pitchFamily="18" charset="0"/>
              </a:rPr>
              <a:t>    bb(i,1) = A_new(i,i);</a:t>
            </a:r>
          </a:p>
          <a:p>
            <a:pPr marL="0" indent="0">
              <a:buNone/>
            </a:pPr>
            <a:r>
              <a:rPr lang="en-IN" sz="1800" b="0" i="0" u="none" strike="noStrike" baseline="0" dirty="0">
                <a:solidFill>
                  <a:srgbClr val="0E00FF"/>
                </a:solidFill>
                <a:latin typeface="Cambria Math" panose="02040503050406030204" pitchFamily="18" charset="0"/>
                <a:ea typeface="Cambria Math" panose="02040503050406030204" pitchFamily="18" charset="0"/>
              </a:rPr>
              <a:t>end</a:t>
            </a:r>
          </a:p>
          <a:p>
            <a:pPr marL="0" indent="0">
              <a:buNone/>
            </a:pPr>
            <a:r>
              <a:rPr lang="en-IN" sz="1800" b="0" i="0" u="none" strike="noStrike" baseline="0" dirty="0">
                <a:solidFill>
                  <a:srgbClr val="0E00FF"/>
                </a:solidFill>
                <a:latin typeface="Cambria Math" panose="02040503050406030204" pitchFamily="18" charset="0"/>
                <a:ea typeface="Cambria Math" panose="02040503050406030204" pitchFamily="18" charset="0"/>
              </a:rPr>
              <a:t>for</a:t>
            </a:r>
            <a:r>
              <a:rPr lang="en-IN" sz="1800" b="0" i="0" u="none" strike="noStrike" baseline="0" dirty="0">
                <a:solidFill>
                  <a:srgbClr val="000000"/>
                </a:solidFill>
                <a:latin typeface="Cambria Math" panose="02040503050406030204" pitchFamily="18" charset="0"/>
                <a:ea typeface="Cambria Math" panose="02040503050406030204" pitchFamily="18" charset="0"/>
              </a:rPr>
              <a:t> </a:t>
            </a:r>
            <a:r>
              <a:rPr lang="en-IN" sz="1800" b="0" i="0" u="none" strike="noStrike" baseline="0" dirty="0" err="1">
                <a:solidFill>
                  <a:srgbClr val="000000"/>
                </a:solidFill>
                <a:latin typeface="Cambria Math" panose="02040503050406030204" pitchFamily="18" charset="0"/>
                <a:ea typeface="Cambria Math" panose="02040503050406030204" pitchFamily="18" charset="0"/>
              </a:rPr>
              <a:t>i</a:t>
            </a:r>
            <a:r>
              <a:rPr lang="en-IN" sz="1800" b="0" i="0" u="none" strike="noStrike" baseline="0" dirty="0">
                <a:solidFill>
                  <a:srgbClr val="000000"/>
                </a:solidFill>
                <a:latin typeface="Cambria Math" panose="02040503050406030204" pitchFamily="18" charset="0"/>
                <a:ea typeface="Cambria Math" panose="02040503050406030204" pitchFamily="18" charset="0"/>
              </a:rPr>
              <a:t> = 1:n-1</a:t>
            </a:r>
          </a:p>
          <a:p>
            <a:pPr marL="0" indent="0">
              <a:buNone/>
            </a:pPr>
            <a:r>
              <a:rPr lang="nn-NO" sz="1800" b="0" i="0" u="none" strike="noStrike" baseline="0" dirty="0">
                <a:solidFill>
                  <a:srgbClr val="000000"/>
                </a:solidFill>
                <a:latin typeface="Cambria Math" panose="02040503050406030204" pitchFamily="18" charset="0"/>
                <a:ea typeface="Cambria Math" panose="02040503050406030204" pitchFamily="18" charset="0"/>
              </a:rPr>
              <a:t>    cc(i,1) = A_new(i,i+1);</a:t>
            </a:r>
          </a:p>
          <a:p>
            <a:pPr marL="0" indent="0">
              <a:buNone/>
            </a:pPr>
            <a:r>
              <a:rPr lang="en-IN" sz="1800" b="0" i="0" u="none" strike="noStrike" baseline="0" dirty="0">
                <a:solidFill>
                  <a:srgbClr val="0E00FF"/>
                </a:solidFill>
                <a:latin typeface="Cambria Math" panose="02040503050406030204" pitchFamily="18" charset="0"/>
                <a:ea typeface="Cambria Math" panose="02040503050406030204" pitchFamily="18" charset="0"/>
              </a:rPr>
              <a:t>end</a:t>
            </a:r>
          </a:p>
          <a:p>
            <a:pPr marL="0" indent="0">
              <a:buNone/>
            </a:pPr>
            <a:endParaRPr lang="en-IN"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30515823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535FD7A-3A39-4C65-A9FE-889D6EC22D2B}"/>
              </a:ext>
            </a:extLst>
          </p:cNvPr>
          <p:cNvSpPr txBox="1"/>
          <p:nvPr/>
        </p:nvSpPr>
        <p:spPr>
          <a:xfrm>
            <a:off x="1696720" y="1981200"/>
            <a:ext cx="8148320" cy="4247317"/>
          </a:xfrm>
          <a:prstGeom prst="rect">
            <a:avLst/>
          </a:prstGeom>
          <a:noFill/>
        </p:spPr>
        <p:txBody>
          <a:bodyPr wrap="square">
            <a:spAutoFit/>
          </a:bodyPr>
          <a:lstStyle/>
          <a:p>
            <a:r>
              <a:rPr lang="en-IN" sz="1800" b="0" i="0" u="none" strike="noStrike" baseline="0" dirty="0">
                <a:solidFill>
                  <a:srgbClr val="0E00FF"/>
                </a:solidFill>
                <a:latin typeface="Cambria Math" panose="02040503050406030204" pitchFamily="18" charset="0"/>
                <a:ea typeface="Cambria Math" panose="02040503050406030204" pitchFamily="18" charset="0"/>
              </a:rPr>
              <a:t>while</a:t>
            </a:r>
            <a:r>
              <a:rPr lang="en-IN" sz="1800" b="0" i="0" u="none" strike="noStrike" baseline="0" dirty="0">
                <a:solidFill>
                  <a:srgbClr val="000000"/>
                </a:solidFill>
                <a:latin typeface="Cambria Math" panose="02040503050406030204" pitchFamily="18" charset="0"/>
                <a:ea typeface="Cambria Math" panose="02040503050406030204" pitchFamily="18" charset="0"/>
              </a:rPr>
              <a:t>(changes1 == changes2)</a:t>
            </a:r>
          </a:p>
          <a:p>
            <a:r>
              <a:rPr lang="en-US" sz="1800" b="0" i="0" u="none" strike="noStrike" baseline="0" dirty="0">
                <a:solidFill>
                  <a:srgbClr val="000000"/>
                </a:solidFill>
                <a:latin typeface="Cambria Math" panose="02040503050406030204" pitchFamily="18" charset="0"/>
                <a:ea typeface="Cambria Math" panose="02040503050406030204" pitchFamily="18" charset="0"/>
              </a:rPr>
              <a:t>    x1 = input(</a:t>
            </a:r>
            <a:r>
              <a:rPr lang="en-US" sz="1800" b="0" i="0" u="none" strike="noStrike" baseline="0" dirty="0">
                <a:solidFill>
                  <a:srgbClr val="AA04F9"/>
                </a:solidFill>
                <a:latin typeface="Cambria Math" panose="02040503050406030204" pitchFamily="18" charset="0"/>
                <a:ea typeface="Cambria Math" panose="02040503050406030204" pitchFamily="18" charset="0"/>
              </a:rPr>
              <a:t>'Enter first guess of the eigen value:'</a:t>
            </a:r>
            <a:r>
              <a:rPr lang="en-US" sz="1800" b="0" i="0" u="none" strike="noStrike" baseline="0" dirty="0">
                <a:solidFill>
                  <a:srgbClr val="000000"/>
                </a:solidFill>
                <a:latin typeface="Cambria Math" panose="02040503050406030204" pitchFamily="18" charset="0"/>
                <a:ea typeface="Cambria Math" panose="02040503050406030204" pitchFamily="18" charset="0"/>
              </a:rPr>
              <a:t>);</a:t>
            </a:r>
          </a:p>
          <a:p>
            <a:r>
              <a:rPr lang="en-US" sz="1800" b="0" i="0" u="none" strike="noStrike" baseline="0" dirty="0">
                <a:solidFill>
                  <a:srgbClr val="000000"/>
                </a:solidFill>
                <a:latin typeface="Cambria Math" panose="02040503050406030204" pitchFamily="18" charset="0"/>
                <a:ea typeface="Cambria Math" panose="02040503050406030204" pitchFamily="18" charset="0"/>
              </a:rPr>
              <a:t>    changes1 = count(x1,bb,cc,choice);</a:t>
            </a:r>
          </a:p>
          <a:p>
            <a:r>
              <a:rPr lang="en-IN" sz="1800" b="0" i="0" u="none" strike="noStrike" baseline="0" dirty="0">
                <a:solidFill>
                  <a:srgbClr val="000000"/>
                </a:solidFill>
                <a:latin typeface="Cambria Math" panose="02040503050406030204" pitchFamily="18" charset="0"/>
                <a:ea typeface="Cambria Math" panose="02040503050406030204" pitchFamily="18" charset="0"/>
              </a:rPr>
              <a:t>    </a:t>
            </a:r>
            <a:r>
              <a:rPr lang="en-IN" sz="1800" b="0" i="0" u="none" strike="noStrike" baseline="0" dirty="0">
                <a:solidFill>
                  <a:srgbClr val="0E00FF"/>
                </a:solidFill>
                <a:latin typeface="Cambria Math" panose="02040503050406030204" pitchFamily="18" charset="0"/>
                <a:ea typeface="Cambria Math" panose="02040503050406030204" pitchFamily="18" charset="0"/>
              </a:rPr>
              <a:t>if</a:t>
            </a:r>
            <a:r>
              <a:rPr lang="en-IN" sz="1800" b="0" i="0" u="none" strike="noStrike" baseline="0" dirty="0">
                <a:solidFill>
                  <a:srgbClr val="000000"/>
                </a:solidFill>
                <a:latin typeface="Cambria Math" panose="02040503050406030204" pitchFamily="18" charset="0"/>
                <a:ea typeface="Cambria Math" panose="02040503050406030204" pitchFamily="18" charset="0"/>
              </a:rPr>
              <a:t>(changes1 == -1)</a:t>
            </a:r>
          </a:p>
          <a:p>
            <a:r>
              <a:rPr lang="nl-NL" sz="1800" b="0" i="0" u="none" strike="noStrike" baseline="0" dirty="0">
                <a:solidFill>
                  <a:srgbClr val="000000"/>
                </a:solidFill>
                <a:latin typeface="Cambria Math" panose="02040503050406030204" pitchFamily="18" charset="0"/>
                <a:ea typeface="Cambria Math" panose="02040503050406030204" pitchFamily="18" charset="0"/>
              </a:rPr>
              <a:t>        sprintf(</a:t>
            </a:r>
            <a:r>
              <a:rPr lang="nl-NL" sz="1800" b="0" i="0" u="none" strike="noStrike" baseline="0" dirty="0">
                <a:solidFill>
                  <a:srgbClr val="AA04F9"/>
                </a:solidFill>
                <a:latin typeface="Cambria Math" panose="02040503050406030204" pitchFamily="18" charset="0"/>
                <a:ea typeface="Cambria Math" panose="02040503050406030204" pitchFamily="18" charset="0"/>
              </a:rPr>
              <a:t>'%d is an eigen value'</a:t>
            </a:r>
            <a:r>
              <a:rPr lang="nl-NL" sz="1800" b="0" i="0" u="none" strike="noStrike" baseline="0" dirty="0">
                <a:solidFill>
                  <a:srgbClr val="000000"/>
                </a:solidFill>
                <a:latin typeface="Cambria Math" panose="02040503050406030204" pitchFamily="18" charset="0"/>
                <a:ea typeface="Cambria Math" panose="02040503050406030204" pitchFamily="18" charset="0"/>
              </a:rPr>
              <a:t>,x1)</a:t>
            </a:r>
          </a:p>
          <a:p>
            <a:r>
              <a:rPr lang="en-IN" sz="1800" b="0" i="0" u="none" strike="noStrike" baseline="0" dirty="0">
                <a:solidFill>
                  <a:srgbClr val="000000"/>
                </a:solidFill>
                <a:latin typeface="Cambria Math" panose="02040503050406030204" pitchFamily="18" charset="0"/>
                <a:ea typeface="Cambria Math" panose="02040503050406030204" pitchFamily="18" charset="0"/>
              </a:rPr>
              <a:t>        </a:t>
            </a:r>
            <a:r>
              <a:rPr lang="en-IN" sz="1800" b="0" i="0" u="none" strike="noStrike" baseline="0" dirty="0">
                <a:solidFill>
                  <a:srgbClr val="0E00FF"/>
                </a:solidFill>
                <a:latin typeface="Cambria Math" panose="02040503050406030204" pitchFamily="18" charset="0"/>
                <a:ea typeface="Cambria Math" panose="02040503050406030204" pitchFamily="18" charset="0"/>
              </a:rPr>
              <a:t>return</a:t>
            </a:r>
            <a:r>
              <a:rPr lang="en-IN" sz="1800" b="0" i="0" u="none" strike="noStrike" baseline="0" dirty="0">
                <a:solidFill>
                  <a:srgbClr val="000000"/>
                </a:solidFill>
                <a:latin typeface="Cambria Math" panose="02040503050406030204" pitchFamily="18" charset="0"/>
                <a:ea typeface="Cambria Math" panose="02040503050406030204" pitchFamily="18" charset="0"/>
              </a:rPr>
              <a:t>;</a:t>
            </a:r>
          </a:p>
          <a:p>
            <a:r>
              <a:rPr lang="en-IN" sz="1800" b="0" i="0" u="none" strike="noStrike" baseline="0" dirty="0">
                <a:solidFill>
                  <a:srgbClr val="000000"/>
                </a:solidFill>
                <a:latin typeface="Cambria Math" panose="02040503050406030204" pitchFamily="18" charset="0"/>
                <a:ea typeface="Cambria Math" panose="02040503050406030204" pitchFamily="18" charset="0"/>
              </a:rPr>
              <a:t>        </a:t>
            </a:r>
            <a:r>
              <a:rPr lang="en-IN" sz="1800" b="0" i="0" u="none" strike="noStrike" baseline="0" dirty="0">
                <a:solidFill>
                  <a:srgbClr val="0E00FF"/>
                </a:solidFill>
                <a:latin typeface="Cambria Math" panose="02040503050406030204" pitchFamily="18" charset="0"/>
                <a:ea typeface="Cambria Math" panose="02040503050406030204" pitchFamily="18" charset="0"/>
              </a:rPr>
              <a:t>break</a:t>
            </a:r>
            <a:r>
              <a:rPr lang="en-IN" sz="1800" b="0" i="0" u="none" strike="noStrike" baseline="0" dirty="0">
                <a:solidFill>
                  <a:srgbClr val="000000"/>
                </a:solidFill>
                <a:latin typeface="Cambria Math" panose="02040503050406030204" pitchFamily="18" charset="0"/>
                <a:ea typeface="Cambria Math" panose="02040503050406030204" pitchFamily="18" charset="0"/>
              </a:rPr>
              <a:t>;</a:t>
            </a:r>
          </a:p>
          <a:p>
            <a:r>
              <a:rPr lang="en-IN" sz="1800" b="0" i="0" u="none" strike="noStrike" baseline="0" dirty="0">
                <a:solidFill>
                  <a:srgbClr val="000000"/>
                </a:solidFill>
                <a:latin typeface="Cambria Math" panose="02040503050406030204" pitchFamily="18" charset="0"/>
                <a:ea typeface="Cambria Math" panose="02040503050406030204" pitchFamily="18" charset="0"/>
              </a:rPr>
              <a:t>    </a:t>
            </a:r>
            <a:r>
              <a:rPr lang="en-IN" sz="1800" b="0" i="0" u="none" strike="noStrike" baseline="0" dirty="0">
                <a:solidFill>
                  <a:srgbClr val="0E00FF"/>
                </a:solidFill>
                <a:latin typeface="Cambria Math" panose="02040503050406030204" pitchFamily="18" charset="0"/>
                <a:ea typeface="Cambria Math" panose="02040503050406030204" pitchFamily="18" charset="0"/>
              </a:rPr>
              <a:t>end</a:t>
            </a:r>
          </a:p>
          <a:p>
            <a:r>
              <a:rPr lang="en-US" sz="1800" b="0" i="0" u="none" strike="noStrike" baseline="0" dirty="0">
                <a:solidFill>
                  <a:srgbClr val="000000"/>
                </a:solidFill>
                <a:latin typeface="Cambria Math" panose="02040503050406030204" pitchFamily="18" charset="0"/>
                <a:ea typeface="Cambria Math" panose="02040503050406030204" pitchFamily="18" charset="0"/>
              </a:rPr>
              <a:t>    x2 = input(</a:t>
            </a:r>
            <a:r>
              <a:rPr lang="en-US" sz="1800" b="0" i="0" u="none" strike="noStrike" baseline="0" dirty="0">
                <a:solidFill>
                  <a:srgbClr val="AA04F9"/>
                </a:solidFill>
                <a:latin typeface="Cambria Math" panose="02040503050406030204" pitchFamily="18" charset="0"/>
                <a:ea typeface="Cambria Math" panose="02040503050406030204" pitchFamily="18" charset="0"/>
              </a:rPr>
              <a:t>'Enter second guess of the eigen value:'</a:t>
            </a:r>
            <a:r>
              <a:rPr lang="en-US" sz="1800" b="0" i="0" u="none" strike="noStrike" baseline="0" dirty="0">
                <a:solidFill>
                  <a:srgbClr val="000000"/>
                </a:solidFill>
                <a:latin typeface="Cambria Math" panose="02040503050406030204" pitchFamily="18" charset="0"/>
                <a:ea typeface="Cambria Math" panose="02040503050406030204" pitchFamily="18" charset="0"/>
              </a:rPr>
              <a:t>);</a:t>
            </a:r>
          </a:p>
          <a:p>
            <a:r>
              <a:rPr lang="en-US" sz="1800" b="0" i="0" u="none" strike="noStrike" baseline="0" dirty="0">
                <a:solidFill>
                  <a:srgbClr val="000000"/>
                </a:solidFill>
                <a:latin typeface="Cambria Math" panose="02040503050406030204" pitchFamily="18" charset="0"/>
                <a:ea typeface="Cambria Math" panose="02040503050406030204" pitchFamily="18" charset="0"/>
              </a:rPr>
              <a:t>    changes2 = count(x2,bb,cc,choice)</a:t>
            </a:r>
          </a:p>
          <a:p>
            <a:r>
              <a:rPr lang="en-IN" sz="1800" b="0" i="0" u="none" strike="noStrike" baseline="0" dirty="0">
                <a:solidFill>
                  <a:srgbClr val="000000"/>
                </a:solidFill>
                <a:latin typeface="Cambria Math" panose="02040503050406030204" pitchFamily="18" charset="0"/>
                <a:ea typeface="Cambria Math" panose="02040503050406030204" pitchFamily="18" charset="0"/>
              </a:rPr>
              <a:t>    </a:t>
            </a:r>
            <a:r>
              <a:rPr lang="en-IN" sz="1800" b="0" i="0" u="none" strike="noStrike" baseline="0" dirty="0">
                <a:solidFill>
                  <a:srgbClr val="0E00FF"/>
                </a:solidFill>
                <a:latin typeface="Cambria Math" panose="02040503050406030204" pitchFamily="18" charset="0"/>
                <a:ea typeface="Cambria Math" panose="02040503050406030204" pitchFamily="18" charset="0"/>
              </a:rPr>
              <a:t>if</a:t>
            </a:r>
            <a:r>
              <a:rPr lang="en-IN" sz="1800" b="0" i="0" u="none" strike="noStrike" baseline="0" dirty="0">
                <a:solidFill>
                  <a:srgbClr val="000000"/>
                </a:solidFill>
                <a:latin typeface="Cambria Math" panose="02040503050406030204" pitchFamily="18" charset="0"/>
                <a:ea typeface="Cambria Math" panose="02040503050406030204" pitchFamily="18" charset="0"/>
              </a:rPr>
              <a:t>(changes2 == -1)</a:t>
            </a:r>
          </a:p>
          <a:p>
            <a:r>
              <a:rPr lang="nl-NL" sz="1800" b="0" i="0" u="none" strike="noStrike" baseline="0" dirty="0">
                <a:solidFill>
                  <a:srgbClr val="000000"/>
                </a:solidFill>
                <a:latin typeface="Cambria Math" panose="02040503050406030204" pitchFamily="18" charset="0"/>
                <a:ea typeface="Cambria Math" panose="02040503050406030204" pitchFamily="18" charset="0"/>
              </a:rPr>
              <a:t>        sprintf(</a:t>
            </a:r>
            <a:r>
              <a:rPr lang="nl-NL" sz="1800" b="0" i="0" u="none" strike="noStrike" baseline="0" dirty="0">
                <a:solidFill>
                  <a:srgbClr val="AA04F9"/>
                </a:solidFill>
                <a:latin typeface="Cambria Math" panose="02040503050406030204" pitchFamily="18" charset="0"/>
                <a:ea typeface="Cambria Math" panose="02040503050406030204" pitchFamily="18" charset="0"/>
              </a:rPr>
              <a:t>'%d is an eigen value'</a:t>
            </a:r>
            <a:r>
              <a:rPr lang="nl-NL" sz="1800" b="0" i="0" u="none" strike="noStrike" baseline="0" dirty="0">
                <a:solidFill>
                  <a:srgbClr val="000000"/>
                </a:solidFill>
                <a:latin typeface="Cambria Math" panose="02040503050406030204" pitchFamily="18" charset="0"/>
                <a:ea typeface="Cambria Math" panose="02040503050406030204" pitchFamily="18" charset="0"/>
              </a:rPr>
              <a:t>,x2);</a:t>
            </a:r>
          </a:p>
          <a:p>
            <a:r>
              <a:rPr lang="en-IN" sz="1800" b="0" i="0" u="none" strike="noStrike" baseline="0" dirty="0">
                <a:solidFill>
                  <a:srgbClr val="000000"/>
                </a:solidFill>
                <a:latin typeface="Cambria Math" panose="02040503050406030204" pitchFamily="18" charset="0"/>
                <a:ea typeface="Cambria Math" panose="02040503050406030204" pitchFamily="18" charset="0"/>
              </a:rPr>
              <a:t>        </a:t>
            </a:r>
            <a:r>
              <a:rPr lang="en-IN" sz="1800" b="0" i="0" u="none" strike="noStrike" baseline="0" dirty="0">
                <a:solidFill>
                  <a:srgbClr val="0E00FF"/>
                </a:solidFill>
                <a:latin typeface="Cambria Math" panose="02040503050406030204" pitchFamily="18" charset="0"/>
                <a:ea typeface="Cambria Math" panose="02040503050406030204" pitchFamily="18" charset="0"/>
              </a:rPr>
              <a:t>break</a:t>
            </a:r>
            <a:r>
              <a:rPr lang="en-IN" sz="1800" b="0" i="0" u="none" strike="noStrike" baseline="0" dirty="0">
                <a:solidFill>
                  <a:srgbClr val="000000"/>
                </a:solidFill>
                <a:latin typeface="Cambria Math" panose="02040503050406030204" pitchFamily="18" charset="0"/>
                <a:ea typeface="Cambria Math" panose="02040503050406030204" pitchFamily="18" charset="0"/>
              </a:rPr>
              <a:t>;</a:t>
            </a:r>
          </a:p>
          <a:p>
            <a:r>
              <a:rPr lang="en-IN" sz="1800" b="0" i="0" u="none" strike="noStrike" baseline="0" dirty="0">
                <a:solidFill>
                  <a:srgbClr val="000000"/>
                </a:solidFill>
                <a:latin typeface="Cambria Math" panose="02040503050406030204" pitchFamily="18" charset="0"/>
                <a:ea typeface="Cambria Math" panose="02040503050406030204" pitchFamily="18" charset="0"/>
              </a:rPr>
              <a:t>    </a:t>
            </a:r>
            <a:r>
              <a:rPr lang="en-IN" sz="1800" b="0" i="0" u="none" strike="noStrike" baseline="0" dirty="0">
                <a:solidFill>
                  <a:srgbClr val="0E00FF"/>
                </a:solidFill>
                <a:latin typeface="Cambria Math" panose="02040503050406030204" pitchFamily="18" charset="0"/>
                <a:ea typeface="Cambria Math" panose="02040503050406030204" pitchFamily="18" charset="0"/>
              </a:rPr>
              <a:t>end</a:t>
            </a:r>
          </a:p>
          <a:p>
            <a:r>
              <a:rPr lang="en-IN" sz="1800" b="0" i="0" u="none" strike="noStrike" baseline="0" dirty="0">
                <a:solidFill>
                  <a:srgbClr val="0E00FF"/>
                </a:solidFill>
                <a:latin typeface="Cambria Math" panose="02040503050406030204" pitchFamily="18" charset="0"/>
                <a:ea typeface="Cambria Math" panose="02040503050406030204" pitchFamily="18" charset="0"/>
              </a:rPr>
              <a:t>end</a:t>
            </a:r>
          </a:p>
        </p:txBody>
      </p:sp>
      <p:sp>
        <p:nvSpPr>
          <p:cNvPr id="5" name="TextBox 4">
            <a:extLst>
              <a:ext uri="{FF2B5EF4-FFF2-40B4-BE49-F238E27FC236}">
                <a16:creationId xmlns:a16="http://schemas.microsoft.com/office/drawing/2014/main" id="{079B73ED-71F2-4C39-8B96-C674329C0F51}"/>
              </a:ext>
            </a:extLst>
          </p:cNvPr>
          <p:cNvSpPr txBox="1"/>
          <p:nvPr/>
        </p:nvSpPr>
        <p:spPr>
          <a:xfrm>
            <a:off x="436880" y="162560"/>
            <a:ext cx="11145520" cy="1200329"/>
          </a:xfrm>
          <a:prstGeom prst="rect">
            <a:avLst/>
          </a:prstGeom>
          <a:noFill/>
        </p:spPr>
        <p:txBody>
          <a:bodyPr wrap="square" rtlCol="0">
            <a:spAutoFit/>
          </a:bodyPr>
          <a:lstStyle/>
          <a:p>
            <a:r>
              <a:rPr lang="en-IN" sz="2400" dirty="0"/>
              <a:t>Asking for guesses until number of changes is different:</a:t>
            </a:r>
          </a:p>
          <a:p>
            <a:r>
              <a:rPr lang="en-IN" sz="2400" dirty="0"/>
              <a:t>The count method is essentially implementing the </a:t>
            </a:r>
            <a:r>
              <a:rPr lang="en-IN" sz="2400" dirty="0" err="1"/>
              <a:t>sturm</a:t>
            </a:r>
            <a:r>
              <a:rPr lang="en-IN" sz="2400" dirty="0"/>
              <a:t> sequence by iteratively finding the values of all functions from f</a:t>
            </a:r>
            <a:r>
              <a:rPr lang="en-IN" sz="2400" baseline="-25000" dirty="0"/>
              <a:t>0</a:t>
            </a:r>
            <a:r>
              <a:rPr lang="en-IN" sz="2400" dirty="0"/>
              <a:t> to </a:t>
            </a:r>
            <a:r>
              <a:rPr lang="en-IN" sz="2400" dirty="0" err="1"/>
              <a:t>f</a:t>
            </a:r>
            <a:r>
              <a:rPr lang="en-IN" sz="2400" baseline="-25000" dirty="0" err="1"/>
              <a:t>n</a:t>
            </a:r>
            <a:r>
              <a:rPr lang="en-IN" sz="2400" dirty="0"/>
              <a:t> using the recurrence relation mentioned before</a:t>
            </a:r>
          </a:p>
        </p:txBody>
      </p:sp>
    </p:spTree>
    <p:extLst>
      <p:ext uri="{BB962C8B-B14F-4D97-AF65-F5344CB8AC3E}">
        <p14:creationId xmlns:p14="http://schemas.microsoft.com/office/powerpoint/2010/main" val="4413852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F80A1F-9419-4188-ABC3-63947BE7B186}"/>
              </a:ext>
            </a:extLst>
          </p:cNvPr>
          <p:cNvSpPr>
            <a:spLocks noGrp="1"/>
          </p:cNvSpPr>
          <p:nvPr>
            <p:ph idx="1"/>
          </p:nvPr>
        </p:nvSpPr>
        <p:spPr/>
        <p:txBody>
          <a:bodyPr>
            <a:normAutofit fontScale="92500" lnSpcReduction="20000"/>
          </a:bodyPr>
          <a:lstStyle/>
          <a:p>
            <a:pPr marL="0" indent="0">
              <a:buNone/>
            </a:pPr>
            <a:r>
              <a:rPr lang="en-US" sz="1800" b="0" i="0" u="none" strike="noStrike" baseline="0" dirty="0">
                <a:solidFill>
                  <a:srgbClr val="0E00FF"/>
                </a:solidFill>
                <a:latin typeface="Cambria Math" panose="02040503050406030204" pitchFamily="18" charset="0"/>
                <a:ea typeface="Cambria Math" panose="02040503050406030204" pitchFamily="18" charset="0"/>
              </a:rPr>
              <a:t>while</a:t>
            </a:r>
            <a:r>
              <a:rPr lang="en-US" sz="1800" b="0" i="0" u="none" strike="noStrike" baseline="0" dirty="0">
                <a:solidFill>
                  <a:srgbClr val="000000"/>
                </a:solidFill>
                <a:latin typeface="Cambria Math" panose="02040503050406030204" pitchFamily="18" charset="0"/>
                <a:ea typeface="Cambria Math" panose="02040503050406030204" pitchFamily="18" charset="0"/>
              </a:rPr>
              <a:t>(abs(x1 - x2)&gt;</a:t>
            </a:r>
            <a:r>
              <a:rPr lang="en-US" sz="1800" b="0" i="0" u="none" strike="noStrike" baseline="0" dirty="0" err="1">
                <a:solidFill>
                  <a:srgbClr val="000000"/>
                </a:solidFill>
                <a:latin typeface="Cambria Math" panose="02040503050406030204" pitchFamily="18" charset="0"/>
                <a:ea typeface="Cambria Math" panose="02040503050406030204" pitchFamily="18" charset="0"/>
              </a:rPr>
              <a:t>tol</a:t>
            </a:r>
            <a:r>
              <a:rPr lang="en-US" sz="1800" b="0" i="0" u="none" strike="noStrike" baseline="0" dirty="0">
                <a:solidFill>
                  <a:srgbClr val="000000"/>
                </a:solidFill>
                <a:latin typeface="Cambria Math" panose="02040503050406030204" pitchFamily="18" charset="0"/>
                <a:ea typeface="Cambria Math" panose="02040503050406030204" pitchFamily="18" charset="0"/>
              </a:rPr>
              <a:t>)</a:t>
            </a:r>
          </a:p>
          <a:p>
            <a:pPr marL="0" indent="0">
              <a:buNone/>
            </a:pPr>
            <a:r>
              <a:rPr lang="en-IN" sz="1800" b="0" i="0" u="none" strike="noStrike" baseline="0" dirty="0">
                <a:solidFill>
                  <a:srgbClr val="000000"/>
                </a:solidFill>
                <a:latin typeface="Cambria Math" panose="02040503050406030204" pitchFamily="18" charset="0"/>
                <a:ea typeface="Cambria Math" panose="02040503050406030204" pitchFamily="18" charset="0"/>
              </a:rPr>
              <a:t>    x1new = (x1 + x2)/2;</a:t>
            </a:r>
          </a:p>
          <a:p>
            <a:pPr marL="0" indent="0">
              <a:buNone/>
            </a:pPr>
            <a:r>
              <a:rPr lang="en-US" sz="1800" b="0" i="0" u="none" strike="noStrike" baseline="0" dirty="0">
                <a:solidFill>
                  <a:srgbClr val="000000"/>
                </a:solidFill>
                <a:latin typeface="Cambria Math" panose="02040503050406030204" pitchFamily="18" charset="0"/>
                <a:ea typeface="Cambria Math" panose="02040503050406030204" pitchFamily="18" charset="0"/>
              </a:rPr>
              <a:t>    changes1new = count(x1new,bb,cc,choice)</a:t>
            </a:r>
          </a:p>
          <a:p>
            <a:pPr marL="0" indent="0">
              <a:buNone/>
            </a:pPr>
            <a:r>
              <a:rPr lang="en-IN" sz="1800" b="0" i="0" u="none" strike="noStrike" baseline="0" dirty="0">
                <a:solidFill>
                  <a:srgbClr val="000000"/>
                </a:solidFill>
                <a:latin typeface="Cambria Math" panose="02040503050406030204" pitchFamily="18" charset="0"/>
                <a:ea typeface="Cambria Math" panose="02040503050406030204" pitchFamily="18" charset="0"/>
              </a:rPr>
              <a:t>    </a:t>
            </a:r>
            <a:r>
              <a:rPr lang="en-IN" sz="1800" b="0" i="0" u="none" strike="noStrike" baseline="0" dirty="0">
                <a:solidFill>
                  <a:srgbClr val="0E00FF"/>
                </a:solidFill>
                <a:latin typeface="Cambria Math" panose="02040503050406030204" pitchFamily="18" charset="0"/>
                <a:ea typeface="Cambria Math" panose="02040503050406030204" pitchFamily="18" charset="0"/>
              </a:rPr>
              <a:t>if</a:t>
            </a:r>
            <a:r>
              <a:rPr lang="en-IN" sz="1800" b="0" i="0" u="none" strike="noStrike" baseline="0" dirty="0">
                <a:solidFill>
                  <a:srgbClr val="000000"/>
                </a:solidFill>
                <a:latin typeface="Cambria Math" panose="02040503050406030204" pitchFamily="18" charset="0"/>
                <a:ea typeface="Cambria Math" panose="02040503050406030204" pitchFamily="18" charset="0"/>
              </a:rPr>
              <a:t>(changes1new == -1)</a:t>
            </a:r>
          </a:p>
          <a:p>
            <a:pPr marL="0" indent="0">
              <a:buNone/>
            </a:pPr>
            <a:r>
              <a:rPr lang="en-IN" sz="1800" b="0" i="0" u="none" strike="noStrike" baseline="0" dirty="0">
                <a:solidFill>
                  <a:srgbClr val="000000"/>
                </a:solidFill>
                <a:latin typeface="Cambria Math" panose="02040503050406030204" pitchFamily="18" charset="0"/>
                <a:ea typeface="Cambria Math" panose="02040503050406030204" pitchFamily="18" charset="0"/>
              </a:rPr>
              <a:t>        sprint (</a:t>
            </a:r>
            <a:r>
              <a:rPr lang="en-IN" sz="1800" b="0" i="0" u="none" strike="noStrike" baseline="0" dirty="0">
                <a:solidFill>
                  <a:srgbClr val="AA04F9"/>
                </a:solidFill>
                <a:latin typeface="Cambria Math" panose="02040503050406030204" pitchFamily="18" charset="0"/>
                <a:ea typeface="Cambria Math" panose="02040503050406030204" pitchFamily="18" charset="0"/>
              </a:rPr>
              <a:t>'%d is an eigen value'</a:t>
            </a:r>
            <a:r>
              <a:rPr lang="en-IN" sz="1800" b="0" i="0" u="none" strike="noStrike" baseline="0" dirty="0">
                <a:solidFill>
                  <a:srgbClr val="000000"/>
                </a:solidFill>
                <a:latin typeface="Cambria Math" panose="02040503050406030204" pitchFamily="18" charset="0"/>
                <a:ea typeface="Cambria Math" panose="02040503050406030204" pitchFamily="18" charset="0"/>
              </a:rPr>
              <a:t>,x1new);</a:t>
            </a:r>
          </a:p>
          <a:p>
            <a:pPr marL="0" indent="0">
              <a:buNone/>
            </a:pPr>
            <a:r>
              <a:rPr lang="en-IN" sz="1800" b="0" i="0" u="none" strike="noStrike" baseline="0" dirty="0">
                <a:solidFill>
                  <a:srgbClr val="000000"/>
                </a:solidFill>
                <a:latin typeface="Cambria Math" panose="02040503050406030204" pitchFamily="18" charset="0"/>
                <a:ea typeface="Cambria Math" panose="02040503050406030204" pitchFamily="18" charset="0"/>
              </a:rPr>
              <a:t>        </a:t>
            </a:r>
            <a:r>
              <a:rPr lang="en-IN" sz="1800" b="0" i="0" u="none" strike="noStrike" baseline="0" dirty="0">
                <a:solidFill>
                  <a:srgbClr val="0E00FF"/>
                </a:solidFill>
                <a:latin typeface="Cambria Math" panose="02040503050406030204" pitchFamily="18" charset="0"/>
                <a:ea typeface="Cambria Math" panose="02040503050406030204" pitchFamily="18" charset="0"/>
              </a:rPr>
              <a:t>break</a:t>
            </a:r>
            <a:r>
              <a:rPr lang="en-IN" sz="1800" b="0" i="0" u="none" strike="noStrike" baseline="0" dirty="0">
                <a:solidFill>
                  <a:srgbClr val="000000"/>
                </a:solidFill>
                <a:latin typeface="Cambria Math" panose="02040503050406030204" pitchFamily="18" charset="0"/>
                <a:ea typeface="Cambria Math" panose="02040503050406030204" pitchFamily="18" charset="0"/>
              </a:rPr>
              <a:t>;</a:t>
            </a:r>
          </a:p>
          <a:p>
            <a:pPr marL="0" indent="0">
              <a:buNone/>
            </a:pPr>
            <a:r>
              <a:rPr lang="en-IN" sz="1800" b="0" i="0" u="none" strike="noStrike" baseline="0" dirty="0">
                <a:solidFill>
                  <a:srgbClr val="000000"/>
                </a:solidFill>
                <a:latin typeface="Cambria Math" panose="02040503050406030204" pitchFamily="18" charset="0"/>
                <a:ea typeface="Cambria Math" panose="02040503050406030204" pitchFamily="18" charset="0"/>
              </a:rPr>
              <a:t>        </a:t>
            </a:r>
            <a:r>
              <a:rPr lang="en-IN" sz="1800" b="0" i="0" u="none" strike="noStrike" baseline="0" dirty="0">
                <a:solidFill>
                  <a:srgbClr val="0E00FF"/>
                </a:solidFill>
                <a:latin typeface="Cambria Math" panose="02040503050406030204" pitchFamily="18" charset="0"/>
                <a:ea typeface="Cambria Math" panose="02040503050406030204" pitchFamily="18" charset="0"/>
              </a:rPr>
              <a:t>return</a:t>
            </a:r>
            <a:r>
              <a:rPr lang="en-IN" sz="1800" b="0" i="0" u="none" strike="noStrike" baseline="0" dirty="0">
                <a:solidFill>
                  <a:srgbClr val="000000"/>
                </a:solidFill>
                <a:latin typeface="Cambria Math" panose="02040503050406030204" pitchFamily="18" charset="0"/>
                <a:ea typeface="Cambria Math" panose="02040503050406030204" pitchFamily="18" charset="0"/>
              </a:rPr>
              <a:t>;</a:t>
            </a:r>
          </a:p>
          <a:p>
            <a:pPr marL="0" indent="0">
              <a:buNone/>
            </a:pPr>
            <a:r>
              <a:rPr lang="en-IN" sz="1800" b="0" i="0" u="none" strike="noStrike" baseline="0" dirty="0">
                <a:solidFill>
                  <a:srgbClr val="000000"/>
                </a:solidFill>
                <a:latin typeface="Cambria Math" panose="02040503050406030204" pitchFamily="18" charset="0"/>
                <a:ea typeface="Cambria Math" panose="02040503050406030204" pitchFamily="18" charset="0"/>
              </a:rPr>
              <a:t>    </a:t>
            </a:r>
            <a:r>
              <a:rPr lang="en-IN" sz="1800" b="0" i="0" u="none" strike="noStrike" baseline="0" dirty="0">
                <a:solidFill>
                  <a:srgbClr val="0E00FF"/>
                </a:solidFill>
                <a:latin typeface="Cambria Math" panose="02040503050406030204" pitchFamily="18" charset="0"/>
                <a:ea typeface="Cambria Math" panose="02040503050406030204" pitchFamily="18" charset="0"/>
              </a:rPr>
              <a:t>end</a:t>
            </a:r>
          </a:p>
          <a:p>
            <a:pPr marL="0" indent="0">
              <a:buNone/>
            </a:pPr>
            <a:r>
              <a:rPr lang="en-IN" sz="1800" b="0" i="0" u="none" strike="noStrike" baseline="0" dirty="0">
                <a:solidFill>
                  <a:srgbClr val="000000"/>
                </a:solidFill>
                <a:latin typeface="Cambria Math" panose="02040503050406030204" pitchFamily="18" charset="0"/>
                <a:ea typeface="Cambria Math" panose="02040503050406030204" pitchFamily="18" charset="0"/>
              </a:rPr>
              <a:t>    </a:t>
            </a:r>
            <a:r>
              <a:rPr lang="en-IN" sz="1800" b="0" i="0" u="none" strike="noStrike" baseline="0" dirty="0">
                <a:solidFill>
                  <a:srgbClr val="0E00FF"/>
                </a:solidFill>
                <a:latin typeface="Cambria Math" panose="02040503050406030204" pitchFamily="18" charset="0"/>
                <a:ea typeface="Cambria Math" panose="02040503050406030204" pitchFamily="18" charset="0"/>
              </a:rPr>
              <a:t>if</a:t>
            </a:r>
            <a:r>
              <a:rPr lang="en-IN" sz="1800" b="0" i="0" u="none" strike="noStrike" baseline="0" dirty="0">
                <a:solidFill>
                  <a:srgbClr val="000000"/>
                </a:solidFill>
                <a:latin typeface="Cambria Math" panose="02040503050406030204" pitchFamily="18" charset="0"/>
                <a:ea typeface="Cambria Math" panose="02040503050406030204" pitchFamily="18" charset="0"/>
              </a:rPr>
              <a:t>(changes1new == changes1)</a:t>
            </a:r>
          </a:p>
          <a:p>
            <a:pPr marL="0" indent="0">
              <a:buNone/>
            </a:pPr>
            <a:r>
              <a:rPr lang="en-IN" sz="1800" b="0" i="0" u="none" strike="noStrike" baseline="0" dirty="0">
                <a:solidFill>
                  <a:srgbClr val="000000"/>
                </a:solidFill>
                <a:latin typeface="Cambria Math" panose="02040503050406030204" pitchFamily="18" charset="0"/>
                <a:ea typeface="Cambria Math" panose="02040503050406030204" pitchFamily="18" charset="0"/>
              </a:rPr>
              <a:t>        x1 = x1new;</a:t>
            </a:r>
          </a:p>
          <a:p>
            <a:pPr marL="0" indent="0">
              <a:buNone/>
            </a:pPr>
            <a:r>
              <a:rPr lang="en-IN" sz="1800" b="0" i="0" u="none" strike="noStrike" baseline="0" dirty="0">
                <a:solidFill>
                  <a:srgbClr val="000000"/>
                </a:solidFill>
                <a:latin typeface="Cambria Math" panose="02040503050406030204" pitchFamily="18" charset="0"/>
                <a:ea typeface="Cambria Math" panose="02040503050406030204" pitchFamily="18" charset="0"/>
              </a:rPr>
              <a:t>    </a:t>
            </a:r>
            <a:r>
              <a:rPr lang="en-IN" sz="1800" b="0" i="0" u="none" strike="noStrike" baseline="0" dirty="0">
                <a:solidFill>
                  <a:srgbClr val="0E00FF"/>
                </a:solidFill>
                <a:latin typeface="Cambria Math" panose="02040503050406030204" pitchFamily="18" charset="0"/>
                <a:ea typeface="Cambria Math" panose="02040503050406030204" pitchFamily="18" charset="0"/>
              </a:rPr>
              <a:t>else</a:t>
            </a:r>
          </a:p>
          <a:p>
            <a:pPr marL="0" indent="0">
              <a:buNone/>
            </a:pPr>
            <a:r>
              <a:rPr lang="en-IN" sz="1800" b="0" i="0" u="none" strike="noStrike" baseline="0" dirty="0">
                <a:solidFill>
                  <a:srgbClr val="000000"/>
                </a:solidFill>
                <a:latin typeface="Cambria Math" panose="02040503050406030204" pitchFamily="18" charset="0"/>
                <a:ea typeface="Cambria Math" panose="02040503050406030204" pitchFamily="18" charset="0"/>
              </a:rPr>
              <a:t>        x2 = x1new;</a:t>
            </a:r>
          </a:p>
          <a:p>
            <a:pPr marL="0" indent="0">
              <a:buNone/>
            </a:pPr>
            <a:r>
              <a:rPr lang="en-IN" sz="1800" b="0" i="0" u="none" strike="noStrike" baseline="0" dirty="0">
                <a:solidFill>
                  <a:srgbClr val="000000"/>
                </a:solidFill>
                <a:latin typeface="Cambria Math" panose="02040503050406030204" pitchFamily="18" charset="0"/>
                <a:ea typeface="Cambria Math" panose="02040503050406030204" pitchFamily="18" charset="0"/>
              </a:rPr>
              <a:t>    </a:t>
            </a:r>
            <a:r>
              <a:rPr lang="en-IN" sz="1800" b="0" i="0" u="none" strike="noStrike" baseline="0" dirty="0">
                <a:solidFill>
                  <a:srgbClr val="0E00FF"/>
                </a:solidFill>
                <a:latin typeface="Cambria Math" panose="02040503050406030204" pitchFamily="18" charset="0"/>
                <a:ea typeface="Cambria Math" panose="02040503050406030204" pitchFamily="18" charset="0"/>
              </a:rPr>
              <a:t>end</a:t>
            </a:r>
          </a:p>
          <a:p>
            <a:pPr marL="0" indent="0">
              <a:buNone/>
            </a:pPr>
            <a:r>
              <a:rPr lang="en-IN" sz="1800" b="0" i="0" u="none" strike="noStrike" baseline="0" dirty="0">
                <a:solidFill>
                  <a:srgbClr val="0E00FF"/>
                </a:solidFill>
                <a:latin typeface="Cambria Math" panose="02040503050406030204" pitchFamily="18" charset="0"/>
                <a:ea typeface="Cambria Math" panose="02040503050406030204" pitchFamily="18" charset="0"/>
              </a:rPr>
              <a:t>end</a:t>
            </a:r>
          </a:p>
          <a:p>
            <a:pPr marL="0" indent="0">
              <a:buNone/>
            </a:pPr>
            <a:endParaRPr lang="en-IN" dirty="0">
              <a:latin typeface="Cambria Math" panose="02040503050406030204" pitchFamily="18" charset="0"/>
              <a:ea typeface="Cambria Math" panose="02040503050406030204" pitchFamily="18" charset="0"/>
            </a:endParaRPr>
          </a:p>
        </p:txBody>
      </p:sp>
      <p:sp>
        <p:nvSpPr>
          <p:cNvPr id="6" name="TextBox 5">
            <a:extLst>
              <a:ext uri="{FF2B5EF4-FFF2-40B4-BE49-F238E27FC236}">
                <a16:creationId xmlns:a16="http://schemas.microsoft.com/office/drawing/2014/main" id="{A31733EB-58FB-4F19-BB8E-E08752C2D9C0}"/>
              </a:ext>
            </a:extLst>
          </p:cNvPr>
          <p:cNvSpPr txBox="1"/>
          <p:nvPr/>
        </p:nvSpPr>
        <p:spPr>
          <a:xfrm>
            <a:off x="574040" y="311705"/>
            <a:ext cx="11043920" cy="1015663"/>
          </a:xfrm>
          <a:prstGeom prst="rect">
            <a:avLst/>
          </a:prstGeom>
          <a:noFill/>
        </p:spPr>
        <p:txBody>
          <a:bodyPr wrap="square" rtlCol="0">
            <a:spAutoFit/>
          </a:bodyPr>
          <a:lstStyle/>
          <a:p>
            <a:r>
              <a:rPr lang="en-IN" sz="2000" dirty="0"/>
              <a:t>After finding a suitable interval the search is narrowed down by iteratively checking number of sign changes via count function, if </a:t>
            </a:r>
            <a:r>
              <a:rPr lang="en-IN" sz="2000" dirty="0" err="1"/>
              <a:t>f</a:t>
            </a:r>
            <a:r>
              <a:rPr lang="en-IN" sz="2000" baseline="-25000" dirty="0" err="1"/>
              <a:t>n</a:t>
            </a:r>
            <a:r>
              <a:rPr lang="en-IN" sz="2000" dirty="0"/>
              <a:t> turns out to be zero then our guess was exact or one of the end point value was exactly the eigen value</a:t>
            </a:r>
          </a:p>
        </p:txBody>
      </p:sp>
    </p:spTree>
    <p:extLst>
      <p:ext uri="{BB962C8B-B14F-4D97-AF65-F5344CB8AC3E}">
        <p14:creationId xmlns:p14="http://schemas.microsoft.com/office/powerpoint/2010/main" val="35030742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42971-8551-440B-9DA3-0373AE0C639B}"/>
              </a:ext>
            </a:extLst>
          </p:cNvPr>
          <p:cNvSpPr>
            <a:spLocks noGrp="1"/>
          </p:cNvSpPr>
          <p:nvPr>
            <p:ph type="title"/>
          </p:nvPr>
        </p:nvSpPr>
        <p:spPr>
          <a:xfrm>
            <a:off x="2085975" y="1584326"/>
            <a:ext cx="7762875" cy="2320924"/>
          </a:xfrm>
        </p:spPr>
        <p:txBody>
          <a:bodyPr>
            <a:normAutofit fontScale="90000"/>
          </a:bodyPr>
          <a:lstStyle/>
          <a:p>
            <a:r>
              <a:rPr lang="en-IN" dirty="0">
                <a:latin typeface="Bahnschrift" panose="020B0502040204020203" pitchFamily="34" charset="0"/>
              </a:rPr>
              <a:t>        Householder’s Method </a:t>
            </a:r>
            <a:br>
              <a:rPr lang="en-IN" dirty="0">
                <a:latin typeface="Bahnschrift" panose="020B0502040204020203" pitchFamily="34" charset="0"/>
              </a:rPr>
            </a:br>
            <a:r>
              <a:rPr lang="en-IN" dirty="0">
                <a:latin typeface="Bahnschrift" panose="020B0502040204020203" pitchFamily="34" charset="0"/>
              </a:rPr>
              <a:t>                       for</a:t>
            </a:r>
            <a:br>
              <a:rPr lang="en-IN" dirty="0">
                <a:latin typeface="Bahnschrift" panose="020B0502040204020203" pitchFamily="34" charset="0"/>
              </a:rPr>
            </a:br>
            <a:r>
              <a:rPr lang="en-IN" dirty="0">
                <a:latin typeface="Bahnschrift" panose="020B0502040204020203" pitchFamily="34" charset="0"/>
              </a:rPr>
              <a:t>         Finding Eigen Values</a:t>
            </a:r>
            <a:br>
              <a:rPr lang="en-IN" dirty="0">
                <a:latin typeface="Bahnschrift" panose="020B0502040204020203" pitchFamily="34" charset="0"/>
              </a:rPr>
            </a:br>
            <a:r>
              <a:rPr lang="en-IN" dirty="0">
                <a:latin typeface="Bahnschrift" panose="020B0502040204020203" pitchFamily="34" charset="0"/>
              </a:rPr>
              <a:t>        of Symmetric Matrices</a:t>
            </a:r>
          </a:p>
        </p:txBody>
      </p:sp>
    </p:spTree>
    <p:extLst>
      <p:ext uri="{BB962C8B-B14F-4D97-AF65-F5344CB8AC3E}">
        <p14:creationId xmlns:p14="http://schemas.microsoft.com/office/powerpoint/2010/main" val="23374512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B6967-850D-4148-9E81-6B5C4CBD8AAA}"/>
              </a:ext>
            </a:extLst>
          </p:cNvPr>
          <p:cNvSpPr>
            <a:spLocks noGrp="1"/>
          </p:cNvSpPr>
          <p:nvPr>
            <p:ph type="title"/>
          </p:nvPr>
        </p:nvSpPr>
        <p:spPr>
          <a:xfrm>
            <a:off x="838200" y="365125"/>
            <a:ext cx="4105759" cy="347797"/>
          </a:xfrm>
        </p:spPr>
        <p:txBody>
          <a:bodyPr>
            <a:normAutofit fontScale="90000"/>
          </a:bodyPr>
          <a:lstStyle/>
          <a:p>
            <a:r>
              <a:rPr lang="en-IN" dirty="0"/>
              <a:t>The Count Method </a:t>
            </a:r>
          </a:p>
        </p:txBody>
      </p:sp>
      <p:sp>
        <p:nvSpPr>
          <p:cNvPr id="7" name="TextBox 6">
            <a:extLst>
              <a:ext uri="{FF2B5EF4-FFF2-40B4-BE49-F238E27FC236}">
                <a16:creationId xmlns:a16="http://schemas.microsoft.com/office/drawing/2014/main" id="{2E647AA0-AD01-4E04-A28D-4633F1985973}"/>
              </a:ext>
            </a:extLst>
          </p:cNvPr>
          <p:cNvSpPr txBox="1"/>
          <p:nvPr/>
        </p:nvSpPr>
        <p:spPr>
          <a:xfrm>
            <a:off x="858218" y="1720840"/>
            <a:ext cx="10475563" cy="3416320"/>
          </a:xfrm>
          <a:prstGeom prst="rect">
            <a:avLst/>
          </a:prstGeom>
          <a:noFill/>
        </p:spPr>
        <p:txBody>
          <a:bodyPr wrap="square">
            <a:spAutoFit/>
          </a:bodyPr>
          <a:lstStyle/>
          <a:p>
            <a:r>
              <a:rPr lang="en-US" sz="1800" b="0" i="0" u="none" strike="noStrike" baseline="0" dirty="0">
                <a:solidFill>
                  <a:srgbClr val="0E00FF"/>
                </a:solidFill>
                <a:latin typeface="Cambria Math" panose="02040503050406030204" pitchFamily="18" charset="0"/>
                <a:ea typeface="Cambria Math" panose="02040503050406030204" pitchFamily="18" charset="0"/>
              </a:rPr>
              <a:t>function</a:t>
            </a:r>
            <a:r>
              <a:rPr lang="en-US" sz="1800" b="0" i="0" u="none" strike="noStrike" baseline="0" dirty="0">
                <a:solidFill>
                  <a:srgbClr val="000000"/>
                </a:solidFill>
                <a:latin typeface="Cambria Math" panose="02040503050406030204" pitchFamily="18" charset="0"/>
                <a:ea typeface="Cambria Math" panose="02040503050406030204" pitchFamily="18" charset="0"/>
              </a:rPr>
              <a:t> changes = count(</a:t>
            </a:r>
            <a:r>
              <a:rPr lang="en-US" sz="1800" b="0" i="0" u="none" strike="noStrike" baseline="0" dirty="0" err="1">
                <a:solidFill>
                  <a:srgbClr val="000000"/>
                </a:solidFill>
                <a:latin typeface="Cambria Math" panose="02040503050406030204" pitchFamily="18" charset="0"/>
                <a:ea typeface="Cambria Math" panose="02040503050406030204" pitchFamily="18" charset="0"/>
              </a:rPr>
              <a:t>x,bb,cc,choice</a:t>
            </a:r>
            <a:r>
              <a:rPr lang="en-US" sz="1800" b="0" i="0" u="none" strike="noStrike" baseline="0" dirty="0">
                <a:solidFill>
                  <a:srgbClr val="000000"/>
                </a:solidFill>
                <a:latin typeface="Cambria Math" panose="02040503050406030204" pitchFamily="18" charset="0"/>
                <a:ea typeface="Cambria Math" panose="02040503050406030204" pitchFamily="18" charset="0"/>
              </a:rPr>
              <a:t>)</a:t>
            </a:r>
            <a:r>
              <a:rPr lang="en-US" sz="1800" b="0" i="0" u="none" strike="noStrike" baseline="0" dirty="0">
                <a:solidFill>
                  <a:srgbClr val="028009"/>
                </a:solidFill>
                <a:latin typeface="Cambria Math" panose="02040503050406030204" pitchFamily="18" charset="0"/>
                <a:ea typeface="Cambria Math" panose="02040503050406030204" pitchFamily="18" charset="0"/>
              </a:rPr>
              <a:t>%returns number of changes</a:t>
            </a:r>
          </a:p>
          <a:p>
            <a:r>
              <a:rPr lang="en-IN" sz="1800" b="0" i="0" u="none" strike="noStrike" baseline="0" dirty="0">
                <a:solidFill>
                  <a:srgbClr val="000000"/>
                </a:solidFill>
                <a:latin typeface="Cambria Math" panose="02040503050406030204" pitchFamily="18" charset="0"/>
                <a:ea typeface="Cambria Math" panose="02040503050406030204" pitchFamily="18" charset="0"/>
              </a:rPr>
              <a:t>    changes = 0;</a:t>
            </a:r>
          </a:p>
          <a:p>
            <a:r>
              <a:rPr lang="en-IN" sz="1800" b="0" i="0" u="none" strike="noStrike" baseline="0" dirty="0">
                <a:solidFill>
                  <a:srgbClr val="000000"/>
                </a:solidFill>
                <a:latin typeface="Cambria Math" panose="02040503050406030204" pitchFamily="18" charset="0"/>
                <a:ea typeface="Cambria Math" panose="02040503050406030204" pitchFamily="18" charset="0"/>
              </a:rPr>
              <a:t>    [n,~] = size(bb);</a:t>
            </a:r>
          </a:p>
          <a:p>
            <a:r>
              <a:rPr lang="en-IN" sz="1800" b="0" i="0" u="none" strike="noStrike" baseline="0" dirty="0">
                <a:solidFill>
                  <a:srgbClr val="000000"/>
                </a:solidFill>
                <a:latin typeface="Cambria Math" panose="02040503050406030204" pitchFamily="18" charset="0"/>
                <a:ea typeface="Cambria Math" panose="02040503050406030204" pitchFamily="18" charset="0"/>
              </a:rPr>
              <a:t>    signs = zeros(n+1,1);</a:t>
            </a:r>
          </a:p>
          <a:p>
            <a:r>
              <a:rPr lang="en-IN" sz="1800" b="0" i="0" u="none" strike="noStrike" baseline="0" dirty="0">
                <a:solidFill>
                  <a:srgbClr val="000000"/>
                </a:solidFill>
                <a:latin typeface="Cambria Math" panose="02040503050406030204" pitchFamily="18" charset="0"/>
                <a:ea typeface="Cambria Math" panose="02040503050406030204" pitchFamily="18" charset="0"/>
              </a:rPr>
              <a:t>    signs(1,1) = 1;</a:t>
            </a:r>
          </a:p>
          <a:p>
            <a:r>
              <a:rPr lang="en-IN" sz="1800" b="0" i="0" u="none" strike="noStrike" baseline="0" dirty="0">
                <a:solidFill>
                  <a:srgbClr val="000000"/>
                </a:solidFill>
                <a:latin typeface="Cambria Math" panose="02040503050406030204" pitchFamily="18" charset="0"/>
                <a:ea typeface="Cambria Math" panose="02040503050406030204" pitchFamily="18" charset="0"/>
              </a:rPr>
              <a:t>    values = zeros(n,1);</a:t>
            </a:r>
          </a:p>
          <a:p>
            <a:r>
              <a:rPr lang="fr-FR" sz="1800" b="0" i="0" u="none" strike="noStrike" baseline="0" dirty="0">
                <a:solidFill>
                  <a:srgbClr val="000000"/>
                </a:solidFill>
                <a:latin typeface="Cambria Math" panose="02040503050406030204" pitchFamily="18" charset="0"/>
                <a:ea typeface="Cambria Math" panose="02040503050406030204" pitchFamily="18" charset="0"/>
              </a:rPr>
              <a:t>    values(1,1) = x - </a:t>
            </a:r>
            <a:r>
              <a:rPr lang="fr-FR" sz="1800" b="0" i="0" u="none" strike="noStrike" baseline="0" dirty="0" err="1">
                <a:solidFill>
                  <a:srgbClr val="000000"/>
                </a:solidFill>
                <a:latin typeface="Cambria Math" panose="02040503050406030204" pitchFamily="18" charset="0"/>
                <a:ea typeface="Cambria Math" panose="02040503050406030204" pitchFamily="18" charset="0"/>
              </a:rPr>
              <a:t>bb</a:t>
            </a:r>
            <a:r>
              <a:rPr lang="fr-FR" sz="1800" b="0" i="0" u="none" strike="noStrike" baseline="0" dirty="0">
                <a:solidFill>
                  <a:srgbClr val="000000"/>
                </a:solidFill>
                <a:latin typeface="Cambria Math" panose="02040503050406030204" pitchFamily="18" charset="0"/>
                <a:ea typeface="Cambria Math" panose="02040503050406030204" pitchFamily="18" charset="0"/>
              </a:rPr>
              <a:t>(1,1);</a:t>
            </a:r>
          </a:p>
          <a:p>
            <a:r>
              <a:rPr lang="en-IN" sz="1800" b="0" i="0" u="none" strike="noStrike" baseline="0" dirty="0">
                <a:solidFill>
                  <a:srgbClr val="000000"/>
                </a:solidFill>
                <a:latin typeface="Cambria Math" panose="02040503050406030204" pitchFamily="18" charset="0"/>
                <a:ea typeface="Cambria Math" panose="02040503050406030204" pitchFamily="18" charset="0"/>
              </a:rPr>
              <a:t>    values(2,1) = (x - bb(2,1))*values(1,1) - cc(1,1)*cc(1,1)*1;</a:t>
            </a:r>
          </a:p>
          <a:p>
            <a:r>
              <a:rPr lang="en-IN" sz="1800" b="0" i="0" u="none" strike="noStrike" baseline="0" dirty="0">
                <a:solidFill>
                  <a:srgbClr val="000000"/>
                </a:solidFill>
                <a:latin typeface="Cambria Math" panose="02040503050406030204" pitchFamily="18" charset="0"/>
                <a:ea typeface="Cambria Math" panose="02040503050406030204" pitchFamily="18" charset="0"/>
              </a:rPr>
              <a:t>    </a:t>
            </a:r>
            <a:r>
              <a:rPr lang="en-IN" sz="1800" b="0" i="0" u="none" strike="noStrike" baseline="0" dirty="0">
                <a:solidFill>
                  <a:srgbClr val="0E00FF"/>
                </a:solidFill>
                <a:latin typeface="Cambria Math" panose="02040503050406030204" pitchFamily="18" charset="0"/>
                <a:ea typeface="Cambria Math" panose="02040503050406030204" pitchFamily="18" charset="0"/>
              </a:rPr>
              <a:t>for</a:t>
            </a:r>
            <a:r>
              <a:rPr lang="en-IN" sz="1800" b="0" i="0" u="none" strike="noStrike" baseline="0" dirty="0">
                <a:solidFill>
                  <a:srgbClr val="000000"/>
                </a:solidFill>
                <a:latin typeface="Cambria Math" panose="02040503050406030204" pitchFamily="18" charset="0"/>
                <a:ea typeface="Cambria Math" panose="02040503050406030204" pitchFamily="18" charset="0"/>
              </a:rPr>
              <a:t> </a:t>
            </a:r>
            <a:r>
              <a:rPr lang="en-IN" sz="1800" b="0" i="0" u="none" strike="noStrike" baseline="0" dirty="0" err="1">
                <a:solidFill>
                  <a:srgbClr val="000000"/>
                </a:solidFill>
                <a:latin typeface="Cambria Math" panose="02040503050406030204" pitchFamily="18" charset="0"/>
                <a:ea typeface="Cambria Math" panose="02040503050406030204" pitchFamily="18" charset="0"/>
              </a:rPr>
              <a:t>i</a:t>
            </a:r>
            <a:r>
              <a:rPr lang="en-IN" sz="1800" b="0" i="0" u="none" strike="noStrike" baseline="0" dirty="0">
                <a:solidFill>
                  <a:srgbClr val="000000"/>
                </a:solidFill>
                <a:latin typeface="Cambria Math" panose="02040503050406030204" pitchFamily="18" charset="0"/>
                <a:ea typeface="Cambria Math" panose="02040503050406030204" pitchFamily="18" charset="0"/>
              </a:rPr>
              <a:t> = 3:n</a:t>
            </a:r>
          </a:p>
          <a:p>
            <a:r>
              <a:rPr lang="nn-NO" sz="1800" b="0" i="0" u="none" strike="noStrike" baseline="0" dirty="0">
                <a:solidFill>
                  <a:srgbClr val="000000"/>
                </a:solidFill>
                <a:latin typeface="Cambria Math" panose="02040503050406030204" pitchFamily="18" charset="0"/>
                <a:ea typeface="Cambria Math" panose="02040503050406030204" pitchFamily="18" charset="0"/>
              </a:rPr>
              <a:t>        values(i,1) = (x - bb(i,1))*values(i-1,1) - cc(i-1,1)*cc(i-1,1)*values(i-2,1);</a:t>
            </a:r>
          </a:p>
          <a:p>
            <a:r>
              <a:rPr lang="en-IN" sz="1800" b="0" i="0" u="none" strike="noStrike" baseline="0" dirty="0">
                <a:solidFill>
                  <a:srgbClr val="000000"/>
                </a:solidFill>
                <a:latin typeface="Cambria Math" panose="02040503050406030204" pitchFamily="18" charset="0"/>
                <a:ea typeface="Cambria Math" panose="02040503050406030204" pitchFamily="18" charset="0"/>
              </a:rPr>
              <a:t>    </a:t>
            </a:r>
            <a:r>
              <a:rPr lang="en-IN" sz="1800" b="0" i="0" u="none" strike="noStrike" baseline="0" dirty="0">
                <a:solidFill>
                  <a:srgbClr val="0E00FF"/>
                </a:solidFill>
                <a:latin typeface="Cambria Math" panose="02040503050406030204" pitchFamily="18" charset="0"/>
                <a:ea typeface="Cambria Math" panose="02040503050406030204" pitchFamily="18" charset="0"/>
              </a:rPr>
              <a:t>end</a:t>
            </a:r>
          </a:p>
          <a:p>
            <a:endParaRPr lang="en-IN" sz="1800" b="0" i="0" u="none" strike="noStrike" baseline="0" dirty="0">
              <a:solidFill>
                <a:srgbClr val="0E00FF"/>
              </a:solidFill>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34770446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F620-9C88-4285-8E7E-4499C6FC1A97}"/>
              </a:ext>
            </a:extLst>
          </p:cNvPr>
          <p:cNvSpPr txBox="1"/>
          <p:nvPr/>
        </p:nvSpPr>
        <p:spPr>
          <a:xfrm>
            <a:off x="945398" y="0"/>
            <a:ext cx="8772039" cy="6494085"/>
          </a:xfrm>
          <a:prstGeom prst="rect">
            <a:avLst/>
          </a:prstGeom>
          <a:noFill/>
        </p:spPr>
        <p:txBody>
          <a:bodyPr wrap="square">
            <a:spAutoFit/>
          </a:bodyPr>
          <a:lstStyle/>
          <a:p>
            <a:r>
              <a:rPr lang="en-IN" sz="1600" b="0" i="0" u="none" strike="noStrike" baseline="0" dirty="0">
                <a:solidFill>
                  <a:srgbClr val="0E00FF"/>
                </a:solidFill>
                <a:latin typeface="Cambria Math" panose="02040503050406030204" pitchFamily="18" charset="0"/>
                <a:ea typeface="Cambria Math" panose="02040503050406030204" pitchFamily="18" charset="0"/>
              </a:rPr>
              <a:t>for</a:t>
            </a:r>
            <a:r>
              <a:rPr lang="en-IN" sz="1600" b="0" i="0" u="none" strike="noStrike" baseline="0" dirty="0">
                <a:solidFill>
                  <a:srgbClr val="000000"/>
                </a:solidFill>
                <a:latin typeface="Cambria Math" panose="02040503050406030204" pitchFamily="18" charset="0"/>
                <a:ea typeface="Cambria Math" panose="02040503050406030204" pitchFamily="18" charset="0"/>
              </a:rPr>
              <a:t> </a:t>
            </a:r>
            <a:r>
              <a:rPr lang="en-IN" sz="1600" b="0" i="0" u="none" strike="noStrike" baseline="0" dirty="0" err="1">
                <a:solidFill>
                  <a:srgbClr val="000000"/>
                </a:solidFill>
                <a:latin typeface="Cambria Math" panose="02040503050406030204" pitchFamily="18" charset="0"/>
                <a:ea typeface="Cambria Math" panose="02040503050406030204" pitchFamily="18" charset="0"/>
              </a:rPr>
              <a:t>i</a:t>
            </a:r>
            <a:r>
              <a:rPr lang="en-IN" sz="1600" b="0" i="0" u="none" strike="noStrike" baseline="0" dirty="0">
                <a:solidFill>
                  <a:srgbClr val="000000"/>
                </a:solidFill>
                <a:latin typeface="Cambria Math" panose="02040503050406030204" pitchFamily="18" charset="0"/>
                <a:ea typeface="Cambria Math" panose="02040503050406030204" pitchFamily="18" charset="0"/>
              </a:rPr>
              <a:t> = 1:n</a:t>
            </a:r>
          </a:p>
          <a:p>
            <a:r>
              <a:rPr lang="en-IN" sz="1600" b="0" i="0" u="none" strike="noStrike" baseline="0" dirty="0">
                <a:solidFill>
                  <a:srgbClr val="000000"/>
                </a:solidFill>
                <a:latin typeface="Cambria Math" panose="02040503050406030204" pitchFamily="18" charset="0"/>
                <a:ea typeface="Cambria Math" panose="02040503050406030204" pitchFamily="18" charset="0"/>
              </a:rPr>
              <a:t>        </a:t>
            </a:r>
            <a:r>
              <a:rPr lang="en-IN" sz="1600" b="0" i="0" u="none" strike="noStrike" baseline="0" dirty="0">
                <a:solidFill>
                  <a:srgbClr val="0E00FF"/>
                </a:solidFill>
                <a:latin typeface="Cambria Math" panose="02040503050406030204" pitchFamily="18" charset="0"/>
                <a:ea typeface="Cambria Math" panose="02040503050406030204" pitchFamily="18" charset="0"/>
              </a:rPr>
              <a:t>if</a:t>
            </a:r>
            <a:r>
              <a:rPr lang="en-IN" sz="1600" b="0" i="0" u="none" strike="noStrike" baseline="0" dirty="0">
                <a:solidFill>
                  <a:srgbClr val="000000"/>
                </a:solidFill>
                <a:latin typeface="Cambria Math" panose="02040503050406030204" pitchFamily="18" charset="0"/>
                <a:ea typeface="Cambria Math" panose="02040503050406030204" pitchFamily="18" charset="0"/>
              </a:rPr>
              <a:t> </a:t>
            </a:r>
            <a:r>
              <a:rPr lang="en-IN" sz="1600" b="0" i="0" u="none" strike="noStrike" baseline="0" dirty="0" err="1">
                <a:solidFill>
                  <a:srgbClr val="000000"/>
                </a:solidFill>
                <a:latin typeface="Cambria Math" panose="02040503050406030204" pitchFamily="18" charset="0"/>
                <a:ea typeface="Cambria Math" panose="02040503050406030204" pitchFamily="18" charset="0"/>
              </a:rPr>
              <a:t>i</a:t>
            </a:r>
            <a:r>
              <a:rPr lang="en-IN" sz="1600" b="0" i="0" u="none" strike="noStrike" baseline="0" dirty="0">
                <a:solidFill>
                  <a:srgbClr val="000000"/>
                </a:solidFill>
                <a:latin typeface="Cambria Math" panose="02040503050406030204" pitchFamily="18" charset="0"/>
                <a:ea typeface="Cambria Math" panose="02040503050406030204" pitchFamily="18" charset="0"/>
              </a:rPr>
              <a:t> == 1</a:t>
            </a:r>
          </a:p>
          <a:p>
            <a:r>
              <a:rPr lang="en-US" sz="1600" b="0" i="0" u="none" strike="noStrike" baseline="0" dirty="0">
                <a:solidFill>
                  <a:srgbClr val="000000"/>
                </a:solidFill>
                <a:latin typeface="Cambria Math" panose="02040503050406030204" pitchFamily="18" charset="0"/>
                <a:ea typeface="Cambria Math" panose="02040503050406030204" pitchFamily="18" charset="0"/>
              </a:rPr>
              <a:t>            </a:t>
            </a:r>
            <a:r>
              <a:rPr lang="en-US" sz="1600" b="0" i="0" u="none" strike="noStrike" baseline="0" dirty="0">
                <a:solidFill>
                  <a:srgbClr val="0E00FF"/>
                </a:solidFill>
                <a:latin typeface="Cambria Math" panose="02040503050406030204" pitchFamily="18" charset="0"/>
                <a:ea typeface="Cambria Math" panose="02040503050406030204" pitchFamily="18" charset="0"/>
              </a:rPr>
              <a:t>if</a:t>
            </a:r>
            <a:r>
              <a:rPr lang="en-US" sz="1600" b="0" i="0" u="none" strike="noStrike" baseline="0" dirty="0">
                <a:solidFill>
                  <a:srgbClr val="000000"/>
                </a:solidFill>
                <a:latin typeface="Cambria Math" panose="02040503050406030204" pitchFamily="18" charset="0"/>
                <a:ea typeface="Cambria Math" panose="02040503050406030204" pitchFamily="18" charset="0"/>
              </a:rPr>
              <a:t>(values(i,1)&gt;0)</a:t>
            </a:r>
          </a:p>
          <a:p>
            <a:r>
              <a:rPr lang="en-IN" sz="1600" b="0" i="0" u="none" strike="noStrike" baseline="0" dirty="0">
                <a:solidFill>
                  <a:srgbClr val="000000"/>
                </a:solidFill>
                <a:latin typeface="Cambria Math" panose="02040503050406030204" pitchFamily="18" charset="0"/>
                <a:ea typeface="Cambria Math" panose="02040503050406030204" pitchFamily="18" charset="0"/>
              </a:rPr>
              <a:t>                signs(i,1) = 1;</a:t>
            </a:r>
          </a:p>
          <a:p>
            <a:r>
              <a:rPr lang="en-US" sz="1600" b="0" i="0" u="none" strike="noStrike" baseline="0" dirty="0">
                <a:solidFill>
                  <a:srgbClr val="000000"/>
                </a:solidFill>
                <a:latin typeface="Cambria Math" panose="02040503050406030204" pitchFamily="18" charset="0"/>
                <a:ea typeface="Cambria Math" panose="02040503050406030204" pitchFamily="18" charset="0"/>
              </a:rPr>
              <a:t>            </a:t>
            </a:r>
            <a:r>
              <a:rPr lang="en-US" sz="1600" b="0" i="0" u="none" strike="noStrike" baseline="0" dirty="0">
                <a:solidFill>
                  <a:srgbClr val="0E00FF"/>
                </a:solidFill>
                <a:latin typeface="Cambria Math" panose="02040503050406030204" pitchFamily="18" charset="0"/>
                <a:ea typeface="Cambria Math" panose="02040503050406030204" pitchFamily="18" charset="0"/>
              </a:rPr>
              <a:t>elseif</a:t>
            </a:r>
            <a:r>
              <a:rPr lang="en-US" sz="1600" b="0" i="0" u="none" strike="noStrike" baseline="0" dirty="0">
                <a:solidFill>
                  <a:srgbClr val="000000"/>
                </a:solidFill>
                <a:latin typeface="Cambria Math" panose="02040503050406030204" pitchFamily="18" charset="0"/>
                <a:ea typeface="Cambria Math" panose="02040503050406030204" pitchFamily="18" charset="0"/>
              </a:rPr>
              <a:t>(values(i,1)&lt;0)</a:t>
            </a:r>
          </a:p>
          <a:p>
            <a:r>
              <a:rPr lang="en-IN" sz="1600" b="0" i="0" u="none" strike="noStrike" baseline="0" dirty="0">
                <a:solidFill>
                  <a:srgbClr val="000000"/>
                </a:solidFill>
                <a:latin typeface="Cambria Math" panose="02040503050406030204" pitchFamily="18" charset="0"/>
                <a:ea typeface="Cambria Math" panose="02040503050406030204" pitchFamily="18" charset="0"/>
              </a:rPr>
              <a:t>                signs(i,1) = 0;</a:t>
            </a:r>
          </a:p>
          <a:p>
            <a:r>
              <a:rPr lang="en-IN" sz="1600" b="0" i="0" u="none" strike="noStrike" baseline="0" dirty="0">
                <a:solidFill>
                  <a:srgbClr val="000000"/>
                </a:solidFill>
                <a:latin typeface="Cambria Math" panose="02040503050406030204" pitchFamily="18" charset="0"/>
                <a:ea typeface="Cambria Math" panose="02040503050406030204" pitchFamily="18" charset="0"/>
              </a:rPr>
              <a:t>                changes = changes + 1;</a:t>
            </a:r>
          </a:p>
          <a:p>
            <a:r>
              <a:rPr lang="en-IN" sz="1600" b="0" i="0" u="none" strike="noStrike" baseline="0" dirty="0">
                <a:solidFill>
                  <a:srgbClr val="000000"/>
                </a:solidFill>
                <a:latin typeface="Cambria Math" panose="02040503050406030204" pitchFamily="18" charset="0"/>
                <a:ea typeface="Cambria Math" panose="02040503050406030204" pitchFamily="18" charset="0"/>
              </a:rPr>
              <a:t>            </a:t>
            </a:r>
            <a:r>
              <a:rPr lang="en-IN" sz="1600" b="0" i="0" u="none" strike="noStrike" baseline="0" dirty="0">
                <a:solidFill>
                  <a:srgbClr val="0E00FF"/>
                </a:solidFill>
                <a:latin typeface="Cambria Math" panose="02040503050406030204" pitchFamily="18" charset="0"/>
                <a:ea typeface="Cambria Math" panose="02040503050406030204" pitchFamily="18" charset="0"/>
              </a:rPr>
              <a:t>else</a:t>
            </a:r>
          </a:p>
          <a:p>
            <a:r>
              <a:rPr lang="en-IN" sz="1600" b="0" i="0" u="none" strike="noStrike" baseline="0" dirty="0">
                <a:solidFill>
                  <a:srgbClr val="000000"/>
                </a:solidFill>
                <a:latin typeface="Cambria Math" panose="02040503050406030204" pitchFamily="18" charset="0"/>
                <a:ea typeface="Cambria Math" panose="02040503050406030204" pitchFamily="18" charset="0"/>
              </a:rPr>
              <a:t>                signs(i,1) = 1;</a:t>
            </a:r>
          </a:p>
          <a:p>
            <a:r>
              <a:rPr lang="en-IN" sz="1600" b="0" i="0" u="none" strike="noStrike" baseline="0" dirty="0">
                <a:solidFill>
                  <a:srgbClr val="000000"/>
                </a:solidFill>
                <a:latin typeface="Cambria Math" panose="02040503050406030204" pitchFamily="18" charset="0"/>
                <a:ea typeface="Cambria Math" panose="02040503050406030204" pitchFamily="18" charset="0"/>
              </a:rPr>
              <a:t>            </a:t>
            </a:r>
            <a:r>
              <a:rPr lang="en-IN" sz="1600" b="0" i="0" u="none" strike="noStrike" baseline="0" dirty="0">
                <a:solidFill>
                  <a:srgbClr val="0E00FF"/>
                </a:solidFill>
                <a:latin typeface="Cambria Math" panose="02040503050406030204" pitchFamily="18" charset="0"/>
                <a:ea typeface="Cambria Math" panose="02040503050406030204" pitchFamily="18" charset="0"/>
              </a:rPr>
              <a:t>end</a:t>
            </a:r>
          </a:p>
          <a:p>
            <a:r>
              <a:rPr lang="en-IN" sz="1600" b="0" i="0" u="none" strike="noStrike" baseline="0" dirty="0">
                <a:solidFill>
                  <a:srgbClr val="000000"/>
                </a:solidFill>
                <a:latin typeface="Cambria Math" panose="02040503050406030204" pitchFamily="18" charset="0"/>
                <a:ea typeface="Cambria Math" panose="02040503050406030204" pitchFamily="18" charset="0"/>
              </a:rPr>
              <a:t>        </a:t>
            </a:r>
            <a:r>
              <a:rPr lang="en-IN" sz="1600" b="0" i="0" u="none" strike="noStrike" baseline="0" dirty="0">
                <a:solidFill>
                  <a:srgbClr val="0E00FF"/>
                </a:solidFill>
                <a:latin typeface="Cambria Math" panose="02040503050406030204" pitchFamily="18" charset="0"/>
                <a:ea typeface="Cambria Math" panose="02040503050406030204" pitchFamily="18" charset="0"/>
              </a:rPr>
              <a:t>else</a:t>
            </a:r>
          </a:p>
          <a:p>
            <a:r>
              <a:rPr lang="en-US" sz="1600" b="0" i="0" u="none" strike="noStrike" baseline="0" dirty="0">
                <a:solidFill>
                  <a:srgbClr val="000000"/>
                </a:solidFill>
                <a:latin typeface="Cambria Math" panose="02040503050406030204" pitchFamily="18" charset="0"/>
                <a:ea typeface="Cambria Math" panose="02040503050406030204" pitchFamily="18" charset="0"/>
              </a:rPr>
              <a:t>            </a:t>
            </a:r>
            <a:r>
              <a:rPr lang="en-US" sz="1600" b="0" i="0" u="none" strike="noStrike" baseline="0" dirty="0">
                <a:solidFill>
                  <a:srgbClr val="0E00FF"/>
                </a:solidFill>
                <a:latin typeface="Cambria Math" panose="02040503050406030204" pitchFamily="18" charset="0"/>
                <a:ea typeface="Cambria Math" panose="02040503050406030204" pitchFamily="18" charset="0"/>
              </a:rPr>
              <a:t>if</a:t>
            </a:r>
            <a:r>
              <a:rPr lang="en-US" sz="1600" b="0" i="0" u="none" strike="noStrike" baseline="0" dirty="0">
                <a:solidFill>
                  <a:srgbClr val="000000"/>
                </a:solidFill>
                <a:latin typeface="Cambria Math" panose="02040503050406030204" pitchFamily="18" charset="0"/>
                <a:ea typeface="Cambria Math" panose="02040503050406030204" pitchFamily="18" charset="0"/>
              </a:rPr>
              <a:t>(values(i,1)&gt;0 &amp;&amp; signs(</a:t>
            </a:r>
            <a:r>
              <a:rPr lang="en-US" sz="1600" b="0" i="0" u="none" strike="noStrike" baseline="0" dirty="0" err="1">
                <a:solidFill>
                  <a:srgbClr val="000000"/>
                </a:solidFill>
                <a:latin typeface="Cambria Math" panose="02040503050406030204" pitchFamily="18" charset="0"/>
                <a:ea typeface="Cambria Math" panose="02040503050406030204" pitchFamily="18" charset="0"/>
              </a:rPr>
              <a:t>i</a:t>
            </a:r>
            <a:r>
              <a:rPr lang="en-US" sz="1600" b="0" i="0" u="none" strike="noStrike" baseline="0" dirty="0">
                <a:solidFill>
                  <a:srgbClr val="000000"/>
                </a:solidFill>
                <a:latin typeface="Cambria Math" panose="02040503050406030204" pitchFamily="18" charset="0"/>
                <a:ea typeface="Cambria Math" panose="02040503050406030204" pitchFamily="18" charset="0"/>
              </a:rPr>
              <a:t> - 1,1)==1)</a:t>
            </a:r>
          </a:p>
          <a:p>
            <a:r>
              <a:rPr lang="en-IN" sz="1600" b="0" i="0" u="none" strike="noStrike" baseline="0" dirty="0">
                <a:solidFill>
                  <a:srgbClr val="000000"/>
                </a:solidFill>
                <a:latin typeface="Cambria Math" panose="02040503050406030204" pitchFamily="18" charset="0"/>
                <a:ea typeface="Cambria Math" panose="02040503050406030204" pitchFamily="18" charset="0"/>
              </a:rPr>
              <a:t>                signs(i,1) = 1;</a:t>
            </a:r>
          </a:p>
          <a:p>
            <a:r>
              <a:rPr lang="en-IN" sz="1600" b="0" i="0" u="none" strike="noStrike" baseline="0" dirty="0">
                <a:solidFill>
                  <a:srgbClr val="000000"/>
                </a:solidFill>
                <a:latin typeface="Cambria Math" panose="02040503050406030204" pitchFamily="18" charset="0"/>
                <a:ea typeface="Cambria Math" panose="02040503050406030204" pitchFamily="18" charset="0"/>
              </a:rPr>
              <a:t>            </a:t>
            </a:r>
            <a:r>
              <a:rPr lang="en-IN" sz="1600" b="0" i="0" u="none" strike="noStrike" baseline="0" dirty="0">
                <a:solidFill>
                  <a:srgbClr val="0E00FF"/>
                </a:solidFill>
                <a:latin typeface="Cambria Math" panose="02040503050406030204" pitchFamily="18" charset="0"/>
                <a:ea typeface="Cambria Math" panose="02040503050406030204" pitchFamily="18" charset="0"/>
              </a:rPr>
              <a:t>elseif</a:t>
            </a:r>
            <a:r>
              <a:rPr lang="en-IN" sz="1600" b="0" i="0" u="none" strike="noStrike" baseline="0" dirty="0">
                <a:solidFill>
                  <a:srgbClr val="000000"/>
                </a:solidFill>
                <a:latin typeface="Cambria Math" panose="02040503050406030204" pitchFamily="18" charset="0"/>
                <a:ea typeface="Cambria Math" panose="02040503050406030204" pitchFamily="18" charset="0"/>
              </a:rPr>
              <a:t>(values(i,1)&gt;0 &amp;&amp; signs(i-1,1)==0)</a:t>
            </a:r>
          </a:p>
          <a:p>
            <a:r>
              <a:rPr lang="en-IN" sz="1600" b="0" i="0" u="none" strike="noStrike" baseline="0" dirty="0">
                <a:solidFill>
                  <a:srgbClr val="000000"/>
                </a:solidFill>
                <a:latin typeface="Cambria Math" panose="02040503050406030204" pitchFamily="18" charset="0"/>
                <a:ea typeface="Cambria Math" panose="02040503050406030204" pitchFamily="18" charset="0"/>
              </a:rPr>
              <a:t>                signs(i,1) = 1;</a:t>
            </a:r>
          </a:p>
          <a:p>
            <a:r>
              <a:rPr lang="en-IN" sz="1600" b="0" i="0" u="none" strike="noStrike" baseline="0" dirty="0">
                <a:solidFill>
                  <a:srgbClr val="000000"/>
                </a:solidFill>
                <a:latin typeface="Cambria Math" panose="02040503050406030204" pitchFamily="18" charset="0"/>
                <a:ea typeface="Cambria Math" panose="02040503050406030204" pitchFamily="18" charset="0"/>
              </a:rPr>
              <a:t>                changes = changes + 1;</a:t>
            </a:r>
          </a:p>
          <a:p>
            <a:r>
              <a:rPr lang="en-IN" sz="1600" b="0" i="0" u="none" strike="noStrike" baseline="0" dirty="0">
                <a:solidFill>
                  <a:srgbClr val="000000"/>
                </a:solidFill>
                <a:latin typeface="Cambria Math" panose="02040503050406030204" pitchFamily="18" charset="0"/>
                <a:ea typeface="Cambria Math" panose="02040503050406030204" pitchFamily="18" charset="0"/>
              </a:rPr>
              <a:t>            </a:t>
            </a:r>
            <a:r>
              <a:rPr lang="en-IN" sz="1600" b="0" i="0" u="none" strike="noStrike" baseline="0" dirty="0">
                <a:solidFill>
                  <a:srgbClr val="0E00FF"/>
                </a:solidFill>
                <a:latin typeface="Cambria Math" panose="02040503050406030204" pitchFamily="18" charset="0"/>
                <a:ea typeface="Cambria Math" panose="02040503050406030204" pitchFamily="18" charset="0"/>
              </a:rPr>
              <a:t>elseif</a:t>
            </a:r>
            <a:r>
              <a:rPr lang="en-IN" sz="1600" b="0" i="0" u="none" strike="noStrike" baseline="0" dirty="0">
                <a:solidFill>
                  <a:srgbClr val="000000"/>
                </a:solidFill>
                <a:latin typeface="Cambria Math" panose="02040503050406030204" pitchFamily="18" charset="0"/>
                <a:ea typeface="Cambria Math" panose="02040503050406030204" pitchFamily="18" charset="0"/>
              </a:rPr>
              <a:t>(values(i,1)&lt;0 &amp;&amp; signs(i-1,1)==1)</a:t>
            </a:r>
          </a:p>
          <a:p>
            <a:r>
              <a:rPr lang="en-IN" sz="1600" b="0" i="0" u="none" strike="noStrike" baseline="0" dirty="0">
                <a:solidFill>
                  <a:srgbClr val="000000"/>
                </a:solidFill>
                <a:latin typeface="Cambria Math" panose="02040503050406030204" pitchFamily="18" charset="0"/>
                <a:ea typeface="Cambria Math" panose="02040503050406030204" pitchFamily="18" charset="0"/>
              </a:rPr>
              <a:t>                signs(i,1) = 0;</a:t>
            </a:r>
          </a:p>
          <a:p>
            <a:r>
              <a:rPr lang="en-IN" sz="1600" b="0" i="0" u="none" strike="noStrike" baseline="0" dirty="0">
                <a:solidFill>
                  <a:srgbClr val="000000"/>
                </a:solidFill>
                <a:latin typeface="Cambria Math" panose="02040503050406030204" pitchFamily="18" charset="0"/>
                <a:ea typeface="Cambria Math" panose="02040503050406030204" pitchFamily="18" charset="0"/>
              </a:rPr>
              <a:t>                changes = changes + 1;</a:t>
            </a:r>
          </a:p>
          <a:p>
            <a:r>
              <a:rPr lang="en-IN" sz="1600" b="0" i="0" u="none" strike="noStrike" baseline="0" dirty="0">
                <a:solidFill>
                  <a:srgbClr val="000000"/>
                </a:solidFill>
                <a:latin typeface="Cambria Math" panose="02040503050406030204" pitchFamily="18" charset="0"/>
                <a:ea typeface="Cambria Math" panose="02040503050406030204" pitchFamily="18" charset="0"/>
              </a:rPr>
              <a:t>            </a:t>
            </a:r>
            <a:r>
              <a:rPr lang="en-IN" sz="1600" b="0" i="0" u="none" strike="noStrike" baseline="0" dirty="0">
                <a:solidFill>
                  <a:srgbClr val="0E00FF"/>
                </a:solidFill>
                <a:latin typeface="Cambria Math" panose="02040503050406030204" pitchFamily="18" charset="0"/>
                <a:ea typeface="Cambria Math" panose="02040503050406030204" pitchFamily="18" charset="0"/>
              </a:rPr>
              <a:t>elseif</a:t>
            </a:r>
            <a:r>
              <a:rPr lang="en-IN" sz="1600" b="0" i="0" u="none" strike="noStrike" baseline="0" dirty="0">
                <a:solidFill>
                  <a:srgbClr val="000000"/>
                </a:solidFill>
                <a:latin typeface="Cambria Math" panose="02040503050406030204" pitchFamily="18" charset="0"/>
                <a:ea typeface="Cambria Math" panose="02040503050406030204" pitchFamily="18" charset="0"/>
              </a:rPr>
              <a:t>(values(i,1)&lt;0 &amp;&amp; signs(i-1,1)==0)</a:t>
            </a:r>
          </a:p>
          <a:p>
            <a:r>
              <a:rPr lang="en-IN" sz="1600" b="0" i="0" u="none" strike="noStrike" baseline="0" dirty="0">
                <a:solidFill>
                  <a:srgbClr val="000000"/>
                </a:solidFill>
                <a:latin typeface="Cambria Math" panose="02040503050406030204" pitchFamily="18" charset="0"/>
                <a:ea typeface="Cambria Math" panose="02040503050406030204" pitchFamily="18" charset="0"/>
              </a:rPr>
              <a:t>                signs(i,1) = 0;</a:t>
            </a:r>
          </a:p>
          <a:p>
            <a:r>
              <a:rPr lang="en-US" sz="1600" b="0" i="0" u="none" strike="noStrike" baseline="0" dirty="0">
                <a:solidFill>
                  <a:srgbClr val="000000"/>
                </a:solidFill>
                <a:latin typeface="Cambria Math" panose="02040503050406030204" pitchFamily="18" charset="0"/>
                <a:ea typeface="Cambria Math" panose="02040503050406030204" pitchFamily="18" charset="0"/>
              </a:rPr>
              <a:t>            </a:t>
            </a:r>
            <a:r>
              <a:rPr lang="en-US" sz="1600" b="0" i="0" u="none" strike="noStrike" baseline="0" dirty="0">
                <a:solidFill>
                  <a:srgbClr val="0E00FF"/>
                </a:solidFill>
                <a:latin typeface="Cambria Math" panose="02040503050406030204" pitchFamily="18" charset="0"/>
                <a:ea typeface="Cambria Math" panose="02040503050406030204" pitchFamily="18" charset="0"/>
              </a:rPr>
              <a:t>elseif</a:t>
            </a:r>
            <a:r>
              <a:rPr lang="en-US" sz="1600" b="0" i="0" u="none" strike="noStrike" baseline="0" dirty="0">
                <a:solidFill>
                  <a:srgbClr val="000000"/>
                </a:solidFill>
                <a:latin typeface="Cambria Math" panose="02040503050406030204" pitchFamily="18" charset="0"/>
                <a:ea typeface="Cambria Math" panose="02040503050406030204" pitchFamily="18" charset="0"/>
              </a:rPr>
              <a:t>(values(i,1) == 0)</a:t>
            </a:r>
          </a:p>
          <a:p>
            <a:r>
              <a:rPr lang="en-IN" sz="1600" b="0" i="0" u="none" strike="noStrike" baseline="0" dirty="0">
                <a:solidFill>
                  <a:srgbClr val="000000"/>
                </a:solidFill>
                <a:latin typeface="Cambria Math" panose="02040503050406030204" pitchFamily="18" charset="0"/>
                <a:ea typeface="Cambria Math" panose="02040503050406030204" pitchFamily="18" charset="0"/>
              </a:rPr>
              <a:t>                signs(i,1) = signs(i-1,1);</a:t>
            </a:r>
          </a:p>
          <a:p>
            <a:r>
              <a:rPr lang="en-IN" sz="1600" b="0" i="0" u="none" strike="noStrike" baseline="0" dirty="0">
                <a:solidFill>
                  <a:srgbClr val="000000"/>
                </a:solidFill>
                <a:latin typeface="Cambria Math" panose="02040503050406030204" pitchFamily="18" charset="0"/>
                <a:ea typeface="Cambria Math" panose="02040503050406030204" pitchFamily="18" charset="0"/>
              </a:rPr>
              <a:t>            </a:t>
            </a:r>
            <a:r>
              <a:rPr lang="en-IN" sz="1600" b="0" i="0" u="none" strike="noStrike" baseline="0" dirty="0">
                <a:solidFill>
                  <a:srgbClr val="0E00FF"/>
                </a:solidFill>
                <a:latin typeface="Cambria Math" panose="02040503050406030204" pitchFamily="18" charset="0"/>
                <a:ea typeface="Cambria Math" panose="02040503050406030204" pitchFamily="18" charset="0"/>
              </a:rPr>
              <a:t>end</a:t>
            </a:r>
          </a:p>
          <a:p>
            <a:r>
              <a:rPr lang="en-IN" sz="1600" b="0" i="0" u="none" strike="noStrike" baseline="0" dirty="0">
                <a:solidFill>
                  <a:srgbClr val="000000"/>
                </a:solidFill>
                <a:latin typeface="Cambria Math" panose="02040503050406030204" pitchFamily="18" charset="0"/>
                <a:ea typeface="Cambria Math" panose="02040503050406030204" pitchFamily="18" charset="0"/>
              </a:rPr>
              <a:t>        </a:t>
            </a:r>
            <a:r>
              <a:rPr lang="en-IN" sz="1600" b="0" i="0" u="none" strike="noStrike" baseline="0" dirty="0">
                <a:solidFill>
                  <a:srgbClr val="0E00FF"/>
                </a:solidFill>
                <a:latin typeface="Cambria Math" panose="02040503050406030204" pitchFamily="18" charset="0"/>
                <a:ea typeface="Cambria Math" panose="02040503050406030204" pitchFamily="18" charset="0"/>
              </a:rPr>
              <a:t>end</a:t>
            </a:r>
          </a:p>
          <a:p>
            <a:r>
              <a:rPr lang="en-IN" sz="1600" b="0" i="0" u="none" strike="noStrike" baseline="0" dirty="0">
                <a:solidFill>
                  <a:srgbClr val="000000"/>
                </a:solidFill>
                <a:latin typeface="Cambria Math" panose="02040503050406030204" pitchFamily="18" charset="0"/>
                <a:ea typeface="Cambria Math" panose="02040503050406030204" pitchFamily="18" charset="0"/>
              </a:rPr>
              <a:t>    </a:t>
            </a:r>
            <a:r>
              <a:rPr lang="en-IN" sz="1600" b="0" i="0" u="none" strike="noStrike" baseline="0" dirty="0">
                <a:solidFill>
                  <a:srgbClr val="0E00FF"/>
                </a:solidFill>
                <a:latin typeface="Cambria Math" panose="02040503050406030204" pitchFamily="18" charset="0"/>
                <a:ea typeface="Cambria Math" panose="02040503050406030204" pitchFamily="18" charset="0"/>
              </a:rPr>
              <a:t>end</a:t>
            </a:r>
          </a:p>
        </p:txBody>
      </p:sp>
    </p:spTree>
    <p:extLst>
      <p:ext uri="{BB962C8B-B14F-4D97-AF65-F5344CB8AC3E}">
        <p14:creationId xmlns:p14="http://schemas.microsoft.com/office/powerpoint/2010/main" val="18443289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E91DD9E-2B06-4E14-B9F9-1C5A50C815D0}"/>
              </a:ext>
            </a:extLst>
          </p:cNvPr>
          <p:cNvSpPr txBox="1"/>
          <p:nvPr/>
        </p:nvSpPr>
        <p:spPr>
          <a:xfrm>
            <a:off x="459783" y="197346"/>
            <a:ext cx="11732217" cy="6186309"/>
          </a:xfrm>
          <a:prstGeom prst="rect">
            <a:avLst/>
          </a:prstGeom>
          <a:noFill/>
        </p:spPr>
        <p:txBody>
          <a:bodyPr wrap="square">
            <a:spAutoFit/>
          </a:bodyPr>
          <a:lstStyle/>
          <a:p>
            <a:r>
              <a:rPr lang="en-IN" sz="1800" b="0" i="0" u="none" strike="noStrike" baseline="0" dirty="0" err="1">
                <a:solidFill>
                  <a:srgbClr val="000000"/>
                </a:solidFill>
                <a:latin typeface="Cambria Math" panose="02040503050406030204" pitchFamily="18" charset="0"/>
                <a:ea typeface="Cambria Math" panose="02040503050406030204" pitchFamily="18" charset="0"/>
              </a:rPr>
              <a:t>sign_scheme</a:t>
            </a:r>
            <a:r>
              <a:rPr lang="en-IN" sz="1800" b="0" i="0" u="none" strike="noStrike" baseline="0" dirty="0">
                <a:solidFill>
                  <a:srgbClr val="000000"/>
                </a:solidFill>
                <a:latin typeface="Cambria Math" panose="02040503050406030204" pitchFamily="18" charset="0"/>
                <a:ea typeface="Cambria Math" panose="02040503050406030204" pitchFamily="18" charset="0"/>
              </a:rPr>
              <a:t> = strings(n + 1,1);</a:t>
            </a:r>
          </a:p>
          <a:p>
            <a:r>
              <a:rPr lang="en-IN" sz="1800" b="0" i="0" u="none" strike="noStrike" baseline="0" dirty="0">
                <a:solidFill>
                  <a:srgbClr val="000000"/>
                </a:solidFill>
                <a:latin typeface="Cambria Math" panose="02040503050406030204" pitchFamily="18" charset="0"/>
                <a:ea typeface="Cambria Math" panose="02040503050406030204" pitchFamily="18" charset="0"/>
              </a:rPr>
              <a:t>    </a:t>
            </a:r>
            <a:r>
              <a:rPr lang="en-IN" sz="1800" b="0" i="0" u="none" strike="noStrike" baseline="0" dirty="0" err="1">
                <a:solidFill>
                  <a:srgbClr val="000000"/>
                </a:solidFill>
                <a:latin typeface="Cambria Math" panose="02040503050406030204" pitchFamily="18" charset="0"/>
                <a:ea typeface="Cambria Math" panose="02040503050406030204" pitchFamily="18" charset="0"/>
              </a:rPr>
              <a:t>sign_scheme</a:t>
            </a:r>
            <a:r>
              <a:rPr lang="en-IN" sz="1800" b="0" i="0" u="none" strike="noStrike" baseline="0" dirty="0">
                <a:solidFill>
                  <a:srgbClr val="000000"/>
                </a:solidFill>
                <a:latin typeface="Cambria Math" panose="02040503050406030204" pitchFamily="18" charset="0"/>
                <a:ea typeface="Cambria Math" panose="02040503050406030204" pitchFamily="18" charset="0"/>
              </a:rPr>
              <a:t>(1,1) = </a:t>
            </a:r>
            <a:r>
              <a:rPr lang="en-IN" sz="1800" b="0" i="0" u="none" strike="noStrike" baseline="0" dirty="0">
                <a:solidFill>
                  <a:srgbClr val="AA04F9"/>
                </a:solidFill>
                <a:latin typeface="Cambria Math" panose="02040503050406030204" pitchFamily="18" charset="0"/>
                <a:ea typeface="Cambria Math" panose="02040503050406030204" pitchFamily="18" charset="0"/>
              </a:rPr>
              <a:t>'+'</a:t>
            </a:r>
            <a:r>
              <a:rPr lang="en-IN" sz="1800" b="0" i="0" u="none" strike="noStrike" baseline="0" dirty="0">
                <a:solidFill>
                  <a:srgbClr val="000000"/>
                </a:solidFill>
                <a:latin typeface="Cambria Math" panose="02040503050406030204" pitchFamily="18" charset="0"/>
                <a:ea typeface="Cambria Math" panose="02040503050406030204" pitchFamily="18" charset="0"/>
              </a:rPr>
              <a:t> ;</a:t>
            </a:r>
          </a:p>
          <a:p>
            <a:r>
              <a:rPr lang="en-IN" sz="1800" b="0" i="0" u="none" strike="noStrike" baseline="0" dirty="0">
                <a:solidFill>
                  <a:srgbClr val="000000"/>
                </a:solidFill>
                <a:latin typeface="Cambria Math" panose="02040503050406030204" pitchFamily="18" charset="0"/>
                <a:ea typeface="Cambria Math" panose="02040503050406030204" pitchFamily="18" charset="0"/>
              </a:rPr>
              <a:t>    </a:t>
            </a:r>
            <a:r>
              <a:rPr lang="en-IN" sz="1800" b="0" i="0" u="none" strike="noStrike" baseline="0" dirty="0">
                <a:solidFill>
                  <a:srgbClr val="0E00FF"/>
                </a:solidFill>
                <a:latin typeface="Cambria Math" panose="02040503050406030204" pitchFamily="18" charset="0"/>
                <a:ea typeface="Cambria Math" panose="02040503050406030204" pitchFamily="18" charset="0"/>
              </a:rPr>
              <a:t>if</a:t>
            </a:r>
            <a:r>
              <a:rPr lang="en-IN" sz="1800" b="0" i="0" u="none" strike="noStrike" baseline="0" dirty="0">
                <a:solidFill>
                  <a:srgbClr val="000000"/>
                </a:solidFill>
                <a:latin typeface="Cambria Math" panose="02040503050406030204" pitchFamily="18" charset="0"/>
                <a:ea typeface="Cambria Math" panose="02040503050406030204" pitchFamily="18" charset="0"/>
              </a:rPr>
              <a:t>(choice == 1)</a:t>
            </a:r>
          </a:p>
          <a:p>
            <a:r>
              <a:rPr lang="en-IN" sz="1800" b="0" i="0" u="none" strike="noStrike" baseline="0" dirty="0">
                <a:solidFill>
                  <a:srgbClr val="000000"/>
                </a:solidFill>
                <a:latin typeface="Cambria Math" panose="02040503050406030204" pitchFamily="18" charset="0"/>
                <a:ea typeface="Cambria Math" panose="02040503050406030204" pitchFamily="18" charset="0"/>
              </a:rPr>
              <a:t>        </a:t>
            </a:r>
            <a:r>
              <a:rPr lang="en-IN" sz="1800" b="0" i="0" u="none" strike="noStrike" baseline="0" dirty="0">
                <a:solidFill>
                  <a:srgbClr val="0E00FF"/>
                </a:solidFill>
                <a:latin typeface="Cambria Math" panose="02040503050406030204" pitchFamily="18" charset="0"/>
                <a:ea typeface="Cambria Math" panose="02040503050406030204" pitchFamily="18" charset="0"/>
              </a:rPr>
              <a:t>for</a:t>
            </a:r>
            <a:r>
              <a:rPr lang="en-IN" sz="1800" b="0" i="0" u="none" strike="noStrike" baseline="0" dirty="0">
                <a:solidFill>
                  <a:srgbClr val="000000"/>
                </a:solidFill>
                <a:latin typeface="Cambria Math" panose="02040503050406030204" pitchFamily="18" charset="0"/>
                <a:ea typeface="Cambria Math" panose="02040503050406030204" pitchFamily="18" charset="0"/>
              </a:rPr>
              <a:t> </a:t>
            </a:r>
            <a:r>
              <a:rPr lang="en-IN" sz="1800" b="0" i="0" u="none" strike="noStrike" baseline="0" dirty="0" err="1">
                <a:solidFill>
                  <a:srgbClr val="000000"/>
                </a:solidFill>
                <a:latin typeface="Cambria Math" panose="02040503050406030204" pitchFamily="18" charset="0"/>
                <a:ea typeface="Cambria Math" panose="02040503050406030204" pitchFamily="18" charset="0"/>
              </a:rPr>
              <a:t>i</a:t>
            </a:r>
            <a:r>
              <a:rPr lang="en-IN" sz="1800" b="0" i="0" u="none" strike="noStrike" baseline="0" dirty="0">
                <a:solidFill>
                  <a:srgbClr val="000000"/>
                </a:solidFill>
                <a:latin typeface="Cambria Math" panose="02040503050406030204" pitchFamily="18" charset="0"/>
                <a:ea typeface="Cambria Math" panose="02040503050406030204" pitchFamily="18" charset="0"/>
              </a:rPr>
              <a:t> = 1:n</a:t>
            </a:r>
          </a:p>
          <a:p>
            <a:r>
              <a:rPr lang="en-US" sz="1800" b="0" i="0" u="none" strike="noStrike" baseline="0" dirty="0">
                <a:solidFill>
                  <a:srgbClr val="000000"/>
                </a:solidFill>
                <a:latin typeface="Cambria Math" panose="02040503050406030204" pitchFamily="18" charset="0"/>
                <a:ea typeface="Cambria Math" panose="02040503050406030204" pitchFamily="18" charset="0"/>
              </a:rPr>
              <a:t>            </a:t>
            </a:r>
            <a:r>
              <a:rPr lang="en-US" sz="1800" b="0" i="0" u="none" strike="noStrike" baseline="0" dirty="0">
                <a:solidFill>
                  <a:srgbClr val="0E00FF"/>
                </a:solidFill>
                <a:latin typeface="Cambria Math" panose="02040503050406030204" pitchFamily="18" charset="0"/>
                <a:ea typeface="Cambria Math" panose="02040503050406030204" pitchFamily="18" charset="0"/>
              </a:rPr>
              <a:t>if</a:t>
            </a:r>
            <a:r>
              <a:rPr lang="en-US" sz="1800" b="0" i="0" u="none" strike="noStrike" baseline="0" dirty="0">
                <a:solidFill>
                  <a:srgbClr val="000000"/>
                </a:solidFill>
                <a:latin typeface="Cambria Math" panose="02040503050406030204" pitchFamily="18" charset="0"/>
                <a:ea typeface="Cambria Math" panose="02040503050406030204" pitchFamily="18" charset="0"/>
              </a:rPr>
              <a:t>(signs(i,1) == 1)</a:t>
            </a:r>
          </a:p>
          <a:p>
            <a:r>
              <a:rPr lang="en-IN" sz="1800" b="0" i="0" u="none" strike="noStrike" baseline="0" dirty="0">
                <a:solidFill>
                  <a:srgbClr val="000000"/>
                </a:solidFill>
                <a:latin typeface="Cambria Math" panose="02040503050406030204" pitchFamily="18" charset="0"/>
                <a:ea typeface="Cambria Math" panose="02040503050406030204" pitchFamily="18" charset="0"/>
              </a:rPr>
              <a:t>                </a:t>
            </a:r>
            <a:r>
              <a:rPr lang="en-IN" sz="1800" b="0" i="0" u="none" strike="noStrike" baseline="0" dirty="0" err="1">
                <a:solidFill>
                  <a:srgbClr val="000000"/>
                </a:solidFill>
                <a:latin typeface="Cambria Math" panose="02040503050406030204" pitchFamily="18" charset="0"/>
                <a:ea typeface="Cambria Math" panose="02040503050406030204" pitchFamily="18" charset="0"/>
              </a:rPr>
              <a:t>sign_scheme</a:t>
            </a:r>
            <a:r>
              <a:rPr lang="en-IN" sz="1800" b="0" i="0" u="none" strike="noStrike" baseline="0" dirty="0">
                <a:solidFill>
                  <a:srgbClr val="000000"/>
                </a:solidFill>
                <a:latin typeface="Cambria Math" panose="02040503050406030204" pitchFamily="18" charset="0"/>
                <a:ea typeface="Cambria Math" panose="02040503050406030204" pitchFamily="18" charset="0"/>
              </a:rPr>
              <a:t>(i+1,1) = </a:t>
            </a:r>
            <a:r>
              <a:rPr lang="en-IN" sz="1800" b="0" i="0" u="none" strike="noStrike" baseline="0" dirty="0">
                <a:solidFill>
                  <a:srgbClr val="AA04F9"/>
                </a:solidFill>
                <a:latin typeface="Cambria Math" panose="02040503050406030204" pitchFamily="18" charset="0"/>
                <a:ea typeface="Cambria Math" panose="02040503050406030204" pitchFamily="18" charset="0"/>
              </a:rPr>
              <a:t>'+'</a:t>
            </a:r>
            <a:r>
              <a:rPr lang="en-IN" sz="1800" b="0" i="0" u="none" strike="noStrike" baseline="0" dirty="0">
                <a:solidFill>
                  <a:srgbClr val="000000"/>
                </a:solidFill>
                <a:latin typeface="Cambria Math" panose="02040503050406030204" pitchFamily="18" charset="0"/>
                <a:ea typeface="Cambria Math" panose="02040503050406030204" pitchFamily="18" charset="0"/>
              </a:rPr>
              <a:t>;</a:t>
            </a:r>
          </a:p>
          <a:p>
            <a:r>
              <a:rPr lang="en-IN" sz="1800" b="0" i="0" u="none" strike="noStrike" baseline="0" dirty="0">
                <a:solidFill>
                  <a:srgbClr val="000000"/>
                </a:solidFill>
                <a:latin typeface="Cambria Math" panose="02040503050406030204" pitchFamily="18" charset="0"/>
                <a:ea typeface="Cambria Math" panose="02040503050406030204" pitchFamily="18" charset="0"/>
              </a:rPr>
              <a:t>            </a:t>
            </a:r>
            <a:r>
              <a:rPr lang="en-IN" sz="1800" b="0" i="0" u="none" strike="noStrike" baseline="0" dirty="0">
                <a:solidFill>
                  <a:srgbClr val="0E00FF"/>
                </a:solidFill>
                <a:latin typeface="Cambria Math" panose="02040503050406030204" pitchFamily="18" charset="0"/>
                <a:ea typeface="Cambria Math" panose="02040503050406030204" pitchFamily="18" charset="0"/>
              </a:rPr>
              <a:t>else</a:t>
            </a:r>
          </a:p>
          <a:p>
            <a:r>
              <a:rPr lang="en-IN" sz="1800" b="0" i="0" u="none" strike="noStrike" baseline="0" dirty="0">
                <a:solidFill>
                  <a:srgbClr val="000000"/>
                </a:solidFill>
                <a:latin typeface="Cambria Math" panose="02040503050406030204" pitchFamily="18" charset="0"/>
                <a:ea typeface="Cambria Math" panose="02040503050406030204" pitchFamily="18" charset="0"/>
              </a:rPr>
              <a:t>                </a:t>
            </a:r>
            <a:r>
              <a:rPr lang="en-IN" sz="1800" b="0" i="0" u="none" strike="noStrike" baseline="0" dirty="0" err="1">
                <a:solidFill>
                  <a:srgbClr val="000000"/>
                </a:solidFill>
                <a:latin typeface="Cambria Math" panose="02040503050406030204" pitchFamily="18" charset="0"/>
                <a:ea typeface="Cambria Math" panose="02040503050406030204" pitchFamily="18" charset="0"/>
              </a:rPr>
              <a:t>sign_scheme</a:t>
            </a:r>
            <a:r>
              <a:rPr lang="en-IN" sz="1800" b="0" i="0" u="none" strike="noStrike" baseline="0" dirty="0">
                <a:solidFill>
                  <a:srgbClr val="000000"/>
                </a:solidFill>
                <a:latin typeface="Cambria Math" panose="02040503050406030204" pitchFamily="18" charset="0"/>
                <a:ea typeface="Cambria Math" panose="02040503050406030204" pitchFamily="18" charset="0"/>
              </a:rPr>
              <a:t>(i+1,1) = </a:t>
            </a:r>
            <a:r>
              <a:rPr lang="en-IN" sz="1800" b="0" i="0" u="none" strike="noStrike" baseline="0" dirty="0">
                <a:solidFill>
                  <a:srgbClr val="AA04F9"/>
                </a:solidFill>
                <a:latin typeface="Cambria Math" panose="02040503050406030204" pitchFamily="18" charset="0"/>
                <a:ea typeface="Cambria Math" panose="02040503050406030204" pitchFamily="18" charset="0"/>
              </a:rPr>
              <a:t>'-'</a:t>
            </a:r>
            <a:r>
              <a:rPr lang="en-IN" sz="1800" b="0" i="0" u="none" strike="noStrike" baseline="0" dirty="0">
                <a:solidFill>
                  <a:srgbClr val="000000"/>
                </a:solidFill>
                <a:latin typeface="Cambria Math" panose="02040503050406030204" pitchFamily="18" charset="0"/>
                <a:ea typeface="Cambria Math" panose="02040503050406030204" pitchFamily="18" charset="0"/>
              </a:rPr>
              <a:t>;</a:t>
            </a:r>
          </a:p>
          <a:p>
            <a:r>
              <a:rPr lang="en-IN" sz="1800" b="0" i="0" u="none" strike="noStrike" baseline="0" dirty="0">
                <a:solidFill>
                  <a:srgbClr val="000000"/>
                </a:solidFill>
                <a:latin typeface="Cambria Math" panose="02040503050406030204" pitchFamily="18" charset="0"/>
                <a:ea typeface="Cambria Math" panose="02040503050406030204" pitchFamily="18" charset="0"/>
              </a:rPr>
              <a:t>            </a:t>
            </a:r>
            <a:r>
              <a:rPr lang="en-IN" sz="1800" b="0" i="0" u="none" strike="noStrike" baseline="0" dirty="0">
                <a:solidFill>
                  <a:srgbClr val="0E00FF"/>
                </a:solidFill>
                <a:latin typeface="Cambria Math" panose="02040503050406030204" pitchFamily="18" charset="0"/>
                <a:ea typeface="Cambria Math" panose="02040503050406030204" pitchFamily="18" charset="0"/>
              </a:rPr>
              <a:t>end</a:t>
            </a:r>
          </a:p>
          <a:p>
            <a:r>
              <a:rPr lang="en-IN" sz="1800" b="0" i="0" u="none" strike="noStrike" baseline="0" dirty="0">
                <a:solidFill>
                  <a:srgbClr val="000000"/>
                </a:solidFill>
                <a:latin typeface="Cambria Math" panose="02040503050406030204" pitchFamily="18" charset="0"/>
                <a:ea typeface="Cambria Math" panose="02040503050406030204" pitchFamily="18" charset="0"/>
              </a:rPr>
              <a:t>        </a:t>
            </a:r>
            <a:r>
              <a:rPr lang="en-IN" sz="1800" b="0" i="0" u="none" strike="noStrike" baseline="0" dirty="0">
                <a:solidFill>
                  <a:srgbClr val="0E00FF"/>
                </a:solidFill>
                <a:latin typeface="Cambria Math" panose="02040503050406030204" pitchFamily="18" charset="0"/>
                <a:ea typeface="Cambria Math" panose="02040503050406030204" pitchFamily="18" charset="0"/>
              </a:rPr>
              <a:t>end</a:t>
            </a:r>
          </a:p>
          <a:p>
            <a:r>
              <a:rPr lang="en-IN" sz="1800" b="0" i="0" u="none" strike="noStrike" baseline="0" dirty="0">
                <a:solidFill>
                  <a:srgbClr val="000000"/>
                </a:solidFill>
                <a:latin typeface="Cambria Math" panose="02040503050406030204" pitchFamily="18" charset="0"/>
                <a:ea typeface="Cambria Math" panose="02040503050406030204" pitchFamily="18" charset="0"/>
              </a:rPr>
              <a:t>    </a:t>
            </a:r>
            <a:r>
              <a:rPr lang="en-IN" sz="1800" b="0" i="0" u="none" strike="noStrike" baseline="0" dirty="0">
                <a:solidFill>
                  <a:srgbClr val="0E00FF"/>
                </a:solidFill>
                <a:latin typeface="Cambria Math" panose="02040503050406030204" pitchFamily="18" charset="0"/>
                <a:ea typeface="Cambria Math" panose="02040503050406030204" pitchFamily="18" charset="0"/>
              </a:rPr>
              <a:t>end</a:t>
            </a:r>
          </a:p>
          <a:p>
            <a:r>
              <a:rPr lang="en-IN" sz="1800" b="0" i="0" u="none" strike="noStrike" baseline="0" dirty="0">
                <a:solidFill>
                  <a:srgbClr val="000000"/>
                </a:solidFill>
                <a:latin typeface="Cambria Math" panose="02040503050406030204" pitchFamily="18" charset="0"/>
                <a:ea typeface="Cambria Math" panose="02040503050406030204" pitchFamily="18" charset="0"/>
              </a:rPr>
              <a:t>    </a:t>
            </a:r>
            <a:r>
              <a:rPr lang="en-IN" sz="1800" b="0" i="0" u="none" strike="noStrike" baseline="0" dirty="0">
                <a:solidFill>
                  <a:srgbClr val="0E00FF"/>
                </a:solidFill>
                <a:latin typeface="Cambria Math" panose="02040503050406030204" pitchFamily="18" charset="0"/>
                <a:ea typeface="Cambria Math" panose="02040503050406030204" pitchFamily="18" charset="0"/>
              </a:rPr>
              <a:t>if</a:t>
            </a:r>
            <a:r>
              <a:rPr lang="en-IN" sz="1800" b="0" i="0" u="none" strike="noStrike" baseline="0" dirty="0">
                <a:solidFill>
                  <a:srgbClr val="000000"/>
                </a:solidFill>
                <a:latin typeface="Cambria Math" panose="02040503050406030204" pitchFamily="18" charset="0"/>
                <a:ea typeface="Cambria Math" panose="02040503050406030204" pitchFamily="18" charset="0"/>
              </a:rPr>
              <a:t>(choice == 1)</a:t>
            </a:r>
          </a:p>
          <a:p>
            <a:r>
              <a:rPr lang="en-US" sz="1800" b="0" i="0" u="none" strike="noStrike" baseline="0" dirty="0">
                <a:solidFill>
                  <a:srgbClr val="000000"/>
                </a:solidFill>
                <a:latin typeface="Cambria Math" panose="02040503050406030204" pitchFamily="18" charset="0"/>
                <a:ea typeface="Cambria Math" panose="02040503050406030204" pitchFamily="18" charset="0"/>
              </a:rPr>
              <a:t>        </a:t>
            </a:r>
            <a:r>
              <a:rPr lang="en-US" sz="1800" b="0" i="0" u="none" strike="noStrike" baseline="0" dirty="0" err="1">
                <a:solidFill>
                  <a:srgbClr val="000000"/>
                </a:solidFill>
                <a:latin typeface="Cambria Math" panose="02040503050406030204" pitchFamily="18" charset="0"/>
                <a:ea typeface="Cambria Math" panose="02040503050406030204" pitchFamily="18" charset="0"/>
              </a:rPr>
              <a:t>sprintf</a:t>
            </a:r>
            <a:r>
              <a:rPr lang="en-US" sz="1800" b="0" i="0" u="none" strike="noStrike" baseline="0" dirty="0">
                <a:solidFill>
                  <a:srgbClr val="000000"/>
                </a:solidFill>
                <a:latin typeface="Cambria Math" panose="02040503050406030204" pitchFamily="18" charset="0"/>
                <a:ea typeface="Cambria Math" panose="02040503050406030204" pitchFamily="18" charset="0"/>
              </a:rPr>
              <a:t>(</a:t>
            </a:r>
            <a:r>
              <a:rPr lang="en-US" sz="1800" b="0" i="0" u="none" strike="noStrike" baseline="0" dirty="0">
                <a:solidFill>
                  <a:srgbClr val="AA04F9"/>
                </a:solidFill>
                <a:latin typeface="Cambria Math" panose="02040503050406030204" pitchFamily="18" charset="0"/>
                <a:ea typeface="Cambria Math" panose="02040503050406030204" pitchFamily="18" charset="0"/>
              </a:rPr>
              <a:t>'Sign Scheme for %d in the </a:t>
            </a:r>
            <a:r>
              <a:rPr lang="en-US" sz="1800" b="0" i="0" u="none" strike="noStrike" baseline="0" dirty="0" err="1">
                <a:solidFill>
                  <a:srgbClr val="AA04F9"/>
                </a:solidFill>
                <a:latin typeface="Cambria Math" panose="02040503050406030204" pitchFamily="18" charset="0"/>
                <a:ea typeface="Cambria Math" panose="02040503050406030204" pitchFamily="18" charset="0"/>
              </a:rPr>
              <a:t>sturm</a:t>
            </a:r>
            <a:r>
              <a:rPr lang="en-US" sz="1800" b="0" i="0" u="none" strike="noStrike" baseline="0" dirty="0">
                <a:solidFill>
                  <a:srgbClr val="AA04F9"/>
                </a:solidFill>
                <a:latin typeface="Cambria Math" panose="02040503050406030204" pitchFamily="18" charset="0"/>
                <a:ea typeface="Cambria Math" panose="02040503050406030204" pitchFamily="18" charset="0"/>
              </a:rPr>
              <a:t> sequence </a:t>
            </a:r>
            <a:r>
              <a:rPr lang="en-US" sz="1800" b="0" i="0" u="none" strike="noStrike" baseline="0" dirty="0" err="1">
                <a:solidFill>
                  <a:srgbClr val="AA04F9"/>
                </a:solidFill>
                <a:latin typeface="Cambria Math" panose="02040503050406030204" pitchFamily="18" charset="0"/>
                <a:ea typeface="Cambria Math" panose="02040503050406030204" pitchFamily="18" charset="0"/>
              </a:rPr>
              <a:t>is:'</a:t>
            </a:r>
            <a:r>
              <a:rPr lang="en-US" sz="1800" b="0" i="0" u="none" strike="noStrike" baseline="0" dirty="0" err="1">
                <a:solidFill>
                  <a:srgbClr val="000000"/>
                </a:solidFill>
                <a:latin typeface="Cambria Math" panose="02040503050406030204" pitchFamily="18" charset="0"/>
                <a:ea typeface="Cambria Math" panose="02040503050406030204" pitchFamily="18" charset="0"/>
              </a:rPr>
              <a:t>,x</a:t>
            </a:r>
            <a:r>
              <a:rPr lang="en-US" sz="1800" b="0" i="0" u="none" strike="noStrike" baseline="0" dirty="0">
                <a:solidFill>
                  <a:srgbClr val="000000"/>
                </a:solidFill>
                <a:latin typeface="Cambria Math" panose="02040503050406030204" pitchFamily="18" charset="0"/>
                <a:ea typeface="Cambria Math" panose="02040503050406030204" pitchFamily="18" charset="0"/>
              </a:rPr>
              <a:t>)</a:t>
            </a:r>
          </a:p>
          <a:p>
            <a:r>
              <a:rPr lang="en-IN" sz="1800" b="0" i="0" u="none" strike="noStrike" baseline="0" dirty="0">
                <a:solidFill>
                  <a:srgbClr val="000000"/>
                </a:solidFill>
                <a:latin typeface="Cambria Math" panose="02040503050406030204" pitchFamily="18" charset="0"/>
                <a:ea typeface="Cambria Math" panose="02040503050406030204" pitchFamily="18" charset="0"/>
              </a:rPr>
              <a:t>        </a:t>
            </a:r>
            <a:r>
              <a:rPr lang="en-IN" sz="1800" b="0" i="0" u="none" strike="noStrike" baseline="0" dirty="0" err="1">
                <a:solidFill>
                  <a:srgbClr val="000000"/>
                </a:solidFill>
                <a:latin typeface="Cambria Math" panose="02040503050406030204" pitchFamily="18" charset="0"/>
                <a:ea typeface="Cambria Math" panose="02040503050406030204" pitchFamily="18" charset="0"/>
              </a:rPr>
              <a:t>disp</a:t>
            </a:r>
            <a:r>
              <a:rPr lang="en-IN" sz="1800" b="0" i="0" u="none" strike="noStrike" baseline="0" dirty="0">
                <a:solidFill>
                  <a:srgbClr val="000000"/>
                </a:solidFill>
                <a:latin typeface="Cambria Math" panose="02040503050406030204" pitchFamily="18" charset="0"/>
                <a:ea typeface="Cambria Math" panose="02040503050406030204" pitchFamily="18" charset="0"/>
              </a:rPr>
              <a:t>(</a:t>
            </a:r>
            <a:r>
              <a:rPr lang="en-IN" sz="1800" b="0" i="0" u="none" strike="noStrike" baseline="0" dirty="0" err="1">
                <a:solidFill>
                  <a:srgbClr val="000000"/>
                </a:solidFill>
                <a:latin typeface="Cambria Math" panose="02040503050406030204" pitchFamily="18" charset="0"/>
                <a:ea typeface="Cambria Math" panose="02040503050406030204" pitchFamily="18" charset="0"/>
              </a:rPr>
              <a:t>sign_scheme</a:t>
            </a:r>
            <a:r>
              <a:rPr lang="en-IN" sz="1800" b="0" i="0" u="none" strike="noStrike" baseline="0" dirty="0">
                <a:solidFill>
                  <a:srgbClr val="000000"/>
                </a:solidFill>
                <a:latin typeface="Cambria Math" panose="02040503050406030204" pitchFamily="18" charset="0"/>
                <a:ea typeface="Cambria Math" panose="02040503050406030204" pitchFamily="18" charset="0"/>
              </a:rPr>
              <a:t>');</a:t>
            </a:r>
          </a:p>
          <a:p>
            <a:r>
              <a:rPr lang="en-US" sz="1800" b="0" i="0" u="none" strike="noStrike" baseline="0" dirty="0">
                <a:solidFill>
                  <a:srgbClr val="000000"/>
                </a:solidFill>
                <a:latin typeface="Cambria Math" panose="02040503050406030204" pitchFamily="18" charset="0"/>
                <a:ea typeface="Cambria Math" panose="02040503050406030204" pitchFamily="18" charset="0"/>
              </a:rPr>
              <a:t>        </a:t>
            </a:r>
            <a:r>
              <a:rPr lang="en-US" sz="1800" b="0" i="0" u="none" strike="noStrike" baseline="0" dirty="0" err="1">
                <a:solidFill>
                  <a:srgbClr val="000000"/>
                </a:solidFill>
                <a:latin typeface="Cambria Math" panose="02040503050406030204" pitchFamily="18" charset="0"/>
                <a:ea typeface="Cambria Math" panose="02040503050406030204" pitchFamily="18" charset="0"/>
              </a:rPr>
              <a:t>sprintf</a:t>
            </a:r>
            <a:r>
              <a:rPr lang="en-US" sz="1800" b="0" i="0" u="none" strike="noStrike" baseline="0" dirty="0">
                <a:solidFill>
                  <a:srgbClr val="000000"/>
                </a:solidFill>
                <a:latin typeface="Cambria Math" panose="02040503050406030204" pitchFamily="18" charset="0"/>
                <a:ea typeface="Cambria Math" panose="02040503050406030204" pitchFamily="18" charset="0"/>
              </a:rPr>
              <a:t>(</a:t>
            </a:r>
            <a:r>
              <a:rPr lang="en-US" sz="1800" b="0" i="0" u="none" strike="noStrike" baseline="0" dirty="0">
                <a:solidFill>
                  <a:srgbClr val="AA04F9"/>
                </a:solidFill>
                <a:latin typeface="Cambria Math" panose="02040503050406030204" pitchFamily="18" charset="0"/>
                <a:ea typeface="Cambria Math" panose="02040503050406030204" pitchFamily="18" charset="0"/>
              </a:rPr>
              <a:t>'number of changes in sign = %</a:t>
            </a:r>
            <a:r>
              <a:rPr lang="en-US" sz="1800" b="0" i="0" u="none" strike="noStrike" baseline="0" dirty="0" err="1">
                <a:solidFill>
                  <a:srgbClr val="AA04F9"/>
                </a:solidFill>
                <a:latin typeface="Cambria Math" panose="02040503050406030204" pitchFamily="18" charset="0"/>
                <a:ea typeface="Cambria Math" panose="02040503050406030204" pitchFamily="18" charset="0"/>
              </a:rPr>
              <a:t>d'</a:t>
            </a:r>
            <a:r>
              <a:rPr lang="en-US" sz="1800" b="0" i="0" u="none" strike="noStrike" baseline="0" dirty="0" err="1">
                <a:solidFill>
                  <a:srgbClr val="000000"/>
                </a:solidFill>
                <a:latin typeface="Cambria Math" panose="02040503050406030204" pitchFamily="18" charset="0"/>
                <a:ea typeface="Cambria Math" panose="02040503050406030204" pitchFamily="18" charset="0"/>
              </a:rPr>
              <a:t>,changes</a:t>
            </a:r>
            <a:r>
              <a:rPr lang="en-US" sz="1800" b="0" i="0" u="none" strike="noStrike" baseline="0" dirty="0">
                <a:solidFill>
                  <a:srgbClr val="000000"/>
                </a:solidFill>
                <a:latin typeface="Cambria Math" panose="02040503050406030204" pitchFamily="18" charset="0"/>
                <a:ea typeface="Cambria Math" panose="02040503050406030204" pitchFamily="18" charset="0"/>
              </a:rPr>
              <a:t>)</a:t>
            </a:r>
          </a:p>
          <a:p>
            <a:r>
              <a:rPr lang="en-IN" sz="1800" b="0" i="0" u="none" strike="noStrike" baseline="0" dirty="0">
                <a:solidFill>
                  <a:srgbClr val="000000"/>
                </a:solidFill>
                <a:latin typeface="Cambria Math" panose="02040503050406030204" pitchFamily="18" charset="0"/>
                <a:ea typeface="Cambria Math" panose="02040503050406030204" pitchFamily="18" charset="0"/>
              </a:rPr>
              <a:t>    </a:t>
            </a:r>
            <a:r>
              <a:rPr lang="en-IN" sz="1800" b="0" i="0" u="none" strike="noStrike" baseline="0" dirty="0">
                <a:solidFill>
                  <a:srgbClr val="0E00FF"/>
                </a:solidFill>
                <a:latin typeface="Cambria Math" panose="02040503050406030204" pitchFamily="18" charset="0"/>
                <a:ea typeface="Cambria Math" panose="02040503050406030204" pitchFamily="18" charset="0"/>
              </a:rPr>
              <a:t>end</a:t>
            </a:r>
          </a:p>
          <a:p>
            <a:r>
              <a:rPr lang="en-US" sz="1800" b="0" i="0" u="none" strike="noStrike" baseline="0" dirty="0">
                <a:solidFill>
                  <a:srgbClr val="000000"/>
                </a:solidFill>
                <a:latin typeface="Cambria Math" panose="02040503050406030204" pitchFamily="18" charset="0"/>
                <a:ea typeface="Cambria Math" panose="02040503050406030204" pitchFamily="18" charset="0"/>
              </a:rPr>
              <a:t>    </a:t>
            </a:r>
            <a:r>
              <a:rPr lang="en-US" sz="1800" b="0" i="0" u="none" strike="noStrike" baseline="0" dirty="0">
                <a:solidFill>
                  <a:srgbClr val="0E00FF"/>
                </a:solidFill>
                <a:latin typeface="Cambria Math" panose="02040503050406030204" pitchFamily="18" charset="0"/>
                <a:ea typeface="Cambria Math" panose="02040503050406030204" pitchFamily="18" charset="0"/>
              </a:rPr>
              <a:t>if</a:t>
            </a:r>
            <a:r>
              <a:rPr lang="en-US" sz="1800" b="0" i="0" u="none" strike="noStrike" baseline="0" dirty="0">
                <a:solidFill>
                  <a:srgbClr val="000000"/>
                </a:solidFill>
                <a:latin typeface="Cambria Math" panose="02040503050406030204" pitchFamily="18" charset="0"/>
                <a:ea typeface="Cambria Math" panose="02040503050406030204" pitchFamily="18" charset="0"/>
              </a:rPr>
              <a:t>(values(n,1)== 0)</a:t>
            </a:r>
          </a:p>
          <a:p>
            <a:r>
              <a:rPr lang="en-IN" sz="1800" b="0" i="0" u="none" strike="noStrike" baseline="0" dirty="0">
                <a:solidFill>
                  <a:srgbClr val="000000"/>
                </a:solidFill>
                <a:latin typeface="Cambria Math" panose="02040503050406030204" pitchFamily="18" charset="0"/>
                <a:ea typeface="Cambria Math" panose="02040503050406030204" pitchFamily="18" charset="0"/>
              </a:rPr>
              <a:t>        changes = -1;</a:t>
            </a:r>
          </a:p>
          <a:p>
            <a:r>
              <a:rPr lang="en-US" sz="1800" b="0" i="0" u="none" strike="noStrike" baseline="0" dirty="0">
                <a:solidFill>
                  <a:srgbClr val="000000"/>
                </a:solidFill>
                <a:latin typeface="Cambria Math" panose="02040503050406030204" pitchFamily="18" charset="0"/>
                <a:ea typeface="Cambria Math" panose="02040503050406030204" pitchFamily="18" charset="0"/>
              </a:rPr>
              <a:t>        </a:t>
            </a:r>
            <a:r>
              <a:rPr lang="en-US" sz="1800" b="0" i="0" u="none" strike="noStrike" baseline="0" dirty="0" err="1">
                <a:solidFill>
                  <a:srgbClr val="000000"/>
                </a:solidFill>
                <a:latin typeface="Cambria Math" panose="02040503050406030204" pitchFamily="18" charset="0"/>
                <a:ea typeface="Cambria Math" panose="02040503050406030204" pitchFamily="18" charset="0"/>
              </a:rPr>
              <a:t>sprintf</a:t>
            </a:r>
            <a:r>
              <a:rPr lang="en-US" sz="1800" b="0" i="0" u="none" strike="noStrike" baseline="0" dirty="0">
                <a:solidFill>
                  <a:srgbClr val="000000"/>
                </a:solidFill>
                <a:latin typeface="Cambria Math" panose="02040503050406030204" pitchFamily="18" charset="0"/>
                <a:ea typeface="Cambria Math" panose="02040503050406030204" pitchFamily="18" charset="0"/>
              </a:rPr>
              <a:t>(</a:t>
            </a:r>
            <a:r>
              <a:rPr lang="en-US" sz="1800" b="0" i="0" u="none" strike="noStrike" baseline="0" dirty="0">
                <a:solidFill>
                  <a:srgbClr val="AA04F9"/>
                </a:solidFill>
                <a:latin typeface="Cambria Math" panose="02040503050406030204" pitchFamily="18" charset="0"/>
                <a:ea typeface="Cambria Math" panose="02040503050406030204" pitchFamily="18" charset="0"/>
              </a:rPr>
              <a:t>'%d is an eigen </a:t>
            </a:r>
            <a:r>
              <a:rPr lang="en-US" sz="1800" b="0" i="0" u="none" strike="noStrike" baseline="0" dirty="0" err="1">
                <a:solidFill>
                  <a:srgbClr val="AA04F9"/>
                </a:solidFill>
                <a:latin typeface="Cambria Math" panose="02040503050406030204" pitchFamily="18" charset="0"/>
                <a:ea typeface="Cambria Math" panose="02040503050406030204" pitchFamily="18" charset="0"/>
              </a:rPr>
              <a:t>value.Enter</a:t>
            </a:r>
            <a:r>
              <a:rPr lang="en-US" sz="1800" b="0" i="0" u="none" strike="noStrike" baseline="0" dirty="0">
                <a:solidFill>
                  <a:srgbClr val="AA04F9"/>
                </a:solidFill>
                <a:latin typeface="Cambria Math" panose="02040503050406030204" pitchFamily="18" charset="0"/>
                <a:ea typeface="Cambria Math" panose="02040503050406030204" pitchFamily="18" charset="0"/>
              </a:rPr>
              <a:t> suitable further guesses by rerunning the </a:t>
            </a:r>
            <a:r>
              <a:rPr lang="en-US" sz="1800" b="0" i="0" u="none" strike="noStrike" baseline="0" dirty="0" err="1">
                <a:solidFill>
                  <a:srgbClr val="AA04F9"/>
                </a:solidFill>
                <a:latin typeface="Cambria Math" panose="02040503050406030204" pitchFamily="18" charset="0"/>
                <a:ea typeface="Cambria Math" panose="02040503050406030204" pitchFamily="18" charset="0"/>
              </a:rPr>
              <a:t>program.'</a:t>
            </a:r>
            <a:r>
              <a:rPr lang="en-US" sz="1800" b="0" i="0" u="none" strike="noStrike" baseline="0" dirty="0" err="1">
                <a:solidFill>
                  <a:srgbClr val="000000"/>
                </a:solidFill>
                <a:latin typeface="Cambria Math" panose="02040503050406030204" pitchFamily="18" charset="0"/>
                <a:ea typeface="Cambria Math" panose="02040503050406030204" pitchFamily="18" charset="0"/>
              </a:rPr>
              <a:t>,x</a:t>
            </a:r>
            <a:r>
              <a:rPr lang="en-US" sz="1800" b="0" i="0" u="none" strike="noStrike" baseline="0" dirty="0">
                <a:solidFill>
                  <a:srgbClr val="000000"/>
                </a:solidFill>
                <a:latin typeface="Cambria Math" panose="02040503050406030204" pitchFamily="18" charset="0"/>
                <a:ea typeface="Cambria Math" panose="02040503050406030204" pitchFamily="18" charset="0"/>
              </a:rPr>
              <a:t>)</a:t>
            </a:r>
          </a:p>
          <a:p>
            <a:r>
              <a:rPr lang="en-IN" sz="1800" b="0" i="0" u="none" strike="noStrike" baseline="0" dirty="0">
                <a:solidFill>
                  <a:srgbClr val="000000"/>
                </a:solidFill>
                <a:latin typeface="Cambria Math" panose="02040503050406030204" pitchFamily="18" charset="0"/>
                <a:ea typeface="Cambria Math" panose="02040503050406030204" pitchFamily="18" charset="0"/>
              </a:rPr>
              <a:t>        </a:t>
            </a:r>
            <a:r>
              <a:rPr lang="en-IN" sz="1800" b="0" i="0" u="none" strike="noStrike" baseline="0" dirty="0">
                <a:solidFill>
                  <a:srgbClr val="0E00FF"/>
                </a:solidFill>
                <a:latin typeface="Cambria Math" panose="02040503050406030204" pitchFamily="18" charset="0"/>
                <a:ea typeface="Cambria Math" panose="02040503050406030204" pitchFamily="18" charset="0"/>
              </a:rPr>
              <a:t>return</a:t>
            </a:r>
          </a:p>
          <a:p>
            <a:r>
              <a:rPr lang="en-IN" sz="1800" b="0" i="0" u="none" strike="noStrike" baseline="0" dirty="0">
                <a:solidFill>
                  <a:srgbClr val="000000"/>
                </a:solidFill>
                <a:latin typeface="Cambria Math" panose="02040503050406030204" pitchFamily="18" charset="0"/>
                <a:ea typeface="Cambria Math" panose="02040503050406030204" pitchFamily="18" charset="0"/>
              </a:rPr>
              <a:t>    </a:t>
            </a:r>
            <a:r>
              <a:rPr lang="en-IN" sz="1800" b="0" i="0" u="none" strike="noStrike" baseline="0" dirty="0">
                <a:solidFill>
                  <a:srgbClr val="0E00FF"/>
                </a:solidFill>
                <a:latin typeface="Cambria Math" panose="02040503050406030204" pitchFamily="18" charset="0"/>
                <a:ea typeface="Cambria Math" panose="02040503050406030204" pitchFamily="18" charset="0"/>
              </a:rPr>
              <a:t>end</a:t>
            </a:r>
          </a:p>
          <a:p>
            <a:r>
              <a:rPr lang="en-IN" sz="1800" b="0" i="0" u="none" strike="noStrike" baseline="0" dirty="0">
                <a:solidFill>
                  <a:srgbClr val="0E00FF"/>
                </a:solidFill>
                <a:latin typeface="Cambria Math" panose="02040503050406030204" pitchFamily="18" charset="0"/>
                <a:ea typeface="Cambria Math" panose="02040503050406030204" pitchFamily="18" charset="0"/>
              </a:rPr>
              <a:t>end</a:t>
            </a:r>
          </a:p>
        </p:txBody>
      </p:sp>
    </p:spTree>
    <p:extLst>
      <p:ext uri="{BB962C8B-B14F-4D97-AF65-F5344CB8AC3E}">
        <p14:creationId xmlns:p14="http://schemas.microsoft.com/office/powerpoint/2010/main" val="38878490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6D5A3-E719-49D1-A46D-3AB5E44A35F2}"/>
              </a:ext>
            </a:extLst>
          </p:cNvPr>
          <p:cNvSpPr>
            <a:spLocks noGrp="1"/>
          </p:cNvSpPr>
          <p:nvPr>
            <p:ph type="title"/>
          </p:nvPr>
        </p:nvSpPr>
        <p:spPr/>
        <p:txBody>
          <a:bodyPr/>
          <a:lstStyle/>
          <a:p>
            <a:r>
              <a:rPr lang="en-IN" dirty="0"/>
              <a:t>Further Improvements in my code:</a:t>
            </a:r>
          </a:p>
        </p:txBody>
      </p:sp>
      <p:sp>
        <p:nvSpPr>
          <p:cNvPr id="3" name="Content Placeholder 2">
            <a:extLst>
              <a:ext uri="{FF2B5EF4-FFF2-40B4-BE49-F238E27FC236}">
                <a16:creationId xmlns:a16="http://schemas.microsoft.com/office/drawing/2014/main" id="{BCD134BE-25FF-47E4-B91A-F6B86AF723BA}"/>
              </a:ext>
            </a:extLst>
          </p:cNvPr>
          <p:cNvSpPr>
            <a:spLocks noGrp="1"/>
          </p:cNvSpPr>
          <p:nvPr>
            <p:ph idx="1"/>
          </p:nvPr>
        </p:nvSpPr>
        <p:spPr>
          <a:xfrm>
            <a:off x="909320" y="2438400"/>
            <a:ext cx="10515600" cy="1425575"/>
          </a:xfrm>
        </p:spPr>
        <p:txBody>
          <a:bodyPr/>
          <a:lstStyle/>
          <a:p>
            <a:r>
              <a:rPr lang="en-IN" dirty="0"/>
              <a:t>The guesses can be automated using Gerschgorin Theorem to get a bound on eigen values, and hence compute all eigen values automatically</a:t>
            </a:r>
          </a:p>
        </p:txBody>
      </p:sp>
    </p:spTree>
    <p:extLst>
      <p:ext uri="{BB962C8B-B14F-4D97-AF65-F5344CB8AC3E}">
        <p14:creationId xmlns:p14="http://schemas.microsoft.com/office/powerpoint/2010/main" val="6313008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9EBF0-93D0-4E5F-8925-98C84ECE16BA}"/>
              </a:ext>
            </a:extLst>
          </p:cNvPr>
          <p:cNvSpPr>
            <a:spLocks noGrp="1"/>
          </p:cNvSpPr>
          <p:nvPr>
            <p:ph type="title"/>
          </p:nvPr>
        </p:nvSpPr>
        <p:spPr/>
        <p:txBody>
          <a:bodyPr/>
          <a:lstStyle/>
          <a:p>
            <a:r>
              <a:rPr lang="en-IN" dirty="0"/>
              <a:t>Convergence Criteria:</a:t>
            </a:r>
          </a:p>
        </p:txBody>
      </p:sp>
      <p:sp>
        <p:nvSpPr>
          <p:cNvPr id="3" name="Content Placeholder 2">
            <a:extLst>
              <a:ext uri="{FF2B5EF4-FFF2-40B4-BE49-F238E27FC236}">
                <a16:creationId xmlns:a16="http://schemas.microsoft.com/office/drawing/2014/main" id="{C9EB39EE-74A9-4403-ABA0-B6C9021DFBE9}"/>
              </a:ext>
            </a:extLst>
          </p:cNvPr>
          <p:cNvSpPr>
            <a:spLocks noGrp="1"/>
          </p:cNvSpPr>
          <p:nvPr>
            <p:ph idx="1"/>
          </p:nvPr>
        </p:nvSpPr>
        <p:spPr/>
        <p:txBody>
          <a:bodyPr/>
          <a:lstStyle/>
          <a:p>
            <a:r>
              <a:rPr lang="en-IN" dirty="0"/>
              <a:t>The transformation to tridiagonal matrices is always possible for symmetric matrices as the method is a direct method</a:t>
            </a:r>
          </a:p>
          <a:p>
            <a:r>
              <a:rPr lang="en-IN" dirty="0"/>
              <a:t>The Sturm sequence procedure to compute eigenvalues iteratively is valid as long as the sub-diagonal elements are non zero</a:t>
            </a:r>
          </a:p>
          <a:p>
            <a:r>
              <a:rPr lang="en-IN" dirty="0"/>
              <a:t>The iterative procedure using Sturm Sequence hence converges always in such cases where sub-diagonal elements are not 0.</a:t>
            </a:r>
          </a:p>
        </p:txBody>
      </p:sp>
    </p:spTree>
    <p:extLst>
      <p:ext uri="{BB962C8B-B14F-4D97-AF65-F5344CB8AC3E}">
        <p14:creationId xmlns:p14="http://schemas.microsoft.com/office/powerpoint/2010/main" val="25885058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595A7-BC7D-4CAB-9297-B48124E50C92}"/>
              </a:ext>
            </a:extLst>
          </p:cNvPr>
          <p:cNvSpPr>
            <a:spLocks noGrp="1"/>
          </p:cNvSpPr>
          <p:nvPr>
            <p:ph type="title"/>
          </p:nvPr>
        </p:nvSpPr>
        <p:spPr>
          <a:xfrm>
            <a:off x="838200" y="375285"/>
            <a:ext cx="10515600" cy="1325563"/>
          </a:xfrm>
        </p:spPr>
        <p:txBody>
          <a:bodyPr/>
          <a:lstStyle/>
          <a:p>
            <a:r>
              <a:rPr lang="en-IN" dirty="0"/>
              <a:t>Error Analysis :</a:t>
            </a:r>
          </a:p>
        </p:txBody>
      </p:sp>
      <p:sp>
        <p:nvSpPr>
          <p:cNvPr id="3" name="Content Placeholder 2">
            <a:extLst>
              <a:ext uri="{FF2B5EF4-FFF2-40B4-BE49-F238E27FC236}">
                <a16:creationId xmlns:a16="http://schemas.microsoft.com/office/drawing/2014/main" id="{F7464643-2839-42CC-AC93-6BF5D320836F}"/>
              </a:ext>
            </a:extLst>
          </p:cNvPr>
          <p:cNvSpPr>
            <a:spLocks noGrp="1"/>
          </p:cNvSpPr>
          <p:nvPr>
            <p:ph idx="1"/>
          </p:nvPr>
        </p:nvSpPr>
        <p:spPr/>
        <p:txBody>
          <a:bodyPr>
            <a:normAutofit fontScale="92500" lnSpcReduction="10000"/>
          </a:bodyPr>
          <a:lstStyle/>
          <a:p>
            <a:pPr>
              <a:buFont typeface="Wingdings" panose="05000000000000000000" pitchFamily="2" charset="2"/>
              <a:buChar char="§"/>
            </a:pPr>
            <a:r>
              <a:rPr lang="en-IN" dirty="0"/>
              <a:t>Error in a single  Similarity Transformation  :</a:t>
            </a:r>
          </a:p>
          <a:p>
            <a:pPr marL="0" indent="0">
              <a:buNone/>
            </a:pPr>
            <a:r>
              <a:rPr lang="en-IN" dirty="0"/>
              <a:t>	Let e be relative error in computing </a:t>
            </a:r>
            <a:r>
              <a:rPr lang="en-IN" b="1" dirty="0"/>
              <a:t>c </a:t>
            </a:r>
            <a:r>
              <a:rPr lang="en-IN" dirty="0"/>
              <a:t>given </a:t>
            </a:r>
            <a:r>
              <a:rPr lang="en-IN" b="1" dirty="0"/>
              <a:t>u </a:t>
            </a:r>
            <a:r>
              <a:rPr lang="en-IN" dirty="0"/>
              <a:t>,</a:t>
            </a:r>
          </a:p>
          <a:p>
            <a:pPr marL="0" indent="0">
              <a:buNone/>
            </a:pPr>
            <a:r>
              <a:rPr lang="en-IN" dirty="0"/>
              <a:t>Where </a:t>
            </a:r>
            <a:r>
              <a:rPr lang="en-IN" b="1" dirty="0"/>
              <a:t>c</a:t>
            </a:r>
            <a:r>
              <a:rPr lang="en-IN" dirty="0"/>
              <a:t> = </a:t>
            </a:r>
            <a:r>
              <a:rPr lang="en-IN" b="1" dirty="0" err="1"/>
              <a:t>u</a:t>
            </a:r>
            <a:r>
              <a:rPr lang="en-IN" b="1" baseline="30000" dirty="0" err="1"/>
              <a:t>T</a:t>
            </a:r>
            <a:r>
              <a:rPr lang="en-IN" b="1" dirty="0" err="1"/>
              <a:t>u</a:t>
            </a:r>
            <a:r>
              <a:rPr lang="en-IN" dirty="0"/>
              <a:t>/2 and </a:t>
            </a:r>
            <a:r>
              <a:rPr lang="en-IN" b="1" dirty="0"/>
              <a:t>P </a:t>
            </a:r>
            <a:r>
              <a:rPr lang="en-IN" dirty="0"/>
              <a:t>is the orthogonal similarity transformation,</a:t>
            </a:r>
            <a:endParaRPr lang="en-IN" b="1" dirty="0"/>
          </a:p>
          <a:p>
            <a:pPr marL="0" indent="0">
              <a:buNone/>
            </a:pPr>
            <a:r>
              <a:rPr lang="en-IN" dirty="0"/>
              <a:t>then error ||</a:t>
            </a:r>
            <a:r>
              <a:rPr lang="en-IN" b="1" dirty="0"/>
              <a:t>P</a:t>
            </a:r>
            <a:r>
              <a:rPr lang="en-IN" b="1" baseline="-25000" dirty="0"/>
              <a:t>i</a:t>
            </a:r>
            <a:r>
              <a:rPr lang="en-IN" dirty="0"/>
              <a:t>|| = O(e</a:t>
            </a:r>
            <a:r>
              <a:rPr lang="en-IN" baseline="30000" dirty="0"/>
              <a:t>2</a:t>
            </a:r>
            <a:r>
              <a:rPr lang="en-IN" dirty="0"/>
              <a:t>)</a:t>
            </a:r>
          </a:p>
          <a:p>
            <a:pPr>
              <a:buFont typeface="Wingdings" panose="05000000000000000000" pitchFamily="2" charset="2"/>
              <a:buChar char="§"/>
            </a:pPr>
            <a:r>
              <a:rPr lang="en-IN" dirty="0"/>
              <a:t>Error in matrix multiplication </a:t>
            </a:r>
            <a:r>
              <a:rPr lang="en-IN" b="1" dirty="0"/>
              <a:t>P</a:t>
            </a:r>
            <a:r>
              <a:rPr lang="en-IN" b="1" baseline="-25000" dirty="0"/>
              <a:t>i</a:t>
            </a:r>
            <a:r>
              <a:rPr lang="en-IN" b="1" dirty="0"/>
              <a:t>A</a:t>
            </a:r>
            <a:r>
              <a:rPr lang="en-IN" b="1" baseline="-25000" dirty="0"/>
              <a:t>i-1</a:t>
            </a:r>
            <a:r>
              <a:rPr lang="en-IN" b="1" dirty="0"/>
              <a:t>P</a:t>
            </a:r>
            <a:r>
              <a:rPr lang="en-IN" b="1" baseline="-25000" dirty="0"/>
              <a:t>i</a:t>
            </a:r>
            <a:r>
              <a:rPr lang="en-IN" b="1" dirty="0"/>
              <a:t>:</a:t>
            </a:r>
          </a:p>
          <a:p>
            <a:pPr marL="0" indent="0">
              <a:buNone/>
            </a:pPr>
            <a:r>
              <a:rPr lang="en-IN" b="1" dirty="0"/>
              <a:t> </a:t>
            </a:r>
            <a:r>
              <a:rPr lang="en-IN" dirty="0"/>
              <a:t>If </a:t>
            </a:r>
            <a:r>
              <a:rPr lang="en-IN" b="1" dirty="0"/>
              <a:t>A</a:t>
            </a:r>
            <a:r>
              <a:rPr lang="en-IN" b="1" baseline="-25000" dirty="0"/>
              <a:t>i</a:t>
            </a:r>
            <a:r>
              <a:rPr lang="en-IN" dirty="0"/>
              <a:t> = </a:t>
            </a:r>
            <a:r>
              <a:rPr lang="en-IN" b="1" dirty="0"/>
              <a:t>P</a:t>
            </a:r>
            <a:r>
              <a:rPr lang="en-IN" b="1" baseline="-25000" dirty="0"/>
              <a:t>i</a:t>
            </a:r>
            <a:r>
              <a:rPr lang="en-IN" b="1" dirty="0"/>
              <a:t>A</a:t>
            </a:r>
            <a:r>
              <a:rPr lang="en-IN" b="1" baseline="-25000" dirty="0"/>
              <a:t>i-1</a:t>
            </a:r>
            <a:r>
              <a:rPr lang="en-IN" b="1" dirty="0"/>
              <a:t>P</a:t>
            </a:r>
            <a:r>
              <a:rPr lang="en-IN" b="1" baseline="-25000" dirty="0"/>
              <a:t>i</a:t>
            </a:r>
            <a:r>
              <a:rPr lang="en-IN" b="1" dirty="0"/>
              <a:t> + </a:t>
            </a:r>
            <a:r>
              <a:rPr lang="en-IN" b="1" dirty="0" err="1"/>
              <a:t>E</a:t>
            </a:r>
            <a:r>
              <a:rPr lang="en-IN" b="1" baseline="-25000" dirty="0" err="1"/>
              <a:t>i</a:t>
            </a:r>
            <a:r>
              <a:rPr lang="en-IN" b="1" dirty="0"/>
              <a:t> </a:t>
            </a:r>
            <a:r>
              <a:rPr lang="en-IN" dirty="0"/>
              <a:t>where </a:t>
            </a:r>
            <a:r>
              <a:rPr lang="en-IN" b="1" dirty="0" err="1"/>
              <a:t>E</a:t>
            </a:r>
            <a:r>
              <a:rPr lang="en-IN" b="1" baseline="-25000" dirty="0" err="1"/>
              <a:t>i</a:t>
            </a:r>
            <a:r>
              <a:rPr lang="en-IN" b="1" dirty="0"/>
              <a:t> </a:t>
            </a:r>
            <a:r>
              <a:rPr lang="en-IN" dirty="0"/>
              <a:t>is the combined error term in pre and post multiplication, the error relation is:</a:t>
            </a:r>
          </a:p>
          <a:p>
            <a:pPr marL="0" indent="0">
              <a:buNone/>
            </a:pPr>
            <a:r>
              <a:rPr lang="en-IN" dirty="0"/>
              <a:t>||</a:t>
            </a:r>
            <a:r>
              <a:rPr lang="en-IN" b="1" dirty="0" err="1"/>
              <a:t>E</a:t>
            </a:r>
            <a:r>
              <a:rPr lang="en-IN" b="1" baseline="-25000" dirty="0" err="1"/>
              <a:t>i</a:t>
            </a:r>
            <a:r>
              <a:rPr lang="en-IN" dirty="0"/>
              <a:t>||&lt;=(6.1)2</a:t>
            </a:r>
            <a:r>
              <a:rPr lang="en-IN" baseline="30000" dirty="0"/>
              <a:t>-t</a:t>
            </a:r>
            <a:r>
              <a:rPr lang="en-IN" dirty="0"/>
              <a:t>||</a:t>
            </a:r>
            <a:r>
              <a:rPr lang="en-IN" b="1" dirty="0"/>
              <a:t>A</a:t>
            </a:r>
            <a:r>
              <a:rPr lang="en-IN" b="1" baseline="-25000" dirty="0"/>
              <a:t>i-1</a:t>
            </a:r>
            <a:r>
              <a:rPr lang="en-IN" dirty="0"/>
              <a:t>|| where the norms are suitably chosen and t is the number of bits used in representing mantissa of floating point number.</a:t>
            </a:r>
          </a:p>
          <a:p>
            <a:pPr marL="0" indent="0">
              <a:buNone/>
            </a:pPr>
            <a:r>
              <a:rPr lang="en-IN" dirty="0"/>
              <a:t>Detailed Proof is very lengthy and can be found in this </a:t>
            </a:r>
            <a:r>
              <a:rPr lang="en-IN" dirty="0" err="1"/>
              <a:t>paper:</a:t>
            </a:r>
            <a:r>
              <a:rPr lang="en-IN" dirty="0" err="1">
                <a:hlinkClick r:id="rId2"/>
              </a:rPr>
              <a:t>Paper</a:t>
            </a:r>
            <a:endParaRPr lang="en-IN" dirty="0"/>
          </a:p>
          <a:p>
            <a:pPr marL="0" indent="0">
              <a:buNone/>
            </a:pPr>
            <a:endParaRPr lang="en-IN" dirty="0"/>
          </a:p>
        </p:txBody>
      </p:sp>
    </p:spTree>
    <p:extLst>
      <p:ext uri="{BB962C8B-B14F-4D97-AF65-F5344CB8AC3E}">
        <p14:creationId xmlns:p14="http://schemas.microsoft.com/office/powerpoint/2010/main" val="10532549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BE475-A8F4-4EBE-ADFF-D4AA421DE02A}"/>
              </a:ext>
            </a:extLst>
          </p:cNvPr>
          <p:cNvSpPr>
            <a:spLocks noGrp="1"/>
          </p:cNvSpPr>
          <p:nvPr>
            <p:ph type="title"/>
          </p:nvPr>
        </p:nvSpPr>
        <p:spPr/>
        <p:txBody>
          <a:bodyPr/>
          <a:lstStyle/>
          <a:p>
            <a:r>
              <a:rPr lang="en-IN" dirty="0"/>
              <a:t>Computational Cost</a:t>
            </a:r>
          </a:p>
        </p:txBody>
      </p:sp>
      <p:sp>
        <p:nvSpPr>
          <p:cNvPr id="3" name="Content Placeholder 2">
            <a:extLst>
              <a:ext uri="{FF2B5EF4-FFF2-40B4-BE49-F238E27FC236}">
                <a16:creationId xmlns:a16="http://schemas.microsoft.com/office/drawing/2014/main" id="{466B27E1-1EF8-48F3-A1FF-482A822E2896}"/>
              </a:ext>
            </a:extLst>
          </p:cNvPr>
          <p:cNvSpPr>
            <a:spLocks noGrp="1"/>
          </p:cNvSpPr>
          <p:nvPr>
            <p:ph idx="1"/>
          </p:nvPr>
        </p:nvSpPr>
        <p:spPr/>
        <p:txBody>
          <a:bodyPr>
            <a:normAutofit fontScale="77500" lnSpcReduction="20000"/>
          </a:bodyPr>
          <a:lstStyle/>
          <a:p>
            <a:r>
              <a:rPr lang="en-IN" dirty="0"/>
              <a:t>Seeing the code in the previous slides , tells us:</a:t>
            </a:r>
          </a:p>
          <a:p>
            <a:pPr>
              <a:buFont typeface="Wingdings" panose="05000000000000000000" pitchFamily="2" charset="2"/>
              <a:buChar char="§"/>
            </a:pPr>
            <a:r>
              <a:rPr lang="en-IN" dirty="0"/>
              <a:t>There are exactly n – 2 iterations of outer loop</a:t>
            </a:r>
          </a:p>
          <a:p>
            <a:pPr>
              <a:buFont typeface="Wingdings" panose="05000000000000000000" pitchFamily="2" charset="2"/>
              <a:buChar char="§"/>
            </a:pPr>
            <a:r>
              <a:rPr lang="en-IN" dirty="0"/>
              <a:t>The calculation of value of ‘s’ takes n-</a:t>
            </a:r>
            <a:r>
              <a:rPr lang="en-IN" dirty="0" err="1"/>
              <a:t>i</a:t>
            </a:r>
            <a:r>
              <a:rPr lang="en-IN" dirty="0"/>
              <a:t> steps in the </a:t>
            </a:r>
            <a:r>
              <a:rPr lang="en-IN" dirty="0" err="1"/>
              <a:t>ith</a:t>
            </a:r>
            <a:r>
              <a:rPr lang="en-IN" dirty="0"/>
              <a:t> iteration, hence at   max O(n - 1)</a:t>
            </a:r>
          </a:p>
          <a:p>
            <a:pPr>
              <a:buFont typeface="Wingdings" panose="05000000000000000000" pitchFamily="2" charset="2"/>
              <a:buChar char="§"/>
            </a:pPr>
            <a:r>
              <a:rPr lang="en-IN" dirty="0"/>
              <a:t>Computation of </a:t>
            </a:r>
            <a:r>
              <a:rPr lang="en-IN" b="1" dirty="0"/>
              <a:t>w</a:t>
            </a:r>
            <a:r>
              <a:rPr lang="en-IN" dirty="0"/>
              <a:t> takes n steps in each iteration, hence O(n) time</a:t>
            </a:r>
          </a:p>
          <a:p>
            <a:pPr>
              <a:buFont typeface="Wingdings" panose="05000000000000000000" pitchFamily="2" charset="2"/>
              <a:buChar char="§"/>
            </a:pPr>
            <a:r>
              <a:rPr lang="en-IN" dirty="0"/>
              <a:t>Multiplication of </a:t>
            </a:r>
            <a:r>
              <a:rPr lang="en-IN" b="1" dirty="0"/>
              <a:t>w </a:t>
            </a:r>
            <a:r>
              <a:rPr lang="en-IN" dirty="0"/>
              <a:t>and </a:t>
            </a:r>
            <a:r>
              <a:rPr lang="en-IN" b="1" dirty="0" err="1"/>
              <a:t>w</a:t>
            </a:r>
            <a:r>
              <a:rPr lang="en-IN" b="1" baseline="30000" dirty="0" err="1"/>
              <a:t>T</a:t>
            </a:r>
            <a:r>
              <a:rPr lang="en-IN" b="1" dirty="0"/>
              <a:t> </a:t>
            </a:r>
            <a:r>
              <a:rPr lang="en-IN" dirty="0"/>
              <a:t>takes O(n^2) time as w is a n-dimensional column vector by naïve approach (I don’t know what happens internally)</a:t>
            </a:r>
          </a:p>
          <a:p>
            <a:pPr>
              <a:buFont typeface="Wingdings" panose="05000000000000000000" pitchFamily="2" charset="2"/>
              <a:buChar char="§"/>
            </a:pPr>
            <a:r>
              <a:rPr lang="en-IN" dirty="0"/>
              <a:t>Assuming </a:t>
            </a:r>
            <a:r>
              <a:rPr lang="en-IN" dirty="0" err="1"/>
              <a:t>Matlab</a:t>
            </a:r>
            <a:r>
              <a:rPr lang="en-IN" dirty="0"/>
              <a:t> uses naïve approach in Matrix Multiplication the step for calculating new A matrix takes O(n</a:t>
            </a:r>
            <a:r>
              <a:rPr lang="en-IN" baseline="30000" dirty="0"/>
              <a:t>3</a:t>
            </a:r>
            <a:r>
              <a:rPr lang="en-IN" dirty="0"/>
              <a:t>) time.</a:t>
            </a:r>
          </a:p>
          <a:p>
            <a:r>
              <a:rPr lang="en-IN" dirty="0"/>
              <a:t>Hence order of computations: O(n</a:t>
            </a:r>
            <a:r>
              <a:rPr lang="en-IN" baseline="30000" dirty="0"/>
              <a:t>4</a:t>
            </a:r>
            <a:r>
              <a:rPr lang="en-IN" dirty="0"/>
              <a:t>) </a:t>
            </a:r>
          </a:p>
          <a:p>
            <a:r>
              <a:rPr lang="en-IN" dirty="0"/>
              <a:t>The Sturm Sequence procedure “count” to get total number of sign changes is O(n) for each point</a:t>
            </a:r>
          </a:p>
          <a:p>
            <a:r>
              <a:rPr lang="en-IN" dirty="0"/>
              <a:t>The iterative procedure to get eigen value depends on the tolerance, more the tolerance more the number of iterations</a:t>
            </a:r>
          </a:p>
          <a:p>
            <a:pPr marL="0" indent="0">
              <a:buNone/>
            </a:pPr>
            <a:endParaRPr lang="en-IN" dirty="0"/>
          </a:p>
        </p:txBody>
      </p:sp>
    </p:spTree>
    <p:extLst>
      <p:ext uri="{BB962C8B-B14F-4D97-AF65-F5344CB8AC3E}">
        <p14:creationId xmlns:p14="http://schemas.microsoft.com/office/powerpoint/2010/main" val="40494066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CE75C-1548-454A-A607-E09FCBA6EDE8}"/>
              </a:ext>
            </a:extLst>
          </p:cNvPr>
          <p:cNvSpPr>
            <a:spLocks noGrp="1"/>
          </p:cNvSpPr>
          <p:nvPr>
            <p:ph type="title"/>
          </p:nvPr>
        </p:nvSpPr>
        <p:spPr/>
        <p:txBody>
          <a:bodyPr>
            <a:normAutofit/>
          </a:bodyPr>
          <a:lstStyle/>
          <a:p>
            <a:r>
              <a:rPr lang="en-IN" sz="4000" b="1"/>
              <a:t>Comparison with </a:t>
            </a:r>
            <a:r>
              <a:rPr lang="en-IN" sz="4000" b="1" dirty="0"/>
              <a:t>Jacobi’s Method:</a:t>
            </a:r>
          </a:p>
        </p:txBody>
      </p:sp>
      <p:sp>
        <p:nvSpPr>
          <p:cNvPr id="3" name="Content Placeholder 2">
            <a:extLst>
              <a:ext uri="{FF2B5EF4-FFF2-40B4-BE49-F238E27FC236}">
                <a16:creationId xmlns:a16="http://schemas.microsoft.com/office/drawing/2014/main" id="{5741DAA7-C680-4753-A9E0-06CFC346CC45}"/>
              </a:ext>
            </a:extLst>
          </p:cNvPr>
          <p:cNvSpPr>
            <a:spLocks noGrp="1"/>
          </p:cNvSpPr>
          <p:nvPr>
            <p:ph idx="1"/>
          </p:nvPr>
        </p:nvSpPr>
        <p:spPr/>
        <p:txBody>
          <a:bodyPr/>
          <a:lstStyle/>
          <a:p>
            <a:r>
              <a:rPr lang="en-IN" dirty="0"/>
              <a:t>When compared to Jacobi method it differs in the way that in Jacobi method we aren’t sure if a zero created in an off-diagonal position will still remain a zero or not, and hence not sure of number of iterations</a:t>
            </a:r>
          </a:p>
          <a:p>
            <a:r>
              <a:rPr lang="en-IN" dirty="0"/>
              <a:t>Here in Householder method number of iterations are certainly n-2(i.e. n-2 Householder’s Transforms applied on A) </a:t>
            </a:r>
          </a:p>
        </p:txBody>
      </p:sp>
    </p:spTree>
    <p:extLst>
      <p:ext uri="{BB962C8B-B14F-4D97-AF65-F5344CB8AC3E}">
        <p14:creationId xmlns:p14="http://schemas.microsoft.com/office/powerpoint/2010/main" val="27672712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A315232-9D2D-4078-98EC-8DDAFB113293}"/>
              </a:ext>
            </a:extLst>
          </p:cNvPr>
          <p:cNvSpPr>
            <a:spLocks noGrp="1"/>
          </p:cNvSpPr>
          <p:nvPr>
            <p:ph idx="1"/>
          </p:nvPr>
        </p:nvSpPr>
        <p:spPr>
          <a:xfrm>
            <a:off x="838200" y="1676400"/>
            <a:ext cx="10515600" cy="4500563"/>
          </a:xfrm>
        </p:spPr>
        <p:txBody>
          <a:bodyPr>
            <a:normAutofit fontScale="92500"/>
          </a:bodyPr>
          <a:lstStyle/>
          <a:p>
            <a:r>
              <a:rPr lang="en-IN" dirty="0"/>
              <a:t>The difference between Given’s Eigen Value Method and Householder’s Eigen Value Method is only in the transformation step to tridiagonal matrix</a:t>
            </a:r>
          </a:p>
          <a:p>
            <a:r>
              <a:rPr lang="en-IN" dirty="0"/>
              <a:t>In Given’s Method (n-1)*(n-2)/2 plane rotations were used, but the computation involved in Householder’s Method requires essentially half as much computation for tridiagonalization</a:t>
            </a:r>
          </a:p>
          <a:p>
            <a:r>
              <a:rPr lang="en-US" dirty="0"/>
              <a:t>However, because each Householder transformation work on (almost) the entire column(and row) of A simultaneously, it is less friendly to parallelization</a:t>
            </a:r>
            <a:endParaRPr lang="en-US" b="0" i="0" dirty="0">
              <a:solidFill>
                <a:srgbClr val="202122"/>
              </a:solidFill>
              <a:effectLst/>
            </a:endParaRPr>
          </a:p>
          <a:p>
            <a:r>
              <a:rPr lang="en-US" b="0" i="0" dirty="0">
                <a:solidFill>
                  <a:srgbClr val="202122"/>
                </a:solidFill>
                <a:effectLst/>
              </a:rPr>
              <a:t>As such Householder is preferred for dense matrices on sequential machines, whilst Givens is preferred on sparse matrices, and/or parallel machines.</a:t>
            </a:r>
            <a:endParaRPr lang="en-IN" dirty="0"/>
          </a:p>
        </p:txBody>
      </p:sp>
      <p:sp>
        <p:nvSpPr>
          <p:cNvPr id="5" name="TextBox 4">
            <a:extLst>
              <a:ext uri="{FF2B5EF4-FFF2-40B4-BE49-F238E27FC236}">
                <a16:creationId xmlns:a16="http://schemas.microsoft.com/office/drawing/2014/main" id="{0C6AD4BE-CDC1-4DB1-81E8-41BDC0C72B15}"/>
              </a:ext>
            </a:extLst>
          </p:cNvPr>
          <p:cNvSpPr txBox="1"/>
          <p:nvPr/>
        </p:nvSpPr>
        <p:spPr>
          <a:xfrm>
            <a:off x="1361440" y="681037"/>
            <a:ext cx="9992360" cy="707886"/>
          </a:xfrm>
          <a:prstGeom prst="rect">
            <a:avLst/>
          </a:prstGeom>
          <a:noFill/>
        </p:spPr>
        <p:txBody>
          <a:bodyPr wrap="square" rtlCol="0">
            <a:spAutoFit/>
          </a:bodyPr>
          <a:lstStyle/>
          <a:p>
            <a:r>
              <a:rPr lang="en-IN" sz="4000" dirty="0">
                <a:latin typeface="+mj-lt"/>
              </a:rPr>
              <a:t>Comparison With Given’s Method:</a:t>
            </a:r>
          </a:p>
        </p:txBody>
      </p:sp>
    </p:spTree>
    <p:extLst>
      <p:ext uri="{BB962C8B-B14F-4D97-AF65-F5344CB8AC3E}">
        <p14:creationId xmlns:p14="http://schemas.microsoft.com/office/powerpoint/2010/main" val="22181725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95703-5F59-4074-9E90-A1AA2C1C3DBF}"/>
              </a:ext>
            </a:extLst>
          </p:cNvPr>
          <p:cNvSpPr>
            <a:spLocks noGrp="1"/>
          </p:cNvSpPr>
          <p:nvPr>
            <p:ph type="title"/>
          </p:nvPr>
        </p:nvSpPr>
        <p:spPr/>
        <p:txBody>
          <a:bodyPr/>
          <a:lstStyle/>
          <a:p>
            <a:r>
              <a:rPr lang="en-IN" dirty="0"/>
              <a:t>Applications in Real Life:</a:t>
            </a:r>
          </a:p>
        </p:txBody>
      </p:sp>
      <p:sp>
        <p:nvSpPr>
          <p:cNvPr id="3" name="Content Placeholder 2">
            <a:extLst>
              <a:ext uri="{FF2B5EF4-FFF2-40B4-BE49-F238E27FC236}">
                <a16:creationId xmlns:a16="http://schemas.microsoft.com/office/drawing/2014/main" id="{AFA8038A-97D1-4B6D-BD4F-6469676D2C95}"/>
              </a:ext>
            </a:extLst>
          </p:cNvPr>
          <p:cNvSpPr>
            <a:spLocks noGrp="1"/>
          </p:cNvSpPr>
          <p:nvPr>
            <p:ph idx="1"/>
          </p:nvPr>
        </p:nvSpPr>
        <p:spPr>
          <a:xfrm>
            <a:off x="838200" y="1209040"/>
            <a:ext cx="10515600" cy="4967923"/>
          </a:xfrm>
        </p:spPr>
        <p:txBody>
          <a:bodyPr>
            <a:normAutofit fontScale="92500" lnSpcReduction="10000"/>
          </a:bodyPr>
          <a:lstStyle/>
          <a:p>
            <a:r>
              <a:rPr lang="en-IN" dirty="0"/>
              <a:t>Householder </a:t>
            </a:r>
            <a:r>
              <a:rPr lang="en-IN" b="1" dirty="0"/>
              <a:t>Transformations</a:t>
            </a:r>
            <a:r>
              <a:rPr lang="en-IN" dirty="0"/>
              <a:t> in particular are used to perform QR decomposition, though they are slightly slower than LU decomposition</a:t>
            </a:r>
          </a:p>
          <a:p>
            <a:r>
              <a:rPr lang="en-US" b="0" i="0" dirty="0">
                <a:solidFill>
                  <a:srgbClr val="202122"/>
                </a:solidFill>
                <a:effectLst/>
              </a:rPr>
              <a:t>In geometric optics, specular reflection(regular reflection) can be expressed in terms of the Householder matrix</a:t>
            </a:r>
          </a:p>
          <a:p>
            <a:pPr marL="0" indent="0">
              <a:buNone/>
            </a:pPr>
            <a:r>
              <a:rPr lang="en-US" dirty="0">
                <a:solidFill>
                  <a:srgbClr val="202122"/>
                </a:solidFill>
              </a:rPr>
              <a:t>	The Law of reflection in vector form is :</a:t>
            </a:r>
          </a:p>
          <a:p>
            <a:pPr marL="0" indent="0">
              <a:buNone/>
            </a:pPr>
            <a:r>
              <a:rPr lang="en-US" dirty="0">
                <a:solidFill>
                  <a:srgbClr val="202122"/>
                </a:solidFill>
              </a:rPr>
              <a:t>Which can be written as </a:t>
            </a:r>
          </a:p>
          <a:p>
            <a:pPr marL="0" indent="0">
              <a:buNone/>
            </a:pPr>
            <a:r>
              <a:rPr lang="en-US" dirty="0">
                <a:solidFill>
                  <a:srgbClr val="202122"/>
                </a:solidFill>
              </a:rPr>
              <a:t>Where                               and n</a:t>
            </a:r>
            <a:r>
              <a:rPr lang="en-US" baseline="-25000" dirty="0">
                <a:solidFill>
                  <a:srgbClr val="202122"/>
                </a:solidFill>
              </a:rPr>
              <a:t>2</a:t>
            </a:r>
            <a:r>
              <a:rPr lang="en-US" dirty="0">
                <a:solidFill>
                  <a:srgbClr val="202122"/>
                </a:solidFill>
              </a:rPr>
              <a:t> is reflected ray,n</a:t>
            </a:r>
            <a:r>
              <a:rPr lang="en-US" baseline="-25000" dirty="0">
                <a:solidFill>
                  <a:srgbClr val="202122"/>
                </a:solidFill>
              </a:rPr>
              <a:t>1</a:t>
            </a:r>
            <a:r>
              <a:rPr lang="en-US" dirty="0">
                <a:solidFill>
                  <a:srgbClr val="202122"/>
                </a:solidFill>
              </a:rPr>
              <a:t> is incident ray, s is normal    </a:t>
            </a:r>
          </a:p>
          <a:p>
            <a:r>
              <a:rPr lang="en-US" b="0" i="0" dirty="0">
                <a:solidFill>
                  <a:srgbClr val="202122"/>
                </a:solidFill>
                <a:effectLst/>
              </a:rPr>
              <a:t>Many eigenvalue algorithms, when applied to a Hermitian matrix, reduce the input Hermitian matrix to (symmetric real) tridiagonal form as a first step.</a:t>
            </a:r>
            <a:endParaRPr lang="en-IN" dirty="0"/>
          </a:p>
          <a:p>
            <a:r>
              <a:rPr lang="en-IN" dirty="0"/>
              <a:t>Tridiagonal Symmetric Matrices can be stored efficiently keeping only the diagonal and the sub-diagonal elements</a:t>
            </a:r>
          </a:p>
        </p:txBody>
      </p:sp>
      <p:pic>
        <p:nvPicPr>
          <p:cNvPr id="5" name="Picture 4">
            <a:extLst>
              <a:ext uri="{FF2B5EF4-FFF2-40B4-BE49-F238E27FC236}">
                <a16:creationId xmlns:a16="http://schemas.microsoft.com/office/drawing/2014/main" id="{17E5694A-CC75-4656-8DD6-86882FDDF2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93370" y="2699656"/>
            <a:ext cx="2677276" cy="362426"/>
          </a:xfrm>
          <a:prstGeom prst="rect">
            <a:avLst/>
          </a:prstGeom>
        </p:spPr>
      </p:pic>
      <p:pic>
        <p:nvPicPr>
          <p:cNvPr id="7" name="Picture 6">
            <a:extLst>
              <a:ext uri="{FF2B5EF4-FFF2-40B4-BE49-F238E27FC236}">
                <a16:creationId xmlns:a16="http://schemas.microsoft.com/office/drawing/2014/main" id="{F767E53A-4384-4539-8B65-88CE7D583E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06686" y="3167742"/>
            <a:ext cx="1415143" cy="450808"/>
          </a:xfrm>
          <a:prstGeom prst="rect">
            <a:avLst/>
          </a:prstGeom>
        </p:spPr>
      </p:pic>
      <p:pic>
        <p:nvPicPr>
          <p:cNvPr id="9" name="Picture 8">
            <a:extLst>
              <a:ext uri="{FF2B5EF4-FFF2-40B4-BE49-F238E27FC236}">
                <a16:creationId xmlns:a16="http://schemas.microsoft.com/office/drawing/2014/main" id="{BBF322B3-9523-49E7-938F-BAA8E2BA380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65422" y="3644814"/>
            <a:ext cx="2080650" cy="450808"/>
          </a:xfrm>
          <a:prstGeom prst="rect">
            <a:avLst/>
          </a:prstGeom>
        </p:spPr>
      </p:pic>
    </p:spTree>
    <p:extLst>
      <p:ext uri="{BB962C8B-B14F-4D97-AF65-F5344CB8AC3E}">
        <p14:creationId xmlns:p14="http://schemas.microsoft.com/office/powerpoint/2010/main" val="686526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55CCE-4E08-4FEC-ADCC-DFA182CB535A}"/>
              </a:ext>
            </a:extLst>
          </p:cNvPr>
          <p:cNvSpPr>
            <a:spLocks noGrp="1"/>
          </p:cNvSpPr>
          <p:nvPr>
            <p:ph type="title"/>
          </p:nvPr>
        </p:nvSpPr>
        <p:spPr/>
        <p:txBody>
          <a:bodyPr/>
          <a:lstStyle/>
          <a:p>
            <a:r>
              <a:rPr lang="en-IN" dirty="0"/>
              <a:t>Introduction :</a:t>
            </a:r>
          </a:p>
        </p:txBody>
      </p:sp>
      <p:sp>
        <p:nvSpPr>
          <p:cNvPr id="3" name="Content Placeholder 2">
            <a:extLst>
              <a:ext uri="{FF2B5EF4-FFF2-40B4-BE49-F238E27FC236}">
                <a16:creationId xmlns:a16="http://schemas.microsoft.com/office/drawing/2014/main" id="{2BC52D18-49A9-4573-A08C-0BDFEC6E82A2}"/>
              </a:ext>
            </a:extLst>
          </p:cNvPr>
          <p:cNvSpPr>
            <a:spLocks noGrp="1"/>
          </p:cNvSpPr>
          <p:nvPr>
            <p:ph idx="1"/>
          </p:nvPr>
        </p:nvSpPr>
        <p:spPr>
          <a:xfrm>
            <a:off x="914399" y="1514476"/>
            <a:ext cx="10182225" cy="4876800"/>
          </a:xfrm>
        </p:spPr>
        <p:txBody>
          <a:bodyPr>
            <a:normAutofit/>
          </a:bodyPr>
          <a:lstStyle/>
          <a:p>
            <a:r>
              <a:rPr lang="en-IN" dirty="0"/>
              <a:t>In this method first Householder Transformation is applied on the matrix and matrix is converted to tridiagonal form, hence the name “Householder” because of the transformation given by Alston Scott Householder in 1958.</a:t>
            </a:r>
          </a:p>
          <a:p>
            <a:r>
              <a:rPr lang="en-IN" dirty="0"/>
              <a:t>The transformed matrix has same eigen values as the original matrix</a:t>
            </a:r>
          </a:p>
          <a:p>
            <a:r>
              <a:rPr lang="en-IN" dirty="0"/>
              <a:t>And then the Eigen Values are calculated by observing sign changes in the Sturm Sequence, which is common to Given’s Method</a:t>
            </a:r>
          </a:p>
        </p:txBody>
      </p:sp>
    </p:spTree>
    <p:extLst>
      <p:ext uri="{BB962C8B-B14F-4D97-AF65-F5344CB8AC3E}">
        <p14:creationId xmlns:p14="http://schemas.microsoft.com/office/powerpoint/2010/main" val="25723864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7C415-F26F-4334-8F7A-92A210B15AC0}"/>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426B29B0-6A5D-423C-ACD5-1C421D6E6CCD}"/>
              </a:ext>
            </a:extLst>
          </p:cNvPr>
          <p:cNvSpPr>
            <a:spLocks noGrp="1"/>
          </p:cNvSpPr>
          <p:nvPr>
            <p:ph idx="1"/>
          </p:nvPr>
        </p:nvSpPr>
        <p:spPr/>
        <p:txBody>
          <a:bodyPr>
            <a:normAutofit lnSpcReduction="10000"/>
          </a:bodyPr>
          <a:lstStyle/>
          <a:p>
            <a:r>
              <a:rPr lang="en-IN" dirty="0">
                <a:hlinkClick r:id="rId2"/>
              </a:rPr>
              <a:t>https://core.ac.uk/download/pdf/42890997.pdf</a:t>
            </a:r>
            <a:endParaRPr lang="en-IN" dirty="0"/>
          </a:p>
          <a:p>
            <a:r>
              <a:rPr lang="en-IN" dirty="0">
                <a:hlinkClick r:id="rId3"/>
              </a:rPr>
              <a:t>https://www.coursera.org/learn/intro-to-numerical-analysis/supplement/CyzQv/slides</a:t>
            </a:r>
            <a:endParaRPr lang="en-IN" dirty="0"/>
          </a:p>
          <a:p>
            <a:r>
              <a:rPr lang="en-IN" dirty="0">
                <a:hlinkClick r:id="rId4"/>
              </a:rPr>
              <a:t>http://homepage.divms.uiowa.edu/~atkinson/m171.dir/sec_9-4.pdf</a:t>
            </a:r>
            <a:endParaRPr lang="en-IN" dirty="0"/>
          </a:p>
          <a:p>
            <a:r>
              <a:rPr lang="en-IN" dirty="0">
                <a:hlinkClick r:id="rId5"/>
              </a:rPr>
              <a:t>http://www.cse.psu.edu/~b58/cse456/lecture13.pdf</a:t>
            </a:r>
            <a:endParaRPr lang="en-IN" dirty="0"/>
          </a:p>
          <a:p>
            <a:r>
              <a:rPr lang="en-IN" dirty="0">
                <a:hlinkClick r:id="rId6"/>
              </a:rPr>
              <a:t>https://en.wikipedia.org/wiki/Householder_transformation#Computational_and_theoretical_relationship_to_other_unitary_transformations</a:t>
            </a:r>
            <a:endParaRPr lang="en-IN" dirty="0"/>
          </a:p>
          <a:p>
            <a:r>
              <a:rPr lang="en-IN" dirty="0">
                <a:hlinkClick r:id="rId7"/>
              </a:rPr>
              <a:t>http://utminers.utep.edu/xzeng/2017spring_math5330/MATH_5330_Computational_Methods_of_Linear_Algebra_files/ln10.pdf</a:t>
            </a:r>
            <a:endParaRPr lang="en-IN" dirty="0"/>
          </a:p>
          <a:p>
            <a:endParaRPr lang="en-IN" dirty="0"/>
          </a:p>
        </p:txBody>
      </p:sp>
    </p:spTree>
    <p:extLst>
      <p:ext uri="{BB962C8B-B14F-4D97-AF65-F5344CB8AC3E}">
        <p14:creationId xmlns:p14="http://schemas.microsoft.com/office/powerpoint/2010/main" val="16841019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84A13-9C88-4338-8E0D-B88D3DF90298}"/>
              </a:ext>
            </a:extLst>
          </p:cNvPr>
          <p:cNvSpPr>
            <a:spLocks noGrp="1"/>
          </p:cNvSpPr>
          <p:nvPr>
            <p:ph type="title"/>
          </p:nvPr>
        </p:nvSpPr>
        <p:spPr/>
        <p:txBody>
          <a:bodyPr>
            <a:normAutofit/>
          </a:bodyPr>
          <a:lstStyle/>
          <a:p>
            <a:r>
              <a:rPr lang="en-IN" dirty="0"/>
              <a:t>Householder Reflections</a:t>
            </a:r>
          </a:p>
        </p:txBody>
      </p:sp>
      <p:sp>
        <p:nvSpPr>
          <p:cNvPr id="3" name="Content Placeholder 2">
            <a:extLst>
              <a:ext uri="{FF2B5EF4-FFF2-40B4-BE49-F238E27FC236}">
                <a16:creationId xmlns:a16="http://schemas.microsoft.com/office/drawing/2014/main" id="{9F191442-2663-4374-BCEF-8D1317928EB7}"/>
              </a:ext>
            </a:extLst>
          </p:cNvPr>
          <p:cNvSpPr>
            <a:spLocks noGrp="1"/>
          </p:cNvSpPr>
          <p:nvPr>
            <p:ph idx="1"/>
          </p:nvPr>
        </p:nvSpPr>
        <p:spPr>
          <a:xfrm>
            <a:off x="485775" y="1447800"/>
            <a:ext cx="10868025" cy="5045075"/>
          </a:xfrm>
        </p:spPr>
        <p:txBody>
          <a:bodyPr>
            <a:normAutofit fontScale="92500" lnSpcReduction="20000"/>
          </a:bodyPr>
          <a:lstStyle/>
          <a:p>
            <a:r>
              <a:rPr lang="en-IN" dirty="0"/>
              <a:t>Given a plane P (say a 2-D plane for simplicity can also be a hyperplane) along with its </a:t>
            </a:r>
            <a:r>
              <a:rPr lang="en-IN" b="1" dirty="0"/>
              <a:t>unit</a:t>
            </a:r>
            <a:r>
              <a:rPr lang="en-IN" dirty="0"/>
              <a:t> </a:t>
            </a:r>
            <a:r>
              <a:rPr lang="en-IN" b="1" dirty="0"/>
              <a:t>normal vector : u </a:t>
            </a:r>
          </a:p>
          <a:p>
            <a:r>
              <a:rPr lang="en-IN" dirty="0"/>
              <a:t>I have a vector </a:t>
            </a:r>
            <a:r>
              <a:rPr lang="en-IN" b="1" dirty="0"/>
              <a:t>x </a:t>
            </a:r>
            <a:r>
              <a:rPr lang="en-IN" dirty="0"/>
              <a:t>(x ∈ R</a:t>
            </a:r>
            <a:r>
              <a:rPr lang="en-IN" baseline="30000" dirty="0"/>
              <a:t>n</a:t>
            </a:r>
            <a:r>
              <a:rPr lang="en-IN" dirty="0"/>
              <a:t> is a column vector) and I want to take reflection across the given plane.</a:t>
            </a:r>
          </a:p>
          <a:p>
            <a:r>
              <a:rPr lang="en-IN" dirty="0"/>
              <a:t>                                                        </a:t>
            </a:r>
            <a:r>
              <a:rPr lang="en-IN" b="1" dirty="0"/>
              <a:t>x</a:t>
            </a:r>
            <a:r>
              <a:rPr lang="en-IN" dirty="0"/>
              <a:t> = </a:t>
            </a:r>
            <a:r>
              <a:rPr lang="en-IN" b="1" dirty="0"/>
              <a:t>x</a:t>
            </a:r>
            <a:r>
              <a:rPr lang="en-IN" b="1" baseline="-25000" dirty="0"/>
              <a:t>∥</a:t>
            </a:r>
            <a:r>
              <a:rPr lang="en-IN" dirty="0"/>
              <a:t> + </a:t>
            </a:r>
            <a:r>
              <a:rPr lang="en-IN" b="1" dirty="0"/>
              <a:t>x</a:t>
            </a:r>
            <a:r>
              <a:rPr lang="en-IN" b="1" baseline="-25000" dirty="0"/>
              <a:t>⊥</a:t>
            </a:r>
          </a:p>
          <a:p>
            <a:pPr marL="0" indent="0">
              <a:buNone/>
            </a:pPr>
            <a:endParaRPr lang="en-IN" b="1" baseline="-25000" dirty="0"/>
          </a:p>
          <a:p>
            <a:pPr marL="0" indent="0">
              <a:buNone/>
            </a:pPr>
            <a:endParaRPr lang="en-IN" b="1" baseline="-25000" dirty="0"/>
          </a:p>
          <a:p>
            <a:pPr marL="0" indent="0">
              <a:buNone/>
            </a:pPr>
            <a:endParaRPr lang="en-IN" b="1" baseline="-25000" dirty="0"/>
          </a:p>
          <a:p>
            <a:endParaRPr lang="en-IN" b="1" dirty="0"/>
          </a:p>
          <a:p>
            <a:endParaRPr lang="en-IN" b="1" dirty="0"/>
          </a:p>
          <a:p>
            <a:r>
              <a:rPr lang="en-IN" b="1" dirty="0"/>
              <a:t>                                                           x</a:t>
            </a:r>
            <a:r>
              <a:rPr lang="en-IN" b="1" baseline="-25000" dirty="0"/>
              <a:t>⊥</a:t>
            </a:r>
            <a:r>
              <a:rPr lang="en-IN" dirty="0"/>
              <a:t> ∥ </a:t>
            </a:r>
            <a:r>
              <a:rPr lang="en-IN" b="1" dirty="0"/>
              <a:t>u</a:t>
            </a:r>
          </a:p>
          <a:p>
            <a:pPr marL="0" indent="0">
              <a:buNone/>
            </a:pPr>
            <a:endParaRPr lang="en-IN" b="1" baseline="-25000" dirty="0"/>
          </a:p>
          <a:p>
            <a:r>
              <a:rPr lang="en-IN" b="1" dirty="0"/>
              <a:t>                                                           x</a:t>
            </a:r>
            <a:r>
              <a:rPr lang="en-IN" b="1" baseline="-25000" dirty="0"/>
              <a:t>⊥</a:t>
            </a:r>
            <a:r>
              <a:rPr lang="en-IN" dirty="0"/>
              <a:t> ⊥ </a:t>
            </a:r>
            <a:r>
              <a:rPr lang="en-IN" b="1" dirty="0"/>
              <a:t>x</a:t>
            </a:r>
            <a:r>
              <a:rPr lang="en-IN" b="1" baseline="-25000" dirty="0"/>
              <a:t>∥</a:t>
            </a:r>
          </a:p>
          <a:p>
            <a:r>
              <a:rPr lang="en-US" dirty="0"/>
              <a:t>The perpendicular component can be  found by </a:t>
            </a:r>
            <a:r>
              <a:rPr lang="en-US" b="1" dirty="0"/>
              <a:t>x</a:t>
            </a:r>
            <a:r>
              <a:rPr lang="en-US" b="1" baseline="-25000" dirty="0"/>
              <a:t>⊥</a:t>
            </a:r>
            <a:r>
              <a:rPr lang="en-US" dirty="0"/>
              <a:t> = </a:t>
            </a:r>
            <a:r>
              <a:rPr lang="en-US" b="1" dirty="0"/>
              <a:t>u </a:t>
            </a:r>
            <a:r>
              <a:rPr lang="en-US" dirty="0"/>
              <a:t>&lt;</a:t>
            </a:r>
            <a:r>
              <a:rPr lang="en-US" b="1" dirty="0"/>
              <a:t>u · x</a:t>
            </a:r>
            <a:r>
              <a:rPr lang="en-US" dirty="0"/>
              <a:t>&gt;</a:t>
            </a:r>
            <a:endParaRPr lang="en-IN" dirty="0"/>
          </a:p>
          <a:p>
            <a:pPr marL="0" indent="0">
              <a:buNone/>
            </a:pPr>
            <a:endParaRPr lang="en-IN" b="1" baseline="-25000" dirty="0"/>
          </a:p>
          <a:p>
            <a:pPr marL="0" indent="0">
              <a:buNone/>
            </a:pPr>
            <a:endParaRPr lang="en-IN" dirty="0"/>
          </a:p>
        </p:txBody>
      </p:sp>
      <p:pic>
        <p:nvPicPr>
          <p:cNvPr id="7" name="Picture 6">
            <a:extLst>
              <a:ext uri="{FF2B5EF4-FFF2-40B4-BE49-F238E27FC236}">
                <a16:creationId xmlns:a16="http://schemas.microsoft.com/office/drawing/2014/main" id="{94F341C2-E612-456D-BAE0-D90B6CA491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71937" y="3313767"/>
            <a:ext cx="3124200" cy="1313140"/>
          </a:xfrm>
          <a:prstGeom prst="rect">
            <a:avLst/>
          </a:prstGeom>
        </p:spPr>
      </p:pic>
    </p:spTree>
    <p:extLst>
      <p:ext uri="{BB962C8B-B14F-4D97-AF65-F5344CB8AC3E}">
        <p14:creationId xmlns:p14="http://schemas.microsoft.com/office/powerpoint/2010/main" val="27639685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7CFC2B-7C9D-47B2-939B-8D6F8F9D4D9E}"/>
              </a:ext>
            </a:extLst>
          </p:cNvPr>
          <p:cNvSpPr>
            <a:spLocks noGrp="1"/>
          </p:cNvSpPr>
          <p:nvPr>
            <p:ph idx="1"/>
          </p:nvPr>
        </p:nvSpPr>
        <p:spPr>
          <a:xfrm>
            <a:off x="438150" y="352425"/>
            <a:ext cx="10906125" cy="5824538"/>
          </a:xfrm>
        </p:spPr>
        <p:txBody>
          <a:bodyPr>
            <a:normAutofit/>
          </a:bodyPr>
          <a:lstStyle/>
          <a:p>
            <a:r>
              <a:rPr lang="en-IN" dirty="0"/>
              <a:t>The reflected vector </a:t>
            </a:r>
            <a:r>
              <a:rPr lang="en-IN" b="1" dirty="0"/>
              <a:t>y </a:t>
            </a:r>
            <a:r>
              <a:rPr lang="en-IN" dirty="0"/>
              <a:t>about P will have same parallel but inverted perpendicular component</a:t>
            </a:r>
            <a:endParaRPr lang="en-IN" b="1" dirty="0"/>
          </a:p>
          <a:p>
            <a:r>
              <a:rPr lang="en-IN" dirty="0"/>
              <a:t>Hence, </a:t>
            </a:r>
            <a:r>
              <a:rPr lang="en-IN" b="1" dirty="0"/>
              <a:t>y</a:t>
            </a:r>
            <a:r>
              <a:rPr lang="en-IN" dirty="0"/>
              <a:t> = </a:t>
            </a:r>
            <a:r>
              <a:rPr lang="en-IN" b="1" dirty="0"/>
              <a:t>x</a:t>
            </a:r>
            <a:r>
              <a:rPr lang="en-IN" b="1" baseline="-25000" dirty="0"/>
              <a:t>∥</a:t>
            </a:r>
            <a:r>
              <a:rPr lang="en-IN" dirty="0"/>
              <a:t> − </a:t>
            </a:r>
            <a:r>
              <a:rPr lang="en-IN" b="1" dirty="0"/>
              <a:t>x</a:t>
            </a:r>
            <a:r>
              <a:rPr lang="en-IN" b="1" baseline="-25000" dirty="0"/>
              <a:t>⊥</a:t>
            </a:r>
            <a:r>
              <a:rPr lang="en-IN" dirty="0"/>
              <a:t> = (</a:t>
            </a:r>
            <a:r>
              <a:rPr lang="en-IN" b="1" dirty="0"/>
              <a:t>x</a:t>
            </a:r>
            <a:r>
              <a:rPr lang="en-IN" b="1" baseline="-25000" dirty="0"/>
              <a:t>∥</a:t>
            </a:r>
            <a:r>
              <a:rPr lang="en-IN" dirty="0"/>
              <a:t> + </a:t>
            </a:r>
            <a:r>
              <a:rPr lang="en-IN" b="1" dirty="0"/>
              <a:t>x</a:t>
            </a:r>
            <a:r>
              <a:rPr lang="en-IN" b="1" baseline="-25000" dirty="0"/>
              <a:t>⊥</a:t>
            </a:r>
            <a:r>
              <a:rPr lang="en-IN" dirty="0"/>
              <a:t>) − 2</a:t>
            </a:r>
            <a:r>
              <a:rPr lang="en-IN" b="1" dirty="0"/>
              <a:t>x</a:t>
            </a:r>
            <a:r>
              <a:rPr lang="en-IN" b="1" baseline="-25000" dirty="0"/>
              <a:t>⊥</a:t>
            </a:r>
            <a:r>
              <a:rPr lang="en-IN" dirty="0"/>
              <a:t> = </a:t>
            </a:r>
            <a:r>
              <a:rPr lang="en-IN" b="1" dirty="0"/>
              <a:t>x</a:t>
            </a:r>
            <a:r>
              <a:rPr lang="en-IN" dirty="0"/>
              <a:t> − 2 </a:t>
            </a:r>
            <a:r>
              <a:rPr lang="en-IN" b="1" dirty="0"/>
              <a:t>u</a:t>
            </a:r>
            <a:r>
              <a:rPr lang="en-IN" dirty="0"/>
              <a:t>&lt;</a:t>
            </a:r>
            <a:r>
              <a:rPr lang="en-IN" b="1" dirty="0"/>
              <a:t>u · x</a:t>
            </a:r>
            <a:r>
              <a:rPr lang="en-IN" dirty="0"/>
              <a:t>&gt;</a:t>
            </a:r>
          </a:p>
          <a:p>
            <a:endParaRPr lang="en-IN" b="1" baseline="-25000" dirty="0"/>
          </a:p>
          <a:p>
            <a:r>
              <a:rPr lang="en-IN" dirty="0"/>
              <a:t>Now </a:t>
            </a:r>
            <a:r>
              <a:rPr lang="en-IN" b="1" dirty="0"/>
              <a:t>Analogously </a:t>
            </a:r>
            <a:r>
              <a:rPr lang="en-IN" dirty="0"/>
              <a:t>we take motivation from above approach and follow the same in matrix notation:</a:t>
            </a:r>
          </a:p>
          <a:p>
            <a:pPr marL="0" indent="0">
              <a:buNone/>
            </a:pPr>
            <a:endParaRPr lang="en-IN" dirty="0"/>
          </a:p>
          <a:p>
            <a:r>
              <a:rPr lang="en-IN" dirty="0"/>
              <a:t>&lt;</a:t>
            </a:r>
            <a:r>
              <a:rPr lang="en-IN" b="1" dirty="0"/>
              <a:t>u · x</a:t>
            </a:r>
            <a:r>
              <a:rPr lang="en-IN" dirty="0"/>
              <a:t>&gt; ≡ </a:t>
            </a:r>
            <a:r>
              <a:rPr lang="en-IN" b="1" dirty="0" err="1"/>
              <a:t>u</a:t>
            </a:r>
            <a:r>
              <a:rPr lang="en-IN" b="1" baseline="30000" dirty="0" err="1"/>
              <a:t>T</a:t>
            </a:r>
            <a:r>
              <a:rPr lang="en-IN" b="1" baseline="30000" dirty="0"/>
              <a:t> </a:t>
            </a:r>
            <a:r>
              <a:rPr lang="en-IN" b="1" dirty="0"/>
              <a:t>x </a:t>
            </a:r>
          </a:p>
          <a:p>
            <a:r>
              <a:rPr lang="en-IN" dirty="0"/>
              <a:t>And the Householder Transformation becomes:</a:t>
            </a:r>
          </a:p>
          <a:p>
            <a:r>
              <a:rPr lang="en-IN" dirty="0"/>
              <a:t> </a:t>
            </a:r>
            <a:r>
              <a:rPr lang="en-IN" b="1" dirty="0"/>
              <a:t>y</a:t>
            </a:r>
            <a:r>
              <a:rPr lang="en-IN" dirty="0"/>
              <a:t> =  (</a:t>
            </a:r>
            <a:r>
              <a:rPr lang="en-IN" b="1" dirty="0"/>
              <a:t>I</a:t>
            </a:r>
            <a:r>
              <a:rPr lang="en-IN" dirty="0"/>
              <a:t> – 2 </a:t>
            </a:r>
            <a:r>
              <a:rPr lang="en-IN" b="1" dirty="0"/>
              <a:t>u </a:t>
            </a:r>
            <a:r>
              <a:rPr lang="en-IN" b="1" dirty="0" err="1"/>
              <a:t>u</a:t>
            </a:r>
            <a:r>
              <a:rPr lang="en-IN" b="1" baseline="30000" dirty="0" err="1"/>
              <a:t>T</a:t>
            </a:r>
            <a:r>
              <a:rPr lang="en-IN" dirty="0"/>
              <a:t>) </a:t>
            </a:r>
            <a:r>
              <a:rPr lang="en-IN" b="1" dirty="0"/>
              <a:t>x = H x</a:t>
            </a:r>
          </a:p>
          <a:p>
            <a:r>
              <a:rPr lang="en-IN" b="1" dirty="0"/>
              <a:t>H  = I</a:t>
            </a:r>
            <a:r>
              <a:rPr lang="en-IN" dirty="0"/>
              <a:t> – 2 </a:t>
            </a:r>
            <a:r>
              <a:rPr lang="en-IN" b="1" dirty="0"/>
              <a:t>u </a:t>
            </a:r>
            <a:r>
              <a:rPr lang="en-IN" b="1" dirty="0" err="1"/>
              <a:t>u</a:t>
            </a:r>
            <a:r>
              <a:rPr lang="en-IN" b="1" baseline="30000" dirty="0" err="1"/>
              <a:t>T</a:t>
            </a:r>
            <a:r>
              <a:rPr lang="en-IN" b="1" dirty="0"/>
              <a:t>  </a:t>
            </a:r>
            <a:r>
              <a:rPr lang="en-IN" dirty="0"/>
              <a:t>,</a:t>
            </a:r>
            <a:r>
              <a:rPr lang="en-IN" b="1" dirty="0"/>
              <a:t> </a:t>
            </a:r>
            <a:r>
              <a:rPr lang="en-IN" dirty="0"/>
              <a:t>is the Householder’s Matrix with </a:t>
            </a:r>
            <a:r>
              <a:rPr lang="en-IN" b="1" dirty="0"/>
              <a:t>(||u||</a:t>
            </a:r>
            <a:r>
              <a:rPr lang="en-IN" b="1" baseline="-25000" dirty="0"/>
              <a:t>2</a:t>
            </a:r>
            <a:r>
              <a:rPr lang="en-IN" b="1" dirty="0"/>
              <a:t> = </a:t>
            </a:r>
            <a:r>
              <a:rPr lang="en-IN" dirty="0"/>
              <a:t>1</a:t>
            </a:r>
            <a:r>
              <a:rPr lang="en-IN" b="1" dirty="0"/>
              <a:t>)</a:t>
            </a:r>
            <a:br>
              <a:rPr lang="en-IN" dirty="0"/>
            </a:br>
            <a:endParaRPr lang="en-IN" dirty="0"/>
          </a:p>
        </p:txBody>
      </p:sp>
    </p:spTree>
    <p:extLst>
      <p:ext uri="{BB962C8B-B14F-4D97-AF65-F5344CB8AC3E}">
        <p14:creationId xmlns:p14="http://schemas.microsoft.com/office/powerpoint/2010/main" val="10090798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FE9272-D25E-4A45-BF41-92FA50E0EED2}"/>
              </a:ext>
            </a:extLst>
          </p:cNvPr>
          <p:cNvSpPr>
            <a:spLocks noGrp="1"/>
          </p:cNvSpPr>
          <p:nvPr>
            <p:ph idx="1"/>
          </p:nvPr>
        </p:nvSpPr>
        <p:spPr>
          <a:xfrm>
            <a:off x="838200" y="381000"/>
            <a:ext cx="10515600" cy="5795963"/>
          </a:xfrm>
        </p:spPr>
        <p:txBody>
          <a:bodyPr/>
          <a:lstStyle/>
          <a:p>
            <a:r>
              <a:rPr lang="en-IN" dirty="0"/>
              <a:t>The matrix H is symmetric, </a:t>
            </a:r>
            <a:r>
              <a:rPr lang="en-IN" b="1" dirty="0"/>
              <a:t>H</a:t>
            </a:r>
            <a:r>
              <a:rPr lang="en-IN" b="1" baseline="30000" dirty="0"/>
              <a:t>T</a:t>
            </a:r>
            <a:r>
              <a:rPr lang="en-IN" b="1" dirty="0"/>
              <a:t> = H</a:t>
            </a:r>
          </a:p>
          <a:p>
            <a:pPr marL="0" indent="0">
              <a:buNone/>
            </a:pPr>
            <a:r>
              <a:rPr lang="en-IN" b="1" dirty="0"/>
              <a:t>	H</a:t>
            </a:r>
            <a:r>
              <a:rPr lang="en-IN" b="1" baseline="30000" dirty="0"/>
              <a:t>T</a:t>
            </a:r>
            <a:r>
              <a:rPr lang="en-IN" b="1" dirty="0"/>
              <a:t> </a:t>
            </a:r>
            <a:r>
              <a:rPr lang="en-IN" dirty="0"/>
              <a:t> = </a:t>
            </a:r>
            <a:r>
              <a:rPr lang="en-IN" b="1" dirty="0"/>
              <a:t>(I – 2uu</a:t>
            </a:r>
            <a:r>
              <a:rPr lang="en-IN" b="1" baseline="30000" dirty="0"/>
              <a:t>T</a:t>
            </a:r>
            <a:r>
              <a:rPr lang="en-IN" b="1" dirty="0"/>
              <a:t>)</a:t>
            </a:r>
            <a:r>
              <a:rPr lang="en-IN" b="1" baseline="30000" dirty="0"/>
              <a:t>T</a:t>
            </a:r>
            <a:r>
              <a:rPr lang="en-IN" b="1" dirty="0"/>
              <a:t> = I – 2uu</a:t>
            </a:r>
            <a:r>
              <a:rPr lang="en-IN" b="1" baseline="30000" dirty="0"/>
              <a:t>T</a:t>
            </a:r>
            <a:r>
              <a:rPr lang="en-IN" b="1" dirty="0"/>
              <a:t> = H</a:t>
            </a:r>
          </a:p>
          <a:p>
            <a:r>
              <a:rPr lang="en-IN" dirty="0"/>
              <a:t>The matrix H is orthogonal, </a:t>
            </a:r>
            <a:r>
              <a:rPr lang="en-IN" b="1" dirty="0"/>
              <a:t>H</a:t>
            </a:r>
            <a:r>
              <a:rPr lang="en-IN" b="1" baseline="30000" dirty="0"/>
              <a:t>T</a:t>
            </a:r>
            <a:r>
              <a:rPr lang="en-IN" b="1" dirty="0"/>
              <a:t>H = I</a:t>
            </a:r>
          </a:p>
          <a:p>
            <a:pPr marL="0" indent="0">
              <a:buNone/>
            </a:pPr>
            <a:r>
              <a:rPr lang="en-IN" b="1" dirty="0"/>
              <a:t>		H</a:t>
            </a:r>
            <a:r>
              <a:rPr lang="en-IN" b="1" baseline="30000" dirty="0"/>
              <a:t>T</a:t>
            </a:r>
            <a:r>
              <a:rPr lang="en-IN" b="1" dirty="0"/>
              <a:t>H </a:t>
            </a:r>
            <a:r>
              <a:rPr lang="en-IN" dirty="0"/>
              <a:t>= (</a:t>
            </a:r>
            <a:r>
              <a:rPr lang="en-IN" b="1" dirty="0"/>
              <a:t>I – 2uu</a:t>
            </a:r>
            <a:r>
              <a:rPr lang="en-IN" b="1" baseline="30000" dirty="0"/>
              <a:t>T</a:t>
            </a:r>
            <a:r>
              <a:rPr lang="en-IN" dirty="0"/>
              <a:t>)</a:t>
            </a:r>
            <a:r>
              <a:rPr lang="en-IN" b="1" baseline="30000" dirty="0"/>
              <a:t>T</a:t>
            </a:r>
            <a:r>
              <a:rPr lang="en-IN" b="1" dirty="0"/>
              <a:t> . (I – 2uu</a:t>
            </a:r>
            <a:r>
              <a:rPr lang="en-IN" b="1" baseline="30000" dirty="0"/>
              <a:t>T</a:t>
            </a:r>
            <a:r>
              <a:rPr lang="en-IN" dirty="0"/>
              <a:t>) </a:t>
            </a:r>
          </a:p>
          <a:p>
            <a:pPr marL="0" indent="0">
              <a:buNone/>
            </a:pPr>
            <a:r>
              <a:rPr lang="en-IN" dirty="0"/>
              <a:t>		        = </a:t>
            </a:r>
            <a:r>
              <a:rPr lang="en-IN" b="1" dirty="0"/>
              <a:t>I – 4uu</a:t>
            </a:r>
            <a:r>
              <a:rPr lang="en-IN" b="1" baseline="30000" dirty="0"/>
              <a:t>T</a:t>
            </a:r>
            <a:r>
              <a:rPr lang="en-IN" b="1" dirty="0"/>
              <a:t> + 4u </a:t>
            </a:r>
            <a:r>
              <a:rPr lang="en-IN" b="1" dirty="0" err="1"/>
              <a:t>u</a:t>
            </a:r>
            <a:r>
              <a:rPr lang="en-IN" b="1" baseline="30000" dirty="0" err="1"/>
              <a:t>T</a:t>
            </a:r>
            <a:r>
              <a:rPr lang="en-IN" b="1" dirty="0" err="1"/>
              <a:t>u</a:t>
            </a:r>
            <a:r>
              <a:rPr lang="en-IN" b="1" dirty="0"/>
              <a:t> </a:t>
            </a:r>
            <a:r>
              <a:rPr lang="en-IN" b="1" dirty="0" err="1"/>
              <a:t>u</a:t>
            </a:r>
            <a:r>
              <a:rPr lang="en-IN" b="1" baseline="30000" dirty="0" err="1"/>
              <a:t>T</a:t>
            </a:r>
            <a:r>
              <a:rPr lang="en-IN" b="1" dirty="0"/>
              <a:t> 	{</a:t>
            </a:r>
            <a:r>
              <a:rPr lang="en-IN" b="1" dirty="0" err="1"/>
              <a:t>u</a:t>
            </a:r>
            <a:r>
              <a:rPr lang="en-IN" b="1" baseline="30000" dirty="0" err="1"/>
              <a:t>T</a:t>
            </a:r>
            <a:r>
              <a:rPr lang="en-IN" b="1" dirty="0" err="1"/>
              <a:t>u</a:t>
            </a:r>
            <a:r>
              <a:rPr lang="en-IN" b="1" dirty="0"/>
              <a:t> = 1 as ||u</a:t>
            </a:r>
            <a:r>
              <a:rPr lang="en-IN" b="1" baseline="-25000" dirty="0"/>
              <a:t>2</a:t>
            </a:r>
            <a:r>
              <a:rPr lang="en-IN" b="1" dirty="0"/>
              <a:t>|| = 1}</a:t>
            </a:r>
            <a:endParaRPr lang="en-IN" b="1" baseline="30000" dirty="0"/>
          </a:p>
          <a:p>
            <a:pPr marL="0" indent="0">
              <a:buNone/>
            </a:pPr>
            <a:r>
              <a:rPr lang="en-IN" b="1" baseline="30000" dirty="0"/>
              <a:t>                                            </a:t>
            </a:r>
            <a:r>
              <a:rPr lang="en-IN" b="1" dirty="0"/>
              <a:t> = I – 4uu</a:t>
            </a:r>
            <a:r>
              <a:rPr lang="en-IN" b="1" baseline="30000" dirty="0"/>
              <a:t>T</a:t>
            </a:r>
            <a:r>
              <a:rPr lang="en-IN" b="1" dirty="0"/>
              <a:t> + 4u </a:t>
            </a:r>
            <a:r>
              <a:rPr lang="en-IN" dirty="0"/>
              <a:t>(1) </a:t>
            </a:r>
            <a:r>
              <a:rPr lang="en-IN" b="1" dirty="0" err="1"/>
              <a:t>u</a:t>
            </a:r>
            <a:r>
              <a:rPr lang="en-IN" b="1" baseline="30000" dirty="0" err="1"/>
              <a:t>T</a:t>
            </a:r>
            <a:endParaRPr lang="en-IN" b="1" dirty="0"/>
          </a:p>
          <a:p>
            <a:r>
              <a:rPr lang="en-IN" dirty="0"/>
              <a:t>As </a:t>
            </a:r>
            <a:r>
              <a:rPr lang="en-IN" b="1" dirty="0"/>
              <a:t>H </a:t>
            </a:r>
            <a:r>
              <a:rPr lang="en-IN" dirty="0"/>
              <a:t>is orthogonal sum of squares of each row is 1.</a:t>
            </a:r>
          </a:p>
          <a:p>
            <a:pPr marL="0" indent="0">
              <a:buNone/>
            </a:pPr>
            <a:endParaRPr lang="en-IN" dirty="0"/>
          </a:p>
        </p:txBody>
      </p:sp>
    </p:spTree>
    <p:extLst>
      <p:ext uri="{BB962C8B-B14F-4D97-AF65-F5344CB8AC3E}">
        <p14:creationId xmlns:p14="http://schemas.microsoft.com/office/powerpoint/2010/main" val="11201513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15117-81CF-44C6-9837-88052CAB1D34}"/>
              </a:ext>
            </a:extLst>
          </p:cNvPr>
          <p:cNvSpPr>
            <a:spLocks noGrp="1"/>
          </p:cNvSpPr>
          <p:nvPr>
            <p:ph type="title"/>
          </p:nvPr>
        </p:nvSpPr>
        <p:spPr>
          <a:xfrm>
            <a:off x="838200" y="365126"/>
            <a:ext cx="3571875" cy="825500"/>
          </a:xfrm>
        </p:spPr>
        <p:txBody>
          <a:bodyPr/>
          <a:lstStyle/>
          <a:p>
            <a:r>
              <a:rPr lang="en-IN" b="1" dirty="0"/>
              <a:t>Algorithm</a:t>
            </a:r>
          </a:p>
        </p:txBody>
      </p:sp>
      <p:sp>
        <p:nvSpPr>
          <p:cNvPr id="3" name="Content Placeholder 2">
            <a:extLst>
              <a:ext uri="{FF2B5EF4-FFF2-40B4-BE49-F238E27FC236}">
                <a16:creationId xmlns:a16="http://schemas.microsoft.com/office/drawing/2014/main" id="{082379B0-DCAA-408E-B30A-9A206DC157A1}"/>
              </a:ext>
            </a:extLst>
          </p:cNvPr>
          <p:cNvSpPr>
            <a:spLocks noGrp="1"/>
          </p:cNvSpPr>
          <p:nvPr>
            <p:ph idx="1"/>
          </p:nvPr>
        </p:nvSpPr>
        <p:spPr>
          <a:xfrm>
            <a:off x="428625" y="1339850"/>
            <a:ext cx="10515600" cy="4351338"/>
          </a:xfrm>
        </p:spPr>
        <p:txBody>
          <a:bodyPr>
            <a:normAutofit fontScale="92500" lnSpcReduction="10000"/>
          </a:bodyPr>
          <a:lstStyle/>
          <a:p>
            <a:pPr marL="0" indent="0">
              <a:buNone/>
            </a:pPr>
            <a:r>
              <a:rPr lang="en-IN" dirty="0"/>
              <a:t>Given Matrix A, I need to find its eigen values:</a:t>
            </a:r>
          </a:p>
          <a:p>
            <a:pPr marL="0" indent="0">
              <a:buNone/>
            </a:pPr>
            <a:r>
              <a:rPr lang="en-IN" dirty="0"/>
              <a:t>1) Reduce A to tridiagonal matrix form B, using </a:t>
            </a:r>
            <a:r>
              <a:rPr lang="en-IN" b="1" dirty="0"/>
              <a:t>Householder similarity transformation.</a:t>
            </a:r>
          </a:p>
          <a:p>
            <a:r>
              <a:rPr lang="en-IN" dirty="0"/>
              <a:t>P = I – 2 w </a:t>
            </a:r>
            <a:r>
              <a:rPr lang="en-IN" dirty="0" err="1"/>
              <a:t>w</a:t>
            </a:r>
            <a:r>
              <a:rPr lang="en-IN" dirty="0"/>
              <a:t>’,  (where w is a column vector of size n) is the form of orthogonal transformation</a:t>
            </a:r>
          </a:p>
          <a:p>
            <a:r>
              <a:rPr lang="en-IN" dirty="0"/>
              <a:t>P is orthogonal and symmetric</a:t>
            </a:r>
          </a:p>
          <a:p>
            <a:r>
              <a:rPr lang="en-IN" dirty="0"/>
              <a:t>Each pre and post multiplication of P with A is called a rotation</a:t>
            </a:r>
          </a:p>
          <a:p>
            <a:r>
              <a:rPr lang="en-IN" dirty="0"/>
              <a:t>Say at an iteration r, the vectors </a:t>
            </a:r>
            <a:r>
              <a:rPr lang="en-IN" dirty="0" err="1"/>
              <a:t>w</a:t>
            </a:r>
            <a:r>
              <a:rPr lang="en-IN" baseline="-25000" dirty="0" err="1"/>
              <a:t>r</a:t>
            </a:r>
            <a:r>
              <a:rPr lang="en-IN" baseline="-25000" dirty="0"/>
              <a:t> </a:t>
            </a:r>
            <a:r>
              <a:rPr lang="en-IN" dirty="0"/>
              <a:t> are chosen with first (r - 1) components as 0’s i.e.</a:t>
            </a:r>
          </a:p>
          <a:p>
            <a:pPr marL="457200" lvl="1" indent="0">
              <a:buNone/>
            </a:pPr>
            <a:r>
              <a:rPr lang="en-IN" dirty="0" err="1"/>
              <a:t>w</a:t>
            </a:r>
            <a:r>
              <a:rPr lang="en-IN" baseline="-25000" dirty="0" err="1"/>
              <a:t>r</a:t>
            </a:r>
            <a:r>
              <a:rPr lang="en-IN" baseline="30000" dirty="0" err="1"/>
              <a:t>T</a:t>
            </a:r>
            <a:r>
              <a:rPr lang="en-IN" baseline="30000" dirty="0"/>
              <a:t> </a:t>
            </a:r>
            <a:r>
              <a:rPr lang="en-IN" dirty="0"/>
              <a:t> = (0,0,0,. . .,. . .,0,0,x</a:t>
            </a:r>
            <a:r>
              <a:rPr lang="en-IN" baseline="-25000" dirty="0"/>
              <a:t>r</a:t>
            </a:r>
            <a:r>
              <a:rPr lang="en-IN" dirty="0"/>
              <a:t>, x</a:t>
            </a:r>
            <a:r>
              <a:rPr lang="en-IN" baseline="-25000" dirty="0"/>
              <a:t>r+1</a:t>
            </a:r>
            <a:r>
              <a:rPr lang="en-IN" dirty="0"/>
              <a:t> ,…</a:t>
            </a:r>
            <a:r>
              <a:rPr lang="en-IN" dirty="0" err="1"/>
              <a:t>x</a:t>
            </a:r>
            <a:r>
              <a:rPr lang="en-IN" baseline="-25000" dirty="0" err="1"/>
              <a:t>n</a:t>
            </a:r>
            <a:r>
              <a:rPr lang="en-IN" dirty="0"/>
              <a:t>)</a:t>
            </a:r>
          </a:p>
          <a:p>
            <a:pPr marL="457200" lvl="1" indent="0">
              <a:buNone/>
            </a:pPr>
            <a:r>
              <a:rPr lang="en-IN" dirty="0"/>
              <a:t>||w||</a:t>
            </a:r>
            <a:r>
              <a:rPr lang="en-IN" baseline="-25000" dirty="0"/>
              <a:t>2 </a:t>
            </a:r>
            <a:r>
              <a:rPr lang="en-IN" dirty="0"/>
              <a:t> = 1</a:t>
            </a:r>
          </a:p>
          <a:p>
            <a:pPr marL="457200" lvl="1" indent="0">
              <a:buNone/>
            </a:pPr>
            <a:endParaRPr lang="en-IN" dirty="0"/>
          </a:p>
        </p:txBody>
      </p:sp>
    </p:spTree>
    <p:extLst>
      <p:ext uri="{BB962C8B-B14F-4D97-AF65-F5344CB8AC3E}">
        <p14:creationId xmlns:p14="http://schemas.microsoft.com/office/powerpoint/2010/main" val="40179200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D4DF35-EC34-4B05-9F61-87B92030821F}"/>
              </a:ext>
            </a:extLst>
          </p:cNvPr>
          <p:cNvSpPr>
            <a:spLocks noGrp="1"/>
          </p:cNvSpPr>
          <p:nvPr>
            <p:ph idx="1"/>
          </p:nvPr>
        </p:nvSpPr>
        <p:spPr>
          <a:xfrm>
            <a:off x="1899920" y="2311400"/>
            <a:ext cx="9423400" cy="1117600"/>
          </a:xfrm>
        </p:spPr>
        <p:txBody>
          <a:bodyPr>
            <a:normAutofit lnSpcReduction="10000"/>
          </a:bodyPr>
          <a:lstStyle/>
          <a:p>
            <a:pPr marL="0" indent="0">
              <a:buNone/>
            </a:pPr>
            <a:r>
              <a:rPr lang="en-IN" dirty="0"/>
              <a:t>This above </a:t>
            </a:r>
            <a:r>
              <a:rPr lang="en-IN" dirty="0" err="1"/>
              <a:t>w</a:t>
            </a:r>
            <a:r>
              <a:rPr lang="en-IN" baseline="-25000" dirty="0" err="1"/>
              <a:t>r</a:t>
            </a:r>
            <a:r>
              <a:rPr lang="en-IN" dirty="0"/>
              <a:t> is the vector from which Householder matrix is evaluated, is essentially the normal of a plane along which we are reflecting </a:t>
            </a:r>
            <a:r>
              <a:rPr lang="en-IN" dirty="0" err="1"/>
              <a:t>r</a:t>
            </a:r>
            <a:r>
              <a:rPr lang="en-IN" baseline="30000" dirty="0" err="1"/>
              <a:t>th</a:t>
            </a:r>
            <a:r>
              <a:rPr lang="en-IN" dirty="0"/>
              <a:t> column and </a:t>
            </a:r>
            <a:r>
              <a:rPr lang="en-IN" dirty="0" err="1"/>
              <a:t>r</a:t>
            </a:r>
            <a:r>
              <a:rPr lang="en-IN" baseline="30000" dirty="0" err="1"/>
              <a:t>th</a:t>
            </a:r>
            <a:r>
              <a:rPr lang="en-IN" dirty="0"/>
              <a:t> row.</a:t>
            </a:r>
          </a:p>
          <a:p>
            <a:pPr marL="0" indent="0">
              <a:buNone/>
            </a:pPr>
            <a:endParaRPr lang="en-IN" dirty="0"/>
          </a:p>
        </p:txBody>
      </p:sp>
    </p:spTree>
    <p:extLst>
      <p:ext uri="{BB962C8B-B14F-4D97-AF65-F5344CB8AC3E}">
        <p14:creationId xmlns:p14="http://schemas.microsoft.com/office/powerpoint/2010/main" val="12135374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0CE76CA-C793-4223-98D7-8621B62114C3}"/>
              </a:ext>
            </a:extLst>
          </p:cNvPr>
          <p:cNvSpPr>
            <a:spLocks noGrp="1"/>
          </p:cNvSpPr>
          <p:nvPr>
            <p:ph idx="1"/>
          </p:nvPr>
        </p:nvSpPr>
        <p:spPr>
          <a:xfrm>
            <a:off x="838200" y="209550"/>
            <a:ext cx="10515600" cy="5967413"/>
          </a:xfrm>
        </p:spPr>
        <p:txBody>
          <a:bodyPr>
            <a:normAutofit/>
          </a:bodyPr>
          <a:lstStyle/>
          <a:p>
            <a:r>
              <a:rPr lang="en-IN" dirty="0"/>
              <a:t>At each step I have </a:t>
            </a:r>
            <a:r>
              <a:rPr lang="en-IN" b="1" dirty="0" err="1"/>
              <a:t>w</a:t>
            </a:r>
            <a:r>
              <a:rPr lang="en-IN" b="1" baseline="30000" dirty="0" err="1"/>
              <a:t>T</a:t>
            </a:r>
            <a:r>
              <a:rPr lang="en-IN" b="1" dirty="0" err="1"/>
              <a:t>w</a:t>
            </a:r>
            <a:r>
              <a:rPr lang="en-IN" b="1" baseline="-25000" dirty="0" err="1"/>
              <a:t>r</a:t>
            </a:r>
            <a:r>
              <a:rPr lang="en-IN" b="1" dirty="0"/>
              <a:t> = </a:t>
            </a:r>
            <a:r>
              <a:rPr lang="en-IN" dirty="0"/>
              <a:t>1</a:t>
            </a:r>
            <a:r>
              <a:rPr lang="en-IN" b="1" baseline="-25000" dirty="0"/>
              <a:t> </a:t>
            </a:r>
            <a:r>
              <a:rPr lang="en-IN" b="1" dirty="0"/>
              <a:t> </a:t>
            </a:r>
            <a:r>
              <a:rPr lang="en-IN" dirty="0" err="1"/>
              <a:t>i.e</a:t>
            </a:r>
            <a:r>
              <a:rPr lang="en-IN" dirty="0"/>
              <a:t> x</a:t>
            </a:r>
            <a:r>
              <a:rPr lang="en-IN" baseline="-25000" dirty="0"/>
              <a:t>r</a:t>
            </a:r>
            <a:r>
              <a:rPr lang="en-IN" baseline="30000" dirty="0"/>
              <a:t>2</a:t>
            </a:r>
            <a:r>
              <a:rPr lang="en-IN" dirty="0"/>
              <a:t>+ x</a:t>
            </a:r>
            <a:r>
              <a:rPr lang="en-IN" baseline="-25000" dirty="0"/>
              <a:t>r+1</a:t>
            </a:r>
            <a:r>
              <a:rPr lang="en-IN" baseline="30000" dirty="0"/>
              <a:t>2</a:t>
            </a:r>
            <a:r>
              <a:rPr lang="en-IN" dirty="0"/>
              <a:t>+. . .+ x</a:t>
            </a:r>
            <a:r>
              <a:rPr lang="en-IN" baseline="-25000" dirty="0"/>
              <a:t>n</a:t>
            </a:r>
            <a:r>
              <a:rPr lang="en-IN" baseline="30000" dirty="0"/>
              <a:t>2</a:t>
            </a:r>
            <a:r>
              <a:rPr lang="en-IN" dirty="0"/>
              <a:t> = 1</a:t>
            </a:r>
          </a:p>
          <a:p>
            <a:r>
              <a:rPr lang="en-IN" dirty="0"/>
              <a:t>Now the similarity transformation, i.e. an operation which modifies A but keeps the eigen values of the matrix same, is given as:</a:t>
            </a:r>
          </a:p>
          <a:p>
            <a:pPr marL="0" indent="0">
              <a:buNone/>
            </a:pPr>
            <a:r>
              <a:rPr lang="en-IN" dirty="0"/>
              <a:t> 		</a:t>
            </a:r>
            <a:r>
              <a:rPr lang="en-IN" b="1" dirty="0" err="1"/>
              <a:t>A</a:t>
            </a:r>
            <a:r>
              <a:rPr lang="en-IN" b="1" baseline="-25000" dirty="0" err="1"/>
              <a:t>r</a:t>
            </a:r>
            <a:r>
              <a:rPr lang="en-IN" b="1" dirty="0"/>
              <a:t> = </a:t>
            </a:r>
            <a:r>
              <a:rPr lang="en-IN" b="1" dirty="0" err="1"/>
              <a:t>P</a:t>
            </a:r>
            <a:r>
              <a:rPr lang="en-IN" b="1" baseline="-25000" dirty="0" err="1"/>
              <a:t>r</a:t>
            </a:r>
            <a:r>
              <a:rPr lang="en-IN" b="1" dirty="0"/>
              <a:t> </a:t>
            </a:r>
            <a:r>
              <a:rPr lang="en-IN" b="1" baseline="30000" dirty="0"/>
              <a:t>-1</a:t>
            </a:r>
            <a:r>
              <a:rPr lang="en-IN" b="1" dirty="0"/>
              <a:t> A</a:t>
            </a:r>
            <a:r>
              <a:rPr lang="en-IN" b="1" baseline="-25000" dirty="0"/>
              <a:t>r-1</a:t>
            </a:r>
            <a:r>
              <a:rPr lang="en-IN" b="1" dirty="0"/>
              <a:t> </a:t>
            </a:r>
            <a:r>
              <a:rPr lang="en-IN" b="1" dirty="0" err="1"/>
              <a:t>P</a:t>
            </a:r>
            <a:r>
              <a:rPr lang="en-IN" b="1" baseline="-25000" dirty="0" err="1"/>
              <a:t>r</a:t>
            </a:r>
            <a:endParaRPr lang="en-IN" b="1" baseline="-25000" dirty="0"/>
          </a:p>
          <a:p>
            <a:pPr marL="0" indent="0">
              <a:buNone/>
            </a:pPr>
            <a:r>
              <a:rPr lang="en-IN" b="1" baseline="-25000" dirty="0"/>
              <a:t>		       </a:t>
            </a:r>
            <a:r>
              <a:rPr lang="en-IN" b="1" dirty="0"/>
              <a:t>= </a:t>
            </a:r>
            <a:r>
              <a:rPr lang="en-IN" b="1" dirty="0" err="1"/>
              <a:t>P</a:t>
            </a:r>
            <a:r>
              <a:rPr lang="en-IN" b="1" baseline="-25000" dirty="0" err="1"/>
              <a:t>r</a:t>
            </a:r>
            <a:r>
              <a:rPr lang="en-IN" b="1" dirty="0"/>
              <a:t>  A</a:t>
            </a:r>
            <a:r>
              <a:rPr lang="en-IN" b="1" baseline="-25000" dirty="0"/>
              <a:t>r-1</a:t>
            </a:r>
            <a:r>
              <a:rPr lang="en-IN" b="1" dirty="0"/>
              <a:t> </a:t>
            </a:r>
            <a:r>
              <a:rPr lang="en-IN" b="1" dirty="0" err="1"/>
              <a:t>P</a:t>
            </a:r>
            <a:r>
              <a:rPr lang="en-IN" b="1" baseline="-25000" dirty="0" err="1"/>
              <a:t>r</a:t>
            </a:r>
            <a:r>
              <a:rPr lang="en-IN" b="1" dirty="0"/>
              <a:t>   </a:t>
            </a:r>
            <a:r>
              <a:rPr lang="en-IN" dirty="0"/>
              <a:t>(as </a:t>
            </a:r>
            <a:r>
              <a:rPr lang="en-IN" dirty="0" err="1"/>
              <a:t>P</a:t>
            </a:r>
            <a:r>
              <a:rPr lang="en-IN" baseline="-25000" dirty="0" err="1"/>
              <a:t>r</a:t>
            </a:r>
            <a:r>
              <a:rPr lang="en-IN" dirty="0"/>
              <a:t> is orthogonal)</a:t>
            </a:r>
          </a:p>
          <a:p>
            <a:r>
              <a:rPr lang="en-IN" dirty="0"/>
              <a:t>Pre multiplication by </a:t>
            </a:r>
            <a:r>
              <a:rPr lang="en-IN" dirty="0" err="1"/>
              <a:t>P</a:t>
            </a:r>
            <a:r>
              <a:rPr lang="en-IN" baseline="-25000" dirty="0" err="1"/>
              <a:t>r</a:t>
            </a:r>
            <a:r>
              <a:rPr lang="en-IN" dirty="0"/>
              <a:t> helps reflect the </a:t>
            </a:r>
            <a:r>
              <a:rPr lang="en-IN" dirty="0" err="1"/>
              <a:t>r</a:t>
            </a:r>
            <a:r>
              <a:rPr lang="en-IN" baseline="30000" dirty="0" err="1"/>
              <a:t>th</a:t>
            </a:r>
            <a:r>
              <a:rPr lang="en-IN" dirty="0"/>
              <a:t> column</a:t>
            </a:r>
          </a:p>
          <a:p>
            <a:r>
              <a:rPr lang="en-IN" dirty="0"/>
              <a:t>Post multiplication by </a:t>
            </a:r>
            <a:r>
              <a:rPr lang="en-IN" dirty="0" err="1"/>
              <a:t>P</a:t>
            </a:r>
            <a:r>
              <a:rPr lang="en-IN" baseline="-25000" dirty="0" err="1"/>
              <a:t>r</a:t>
            </a:r>
            <a:r>
              <a:rPr lang="en-IN" dirty="0"/>
              <a:t> helps reflect the </a:t>
            </a:r>
            <a:r>
              <a:rPr lang="en-IN" dirty="0" err="1"/>
              <a:t>r</a:t>
            </a:r>
            <a:r>
              <a:rPr lang="en-IN" baseline="30000" dirty="0" err="1"/>
              <a:t>th</a:t>
            </a:r>
            <a:r>
              <a:rPr lang="en-IN" dirty="0"/>
              <a:t> row.</a:t>
            </a:r>
          </a:p>
          <a:p>
            <a:r>
              <a:rPr lang="en-IN" dirty="0"/>
              <a:t>This is called one Rotation and it aims to bring n – 2 zeros in first row and first column by suitable choice of vector </a:t>
            </a:r>
            <a:r>
              <a:rPr lang="en-IN" b="1" dirty="0"/>
              <a:t>w</a:t>
            </a:r>
          </a:p>
        </p:txBody>
      </p:sp>
    </p:spTree>
    <p:extLst>
      <p:ext uri="{BB962C8B-B14F-4D97-AF65-F5344CB8AC3E}">
        <p14:creationId xmlns:p14="http://schemas.microsoft.com/office/powerpoint/2010/main" val="21791790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967</TotalTime>
  <Words>3292</Words>
  <Application>Microsoft Office PowerPoint</Application>
  <PresentationFormat>Widescreen</PresentationFormat>
  <Paragraphs>276</Paragraphs>
  <Slides>30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30</vt:i4>
      </vt:variant>
    </vt:vector>
  </HeadingPairs>
  <TitlesOfParts>
    <vt:vector size="40" baseType="lpstr">
      <vt:lpstr>arial</vt:lpstr>
      <vt:lpstr>arial</vt:lpstr>
      <vt:lpstr>Bahnschrift</vt:lpstr>
      <vt:lpstr>Bahnschrift Light</vt:lpstr>
      <vt:lpstr>Calibri</vt:lpstr>
      <vt:lpstr>Calibri Light</vt:lpstr>
      <vt:lpstr>Cambria Math</vt:lpstr>
      <vt:lpstr>Courier New</vt:lpstr>
      <vt:lpstr>Wingdings</vt:lpstr>
      <vt:lpstr>Office Theme</vt:lpstr>
      <vt:lpstr>MA-205 Computing Lab End term Assignment</vt:lpstr>
      <vt:lpstr>        Householder’s Method                         for          Finding Eigen Values         of Symmetric Matrices</vt:lpstr>
      <vt:lpstr>Introduction :</vt:lpstr>
      <vt:lpstr>Householder Reflections</vt:lpstr>
      <vt:lpstr>PowerPoint Presentation</vt:lpstr>
      <vt:lpstr>PowerPoint Presentation</vt:lpstr>
      <vt:lpstr>Algorithm</vt:lpstr>
      <vt:lpstr>PowerPoint Presentation</vt:lpstr>
      <vt:lpstr>PowerPoint Presentation</vt:lpstr>
      <vt:lpstr>PowerPoint Presentation</vt:lpstr>
      <vt:lpstr>PowerPoint Presentation</vt:lpstr>
      <vt:lpstr>PowerPoint Presentation</vt:lpstr>
      <vt:lpstr>PowerPoint Presentation</vt:lpstr>
      <vt:lpstr>Programming Algorithm:</vt:lpstr>
      <vt:lpstr>PowerPoint Presentation</vt:lpstr>
      <vt:lpstr>PowerPoint Presentation</vt:lpstr>
      <vt:lpstr>Sturm Sequence Code:</vt:lpstr>
      <vt:lpstr>PowerPoint Presentation</vt:lpstr>
      <vt:lpstr>PowerPoint Presentation</vt:lpstr>
      <vt:lpstr>The Count Method </vt:lpstr>
      <vt:lpstr>PowerPoint Presentation</vt:lpstr>
      <vt:lpstr>PowerPoint Presentation</vt:lpstr>
      <vt:lpstr>Further Improvements in my code:</vt:lpstr>
      <vt:lpstr>Convergence Criteria:</vt:lpstr>
      <vt:lpstr>Error Analysis :</vt:lpstr>
      <vt:lpstr>Computational Cost</vt:lpstr>
      <vt:lpstr>Comparison with Jacobi’s Method:</vt:lpstr>
      <vt:lpstr>PowerPoint Presentation</vt:lpstr>
      <vt:lpstr>Applications in Real Life: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MA-205 Computing Lab End term Assignment</dc:title>
  <dc:creator>ASHISH SHARMA</dc:creator>
  <cp:lastModifiedBy>ASHISH SHARMA</cp:lastModifiedBy>
  <cp:revision>76</cp:revision>
  <dcterms:created xsi:type="dcterms:W3CDTF">2021-05-15T20:59:43Z</dcterms:created>
  <dcterms:modified xsi:type="dcterms:W3CDTF">2021-05-19T11:51:52Z</dcterms:modified>
</cp:coreProperties>
</file>