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0" r:id="rId4"/>
    <p:sldId id="257" r:id="rId5"/>
    <p:sldId id="258" r:id="rId6"/>
    <p:sldId id="282" r:id="rId7"/>
    <p:sldId id="260" r:id="rId8"/>
    <p:sldId id="264" r:id="rId9"/>
    <p:sldId id="265" r:id="rId10"/>
    <p:sldId id="266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3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machine-learning-algorithm-choice/" TargetMode="External"/><Relationship Id="rId2" Type="http://schemas.openxmlformats.org/officeDocument/2006/relationships/hyperlink" Target="http://www.originlab.com/doc/Origin-Help/Multi-Regression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.html" TargetMode="External"/><Relationship Id="rId4" Type="http://schemas.openxmlformats.org/officeDocument/2006/relationships/hyperlink" Target="https://en.wikipedia.org/wiki/Regression_analysi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To predict 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Linear Regression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9251155" y="5309328"/>
            <a:ext cx="271462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1"/>
              <a:t>Aishwarya Rao</a:t>
            </a:r>
          </a:p>
          <a:p>
            <a:pPr algn="l"/>
            <a:r>
              <a:rPr lang="en-US" b="1" i="1"/>
              <a:t>Pooja U Pandit T</a:t>
            </a:r>
          </a:p>
        </p:txBody>
      </p:sp>
    </p:spTree>
    <p:extLst>
      <p:ext uri="{BB962C8B-B14F-4D97-AF65-F5344CB8AC3E}">
        <p14:creationId xmlns:p14="http://schemas.microsoft.com/office/powerpoint/2010/main" val="24957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145589"/>
            <a:ext cx="9606199" cy="54802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5083" y="457777"/>
            <a:ext cx="11337388" cy="7813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Multiple linear regression algorithm (Cont’D) </a:t>
            </a:r>
          </a:p>
        </p:txBody>
      </p:sp>
    </p:spTree>
    <p:extLst>
      <p:ext uri="{BB962C8B-B14F-4D97-AF65-F5344CB8AC3E}">
        <p14:creationId xmlns:p14="http://schemas.microsoft.com/office/powerpoint/2010/main" val="21318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48182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the program access to the dataset and open and read the file.</a:t>
            </a:r>
          </a:p>
          <a:p>
            <a:r>
              <a:rPr lang="en-US" dirty="0"/>
              <a:t>Calculate the number of rows (which will determine number of rows in the matrices) and number of columns which will determine number of parameters (and number of columns in the X matrix)</a:t>
            </a:r>
          </a:p>
          <a:p>
            <a:r>
              <a:rPr lang="en-US" dirty="0"/>
              <a:t> Split the data set into two parts, the test and the training set (using random functions)</a:t>
            </a:r>
          </a:p>
          <a:p>
            <a:r>
              <a:rPr lang="en-US" dirty="0"/>
              <a:t>Using the row and column sizes, create function to allocate matrices (on stack) for Y, X, and B of appropriate row and column size.</a:t>
            </a:r>
          </a:p>
          <a:p>
            <a:r>
              <a:rPr lang="en-US" dirty="0"/>
              <a:t>Based on the final equation, B= (X’X)​-1​X’Y and Y=XB, it is clear that functions to calculate A. Transpose of a matrix</a:t>
            </a:r>
          </a:p>
          <a:p>
            <a:pPr marL="0" indent="0">
              <a:buNone/>
            </a:pPr>
            <a:r>
              <a:rPr lang="en-US" dirty="0"/>
              <a:t>                     B. Inverse of a matrix</a:t>
            </a:r>
          </a:p>
          <a:p>
            <a:pPr marL="0" indent="0">
              <a:buNone/>
            </a:pPr>
            <a:r>
              <a:rPr lang="en-US" dirty="0"/>
              <a:t>                     C. Multiplication of two matrices</a:t>
            </a:r>
          </a:p>
          <a:p>
            <a:pPr marL="0" indent="0">
              <a:buNone/>
            </a:pPr>
            <a:r>
              <a:rPr lang="en-US" dirty="0"/>
              <a:t>Are required and will have to be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Steps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B using the given equation and the training set.</a:t>
            </a:r>
          </a:p>
          <a:p>
            <a:r>
              <a:rPr lang="en-US" dirty="0"/>
              <a:t>Substitute B in the equation Y=XB and check whether the relationship holds for the parameters of the test set.</a:t>
            </a:r>
          </a:p>
          <a:p>
            <a:r>
              <a:rPr lang="en-US" dirty="0"/>
              <a:t>Given parameters X for a new house, display the Y which represents predicted house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56" y="1857376"/>
            <a:ext cx="10827544" cy="43613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>
              <a:latin typeface="Book Antiqua" panose="020F0502020204030204" pitchFamily="34" charset="0"/>
              <a:cs typeface="Arial Black" panose="020B0604020202020204" pitchFamily="34" charset="0"/>
            </a:endParaRP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matmult (int m, int n, int p, float lhs[][n], float rhs[][p],  float result[][p]);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matranspose (int m, int n, float mat[][n], float transp[][m]);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minor_matrix (int which_row, int which_col, int sz, float matrix[][sz], float minor[][sz-1]);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float signe (int i, int j);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float determinant (int m, float mat[][m]);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cofactor (int m, float mat [][m], float cofact [][m]);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inverse (int m, float mat[][m], float inv[][m]);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void random_training_data_selector (int dataElements, int percentOfData, unsigned char bitmap [dataElements / 8 + 1]);</a:t>
            </a:r>
          </a:p>
          <a:p>
            <a:r>
              <a:rPr lang="en-US" sz="2000" b="1">
                <a:latin typeface="Book Antiqua" panose="020F0502020204030204" pitchFamily="34" charset="0"/>
                <a:cs typeface="Arial Black" panose="020B0604020202020204" pitchFamily="34" charset="0"/>
              </a:rPr>
              <a:t>int SetBit (unsigned char arr[], int position);int isTrainingDataRecord (int dataElementPos, unsigned char selectorBitmap []);</a:t>
            </a:r>
          </a:p>
        </p:txBody>
      </p:sp>
    </p:spTree>
    <p:extLst>
      <p:ext uri="{BB962C8B-B14F-4D97-AF65-F5344CB8AC3E}">
        <p14:creationId xmlns:p14="http://schemas.microsoft.com/office/powerpoint/2010/main" val="312641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1" y="0"/>
            <a:ext cx="8666559" cy="2057401"/>
          </a:xfrm>
        </p:spPr>
        <p:txBody>
          <a:bodyPr/>
          <a:lstStyle/>
          <a:p>
            <a:r>
              <a:rPr lang="en-US"/>
              <a:t>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589357" y="1393031"/>
            <a:ext cx="11376423" cy="5018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void matmult (int m, int n, int p, float lhs[][n], float rhs[][p],  float result[][p])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// lhs must be a m x n matrix and rhs must be a n x p matrix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// result will be a m x p matrix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int i, j, k;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for (i = 0; i &lt; m; i++)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             for (k = 0; k &lt; p; k++)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	for (j = 0; j &lt; n; j++)  {	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                if (j ==0) result [i][k] = 0;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	    result [i][k] += lhs [i][j] * rhs [j][k];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   }</a:t>
            </a: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7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03" y="2057402"/>
            <a:ext cx="11023997" cy="4161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void matranspose (int m, int n, float mat[][n], float transp[][m])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	// Transpose a m x n matrix into a n x m matrix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	int i, j;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	for (i = 0; i &lt; m; i++)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	     for (j = 0; j &lt; n; j++)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		transp[j][i] = mat [i][j];</a:t>
            </a:r>
          </a:p>
          <a:p>
            <a:pPr marL="0" indent="0">
              <a:buNone/>
            </a:pPr>
            <a:r>
              <a:rPr lang="en-US" sz="2800" b="1">
                <a:latin typeface="Bookman Old Style" panose="020F0502020204030204" pitchFamily="34" charset="0"/>
                <a:cs typeface="Arial Black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97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866" y="192873"/>
            <a:ext cx="8212931" cy="864912"/>
          </a:xfrm>
        </p:spPr>
        <p:txBody>
          <a:bodyPr/>
          <a:lstStyle/>
          <a:p>
            <a:r>
              <a:rPr lang="en-US"/>
              <a:t>Minor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57785"/>
            <a:ext cx="11077575" cy="45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void minor_matrix (int which_row, int which_col, int sz, float matrix[][sz], float minor[][sz-1])</a:t>
            </a:r>
          </a:p>
          <a:p>
            <a:pPr marL="0" indent="0">
              <a:buNone/>
            </a:pPr>
            <a:r>
              <a:rPr lang="en-US" sz="1800" b="1"/>
              <a:t>{	// Determine the minor of a sz x sz matrix, eliminating which_row and which_col data</a:t>
            </a:r>
          </a:p>
          <a:p>
            <a:pPr marL="0" indent="0">
              <a:buNone/>
            </a:pPr>
            <a:r>
              <a:rPr lang="en-US" sz="1800" b="1"/>
              <a:t> 	int i, j;</a:t>
            </a:r>
          </a:p>
          <a:p>
            <a:pPr marL="0" indent="0">
              <a:buNone/>
            </a:pPr>
            <a:r>
              <a:rPr lang="en-US" sz="1800" b="1"/>
              <a:t>	int r = -1, c = -1;</a:t>
            </a:r>
          </a:p>
          <a:p>
            <a:pPr marL="0" indent="0">
              <a:buNone/>
            </a:pPr>
            <a:r>
              <a:rPr lang="en-US" sz="1800" b="1"/>
              <a:t>		for (i = 0; i &lt; sz; i++) {</a:t>
            </a:r>
          </a:p>
          <a:p>
            <a:pPr marL="0" indent="0">
              <a:buNone/>
            </a:pPr>
            <a:r>
              <a:rPr lang="en-US" sz="1800" b="1"/>
              <a:t>		if (i == which_row) continue;</a:t>
            </a:r>
          </a:p>
          <a:p>
            <a:pPr marL="0" indent="0">
              <a:buNone/>
            </a:pPr>
            <a:r>
              <a:rPr lang="en-US" sz="1800" b="1"/>
              <a:t>		else r++;</a:t>
            </a:r>
          </a:p>
          <a:p>
            <a:pPr marL="0" indent="0">
              <a:buNone/>
            </a:pPr>
            <a:r>
              <a:rPr lang="en-US" sz="1800" b="1"/>
              <a:t>		c = -1;</a:t>
            </a:r>
          </a:p>
          <a:p>
            <a:pPr marL="0" indent="0">
              <a:buNone/>
            </a:pPr>
            <a:r>
              <a:rPr lang="en-US" sz="1800" b="1"/>
              <a:t>		for (j = 0; j &lt; sz; j++) {</a:t>
            </a:r>
          </a:p>
          <a:p>
            <a:pPr marL="0" indent="0">
              <a:buNone/>
            </a:pPr>
            <a:r>
              <a:rPr lang="en-US" sz="1800" b="1"/>
              <a:t>			if (j == which_col) continue;</a:t>
            </a:r>
          </a:p>
          <a:p>
            <a:pPr marL="0" indent="0">
              <a:buNone/>
            </a:pPr>
            <a:r>
              <a:rPr lang="en-US" sz="1800" b="1"/>
              <a:t>			else c++;</a:t>
            </a:r>
          </a:p>
          <a:p>
            <a:pPr marL="0" indent="0">
              <a:buNone/>
            </a:pPr>
            <a:r>
              <a:rPr lang="en-US" sz="1800" b="1"/>
              <a:t>			minor [r][c] = matrix [i][j];</a:t>
            </a:r>
          </a:p>
          <a:p>
            <a:pPr marL="0" indent="0">
              <a:buNone/>
            </a:pPr>
            <a:r>
              <a:rPr lang="en-US" sz="1800" b="1"/>
              <a:t>		}</a:t>
            </a:r>
          </a:p>
          <a:p>
            <a:pPr marL="0" indent="0">
              <a:buNone/>
            </a:pPr>
            <a:r>
              <a:rPr lang="en-US" sz="1800" b="1"/>
              <a:t>	}</a:t>
            </a:r>
          </a:p>
          <a:p>
            <a:pPr marL="0" indent="0">
              <a:buNone/>
            </a:pPr>
            <a:r>
              <a:rPr lang="en-US" sz="1800" b="1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9488" y="2967335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9650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7373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float determinant (int m, float mat[][m])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int i;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float minor [m-1][m-1];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float determ = 0;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if (m == 1) return mat [0][0];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for (i = 0; i &lt; m; i++)   {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	minor_matrix (0, i, m, mat, minor);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	determ += mat [0][i] * signe (0, i) * determinant (m - 1, minor);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return determ;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99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float signe (int i, int j)</a:t>
            </a:r>
          </a:p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	// For determinant and cofactor calculations, the sign of a term depends on the row and column</a:t>
            </a:r>
          </a:p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	// If the sum of row no and col no is odd, then the sign is negative else the sign is positive</a:t>
            </a:r>
          </a:p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	return (((i + j) % 2 == 1) ? -1 : 1);</a:t>
            </a:r>
          </a:p>
          <a:p>
            <a:pPr marL="0" indent="0">
              <a:buNone/>
            </a:pPr>
            <a:r>
              <a:rPr lang="en-US" sz="2800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93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3794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void cofactor (int m, float mat [][m], float cofact [][m])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int i, j;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float minnie [m-1][m-1];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int ii, jj;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for (i = 0; i &lt; m; i++)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	for (j = 0; j &lt; m; j++) {	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	minor_matrix (i, j, m, mat, minnie);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	cofact [i][j] = signe (i, j) * determinant (m - 1, minnie);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		}</a:t>
            </a:r>
          </a:p>
          <a:p>
            <a:pPr marL="0" indent="0">
              <a:buNone/>
            </a:pPr>
            <a:r>
              <a:rPr lang="en-US" sz="2400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0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Project goals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Introduction to techniques used – machine learning &amp;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Design approach &amp;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linear regression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 Steps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Other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384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0217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void inverse (int m, float mat[][m], float inv[][m])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int i,j;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float det;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float cofact[m][m], adjoint[m][m];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cofactor( m, mat, cofact);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matranspose (m, m, cofact, adjoint);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det=determinant( m, mat);	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for(i=0; i&lt;m; i++)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	for(j=0;j&lt;m;j++)	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		     inv[i][j] = (1.00/det)* adjoint[i][j];</a:t>
            </a:r>
          </a:p>
          <a:p>
            <a:pPr marL="0" indent="0">
              <a:buNone/>
            </a:pPr>
            <a:r>
              <a:rPr lang="en-US" sz="2000" b="1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50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2" y="0"/>
            <a:ext cx="10162789" cy="1293028"/>
          </a:xfrm>
        </p:spPr>
        <p:txBody>
          <a:bodyPr/>
          <a:lstStyle/>
          <a:p>
            <a:r>
              <a:rPr lang="en-US" dirty="0"/>
              <a:t>RANDOM selection of training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45" y="968312"/>
            <a:ext cx="11870420" cy="4161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void </a:t>
            </a:r>
            <a:r>
              <a:rPr lang="en-US" sz="2000" b="1" dirty="0" err="1">
                <a:latin typeface="Bookman Old Style" panose="02050804040505020204" pitchFamily="18" charset="0"/>
              </a:rPr>
              <a:t>random_training_data_selector</a:t>
            </a:r>
            <a:r>
              <a:rPr lang="en-US" sz="2000" b="1" dirty="0">
                <a:latin typeface="Bookman Old Style" panose="02050804040505020204" pitchFamily="18" charset="0"/>
              </a:rPr>
              <a:t> (</a:t>
            </a:r>
            <a:r>
              <a:rPr lang="en-US" sz="2000" b="1" dirty="0" err="1">
                <a:latin typeface="Bookman Old Style" panose="02050804040505020204" pitchFamily="18" charset="0"/>
              </a:rPr>
              <a:t>int</a:t>
            </a:r>
            <a:r>
              <a:rPr lang="en-US" sz="2000" b="1" dirty="0">
                <a:latin typeface="Bookman Old Style" panose="02050804040505020204" pitchFamily="18" charset="0"/>
              </a:rPr>
              <a:t> </a:t>
            </a:r>
            <a:r>
              <a:rPr lang="en-US" sz="2000" b="1" dirty="0" err="1">
                <a:latin typeface="Bookman Old Style" panose="02050804040505020204" pitchFamily="18" charset="0"/>
              </a:rPr>
              <a:t>dataElements</a:t>
            </a:r>
            <a:r>
              <a:rPr lang="en-US" sz="2000" b="1" dirty="0">
                <a:latin typeface="Bookman Old Style" panose="02050804040505020204" pitchFamily="18" charset="0"/>
              </a:rPr>
              <a:t>, </a:t>
            </a:r>
            <a:r>
              <a:rPr lang="en-US" sz="2000" b="1" dirty="0" err="1">
                <a:latin typeface="Bookman Old Style" panose="02050804040505020204" pitchFamily="18" charset="0"/>
              </a:rPr>
              <a:t>int</a:t>
            </a:r>
            <a:r>
              <a:rPr lang="en-US" sz="2000" b="1" dirty="0">
                <a:latin typeface="Bookman Old Style" panose="02050804040505020204" pitchFamily="18" charset="0"/>
              </a:rPr>
              <a:t> </a:t>
            </a:r>
            <a:r>
              <a:rPr lang="en-US" sz="2000" b="1" dirty="0" err="1">
                <a:latin typeface="Bookman Old Style" panose="02050804040505020204" pitchFamily="18" charset="0"/>
              </a:rPr>
              <a:t>percentOfData</a:t>
            </a:r>
            <a:r>
              <a:rPr lang="en-US" sz="2000" b="1" dirty="0">
                <a:latin typeface="Bookman Old Style" panose="02050804040505020204" pitchFamily="18" charset="0"/>
              </a:rPr>
              <a:t>, unsigned char bitmap [</a:t>
            </a:r>
            <a:r>
              <a:rPr lang="en-US" sz="2000" b="1" dirty="0" err="1">
                <a:latin typeface="Bookman Old Style" panose="02050804040505020204" pitchFamily="18" charset="0"/>
              </a:rPr>
              <a:t>dataElements</a:t>
            </a:r>
            <a:r>
              <a:rPr lang="en-US" sz="2000" b="1" dirty="0">
                <a:latin typeface="Bookman Old Style" panose="02050804040505020204" pitchFamily="18" charset="0"/>
              </a:rPr>
              <a:t> / 8 + 1]){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</a:t>
            </a:r>
            <a:r>
              <a:rPr lang="en-US" sz="2000" b="1" dirty="0" err="1">
                <a:latin typeface="Bookman Old Style" panose="02050804040505020204" pitchFamily="18" charset="0"/>
              </a:rPr>
              <a:t>int</a:t>
            </a:r>
            <a:r>
              <a:rPr lang="en-US" sz="2000" b="1" dirty="0">
                <a:latin typeface="Bookman Old Style" panose="02050804040505020204" pitchFamily="18" charset="0"/>
              </a:rPr>
              <a:t> </a:t>
            </a:r>
            <a:r>
              <a:rPr lang="en-US" sz="2000" b="1" dirty="0" err="1">
                <a:latin typeface="Bookman Old Style" panose="02050804040505020204" pitchFamily="18" charset="0"/>
              </a:rPr>
              <a:t>i</a:t>
            </a:r>
            <a:r>
              <a:rPr lang="en-US" sz="2000" b="1" dirty="0">
                <a:latin typeface="Bookman Old Style" panose="02050804040505020204" pitchFamily="18" charset="0"/>
              </a:rPr>
              <a:t>, index, </a:t>
            </a:r>
            <a:r>
              <a:rPr lang="en-US" sz="2000" b="1" dirty="0" err="1">
                <a:latin typeface="Bookman Old Style" panose="02050804040505020204" pitchFamily="18" charset="0"/>
              </a:rPr>
              <a:t>targetNo</a:t>
            </a:r>
            <a:r>
              <a:rPr lang="en-US" sz="2000" b="1" dirty="0">
                <a:latin typeface="Bookman Old Style" panose="02050804040505020204" pitchFamily="18" charset="0"/>
              </a:rPr>
              <a:t>, </a:t>
            </a:r>
            <a:r>
              <a:rPr lang="en-US" sz="2000" b="1" dirty="0" err="1">
                <a:latin typeface="Bookman Old Style" panose="02050804040505020204" pitchFamily="18" charset="0"/>
              </a:rPr>
              <a:t>randomNosCount</a:t>
            </a:r>
            <a:r>
              <a:rPr lang="en-US" sz="2000" b="1" dirty="0">
                <a:latin typeface="Bookman Old Style" panose="020508040405050202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 	for (</a:t>
            </a:r>
            <a:r>
              <a:rPr lang="en-US" sz="2000" b="1" dirty="0" err="1">
                <a:latin typeface="Bookman Old Style" panose="02050804040505020204" pitchFamily="18" charset="0"/>
              </a:rPr>
              <a:t>i</a:t>
            </a:r>
            <a:r>
              <a:rPr lang="en-US" sz="2000" b="1" dirty="0">
                <a:latin typeface="Bookman Old Style" panose="02050804040505020204" pitchFamily="18" charset="0"/>
              </a:rPr>
              <a:t> = 0; </a:t>
            </a:r>
            <a:r>
              <a:rPr lang="en-US" sz="2000" b="1" dirty="0" err="1">
                <a:latin typeface="Bookman Old Style" panose="02050804040505020204" pitchFamily="18" charset="0"/>
              </a:rPr>
              <a:t>i</a:t>
            </a:r>
            <a:r>
              <a:rPr lang="en-US" sz="2000" b="1" dirty="0">
                <a:latin typeface="Bookman Old Style" panose="02050804040505020204" pitchFamily="18" charset="0"/>
              </a:rPr>
              <a:t> &lt; (</a:t>
            </a:r>
            <a:r>
              <a:rPr lang="en-US" sz="2000" b="1" dirty="0" err="1">
                <a:latin typeface="Bookman Old Style" panose="02050804040505020204" pitchFamily="18" charset="0"/>
              </a:rPr>
              <a:t>dataElements</a:t>
            </a:r>
            <a:r>
              <a:rPr lang="en-US" sz="2000" b="1" dirty="0">
                <a:latin typeface="Bookman Old Style" panose="02050804040505020204" pitchFamily="18" charset="0"/>
              </a:rPr>
              <a:t> / 8 + 1); </a:t>
            </a:r>
            <a:r>
              <a:rPr lang="en-US" sz="2000" b="1" dirty="0" err="1">
                <a:latin typeface="Bookman Old Style" panose="02050804040505020204" pitchFamily="18" charset="0"/>
              </a:rPr>
              <a:t>i</a:t>
            </a:r>
            <a:r>
              <a:rPr lang="en-US" sz="2000" b="1" dirty="0">
                <a:latin typeface="Bookman Old Style" panose="020508040405050202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	bitmap [</a:t>
            </a:r>
            <a:r>
              <a:rPr lang="en-US" sz="2000" b="1" dirty="0" err="1">
                <a:latin typeface="Bookman Old Style" panose="02050804040505020204" pitchFamily="18" charset="0"/>
              </a:rPr>
              <a:t>i</a:t>
            </a:r>
            <a:r>
              <a:rPr lang="en-US" sz="2000" b="1" dirty="0">
                <a:latin typeface="Bookman Old Style" panose="02050804040505020204" pitchFamily="18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</a:t>
            </a:r>
            <a:r>
              <a:rPr lang="en-US" sz="2000" b="1" dirty="0" err="1">
                <a:latin typeface="Bookman Old Style" panose="02050804040505020204" pitchFamily="18" charset="0"/>
              </a:rPr>
              <a:t>srand</a:t>
            </a:r>
            <a:r>
              <a:rPr lang="en-US" sz="2000" b="1" dirty="0">
                <a:latin typeface="Bookman Old Style" panose="02050804040505020204" pitchFamily="18" charset="0"/>
              </a:rPr>
              <a:t> ((unsigned) time (NULL));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</a:t>
            </a:r>
            <a:r>
              <a:rPr lang="en-US" sz="2000" b="1" dirty="0" err="1">
                <a:latin typeface="Bookman Old Style" panose="02050804040505020204" pitchFamily="18" charset="0"/>
              </a:rPr>
              <a:t>targetNo</a:t>
            </a:r>
            <a:r>
              <a:rPr lang="en-US" sz="2000" b="1" dirty="0">
                <a:latin typeface="Bookman Old Style" panose="02050804040505020204" pitchFamily="18" charset="0"/>
              </a:rPr>
              <a:t> = </a:t>
            </a:r>
            <a:r>
              <a:rPr lang="en-US" sz="2000" b="1" dirty="0" err="1">
                <a:latin typeface="Bookman Old Style" panose="02050804040505020204" pitchFamily="18" charset="0"/>
              </a:rPr>
              <a:t>dataElements</a:t>
            </a:r>
            <a:r>
              <a:rPr lang="en-US" sz="2000" b="1" dirty="0">
                <a:latin typeface="Bookman Old Style" panose="02050804040505020204" pitchFamily="18" charset="0"/>
              </a:rPr>
              <a:t> * </a:t>
            </a:r>
            <a:r>
              <a:rPr lang="en-US" sz="2000" b="1" dirty="0" err="1">
                <a:latin typeface="Bookman Old Style" panose="02050804040505020204" pitchFamily="18" charset="0"/>
              </a:rPr>
              <a:t>percentOfData</a:t>
            </a:r>
            <a:r>
              <a:rPr lang="en-US" sz="2000" b="1" dirty="0">
                <a:latin typeface="Bookman Old Style" panose="02050804040505020204" pitchFamily="18" charset="0"/>
              </a:rPr>
              <a:t> / 100;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// </a:t>
            </a:r>
            <a:r>
              <a:rPr lang="en-US" sz="2000" b="1" dirty="0" err="1">
                <a:latin typeface="Bookman Old Style" panose="02050804040505020204" pitchFamily="18" charset="0"/>
              </a:rPr>
              <a:t>printf</a:t>
            </a:r>
            <a:r>
              <a:rPr lang="en-US" sz="2000" b="1" dirty="0">
                <a:latin typeface="Bookman Old Style" panose="02050804040505020204" pitchFamily="18" charset="0"/>
              </a:rPr>
              <a:t> ("Target:%d\n", </a:t>
            </a:r>
            <a:r>
              <a:rPr lang="en-US" sz="2000" b="1" dirty="0" err="1">
                <a:latin typeface="Bookman Old Style" panose="02050804040505020204" pitchFamily="18" charset="0"/>
              </a:rPr>
              <a:t>targetNo</a:t>
            </a:r>
            <a:r>
              <a:rPr lang="en-US" sz="2000" b="1" dirty="0">
                <a:latin typeface="Bookman Old Style" panose="0205080404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while (</a:t>
            </a:r>
            <a:r>
              <a:rPr lang="en-US" sz="2000" b="1" dirty="0" err="1">
                <a:latin typeface="Bookman Old Style" panose="02050804040505020204" pitchFamily="18" charset="0"/>
              </a:rPr>
              <a:t>randomNosCount</a:t>
            </a:r>
            <a:r>
              <a:rPr lang="en-US" sz="2000" b="1" dirty="0">
                <a:latin typeface="Bookman Old Style" panose="02050804040505020204" pitchFamily="18" charset="0"/>
              </a:rPr>
              <a:t> &lt; </a:t>
            </a:r>
            <a:r>
              <a:rPr lang="en-US" sz="2000" b="1" dirty="0" err="1">
                <a:latin typeface="Bookman Old Style" panose="02050804040505020204" pitchFamily="18" charset="0"/>
              </a:rPr>
              <a:t>targetNo</a:t>
            </a:r>
            <a:r>
              <a:rPr lang="en-US" sz="2000" b="1" dirty="0">
                <a:latin typeface="Bookman Old Style" panose="0205080404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	index = (</a:t>
            </a:r>
            <a:r>
              <a:rPr lang="en-US" sz="2000" b="1" dirty="0" err="1">
                <a:latin typeface="Bookman Old Style" panose="02050804040505020204" pitchFamily="18" charset="0"/>
              </a:rPr>
              <a:t>int</a:t>
            </a:r>
            <a:r>
              <a:rPr lang="en-US" sz="2000" b="1" dirty="0">
                <a:latin typeface="Bookman Old Style" panose="02050804040505020204" pitchFamily="18" charset="0"/>
              </a:rPr>
              <a:t>) ((float) rand () / RAND_MAX * (</a:t>
            </a:r>
            <a:r>
              <a:rPr lang="en-US" sz="2000" b="1" dirty="0" err="1">
                <a:latin typeface="Bookman Old Style" panose="02050804040505020204" pitchFamily="18" charset="0"/>
              </a:rPr>
              <a:t>dataElements</a:t>
            </a:r>
            <a:r>
              <a:rPr lang="en-US" sz="2000" b="1" dirty="0">
                <a:latin typeface="Bookman Old Style" panose="02050804040505020204" pitchFamily="18" charset="0"/>
              </a:rPr>
              <a:t> - 1));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	if (!</a:t>
            </a:r>
            <a:r>
              <a:rPr lang="en-US" sz="2000" b="1" dirty="0" err="1">
                <a:latin typeface="Bookman Old Style" panose="02050804040505020204" pitchFamily="18" charset="0"/>
              </a:rPr>
              <a:t>SetBit</a:t>
            </a:r>
            <a:r>
              <a:rPr lang="en-US" sz="2000" b="1" dirty="0">
                <a:latin typeface="Bookman Old Style" panose="02050804040505020204" pitchFamily="18" charset="0"/>
              </a:rPr>
              <a:t> (bitmap, index))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		</a:t>
            </a:r>
            <a:r>
              <a:rPr lang="en-US" sz="2000" b="1" dirty="0" err="1">
                <a:latin typeface="Bookman Old Style" panose="02050804040505020204" pitchFamily="18" charset="0"/>
              </a:rPr>
              <a:t>randomNosCount</a:t>
            </a:r>
            <a:r>
              <a:rPr lang="en-US" sz="2000" b="1" dirty="0">
                <a:latin typeface="Bookman Old Style" panose="020508040405050202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		// </a:t>
            </a:r>
            <a:r>
              <a:rPr lang="en-US" sz="2000" b="1" dirty="0" err="1">
                <a:latin typeface="Bookman Old Style" panose="02050804040505020204" pitchFamily="18" charset="0"/>
              </a:rPr>
              <a:t>printf</a:t>
            </a:r>
            <a:r>
              <a:rPr lang="en-US" sz="2000" b="1" dirty="0">
                <a:latin typeface="Bookman Old Style" panose="02050804040505020204" pitchFamily="18" charset="0"/>
              </a:rPr>
              <a:t> ("%d ", index);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 	}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65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46" y="1837373"/>
            <a:ext cx="11016853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Bookman Old Style" panose="02050804040505020204" pitchFamily="18" charset="0"/>
              </a:rPr>
              <a:t>int</a:t>
            </a:r>
            <a:r>
              <a:rPr lang="en-US" sz="2400" dirty="0">
                <a:latin typeface="Bookman Old Style" panose="02050804040505020204" pitchFamily="18" charset="0"/>
              </a:rPr>
              <a:t> </a:t>
            </a:r>
            <a:r>
              <a:rPr lang="en-US" sz="2400" dirty="0" err="1">
                <a:latin typeface="Bookman Old Style" panose="02050804040505020204" pitchFamily="18" charset="0"/>
              </a:rPr>
              <a:t>SetBit</a:t>
            </a:r>
            <a:r>
              <a:rPr lang="en-US" sz="2400" dirty="0">
                <a:latin typeface="Bookman Old Style" panose="02050804040505020204" pitchFamily="18" charset="0"/>
              </a:rPr>
              <a:t> (unsigned char </a:t>
            </a:r>
            <a:r>
              <a:rPr lang="en-US" sz="2400" dirty="0" err="1">
                <a:latin typeface="Bookman Old Style" panose="02050804040505020204" pitchFamily="18" charset="0"/>
              </a:rPr>
              <a:t>arr</a:t>
            </a:r>
            <a:r>
              <a:rPr lang="en-US" sz="2400" dirty="0">
                <a:latin typeface="Bookman Old Style" panose="02050804040505020204" pitchFamily="18" charset="0"/>
              </a:rPr>
              <a:t>[], </a:t>
            </a:r>
            <a:r>
              <a:rPr lang="en-US" sz="2400" dirty="0" err="1">
                <a:latin typeface="Bookman Old Style" panose="02050804040505020204" pitchFamily="18" charset="0"/>
              </a:rPr>
              <a:t>int</a:t>
            </a:r>
            <a:r>
              <a:rPr lang="en-US" sz="2400" dirty="0">
                <a:latin typeface="Bookman Old Style" panose="02050804040505020204" pitchFamily="18" charset="0"/>
              </a:rPr>
              <a:t> position)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</a:t>
            </a:r>
            <a:r>
              <a:rPr lang="en-US" sz="2400" dirty="0" err="1">
                <a:latin typeface="Bookman Old Style" panose="02050804040505020204" pitchFamily="18" charset="0"/>
              </a:rPr>
              <a:t>int</a:t>
            </a:r>
            <a:r>
              <a:rPr lang="en-US" sz="2400" dirty="0">
                <a:latin typeface="Bookman Old Style" panose="02050804040505020204" pitchFamily="18" charset="0"/>
              </a:rPr>
              <a:t> </a:t>
            </a:r>
            <a:r>
              <a:rPr lang="en-US" sz="2400" dirty="0" err="1">
                <a:latin typeface="Bookman Old Style" panose="02050804040505020204" pitchFamily="18" charset="0"/>
              </a:rPr>
              <a:t>arrayIndex</a:t>
            </a:r>
            <a:r>
              <a:rPr lang="en-US" sz="2400" dirty="0">
                <a:latin typeface="Bookman Old Style" panose="02050804040505020204" pitchFamily="18" charset="0"/>
              </a:rPr>
              <a:t>, </a:t>
            </a:r>
            <a:r>
              <a:rPr lang="en-US" sz="2400" dirty="0" err="1">
                <a:latin typeface="Bookman Old Style" panose="02050804040505020204" pitchFamily="18" charset="0"/>
              </a:rPr>
              <a:t>whichBitToSet</a:t>
            </a:r>
            <a:r>
              <a:rPr lang="en-US" sz="2400" dirty="0">
                <a:latin typeface="Bookman Old Style" panose="02050804040505020204" pitchFamily="18" charset="0"/>
              </a:rPr>
              <a:t>, flag = 1, </a:t>
            </a:r>
            <a:r>
              <a:rPr lang="en-US" sz="2400" dirty="0" err="1">
                <a:latin typeface="Bookman Old Style" panose="02050804040505020204" pitchFamily="18" charset="0"/>
              </a:rPr>
              <a:t>currentValue</a:t>
            </a:r>
            <a:r>
              <a:rPr lang="en-US" sz="2400" dirty="0">
                <a:latin typeface="Bookman Old Style" panose="0205080404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</a:t>
            </a:r>
            <a:r>
              <a:rPr lang="en-US" sz="2400" dirty="0" err="1">
                <a:latin typeface="Bookman Old Style" panose="02050804040505020204" pitchFamily="18" charset="0"/>
              </a:rPr>
              <a:t>arrayIndex</a:t>
            </a:r>
            <a:r>
              <a:rPr lang="en-US" sz="2400" dirty="0">
                <a:latin typeface="Bookman Old Style" panose="02050804040505020204" pitchFamily="18" charset="0"/>
              </a:rPr>
              <a:t> = position / 8;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</a:t>
            </a:r>
            <a:r>
              <a:rPr lang="en-US" sz="2400" dirty="0" err="1">
                <a:latin typeface="Bookman Old Style" panose="02050804040505020204" pitchFamily="18" charset="0"/>
              </a:rPr>
              <a:t>whichBitToSet</a:t>
            </a:r>
            <a:r>
              <a:rPr lang="en-US" sz="2400" dirty="0">
                <a:latin typeface="Bookman Old Style" panose="02050804040505020204" pitchFamily="18" charset="0"/>
              </a:rPr>
              <a:t> = position % 8;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</a:t>
            </a:r>
            <a:r>
              <a:rPr lang="en-US" sz="2400" dirty="0" err="1">
                <a:latin typeface="Bookman Old Style" panose="02050804040505020204" pitchFamily="18" charset="0"/>
              </a:rPr>
              <a:t>currentValue</a:t>
            </a:r>
            <a:r>
              <a:rPr lang="en-US" sz="2400" dirty="0">
                <a:latin typeface="Bookman Old Style" panose="02050804040505020204" pitchFamily="18" charset="0"/>
              </a:rPr>
              <a:t> = (</a:t>
            </a:r>
            <a:r>
              <a:rPr lang="en-US" sz="2400" dirty="0" err="1">
                <a:latin typeface="Bookman Old Style" panose="02050804040505020204" pitchFamily="18" charset="0"/>
              </a:rPr>
              <a:t>arr</a:t>
            </a:r>
            <a:r>
              <a:rPr lang="en-US" sz="2400" dirty="0">
                <a:latin typeface="Bookman Old Style" panose="02050804040505020204" pitchFamily="18" charset="0"/>
              </a:rPr>
              <a:t> [</a:t>
            </a:r>
            <a:r>
              <a:rPr lang="en-US" sz="2400" dirty="0" err="1">
                <a:latin typeface="Bookman Old Style" panose="02050804040505020204" pitchFamily="18" charset="0"/>
              </a:rPr>
              <a:t>arrayIndex</a:t>
            </a:r>
            <a:r>
              <a:rPr lang="en-US" sz="2400" dirty="0">
                <a:latin typeface="Bookman Old Style" panose="02050804040505020204" pitchFamily="18" charset="0"/>
              </a:rPr>
              <a:t>] &gt;&gt; </a:t>
            </a:r>
            <a:r>
              <a:rPr lang="en-US" sz="2400" dirty="0" err="1">
                <a:latin typeface="Bookman Old Style" panose="02050804040505020204" pitchFamily="18" charset="0"/>
              </a:rPr>
              <a:t>whichBitToSet</a:t>
            </a:r>
            <a:r>
              <a:rPr lang="en-US" sz="2400" dirty="0">
                <a:latin typeface="Bookman Old Style" panose="02050804040505020204" pitchFamily="18" charset="0"/>
              </a:rPr>
              <a:t>) &amp; 1;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 	flag = flag &lt;&lt; </a:t>
            </a:r>
            <a:r>
              <a:rPr lang="en-US" sz="2400" dirty="0" err="1">
                <a:latin typeface="Bookman Old Style" panose="02050804040505020204" pitchFamily="18" charset="0"/>
              </a:rPr>
              <a:t>whichBitToSet</a:t>
            </a:r>
            <a:r>
              <a:rPr lang="en-US" sz="2400" dirty="0">
                <a:latin typeface="Bookman Old Style" panose="0205080404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</a:t>
            </a:r>
            <a:r>
              <a:rPr lang="en-US" sz="2400" dirty="0" err="1">
                <a:latin typeface="Bookman Old Style" panose="02050804040505020204" pitchFamily="18" charset="0"/>
              </a:rPr>
              <a:t>arr</a:t>
            </a:r>
            <a:r>
              <a:rPr lang="en-US" sz="2400" dirty="0">
                <a:latin typeface="Bookman Old Style" panose="02050804040505020204" pitchFamily="18" charset="0"/>
              </a:rPr>
              <a:t> [</a:t>
            </a:r>
            <a:r>
              <a:rPr lang="en-US" sz="2400" dirty="0" err="1">
                <a:latin typeface="Bookman Old Style" panose="02050804040505020204" pitchFamily="18" charset="0"/>
              </a:rPr>
              <a:t>arrayIndex</a:t>
            </a:r>
            <a:r>
              <a:rPr lang="en-US" sz="2400" dirty="0">
                <a:latin typeface="Bookman Old Style" panose="02050804040505020204" pitchFamily="18" charset="0"/>
              </a:rPr>
              <a:t>] |= flag;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	return </a:t>
            </a:r>
            <a:r>
              <a:rPr lang="en-US" sz="2400" dirty="0" err="1">
                <a:latin typeface="Bookman Old Style" panose="02050804040505020204" pitchFamily="18" charset="0"/>
              </a:rPr>
              <a:t>currentValue</a:t>
            </a:r>
            <a:r>
              <a:rPr lang="en-US" sz="2400" dirty="0">
                <a:latin typeface="Bookman Old Style" panose="02050804040505020204" pitchFamily="18" charset="0"/>
              </a:rPr>
              <a:t>; // return 1 if it was already set, 0 otherwise	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52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data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3411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Bookman Old Style" panose="02050804040505020204" pitchFamily="18" charset="0"/>
              </a:rPr>
              <a:t>int</a:t>
            </a:r>
            <a:r>
              <a:rPr lang="en-US" sz="2400" b="1" dirty="0">
                <a:latin typeface="Bookman Old Style" panose="02050804040505020204" pitchFamily="18" charset="0"/>
              </a:rPr>
              <a:t> </a:t>
            </a:r>
            <a:r>
              <a:rPr lang="en-US" sz="2400" b="1" dirty="0" err="1">
                <a:latin typeface="Bookman Old Style" panose="02050804040505020204" pitchFamily="18" charset="0"/>
              </a:rPr>
              <a:t>isTrainingDataRecord</a:t>
            </a:r>
            <a:r>
              <a:rPr lang="en-US" sz="2400" b="1" dirty="0">
                <a:latin typeface="Bookman Old Style" panose="02050804040505020204" pitchFamily="18" charset="0"/>
              </a:rPr>
              <a:t> (</a:t>
            </a:r>
            <a:r>
              <a:rPr lang="en-US" sz="2400" b="1" dirty="0" err="1">
                <a:latin typeface="Bookman Old Style" panose="02050804040505020204" pitchFamily="18" charset="0"/>
              </a:rPr>
              <a:t>int</a:t>
            </a:r>
            <a:r>
              <a:rPr lang="en-US" sz="2400" b="1" dirty="0">
                <a:latin typeface="Bookman Old Style" panose="02050804040505020204" pitchFamily="18" charset="0"/>
              </a:rPr>
              <a:t> </a:t>
            </a:r>
            <a:r>
              <a:rPr lang="en-US" sz="2400" b="1" dirty="0" err="1">
                <a:latin typeface="Bookman Old Style" panose="02050804040505020204" pitchFamily="18" charset="0"/>
              </a:rPr>
              <a:t>dataElementPos</a:t>
            </a:r>
            <a:r>
              <a:rPr lang="en-US" sz="2400" b="1" dirty="0">
                <a:latin typeface="Bookman Old Style" panose="02050804040505020204" pitchFamily="18" charset="0"/>
              </a:rPr>
              <a:t>, unsigned char </a:t>
            </a:r>
            <a:r>
              <a:rPr lang="en-US" sz="2400" b="1" dirty="0" err="1">
                <a:latin typeface="Bookman Old Style" panose="02050804040505020204" pitchFamily="18" charset="0"/>
              </a:rPr>
              <a:t>selectorBitmap</a:t>
            </a:r>
            <a:r>
              <a:rPr lang="en-US" sz="2400" b="1" dirty="0">
                <a:latin typeface="Bookman Old Style" panose="02050804040505020204" pitchFamily="18" charset="0"/>
              </a:rPr>
              <a:t> [])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804040505020204" pitchFamily="18" charset="0"/>
              </a:rPr>
              <a:t>// returns whether the row of data represented by </a:t>
            </a:r>
            <a:r>
              <a:rPr lang="en-US" sz="2400" b="1" dirty="0" err="1">
                <a:latin typeface="Bookman Old Style" panose="02050804040505020204" pitchFamily="18" charset="0"/>
              </a:rPr>
              <a:t>dataElementPos</a:t>
            </a:r>
            <a:endParaRPr lang="en-US" sz="2400" b="1" dirty="0">
              <a:latin typeface="Bookman Old Style" panose="020508040405050202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Bookman Old Style" panose="02050804040505020204" pitchFamily="18" charset="0"/>
              </a:rPr>
              <a:t>// is part of training data or not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80404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804040505020204" pitchFamily="18" charset="0"/>
              </a:rPr>
              <a:t>	return ((</a:t>
            </a:r>
            <a:r>
              <a:rPr lang="en-US" sz="2400" b="1" dirty="0" err="1">
                <a:latin typeface="Bookman Old Style" panose="02050804040505020204" pitchFamily="18" charset="0"/>
              </a:rPr>
              <a:t>selectorBitmap</a:t>
            </a:r>
            <a:r>
              <a:rPr lang="en-US" sz="2400" b="1" dirty="0">
                <a:latin typeface="Bookman Old Style" panose="02050804040505020204" pitchFamily="18" charset="0"/>
              </a:rPr>
              <a:t> [</a:t>
            </a:r>
            <a:r>
              <a:rPr lang="en-US" sz="2400" b="1" dirty="0" err="1">
                <a:latin typeface="Bookman Old Style" panose="02050804040505020204" pitchFamily="18" charset="0"/>
              </a:rPr>
              <a:t>dataElementPos</a:t>
            </a:r>
            <a:r>
              <a:rPr lang="en-US" sz="2400" b="1" dirty="0">
                <a:latin typeface="Bookman Old Style" panose="02050804040505020204" pitchFamily="18" charset="0"/>
              </a:rPr>
              <a:t> / 8] &gt;&gt; (</a:t>
            </a:r>
            <a:r>
              <a:rPr lang="en-US" sz="2400" b="1" dirty="0" err="1">
                <a:latin typeface="Bookman Old Style" panose="02050804040505020204" pitchFamily="18" charset="0"/>
              </a:rPr>
              <a:t>dataElementPos</a:t>
            </a:r>
            <a:r>
              <a:rPr lang="en-US" sz="2400" b="1" dirty="0">
                <a:latin typeface="Bookman Old Style" panose="02050804040505020204" pitchFamily="18" charset="0"/>
              </a:rPr>
              <a:t> % 8)) &amp; 1);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80404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90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primary advantages of regression-based forecasting techniques is that they use research and analysis to predict what is likely to happen in the next quarter, year or even farther into the future.</a:t>
            </a:r>
          </a:p>
          <a:p>
            <a:r>
              <a:rPr lang="en-US" dirty="0"/>
              <a:t>Businesses that once relied on their experience and intuition look to data and analysis to make informed business decisions. Regression and forecasting techniques can lend a scientific angle to management of small businesses, reducing large amounts of raw data to actionable information.</a:t>
            </a:r>
          </a:p>
          <a:p>
            <a:r>
              <a:rPr lang="en-US" dirty="0"/>
              <a:t>Regression and forecasting techniques can yield new insight for managers by uncovering patterns and relationships that they had not previously noticed or considered.</a:t>
            </a:r>
          </a:p>
          <a:p>
            <a:r>
              <a:rPr lang="en-US" dirty="0"/>
              <a:t>Machine Learning techniques including regression are actively used by Google, Amazon, Flipkart and other internet companies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8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Linear Regression algorithm: </a:t>
            </a:r>
            <a:r>
              <a:rPr lang="en-IN" dirty="0">
                <a:hlinkClick r:id="rId2"/>
              </a:rPr>
              <a:t>http://www.originlab.com/doc/Origin-Help/Multi-Regression-Algorithm</a:t>
            </a:r>
            <a:r>
              <a:rPr lang="en-IN" dirty="0"/>
              <a:t> </a:t>
            </a:r>
          </a:p>
          <a:p>
            <a:r>
              <a:rPr lang="en-IN" dirty="0"/>
              <a:t>Machine Learning algorithms: </a:t>
            </a:r>
            <a:r>
              <a:rPr lang="en-IN" dirty="0">
                <a:hlinkClick r:id="rId3"/>
              </a:rPr>
              <a:t>https://azure.microsoft.com/en-us/documentation/articles/machine-learning-algorithm-choice/</a:t>
            </a:r>
            <a:endParaRPr lang="en-IN" dirty="0"/>
          </a:p>
          <a:p>
            <a:r>
              <a:rPr lang="en-IN" dirty="0"/>
              <a:t>Regression Analysis: </a:t>
            </a:r>
            <a:r>
              <a:rPr lang="en-IN" dirty="0">
                <a:hlinkClick r:id="rId4"/>
              </a:rPr>
              <a:t>https://en.wikipedia.org/wiki/Regression_analysis</a:t>
            </a:r>
            <a:r>
              <a:rPr lang="en-IN" dirty="0"/>
              <a:t> </a:t>
            </a:r>
          </a:p>
          <a:p>
            <a:r>
              <a:rPr lang="en-IN" dirty="0"/>
              <a:t>Some datasets for machine learning: </a:t>
            </a:r>
            <a:r>
              <a:rPr lang="en-IN" dirty="0">
                <a:hlinkClick r:id="rId5"/>
              </a:rPr>
              <a:t>https://archive.ics.uci.edu/ml/datasets.html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2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we will be happy to answer any questions on the project now</a:t>
            </a:r>
          </a:p>
        </p:txBody>
      </p:sp>
    </p:spTree>
    <p:extLst>
      <p:ext uri="{BB962C8B-B14F-4D97-AF65-F5344CB8AC3E}">
        <p14:creationId xmlns:p14="http://schemas.microsoft.com/office/powerpoint/2010/main" val="1818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71" y="282554"/>
            <a:ext cx="8610600" cy="1293028"/>
          </a:xfrm>
        </p:spPr>
        <p:txBody>
          <a:bodyPr/>
          <a:lstStyle/>
          <a:p>
            <a:r>
              <a:rPr lang="en-IN" dirty="0"/>
              <a:t>Project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7121769" cy="4867422"/>
          </a:xfrm>
        </p:spPr>
        <p:txBody>
          <a:bodyPr>
            <a:normAutofit fontScale="92500"/>
          </a:bodyPr>
          <a:lstStyle/>
          <a:p>
            <a:r>
              <a:rPr lang="en-IN" dirty="0"/>
              <a:t>Read in a large data set (about 20,000 records) of house sales in a city</a:t>
            </a:r>
          </a:p>
          <a:p>
            <a:r>
              <a:rPr lang="en-IN" dirty="0"/>
              <a:t>Randomly select about 85% of the data as training data</a:t>
            </a:r>
          </a:p>
          <a:p>
            <a:r>
              <a:rPr lang="en-IN" dirty="0"/>
              <a:t>Decide on independent variables (e.g. </a:t>
            </a:r>
            <a:r>
              <a:rPr lang="en-IN" dirty="0" err="1"/>
              <a:t>sqft</a:t>
            </a:r>
            <a:r>
              <a:rPr lang="en-IN" dirty="0"/>
              <a:t>, bedrooms, baths, zip, floors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Apply multiple linear regression techniques on training data</a:t>
            </a:r>
          </a:p>
          <a:p>
            <a:r>
              <a:rPr lang="en-IN" dirty="0"/>
              <a:t>Arrive at a price predictor for housing prices</a:t>
            </a:r>
          </a:p>
          <a:p>
            <a:r>
              <a:rPr lang="en-IN" dirty="0"/>
              <a:t>Apply price predictor on test data (the remaining 15% of the data set) to validate </a:t>
            </a:r>
          </a:p>
          <a:p>
            <a:r>
              <a:rPr lang="en-IN" dirty="0"/>
              <a:t>If necessary, rerun program with different independent variables</a:t>
            </a:r>
          </a:p>
          <a:p>
            <a:r>
              <a:rPr lang="en-IN" dirty="0"/>
              <a:t>Development tools: C, shell scripting on Fedora Linux</a:t>
            </a:r>
          </a:p>
        </p:txBody>
      </p:sp>
      <p:pic>
        <p:nvPicPr>
          <p:cNvPr id="1028" name="Picture 4" descr="http://1.bp.blogspot.com/-NXE0EdhQf3E/TqolmYQTAQI/AAAAAAAAAns/D84TZmf3O1c/s1600/Screen+shot+2011-10-28+at+12.51.04+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2293033"/>
            <a:ext cx="4204848" cy="391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425" y="112726"/>
            <a:ext cx="9748095" cy="1293028"/>
          </a:xfrm>
        </p:spPr>
        <p:txBody>
          <a:bodyPr/>
          <a:lstStyle/>
          <a:p>
            <a:r>
              <a:rPr lang="en-US" dirty="0"/>
              <a:t>Machine learning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1687"/>
            <a:ext cx="10891911" cy="3376246"/>
          </a:xfrm>
        </p:spPr>
        <p:txBody>
          <a:bodyPr>
            <a:normAutofit/>
          </a:bodyPr>
          <a:lstStyle/>
          <a:p>
            <a:r>
              <a:rPr lang="en-US" dirty="0"/>
              <a:t>Type of artificial intelligence (AI) that provides computers with the ability to learn without being explicitly programmed</a:t>
            </a:r>
          </a:p>
          <a:p>
            <a:r>
              <a:rPr lang="en-US" dirty="0"/>
              <a:t> Computer programs that can teach themselves to grow and change when exposed to new data</a:t>
            </a:r>
          </a:p>
          <a:p>
            <a:r>
              <a:rPr lang="en-US" dirty="0"/>
              <a:t>Algorithms are often categorized as being supervised or unsupervised</a:t>
            </a:r>
          </a:p>
          <a:p>
            <a:r>
              <a:rPr lang="en-US" dirty="0"/>
              <a:t> Supervised algorithms can apply learning in the past to new data. </a:t>
            </a:r>
          </a:p>
          <a:p>
            <a:r>
              <a:rPr lang="en-US" dirty="0"/>
              <a:t>Unsupervised algorithms can independently draw inferences from 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4135902"/>
            <a:ext cx="8848578" cy="25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899" y="201666"/>
            <a:ext cx="9367911" cy="1293028"/>
          </a:xfrm>
        </p:spPr>
        <p:txBody>
          <a:bodyPr/>
          <a:lstStyle/>
          <a:p>
            <a:r>
              <a:rPr lang="en-US" dirty="0"/>
              <a:t>Linear regression -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11" y="1223889"/>
            <a:ext cx="10820400" cy="4024125"/>
          </a:xfrm>
        </p:spPr>
        <p:txBody>
          <a:bodyPr/>
          <a:lstStyle/>
          <a:p>
            <a:r>
              <a:rPr lang="en-US" dirty="0"/>
              <a:t>In statistical modelling, regression analysis is a statistical process for estimating the relationships among variables. </a:t>
            </a:r>
          </a:p>
          <a:p>
            <a:r>
              <a:rPr lang="en-US" dirty="0"/>
              <a:t>It includes many techniques for modeling and analyzing several variables, when the focus is on the relationship between a dependent variable and one or more independent​ ​variables</a:t>
            </a:r>
          </a:p>
          <a:p>
            <a:r>
              <a:rPr lang="en-US" dirty="0"/>
              <a:t>Multiple linear regression is when there are multiple independent variables</a:t>
            </a:r>
          </a:p>
          <a:p>
            <a:r>
              <a:rPr lang="en-US" dirty="0"/>
              <a:t>Linear regression cannot be applied where relationships between variables is non-linear (such as exponential, logarithmic, trigonometric, power functions)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96" y="4230464"/>
            <a:ext cx="3160175" cy="237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61" y="4230464"/>
            <a:ext cx="3972417" cy="24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929" y="0"/>
            <a:ext cx="8819271" cy="1293028"/>
          </a:xfrm>
        </p:spPr>
        <p:txBody>
          <a:bodyPr/>
          <a:lstStyle/>
          <a:p>
            <a:r>
              <a:rPr lang="en-IN" dirty="0"/>
              <a:t>Design approach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533378"/>
            <a:ext cx="6414868" cy="4685308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Generic code to apply to any multiple linear regression problem</a:t>
            </a:r>
          </a:p>
          <a:p>
            <a:r>
              <a:rPr lang="en-IN" dirty="0"/>
              <a:t>All matrix functions (determinant, multiply, cofactor, inverse </a:t>
            </a:r>
            <a:r>
              <a:rPr lang="en-IN" dirty="0" err="1"/>
              <a:t>etc</a:t>
            </a:r>
            <a:r>
              <a:rPr lang="en-IN" dirty="0"/>
              <a:t>) are fully reusable in other applications</a:t>
            </a:r>
          </a:p>
          <a:p>
            <a:r>
              <a:rPr lang="en-IN" dirty="0"/>
              <a:t>No assumptions in code on which are dependent and independent variables</a:t>
            </a:r>
          </a:p>
          <a:p>
            <a:r>
              <a:rPr lang="en-IN" dirty="0"/>
              <a:t>Randomized selection of training data to avoid bias</a:t>
            </a:r>
          </a:p>
          <a:p>
            <a:r>
              <a:rPr lang="en-IN" dirty="0"/>
              <a:t>Efficient demarcation of training vs test data through a bitmap array</a:t>
            </a:r>
          </a:p>
          <a:p>
            <a:r>
              <a:rPr lang="en-IN" dirty="0"/>
              <a:t>Recursion used in some matrix functions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1305" y="1533378"/>
            <a:ext cx="4949482" cy="468530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Since the C program needs full dataset in memory, cannot be used for ‘big data’</a:t>
            </a:r>
          </a:p>
          <a:p>
            <a:r>
              <a:rPr lang="en-IN" dirty="0"/>
              <a:t>Arrays on the stack can also be limited by available stack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6604"/>
            <a:ext cx="10820400" cy="2391508"/>
          </a:xfrm>
        </p:spPr>
        <p:txBody>
          <a:bodyPr>
            <a:normAutofit/>
          </a:bodyPr>
          <a:lstStyle/>
          <a:p>
            <a:r>
              <a:rPr lang="en-US" dirty="0"/>
              <a:t>Publicly available dataset with a list of all house prices over recent years with information on number of bedrooms, bathrooms, </a:t>
            </a:r>
            <a:r>
              <a:rPr lang="en-US" dirty="0" err="1"/>
              <a:t>sqft</a:t>
            </a:r>
            <a:r>
              <a:rPr lang="en-US" dirty="0"/>
              <a:t> living, </a:t>
            </a:r>
            <a:r>
              <a:rPr lang="en-US" dirty="0" err="1"/>
              <a:t>sqft</a:t>
            </a:r>
            <a:r>
              <a:rPr lang="en-US" dirty="0"/>
              <a:t> lot, floors, view and so on.</a:t>
            </a:r>
          </a:p>
          <a:p>
            <a:r>
              <a:rPr lang="en-US" dirty="0"/>
              <a:t>This data set will be partitioned into two sets - training set and test set.</a:t>
            </a:r>
          </a:p>
          <a:p>
            <a:pPr lvl="1"/>
            <a:r>
              <a:rPr lang="en-US" dirty="0"/>
              <a:t>(​Initial discovery of relationships is usually done with a training set while a test set and validation set are used for evaluating whether the discovered relationships hold)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243116"/>
            <a:ext cx="11020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2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91" y="1063876"/>
            <a:ext cx="9204848" cy="549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5083" y="282554"/>
            <a:ext cx="11337388" cy="781322"/>
          </a:xfrm>
        </p:spPr>
        <p:txBody>
          <a:bodyPr>
            <a:normAutofit/>
          </a:bodyPr>
          <a:lstStyle/>
          <a:p>
            <a:r>
              <a:rPr lang="en-IN" dirty="0"/>
              <a:t>Multiple linear regression algorithm </a:t>
            </a:r>
          </a:p>
        </p:txBody>
      </p:sp>
    </p:spTree>
    <p:extLst>
      <p:ext uri="{BB962C8B-B14F-4D97-AF65-F5344CB8AC3E}">
        <p14:creationId xmlns:p14="http://schemas.microsoft.com/office/powerpoint/2010/main" val="15330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3" y="1239099"/>
            <a:ext cx="8943922" cy="538672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5083" y="457777"/>
            <a:ext cx="11337388" cy="7813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Multiple linear regression algorithm (Cont’D) </a:t>
            </a:r>
          </a:p>
        </p:txBody>
      </p:sp>
    </p:spTree>
    <p:extLst>
      <p:ext uri="{BB962C8B-B14F-4D97-AF65-F5344CB8AC3E}">
        <p14:creationId xmlns:p14="http://schemas.microsoft.com/office/powerpoint/2010/main" val="20171451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1243</Words>
  <Application>Microsoft Office PowerPoint</Application>
  <PresentationFormat>Widescreen</PresentationFormat>
  <Paragraphs>206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Book Antiqua</vt:lpstr>
      <vt:lpstr>Bookman Old Style</vt:lpstr>
      <vt:lpstr>Century Gothic</vt:lpstr>
      <vt:lpstr>Vapor Trail</vt:lpstr>
      <vt:lpstr>Machine learning To predict housing prices</vt:lpstr>
      <vt:lpstr>AGENDA</vt:lpstr>
      <vt:lpstr>Project goals </vt:lpstr>
      <vt:lpstr>Machine learning - introduction</vt:lpstr>
      <vt:lpstr>Linear regression - Introduction </vt:lpstr>
      <vt:lpstr>Design approach &amp; LIMITATIONS</vt:lpstr>
      <vt:lpstr>Dataset </vt:lpstr>
      <vt:lpstr>Multiple linear regression algorithm </vt:lpstr>
      <vt:lpstr>PowerPoint Presentation</vt:lpstr>
      <vt:lpstr>PowerPoint Presentation</vt:lpstr>
      <vt:lpstr>Program Steps</vt:lpstr>
      <vt:lpstr>Program Steps (Cont’D)</vt:lpstr>
      <vt:lpstr>FunctionS</vt:lpstr>
      <vt:lpstr>Multiplication </vt:lpstr>
      <vt:lpstr>Transpose </vt:lpstr>
      <vt:lpstr>Minor matrix </vt:lpstr>
      <vt:lpstr>DETERMINANT</vt:lpstr>
      <vt:lpstr>SIGN DETERMINATION</vt:lpstr>
      <vt:lpstr>COFACTOR</vt:lpstr>
      <vt:lpstr>INVERSE</vt:lpstr>
      <vt:lpstr>RANDOM selection of training data </vt:lpstr>
      <vt:lpstr>Bit manipulation</vt:lpstr>
      <vt:lpstr>Training data record</vt:lpstr>
      <vt:lpstr>Other APPLICATIONS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Arun Rao (AIDC)</dc:creator>
  <cp:lastModifiedBy>Arun Rao</cp:lastModifiedBy>
  <cp:revision>49</cp:revision>
  <dcterms:modified xsi:type="dcterms:W3CDTF">2016-10-24T03:22:27Z</dcterms:modified>
</cp:coreProperties>
</file>