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7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>
        <p:scale>
          <a:sx n="78" d="100"/>
          <a:sy n="78" d="100"/>
        </p:scale>
        <p:origin x="2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1T16:29:32.7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 83,'-1'0,"0"0,0 0,0 0,0 1,0-1,0 0,0 0,0 1,0-1,1 1,-1-1,0 1,0-1,0 1,1-1,-1 1,0 0,1-1,-1 1,0 0,1 0,-1-1,1 1,-1 0,1 0,-1 0,1 0,0 0,0 0,-1 0,1-1,0 1,0 0,0 0,0 0,0 0,0 0,0 0,0 0,0 0,1 0,-1 0,0 0,1 0,0 1,0 1,1-1,0 1,1-1,-1 0,0 1,1-1,-1 0,1 0,0 0,-1-1,1 1,6 2,10 2,-1-1,1-1,0 0,35 1,82-5,-77-2,16 2,263-7,-5-26,-245 18,142-43,-202 49,1 2,0 1,0 2,36-2,120 8,33-3,-164-4,232-13,709 19,-952 0,50 8,-54-3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1T16:28:15.5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1,'0'1,"0"-1,1 1,-1 0,1 0,-1-1,1 1,-1 0,1-1,-1 1,1-1,0 1,-1-1,1 1,0-1,0 1,-1-1,1 0,0 1,0-1,1 1,24 7,-17-6,90 28,1-4,2-4,0-5,0-5,148 0,2708-18,-1758 8,-1154-2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1T16:18:12.8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1,'82'-1,"97"3,-163 0,-1 1,1 0,-1 1,20 8,37 10,-8-12,-33-6,0 1,58 19,-55-13,0 0,0-3,1-1,0-1,1-2,59-1,4419-6,-4465 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1T16:18:15.5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0 142,'523'-8,"-6"-42,-368 23,-45 6,0 6,162-5,1854 25,-1344-6,-736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1T16:18:17.9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0 121,'1'-1,"-1"1,1-1,-1 0,1 0,-1 0,1 0,-1 1,1-1,-1 0,1 0,0 1,0-1,-1 1,1-1,0 1,0-1,0 1,-1-1,1 1,0-1,0 1,0 0,0 0,0 0,1-1,29-4,-27 4,86-6,146 6,-109 3,2270-2,-2283-5,141-24,-27 1,353 2,4 28,-162 2,-398-4,10 0,47-5,-48-1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1T16:18:20.6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0 112,'780'0,"-739"-2,-1-3,1-1,-1-2,68-23,-54 14,84-13,-19 19,216 9,-167 6,197 10,32 0,1508-15,-1875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1T16:23:26.6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57,'1'1,"0"0,0 0,0 0,-1 0,1 0,0 0,1 0,-1 0,0 0,0 0,0-1,0 1,1 0,-1-1,0 1,1-1,-1 1,0-1,1 0,-1 0,1 1,-1-1,2 0,0 0,32 6,0-3,0 0,49-4,109-17,-135 11,88-20,-95 16,91-8,282 17,-205 5,8192-4,-8369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1T16:23:31.3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0,'23'2,"0"0,0 2,0 0,27 10,-19-5,41 5,37-5,167-8,-114-4,55 1,239 5,-428-1,0 2,46 13,30 4,40-10,165-10,-167-3,4280-1,-2331 5,-1415-2,-434-18,-157 9,9-3,87-4,-6 16,-136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1T16:29:34.8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59,'1630'0,"-1571"-2,87-16,-21 1,323-5,5 24,-135 1,590-3,-848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1T16:29:38.0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1 193,'0'-2,"0"0,1 0,-1 0,0-1,1 1,0 0,0 0,0 0,0 0,0 0,0 0,0 1,0-1,1 0,-1 0,1 1,-1-1,1 1,0 0,-1-1,1 1,0 0,0 0,0 0,0 0,0 0,0 1,0-1,1 0,-1 1,2-1,12-1,0 0,-1 0,24 2,-15 0,712-3,-363 6,382-3,-667-5,0-3,127-30,-80 7,-64 14,0 2,116-8,223 22,-197 2,-177-1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1T16:29:46.8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1 352,'909'0,"-863"-3,0-1,74-17,-72 11,0 2,53-2,12 7,187-30,-149 11,0 7,225 6,859 11,-648-3,-475-2,-1-5,173-35,209-88,-433 114,-12 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1T16:30:00.2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0 109,'58'-1,"-33"-1,-1 2,1 0,0 2,-1 0,0 2,27 7,-14 0,0-1,1-3,1 0,43 0,157-7,-116-2,-62 2,516-17,-560 16,51-4,75-16,-29 2,155-7,-103 13,147 4,-194 10,123-17,11-8,306 9,1070 17,-869-3,-675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1T16:30:03.0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0 114,'2318'0,"-2126"-13,-36 1,586 8,-409 6,-264-6,0-3,78-17,20-3,230 2,5 27,-121 1,112-3,-353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1T16:27:47.5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0 112,'1'1,"-1"0,0 0,1 0,-1 0,1 0,-1 0,1 0,-1 0,1 0,0 0,0 0,-1 0,1-1,0 1,0 0,0-1,0 1,0-1,0 1,0-1,0 1,0-1,0 1,0-1,0 0,0 0,0 0,1 1,38 3,-34-3,54 4,98 20,-134-19,-1-1,1-1,0-1,0-1,0-1,37-4,-22-2,13 0,-1-3,0-1,59-20,81-25,-109 33,-25 9,1 3,98-3,-34 3,422-2,-347 13,3932-2,-4053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1T16:27:58.8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57,'74'-2,"-44"0,-1 1,1 2,-1 0,1 2,50 12,-18 3,1-3,0-3,75 5,302-11,-255-8,2503 2,-2372-24,-95 3,393 11,-555 11,201-14,-67 2,591 6,-440 7,-271-6,122-21,-33 2,-123 19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1T16:28:12.9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1 112,'0'-1,"0"1,0-1,0 0,0 0,1 1,-1-1,0 0,1 1,-1-1,1 0,-1 1,1-1,-1 1,1-1,-1 0,1 1,-1-1,1 1,0 0,-1-1,1 1,0-1,-1 1,1 0,0 0,1-1,24-4,-18 3,70-11,0 3,145 0,1780 11,-1192-1,-781-2,0-1,-1-1,40-12,45-6,298 12,-308 11,-63-1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F8588-9D82-4402-AA3B-F9A655129F1E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0D33A-53FA-4561-BA36-1894DA4F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0D33A-53FA-4561-BA36-1894DA4FC2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54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Tables for promoter region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0D33A-53FA-4561-BA36-1894DA4FC2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91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D65E-2DB0-1853-109F-488C043B0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DE1C2-997E-3037-162E-1346CEA5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E4B6D-2C95-88CA-51D7-1D3335C8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3BF5-41CD-4BF9-9E36-7EF79B81248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40250-BDB7-D392-2E4D-086BE6E5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5A744-A5AE-C4F9-0798-1A2BC42F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0E68-AAFE-4535-9494-3750775D7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8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AD42E-BE65-4E65-F640-EB479992C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7CD88-17E8-7AC1-18AD-0A59EB51A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61159-0DF0-FC4D-4E00-0FF9B28D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3BF5-41CD-4BF9-9E36-7EF79B81248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73E46-4914-A925-DCA6-BF37137F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3D131-401B-C54A-B60A-F79C9B66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0E68-AAFE-4535-9494-3750775D7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3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A0DA83-ABE2-B66A-266E-9B60EF1E18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8EE2B-83A7-2A97-D0EC-664A50917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869B0-5654-5F05-AB2E-C47D0ECB1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3BF5-41CD-4BF9-9E36-7EF79B81248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1F740-11EA-6168-60D1-6F0DA1FC3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62A56-A73D-B2BA-3D82-45DAF1C8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0E68-AAFE-4535-9494-3750775D7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9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585BD-BAB2-67E9-447E-55B434AC2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152CE-4F32-D866-8454-5A891ED52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7FCEA-A5EA-04BC-29AF-C189FFA39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3BF5-41CD-4BF9-9E36-7EF79B81248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EBF4-E2E1-C5C3-F09C-F73411723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E1B76-E609-6908-F8EF-B305F6BB6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0E68-AAFE-4535-9494-3750775D7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9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7B017-F633-5039-9227-9893FCAB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67442-9A96-BF14-BDDF-1DC99609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F6341-99C3-B329-9E74-ED5350CA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3BF5-41CD-4BF9-9E36-7EF79B81248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5721E-3AC3-7FCE-FA14-4E1B0281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283C1-2A23-02FA-CC69-9ADDCFF9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0E68-AAFE-4535-9494-3750775D7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3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364C-2DA3-A278-BE88-F5164BE6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3D7DF-5CDF-C6F9-73E6-67FAE3CCC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89E19-91DA-C48A-B4FC-2D57796C4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654F5-8537-667A-3766-F9E5892F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3BF5-41CD-4BF9-9E36-7EF79B81248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FC7DC-3F54-3FF5-9415-3CF0D355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2D7CF-3CDE-7A8C-98A1-495D9D64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0E68-AAFE-4535-9494-3750775D7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9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0495-1CEF-C113-1978-8452DCD85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02F1D-FD64-6FA8-DCB7-9D108F8B9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22F4F-31EC-88A6-F33D-6D9590557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9D3C8-06E8-52A6-7CF0-F376B5BF3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85A83-E5E3-9915-1621-FD2BF9BB25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456C58-6B88-B0FA-AE4A-5FA0890A1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3BF5-41CD-4BF9-9E36-7EF79B81248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94802-79BB-637E-A82F-AD7123FDA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58753-B549-7F3E-0E67-04C90DC8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0E68-AAFE-4535-9494-3750775D7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8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9D1B1-12AA-C354-5F04-0B5CEEA1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7DA361-ED0C-8867-06EA-C716A1669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3BF5-41CD-4BF9-9E36-7EF79B81248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73209-A612-672F-C338-4966D642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3CF5D-D8EB-7C54-820C-EEB1C7EE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0E68-AAFE-4535-9494-3750775D7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1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B5D07-A7BE-036D-2878-3E27505DF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3BF5-41CD-4BF9-9E36-7EF79B81248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0CE00-7ED0-4611-3BBE-CE6E1B59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F5A99-52C9-0345-487E-2F73014B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0E68-AAFE-4535-9494-3750775D7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3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5114-F575-6A60-589A-FE4BB8A48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E1BCA-6D6B-C7D2-D39A-D2B06EEDA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1847A-C355-92F5-FAFE-2A1FF2CF1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4840A-8F05-A0E8-FF68-346EB8CC1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3BF5-41CD-4BF9-9E36-7EF79B81248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492FD-7E96-E545-7A00-C51FBB3FA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12543-FFBE-6500-7B8B-F8C2FC13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0E68-AAFE-4535-9494-3750775D7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3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C42E8-B520-CE29-F881-F8FEF6BE9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5D2BF8-A577-DFBD-8C6A-0AB8C1C16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C3AAC-B161-7244-E814-3B8CB7C5F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7BBEF-0317-55D0-2D56-1F412CD1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3BF5-41CD-4BF9-9E36-7EF79B81248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A5CD5-5DEE-2434-90B3-6D8F7EFB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B95B3-BFB1-D07F-4A06-A69B06BC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0E68-AAFE-4535-9494-3750775D7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8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3C0554-43B5-814E-8F4E-92ED76A1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726C1-5E9C-A52C-4F8D-CEFFF3DE4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33EE2-F0A8-818D-9D36-9483AF661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E3BF5-41CD-4BF9-9E36-7EF79B81248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83CD7-5CD4-A56D-1627-BB8C8DDC3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6993-E7F9-C4F7-EC98-DC4F1F749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E0E68-AAFE-4535-9494-3750775D7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9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4.xml"/><Relationship Id="rId1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6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3.xml"/><Relationship Id="rId5" Type="http://schemas.openxmlformats.org/officeDocument/2006/relationships/image" Target="../media/image3.png"/><Relationship Id="rId15" Type="http://schemas.openxmlformats.org/officeDocument/2006/relationships/customXml" Target="../ink/ink5.xml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customXml" Target="../ink/ink2.xml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10.xml"/><Relationship Id="rId3" Type="http://schemas.openxmlformats.org/officeDocument/2006/relationships/image" Target="../media/image11.png"/><Relationship Id="rId7" Type="http://schemas.openxmlformats.org/officeDocument/2006/relationships/customXml" Target="../ink/ink7.xml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9.xml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customXml" Target="../ink/ink8.xml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openxmlformats.org/officeDocument/2006/relationships/customXml" Target="../ink/ink14.xml"/><Relationship Id="rId4" Type="http://schemas.openxmlformats.org/officeDocument/2006/relationships/customXml" Target="../ink/ink11.xml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5" Type="http://schemas.openxmlformats.org/officeDocument/2006/relationships/image" Target="../media/image27.png"/><Relationship Id="rId4" Type="http://schemas.openxmlformats.org/officeDocument/2006/relationships/customXml" Target="../ink/ink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EE5D9-826F-314F-4FD4-D3957D683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581" y="1041400"/>
            <a:ext cx="11002296" cy="2387600"/>
          </a:xfrm>
        </p:spPr>
        <p:txBody>
          <a:bodyPr>
            <a:normAutofit fontScale="90000"/>
          </a:bodyPr>
          <a:lstStyle/>
          <a:p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Identification of GO and KEGG Differences between Enrichment Methods with and without Bias Correction for CpG Sites Associated with Gestational Age at Birth</a:t>
            </a:r>
            <a:endParaRPr lang="en-US" sz="14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45321-F03B-8673-BB6D-BA61A353F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5810"/>
            <a:ext cx="9144000" cy="1655762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Mentor: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Dr. Timothy York, Professor of Human and Molecular Genetics</a:t>
            </a:r>
            <a:endParaRPr lang="en-US" b="0" dirty="0">
              <a:effectLst/>
            </a:endParaRPr>
          </a:p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Student: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Ashley Victor, Center for Biological Data Science, Bioinformatics major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695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0B63-D0CE-EF13-322C-8843D01B2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33" y="551939"/>
            <a:ext cx="10515600" cy="90323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FC34-9113-DCBE-9DE3-D77830D82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33" y="2091097"/>
            <a:ext cx="5405284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study had similar results to PREG study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it makes sense to use bias correction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could be a more significant change in results using a different data set. 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AA91371-FA44-3251-BF36-57025AB7B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470" y="1988629"/>
            <a:ext cx="5500656" cy="363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32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AA2D-612B-E7F0-B15F-A9E5C898E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Gained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37286-7C3E-6B7E-E1C8-86C9687E7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enrichment methods through literature review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Bioconductor and R Studio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a scientific paper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Troubleshooting and debugging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Learned R and read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tidyverse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Watched Bioconductor videos </a:t>
            </a:r>
          </a:p>
        </p:txBody>
      </p:sp>
    </p:spTree>
    <p:extLst>
      <p:ext uri="{BB962C8B-B14F-4D97-AF65-F5344CB8AC3E}">
        <p14:creationId xmlns:p14="http://schemas.microsoft.com/office/powerpoint/2010/main" val="3870865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4165-EE7D-776A-93FF-A9A1EFD2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6FEFC-4B8C-7095-C83D-E8C9C3BF2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Dong, D., Tian, Y., Zheng, S. C., &amp;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Teschendorff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E. (2019).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ebGSEA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Improved Gene Set Enrichment Analysis method for Epigenome-Wide-Association Studies, Bioinformatics, 35(18), 3514–3516. https://doi.org/10.1093/bioinformatics/btz073</a:t>
            </a:r>
          </a:p>
          <a:p>
            <a:pPr>
              <a:lnSpc>
                <a:spcPct val="110000"/>
              </a:lnSpc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Maksimovic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Oshlack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&amp;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Phipson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(2021). Gene Set Enrichment Analysis for Genome-wide DNA Methylation Data. Genome Biology, 22, 173. doi:10.1186/s13059-021-02388-x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Ren, X.,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F. (2022, May 1).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methylGSA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Gene Set Analysis for DNA Methylation Datasets. METHYLGSA: Gene set analysis for DNA methylation datasets. Retrieved May 11, 2022, from https://bioconductor.org/packages/devel/bioc/vignettes/methylGSA/inst/doc/methylGSA-vignette.html 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York, T.P.,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Latendresse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J., Jackson-Cook, C.,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Lapato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D.M., Moyer, S., Wolen, A. R.,  Roberson-Nay, R., Do, E. K., Murphy, S.K.,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Hoyo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 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Fuemmeler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B.F. &amp; Strauss, J.F. (2020). Replicated Umbilical Cord Blood DNA Methylation Loci Associated with Gestational Age at Birth, Epigenetics, 15(11), 1243-1258.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10.1080/15592294.2020.1767277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Zhang, T.,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Waard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A., Wuhrer, M.,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Spaapen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M. (1, January 1). The role of glycosphingolipids in immune cell functions. Frontiers. Retrieved May 11, 2022, from https://www.frontiersin.org/articles/10.3389/fimmu.2019.00090/full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Additional Links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Supplemental Tables: &lt;https://osf.io/5j89d/?view_only=7fcf8a761e47479ba1da715a162dae35&gt;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R Script: &lt;https://mfr.osf.io/render?url=https://osf.io/brfqs/?direct%26mode=render%26action=download%26mode=render&gt;</a:t>
            </a:r>
          </a:p>
        </p:txBody>
      </p:sp>
    </p:spTree>
    <p:extLst>
      <p:ext uri="{BB962C8B-B14F-4D97-AF65-F5344CB8AC3E}">
        <p14:creationId xmlns:p14="http://schemas.microsoft.com/office/powerpoint/2010/main" val="698964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28CE-7399-A67D-AB80-62672ECD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EDBE9-05F5-3629-207B-982BE9E8B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The Pregnancy, Race, Environment and Genes (PREG) study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levels in fetal tissue</a:t>
            </a:r>
          </a:p>
          <a:p>
            <a:pPr lvl="1">
              <a:lnSpc>
                <a:spcPct val="100000"/>
              </a:lnSpc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Utilized the </a:t>
            </a:r>
            <a:r>
              <a:rPr lang="en-US" b="0" i="1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clusterProfiler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package for enrichment analysis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Found </a:t>
            </a:r>
            <a:r>
              <a:rPr lang="en-US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2,372 significant overlapping DMPs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which mapped to 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1,842 genes</a:t>
            </a:r>
          </a:p>
          <a:p>
            <a:pPr lvl="1">
              <a:lnSpc>
                <a:spcPct val="100000"/>
              </a:lnSpc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Biological relevance: immune response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Did not consider multi-probe bias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Multi-probe bias: </a:t>
            </a:r>
          </a:p>
          <a:p>
            <a:pPr lvl="3">
              <a:lnSpc>
                <a:spcPct val="100000"/>
              </a:lnSpc>
            </a:pPr>
            <a:r>
              <a:rPr lang="en-US" sz="16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number of CpG probes has been shown to correlate with gene size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pPr lvl="3">
              <a:lnSpc>
                <a:spcPct val="100000"/>
              </a:lnSpc>
            </a:pPr>
            <a:r>
              <a:rPr lang="en-US" sz="16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gene sets with more CpG sites are more likely to be labeled as significantly enriched</a:t>
            </a:r>
          </a:p>
          <a:p>
            <a:pPr lvl="1"/>
            <a:endParaRPr lang="en-US" b="0" i="0" u="none" strike="noStrike" dirty="0">
              <a:solidFill>
                <a:srgbClr val="333333"/>
              </a:solidFill>
              <a:effectLst/>
              <a:latin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39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382EF-2061-EA00-6400-C0183FF07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B0B1A-241B-DB50-BC07-5A152D532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build upon findings from the PREG study by performing the enrichment study using a different enrichment method that accounts for multi-probe bias.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the how different enrichment methods statistically deal with multi-probe bias</a:t>
            </a:r>
          </a:p>
        </p:txBody>
      </p:sp>
    </p:spTree>
    <p:extLst>
      <p:ext uri="{BB962C8B-B14F-4D97-AF65-F5344CB8AC3E}">
        <p14:creationId xmlns:p14="http://schemas.microsoft.com/office/powerpoint/2010/main" val="49938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3A22-636F-55AA-11AF-7D199688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32B19-11C3-9B8D-DD0C-2D54C933B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to understand current enrichment methods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enrichment analysis for GO terms &amp; KEGG pathways with and without bias correction for all genomic regions &amp; specific genomic regions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missMethyl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gometh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for enrichment analysis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Regions analyzed: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Default: All genomic regions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Promoter: TSS200, TSS1500, 1stExon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TSS200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3’ UTR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5’UTR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1stExon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423732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94D15F2-98E7-8558-C01A-949E19277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54" y="859953"/>
            <a:ext cx="4715977" cy="2423073"/>
          </a:xfrm>
        </p:spPr>
      </p:pic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3F638BFF-FDC8-CF8D-D71B-1BD2997F30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495" y="4086828"/>
            <a:ext cx="5426765" cy="2478769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3044B7DF-D724-B436-D4B3-8C06CD021B6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18" b="62990"/>
          <a:stretch/>
        </p:blipFill>
        <p:spPr>
          <a:xfrm>
            <a:off x="143954" y="4232731"/>
            <a:ext cx="5020472" cy="2625269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9A93522A-210C-E78B-2F6E-BC0821EDC1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495" y="828388"/>
            <a:ext cx="5206466" cy="240527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2FDF264-CA56-9EDC-4208-0EAD9C8222CF}"/>
              </a:ext>
            </a:extLst>
          </p:cNvPr>
          <p:cNvSpPr txBox="1">
            <a:spLocks/>
          </p:cNvSpPr>
          <p:nvPr/>
        </p:nvSpPr>
        <p:spPr>
          <a:xfrm>
            <a:off x="756155" y="155408"/>
            <a:ext cx="3491577" cy="614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Enriched GO terms associated with DMR in all genomic regions with bias correction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C637A60-5818-9ADB-0F66-400DDF834352}"/>
              </a:ext>
            </a:extLst>
          </p:cNvPr>
          <p:cNvSpPr txBox="1">
            <a:spLocks/>
          </p:cNvSpPr>
          <p:nvPr/>
        </p:nvSpPr>
        <p:spPr>
          <a:xfrm>
            <a:off x="7518077" y="159576"/>
            <a:ext cx="3491577" cy="614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3: Enriched KEGG pathways associated with DMR in all genomic regions with bias correction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94A7079-D88B-9E3B-4ABB-30E9D7B7CD09}"/>
              </a:ext>
            </a:extLst>
          </p:cNvPr>
          <p:cNvSpPr txBox="1">
            <a:spLocks/>
          </p:cNvSpPr>
          <p:nvPr/>
        </p:nvSpPr>
        <p:spPr>
          <a:xfrm>
            <a:off x="836424" y="3574974"/>
            <a:ext cx="3491577" cy="614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2: Enriched GO terms associated with DMR in all genomic regions without bias correction 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BDE8F60-77F5-1DE4-4F01-5D012ADD0FEE}"/>
              </a:ext>
            </a:extLst>
          </p:cNvPr>
          <p:cNvSpPr txBox="1">
            <a:spLocks/>
          </p:cNvSpPr>
          <p:nvPr/>
        </p:nvSpPr>
        <p:spPr>
          <a:xfrm>
            <a:off x="7418088" y="3415620"/>
            <a:ext cx="3491577" cy="614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4: Enriched KEGG pathways associated with DMR in all genomic regions without bias correction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88295C2-10A2-5545-130C-6F8183959ABE}"/>
                  </a:ext>
                </a:extLst>
              </p14:cNvPr>
              <p14:cNvContentPartPr/>
              <p14:nvPr/>
            </p14:nvContentPartPr>
            <p14:xfrm>
              <a:off x="1417308" y="4551956"/>
              <a:ext cx="1267920" cy="612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88295C2-10A2-5545-130C-6F8183959AB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63668" y="4444316"/>
                <a:ext cx="137556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6FDE063-F206-6BF0-4195-DD1DD010A3C6}"/>
                  </a:ext>
                </a:extLst>
              </p14:cNvPr>
              <p14:cNvContentPartPr/>
              <p14:nvPr/>
            </p14:nvContentPartPr>
            <p14:xfrm>
              <a:off x="1307508" y="4786676"/>
              <a:ext cx="1492920" cy="216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6FDE063-F206-6BF0-4195-DD1DD010A3C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53508" y="4678676"/>
                <a:ext cx="160056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98431BE-B337-F3A3-410D-CE36B3169B00}"/>
                  </a:ext>
                </a:extLst>
              </p14:cNvPr>
              <p14:cNvContentPartPr/>
              <p14:nvPr/>
            </p14:nvContentPartPr>
            <p14:xfrm>
              <a:off x="1346748" y="4944716"/>
              <a:ext cx="1272960" cy="698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98431BE-B337-F3A3-410D-CE36B3169B0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93108" y="4837076"/>
                <a:ext cx="1380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FB8099B-E259-AF7B-883D-73504AE7B533}"/>
                  </a:ext>
                </a:extLst>
              </p14:cNvPr>
              <p14:cNvContentPartPr/>
              <p14:nvPr/>
            </p14:nvContentPartPr>
            <p14:xfrm>
              <a:off x="8042748" y="4504436"/>
              <a:ext cx="1922400" cy="1267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FB8099B-E259-AF7B-883D-73504AE7B53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89108" y="4396796"/>
                <a:ext cx="203004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DD0B887-9EDD-1CDF-1285-07BA957DD94A}"/>
                  </a:ext>
                </a:extLst>
              </p14:cNvPr>
              <p14:cNvContentPartPr/>
              <p14:nvPr/>
            </p14:nvContentPartPr>
            <p14:xfrm>
              <a:off x="8013228" y="5033996"/>
              <a:ext cx="2241720" cy="604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DD0B887-9EDD-1CDF-1285-07BA957DD94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959228" y="4925996"/>
                <a:ext cx="234936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C4B5EE1-B3AD-E356-7068-2A0535DFE9EE}"/>
                  </a:ext>
                </a:extLst>
              </p14:cNvPr>
              <p14:cNvContentPartPr/>
              <p14:nvPr/>
            </p14:nvContentPartPr>
            <p14:xfrm>
              <a:off x="7944468" y="4324436"/>
              <a:ext cx="2054520" cy="414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C4B5EE1-B3AD-E356-7068-2A0535DFE9E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890468" y="4216436"/>
                <a:ext cx="2162160" cy="257040"/>
              </a:xfrm>
              <a:prstGeom prst="rect">
                <a:avLst/>
              </a:prstGeom>
            </p:spPr>
          </p:pic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EC8926-BEE8-2521-7AE2-36F783C79B72}"/>
              </a:ext>
            </a:extLst>
          </p:cNvPr>
          <p:cNvCxnSpPr/>
          <p:nvPr/>
        </p:nvCxnSpPr>
        <p:spPr>
          <a:xfrm>
            <a:off x="5702710" y="-41787"/>
            <a:ext cx="0" cy="6941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12947C9-9B35-8C14-AE0D-49A3F36D4C99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46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C7E6-B86D-67C9-96C2-9EDF5A39F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0181" y="155408"/>
            <a:ext cx="3491577" cy="614248"/>
          </a:xfrm>
        </p:spPr>
        <p:txBody>
          <a:bodyPr>
            <a:no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7: Enriched GO terms associated with DMR in the promoter region with bias correction </a:t>
            </a: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84D0598-D9DD-0D70-E026-CA8ED84D9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97" y="4270784"/>
            <a:ext cx="5826924" cy="2360396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73AF16A1-355D-62D8-3479-E7F6B40E1F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480" y="4172915"/>
            <a:ext cx="3715890" cy="2447052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E37AEAA7-8FEE-43E6-70E7-1CE5B24813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6" y="785993"/>
            <a:ext cx="5686406" cy="2360396"/>
          </a:xfrm>
          <a:prstGeom prst="rect">
            <a:avLst/>
          </a:prstGeom>
        </p:spPr>
      </p:pic>
      <p:pic>
        <p:nvPicPr>
          <p:cNvPr id="15" name="Picture 1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D871626-0BC1-F7B9-E310-7CC5A27140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85" y="726236"/>
            <a:ext cx="4318560" cy="259755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F45C2051-3CB4-4A52-C5E5-A73B8DEF0E70}"/>
              </a:ext>
            </a:extLst>
          </p:cNvPr>
          <p:cNvSpPr txBox="1">
            <a:spLocks/>
          </p:cNvSpPr>
          <p:nvPr/>
        </p:nvSpPr>
        <p:spPr>
          <a:xfrm>
            <a:off x="7220182" y="3534214"/>
            <a:ext cx="3491577" cy="6387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8: Enriched GO terms associated with DMR in the promoter region without bias correction 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10E8107-CBCD-6995-77E1-6B2B010482A6}"/>
              </a:ext>
            </a:extLst>
          </p:cNvPr>
          <p:cNvSpPr txBox="1">
            <a:spLocks/>
          </p:cNvSpPr>
          <p:nvPr/>
        </p:nvSpPr>
        <p:spPr>
          <a:xfrm>
            <a:off x="756155" y="155408"/>
            <a:ext cx="3491577" cy="614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5: Enriched GO terms associated with DMR in the promoter region with bias correction 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78F0C9A6-410E-D068-7A88-041226DD779C}"/>
              </a:ext>
            </a:extLst>
          </p:cNvPr>
          <p:cNvSpPr txBox="1">
            <a:spLocks/>
          </p:cNvSpPr>
          <p:nvPr/>
        </p:nvSpPr>
        <p:spPr>
          <a:xfrm>
            <a:off x="756154" y="3558667"/>
            <a:ext cx="3491577" cy="614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6: Enriched GO terms associated with DMR in the promoter region without bias correction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17031F-9A2F-4715-6A11-4CF193049726}"/>
              </a:ext>
            </a:extLst>
          </p:cNvPr>
          <p:cNvCxnSpPr/>
          <p:nvPr/>
        </p:nvCxnSpPr>
        <p:spPr>
          <a:xfrm>
            <a:off x="632615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819B36-7E55-E1B4-1DF6-06A173752EA9}"/>
              </a:ext>
            </a:extLst>
          </p:cNvPr>
          <p:cNvCxnSpPr/>
          <p:nvPr/>
        </p:nvCxnSpPr>
        <p:spPr>
          <a:xfrm>
            <a:off x="0" y="353421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2730608-95F0-FC87-6028-AAA7051CFF1B}"/>
                  </a:ext>
                </a:extLst>
              </p14:cNvPr>
              <p14:cNvContentPartPr/>
              <p14:nvPr/>
            </p14:nvContentPartPr>
            <p14:xfrm>
              <a:off x="1592628" y="1031516"/>
              <a:ext cx="2306880" cy="676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2730608-95F0-FC87-6028-AAA7051CFF1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38628" y="923876"/>
                <a:ext cx="241452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7F0DCB2-BA81-D6D2-55C9-132EFC82A6AD}"/>
                  </a:ext>
                </a:extLst>
              </p14:cNvPr>
              <p14:cNvContentPartPr/>
              <p14:nvPr/>
            </p14:nvContentPartPr>
            <p14:xfrm>
              <a:off x="1386348" y="4541876"/>
              <a:ext cx="2592720" cy="504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7F0DCB2-BA81-D6D2-55C9-132EFC82A6A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32348" y="4434236"/>
                <a:ext cx="270036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463B7FA-5F7D-0744-195F-E6256FC4B0F6}"/>
                  </a:ext>
                </a:extLst>
              </p14:cNvPr>
              <p14:cNvContentPartPr/>
              <p14:nvPr/>
            </p14:nvContentPartPr>
            <p14:xfrm>
              <a:off x="8308068" y="4413716"/>
              <a:ext cx="1465920" cy="403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463B7FA-5F7D-0744-195F-E6256FC4B0F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54428" y="4306076"/>
                <a:ext cx="157356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8AF77F0-DE48-3738-CE02-275659B3FB5A}"/>
                  </a:ext>
                </a:extLst>
              </p14:cNvPr>
              <p14:cNvContentPartPr/>
              <p14:nvPr/>
            </p14:nvContentPartPr>
            <p14:xfrm>
              <a:off x="8386548" y="992636"/>
              <a:ext cx="1803600" cy="511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8AF77F0-DE48-3738-CE02-275659B3FB5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32908" y="884996"/>
                <a:ext cx="1911240" cy="26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0966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24AF4F8-02FB-D19E-DDDC-E1ECDBB36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87" y="2499505"/>
            <a:ext cx="5073561" cy="2536783"/>
          </a:xfrm>
        </p:spPr>
      </p:pic>
      <p:pic>
        <p:nvPicPr>
          <p:cNvPr id="7" name="Picture 6" descr="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271F8AD7-7BFF-6215-2DE1-6A7A7EDF9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787" y="2488922"/>
            <a:ext cx="5221045" cy="25473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23C48C-31C7-D139-6CBC-BBB65EF4D321}"/>
              </a:ext>
            </a:extLst>
          </p:cNvPr>
          <p:cNvSpPr txBox="1"/>
          <p:nvPr/>
        </p:nvSpPr>
        <p:spPr>
          <a:xfrm>
            <a:off x="3116825" y="19665"/>
            <a:ext cx="6012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terms for the body genomic region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3FE7DE5-8B70-11EF-6663-D7654CB2479F}"/>
              </a:ext>
            </a:extLst>
          </p:cNvPr>
          <p:cNvSpPr txBox="1">
            <a:spLocks/>
          </p:cNvSpPr>
          <p:nvPr/>
        </p:nvSpPr>
        <p:spPr>
          <a:xfrm>
            <a:off x="899027" y="1770754"/>
            <a:ext cx="3491577" cy="614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9: Enriched GO terms associated with DMR in the body region with bias correction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10485B6-C421-7DB0-1C52-C2A686FD4865}"/>
              </a:ext>
            </a:extLst>
          </p:cNvPr>
          <p:cNvSpPr txBox="1">
            <a:spLocks/>
          </p:cNvSpPr>
          <p:nvPr/>
        </p:nvSpPr>
        <p:spPr>
          <a:xfrm>
            <a:off x="7639040" y="1770754"/>
            <a:ext cx="3491577" cy="614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10: Enriched GO terms associated with DMR in the body without bias correction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1FEDD3A-BBF0-E4C8-3923-B6F41AB738B5}"/>
                  </a:ext>
                </a:extLst>
              </p14:cNvPr>
              <p14:cNvContentPartPr/>
              <p14:nvPr/>
            </p14:nvContentPartPr>
            <p14:xfrm>
              <a:off x="1690908" y="2772116"/>
              <a:ext cx="1984320" cy="511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1FEDD3A-BBF0-E4C8-3923-B6F41AB738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37268" y="2664116"/>
                <a:ext cx="209196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CC35074-2EAC-6582-E541-3064B0B3034C}"/>
                  </a:ext>
                </a:extLst>
              </p14:cNvPr>
              <p14:cNvContentPartPr/>
              <p14:nvPr/>
            </p14:nvContentPartPr>
            <p14:xfrm>
              <a:off x="1641948" y="3213476"/>
              <a:ext cx="1656000" cy="51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CC35074-2EAC-6582-E541-3064B0B303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87948" y="3105836"/>
                <a:ext cx="176364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D74A68E-4F67-ADAB-1A0C-B955F45922BB}"/>
                  </a:ext>
                </a:extLst>
              </p14:cNvPr>
              <p14:cNvContentPartPr/>
              <p14:nvPr/>
            </p14:nvContentPartPr>
            <p14:xfrm>
              <a:off x="7973628" y="3004316"/>
              <a:ext cx="1896480" cy="435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D74A68E-4F67-ADAB-1A0C-B955F45922B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19628" y="2896676"/>
                <a:ext cx="200412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946161B-0BCE-77FD-A9FC-1439C35AE60E}"/>
                  </a:ext>
                </a:extLst>
              </p14:cNvPr>
              <p14:cNvContentPartPr/>
              <p14:nvPr/>
            </p14:nvContentPartPr>
            <p14:xfrm>
              <a:off x="7963908" y="3489236"/>
              <a:ext cx="1641960" cy="406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946161B-0BCE-77FD-A9FC-1439C35AE60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09908" y="3381236"/>
                <a:ext cx="1749600" cy="25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010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00C3A-ABA9-74B0-C256-F579AE83C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93" y="0"/>
            <a:ext cx="9139813" cy="63561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Enriched KEGG Pathways Results for 5’ UTR Region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759314A-9B0C-BC0C-3DE7-B69B93865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3" y="2063889"/>
            <a:ext cx="5486400" cy="255891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EE8D62D-3171-8B43-A372-DB54318B9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542" y="1893632"/>
            <a:ext cx="5851435" cy="272917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D3F1E1E-C624-B102-1C8F-C00132ECBB9A}"/>
              </a:ext>
            </a:extLst>
          </p:cNvPr>
          <p:cNvSpPr txBox="1">
            <a:spLocks/>
          </p:cNvSpPr>
          <p:nvPr/>
        </p:nvSpPr>
        <p:spPr>
          <a:xfrm>
            <a:off x="1029655" y="1358771"/>
            <a:ext cx="3491577" cy="614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11: Enriched KEGG pathways associated with DMR in the 5’ UTR region with bias correction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175F547-F038-8513-4269-D2F49AEED34C}"/>
              </a:ext>
            </a:extLst>
          </p:cNvPr>
          <p:cNvSpPr txBox="1">
            <a:spLocks/>
          </p:cNvSpPr>
          <p:nvPr/>
        </p:nvSpPr>
        <p:spPr>
          <a:xfrm>
            <a:off x="7438809" y="1279384"/>
            <a:ext cx="3491577" cy="614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12: Enriched KEGG pathways associated with DMR in the 5’ UTR region without bias correction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71C5381-D6CA-7924-ACBA-32E14E6F43DE}"/>
                  </a:ext>
                </a:extLst>
              </p14:cNvPr>
              <p14:cNvContentPartPr/>
              <p14:nvPr/>
            </p14:nvContentPartPr>
            <p14:xfrm>
              <a:off x="1032468" y="2349252"/>
              <a:ext cx="3567240" cy="30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71C5381-D6CA-7924-ACBA-32E14E6F43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8468" y="2241252"/>
                <a:ext cx="367488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BC43471-8D3E-FA9C-D0A4-190C5FFFAE87}"/>
                  </a:ext>
                </a:extLst>
              </p14:cNvPr>
              <p14:cNvContentPartPr/>
              <p14:nvPr/>
            </p14:nvContentPartPr>
            <p14:xfrm>
              <a:off x="7197108" y="2221812"/>
              <a:ext cx="3708000" cy="41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BC43471-8D3E-FA9C-D0A4-190C5FFFAE8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43108" y="2113812"/>
                <a:ext cx="3815640" cy="25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2429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A5F03-A9FC-2993-A274-C3A9D72F9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Main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340FE-3215-8A21-8170-9429128DA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results with PREG Study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Genomic Regions of interest: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genomic regions: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Terms: Inflammatory and immune response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KEGG Pathways: Axon guidance, Th17 cell differentiation, lipid atherosclerosis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Promoter region: TSS200, TSS1500, 1stExon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Terms: regulation of immune system response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KEGG pathways: Th17 cell differentiation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Body: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terms: GTPase regulation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5’ UTR: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KEGG pathways: Glycosphingolipid biosynthesis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90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2853</TotalTime>
  <Words>951</Words>
  <Application>Microsoft Office PowerPoint</Application>
  <PresentationFormat>Widescreen</PresentationFormat>
  <Paragraphs>81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Identification of GO and KEGG Differences between Enrichment Methods with and without Bias Correction for CpG Sites Associated with Gestational Age at Birth</vt:lpstr>
      <vt:lpstr>Background</vt:lpstr>
      <vt:lpstr>Objectives</vt:lpstr>
      <vt:lpstr>Methods</vt:lpstr>
      <vt:lpstr>PowerPoint Presentation</vt:lpstr>
      <vt:lpstr>Table 7: Enriched GO terms associated with DMR in the promoter region with bias correction </vt:lpstr>
      <vt:lpstr>PowerPoint Presentation</vt:lpstr>
      <vt:lpstr>Enriched KEGG Pathways Results for 5’ UTR Region</vt:lpstr>
      <vt:lpstr>Summary of Main Findings</vt:lpstr>
      <vt:lpstr>Conclusion </vt:lpstr>
      <vt:lpstr>Skills Gained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Identification of Annotation Differences in Hyper- and Hypo-methylated CpG Sites Associated with Gestational Age at Birth</dc:title>
  <dc:creator>Ashley Victor</dc:creator>
  <cp:lastModifiedBy>Ashley Victor</cp:lastModifiedBy>
  <cp:revision>4</cp:revision>
  <dcterms:created xsi:type="dcterms:W3CDTF">2022-05-10T02:33:06Z</dcterms:created>
  <dcterms:modified xsi:type="dcterms:W3CDTF">2022-05-12T02:06:35Z</dcterms:modified>
</cp:coreProperties>
</file>