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notesMasterIdLst>
    <p:notesMasterId r:id="rId47"/>
  </p:notesMasterIdLst>
  <p:sldIdLst>
    <p:sldId id="261" r:id="rId2"/>
    <p:sldId id="262" r:id="rId3"/>
    <p:sldId id="272" r:id="rId4"/>
    <p:sldId id="263" r:id="rId5"/>
    <p:sldId id="277" r:id="rId6"/>
    <p:sldId id="275" r:id="rId7"/>
    <p:sldId id="269" r:id="rId8"/>
    <p:sldId id="266" r:id="rId9"/>
    <p:sldId id="276" r:id="rId10"/>
    <p:sldId id="327" r:id="rId11"/>
    <p:sldId id="295" r:id="rId12"/>
    <p:sldId id="322" r:id="rId13"/>
    <p:sldId id="328" r:id="rId14"/>
    <p:sldId id="331" r:id="rId15"/>
    <p:sldId id="339" r:id="rId16"/>
    <p:sldId id="332" r:id="rId17"/>
    <p:sldId id="333" r:id="rId18"/>
    <p:sldId id="340" r:id="rId19"/>
    <p:sldId id="329" r:id="rId20"/>
    <p:sldId id="334" r:id="rId21"/>
    <p:sldId id="362" r:id="rId22"/>
    <p:sldId id="335" r:id="rId23"/>
    <p:sldId id="338" r:id="rId24"/>
    <p:sldId id="330" r:id="rId25"/>
    <p:sldId id="336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50" r:id="rId35"/>
    <p:sldId id="349" r:id="rId36"/>
    <p:sldId id="352" r:id="rId37"/>
    <p:sldId id="351" r:id="rId38"/>
    <p:sldId id="361" r:id="rId39"/>
    <p:sldId id="360" r:id="rId40"/>
    <p:sldId id="357" r:id="rId41"/>
    <p:sldId id="356" r:id="rId42"/>
    <p:sldId id="355" r:id="rId43"/>
    <p:sldId id="354" r:id="rId44"/>
    <p:sldId id="337" r:id="rId45"/>
    <p:sldId id="324" r:id="rId46"/>
  </p:sldIdLst>
  <p:sldSz cx="12192000" cy="6858000"/>
  <p:notesSz cx="6858000" cy="9144000"/>
  <p:embeddedFontLst>
    <p:embeddedFont>
      <p:font typeface="나눔고딕" panose="020D0604000000000000" pitchFamily="50" charset="-127"/>
      <p:regular r:id="rId48"/>
      <p:bold r:id="rId49"/>
    </p:embeddedFont>
    <p:embeddedFont>
      <p:font typeface="나눔스퀘어 Bold" panose="020B0600000101010101" pitchFamily="50" charset="-127"/>
      <p:bold r:id="rId50"/>
    </p:embeddedFont>
    <p:embeddedFont>
      <p:font typeface="나눔스퀘어_ac Bold" panose="020B0600000101010101" pitchFamily="50" charset="-127"/>
      <p:bold r:id="rId51"/>
    </p:embeddedFont>
    <p:embeddedFont>
      <p:font typeface="나눔스퀘어_ac ExtraBold" panose="020B0600000101010101" pitchFamily="50" charset="-127"/>
      <p:bold r:id="rId52"/>
    </p:embeddedFont>
    <p:embeddedFont>
      <p:font typeface="Malgun Gothic" panose="020B0503020000020004" pitchFamily="50" charset="-127"/>
      <p:regular r:id="rId53"/>
      <p:bold r:id="rId54"/>
    </p:embeddedFont>
    <p:embeddedFont>
      <p:font typeface="Malgun Gothic" panose="020B0503020000020004" pitchFamily="50" charset="-127"/>
      <p:regular r:id="rId53"/>
      <p:bold r:id="rId54"/>
    </p:embeddedFont>
    <p:embeddedFont>
      <p:font typeface="함초롬바탕" panose="02030604000101010101" pitchFamily="18" charset="-127"/>
      <p:regular r:id="rId55"/>
      <p:bold r:id="rId56"/>
    </p:embeddedFon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Calibri Light" panose="020F0302020204030204" pitchFamily="34" charset="0"/>
      <p:regular r:id="rId61"/>
      <p:italic r:id="rId6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96581-30CC-4962-BDAE-824CAF37AF1A}" v="1245" dt="2022-06-05T12:06:34.612"/>
    <p1510:client id="{A002C77E-1115-49FF-8C98-1215C14C0B59}" v="1107" dt="2022-06-05T11:57:41.128"/>
    <p1510:client id="{1DF1A4B0-29A5-4E18-843F-E42F7B8B94AF}" v="2592" dt="2022-06-05T11:28:05.454"/>
    <p1510:client id="{563684C0-92C6-4BB5-9BE0-B3D6034A1B49}" v="4074" dt="2022-06-05T12:23:40.518"/>
    <p1510:client id="{86958B0F-FE36-4898-B1E3-8AF94A20DA1F}" v="37" dt="2022-06-05T12:11:08.306"/>
    <p1510:client id="{DD218793-F560-47D4-B1BF-00F778E33CCA}" v="353" dt="2022-06-05T11:06:55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4F76E-A80E-40C9-A574-ABE5AD4E0BA2}" type="doc">
      <dgm:prSet loTypeId="urn:microsoft.com/office/officeart/2005/8/layout/arrow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8410EC2-F152-48BC-BEBE-C18ABCE6225A}">
      <dgm:prSet/>
      <dgm:spPr/>
      <dgm:t>
        <a:bodyPr/>
        <a:lstStyle/>
        <a:p>
          <a:r>
            <a:rPr lang="ko-KR">
              <a:latin typeface="나눔스퀘어 Bold" panose="020B0600000101010101" pitchFamily="50" charset="-127"/>
              <a:ea typeface="나눔스퀘어 Bold" panose="020B0600000101010101" pitchFamily="50" charset="-127"/>
            </a:rPr>
            <a:t>영화와 영화 </a:t>
          </a:r>
          <a:r>
            <a: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rPr>
            <a:t>정보 제공</a:t>
          </a:r>
          <a:endParaRPr 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422C788A-E692-466B-80E6-DDB7E61A35CA}" type="parTrans" cxnId="{3FA69D61-F21B-44BC-8D99-7E1087FE2ECB}">
      <dgm:prSet/>
      <dgm:spPr/>
      <dgm:t>
        <a:bodyPr/>
        <a:lstStyle/>
        <a:p>
          <a:endParaRPr lang="en-US"/>
        </a:p>
      </dgm:t>
    </dgm:pt>
    <dgm:pt modelId="{AC8DC901-3402-4767-8D35-774F5A0B3F60}" type="sibTrans" cxnId="{3FA69D61-F21B-44BC-8D99-7E1087FE2ECB}">
      <dgm:prSet/>
      <dgm:spPr/>
      <dgm:t>
        <a:bodyPr/>
        <a:lstStyle/>
        <a:p>
          <a:endParaRPr lang="en-US"/>
        </a:p>
      </dgm:t>
    </dgm:pt>
    <dgm:pt modelId="{27E65CA3-77B1-4F32-8C13-01FE1F3488A8}">
      <dgm:prSet/>
      <dgm:spPr/>
      <dgm:t>
        <a:bodyPr/>
        <a:lstStyle/>
        <a:p>
          <a:pPr rtl="0"/>
          <a:r>
            <a:rPr lang="ko-KR">
              <a:latin typeface="나눔스퀘어 Bold"/>
              <a:ea typeface="나눔스퀘어 Bold"/>
            </a:rPr>
            <a:t>영화 굿즈를</a:t>
          </a:r>
          <a:r>
            <a:rPr lang="ko-KR" altLang="en-US">
              <a:latin typeface="나눔스퀘어 Bold"/>
              <a:ea typeface="나눔스퀘어 Bold"/>
            </a:rPr>
            <a:t> 판매</a:t>
          </a:r>
          <a:r>
            <a:rPr lang="ko-KR">
              <a:latin typeface="나눔스퀘어 Bold"/>
              <a:ea typeface="나눔스퀘어 Bold"/>
            </a:rPr>
            <a:t> 및 </a:t>
          </a:r>
          <a:r>
            <a:rPr lang="ko-KR" altLang="en-US">
              <a:latin typeface="나눔스퀘어 Bold"/>
              <a:ea typeface="나눔스퀘어 Bold"/>
            </a:rPr>
            <a:t>직거래</a:t>
          </a:r>
          <a:endParaRPr lang="en-US">
            <a:latin typeface="나눔스퀘어 Bold"/>
            <a:ea typeface="나눔스퀘어 Bold"/>
          </a:endParaRPr>
        </a:p>
      </dgm:t>
    </dgm:pt>
    <dgm:pt modelId="{A572ED21-3C98-4ACB-954D-ECE4D67346B8}" type="parTrans" cxnId="{01F50F03-D5A3-40C5-9EFF-22A76854CE91}">
      <dgm:prSet/>
      <dgm:spPr/>
      <dgm:t>
        <a:bodyPr/>
        <a:lstStyle/>
        <a:p>
          <a:endParaRPr lang="en-US"/>
        </a:p>
      </dgm:t>
    </dgm:pt>
    <dgm:pt modelId="{C7C9BED4-FB73-480C-8EA9-A496B8EAFB24}" type="sibTrans" cxnId="{01F50F03-D5A3-40C5-9EFF-22A76854CE91}">
      <dgm:prSet/>
      <dgm:spPr/>
      <dgm:t>
        <a:bodyPr/>
        <a:lstStyle/>
        <a:p>
          <a:endParaRPr lang="en-US"/>
        </a:p>
      </dgm:t>
    </dgm:pt>
    <dgm:pt modelId="{2C4EA270-82D4-43D6-9100-B507CC207CAB}">
      <dgm:prSet/>
      <dgm:spPr/>
      <dgm:t>
        <a:bodyPr/>
        <a:lstStyle/>
        <a:p>
          <a:pPr rtl="0"/>
          <a:r>
            <a:rPr lang="ko-KR">
              <a:latin typeface="나눔스퀘어 Bold" panose="020B0600000101010101" pitchFamily="50" charset="-127"/>
              <a:ea typeface="나눔스퀘어 Bold" panose="020B0600000101010101" pitchFamily="50" charset="-127"/>
            </a:rPr>
            <a:t>행사 및 </a:t>
          </a:r>
          <a:r>
            <a: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rPr>
            <a:t>커뮤니티</a:t>
          </a:r>
          <a:r>
            <a:rPr lang="ko-KR">
              <a:latin typeface="나눔스퀘어 Bold" panose="020B0600000101010101" pitchFamily="50" charset="-127"/>
              <a:ea typeface="나눔스퀘어 Bold" panose="020B0600000101010101" pitchFamily="50" charset="-127"/>
            </a:rPr>
            <a:t> </a:t>
          </a:r>
          <a:r>
            <a: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rPr>
            <a:t>참여</a:t>
          </a:r>
          <a:endParaRPr 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68740CE0-9D72-40BA-81E2-D5FED3817FE3}" type="parTrans" cxnId="{28C0FBCE-A57B-4C3A-9A8E-520770CFFF26}">
      <dgm:prSet/>
      <dgm:spPr/>
      <dgm:t>
        <a:bodyPr/>
        <a:lstStyle/>
        <a:p>
          <a:endParaRPr lang="en-US"/>
        </a:p>
      </dgm:t>
    </dgm:pt>
    <dgm:pt modelId="{0FD7764F-1AE9-41C2-A63F-A75B60B310E2}" type="sibTrans" cxnId="{28C0FBCE-A57B-4C3A-9A8E-520770CFFF26}">
      <dgm:prSet/>
      <dgm:spPr/>
      <dgm:t>
        <a:bodyPr/>
        <a:lstStyle/>
        <a:p>
          <a:endParaRPr lang="en-US"/>
        </a:p>
      </dgm:t>
    </dgm:pt>
    <dgm:pt modelId="{9EA42ED9-C8B0-456B-9E92-8188DFBD5A94}">
      <dgm:prSet/>
      <dgm:spPr/>
      <dgm:t>
        <a:bodyPr/>
        <a:lstStyle/>
        <a:p>
          <a:pPr rtl="0"/>
          <a:r>
            <a:rPr lang="ko-KR" altLang="en-US">
              <a:latin typeface="나눔스퀘어 Bold" panose="020B0600000101010101" pitchFamily="50" charset="-127"/>
              <a:ea typeface="나눔스퀘어 Bold"/>
            </a:rPr>
            <a:t>영화 게임</a:t>
          </a:r>
        </a:p>
      </dgm:t>
    </dgm:pt>
    <dgm:pt modelId="{EB5DE2E2-9ECD-4BA4-875C-144F4C9BF3F0}" type="parTrans" cxnId="{5FD2C6F6-8353-4593-8BD2-868004DA0A69}">
      <dgm:prSet/>
      <dgm:spPr/>
      <dgm:t>
        <a:bodyPr/>
        <a:lstStyle/>
        <a:p>
          <a:endParaRPr lang="en-US"/>
        </a:p>
      </dgm:t>
    </dgm:pt>
    <dgm:pt modelId="{8218B870-8346-4795-800E-FA0760C4A50A}" type="sibTrans" cxnId="{5FD2C6F6-8353-4593-8BD2-868004DA0A69}">
      <dgm:prSet/>
      <dgm:spPr/>
      <dgm:t>
        <a:bodyPr/>
        <a:lstStyle/>
        <a:p>
          <a:endParaRPr lang="en-US"/>
        </a:p>
      </dgm:t>
    </dgm:pt>
    <dgm:pt modelId="{C44A21F2-F606-494D-93C0-317F118611BC}">
      <dgm:prSet/>
      <dgm:spPr/>
      <dgm:t>
        <a:bodyPr/>
        <a:lstStyle/>
        <a:p>
          <a:pPr rtl="0"/>
          <a:r>
            <a:rPr lang="ko-KR">
              <a:latin typeface="나눔스퀘어 Bold" panose="020B0600000101010101" pitchFamily="50" charset="-127"/>
              <a:ea typeface="나눔스퀘어 Bold"/>
            </a:rPr>
            <a:t>NFT </a:t>
          </a:r>
          <a:r>
            <a:rPr lang="ko-KR" altLang="en-US">
              <a:latin typeface="나눔스퀘어 Bold" panose="020B0600000101010101" pitchFamily="50" charset="-127"/>
              <a:ea typeface="나눔스퀘어 Bold"/>
            </a:rPr>
            <a:t>상품 경매</a:t>
          </a:r>
          <a:endParaRPr lang="en-US">
            <a:latin typeface="나눔스퀘어 Bold" panose="020B0600000101010101" pitchFamily="50" charset="-127"/>
            <a:ea typeface="나눔스퀘어 Bold"/>
          </a:endParaRPr>
        </a:p>
      </dgm:t>
    </dgm:pt>
    <dgm:pt modelId="{59A5FCAD-1D1D-4DD2-AB6B-B8192FCFC53F}" type="parTrans" cxnId="{C99980C6-C4C9-4796-94DA-67BC74C4B9B3}">
      <dgm:prSet/>
      <dgm:spPr/>
      <dgm:t>
        <a:bodyPr/>
        <a:lstStyle/>
        <a:p>
          <a:endParaRPr lang="en-US"/>
        </a:p>
      </dgm:t>
    </dgm:pt>
    <dgm:pt modelId="{6BED7428-0E10-4180-AAD0-56657114BC7E}" type="sibTrans" cxnId="{C99980C6-C4C9-4796-94DA-67BC74C4B9B3}">
      <dgm:prSet/>
      <dgm:spPr/>
      <dgm:t>
        <a:bodyPr/>
        <a:lstStyle/>
        <a:p>
          <a:endParaRPr lang="en-US"/>
        </a:p>
      </dgm:t>
    </dgm:pt>
    <dgm:pt modelId="{4BFFF143-A1BC-4DC1-8022-181E739B346A}">
      <dgm:prSet/>
      <dgm:spPr/>
      <dgm:t>
        <a:bodyPr/>
        <a:lstStyle/>
        <a:p>
          <a:pPr rtl="0"/>
          <a:r>
            <a:rPr lang="ko-KR">
              <a:latin typeface="나눔스퀘어 Bold" panose="020B0600000101010101" pitchFamily="50" charset="-127"/>
              <a:ea typeface="나눔스퀘어 Bold" panose="020B0600000101010101" pitchFamily="50" charset="-127"/>
            </a:rPr>
            <a:t>영화 관련 월드컵을 </a:t>
          </a:r>
          <a:r>
            <a: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rPr>
            <a:t>진행</a:t>
          </a:r>
          <a:endParaRPr lang="en-US" altLang="ko-KR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70A3037F-3533-4B5F-B137-04DEEC7774B3}" type="parTrans" cxnId="{427755DE-188A-41B6-9DED-0F81FA60D74B}">
      <dgm:prSet/>
      <dgm:spPr/>
      <dgm:t>
        <a:bodyPr/>
        <a:lstStyle/>
        <a:p>
          <a:endParaRPr lang="en-US"/>
        </a:p>
      </dgm:t>
    </dgm:pt>
    <dgm:pt modelId="{0B59B550-0675-4249-B82E-69B429A23705}" type="sibTrans" cxnId="{427755DE-188A-41B6-9DED-0F81FA60D74B}">
      <dgm:prSet/>
      <dgm:spPr/>
      <dgm:t>
        <a:bodyPr/>
        <a:lstStyle/>
        <a:p>
          <a:endParaRPr lang="en-US"/>
        </a:p>
      </dgm:t>
    </dgm:pt>
    <dgm:pt modelId="{391E6B63-09D0-4864-8680-B7441B6D4124}">
      <dgm:prSet phldr="0"/>
      <dgm:spPr/>
      <dgm:t>
        <a:bodyPr/>
        <a:lstStyle/>
        <a:p>
          <a:r>
            <a:rPr lang="ko-KR" altLang="en-US">
              <a:latin typeface="Calibri Light" panose="020F0302020204030204"/>
              <a:ea typeface="나눔스퀘어 Bold"/>
            </a:rPr>
            <a:t>회원관리</a:t>
          </a:r>
          <a:endParaRPr lang="ko-KR" altLang="en-US">
            <a:ea typeface="나눔스퀘어 Bold"/>
          </a:endParaRPr>
        </a:p>
      </dgm:t>
    </dgm:pt>
    <dgm:pt modelId="{155FA1F6-BBD2-4271-B983-C3E1D466BE2C}" type="parTrans" cxnId="{3C38E6E6-2E82-4899-9AA3-76434119C396}">
      <dgm:prSet/>
      <dgm:spPr/>
    </dgm:pt>
    <dgm:pt modelId="{F2FD8FBB-A3F4-43A1-BF1C-31B3FA8C6579}" type="sibTrans" cxnId="{3C38E6E6-2E82-4899-9AA3-76434119C396}">
      <dgm:prSet/>
      <dgm:spPr/>
    </dgm:pt>
    <dgm:pt modelId="{1EB0CD11-22DA-4A77-B657-66FBA52C1640}" type="pres">
      <dgm:prSet presAssocID="{F204F76E-A80E-40C9-A574-ABE5AD4E0BA2}" presName="diagram" presStyleCnt="0">
        <dgm:presLayoutVars>
          <dgm:dir/>
          <dgm:resizeHandles val="exact"/>
        </dgm:presLayoutVars>
      </dgm:prSet>
      <dgm:spPr/>
    </dgm:pt>
    <dgm:pt modelId="{E39F7520-1AF5-42E7-897F-6CD9FE32C035}" type="pres">
      <dgm:prSet presAssocID="{78410EC2-F152-48BC-BEBE-C18ABCE6225A}" presName="arrow" presStyleLbl="node1" presStyleIdx="0" presStyleCnt="7">
        <dgm:presLayoutVars>
          <dgm:bulletEnabled val="1"/>
        </dgm:presLayoutVars>
      </dgm:prSet>
      <dgm:spPr/>
    </dgm:pt>
    <dgm:pt modelId="{C73A5B10-3DD9-4DB0-B8D7-18CE71944898}" type="pres">
      <dgm:prSet presAssocID="{27E65CA3-77B1-4F32-8C13-01FE1F3488A8}" presName="arrow" presStyleLbl="node1" presStyleIdx="1" presStyleCnt="7">
        <dgm:presLayoutVars>
          <dgm:bulletEnabled val="1"/>
        </dgm:presLayoutVars>
      </dgm:prSet>
      <dgm:spPr/>
    </dgm:pt>
    <dgm:pt modelId="{077A3DEF-7AD7-42AB-8B03-962E192BCC68}" type="pres">
      <dgm:prSet presAssocID="{2C4EA270-82D4-43D6-9100-B507CC207CAB}" presName="arrow" presStyleLbl="node1" presStyleIdx="2" presStyleCnt="7">
        <dgm:presLayoutVars>
          <dgm:bulletEnabled val="1"/>
        </dgm:presLayoutVars>
      </dgm:prSet>
      <dgm:spPr/>
    </dgm:pt>
    <dgm:pt modelId="{1C162773-1927-4C22-94E9-154798E469D1}" type="pres">
      <dgm:prSet presAssocID="{9EA42ED9-C8B0-456B-9E92-8188DFBD5A94}" presName="arrow" presStyleLbl="node1" presStyleIdx="3" presStyleCnt="7">
        <dgm:presLayoutVars>
          <dgm:bulletEnabled val="1"/>
        </dgm:presLayoutVars>
      </dgm:prSet>
      <dgm:spPr/>
    </dgm:pt>
    <dgm:pt modelId="{CA38E583-5669-4A1F-8271-DC8EA4BDA5AF}" type="pres">
      <dgm:prSet presAssocID="{C44A21F2-F606-494D-93C0-317F118611BC}" presName="arrow" presStyleLbl="node1" presStyleIdx="4" presStyleCnt="7">
        <dgm:presLayoutVars>
          <dgm:bulletEnabled val="1"/>
        </dgm:presLayoutVars>
      </dgm:prSet>
      <dgm:spPr/>
    </dgm:pt>
    <dgm:pt modelId="{A2A1E6FE-D739-41F9-AA45-C9EA7D3C9A20}" type="pres">
      <dgm:prSet presAssocID="{4BFFF143-A1BC-4DC1-8022-181E739B346A}" presName="arrow" presStyleLbl="node1" presStyleIdx="5" presStyleCnt="7">
        <dgm:presLayoutVars>
          <dgm:bulletEnabled val="1"/>
        </dgm:presLayoutVars>
      </dgm:prSet>
      <dgm:spPr/>
    </dgm:pt>
    <dgm:pt modelId="{4F3B194D-662E-484D-9D5F-4B7254FB763A}" type="pres">
      <dgm:prSet presAssocID="{391E6B63-09D0-4864-8680-B7441B6D4124}" presName="arrow" presStyleLbl="node1" presStyleIdx="6" presStyleCnt="7">
        <dgm:presLayoutVars>
          <dgm:bulletEnabled val="1"/>
        </dgm:presLayoutVars>
      </dgm:prSet>
      <dgm:spPr/>
    </dgm:pt>
  </dgm:ptLst>
  <dgm:cxnLst>
    <dgm:cxn modelId="{01F50F03-D5A3-40C5-9EFF-22A76854CE91}" srcId="{F204F76E-A80E-40C9-A574-ABE5AD4E0BA2}" destId="{27E65CA3-77B1-4F32-8C13-01FE1F3488A8}" srcOrd="1" destOrd="0" parTransId="{A572ED21-3C98-4ACB-954D-ECE4D67346B8}" sibTransId="{C7C9BED4-FB73-480C-8EA9-A496B8EAFB24}"/>
    <dgm:cxn modelId="{7F7BD60D-56C9-49A1-ADE4-C0D314E76418}" type="presOf" srcId="{391E6B63-09D0-4864-8680-B7441B6D4124}" destId="{4F3B194D-662E-484D-9D5F-4B7254FB763A}" srcOrd="0" destOrd="0" presId="urn:microsoft.com/office/officeart/2005/8/layout/arrow5"/>
    <dgm:cxn modelId="{74E7A52E-DD52-4BA7-B5A2-F705BA47050E}" type="presOf" srcId="{2C4EA270-82D4-43D6-9100-B507CC207CAB}" destId="{077A3DEF-7AD7-42AB-8B03-962E192BCC68}" srcOrd="0" destOrd="0" presId="urn:microsoft.com/office/officeart/2005/8/layout/arrow5"/>
    <dgm:cxn modelId="{EBEE275B-B7D3-4E18-A7B7-FBCC8CF5022E}" type="presOf" srcId="{F204F76E-A80E-40C9-A574-ABE5AD4E0BA2}" destId="{1EB0CD11-22DA-4A77-B657-66FBA52C1640}" srcOrd="0" destOrd="0" presId="urn:microsoft.com/office/officeart/2005/8/layout/arrow5"/>
    <dgm:cxn modelId="{3FA69D61-F21B-44BC-8D99-7E1087FE2ECB}" srcId="{F204F76E-A80E-40C9-A574-ABE5AD4E0BA2}" destId="{78410EC2-F152-48BC-BEBE-C18ABCE6225A}" srcOrd="0" destOrd="0" parTransId="{422C788A-E692-466B-80E6-DDB7E61A35CA}" sibTransId="{AC8DC901-3402-4767-8D35-774F5A0B3F60}"/>
    <dgm:cxn modelId="{B736C67C-483D-42D4-BFA5-61D75DE8032A}" type="presOf" srcId="{78410EC2-F152-48BC-BEBE-C18ABCE6225A}" destId="{E39F7520-1AF5-42E7-897F-6CD9FE32C035}" srcOrd="0" destOrd="0" presId="urn:microsoft.com/office/officeart/2005/8/layout/arrow5"/>
    <dgm:cxn modelId="{6DA9CDA0-B452-4655-9759-42F30D7FB689}" type="presOf" srcId="{9EA42ED9-C8B0-456B-9E92-8188DFBD5A94}" destId="{1C162773-1927-4C22-94E9-154798E469D1}" srcOrd="0" destOrd="0" presId="urn:microsoft.com/office/officeart/2005/8/layout/arrow5"/>
    <dgm:cxn modelId="{C99980C6-C4C9-4796-94DA-67BC74C4B9B3}" srcId="{F204F76E-A80E-40C9-A574-ABE5AD4E0BA2}" destId="{C44A21F2-F606-494D-93C0-317F118611BC}" srcOrd="4" destOrd="0" parTransId="{59A5FCAD-1D1D-4DD2-AB6B-B8192FCFC53F}" sibTransId="{6BED7428-0E10-4180-AAD0-56657114BC7E}"/>
    <dgm:cxn modelId="{28C0FBCE-A57B-4C3A-9A8E-520770CFFF26}" srcId="{F204F76E-A80E-40C9-A574-ABE5AD4E0BA2}" destId="{2C4EA270-82D4-43D6-9100-B507CC207CAB}" srcOrd="2" destOrd="0" parTransId="{68740CE0-9D72-40BA-81E2-D5FED3817FE3}" sibTransId="{0FD7764F-1AE9-41C2-A63F-A75B60B310E2}"/>
    <dgm:cxn modelId="{0D38F2D3-81E4-4C43-B318-7D4C6117DF3A}" type="presOf" srcId="{C44A21F2-F606-494D-93C0-317F118611BC}" destId="{CA38E583-5669-4A1F-8271-DC8EA4BDA5AF}" srcOrd="0" destOrd="0" presId="urn:microsoft.com/office/officeart/2005/8/layout/arrow5"/>
    <dgm:cxn modelId="{F4051EDA-C6F3-4367-8CF0-21FCE0476255}" type="presOf" srcId="{27E65CA3-77B1-4F32-8C13-01FE1F3488A8}" destId="{C73A5B10-3DD9-4DB0-B8D7-18CE71944898}" srcOrd="0" destOrd="0" presId="urn:microsoft.com/office/officeart/2005/8/layout/arrow5"/>
    <dgm:cxn modelId="{427755DE-188A-41B6-9DED-0F81FA60D74B}" srcId="{F204F76E-A80E-40C9-A574-ABE5AD4E0BA2}" destId="{4BFFF143-A1BC-4DC1-8022-181E739B346A}" srcOrd="5" destOrd="0" parTransId="{70A3037F-3533-4B5F-B137-04DEEC7774B3}" sibTransId="{0B59B550-0675-4249-B82E-69B429A23705}"/>
    <dgm:cxn modelId="{3C38E6E6-2E82-4899-9AA3-76434119C396}" srcId="{F204F76E-A80E-40C9-A574-ABE5AD4E0BA2}" destId="{391E6B63-09D0-4864-8680-B7441B6D4124}" srcOrd="6" destOrd="0" parTransId="{155FA1F6-BBD2-4271-B983-C3E1D466BE2C}" sibTransId="{F2FD8FBB-A3F4-43A1-BF1C-31B3FA8C6579}"/>
    <dgm:cxn modelId="{5FD2C6F6-8353-4593-8BD2-868004DA0A69}" srcId="{F204F76E-A80E-40C9-A574-ABE5AD4E0BA2}" destId="{9EA42ED9-C8B0-456B-9E92-8188DFBD5A94}" srcOrd="3" destOrd="0" parTransId="{EB5DE2E2-9ECD-4BA4-875C-144F4C9BF3F0}" sibTransId="{8218B870-8346-4795-800E-FA0760C4A50A}"/>
    <dgm:cxn modelId="{E29F7FFB-431B-490E-8425-4047A3D6D97C}" type="presOf" srcId="{4BFFF143-A1BC-4DC1-8022-181E739B346A}" destId="{A2A1E6FE-D739-41F9-AA45-C9EA7D3C9A20}" srcOrd="0" destOrd="0" presId="urn:microsoft.com/office/officeart/2005/8/layout/arrow5"/>
    <dgm:cxn modelId="{416FA89D-4FC6-48DF-B7CD-17F34B0A5ED0}" type="presParOf" srcId="{1EB0CD11-22DA-4A77-B657-66FBA52C1640}" destId="{E39F7520-1AF5-42E7-897F-6CD9FE32C035}" srcOrd="0" destOrd="0" presId="urn:microsoft.com/office/officeart/2005/8/layout/arrow5"/>
    <dgm:cxn modelId="{FA31B3AD-5A62-45FB-80BD-54EACEA9E89B}" type="presParOf" srcId="{1EB0CD11-22DA-4A77-B657-66FBA52C1640}" destId="{C73A5B10-3DD9-4DB0-B8D7-18CE71944898}" srcOrd="1" destOrd="0" presId="urn:microsoft.com/office/officeart/2005/8/layout/arrow5"/>
    <dgm:cxn modelId="{23F27166-6971-4D43-A90D-D39B6425E68D}" type="presParOf" srcId="{1EB0CD11-22DA-4A77-B657-66FBA52C1640}" destId="{077A3DEF-7AD7-42AB-8B03-962E192BCC68}" srcOrd="2" destOrd="0" presId="urn:microsoft.com/office/officeart/2005/8/layout/arrow5"/>
    <dgm:cxn modelId="{D5E06D63-372E-4051-801C-17BFFF32DEFB}" type="presParOf" srcId="{1EB0CD11-22DA-4A77-B657-66FBA52C1640}" destId="{1C162773-1927-4C22-94E9-154798E469D1}" srcOrd="3" destOrd="0" presId="urn:microsoft.com/office/officeart/2005/8/layout/arrow5"/>
    <dgm:cxn modelId="{760DEC66-F42C-47EE-9CBF-1319C4DC1800}" type="presParOf" srcId="{1EB0CD11-22DA-4A77-B657-66FBA52C1640}" destId="{CA38E583-5669-4A1F-8271-DC8EA4BDA5AF}" srcOrd="4" destOrd="0" presId="urn:microsoft.com/office/officeart/2005/8/layout/arrow5"/>
    <dgm:cxn modelId="{825A2E78-D682-430D-BF59-AB930C8485D1}" type="presParOf" srcId="{1EB0CD11-22DA-4A77-B657-66FBA52C1640}" destId="{A2A1E6FE-D739-41F9-AA45-C9EA7D3C9A20}" srcOrd="5" destOrd="0" presId="urn:microsoft.com/office/officeart/2005/8/layout/arrow5"/>
    <dgm:cxn modelId="{ACF6C54D-B6CE-47E2-B6B3-248083ADE990}" type="presParOf" srcId="{1EB0CD11-22DA-4A77-B657-66FBA52C1640}" destId="{4F3B194D-662E-484D-9D5F-4B7254FB763A}" srcOrd="6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F2708E-0D80-414D-A795-B5172C78762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101488-818F-4C8A-A494-9428A97C53BF}">
      <dgm:prSet/>
      <dgm:spPr/>
      <dgm:t>
        <a:bodyPr/>
        <a:lstStyle/>
        <a:p>
          <a:r>
            <a:rPr lang="ko-KR">
              <a:latin typeface="나눔스퀘어_ac Bold" panose="020B0600000101010101" pitchFamily="50" charset="-127"/>
              <a:ea typeface="나눔스퀘어_ac Bold"/>
            </a:rPr>
            <a:t>1) 웹사이트에 가입한 회원들의 정보를 관리하는 기능</a:t>
          </a:r>
          <a:endParaRPr lang="en-US">
            <a:latin typeface="나눔스퀘어_ac Bold" panose="020B0600000101010101" pitchFamily="50" charset="-127"/>
            <a:ea typeface="나눔스퀘어_ac Bold"/>
          </a:endParaRPr>
        </a:p>
      </dgm:t>
    </dgm:pt>
    <dgm:pt modelId="{1B38EF5B-1539-4119-B886-86117787323C}" type="parTrans" cxnId="{BA46FA09-A62D-4C48-BE28-C386984BC2BB}">
      <dgm:prSet/>
      <dgm:spPr/>
      <dgm:t>
        <a:bodyPr/>
        <a:lstStyle/>
        <a:p>
          <a:endParaRPr 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E8E953E9-4019-4878-A1F6-AE31CF5DFC94}" type="sibTrans" cxnId="{BA46FA09-A62D-4C48-BE28-C386984BC2BB}">
      <dgm:prSet/>
      <dgm:spPr/>
      <dgm:t>
        <a:bodyPr/>
        <a:lstStyle/>
        <a:p>
          <a:endParaRPr 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4DD505FD-2732-4E92-A336-7C4076739DDE}">
      <dgm:prSet/>
      <dgm:spPr/>
      <dgm:t>
        <a:bodyPr/>
        <a:lstStyle/>
        <a:p>
          <a:r>
            <a:rPr lang="ko-KR">
              <a:latin typeface="나눔스퀘어_ac Bold" panose="020B0600000101010101" pitchFamily="50" charset="-127"/>
              <a:ea typeface="나눔스퀘어_ac Bold"/>
            </a:rPr>
            <a:t>2) 여러 영화에 대한 상세정보를 제공하는 기능</a:t>
          </a:r>
          <a:endParaRPr lang="en-US">
            <a:latin typeface="나눔스퀘어_ac Bold" panose="020B0600000101010101" pitchFamily="50" charset="-127"/>
            <a:ea typeface="나눔스퀘어_ac Bold"/>
          </a:endParaRPr>
        </a:p>
      </dgm:t>
    </dgm:pt>
    <dgm:pt modelId="{EBD159AD-99C8-4648-B187-1FEF3699E543}" type="parTrans" cxnId="{197899C2-A02B-425D-8672-51610DAF79C2}">
      <dgm:prSet/>
      <dgm:spPr/>
      <dgm:t>
        <a:bodyPr/>
        <a:lstStyle/>
        <a:p>
          <a:endParaRPr 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52BE824F-59A0-47BA-A621-8FCC6A509F10}" type="sibTrans" cxnId="{197899C2-A02B-425D-8672-51610DAF79C2}">
      <dgm:prSet/>
      <dgm:spPr/>
      <dgm:t>
        <a:bodyPr/>
        <a:lstStyle/>
        <a:p>
          <a:endParaRPr 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3BD0D933-D28D-4397-8289-3AF4D6D6A3D3}">
      <dgm:prSet/>
      <dgm:spPr/>
      <dgm:t>
        <a:bodyPr/>
        <a:lstStyle/>
        <a:p>
          <a:r>
            <a:rPr lang="ko-KR">
              <a:latin typeface="나눔스퀘어_ac Bold" panose="020B0600000101010101" pitchFamily="50" charset="-127"/>
              <a:ea typeface="나눔스퀘어_ac Bold"/>
            </a:rPr>
            <a:t>3) 회원이 입력한 정보를 바탕으로 영화를 추천해주는 기능</a:t>
          </a:r>
          <a:endParaRPr lang="en-US">
            <a:latin typeface="나눔스퀘어_ac Bold" panose="020B0600000101010101" pitchFamily="50" charset="-127"/>
            <a:ea typeface="나눔스퀘어_ac Bold"/>
          </a:endParaRPr>
        </a:p>
      </dgm:t>
    </dgm:pt>
    <dgm:pt modelId="{1AC10EE5-E470-442A-8864-301A1B2A3419}" type="parTrans" cxnId="{B7B38BB3-BF08-4B0F-9DFC-DCA86939141B}">
      <dgm:prSet/>
      <dgm:spPr/>
      <dgm:t>
        <a:bodyPr/>
        <a:lstStyle/>
        <a:p>
          <a:endParaRPr 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6E37376B-6C27-4F82-AC3F-1BFF734B0FCC}" type="sibTrans" cxnId="{B7B38BB3-BF08-4B0F-9DFC-DCA86939141B}">
      <dgm:prSet/>
      <dgm:spPr/>
      <dgm:t>
        <a:bodyPr/>
        <a:lstStyle/>
        <a:p>
          <a:endParaRPr 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3E320E7-8420-46F8-B2CF-0C60667B2396}">
      <dgm:prSet/>
      <dgm:spPr/>
      <dgm:t>
        <a:bodyPr/>
        <a:lstStyle/>
        <a:p>
          <a:r>
            <a:rPr lang="ko-KR">
              <a:latin typeface="나눔스퀘어_ac Bold" panose="020B0600000101010101" pitchFamily="50" charset="-127"/>
              <a:ea typeface="나눔스퀘어_ac Bold"/>
            </a:rPr>
            <a:t>4) 다양한 방식으로 영화를 필터링하여 검색할 수 있는 기능</a:t>
          </a:r>
          <a:endParaRPr lang="en-US">
            <a:latin typeface="나눔스퀘어_ac Bold" panose="020B0600000101010101" pitchFamily="50" charset="-127"/>
            <a:ea typeface="나눔스퀘어_ac Bold"/>
          </a:endParaRPr>
        </a:p>
      </dgm:t>
    </dgm:pt>
    <dgm:pt modelId="{BC7E51C9-F59D-4B60-9939-D8F36108A85B}" type="parTrans" cxnId="{B5D1C6B1-F97E-47C9-A1AD-05D6427245E4}">
      <dgm:prSet/>
      <dgm:spPr/>
      <dgm:t>
        <a:bodyPr/>
        <a:lstStyle/>
        <a:p>
          <a:endParaRPr 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9B2059AC-EC24-45E9-AD18-F14B58D24C24}" type="sibTrans" cxnId="{B5D1C6B1-F97E-47C9-A1AD-05D6427245E4}">
      <dgm:prSet/>
      <dgm:spPr/>
      <dgm:t>
        <a:bodyPr/>
        <a:lstStyle/>
        <a:p>
          <a:endParaRPr 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02F750D4-806F-46F6-9FC9-087AAC55A52A}">
      <dgm:prSet/>
      <dgm:spPr/>
      <dgm:t>
        <a:bodyPr/>
        <a:lstStyle/>
        <a:p>
          <a:r>
            <a:rPr lang="ko-KR">
              <a:latin typeface="나눔스퀘어_ac Bold" panose="020B0600000101010101" pitchFamily="50" charset="-127"/>
              <a:ea typeface="나눔스퀘어_ac Bold"/>
            </a:rPr>
            <a:t>5) 회원간 영화 </a:t>
          </a:r>
          <a:r>
            <a:rPr lang="ko-KR" err="1">
              <a:latin typeface="나눔스퀘어_ac Bold" panose="020B0600000101010101" pitchFamily="50" charset="-127"/>
              <a:ea typeface="나눔스퀘어_ac Bold"/>
            </a:rPr>
            <a:t>굿즈를</a:t>
          </a:r>
          <a:r>
            <a:rPr lang="ko-KR">
              <a:latin typeface="나눔스퀘어_ac Bold" panose="020B0600000101010101" pitchFamily="50" charset="-127"/>
              <a:ea typeface="나눔스퀘어_ac Bold"/>
            </a:rPr>
            <a:t> 직거래하는 기능</a:t>
          </a:r>
          <a:endParaRPr lang="en-US">
            <a:latin typeface="나눔스퀘어_ac Bold" panose="020B0600000101010101" pitchFamily="50" charset="-127"/>
            <a:ea typeface="나눔스퀘어_ac Bold"/>
          </a:endParaRPr>
        </a:p>
      </dgm:t>
    </dgm:pt>
    <dgm:pt modelId="{C9BC858F-51B9-4669-9942-47E6A7B5274B}" type="parTrans" cxnId="{68410297-DC9C-4EB6-A738-AF7ACC209F45}">
      <dgm:prSet/>
      <dgm:spPr/>
      <dgm:t>
        <a:bodyPr/>
        <a:lstStyle/>
        <a:p>
          <a:endParaRPr 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DF572052-21AF-4F4D-87E7-36906BFC6783}" type="sibTrans" cxnId="{68410297-DC9C-4EB6-A738-AF7ACC209F45}">
      <dgm:prSet/>
      <dgm:spPr/>
      <dgm:t>
        <a:bodyPr/>
        <a:lstStyle/>
        <a:p>
          <a:endParaRPr 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E0A23DBC-FB39-4496-B53C-A73C741B44EA}">
      <dgm:prSet/>
      <dgm:spPr/>
      <dgm:t>
        <a:bodyPr/>
        <a:lstStyle/>
        <a:p>
          <a:r>
            <a:rPr lang="ko-KR">
              <a:latin typeface="나눔스퀘어_ac Bold" panose="020B0600000101010101" pitchFamily="50" charset="-127"/>
              <a:ea typeface="나눔스퀘어_ac Bold"/>
            </a:rPr>
            <a:t>6) 사이트에서 영화 </a:t>
          </a:r>
          <a:r>
            <a:rPr lang="ko-KR" err="1">
              <a:latin typeface="나눔스퀘어_ac Bold" panose="020B0600000101010101" pitchFamily="50" charset="-127"/>
              <a:ea typeface="나눔스퀘어_ac Bold"/>
            </a:rPr>
            <a:t>굿즈를</a:t>
          </a:r>
          <a:r>
            <a:rPr lang="ko-KR">
              <a:latin typeface="나눔스퀘어_ac Bold" panose="020B0600000101010101" pitchFamily="50" charset="-127"/>
              <a:ea typeface="나눔스퀘어_ac Bold"/>
            </a:rPr>
            <a:t> 구매하는 기능</a:t>
          </a:r>
          <a:endParaRPr lang="en-US">
            <a:latin typeface="나눔스퀘어_ac Bold" panose="020B0600000101010101" pitchFamily="50" charset="-127"/>
            <a:ea typeface="나눔스퀘어_ac Bold"/>
          </a:endParaRPr>
        </a:p>
      </dgm:t>
    </dgm:pt>
    <dgm:pt modelId="{CE1BBA00-A94A-4FF2-AE20-FAEF15110707}" type="parTrans" cxnId="{4C903CD0-E730-4344-8674-5EB5AD470334}">
      <dgm:prSet/>
      <dgm:spPr/>
      <dgm:t>
        <a:bodyPr/>
        <a:lstStyle/>
        <a:p>
          <a:endParaRPr 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DD4B511-5590-4D04-B50C-1610CFB41772}" type="sibTrans" cxnId="{4C903CD0-E730-4344-8674-5EB5AD470334}">
      <dgm:prSet/>
      <dgm:spPr/>
      <dgm:t>
        <a:bodyPr/>
        <a:lstStyle/>
        <a:p>
          <a:endParaRPr 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4B322542-8568-47FF-86DE-1B20DA01EF0F}">
      <dgm:prSet/>
      <dgm:spPr/>
      <dgm:t>
        <a:bodyPr/>
        <a:lstStyle/>
        <a:p>
          <a:r>
            <a:rPr lang="ko-KR" dirty="0">
              <a:latin typeface="나눔스퀘어_ac Bold" panose="020B0600000101010101" pitchFamily="50" charset="-127"/>
              <a:ea typeface="나눔스퀘어_ac Bold"/>
            </a:rPr>
            <a:t>7) 영화 정보 교류를 위한 게시판을 제공하는 기능</a:t>
          </a:r>
          <a:endParaRPr lang="en-US" dirty="0">
            <a:latin typeface="나눔스퀘어_ac Bold" panose="020B0600000101010101" pitchFamily="50" charset="-127"/>
            <a:ea typeface="나눔스퀘어_ac Bold"/>
          </a:endParaRPr>
        </a:p>
      </dgm:t>
    </dgm:pt>
    <dgm:pt modelId="{0BFF1B01-A5C6-4694-987F-4545A3F70102}" type="parTrans" cxnId="{60098483-0C0E-4F8D-99E4-8C717D518B26}">
      <dgm:prSet/>
      <dgm:spPr/>
      <dgm:t>
        <a:bodyPr/>
        <a:lstStyle/>
        <a:p>
          <a:endParaRPr 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E156195-9823-43A9-97FD-6F216FE5596B}" type="sibTrans" cxnId="{60098483-0C0E-4F8D-99E4-8C717D518B26}">
      <dgm:prSet/>
      <dgm:spPr/>
      <dgm:t>
        <a:bodyPr/>
        <a:lstStyle/>
        <a:p>
          <a:endParaRPr 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0D111FBB-FED1-42C6-AA46-7BF90D508260}">
      <dgm:prSet/>
      <dgm:spPr/>
      <dgm:t>
        <a:bodyPr/>
        <a:lstStyle/>
        <a:p>
          <a:r>
            <a:rPr lang="ko-KR">
              <a:latin typeface="나눔스퀘어_ac Bold" panose="020B0600000101010101" pitchFamily="50" charset="-127"/>
              <a:ea typeface="나눔스퀘어_ac Bold"/>
            </a:rPr>
            <a:t>8) 영화 행사 정보를 제공하고 참가 신청할 수 있는 기능</a:t>
          </a:r>
          <a:endParaRPr lang="en-US">
            <a:latin typeface="나눔스퀘어_ac Bold" panose="020B0600000101010101" pitchFamily="50" charset="-127"/>
            <a:ea typeface="나눔스퀘어_ac Bold"/>
          </a:endParaRPr>
        </a:p>
      </dgm:t>
    </dgm:pt>
    <dgm:pt modelId="{21050040-9B36-41E5-8292-2F3820312AAB}" type="parTrans" cxnId="{D3F2C154-4764-4532-9DC8-68D5F95BD5FB}">
      <dgm:prSet/>
      <dgm:spPr/>
      <dgm:t>
        <a:bodyPr/>
        <a:lstStyle/>
        <a:p>
          <a:endParaRPr 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4E55B2B5-15E8-49C6-9FCD-1173D501B4F1}" type="sibTrans" cxnId="{D3F2C154-4764-4532-9DC8-68D5F95BD5FB}">
      <dgm:prSet/>
      <dgm:spPr/>
      <dgm:t>
        <a:bodyPr/>
        <a:lstStyle/>
        <a:p>
          <a:endParaRPr 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E946E602-6489-4066-BB68-6A70D5EC57BA}">
      <dgm:prSet/>
      <dgm:spPr/>
      <dgm:t>
        <a:bodyPr/>
        <a:lstStyle/>
        <a:p>
          <a:r>
            <a:rPr lang="ko-KR">
              <a:latin typeface="나눔스퀘어_ac Bold" panose="020B0600000101010101" pitchFamily="50" charset="-127"/>
              <a:ea typeface="나눔스퀘어_ac Bold"/>
            </a:rPr>
            <a:t>9) 영화 관련 NFT 상품을 경매를 통해 구매할 수 있는 기능</a:t>
          </a:r>
          <a:endParaRPr lang="en-US">
            <a:latin typeface="나눔스퀘어_ac Bold" panose="020B0600000101010101" pitchFamily="50" charset="-127"/>
            <a:ea typeface="나눔스퀘어_ac Bold"/>
          </a:endParaRPr>
        </a:p>
      </dgm:t>
    </dgm:pt>
    <dgm:pt modelId="{4D11685D-F8D3-4421-BE6C-D3CF0D391987}" type="parTrans" cxnId="{898136A7-E1B7-4F79-80B6-A735F15AEA1E}">
      <dgm:prSet/>
      <dgm:spPr/>
      <dgm:t>
        <a:bodyPr/>
        <a:lstStyle/>
        <a:p>
          <a:endParaRPr 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57CBA72E-8714-476E-B35E-F3B20478BFDA}" type="sibTrans" cxnId="{898136A7-E1B7-4F79-80B6-A735F15AEA1E}">
      <dgm:prSet/>
      <dgm:spPr/>
      <dgm:t>
        <a:bodyPr/>
        <a:lstStyle/>
        <a:p>
          <a:endParaRPr 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0EE74C70-ABAC-43AE-83BE-B90E0FFAEE9E}">
      <dgm:prSet/>
      <dgm:spPr/>
      <dgm:t>
        <a:bodyPr/>
        <a:lstStyle/>
        <a:p>
          <a:r>
            <a:rPr lang="ko-KR">
              <a:latin typeface="나눔스퀘어_ac Bold" panose="020B0600000101010101" pitchFamily="50" charset="-127"/>
              <a:ea typeface="나눔스퀘어_ac Bold"/>
            </a:rPr>
            <a:t>10) 영화 및 영화인에 대한 월드컵을 진행할 수 있는 기능</a:t>
          </a:r>
          <a:endParaRPr lang="en-US">
            <a:latin typeface="나눔스퀘어_ac Bold" panose="020B0600000101010101" pitchFamily="50" charset="-127"/>
            <a:ea typeface="나눔스퀘어_ac Bold"/>
          </a:endParaRPr>
        </a:p>
      </dgm:t>
    </dgm:pt>
    <dgm:pt modelId="{BDAF4D6E-A00D-4E24-BC71-12CAEBFE2397}" type="parTrans" cxnId="{B6350688-6B94-4852-A157-4B92BD551CA1}">
      <dgm:prSet/>
      <dgm:spPr/>
      <dgm:t>
        <a:bodyPr/>
        <a:lstStyle/>
        <a:p>
          <a:endParaRPr 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AB3311A9-BFC6-49AC-8523-7348B3484F24}" type="sibTrans" cxnId="{B6350688-6B94-4852-A157-4B92BD551CA1}">
      <dgm:prSet/>
      <dgm:spPr/>
      <dgm:t>
        <a:bodyPr/>
        <a:lstStyle/>
        <a:p>
          <a:endParaRPr 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F0FEBD66-002D-44DC-BE3F-2E083D99E900}">
      <dgm:prSet/>
      <dgm:spPr/>
      <dgm:t>
        <a:bodyPr/>
        <a:lstStyle/>
        <a:p>
          <a:r>
            <a:rPr lang="ko-KR">
              <a:latin typeface="나눔스퀘어_ac Bold" panose="020B0600000101010101" pitchFamily="50" charset="-127"/>
              <a:ea typeface="나눔스퀘어_ac Bold"/>
            </a:rPr>
            <a:t>11) 영화를 배경으로 하는 게임을 플레이할 수 있는 기능</a:t>
          </a:r>
          <a:endParaRPr lang="en-US">
            <a:latin typeface="나눔스퀘어_ac Bold" panose="020B0600000101010101" pitchFamily="50" charset="-127"/>
            <a:ea typeface="나눔스퀘어_ac Bold"/>
          </a:endParaRPr>
        </a:p>
      </dgm:t>
    </dgm:pt>
    <dgm:pt modelId="{75E04886-7380-4F5D-AE51-544FDC45854B}" type="parTrans" cxnId="{EE7A3CCD-513E-48E2-9690-7EF36E20DA23}">
      <dgm:prSet/>
      <dgm:spPr/>
      <dgm:t>
        <a:bodyPr/>
        <a:lstStyle/>
        <a:p>
          <a:endParaRPr 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6B6AA1AE-8E49-4D0A-B213-673E952C4CD0}" type="sibTrans" cxnId="{EE7A3CCD-513E-48E2-9690-7EF36E20DA23}">
      <dgm:prSet/>
      <dgm:spPr/>
      <dgm:t>
        <a:bodyPr/>
        <a:lstStyle/>
        <a:p>
          <a:endParaRPr 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7D80C43C-F015-4A10-87C6-19EC413FB266}" type="pres">
      <dgm:prSet presAssocID="{96F2708E-0D80-414D-A795-B5172C787626}" presName="vert0" presStyleCnt="0">
        <dgm:presLayoutVars>
          <dgm:dir/>
          <dgm:animOne val="branch"/>
          <dgm:animLvl val="lvl"/>
        </dgm:presLayoutVars>
      </dgm:prSet>
      <dgm:spPr/>
    </dgm:pt>
    <dgm:pt modelId="{E2411946-F55F-42EA-9A96-EA26DDE3704C}" type="pres">
      <dgm:prSet presAssocID="{5E101488-818F-4C8A-A494-9428A97C53BF}" presName="thickLine" presStyleLbl="alignNode1" presStyleIdx="0" presStyleCnt="11"/>
      <dgm:spPr/>
    </dgm:pt>
    <dgm:pt modelId="{211C70B6-2408-4FBE-8E98-4BA73F4CA106}" type="pres">
      <dgm:prSet presAssocID="{5E101488-818F-4C8A-A494-9428A97C53BF}" presName="horz1" presStyleCnt="0"/>
      <dgm:spPr/>
    </dgm:pt>
    <dgm:pt modelId="{5612954D-6647-4DB7-8233-7E17C0F819C1}" type="pres">
      <dgm:prSet presAssocID="{5E101488-818F-4C8A-A494-9428A97C53BF}" presName="tx1" presStyleLbl="revTx" presStyleIdx="0" presStyleCnt="11"/>
      <dgm:spPr/>
    </dgm:pt>
    <dgm:pt modelId="{8E382341-9F0A-4CC2-A975-84279AA28B55}" type="pres">
      <dgm:prSet presAssocID="{5E101488-818F-4C8A-A494-9428A97C53BF}" presName="vert1" presStyleCnt="0"/>
      <dgm:spPr/>
    </dgm:pt>
    <dgm:pt modelId="{B3472214-B47C-46C8-A2B4-BE186A66D415}" type="pres">
      <dgm:prSet presAssocID="{4DD505FD-2732-4E92-A336-7C4076739DDE}" presName="thickLine" presStyleLbl="alignNode1" presStyleIdx="1" presStyleCnt="11"/>
      <dgm:spPr/>
    </dgm:pt>
    <dgm:pt modelId="{D76D64BB-D1BA-4C95-A316-69A5233AB119}" type="pres">
      <dgm:prSet presAssocID="{4DD505FD-2732-4E92-A336-7C4076739DDE}" presName="horz1" presStyleCnt="0"/>
      <dgm:spPr/>
    </dgm:pt>
    <dgm:pt modelId="{5C8BFA79-FD8F-42BF-B01F-853D81242E56}" type="pres">
      <dgm:prSet presAssocID="{4DD505FD-2732-4E92-A336-7C4076739DDE}" presName="tx1" presStyleLbl="revTx" presStyleIdx="1" presStyleCnt="11"/>
      <dgm:spPr/>
    </dgm:pt>
    <dgm:pt modelId="{FE72048F-E374-433B-B0C9-6EF017967AB3}" type="pres">
      <dgm:prSet presAssocID="{4DD505FD-2732-4E92-A336-7C4076739DDE}" presName="vert1" presStyleCnt="0"/>
      <dgm:spPr/>
    </dgm:pt>
    <dgm:pt modelId="{C67E1B28-1C02-4D4F-AA62-0BF3C1F47283}" type="pres">
      <dgm:prSet presAssocID="{3BD0D933-D28D-4397-8289-3AF4D6D6A3D3}" presName="thickLine" presStyleLbl="alignNode1" presStyleIdx="2" presStyleCnt="11"/>
      <dgm:spPr/>
    </dgm:pt>
    <dgm:pt modelId="{6F711FAC-6A2B-4532-9EAD-8D05FF9DD3D0}" type="pres">
      <dgm:prSet presAssocID="{3BD0D933-D28D-4397-8289-3AF4D6D6A3D3}" presName="horz1" presStyleCnt="0"/>
      <dgm:spPr/>
    </dgm:pt>
    <dgm:pt modelId="{15290521-E57C-4E6F-92C4-9AF457969531}" type="pres">
      <dgm:prSet presAssocID="{3BD0D933-D28D-4397-8289-3AF4D6D6A3D3}" presName="tx1" presStyleLbl="revTx" presStyleIdx="2" presStyleCnt="11"/>
      <dgm:spPr/>
    </dgm:pt>
    <dgm:pt modelId="{AA47C338-9693-4C55-A674-507909AAE356}" type="pres">
      <dgm:prSet presAssocID="{3BD0D933-D28D-4397-8289-3AF4D6D6A3D3}" presName="vert1" presStyleCnt="0"/>
      <dgm:spPr/>
    </dgm:pt>
    <dgm:pt modelId="{697C1EC2-8BE5-4828-9035-FD9C12F283DF}" type="pres">
      <dgm:prSet presAssocID="{23E320E7-8420-46F8-B2CF-0C60667B2396}" presName="thickLine" presStyleLbl="alignNode1" presStyleIdx="3" presStyleCnt="11"/>
      <dgm:spPr/>
    </dgm:pt>
    <dgm:pt modelId="{C657343B-C787-4BA0-B14C-8E07E25B2B77}" type="pres">
      <dgm:prSet presAssocID="{23E320E7-8420-46F8-B2CF-0C60667B2396}" presName="horz1" presStyleCnt="0"/>
      <dgm:spPr/>
    </dgm:pt>
    <dgm:pt modelId="{B91C5A9C-4561-4C73-9274-3F84691AC4A8}" type="pres">
      <dgm:prSet presAssocID="{23E320E7-8420-46F8-B2CF-0C60667B2396}" presName="tx1" presStyleLbl="revTx" presStyleIdx="3" presStyleCnt="11"/>
      <dgm:spPr/>
    </dgm:pt>
    <dgm:pt modelId="{9F88E896-37A7-4086-BBA7-3BAF99BB89E9}" type="pres">
      <dgm:prSet presAssocID="{23E320E7-8420-46F8-B2CF-0C60667B2396}" presName="vert1" presStyleCnt="0"/>
      <dgm:spPr/>
    </dgm:pt>
    <dgm:pt modelId="{45B00929-C792-47F5-B76C-B786E2DD487E}" type="pres">
      <dgm:prSet presAssocID="{02F750D4-806F-46F6-9FC9-087AAC55A52A}" presName="thickLine" presStyleLbl="alignNode1" presStyleIdx="4" presStyleCnt="11"/>
      <dgm:spPr/>
    </dgm:pt>
    <dgm:pt modelId="{96557A19-8F9E-4C15-AA28-9729EBF210CE}" type="pres">
      <dgm:prSet presAssocID="{02F750D4-806F-46F6-9FC9-087AAC55A52A}" presName="horz1" presStyleCnt="0"/>
      <dgm:spPr/>
    </dgm:pt>
    <dgm:pt modelId="{D9F05E87-9400-468D-9D79-E0C28CBC817A}" type="pres">
      <dgm:prSet presAssocID="{02F750D4-806F-46F6-9FC9-087AAC55A52A}" presName="tx1" presStyleLbl="revTx" presStyleIdx="4" presStyleCnt="11"/>
      <dgm:spPr/>
    </dgm:pt>
    <dgm:pt modelId="{4BE138B5-DC9C-4F51-9CCA-A60CB39AD463}" type="pres">
      <dgm:prSet presAssocID="{02F750D4-806F-46F6-9FC9-087AAC55A52A}" presName="vert1" presStyleCnt="0"/>
      <dgm:spPr/>
    </dgm:pt>
    <dgm:pt modelId="{11B2136E-0EE0-4317-A630-57476A52FCE4}" type="pres">
      <dgm:prSet presAssocID="{E0A23DBC-FB39-4496-B53C-A73C741B44EA}" presName="thickLine" presStyleLbl="alignNode1" presStyleIdx="5" presStyleCnt="11"/>
      <dgm:spPr/>
    </dgm:pt>
    <dgm:pt modelId="{5CCA7A95-38CE-449D-AEEA-4B2FD6C61EA3}" type="pres">
      <dgm:prSet presAssocID="{E0A23DBC-FB39-4496-B53C-A73C741B44EA}" presName="horz1" presStyleCnt="0"/>
      <dgm:spPr/>
    </dgm:pt>
    <dgm:pt modelId="{51E3BC2B-FB07-420E-9D30-13B55BC19473}" type="pres">
      <dgm:prSet presAssocID="{E0A23DBC-FB39-4496-B53C-A73C741B44EA}" presName="tx1" presStyleLbl="revTx" presStyleIdx="5" presStyleCnt="11"/>
      <dgm:spPr/>
    </dgm:pt>
    <dgm:pt modelId="{BAC0DF6B-BD7E-477F-9607-CD6C29564954}" type="pres">
      <dgm:prSet presAssocID="{E0A23DBC-FB39-4496-B53C-A73C741B44EA}" presName="vert1" presStyleCnt="0"/>
      <dgm:spPr/>
    </dgm:pt>
    <dgm:pt modelId="{0D9FC492-5064-4EFA-B7E5-9554AD76FBAB}" type="pres">
      <dgm:prSet presAssocID="{4B322542-8568-47FF-86DE-1B20DA01EF0F}" presName="thickLine" presStyleLbl="alignNode1" presStyleIdx="6" presStyleCnt="11"/>
      <dgm:spPr/>
    </dgm:pt>
    <dgm:pt modelId="{90D91A3C-639F-4ED8-9381-AC4F7D0B1012}" type="pres">
      <dgm:prSet presAssocID="{4B322542-8568-47FF-86DE-1B20DA01EF0F}" presName="horz1" presStyleCnt="0"/>
      <dgm:spPr/>
    </dgm:pt>
    <dgm:pt modelId="{F511C76F-00EE-4A5F-AAB4-D0ABD24B6F97}" type="pres">
      <dgm:prSet presAssocID="{4B322542-8568-47FF-86DE-1B20DA01EF0F}" presName="tx1" presStyleLbl="revTx" presStyleIdx="6" presStyleCnt="11"/>
      <dgm:spPr/>
    </dgm:pt>
    <dgm:pt modelId="{A0611D69-5F81-4104-B08B-4896FC01DA23}" type="pres">
      <dgm:prSet presAssocID="{4B322542-8568-47FF-86DE-1B20DA01EF0F}" presName="vert1" presStyleCnt="0"/>
      <dgm:spPr/>
    </dgm:pt>
    <dgm:pt modelId="{88B0BD6B-5C93-4259-87C4-DD576EB0ABA3}" type="pres">
      <dgm:prSet presAssocID="{0D111FBB-FED1-42C6-AA46-7BF90D508260}" presName="thickLine" presStyleLbl="alignNode1" presStyleIdx="7" presStyleCnt="11"/>
      <dgm:spPr/>
    </dgm:pt>
    <dgm:pt modelId="{5F648BBA-218C-4FB3-85F4-F1D12C71A98F}" type="pres">
      <dgm:prSet presAssocID="{0D111FBB-FED1-42C6-AA46-7BF90D508260}" presName="horz1" presStyleCnt="0"/>
      <dgm:spPr/>
    </dgm:pt>
    <dgm:pt modelId="{26263840-9D8B-4038-8FC5-6237FA6467D7}" type="pres">
      <dgm:prSet presAssocID="{0D111FBB-FED1-42C6-AA46-7BF90D508260}" presName="tx1" presStyleLbl="revTx" presStyleIdx="7" presStyleCnt="11"/>
      <dgm:spPr/>
    </dgm:pt>
    <dgm:pt modelId="{4CB2B352-445C-4412-8B81-C13C140EE415}" type="pres">
      <dgm:prSet presAssocID="{0D111FBB-FED1-42C6-AA46-7BF90D508260}" presName="vert1" presStyleCnt="0"/>
      <dgm:spPr/>
    </dgm:pt>
    <dgm:pt modelId="{ACADD21E-7395-41F9-AEA9-F5E00315EDF9}" type="pres">
      <dgm:prSet presAssocID="{E946E602-6489-4066-BB68-6A70D5EC57BA}" presName="thickLine" presStyleLbl="alignNode1" presStyleIdx="8" presStyleCnt="11"/>
      <dgm:spPr/>
    </dgm:pt>
    <dgm:pt modelId="{426D6D75-3F25-451F-9249-34CC76DBEC57}" type="pres">
      <dgm:prSet presAssocID="{E946E602-6489-4066-BB68-6A70D5EC57BA}" presName="horz1" presStyleCnt="0"/>
      <dgm:spPr/>
    </dgm:pt>
    <dgm:pt modelId="{8A68B983-7163-43F4-9421-BEBF8B506132}" type="pres">
      <dgm:prSet presAssocID="{E946E602-6489-4066-BB68-6A70D5EC57BA}" presName="tx1" presStyleLbl="revTx" presStyleIdx="8" presStyleCnt="11"/>
      <dgm:spPr/>
    </dgm:pt>
    <dgm:pt modelId="{5F669F78-31B3-4D0E-BCE6-3F46E32E3F26}" type="pres">
      <dgm:prSet presAssocID="{E946E602-6489-4066-BB68-6A70D5EC57BA}" presName="vert1" presStyleCnt="0"/>
      <dgm:spPr/>
    </dgm:pt>
    <dgm:pt modelId="{6B859304-B27E-4E79-8D2E-9B238CC0146F}" type="pres">
      <dgm:prSet presAssocID="{0EE74C70-ABAC-43AE-83BE-B90E0FFAEE9E}" presName="thickLine" presStyleLbl="alignNode1" presStyleIdx="9" presStyleCnt="11"/>
      <dgm:spPr/>
    </dgm:pt>
    <dgm:pt modelId="{453EEC9D-A4FF-4660-99CD-C54E63904E57}" type="pres">
      <dgm:prSet presAssocID="{0EE74C70-ABAC-43AE-83BE-B90E0FFAEE9E}" presName="horz1" presStyleCnt="0"/>
      <dgm:spPr/>
    </dgm:pt>
    <dgm:pt modelId="{73346140-EF89-4F93-8657-0C8B9069AF74}" type="pres">
      <dgm:prSet presAssocID="{0EE74C70-ABAC-43AE-83BE-B90E0FFAEE9E}" presName="tx1" presStyleLbl="revTx" presStyleIdx="9" presStyleCnt="11"/>
      <dgm:spPr/>
    </dgm:pt>
    <dgm:pt modelId="{8F68EF88-0A45-4114-B667-6DC225798A5B}" type="pres">
      <dgm:prSet presAssocID="{0EE74C70-ABAC-43AE-83BE-B90E0FFAEE9E}" presName="vert1" presStyleCnt="0"/>
      <dgm:spPr/>
    </dgm:pt>
    <dgm:pt modelId="{80DBD043-4309-4C05-8A88-65B6D6F5A7F5}" type="pres">
      <dgm:prSet presAssocID="{F0FEBD66-002D-44DC-BE3F-2E083D99E900}" presName="thickLine" presStyleLbl="alignNode1" presStyleIdx="10" presStyleCnt="11"/>
      <dgm:spPr/>
    </dgm:pt>
    <dgm:pt modelId="{E12DAAF2-506E-41AB-ADF5-A186E8084B87}" type="pres">
      <dgm:prSet presAssocID="{F0FEBD66-002D-44DC-BE3F-2E083D99E900}" presName="horz1" presStyleCnt="0"/>
      <dgm:spPr/>
    </dgm:pt>
    <dgm:pt modelId="{AC82A175-2CBD-48EA-8EA1-7E9DC8620D10}" type="pres">
      <dgm:prSet presAssocID="{F0FEBD66-002D-44DC-BE3F-2E083D99E900}" presName="tx1" presStyleLbl="revTx" presStyleIdx="10" presStyleCnt="11"/>
      <dgm:spPr/>
    </dgm:pt>
    <dgm:pt modelId="{D0D1ED74-6BE0-4F9F-85D1-E6174C761D3B}" type="pres">
      <dgm:prSet presAssocID="{F0FEBD66-002D-44DC-BE3F-2E083D99E900}" presName="vert1" presStyleCnt="0"/>
      <dgm:spPr/>
    </dgm:pt>
  </dgm:ptLst>
  <dgm:cxnLst>
    <dgm:cxn modelId="{BA46FA09-A62D-4C48-BE28-C386984BC2BB}" srcId="{96F2708E-0D80-414D-A795-B5172C787626}" destId="{5E101488-818F-4C8A-A494-9428A97C53BF}" srcOrd="0" destOrd="0" parTransId="{1B38EF5B-1539-4119-B886-86117787323C}" sibTransId="{E8E953E9-4019-4878-A1F6-AE31CF5DFC94}"/>
    <dgm:cxn modelId="{28A1842B-B916-4BE2-BA5D-E0CBE7FF4646}" type="presOf" srcId="{0D111FBB-FED1-42C6-AA46-7BF90D508260}" destId="{26263840-9D8B-4038-8FC5-6237FA6467D7}" srcOrd="0" destOrd="0" presId="urn:microsoft.com/office/officeart/2008/layout/LinedList"/>
    <dgm:cxn modelId="{C9A7EC33-88B5-43E4-9042-2966276ABBA4}" type="presOf" srcId="{0EE74C70-ABAC-43AE-83BE-B90E0FFAEE9E}" destId="{73346140-EF89-4F93-8657-0C8B9069AF74}" srcOrd="0" destOrd="0" presId="urn:microsoft.com/office/officeart/2008/layout/LinedList"/>
    <dgm:cxn modelId="{BDD2A052-BCCB-403D-BD05-F4C0A7F089CF}" type="presOf" srcId="{23E320E7-8420-46F8-B2CF-0C60667B2396}" destId="{B91C5A9C-4561-4C73-9274-3F84691AC4A8}" srcOrd="0" destOrd="0" presId="urn:microsoft.com/office/officeart/2008/layout/LinedList"/>
    <dgm:cxn modelId="{D3F2C154-4764-4532-9DC8-68D5F95BD5FB}" srcId="{96F2708E-0D80-414D-A795-B5172C787626}" destId="{0D111FBB-FED1-42C6-AA46-7BF90D508260}" srcOrd="7" destOrd="0" parTransId="{21050040-9B36-41E5-8292-2F3820312AAB}" sibTransId="{4E55B2B5-15E8-49C6-9FCD-1173D501B4F1}"/>
    <dgm:cxn modelId="{7092ED74-C65E-4309-B6F3-71A406C15521}" type="presOf" srcId="{4DD505FD-2732-4E92-A336-7C4076739DDE}" destId="{5C8BFA79-FD8F-42BF-B01F-853D81242E56}" srcOrd="0" destOrd="0" presId="urn:microsoft.com/office/officeart/2008/layout/LinedList"/>
    <dgm:cxn modelId="{466D3558-CE7B-438D-BACA-DE6D2863CF72}" type="presOf" srcId="{4B322542-8568-47FF-86DE-1B20DA01EF0F}" destId="{F511C76F-00EE-4A5F-AAB4-D0ABD24B6F97}" srcOrd="0" destOrd="0" presId="urn:microsoft.com/office/officeart/2008/layout/LinedList"/>
    <dgm:cxn modelId="{DEE03778-F153-4361-A967-D645B66BC123}" type="presOf" srcId="{F0FEBD66-002D-44DC-BE3F-2E083D99E900}" destId="{AC82A175-2CBD-48EA-8EA1-7E9DC8620D10}" srcOrd="0" destOrd="0" presId="urn:microsoft.com/office/officeart/2008/layout/LinedList"/>
    <dgm:cxn modelId="{0E3B2959-F99D-4632-A0A3-9D3B9974A436}" type="presOf" srcId="{3BD0D933-D28D-4397-8289-3AF4D6D6A3D3}" destId="{15290521-E57C-4E6F-92C4-9AF457969531}" srcOrd="0" destOrd="0" presId="urn:microsoft.com/office/officeart/2008/layout/LinedList"/>
    <dgm:cxn modelId="{FF7EDC59-BB59-4A84-8ABC-38AA7BEBE74A}" type="presOf" srcId="{5E101488-818F-4C8A-A494-9428A97C53BF}" destId="{5612954D-6647-4DB7-8233-7E17C0F819C1}" srcOrd="0" destOrd="0" presId="urn:microsoft.com/office/officeart/2008/layout/LinedList"/>
    <dgm:cxn modelId="{60098483-0C0E-4F8D-99E4-8C717D518B26}" srcId="{96F2708E-0D80-414D-A795-B5172C787626}" destId="{4B322542-8568-47FF-86DE-1B20DA01EF0F}" srcOrd="6" destOrd="0" parTransId="{0BFF1B01-A5C6-4694-987F-4545A3F70102}" sibTransId="{1E156195-9823-43A9-97FD-6F216FE5596B}"/>
    <dgm:cxn modelId="{B6350688-6B94-4852-A157-4B92BD551CA1}" srcId="{96F2708E-0D80-414D-A795-B5172C787626}" destId="{0EE74C70-ABAC-43AE-83BE-B90E0FFAEE9E}" srcOrd="9" destOrd="0" parTransId="{BDAF4D6E-A00D-4E24-BC71-12CAEBFE2397}" sibTransId="{AB3311A9-BFC6-49AC-8523-7348B3484F24}"/>
    <dgm:cxn modelId="{68410297-DC9C-4EB6-A738-AF7ACC209F45}" srcId="{96F2708E-0D80-414D-A795-B5172C787626}" destId="{02F750D4-806F-46F6-9FC9-087AAC55A52A}" srcOrd="4" destOrd="0" parTransId="{C9BC858F-51B9-4669-9942-47E6A7B5274B}" sibTransId="{DF572052-21AF-4F4D-87E7-36906BFC6783}"/>
    <dgm:cxn modelId="{898136A7-E1B7-4F79-80B6-A735F15AEA1E}" srcId="{96F2708E-0D80-414D-A795-B5172C787626}" destId="{E946E602-6489-4066-BB68-6A70D5EC57BA}" srcOrd="8" destOrd="0" parTransId="{4D11685D-F8D3-4421-BE6C-D3CF0D391987}" sibTransId="{57CBA72E-8714-476E-B35E-F3B20478BFDA}"/>
    <dgm:cxn modelId="{B5D1C6B1-F97E-47C9-A1AD-05D6427245E4}" srcId="{96F2708E-0D80-414D-A795-B5172C787626}" destId="{23E320E7-8420-46F8-B2CF-0C60667B2396}" srcOrd="3" destOrd="0" parTransId="{BC7E51C9-F59D-4B60-9939-D8F36108A85B}" sibTransId="{9B2059AC-EC24-45E9-AD18-F14B58D24C24}"/>
    <dgm:cxn modelId="{B7B38BB3-BF08-4B0F-9DFC-DCA86939141B}" srcId="{96F2708E-0D80-414D-A795-B5172C787626}" destId="{3BD0D933-D28D-4397-8289-3AF4D6D6A3D3}" srcOrd="2" destOrd="0" parTransId="{1AC10EE5-E470-442A-8864-301A1B2A3419}" sibTransId="{6E37376B-6C27-4F82-AC3F-1BFF734B0FCC}"/>
    <dgm:cxn modelId="{197899C2-A02B-425D-8672-51610DAF79C2}" srcId="{96F2708E-0D80-414D-A795-B5172C787626}" destId="{4DD505FD-2732-4E92-A336-7C4076739DDE}" srcOrd="1" destOrd="0" parTransId="{EBD159AD-99C8-4648-B187-1FEF3699E543}" sibTransId="{52BE824F-59A0-47BA-A621-8FCC6A509F10}"/>
    <dgm:cxn modelId="{EE7A3CCD-513E-48E2-9690-7EF36E20DA23}" srcId="{96F2708E-0D80-414D-A795-B5172C787626}" destId="{F0FEBD66-002D-44DC-BE3F-2E083D99E900}" srcOrd="10" destOrd="0" parTransId="{75E04886-7380-4F5D-AE51-544FDC45854B}" sibTransId="{6B6AA1AE-8E49-4D0A-B213-673E952C4CD0}"/>
    <dgm:cxn modelId="{4C903CD0-E730-4344-8674-5EB5AD470334}" srcId="{96F2708E-0D80-414D-A795-B5172C787626}" destId="{E0A23DBC-FB39-4496-B53C-A73C741B44EA}" srcOrd="5" destOrd="0" parTransId="{CE1BBA00-A94A-4FF2-AE20-FAEF15110707}" sibTransId="{1DD4B511-5590-4D04-B50C-1610CFB41772}"/>
    <dgm:cxn modelId="{F96ECFD6-69C4-4A97-A11F-144C2FC1D104}" type="presOf" srcId="{E0A23DBC-FB39-4496-B53C-A73C741B44EA}" destId="{51E3BC2B-FB07-420E-9D30-13B55BC19473}" srcOrd="0" destOrd="0" presId="urn:microsoft.com/office/officeart/2008/layout/LinedList"/>
    <dgm:cxn modelId="{F99447D7-988F-42BA-AA5C-40CAAD7C10DD}" type="presOf" srcId="{E946E602-6489-4066-BB68-6A70D5EC57BA}" destId="{8A68B983-7163-43F4-9421-BEBF8B506132}" srcOrd="0" destOrd="0" presId="urn:microsoft.com/office/officeart/2008/layout/LinedList"/>
    <dgm:cxn modelId="{DC78BDD9-14FF-4E38-BF48-B2248DACE621}" type="presOf" srcId="{96F2708E-0D80-414D-A795-B5172C787626}" destId="{7D80C43C-F015-4A10-87C6-19EC413FB266}" srcOrd="0" destOrd="0" presId="urn:microsoft.com/office/officeart/2008/layout/LinedList"/>
    <dgm:cxn modelId="{AC650BEE-12A6-44EF-9291-063771D0C7C7}" type="presOf" srcId="{02F750D4-806F-46F6-9FC9-087AAC55A52A}" destId="{D9F05E87-9400-468D-9D79-E0C28CBC817A}" srcOrd="0" destOrd="0" presId="urn:microsoft.com/office/officeart/2008/layout/LinedList"/>
    <dgm:cxn modelId="{13CFE42F-A421-4DB2-A0B1-1ECB088CB772}" type="presParOf" srcId="{7D80C43C-F015-4A10-87C6-19EC413FB266}" destId="{E2411946-F55F-42EA-9A96-EA26DDE3704C}" srcOrd="0" destOrd="0" presId="urn:microsoft.com/office/officeart/2008/layout/LinedList"/>
    <dgm:cxn modelId="{BE3ADB90-C66C-4ED4-A38A-13D03B17496E}" type="presParOf" srcId="{7D80C43C-F015-4A10-87C6-19EC413FB266}" destId="{211C70B6-2408-4FBE-8E98-4BA73F4CA106}" srcOrd="1" destOrd="0" presId="urn:microsoft.com/office/officeart/2008/layout/LinedList"/>
    <dgm:cxn modelId="{A9EE8D89-8E68-42B7-8F0D-2283E705140E}" type="presParOf" srcId="{211C70B6-2408-4FBE-8E98-4BA73F4CA106}" destId="{5612954D-6647-4DB7-8233-7E17C0F819C1}" srcOrd="0" destOrd="0" presId="urn:microsoft.com/office/officeart/2008/layout/LinedList"/>
    <dgm:cxn modelId="{883514DD-7A55-4B6E-8021-4356766D2816}" type="presParOf" srcId="{211C70B6-2408-4FBE-8E98-4BA73F4CA106}" destId="{8E382341-9F0A-4CC2-A975-84279AA28B55}" srcOrd="1" destOrd="0" presId="urn:microsoft.com/office/officeart/2008/layout/LinedList"/>
    <dgm:cxn modelId="{5A2573F0-68D5-494E-8D23-64E94279A58F}" type="presParOf" srcId="{7D80C43C-F015-4A10-87C6-19EC413FB266}" destId="{B3472214-B47C-46C8-A2B4-BE186A66D415}" srcOrd="2" destOrd="0" presId="urn:microsoft.com/office/officeart/2008/layout/LinedList"/>
    <dgm:cxn modelId="{1FC769EB-5470-44BC-A1A7-791631BABC2E}" type="presParOf" srcId="{7D80C43C-F015-4A10-87C6-19EC413FB266}" destId="{D76D64BB-D1BA-4C95-A316-69A5233AB119}" srcOrd="3" destOrd="0" presId="urn:microsoft.com/office/officeart/2008/layout/LinedList"/>
    <dgm:cxn modelId="{BB9AEDC2-92CE-4D74-87F0-38B55E59D2F4}" type="presParOf" srcId="{D76D64BB-D1BA-4C95-A316-69A5233AB119}" destId="{5C8BFA79-FD8F-42BF-B01F-853D81242E56}" srcOrd="0" destOrd="0" presId="urn:microsoft.com/office/officeart/2008/layout/LinedList"/>
    <dgm:cxn modelId="{CFE600DE-4933-461A-93EF-83E8E55C97E8}" type="presParOf" srcId="{D76D64BB-D1BA-4C95-A316-69A5233AB119}" destId="{FE72048F-E374-433B-B0C9-6EF017967AB3}" srcOrd="1" destOrd="0" presId="urn:microsoft.com/office/officeart/2008/layout/LinedList"/>
    <dgm:cxn modelId="{00B9A3E7-6AFF-4FB2-AC26-37D38DB203C4}" type="presParOf" srcId="{7D80C43C-F015-4A10-87C6-19EC413FB266}" destId="{C67E1B28-1C02-4D4F-AA62-0BF3C1F47283}" srcOrd="4" destOrd="0" presId="urn:microsoft.com/office/officeart/2008/layout/LinedList"/>
    <dgm:cxn modelId="{4DD0CDDC-D15F-4FC1-8462-7ADBC607E02D}" type="presParOf" srcId="{7D80C43C-F015-4A10-87C6-19EC413FB266}" destId="{6F711FAC-6A2B-4532-9EAD-8D05FF9DD3D0}" srcOrd="5" destOrd="0" presId="urn:microsoft.com/office/officeart/2008/layout/LinedList"/>
    <dgm:cxn modelId="{5796B5D0-FBD8-48B7-9F9F-37DCDFC1589D}" type="presParOf" srcId="{6F711FAC-6A2B-4532-9EAD-8D05FF9DD3D0}" destId="{15290521-E57C-4E6F-92C4-9AF457969531}" srcOrd="0" destOrd="0" presId="urn:microsoft.com/office/officeart/2008/layout/LinedList"/>
    <dgm:cxn modelId="{339B125D-FE8E-4C1C-A760-E690F7F63423}" type="presParOf" srcId="{6F711FAC-6A2B-4532-9EAD-8D05FF9DD3D0}" destId="{AA47C338-9693-4C55-A674-507909AAE356}" srcOrd="1" destOrd="0" presId="urn:microsoft.com/office/officeart/2008/layout/LinedList"/>
    <dgm:cxn modelId="{3A42FF08-FDEE-4CF3-87D2-C67D18AC356F}" type="presParOf" srcId="{7D80C43C-F015-4A10-87C6-19EC413FB266}" destId="{697C1EC2-8BE5-4828-9035-FD9C12F283DF}" srcOrd="6" destOrd="0" presId="urn:microsoft.com/office/officeart/2008/layout/LinedList"/>
    <dgm:cxn modelId="{B0BBC6B2-100F-4006-BDBD-6E5B62A4D0F7}" type="presParOf" srcId="{7D80C43C-F015-4A10-87C6-19EC413FB266}" destId="{C657343B-C787-4BA0-B14C-8E07E25B2B77}" srcOrd="7" destOrd="0" presId="urn:microsoft.com/office/officeart/2008/layout/LinedList"/>
    <dgm:cxn modelId="{47BF6DE8-0AC9-4313-BFAD-3709CAD14AF3}" type="presParOf" srcId="{C657343B-C787-4BA0-B14C-8E07E25B2B77}" destId="{B91C5A9C-4561-4C73-9274-3F84691AC4A8}" srcOrd="0" destOrd="0" presId="urn:microsoft.com/office/officeart/2008/layout/LinedList"/>
    <dgm:cxn modelId="{864543DF-2DDA-4BD2-80CA-736328D11571}" type="presParOf" srcId="{C657343B-C787-4BA0-B14C-8E07E25B2B77}" destId="{9F88E896-37A7-4086-BBA7-3BAF99BB89E9}" srcOrd="1" destOrd="0" presId="urn:microsoft.com/office/officeart/2008/layout/LinedList"/>
    <dgm:cxn modelId="{E7C7E756-5EB0-4AB4-B436-6F7F33ED416B}" type="presParOf" srcId="{7D80C43C-F015-4A10-87C6-19EC413FB266}" destId="{45B00929-C792-47F5-B76C-B786E2DD487E}" srcOrd="8" destOrd="0" presId="urn:microsoft.com/office/officeart/2008/layout/LinedList"/>
    <dgm:cxn modelId="{97EB694D-90D3-401B-BC89-5CB180605E8C}" type="presParOf" srcId="{7D80C43C-F015-4A10-87C6-19EC413FB266}" destId="{96557A19-8F9E-4C15-AA28-9729EBF210CE}" srcOrd="9" destOrd="0" presId="urn:microsoft.com/office/officeart/2008/layout/LinedList"/>
    <dgm:cxn modelId="{86CBE9EF-3AD9-41D1-9871-E1A84D615050}" type="presParOf" srcId="{96557A19-8F9E-4C15-AA28-9729EBF210CE}" destId="{D9F05E87-9400-468D-9D79-E0C28CBC817A}" srcOrd="0" destOrd="0" presId="urn:microsoft.com/office/officeart/2008/layout/LinedList"/>
    <dgm:cxn modelId="{F9EA5289-3A7D-4346-9A67-EAB9602FD713}" type="presParOf" srcId="{96557A19-8F9E-4C15-AA28-9729EBF210CE}" destId="{4BE138B5-DC9C-4F51-9CCA-A60CB39AD463}" srcOrd="1" destOrd="0" presId="urn:microsoft.com/office/officeart/2008/layout/LinedList"/>
    <dgm:cxn modelId="{C567B6DB-BDB0-4D9B-9865-DDB218146E27}" type="presParOf" srcId="{7D80C43C-F015-4A10-87C6-19EC413FB266}" destId="{11B2136E-0EE0-4317-A630-57476A52FCE4}" srcOrd="10" destOrd="0" presId="urn:microsoft.com/office/officeart/2008/layout/LinedList"/>
    <dgm:cxn modelId="{432BD43E-A7CE-40C4-95BF-5F4C661F137C}" type="presParOf" srcId="{7D80C43C-F015-4A10-87C6-19EC413FB266}" destId="{5CCA7A95-38CE-449D-AEEA-4B2FD6C61EA3}" srcOrd="11" destOrd="0" presId="urn:microsoft.com/office/officeart/2008/layout/LinedList"/>
    <dgm:cxn modelId="{1DEFB611-1965-4753-AB56-741C25083FCB}" type="presParOf" srcId="{5CCA7A95-38CE-449D-AEEA-4B2FD6C61EA3}" destId="{51E3BC2B-FB07-420E-9D30-13B55BC19473}" srcOrd="0" destOrd="0" presId="urn:microsoft.com/office/officeart/2008/layout/LinedList"/>
    <dgm:cxn modelId="{05FE16E1-4DBF-4A6D-A77C-C678DD07C1E3}" type="presParOf" srcId="{5CCA7A95-38CE-449D-AEEA-4B2FD6C61EA3}" destId="{BAC0DF6B-BD7E-477F-9607-CD6C29564954}" srcOrd="1" destOrd="0" presId="urn:microsoft.com/office/officeart/2008/layout/LinedList"/>
    <dgm:cxn modelId="{D73AF43E-3A9A-43C2-9B88-97DD3177AA2F}" type="presParOf" srcId="{7D80C43C-F015-4A10-87C6-19EC413FB266}" destId="{0D9FC492-5064-4EFA-B7E5-9554AD76FBAB}" srcOrd="12" destOrd="0" presId="urn:microsoft.com/office/officeart/2008/layout/LinedList"/>
    <dgm:cxn modelId="{BF075946-8DFB-4EA1-A776-38DD017137CB}" type="presParOf" srcId="{7D80C43C-F015-4A10-87C6-19EC413FB266}" destId="{90D91A3C-639F-4ED8-9381-AC4F7D0B1012}" srcOrd="13" destOrd="0" presId="urn:microsoft.com/office/officeart/2008/layout/LinedList"/>
    <dgm:cxn modelId="{74B72E5B-D066-4678-9516-7DFF2F7BE34D}" type="presParOf" srcId="{90D91A3C-639F-4ED8-9381-AC4F7D0B1012}" destId="{F511C76F-00EE-4A5F-AAB4-D0ABD24B6F97}" srcOrd="0" destOrd="0" presId="urn:microsoft.com/office/officeart/2008/layout/LinedList"/>
    <dgm:cxn modelId="{56A72998-C9A7-4A0A-A29E-5270AFA09D8B}" type="presParOf" srcId="{90D91A3C-639F-4ED8-9381-AC4F7D0B1012}" destId="{A0611D69-5F81-4104-B08B-4896FC01DA23}" srcOrd="1" destOrd="0" presId="urn:microsoft.com/office/officeart/2008/layout/LinedList"/>
    <dgm:cxn modelId="{EA51878F-379C-4497-A13F-BB11D7E5AE02}" type="presParOf" srcId="{7D80C43C-F015-4A10-87C6-19EC413FB266}" destId="{88B0BD6B-5C93-4259-87C4-DD576EB0ABA3}" srcOrd="14" destOrd="0" presId="urn:microsoft.com/office/officeart/2008/layout/LinedList"/>
    <dgm:cxn modelId="{49FADA36-FC76-4B3B-8140-3B21FF91068F}" type="presParOf" srcId="{7D80C43C-F015-4A10-87C6-19EC413FB266}" destId="{5F648BBA-218C-4FB3-85F4-F1D12C71A98F}" srcOrd="15" destOrd="0" presId="urn:microsoft.com/office/officeart/2008/layout/LinedList"/>
    <dgm:cxn modelId="{5305AE4D-A17D-480A-9917-E0E5CD5F01B0}" type="presParOf" srcId="{5F648BBA-218C-4FB3-85F4-F1D12C71A98F}" destId="{26263840-9D8B-4038-8FC5-6237FA6467D7}" srcOrd="0" destOrd="0" presId="urn:microsoft.com/office/officeart/2008/layout/LinedList"/>
    <dgm:cxn modelId="{B49C8925-0A66-4029-9582-F32C8BFE092C}" type="presParOf" srcId="{5F648BBA-218C-4FB3-85F4-F1D12C71A98F}" destId="{4CB2B352-445C-4412-8B81-C13C140EE415}" srcOrd="1" destOrd="0" presId="urn:microsoft.com/office/officeart/2008/layout/LinedList"/>
    <dgm:cxn modelId="{AC7CDA89-56D8-4F0D-8518-4A0CC34A9D8C}" type="presParOf" srcId="{7D80C43C-F015-4A10-87C6-19EC413FB266}" destId="{ACADD21E-7395-41F9-AEA9-F5E00315EDF9}" srcOrd="16" destOrd="0" presId="urn:microsoft.com/office/officeart/2008/layout/LinedList"/>
    <dgm:cxn modelId="{35D5F153-536C-48A7-87C8-D98A079DFDED}" type="presParOf" srcId="{7D80C43C-F015-4A10-87C6-19EC413FB266}" destId="{426D6D75-3F25-451F-9249-34CC76DBEC57}" srcOrd="17" destOrd="0" presId="urn:microsoft.com/office/officeart/2008/layout/LinedList"/>
    <dgm:cxn modelId="{3E862061-3978-4F9B-9761-CFBE3D101538}" type="presParOf" srcId="{426D6D75-3F25-451F-9249-34CC76DBEC57}" destId="{8A68B983-7163-43F4-9421-BEBF8B506132}" srcOrd="0" destOrd="0" presId="urn:microsoft.com/office/officeart/2008/layout/LinedList"/>
    <dgm:cxn modelId="{6C652AB8-1965-46F6-9C22-174CBA31E4AE}" type="presParOf" srcId="{426D6D75-3F25-451F-9249-34CC76DBEC57}" destId="{5F669F78-31B3-4D0E-BCE6-3F46E32E3F26}" srcOrd="1" destOrd="0" presId="urn:microsoft.com/office/officeart/2008/layout/LinedList"/>
    <dgm:cxn modelId="{AD9B9BF9-8A92-4237-8844-12BE496CC7F6}" type="presParOf" srcId="{7D80C43C-F015-4A10-87C6-19EC413FB266}" destId="{6B859304-B27E-4E79-8D2E-9B238CC0146F}" srcOrd="18" destOrd="0" presId="urn:microsoft.com/office/officeart/2008/layout/LinedList"/>
    <dgm:cxn modelId="{D003CEA1-9CC4-40BD-A43C-A931495ACE93}" type="presParOf" srcId="{7D80C43C-F015-4A10-87C6-19EC413FB266}" destId="{453EEC9D-A4FF-4660-99CD-C54E63904E57}" srcOrd="19" destOrd="0" presId="urn:microsoft.com/office/officeart/2008/layout/LinedList"/>
    <dgm:cxn modelId="{1D1A9DF1-8AE6-471A-B04E-037E6FA41DDF}" type="presParOf" srcId="{453EEC9D-A4FF-4660-99CD-C54E63904E57}" destId="{73346140-EF89-4F93-8657-0C8B9069AF74}" srcOrd="0" destOrd="0" presId="urn:microsoft.com/office/officeart/2008/layout/LinedList"/>
    <dgm:cxn modelId="{D17E5047-E354-4B60-B245-D1139441F68C}" type="presParOf" srcId="{453EEC9D-A4FF-4660-99CD-C54E63904E57}" destId="{8F68EF88-0A45-4114-B667-6DC225798A5B}" srcOrd="1" destOrd="0" presId="urn:microsoft.com/office/officeart/2008/layout/LinedList"/>
    <dgm:cxn modelId="{115AD73E-FCDE-495A-80B7-761D9B438868}" type="presParOf" srcId="{7D80C43C-F015-4A10-87C6-19EC413FB266}" destId="{80DBD043-4309-4C05-8A88-65B6D6F5A7F5}" srcOrd="20" destOrd="0" presId="urn:microsoft.com/office/officeart/2008/layout/LinedList"/>
    <dgm:cxn modelId="{57A75BCB-1ADA-4F56-B307-0E532B834259}" type="presParOf" srcId="{7D80C43C-F015-4A10-87C6-19EC413FB266}" destId="{E12DAAF2-506E-41AB-ADF5-A186E8084B87}" srcOrd="21" destOrd="0" presId="urn:microsoft.com/office/officeart/2008/layout/LinedList"/>
    <dgm:cxn modelId="{1DC39583-BEF6-4E4F-AEA6-2202B13F7AB9}" type="presParOf" srcId="{E12DAAF2-506E-41AB-ADF5-A186E8084B87}" destId="{AC82A175-2CBD-48EA-8EA1-7E9DC8620D10}" srcOrd="0" destOrd="0" presId="urn:microsoft.com/office/officeart/2008/layout/LinedList"/>
    <dgm:cxn modelId="{DB14AFA0-DC00-44D5-986B-40208BFCB07A}" type="presParOf" srcId="{E12DAAF2-506E-41AB-ADF5-A186E8084B87}" destId="{D0D1ED74-6BE0-4F9F-85D1-E6174C761D3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C8AD2F-6390-4C01-8C6F-3589A4C3308B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4484E37-01EF-413C-A20A-B388DE857650}">
      <dgm:prSet custT="1"/>
      <dgm:spPr/>
      <dgm:t>
        <a:bodyPr/>
        <a:lstStyle/>
        <a:p>
          <a:r>
            <a:rPr lang="ko-KR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1) 영화</a:t>
          </a:r>
          <a:r>
            <a:rPr lang="en-US" altLang="ko-KR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 </a:t>
          </a:r>
          <a:r>
            <a:rPr lang="ko-KR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취미를 공유하고 여러 관심분야를 운영할 수 있는 공간을 창출</a:t>
          </a:r>
          <a:endParaRPr lang="en-US" sz="1800" dirty="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3B5AC26E-FC53-4562-AD3E-0BC54EFA389F}" type="parTrans" cxnId="{1CDF3A79-A2E3-4489-86AD-9446675E2CDC}">
      <dgm:prSet/>
      <dgm:spPr/>
      <dgm:t>
        <a:bodyPr/>
        <a:lstStyle/>
        <a:p>
          <a:endParaRPr lang="en-US" sz="18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C34C1A4A-9076-431C-BBE3-ACF42B9F86E9}" type="sibTrans" cxnId="{1CDF3A79-A2E3-4489-86AD-9446675E2CDC}">
      <dgm:prSet/>
      <dgm:spPr/>
      <dgm:t>
        <a:bodyPr/>
        <a:lstStyle/>
        <a:p>
          <a:endParaRPr lang="en-US" sz="18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C28F173F-3460-4D98-870A-6E576826BE27}">
      <dgm:prSet custT="1"/>
      <dgm:spPr/>
      <dgm:t>
        <a:bodyPr/>
        <a:lstStyle/>
        <a:p>
          <a:r>
            <a:rPr lang="ko-KR" sz="180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2) 다양한 콘텐츠로 영화에 관심이 없는 사람들의 관심 향상</a:t>
          </a:r>
          <a:endParaRPr lang="en-US" sz="18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4768A5FD-C9EF-4E95-9E9B-F1DADC6B4AF9}" type="parTrans" cxnId="{715360AD-FEFF-4CA5-80DA-F740E9A74C07}">
      <dgm:prSet/>
      <dgm:spPr/>
      <dgm:t>
        <a:bodyPr/>
        <a:lstStyle/>
        <a:p>
          <a:endParaRPr lang="en-US" sz="18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58EE838B-EE65-4780-B63C-6053574C0CD8}" type="sibTrans" cxnId="{715360AD-FEFF-4CA5-80DA-F740E9A74C07}">
      <dgm:prSet/>
      <dgm:spPr/>
      <dgm:t>
        <a:bodyPr/>
        <a:lstStyle/>
        <a:p>
          <a:endParaRPr lang="en-US" sz="18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77BBDC32-E437-431A-B16D-592F1B1EA6A2}">
      <dgm:prSet custT="1"/>
      <dgm:spPr/>
      <dgm:t>
        <a:bodyPr/>
        <a:lstStyle/>
        <a:p>
          <a:r>
            <a:rPr lang="ko-KR" sz="180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3) 굿즈 직거래를 위한 중개 서비스를 운영하여 굿즈 상품 거래 시장을 활성화</a:t>
          </a:r>
          <a:endParaRPr lang="en-US" sz="18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A4B927B0-E87D-4D28-B837-613CB94CEE3D}" type="parTrans" cxnId="{6940885C-6C9E-4CB0-AB63-C2842E5433A2}">
      <dgm:prSet/>
      <dgm:spPr/>
      <dgm:t>
        <a:bodyPr/>
        <a:lstStyle/>
        <a:p>
          <a:endParaRPr lang="en-US" sz="18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7F87AD97-A7FA-45E8-A62F-8B2F28795CF7}" type="sibTrans" cxnId="{6940885C-6C9E-4CB0-AB63-C2842E5433A2}">
      <dgm:prSet/>
      <dgm:spPr/>
      <dgm:t>
        <a:bodyPr/>
        <a:lstStyle/>
        <a:p>
          <a:endParaRPr lang="en-US" sz="18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CEC1ED66-C5D9-4A96-A705-333CBABB1187}">
      <dgm:prSet custT="1"/>
      <dgm:spPr/>
      <dgm:t>
        <a:bodyPr/>
        <a:lstStyle/>
        <a:p>
          <a:r>
            <a:rPr lang="ko-KR" sz="180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4) 굿즈 판매를 진행하여 쇼핑몰 홈페이지를 통해 영화 애호가의 굿즈 수요 충족</a:t>
          </a:r>
          <a:endParaRPr lang="en-US" sz="18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BB996F01-A090-4119-B587-C4D7B0C835A6}" type="parTrans" cxnId="{402EAF70-1261-4B7A-B783-FC04FE972438}">
      <dgm:prSet/>
      <dgm:spPr/>
      <dgm:t>
        <a:bodyPr/>
        <a:lstStyle/>
        <a:p>
          <a:endParaRPr lang="en-US" sz="18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70AA312-3E35-4136-9A87-DDFA496B60AF}" type="sibTrans" cxnId="{402EAF70-1261-4B7A-B783-FC04FE972438}">
      <dgm:prSet/>
      <dgm:spPr/>
      <dgm:t>
        <a:bodyPr/>
        <a:lstStyle/>
        <a:p>
          <a:endParaRPr lang="en-US" sz="18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79D68D64-6DFB-4DBB-823A-8BAABAC04C71}">
      <dgm:prSet custT="1"/>
      <dgm:spPr/>
      <dgm:t>
        <a:bodyPr/>
        <a:lstStyle/>
        <a:p>
          <a:r>
            <a:rPr lang="ko-KR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5) 여러 종류의 영화, 배우 등에 대한 정보를 알 수 있도록 정보 제공의 역할 수행</a:t>
          </a:r>
          <a:endParaRPr lang="en-US" sz="1800" dirty="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D8A6445-9FDC-4485-8481-FE04A0C3EE0A}" type="parTrans" cxnId="{3098ECDA-9117-48E0-82CC-5F0809BA6B8F}">
      <dgm:prSet/>
      <dgm:spPr/>
      <dgm:t>
        <a:bodyPr/>
        <a:lstStyle/>
        <a:p>
          <a:endParaRPr lang="en-US" sz="18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7396BEC0-C577-4088-8A19-985954298CFE}" type="sibTrans" cxnId="{3098ECDA-9117-48E0-82CC-5F0809BA6B8F}">
      <dgm:prSet/>
      <dgm:spPr/>
      <dgm:t>
        <a:bodyPr/>
        <a:lstStyle/>
        <a:p>
          <a:endParaRPr lang="en-US" sz="18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FCD631CD-203D-4198-9EE1-17B549504BF2}">
      <dgm:prSet custT="1"/>
      <dgm:spPr/>
      <dgm:t>
        <a:bodyPr/>
        <a:lstStyle/>
        <a:p>
          <a:r>
            <a:rPr lang="ko-KR" sz="180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6) 영화사, 영화 관계자들의 영화 행사 홍보 공간의 역할 수행</a:t>
          </a:r>
          <a:endParaRPr lang="en-US" sz="18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277E2DF-0F13-4D61-82A6-98812DD5061A}" type="parTrans" cxnId="{E20772C1-6BF2-4947-95D8-A1B3A502BE9F}">
      <dgm:prSet/>
      <dgm:spPr/>
      <dgm:t>
        <a:bodyPr/>
        <a:lstStyle/>
        <a:p>
          <a:endParaRPr lang="en-US" sz="18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3030B988-071D-430A-A14C-9A8508098158}" type="sibTrans" cxnId="{E20772C1-6BF2-4947-95D8-A1B3A502BE9F}">
      <dgm:prSet/>
      <dgm:spPr/>
      <dgm:t>
        <a:bodyPr/>
        <a:lstStyle/>
        <a:p>
          <a:endParaRPr lang="en-US" sz="18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B189426C-E8A2-4346-9647-10B7EAD46362}">
      <dgm:prSet custT="1"/>
      <dgm:spPr/>
      <dgm:t>
        <a:bodyPr/>
        <a:lstStyle/>
        <a:p>
          <a:r>
            <a:rPr lang="ko-KR" sz="180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7) 영화 주제 동호 커뮤니티 운영으로 영화 동호인 간 소통 및 활동 기회 제공</a:t>
          </a:r>
          <a:endParaRPr lang="en-US" sz="18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EA0B28AA-C483-4D99-853F-189BE1D2CF6E}" type="parTrans" cxnId="{3B5B1055-16E9-410E-B145-276A56B94BBB}">
      <dgm:prSet/>
      <dgm:spPr/>
      <dgm:t>
        <a:bodyPr/>
        <a:lstStyle/>
        <a:p>
          <a:endParaRPr lang="en-US" sz="18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7F84C1BB-924D-4E22-9E0B-71569C50250C}" type="sibTrans" cxnId="{3B5B1055-16E9-410E-B145-276A56B94BBB}">
      <dgm:prSet/>
      <dgm:spPr/>
      <dgm:t>
        <a:bodyPr/>
        <a:lstStyle/>
        <a:p>
          <a:endParaRPr lang="en-US" sz="18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3D3A5A0B-6F69-426B-8C7E-AA32B4368121}">
      <dgm:prSet custT="1"/>
      <dgm:spPr/>
      <dgm:t>
        <a:bodyPr/>
        <a:lstStyle/>
        <a:p>
          <a:r>
            <a:rPr lang="ko-KR" sz="180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8) 영화와 NFT의 조합으로 새로운 서비스 영역 "영화 NFT전문 경매 서비스" 개척</a:t>
          </a:r>
          <a:endParaRPr lang="en-US" sz="18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6A3D08DD-95CC-40D2-B09D-B2AB2A59C699}" type="parTrans" cxnId="{67A3E038-C12A-4B82-AFD5-7536F5A1152E}">
      <dgm:prSet/>
      <dgm:spPr/>
      <dgm:t>
        <a:bodyPr/>
        <a:lstStyle/>
        <a:p>
          <a:endParaRPr lang="en-US" sz="18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6AB8BFF2-9C5D-4D6A-B764-224F8B005330}" type="sibTrans" cxnId="{67A3E038-C12A-4B82-AFD5-7536F5A1152E}">
      <dgm:prSet/>
      <dgm:spPr/>
      <dgm:t>
        <a:bodyPr/>
        <a:lstStyle/>
        <a:p>
          <a:endParaRPr lang="en-US" sz="18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657EA698-1BEC-45F4-B55C-CCAE6FF64904}" type="pres">
      <dgm:prSet presAssocID="{79C8AD2F-6390-4C01-8C6F-3589A4C3308B}" presName="vert0" presStyleCnt="0">
        <dgm:presLayoutVars>
          <dgm:dir/>
          <dgm:animOne val="branch"/>
          <dgm:animLvl val="lvl"/>
        </dgm:presLayoutVars>
      </dgm:prSet>
      <dgm:spPr/>
    </dgm:pt>
    <dgm:pt modelId="{B214014D-9000-41CA-AE16-5DFC9649FFE2}" type="pres">
      <dgm:prSet presAssocID="{54484E37-01EF-413C-A20A-B388DE857650}" presName="thickLine" presStyleLbl="alignNode1" presStyleIdx="0" presStyleCnt="8"/>
      <dgm:spPr/>
    </dgm:pt>
    <dgm:pt modelId="{1F234DA6-1835-4CDF-B862-C45E5A033308}" type="pres">
      <dgm:prSet presAssocID="{54484E37-01EF-413C-A20A-B388DE857650}" presName="horz1" presStyleCnt="0"/>
      <dgm:spPr/>
    </dgm:pt>
    <dgm:pt modelId="{589017BE-2205-4AFC-9AB4-347ED27B9AAC}" type="pres">
      <dgm:prSet presAssocID="{54484E37-01EF-413C-A20A-B388DE857650}" presName="tx1" presStyleLbl="revTx" presStyleIdx="0" presStyleCnt="8"/>
      <dgm:spPr/>
    </dgm:pt>
    <dgm:pt modelId="{F6B2A394-C8E8-49EC-B74D-C2C036FCB96D}" type="pres">
      <dgm:prSet presAssocID="{54484E37-01EF-413C-A20A-B388DE857650}" presName="vert1" presStyleCnt="0"/>
      <dgm:spPr/>
    </dgm:pt>
    <dgm:pt modelId="{8EECF86A-1238-4FFC-80F7-A862F793E6D0}" type="pres">
      <dgm:prSet presAssocID="{C28F173F-3460-4D98-870A-6E576826BE27}" presName="thickLine" presStyleLbl="alignNode1" presStyleIdx="1" presStyleCnt="8"/>
      <dgm:spPr/>
    </dgm:pt>
    <dgm:pt modelId="{0E8B0B4A-CCFA-4A6F-8D3A-69A60B38D5A6}" type="pres">
      <dgm:prSet presAssocID="{C28F173F-3460-4D98-870A-6E576826BE27}" presName="horz1" presStyleCnt="0"/>
      <dgm:spPr/>
    </dgm:pt>
    <dgm:pt modelId="{3D1FBD45-8C8F-4927-92F4-F305E546090C}" type="pres">
      <dgm:prSet presAssocID="{C28F173F-3460-4D98-870A-6E576826BE27}" presName="tx1" presStyleLbl="revTx" presStyleIdx="1" presStyleCnt="8"/>
      <dgm:spPr/>
    </dgm:pt>
    <dgm:pt modelId="{FD0EA54C-FD7B-4D6A-AFA9-9F6D5C66F12A}" type="pres">
      <dgm:prSet presAssocID="{C28F173F-3460-4D98-870A-6E576826BE27}" presName="vert1" presStyleCnt="0"/>
      <dgm:spPr/>
    </dgm:pt>
    <dgm:pt modelId="{4CE4AF40-0E79-42A6-AEE0-EFA2ADC9C5AD}" type="pres">
      <dgm:prSet presAssocID="{77BBDC32-E437-431A-B16D-592F1B1EA6A2}" presName="thickLine" presStyleLbl="alignNode1" presStyleIdx="2" presStyleCnt="8"/>
      <dgm:spPr/>
    </dgm:pt>
    <dgm:pt modelId="{22269168-598F-421A-A476-4DDE8AB9F999}" type="pres">
      <dgm:prSet presAssocID="{77BBDC32-E437-431A-B16D-592F1B1EA6A2}" presName="horz1" presStyleCnt="0"/>
      <dgm:spPr/>
    </dgm:pt>
    <dgm:pt modelId="{0C8954BC-EC89-441E-B120-49BAED70A53B}" type="pres">
      <dgm:prSet presAssocID="{77BBDC32-E437-431A-B16D-592F1B1EA6A2}" presName="tx1" presStyleLbl="revTx" presStyleIdx="2" presStyleCnt="8"/>
      <dgm:spPr/>
    </dgm:pt>
    <dgm:pt modelId="{6131633F-38E9-4EF0-8B7F-F26C3F987372}" type="pres">
      <dgm:prSet presAssocID="{77BBDC32-E437-431A-B16D-592F1B1EA6A2}" presName="vert1" presStyleCnt="0"/>
      <dgm:spPr/>
    </dgm:pt>
    <dgm:pt modelId="{9A4E2315-FFC4-46EB-AC1F-591CCDB3F7EF}" type="pres">
      <dgm:prSet presAssocID="{CEC1ED66-C5D9-4A96-A705-333CBABB1187}" presName="thickLine" presStyleLbl="alignNode1" presStyleIdx="3" presStyleCnt="8"/>
      <dgm:spPr/>
    </dgm:pt>
    <dgm:pt modelId="{C8A8AF85-072B-4208-8724-60EB8A1A9DF2}" type="pres">
      <dgm:prSet presAssocID="{CEC1ED66-C5D9-4A96-A705-333CBABB1187}" presName="horz1" presStyleCnt="0"/>
      <dgm:spPr/>
    </dgm:pt>
    <dgm:pt modelId="{2B4EA1C6-6233-4C88-9355-D43E1D0DD2B4}" type="pres">
      <dgm:prSet presAssocID="{CEC1ED66-C5D9-4A96-A705-333CBABB1187}" presName="tx1" presStyleLbl="revTx" presStyleIdx="3" presStyleCnt="8"/>
      <dgm:spPr/>
    </dgm:pt>
    <dgm:pt modelId="{17957BDA-897C-4689-9999-BC25A8AAC792}" type="pres">
      <dgm:prSet presAssocID="{CEC1ED66-C5D9-4A96-A705-333CBABB1187}" presName="vert1" presStyleCnt="0"/>
      <dgm:spPr/>
    </dgm:pt>
    <dgm:pt modelId="{5947E02E-0F0F-4704-8F49-E03DC2664F83}" type="pres">
      <dgm:prSet presAssocID="{79D68D64-6DFB-4DBB-823A-8BAABAC04C71}" presName="thickLine" presStyleLbl="alignNode1" presStyleIdx="4" presStyleCnt="8"/>
      <dgm:spPr/>
    </dgm:pt>
    <dgm:pt modelId="{984FBD59-B451-46D7-A58A-9831307F4D5D}" type="pres">
      <dgm:prSet presAssocID="{79D68D64-6DFB-4DBB-823A-8BAABAC04C71}" presName="horz1" presStyleCnt="0"/>
      <dgm:spPr/>
    </dgm:pt>
    <dgm:pt modelId="{E387DDDB-45F5-4BC8-860E-F000C212A60B}" type="pres">
      <dgm:prSet presAssocID="{79D68D64-6DFB-4DBB-823A-8BAABAC04C71}" presName="tx1" presStyleLbl="revTx" presStyleIdx="4" presStyleCnt="8"/>
      <dgm:spPr/>
    </dgm:pt>
    <dgm:pt modelId="{E63DD464-ADA5-4A9A-964B-80F7ECDA87FB}" type="pres">
      <dgm:prSet presAssocID="{79D68D64-6DFB-4DBB-823A-8BAABAC04C71}" presName="vert1" presStyleCnt="0"/>
      <dgm:spPr/>
    </dgm:pt>
    <dgm:pt modelId="{0CBE09F9-6562-48BB-BCD5-950F223A1862}" type="pres">
      <dgm:prSet presAssocID="{FCD631CD-203D-4198-9EE1-17B549504BF2}" presName="thickLine" presStyleLbl="alignNode1" presStyleIdx="5" presStyleCnt="8"/>
      <dgm:spPr/>
    </dgm:pt>
    <dgm:pt modelId="{8F89511E-51A6-4903-8416-B3D5C462F0D9}" type="pres">
      <dgm:prSet presAssocID="{FCD631CD-203D-4198-9EE1-17B549504BF2}" presName="horz1" presStyleCnt="0"/>
      <dgm:spPr/>
    </dgm:pt>
    <dgm:pt modelId="{3A60BF15-B051-4A93-ABF7-07A0A29A3B91}" type="pres">
      <dgm:prSet presAssocID="{FCD631CD-203D-4198-9EE1-17B549504BF2}" presName="tx1" presStyleLbl="revTx" presStyleIdx="5" presStyleCnt="8"/>
      <dgm:spPr/>
    </dgm:pt>
    <dgm:pt modelId="{F28B673D-03F7-4F4B-ADB7-E3FA23FB74DA}" type="pres">
      <dgm:prSet presAssocID="{FCD631CD-203D-4198-9EE1-17B549504BF2}" presName="vert1" presStyleCnt="0"/>
      <dgm:spPr/>
    </dgm:pt>
    <dgm:pt modelId="{1A793CD7-48F4-4BB5-87DA-E4C7872F5150}" type="pres">
      <dgm:prSet presAssocID="{B189426C-E8A2-4346-9647-10B7EAD46362}" presName="thickLine" presStyleLbl="alignNode1" presStyleIdx="6" presStyleCnt="8"/>
      <dgm:spPr/>
    </dgm:pt>
    <dgm:pt modelId="{48204CB7-9224-4B96-9C6E-DCB6F5677BC1}" type="pres">
      <dgm:prSet presAssocID="{B189426C-E8A2-4346-9647-10B7EAD46362}" presName="horz1" presStyleCnt="0"/>
      <dgm:spPr/>
    </dgm:pt>
    <dgm:pt modelId="{FEFF895D-9E06-4BD3-A6AD-AC26E6305A0A}" type="pres">
      <dgm:prSet presAssocID="{B189426C-E8A2-4346-9647-10B7EAD46362}" presName="tx1" presStyleLbl="revTx" presStyleIdx="6" presStyleCnt="8"/>
      <dgm:spPr/>
    </dgm:pt>
    <dgm:pt modelId="{C895C36E-663F-4C57-A6F0-D72AB899A835}" type="pres">
      <dgm:prSet presAssocID="{B189426C-E8A2-4346-9647-10B7EAD46362}" presName="vert1" presStyleCnt="0"/>
      <dgm:spPr/>
    </dgm:pt>
    <dgm:pt modelId="{6A894E98-E01C-4C3A-86A5-8A9E8ED0C484}" type="pres">
      <dgm:prSet presAssocID="{3D3A5A0B-6F69-426B-8C7E-AA32B4368121}" presName="thickLine" presStyleLbl="alignNode1" presStyleIdx="7" presStyleCnt="8"/>
      <dgm:spPr/>
    </dgm:pt>
    <dgm:pt modelId="{CAEB201F-5A56-4E22-89FC-34ACD3437B74}" type="pres">
      <dgm:prSet presAssocID="{3D3A5A0B-6F69-426B-8C7E-AA32B4368121}" presName="horz1" presStyleCnt="0"/>
      <dgm:spPr/>
    </dgm:pt>
    <dgm:pt modelId="{0BDC79D7-4B76-45DC-BA38-447A1FA53C7C}" type="pres">
      <dgm:prSet presAssocID="{3D3A5A0B-6F69-426B-8C7E-AA32B4368121}" presName="tx1" presStyleLbl="revTx" presStyleIdx="7" presStyleCnt="8"/>
      <dgm:spPr/>
    </dgm:pt>
    <dgm:pt modelId="{888CC83C-8AB6-4814-8539-AC06871901D9}" type="pres">
      <dgm:prSet presAssocID="{3D3A5A0B-6F69-426B-8C7E-AA32B4368121}" presName="vert1" presStyleCnt="0"/>
      <dgm:spPr/>
    </dgm:pt>
  </dgm:ptLst>
  <dgm:cxnLst>
    <dgm:cxn modelId="{D1EB470F-63FD-4E85-A041-C2CCBAE27594}" type="presOf" srcId="{C28F173F-3460-4D98-870A-6E576826BE27}" destId="{3D1FBD45-8C8F-4927-92F4-F305E546090C}" srcOrd="0" destOrd="0" presId="urn:microsoft.com/office/officeart/2008/layout/LinedList"/>
    <dgm:cxn modelId="{69994E12-586E-41C2-86F3-E93F58E85B38}" type="presOf" srcId="{79D68D64-6DFB-4DBB-823A-8BAABAC04C71}" destId="{E387DDDB-45F5-4BC8-860E-F000C212A60B}" srcOrd="0" destOrd="0" presId="urn:microsoft.com/office/officeart/2008/layout/LinedList"/>
    <dgm:cxn modelId="{67A3E038-C12A-4B82-AFD5-7536F5A1152E}" srcId="{79C8AD2F-6390-4C01-8C6F-3589A4C3308B}" destId="{3D3A5A0B-6F69-426B-8C7E-AA32B4368121}" srcOrd="7" destOrd="0" parTransId="{6A3D08DD-95CC-40D2-B09D-B2AB2A59C699}" sibTransId="{6AB8BFF2-9C5D-4D6A-B764-224F8B005330}"/>
    <dgm:cxn modelId="{6940885C-6C9E-4CB0-AB63-C2842E5433A2}" srcId="{79C8AD2F-6390-4C01-8C6F-3589A4C3308B}" destId="{77BBDC32-E437-431A-B16D-592F1B1EA6A2}" srcOrd="2" destOrd="0" parTransId="{A4B927B0-E87D-4D28-B837-613CB94CEE3D}" sibTransId="{7F87AD97-A7FA-45E8-A62F-8B2F28795CF7}"/>
    <dgm:cxn modelId="{F77B046F-D58B-4B7F-A358-78A0708007EE}" type="presOf" srcId="{3D3A5A0B-6F69-426B-8C7E-AA32B4368121}" destId="{0BDC79D7-4B76-45DC-BA38-447A1FA53C7C}" srcOrd="0" destOrd="0" presId="urn:microsoft.com/office/officeart/2008/layout/LinedList"/>
    <dgm:cxn modelId="{402EAF70-1261-4B7A-B783-FC04FE972438}" srcId="{79C8AD2F-6390-4C01-8C6F-3589A4C3308B}" destId="{CEC1ED66-C5D9-4A96-A705-333CBABB1187}" srcOrd="3" destOrd="0" parTransId="{BB996F01-A090-4119-B587-C4D7B0C835A6}" sibTransId="{270AA312-3E35-4136-9A87-DDFA496B60AF}"/>
    <dgm:cxn modelId="{3B5B1055-16E9-410E-B145-276A56B94BBB}" srcId="{79C8AD2F-6390-4C01-8C6F-3589A4C3308B}" destId="{B189426C-E8A2-4346-9647-10B7EAD46362}" srcOrd="6" destOrd="0" parTransId="{EA0B28AA-C483-4D99-853F-189BE1D2CF6E}" sibTransId="{7F84C1BB-924D-4E22-9E0B-71569C50250C}"/>
    <dgm:cxn modelId="{1CDF3A79-A2E3-4489-86AD-9446675E2CDC}" srcId="{79C8AD2F-6390-4C01-8C6F-3589A4C3308B}" destId="{54484E37-01EF-413C-A20A-B388DE857650}" srcOrd="0" destOrd="0" parTransId="{3B5AC26E-FC53-4562-AD3E-0BC54EFA389F}" sibTransId="{C34C1A4A-9076-431C-BBE3-ACF42B9F86E9}"/>
    <dgm:cxn modelId="{715360AD-FEFF-4CA5-80DA-F740E9A74C07}" srcId="{79C8AD2F-6390-4C01-8C6F-3589A4C3308B}" destId="{C28F173F-3460-4D98-870A-6E576826BE27}" srcOrd="1" destOrd="0" parTransId="{4768A5FD-C9EF-4E95-9E9B-F1DADC6B4AF9}" sibTransId="{58EE838B-EE65-4780-B63C-6053574C0CD8}"/>
    <dgm:cxn modelId="{A671FAAE-DC9C-4775-B2C3-FD2405D06B13}" type="presOf" srcId="{54484E37-01EF-413C-A20A-B388DE857650}" destId="{589017BE-2205-4AFC-9AB4-347ED27B9AAC}" srcOrd="0" destOrd="0" presId="urn:microsoft.com/office/officeart/2008/layout/LinedList"/>
    <dgm:cxn modelId="{3C46FCBB-2A85-4DC5-9540-A338407AEC8E}" type="presOf" srcId="{FCD631CD-203D-4198-9EE1-17B549504BF2}" destId="{3A60BF15-B051-4A93-ABF7-07A0A29A3B91}" srcOrd="0" destOrd="0" presId="urn:microsoft.com/office/officeart/2008/layout/LinedList"/>
    <dgm:cxn modelId="{E20772C1-6BF2-4947-95D8-A1B3A502BE9F}" srcId="{79C8AD2F-6390-4C01-8C6F-3589A4C3308B}" destId="{FCD631CD-203D-4198-9EE1-17B549504BF2}" srcOrd="5" destOrd="0" parTransId="{1277E2DF-0F13-4D61-82A6-98812DD5061A}" sibTransId="{3030B988-071D-430A-A14C-9A8508098158}"/>
    <dgm:cxn modelId="{8C132FC7-10F0-4BB9-8BF8-CB6276FCA0C3}" type="presOf" srcId="{77BBDC32-E437-431A-B16D-592F1B1EA6A2}" destId="{0C8954BC-EC89-441E-B120-49BAED70A53B}" srcOrd="0" destOrd="0" presId="urn:microsoft.com/office/officeart/2008/layout/LinedList"/>
    <dgm:cxn modelId="{58EEBAC9-B48F-4A18-BE39-F474622D883B}" type="presOf" srcId="{B189426C-E8A2-4346-9647-10B7EAD46362}" destId="{FEFF895D-9E06-4BD3-A6AD-AC26E6305A0A}" srcOrd="0" destOrd="0" presId="urn:microsoft.com/office/officeart/2008/layout/LinedList"/>
    <dgm:cxn modelId="{3098ECDA-9117-48E0-82CC-5F0809BA6B8F}" srcId="{79C8AD2F-6390-4C01-8C6F-3589A4C3308B}" destId="{79D68D64-6DFB-4DBB-823A-8BAABAC04C71}" srcOrd="4" destOrd="0" parTransId="{2D8A6445-9FDC-4485-8481-FE04A0C3EE0A}" sibTransId="{7396BEC0-C577-4088-8A19-985954298CFE}"/>
    <dgm:cxn modelId="{D6587ADD-2162-4000-8A8C-5B7B24ED5980}" type="presOf" srcId="{79C8AD2F-6390-4C01-8C6F-3589A4C3308B}" destId="{657EA698-1BEC-45F4-B55C-CCAE6FF64904}" srcOrd="0" destOrd="0" presId="urn:microsoft.com/office/officeart/2008/layout/LinedList"/>
    <dgm:cxn modelId="{1C9E16EE-59FF-4651-9F9B-61D7953CC7CF}" type="presOf" srcId="{CEC1ED66-C5D9-4A96-A705-333CBABB1187}" destId="{2B4EA1C6-6233-4C88-9355-D43E1D0DD2B4}" srcOrd="0" destOrd="0" presId="urn:microsoft.com/office/officeart/2008/layout/LinedList"/>
    <dgm:cxn modelId="{F48DBE22-8EBE-4BB9-B7A3-FEF9CBFE6CC1}" type="presParOf" srcId="{657EA698-1BEC-45F4-B55C-CCAE6FF64904}" destId="{B214014D-9000-41CA-AE16-5DFC9649FFE2}" srcOrd="0" destOrd="0" presId="urn:microsoft.com/office/officeart/2008/layout/LinedList"/>
    <dgm:cxn modelId="{1DD90D48-6BAC-4441-BAD9-B8468A63F24C}" type="presParOf" srcId="{657EA698-1BEC-45F4-B55C-CCAE6FF64904}" destId="{1F234DA6-1835-4CDF-B862-C45E5A033308}" srcOrd="1" destOrd="0" presId="urn:microsoft.com/office/officeart/2008/layout/LinedList"/>
    <dgm:cxn modelId="{932D0957-E6BB-4917-8A8F-513721706CCD}" type="presParOf" srcId="{1F234DA6-1835-4CDF-B862-C45E5A033308}" destId="{589017BE-2205-4AFC-9AB4-347ED27B9AAC}" srcOrd="0" destOrd="0" presId="urn:microsoft.com/office/officeart/2008/layout/LinedList"/>
    <dgm:cxn modelId="{4A49DD6E-4A4A-4CB9-BEA9-97B2393A4DC6}" type="presParOf" srcId="{1F234DA6-1835-4CDF-B862-C45E5A033308}" destId="{F6B2A394-C8E8-49EC-B74D-C2C036FCB96D}" srcOrd="1" destOrd="0" presId="urn:microsoft.com/office/officeart/2008/layout/LinedList"/>
    <dgm:cxn modelId="{AC97C5F1-8BFF-4025-B3C9-3499E36B5433}" type="presParOf" srcId="{657EA698-1BEC-45F4-B55C-CCAE6FF64904}" destId="{8EECF86A-1238-4FFC-80F7-A862F793E6D0}" srcOrd="2" destOrd="0" presId="urn:microsoft.com/office/officeart/2008/layout/LinedList"/>
    <dgm:cxn modelId="{0433C4BC-ED4A-46CE-9F3D-F8D95BD2E625}" type="presParOf" srcId="{657EA698-1BEC-45F4-B55C-CCAE6FF64904}" destId="{0E8B0B4A-CCFA-4A6F-8D3A-69A60B38D5A6}" srcOrd="3" destOrd="0" presId="urn:microsoft.com/office/officeart/2008/layout/LinedList"/>
    <dgm:cxn modelId="{49545079-0720-415C-9E34-D6E3F356CC48}" type="presParOf" srcId="{0E8B0B4A-CCFA-4A6F-8D3A-69A60B38D5A6}" destId="{3D1FBD45-8C8F-4927-92F4-F305E546090C}" srcOrd="0" destOrd="0" presId="urn:microsoft.com/office/officeart/2008/layout/LinedList"/>
    <dgm:cxn modelId="{35FD89FA-82CF-4351-A95E-46A80795F150}" type="presParOf" srcId="{0E8B0B4A-CCFA-4A6F-8D3A-69A60B38D5A6}" destId="{FD0EA54C-FD7B-4D6A-AFA9-9F6D5C66F12A}" srcOrd="1" destOrd="0" presId="urn:microsoft.com/office/officeart/2008/layout/LinedList"/>
    <dgm:cxn modelId="{3B922784-94A4-4531-9131-83FAD399CB67}" type="presParOf" srcId="{657EA698-1BEC-45F4-B55C-CCAE6FF64904}" destId="{4CE4AF40-0E79-42A6-AEE0-EFA2ADC9C5AD}" srcOrd="4" destOrd="0" presId="urn:microsoft.com/office/officeart/2008/layout/LinedList"/>
    <dgm:cxn modelId="{0566ADC3-FB64-400C-8D4C-4444FFB19D76}" type="presParOf" srcId="{657EA698-1BEC-45F4-B55C-CCAE6FF64904}" destId="{22269168-598F-421A-A476-4DDE8AB9F999}" srcOrd="5" destOrd="0" presId="urn:microsoft.com/office/officeart/2008/layout/LinedList"/>
    <dgm:cxn modelId="{070690D1-9D58-4D8F-AF72-88B0BA47099D}" type="presParOf" srcId="{22269168-598F-421A-A476-4DDE8AB9F999}" destId="{0C8954BC-EC89-441E-B120-49BAED70A53B}" srcOrd="0" destOrd="0" presId="urn:microsoft.com/office/officeart/2008/layout/LinedList"/>
    <dgm:cxn modelId="{38350D1B-7116-47AB-8F8A-8D754FC03ABD}" type="presParOf" srcId="{22269168-598F-421A-A476-4DDE8AB9F999}" destId="{6131633F-38E9-4EF0-8B7F-F26C3F987372}" srcOrd="1" destOrd="0" presId="urn:microsoft.com/office/officeart/2008/layout/LinedList"/>
    <dgm:cxn modelId="{1409F5DF-A823-4DB9-B397-A8180EA977F0}" type="presParOf" srcId="{657EA698-1BEC-45F4-B55C-CCAE6FF64904}" destId="{9A4E2315-FFC4-46EB-AC1F-591CCDB3F7EF}" srcOrd="6" destOrd="0" presId="urn:microsoft.com/office/officeart/2008/layout/LinedList"/>
    <dgm:cxn modelId="{0A9718A1-B38E-4075-9B27-C733D110B554}" type="presParOf" srcId="{657EA698-1BEC-45F4-B55C-CCAE6FF64904}" destId="{C8A8AF85-072B-4208-8724-60EB8A1A9DF2}" srcOrd="7" destOrd="0" presId="urn:microsoft.com/office/officeart/2008/layout/LinedList"/>
    <dgm:cxn modelId="{573C4D16-0BDD-46C2-A951-ABB4A07A8B93}" type="presParOf" srcId="{C8A8AF85-072B-4208-8724-60EB8A1A9DF2}" destId="{2B4EA1C6-6233-4C88-9355-D43E1D0DD2B4}" srcOrd="0" destOrd="0" presId="urn:microsoft.com/office/officeart/2008/layout/LinedList"/>
    <dgm:cxn modelId="{91D26A23-3ACA-4DBA-B2A2-40A82C51AB3A}" type="presParOf" srcId="{C8A8AF85-072B-4208-8724-60EB8A1A9DF2}" destId="{17957BDA-897C-4689-9999-BC25A8AAC792}" srcOrd="1" destOrd="0" presId="urn:microsoft.com/office/officeart/2008/layout/LinedList"/>
    <dgm:cxn modelId="{B356E87B-1A5D-40AE-9C98-F90E52BDFDE2}" type="presParOf" srcId="{657EA698-1BEC-45F4-B55C-CCAE6FF64904}" destId="{5947E02E-0F0F-4704-8F49-E03DC2664F83}" srcOrd="8" destOrd="0" presId="urn:microsoft.com/office/officeart/2008/layout/LinedList"/>
    <dgm:cxn modelId="{64A31F27-E5B8-49EE-91C3-4379639B1BD8}" type="presParOf" srcId="{657EA698-1BEC-45F4-B55C-CCAE6FF64904}" destId="{984FBD59-B451-46D7-A58A-9831307F4D5D}" srcOrd="9" destOrd="0" presId="urn:microsoft.com/office/officeart/2008/layout/LinedList"/>
    <dgm:cxn modelId="{5119DFDA-B5FC-485A-B4BB-479EBE5583C3}" type="presParOf" srcId="{984FBD59-B451-46D7-A58A-9831307F4D5D}" destId="{E387DDDB-45F5-4BC8-860E-F000C212A60B}" srcOrd="0" destOrd="0" presId="urn:microsoft.com/office/officeart/2008/layout/LinedList"/>
    <dgm:cxn modelId="{B34ACA4E-E1B0-4B5F-B3A7-35196F6EAE6D}" type="presParOf" srcId="{984FBD59-B451-46D7-A58A-9831307F4D5D}" destId="{E63DD464-ADA5-4A9A-964B-80F7ECDA87FB}" srcOrd="1" destOrd="0" presId="urn:microsoft.com/office/officeart/2008/layout/LinedList"/>
    <dgm:cxn modelId="{078522AE-7169-4358-8A75-CFCA00820C9D}" type="presParOf" srcId="{657EA698-1BEC-45F4-B55C-CCAE6FF64904}" destId="{0CBE09F9-6562-48BB-BCD5-950F223A1862}" srcOrd="10" destOrd="0" presId="urn:microsoft.com/office/officeart/2008/layout/LinedList"/>
    <dgm:cxn modelId="{FBD14AD5-E503-4A3A-92CD-06686740C5B9}" type="presParOf" srcId="{657EA698-1BEC-45F4-B55C-CCAE6FF64904}" destId="{8F89511E-51A6-4903-8416-B3D5C462F0D9}" srcOrd="11" destOrd="0" presId="urn:microsoft.com/office/officeart/2008/layout/LinedList"/>
    <dgm:cxn modelId="{3274B764-1B0C-40D6-B9C9-C42A7AE13863}" type="presParOf" srcId="{8F89511E-51A6-4903-8416-B3D5C462F0D9}" destId="{3A60BF15-B051-4A93-ABF7-07A0A29A3B91}" srcOrd="0" destOrd="0" presId="urn:microsoft.com/office/officeart/2008/layout/LinedList"/>
    <dgm:cxn modelId="{710772B6-B84B-40BC-97D9-F7DE537C4339}" type="presParOf" srcId="{8F89511E-51A6-4903-8416-B3D5C462F0D9}" destId="{F28B673D-03F7-4F4B-ADB7-E3FA23FB74DA}" srcOrd="1" destOrd="0" presId="urn:microsoft.com/office/officeart/2008/layout/LinedList"/>
    <dgm:cxn modelId="{A3579DDF-830B-4A8D-B1C7-968373C4E398}" type="presParOf" srcId="{657EA698-1BEC-45F4-B55C-CCAE6FF64904}" destId="{1A793CD7-48F4-4BB5-87DA-E4C7872F5150}" srcOrd="12" destOrd="0" presId="urn:microsoft.com/office/officeart/2008/layout/LinedList"/>
    <dgm:cxn modelId="{C313827E-ABE9-41CB-9934-F29AE32524E9}" type="presParOf" srcId="{657EA698-1BEC-45F4-B55C-CCAE6FF64904}" destId="{48204CB7-9224-4B96-9C6E-DCB6F5677BC1}" srcOrd="13" destOrd="0" presId="urn:microsoft.com/office/officeart/2008/layout/LinedList"/>
    <dgm:cxn modelId="{50911A0D-E56B-4F6F-8ACC-8392181895C0}" type="presParOf" srcId="{48204CB7-9224-4B96-9C6E-DCB6F5677BC1}" destId="{FEFF895D-9E06-4BD3-A6AD-AC26E6305A0A}" srcOrd="0" destOrd="0" presId="urn:microsoft.com/office/officeart/2008/layout/LinedList"/>
    <dgm:cxn modelId="{645B0003-5791-401A-BEF3-AC686950A56B}" type="presParOf" srcId="{48204CB7-9224-4B96-9C6E-DCB6F5677BC1}" destId="{C895C36E-663F-4C57-A6F0-D72AB899A835}" srcOrd="1" destOrd="0" presId="urn:microsoft.com/office/officeart/2008/layout/LinedList"/>
    <dgm:cxn modelId="{4157863B-2FB5-48D8-902E-9A101DB00120}" type="presParOf" srcId="{657EA698-1BEC-45F4-B55C-CCAE6FF64904}" destId="{6A894E98-E01C-4C3A-86A5-8A9E8ED0C484}" srcOrd="14" destOrd="0" presId="urn:microsoft.com/office/officeart/2008/layout/LinedList"/>
    <dgm:cxn modelId="{3EDDC634-290E-473F-8496-F526E5064D1C}" type="presParOf" srcId="{657EA698-1BEC-45F4-B55C-CCAE6FF64904}" destId="{CAEB201F-5A56-4E22-89FC-34ACD3437B74}" srcOrd="15" destOrd="0" presId="urn:microsoft.com/office/officeart/2008/layout/LinedList"/>
    <dgm:cxn modelId="{5A7BF02B-2031-4F97-8A6A-43826152AA45}" type="presParOf" srcId="{CAEB201F-5A56-4E22-89FC-34ACD3437B74}" destId="{0BDC79D7-4B76-45DC-BA38-447A1FA53C7C}" srcOrd="0" destOrd="0" presId="urn:microsoft.com/office/officeart/2008/layout/LinedList"/>
    <dgm:cxn modelId="{D5E87E5E-2767-4F58-83F9-DCC78B0FA927}" type="presParOf" srcId="{CAEB201F-5A56-4E22-89FC-34ACD3437B74}" destId="{888CC83C-8AB6-4814-8539-AC06871901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F7520-1AF5-42E7-897F-6CD9FE32C035}">
      <dsp:nvSpPr>
        <dsp:cNvPr id="0" name=""/>
        <dsp:cNvSpPr/>
      </dsp:nvSpPr>
      <dsp:spPr>
        <a:xfrm>
          <a:off x="2678665" y="817"/>
          <a:ext cx="1543180" cy="1543180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>
              <a:latin typeface="나눔스퀘어 Bold" panose="020B0600000101010101" pitchFamily="50" charset="-127"/>
              <a:ea typeface="나눔스퀘어 Bold" panose="020B0600000101010101" pitchFamily="50" charset="-127"/>
            </a:rPr>
            <a:t>영화와 영화 </a:t>
          </a:r>
          <a:r>
            <a:rPr lang="ko-KR" altLang="en-US" sz="1400" kern="1200">
              <a:latin typeface="나눔스퀘어 Bold" panose="020B0600000101010101" pitchFamily="50" charset="-127"/>
              <a:ea typeface="나눔스퀘어 Bold" panose="020B0600000101010101" pitchFamily="50" charset="-127"/>
            </a:rPr>
            <a:t>정보 제공</a:t>
          </a:r>
          <a:endParaRPr lang="en-US" sz="1400" kern="12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3064460" y="817"/>
        <a:ext cx="771590" cy="1273124"/>
      </dsp:txXfrm>
    </dsp:sp>
    <dsp:sp modelId="{C73A5B10-3DD9-4DB0-B8D7-18CE71944898}">
      <dsp:nvSpPr>
        <dsp:cNvPr id="0" name=""/>
        <dsp:cNvSpPr/>
      </dsp:nvSpPr>
      <dsp:spPr>
        <a:xfrm rot="3085714">
          <a:off x="4320219" y="791348"/>
          <a:ext cx="1543180" cy="1543180"/>
        </a:xfrm>
        <a:prstGeom prst="downArrow">
          <a:avLst>
            <a:gd name="adj1" fmla="val 50000"/>
            <a:gd name="adj2" fmla="val 3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>
              <a:latin typeface="나눔스퀘어 Bold"/>
              <a:ea typeface="나눔스퀘어 Bold"/>
            </a:rPr>
            <a:t>영화 굿즈를</a:t>
          </a:r>
          <a:r>
            <a:rPr lang="ko-KR" altLang="en-US" sz="1400" kern="1200">
              <a:latin typeface="나눔스퀘어 Bold"/>
              <a:ea typeface="나눔스퀘어 Bold"/>
            </a:rPr>
            <a:t> 판매</a:t>
          </a:r>
          <a:r>
            <a:rPr lang="ko-KR" sz="1400" kern="1200">
              <a:latin typeface="나눔스퀘어 Bold"/>
              <a:ea typeface="나눔스퀘어 Bold"/>
            </a:rPr>
            <a:t> 및 </a:t>
          </a:r>
          <a:r>
            <a:rPr lang="ko-KR" altLang="en-US" sz="1400" kern="1200">
              <a:latin typeface="나눔스퀘어 Bold"/>
              <a:ea typeface="나눔스퀘어 Bold"/>
            </a:rPr>
            <a:t>직거래</a:t>
          </a:r>
          <a:endParaRPr lang="en-US" sz="1400" kern="1200">
            <a:latin typeface="나눔스퀘어 Bold"/>
            <a:ea typeface="나눔스퀘어 Bold"/>
          </a:endParaRPr>
        </a:p>
      </dsp:txBody>
      <dsp:txXfrm rot="-5400000">
        <a:off x="4560816" y="1092954"/>
        <a:ext cx="1273124" cy="771590"/>
      </dsp:txXfrm>
    </dsp:sp>
    <dsp:sp modelId="{077A3DEF-7AD7-42AB-8B03-962E192BCC68}">
      <dsp:nvSpPr>
        <dsp:cNvPr id="0" name=""/>
        <dsp:cNvSpPr/>
      </dsp:nvSpPr>
      <dsp:spPr>
        <a:xfrm rot="6171429">
          <a:off x="4725650" y="2567655"/>
          <a:ext cx="1543180" cy="1543180"/>
        </a:xfrm>
        <a:prstGeom prst="downArrow">
          <a:avLst>
            <a:gd name="adj1" fmla="val 50000"/>
            <a:gd name="adj2" fmla="val 3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>
              <a:latin typeface="나눔스퀘어 Bold" panose="020B0600000101010101" pitchFamily="50" charset="-127"/>
              <a:ea typeface="나눔스퀘어 Bold" panose="020B0600000101010101" pitchFamily="50" charset="-127"/>
            </a:rPr>
            <a:t>행사 및 </a:t>
          </a:r>
          <a:r>
            <a:rPr lang="ko-KR" altLang="en-US" sz="1400" kern="1200">
              <a:latin typeface="나눔스퀘어 Bold" panose="020B0600000101010101" pitchFamily="50" charset="-127"/>
              <a:ea typeface="나눔스퀘어 Bold" panose="020B0600000101010101" pitchFamily="50" charset="-127"/>
            </a:rPr>
            <a:t>커뮤니티</a:t>
          </a:r>
          <a:r>
            <a:rPr lang="ko-KR" sz="1400" kern="1200">
              <a:latin typeface="나눔스퀘어 Bold" panose="020B0600000101010101" pitchFamily="50" charset="-127"/>
              <a:ea typeface="나눔스퀘어 Bold" panose="020B0600000101010101" pitchFamily="50" charset="-127"/>
            </a:rPr>
            <a:t> </a:t>
          </a:r>
          <a:r>
            <a:rPr lang="ko-KR" altLang="en-US" sz="1400" kern="1200">
              <a:latin typeface="나눔스퀘어 Bold" panose="020B0600000101010101" pitchFamily="50" charset="-127"/>
              <a:ea typeface="나눔스퀘어 Bold" panose="020B0600000101010101" pitchFamily="50" charset="-127"/>
            </a:rPr>
            <a:t>참여</a:t>
          </a:r>
          <a:endParaRPr lang="en-US" sz="1400" kern="12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 rot="-5400000">
        <a:off x="4992321" y="2983497"/>
        <a:ext cx="1273124" cy="771590"/>
      </dsp:txXfrm>
    </dsp:sp>
    <dsp:sp modelId="{1C162773-1927-4C22-94E9-154798E469D1}">
      <dsp:nvSpPr>
        <dsp:cNvPr id="0" name=""/>
        <dsp:cNvSpPr/>
      </dsp:nvSpPr>
      <dsp:spPr>
        <a:xfrm rot="9257143">
          <a:off x="3589659" y="3992142"/>
          <a:ext cx="1543180" cy="1543180"/>
        </a:xfrm>
        <a:prstGeom prst="downArrow">
          <a:avLst>
            <a:gd name="adj1" fmla="val 50000"/>
            <a:gd name="adj2" fmla="val 3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>
              <a:latin typeface="나눔스퀘어 Bold" panose="020B0600000101010101" pitchFamily="50" charset="-127"/>
              <a:ea typeface="나눔스퀘어 Bold"/>
            </a:rPr>
            <a:t>영화 게임</a:t>
          </a:r>
        </a:p>
      </dsp:txBody>
      <dsp:txXfrm rot="10800000">
        <a:off x="4034040" y="4248826"/>
        <a:ext cx="771590" cy="1273124"/>
      </dsp:txXfrm>
    </dsp:sp>
    <dsp:sp modelId="{CA38E583-5669-4A1F-8271-DC8EA4BDA5AF}">
      <dsp:nvSpPr>
        <dsp:cNvPr id="0" name=""/>
        <dsp:cNvSpPr/>
      </dsp:nvSpPr>
      <dsp:spPr>
        <a:xfrm rot="12342857">
          <a:off x="1767671" y="3992142"/>
          <a:ext cx="1543180" cy="1543180"/>
        </a:xfrm>
        <a:prstGeom prst="downArrow">
          <a:avLst>
            <a:gd name="adj1" fmla="val 50000"/>
            <a:gd name="adj2" fmla="val 3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>
              <a:latin typeface="나눔스퀘어 Bold" panose="020B0600000101010101" pitchFamily="50" charset="-127"/>
              <a:ea typeface="나눔스퀘어 Bold"/>
            </a:rPr>
            <a:t>NFT </a:t>
          </a:r>
          <a:r>
            <a:rPr lang="ko-KR" altLang="en-US" sz="1400" kern="1200">
              <a:latin typeface="나눔스퀘어 Bold" panose="020B0600000101010101" pitchFamily="50" charset="-127"/>
              <a:ea typeface="나눔스퀘어 Bold"/>
            </a:rPr>
            <a:t>상품 경매</a:t>
          </a:r>
          <a:endParaRPr lang="en-US" sz="1400" kern="1200">
            <a:latin typeface="나눔스퀘어 Bold" panose="020B0600000101010101" pitchFamily="50" charset="-127"/>
            <a:ea typeface="나눔스퀘어 Bold"/>
          </a:endParaRPr>
        </a:p>
      </dsp:txBody>
      <dsp:txXfrm rot="10800000">
        <a:off x="2094880" y="4248826"/>
        <a:ext cx="771590" cy="1273124"/>
      </dsp:txXfrm>
    </dsp:sp>
    <dsp:sp modelId="{A2A1E6FE-D739-41F9-AA45-C9EA7D3C9A20}">
      <dsp:nvSpPr>
        <dsp:cNvPr id="0" name=""/>
        <dsp:cNvSpPr/>
      </dsp:nvSpPr>
      <dsp:spPr>
        <a:xfrm rot="15428571">
          <a:off x="631680" y="2567655"/>
          <a:ext cx="1543180" cy="1543180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>
              <a:latin typeface="나눔스퀘어 Bold" panose="020B0600000101010101" pitchFamily="50" charset="-127"/>
              <a:ea typeface="나눔스퀘어 Bold" panose="020B0600000101010101" pitchFamily="50" charset="-127"/>
            </a:rPr>
            <a:t>영화 관련 월드컵을 </a:t>
          </a:r>
          <a:r>
            <a:rPr lang="ko-KR" altLang="en-US" sz="1400" kern="1200">
              <a:latin typeface="나눔스퀘어 Bold" panose="020B0600000101010101" pitchFamily="50" charset="-127"/>
              <a:ea typeface="나눔스퀘어 Bold" panose="020B0600000101010101" pitchFamily="50" charset="-127"/>
            </a:rPr>
            <a:t>진행</a:t>
          </a:r>
          <a:endParaRPr lang="en-US" altLang="ko-KR" sz="1400" kern="12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 rot="5400000">
        <a:off x="635065" y="2983497"/>
        <a:ext cx="1273124" cy="771590"/>
      </dsp:txXfrm>
    </dsp:sp>
    <dsp:sp modelId="{4F3B194D-662E-484D-9D5F-4B7254FB763A}">
      <dsp:nvSpPr>
        <dsp:cNvPr id="0" name=""/>
        <dsp:cNvSpPr/>
      </dsp:nvSpPr>
      <dsp:spPr>
        <a:xfrm rot="18514286">
          <a:off x="1037111" y="791348"/>
          <a:ext cx="1543180" cy="1543180"/>
        </a:xfrm>
        <a:prstGeom prst="downArrow">
          <a:avLst>
            <a:gd name="adj1" fmla="val 50000"/>
            <a:gd name="adj2" fmla="val 3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>
              <a:latin typeface="Calibri Light" panose="020F0302020204030204"/>
              <a:ea typeface="나눔스퀘어 Bold"/>
            </a:rPr>
            <a:t>회원관리</a:t>
          </a:r>
          <a:endParaRPr lang="ko-KR" altLang="en-US" sz="1400" kern="1200">
            <a:ea typeface="나눔스퀘어 Bold"/>
          </a:endParaRPr>
        </a:p>
      </dsp:txBody>
      <dsp:txXfrm rot="5400000">
        <a:off x="1066570" y="1092954"/>
        <a:ext cx="1273124" cy="771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11946-F55F-42EA-9A96-EA26DDE3704C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2954D-6647-4DB7-8233-7E17C0F819C1}">
      <dsp:nvSpPr>
        <dsp:cNvPr id="0" name=""/>
        <dsp:cNvSpPr/>
      </dsp:nvSpPr>
      <dsp:spPr>
        <a:xfrm>
          <a:off x="0" y="2703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>
              <a:latin typeface="나눔스퀘어_ac Bold" panose="020B0600000101010101" pitchFamily="50" charset="-127"/>
              <a:ea typeface="나눔스퀘어_ac Bold"/>
            </a:rPr>
            <a:t>1) 웹사이트에 가입한 회원들의 정보를 관리하는 기능</a:t>
          </a:r>
          <a:endParaRPr lang="en-US" sz="2000" kern="1200">
            <a:latin typeface="나눔스퀘어_ac Bold" panose="020B0600000101010101" pitchFamily="50" charset="-127"/>
            <a:ea typeface="나눔스퀘어_ac Bold"/>
          </a:endParaRPr>
        </a:p>
      </dsp:txBody>
      <dsp:txXfrm>
        <a:off x="0" y="2703"/>
        <a:ext cx="6900512" cy="502794"/>
      </dsp:txXfrm>
    </dsp:sp>
    <dsp:sp modelId="{B3472214-B47C-46C8-A2B4-BE186A66D415}">
      <dsp:nvSpPr>
        <dsp:cNvPr id="0" name=""/>
        <dsp:cNvSpPr/>
      </dsp:nvSpPr>
      <dsp:spPr>
        <a:xfrm>
          <a:off x="0" y="505497"/>
          <a:ext cx="6900512" cy="0"/>
        </a:xfrm>
        <a:prstGeom prst="line">
          <a:avLst/>
        </a:prstGeom>
        <a:solidFill>
          <a:schemeClr val="accent2">
            <a:hueOff val="-145536"/>
            <a:satOff val="-8393"/>
            <a:lumOff val="863"/>
            <a:alphaOff val="0"/>
          </a:schemeClr>
        </a:solidFill>
        <a:ln w="12700" cap="flat" cmpd="sng" algn="ctr">
          <a:solidFill>
            <a:schemeClr val="accent2">
              <a:hueOff val="-145536"/>
              <a:satOff val="-8393"/>
              <a:lumOff val="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BFA79-FD8F-42BF-B01F-853D81242E56}">
      <dsp:nvSpPr>
        <dsp:cNvPr id="0" name=""/>
        <dsp:cNvSpPr/>
      </dsp:nvSpPr>
      <dsp:spPr>
        <a:xfrm>
          <a:off x="0" y="505497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>
              <a:latin typeface="나눔스퀘어_ac Bold" panose="020B0600000101010101" pitchFamily="50" charset="-127"/>
              <a:ea typeface="나눔스퀘어_ac Bold"/>
            </a:rPr>
            <a:t>2) 여러 영화에 대한 상세정보를 제공하는 기능</a:t>
          </a:r>
          <a:endParaRPr lang="en-US" sz="2000" kern="1200">
            <a:latin typeface="나눔스퀘어_ac Bold" panose="020B0600000101010101" pitchFamily="50" charset="-127"/>
            <a:ea typeface="나눔스퀘어_ac Bold"/>
          </a:endParaRPr>
        </a:p>
      </dsp:txBody>
      <dsp:txXfrm>
        <a:off x="0" y="505497"/>
        <a:ext cx="6900512" cy="502794"/>
      </dsp:txXfrm>
    </dsp:sp>
    <dsp:sp modelId="{C67E1B28-1C02-4D4F-AA62-0BF3C1F47283}">
      <dsp:nvSpPr>
        <dsp:cNvPr id="0" name=""/>
        <dsp:cNvSpPr/>
      </dsp:nvSpPr>
      <dsp:spPr>
        <a:xfrm>
          <a:off x="0" y="1008291"/>
          <a:ext cx="6900512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90521-E57C-4E6F-92C4-9AF457969531}">
      <dsp:nvSpPr>
        <dsp:cNvPr id="0" name=""/>
        <dsp:cNvSpPr/>
      </dsp:nvSpPr>
      <dsp:spPr>
        <a:xfrm>
          <a:off x="0" y="1008291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>
              <a:latin typeface="나눔스퀘어_ac Bold" panose="020B0600000101010101" pitchFamily="50" charset="-127"/>
              <a:ea typeface="나눔스퀘어_ac Bold"/>
            </a:rPr>
            <a:t>3) 회원이 입력한 정보를 바탕으로 영화를 추천해주는 기능</a:t>
          </a:r>
          <a:endParaRPr lang="en-US" sz="2000" kern="1200">
            <a:latin typeface="나눔스퀘어_ac Bold" panose="020B0600000101010101" pitchFamily="50" charset="-127"/>
            <a:ea typeface="나눔스퀘어_ac Bold"/>
          </a:endParaRPr>
        </a:p>
      </dsp:txBody>
      <dsp:txXfrm>
        <a:off x="0" y="1008291"/>
        <a:ext cx="6900512" cy="502794"/>
      </dsp:txXfrm>
    </dsp:sp>
    <dsp:sp modelId="{697C1EC2-8BE5-4828-9035-FD9C12F283DF}">
      <dsp:nvSpPr>
        <dsp:cNvPr id="0" name=""/>
        <dsp:cNvSpPr/>
      </dsp:nvSpPr>
      <dsp:spPr>
        <a:xfrm>
          <a:off x="0" y="1511085"/>
          <a:ext cx="6900512" cy="0"/>
        </a:xfrm>
        <a:prstGeom prst="line">
          <a:avLst/>
        </a:prstGeom>
        <a:solidFill>
          <a:schemeClr val="accent2">
            <a:hueOff val="-436609"/>
            <a:satOff val="-25178"/>
            <a:lumOff val="2588"/>
            <a:alphaOff val="0"/>
          </a:schemeClr>
        </a:solidFill>
        <a:ln w="12700" cap="flat" cmpd="sng" algn="ctr">
          <a:solidFill>
            <a:schemeClr val="accent2">
              <a:hueOff val="-436609"/>
              <a:satOff val="-25178"/>
              <a:lumOff val="2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1C5A9C-4561-4C73-9274-3F84691AC4A8}">
      <dsp:nvSpPr>
        <dsp:cNvPr id="0" name=""/>
        <dsp:cNvSpPr/>
      </dsp:nvSpPr>
      <dsp:spPr>
        <a:xfrm>
          <a:off x="0" y="1511085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>
              <a:latin typeface="나눔스퀘어_ac Bold" panose="020B0600000101010101" pitchFamily="50" charset="-127"/>
              <a:ea typeface="나눔스퀘어_ac Bold"/>
            </a:rPr>
            <a:t>4) 다양한 방식으로 영화를 필터링하여 검색할 수 있는 기능</a:t>
          </a:r>
          <a:endParaRPr lang="en-US" sz="2000" kern="1200">
            <a:latin typeface="나눔스퀘어_ac Bold" panose="020B0600000101010101" pitchFamily="50" charset="-127"/>
            <a:ea typeface="나눔스퀘어_ac Bold"/>
          </a:endParaRPr>
        </a:p>
      </dsp:txBody>
      <dsp:txXfrm>
        <a:off x="0" y="1511085"/>
        <a:ext cx="6900512" cy="502794"/>
      </dsp:txXfrm>
    </dsp:sp>
    <dsp:sp modelId="{45B00929-C792-47F5-B76C-B786E2DD487E}">
      <dsp:nvSpPr>
        <dsp:cNvPr id="0" name=""/>
        <dsp:cNvSpPr/>
      </dsp:nvSpPr>
      <dsp:spPr>
        <a:xfrm>
          <a:off x="0" y="2013879"/>
          <a:ext cx="6900512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05E87-9400-468D-9D79-E0C28CBC817A}">
      <dsp:nvSpPr>
        <dsp:cNvPr id="0" name=""/>
        <dsp:cNvSpPr/>
      </dsp:nvSpPr>
      <dsp:spPr>
        <a:xfrm>
          <a:off x="0" y="2013879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>
              <a:latin typeface="나눔스퀘어_ac Bold" panose="020B0600000101010101" pitchFamily="50" charset="-127"/>
              <a:ea typeface="나눔스퀘어_ac Bold"/>
            </a:rPr>
            <a:t>5) 회원간 영화 </a:t>
          </a:r>
          <a:r>
            <a:rPr lang="ko-KR" sz="2000" kern="1200" err="1">
              <a:latin typeface="나눔스퀘어_ac Bold" panose="020B0600000101010101" pitchFamily="50" charset="-127"/>
              <a:ea typeface="나눔스퀘어_ac Bold"/>
            </a:rPr>
            <a:t>굿즈를</a:t>
          </a:r>
          <a:r>
            <a:rPr lang="ko-KR" sz="2000" kern="1200">
              <a:latin typeface="나눔스퀘어_ac Bold" panose="020B0600000101010101" pitchFamily="50" charset="-127"/>
              <a:ea typeface="나눔스퀘어_ac Bold"/>
            </a:rPr>
            <a:t> 직거래하는 기능</a:t>
          </a:r>
          <a:endParaRPr lang="en-US" sz="2000" kern="1200">
            <a:latin typeface="나눔스퀘어_ac Bold" panose="020B0600000101010101" pitchFamily="50" charset="-127"/>
            <a:ea typeface="나눔스퀘어_ac Bold"/>
          </a:endParaRPr>
        </a:p>
      </dsp:txBody>
      <dsp:txXfrm>
        <a:off x="0" y="2013879"/>
        <a:ext cx="6900512" cy="502794"/>
      </dsp:txXfrm>
    </dsp:sp>
    <dsp:sp modelId="{11B2136E-0EE0-4317-A630-57476A52FCE4}">
      <dsp:nvSpPr>
        <dsp:cNvPr id="0" name=""/>
        <dsp:cNvSpPr/>
      </dsp:nvSpPr>
      <dsp:spPr>
        <a:xfrm>
          <a:off x="0" y="2516673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3BC2B-FB07-420E-9D30-13B55BC19473}">
      <dsp:nvSpPr>
        <dsp:cNvPr id="0" name=""/>
        <dsp:cNvSpPr/>
      </dsp:nvSpPr>
      <dsp:spPr>
        <a:xfrm>
          <a:off x="0" y="2516673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>
              <a:latin typeface="나눔스퀘어_ac Bold" panose="020B0600000101010101" pitchFamily="50" charset="-127"/>
              <a:ea typeface="나눔스퀘어_ac Bold"/>
            </a:rPr>
            <a:t>6) 사이트에서 영화 </a:t>
          </a:r>
          <a:r>
            <a:rPr lang="ko-KR" sz="2000" kern="1200" err="1">
              <a:latin typeface="나눔스퀘어_ac Bold" panose="020B0600000101010101" pitchFamily="50" charset="-127"/>
              <a:ea typeface="나눔스퀘어_ac Bold"/>
            </a:rPr>
            <a:t>굿즈를</a:t>
          </a:r>
          <a:r>
            <a:rPr lang="ko-KR" sz="2000" kern="1200">
              <a:latin typeface="나눔스퀘어_ac Bold" panose="020B0600000101010101" pitchFamily="50" charset="-127"/>
              <a:ea typeface="나눔스퀘어_ac Bold"/>
            </a:rPr>
            <a:t> 구매하는 기능</a:t>
          </a:r>
          <a:endParaRPr lang="en-US" sz="2000" kern="1200">
            <a:latin typeface="나눔스퀘어_ac Bold" panose="020B0600000101010101" pitchFamily="50" charset="-127"/>
            <a:ea typeface="나눔스퀘어_ac Bold"/>
          </a:endParaRPr>
        </a:p>
      </dsp:txBody>
      <dsp:txXfrm>
        <a:off x="0" y="2516673"/>
        <a:ext cx="6900512" cy="502794"/>
      </dsp:txXfrm>
    </dsp:sp>
    <dsp:sp modelId="{0D9FC492-5064-4EFA-B7E5-9554AD76FBAB}">
      <dsp:nvSpPr>
        <dsp:cNvPr id="0" name=""/>
        <dsp:cNvSpPr/>
      </dsp:nvSpPr>
      <dsp:spPr>
        <a:xfrm>
          <a:off x="0" y="3019467"/>
          <a:ext cx="6900512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1C76F-00EE-4A5F-AAB4-D0ABD24B6F97}">
      <dsp:nvSpPr>
        <dsp:cNvPr id="0" name=""/>
        <dsp:cNvSpPr/>
      </dsp:nvSpPr>
      <dsp:spPr>
        <a:xfrm>
          <a:off x="0" y="3019467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>
              <a:latin typeface="나눔스퀘어_ac Bold" panose="020B0600000101010101" pitchFamily="50" charset="-127"/>
              <a:ea typeface="나눔스퀘어_ac Bold"/>
            </a:rPr>
            <a:t>7) 영화 정보 교류를 위한 게시판을 제공하는 기능</a:t>
          </a:r>
          <a:endParaRPr lang="en-US" sz="2000" kern="1200" dirty="0">
            <a:latin typeface="나눔스퀘어_ac Bold" panose="020B0600000101010101" pitchFamily="50" charset="-127"/>
            <a:ea typeface="나눔스퀘어_ac Bold"/>
          </a:endParaRPr>
        </a:p>
      </dsp:txBody>
      <dsp:txXfrm>
        <a:off x="0" y="3019467"/>
        <a:ext cx="6900512" cy="502794"/>
      </dsp:txXfrm>
    </dsp:sp>
    <dsp:sp modelId="{88B0BD6B-5C93-4259-87C4-DD576EB0ABA3}">
      <dsp:nvSpPr>
        <dsp:cNvPr id="0" name=""/>
        <dsp:cNvSpPr/>
      </dsp:nvSpPr>
      <dsp:spPr>
        <a:xfrm>
          <a:off x="0" y="3522261"/>
          <a:ext cx="6900512" cy="0"/>
        </a:xfrm>
        <a:prstGeom prst="line">
          <a:avLst/>
        </a:prstGeom>
        <a:solidFill>
          <a:schemeClr val="accent2">
            <a:hueOff val="-1018754"/>
            <a:satOff val="-58750"/>
            <a:lumOff val="6040"/>
            <a:alphaOff val="0"/>
          </a:schemeClr>
        </a:solidFill>
        <a:ln w="12700" cap="flat" cmpd="sng" algn="ctr">
          <a:solidFill>
            <a:schemeClr val="accent2">
              <a:hueOff val="-1018754"/>
              <a:satOff val="-58750"/>
              <a:lumOff val="60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63840-9D8B-4038-8FC5-6237FA6467D7}">
      <dsp:nvSpPr>
        <dsp:cNvPr id="0" name=""/>
        <dsp:cNvSpPr/>
      </dsp:nvSpPr>
      <dsp:spPr>
        <a:xfrm>
          <a:off x="0" y="3522261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>
              <a:latin typeface="나눔스퀘어_ac Bold" panose="020B0600000101010101" pitchFamily="50" charset="-127"/>
              <a:ea typeface="나눔스퀘어_ac Bold"/>
            </a:rPr>
            <a:t>8) 영화 행사 정보를 제공하고 참가 신청할 수 있는 기능</a:t>
          </a:r>
          <a:endParaRPr lang="en-US" sz="2000" kern="1200">
            <a:latin typeface="나눔스퀘어_ac Bold" panose="020B0600000101010101" pitchFamily="50" charset="-127"/>
            <a:ea typeface="나눔스퀘어_ac Bold"/>
          </a:endParaRPr>
        </a:p>
      </dsp:txBody>
      <dsp:txXfrm>
        <a:off x="0" y="3522261"/>
        <a:ext cx="6900512" cy="502794"/>
      </dsp:txXfrm>
    </dsp:sp>
    <dsp:sp modelId="{ACADD21E-7395-41F9-AEA9-F5E00315EDF9}">
      <dsp:nvSpPr>
        <dsp:cNvPr id="0" name=""/>
        <dsp:cNvSpPr/>
      </dsp:nvSpPr>
      <dsp:spPr>
        <a:xfrm>
          <a:off x="0" y="4025055"/>
          <a:ext cx="6900512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8B983-7163-43F4-9421-BEBF8B506132}">
      <dsp:nvSpPr>
        <dsp:cNvPr id="0" name=""/>
        <dsp:cNvSpPr/>
      </dsp:nvSpPr>
      <dsp:spPr>
        <a:xfrm>
          <a:off x="0" y="4025055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>
              <a:latin typeface="나눔스퀘어_ac Bold" panose="020B0600000101010101" pitchFamily="50" charset="-127"/>
              <a:ea typeface="나눔스퀘어_ac Bold"/>
            </a:rPr>
            <a:t>9) 영화 관련 NFT 상품을 경매를 통해 구매할 수 있는 기능</a:t>
          </a:r>
          <a:endParaRPr lang="en-US" sz="2000" kern="1200">
            <a:latin typeface="나눔스퀘어_ac Bold" panose="020B0600000101010101" pitchFamily="50" charset="-127"/>
            <a:ea typeface="나눔스퀘어_ac Bold"/>
          </a:endParaRPr>
        </a:p>
      </dsp:txBody>
      <dsp:txXfrm>
        <a:off x="0" y="4025055"/>
        <a:ext cx="6900512" cy="502794"/>
      </dsp:txXfrm>
    </dsp:sp>
    <dsp:sp modelId="{6B859304-B27E-4E79-8D2E-9B238CC0146F}">
      <dsp:nvSpPr>
        <dsp:cNvPr id="0" name=""/>
        <dsp:cNvSpPr/>
      </dsp:nvSpPr>
      <dsp:spPr>
        <a:xfrm>
          <a:off x="0" y="4527849"/>
          <a:ext cx="6900512" cy="0"/>
        </a:xfrm>
        <a:prstGeom prst="line">
          <a:avLst/>
        </a:prstGeom>
        <a:solidFill>
          <a:schemeClr val="accent2">
            <a:hueOff val="-1309827"/>
            <a:satOff val="-75535"/>
            <a:lumOff val="7765"/>
            <a:alphaOff val="0"/>
          </a:schemeClr>
        </a:solidFill>
        <a:ln w="12700" cap="flat" cmpd="sng" algn="ctr">
          <a:solidFill>
            <a:schemeClr val="accent2">
              <a:hueOff val="-1309827"/>
              <a:satOff val="-75535"/>
              <a:lumOff val="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46140-EF89-4F93-8657-0C8B9069AF74}">
      <dsp:nvSpPr>
        <dsp:cNvPr id="0" name=""/>
        <dsp:cNvSpPr/>
      </dsp:nvSpPr>
      <dsp:spPr>
        <a:xfrm>
          <a:off x="0" y="4527849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>
              <a:latin typeface="나눔스퀘어_ac Bold" panose="020B0600000101010101" pitchFamily="50" charset="-127"/>
              <a:ea typeface="나눔스퀘어_ac Bold"/>
            </a:rPr>
            <a:t>10) 영화 및 영화인에 대한 월드컵을 진행할 수 있는 기능</a:t>
          </a:r>
          <a:endParaRPr lang="en-US" sz="2000" kern="1200">
            <a:latin typeface="나눔스퀘어_ac Bold" panose="020B0600000101010101" pitchFamily="50" charset="-127"/>
            <a:ea typeface="나눔스퀘어_ac Bold"/>
          </a:endParaRPr>
        </a:p>
      </dsp:txBody>
      <dsp:txXfrm>
        <a:off x="0" y="4527849"/>
        <a:ext cx="6900512" cy="502794"/>
      </dsp:txXfrm>
    </dsp:sp>
    <dsp:sp modelId="{80DBD043-4309-4C05-8A88-65B6D6F5A7F5}">
      <dsp:nvSpPr>
        <dsp:cNvPr id="0" name=""/>
        <dsp:cNvSpPr/>
      </dsp:nvSpPr>
      <dsp:spPr>
        <a:xfrm>
          <a:off x="0" y="5030643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2A175-2CBD-48EA-8EA1-7E9DC8620D10}">
      <dsp:nvSpPr>
        <dsp:cNvPr id="0" name=""/>
        <dsp:cNvSpPr/>
      </dsp:nvSpPr>
      <dsp:spPr>
        <a:xfrm>
          <a:off x="0" y="5030643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>
              <a:latin typeface="나눔스퀘어_ac Bold" panose="020B0600000101010101" pitchFamily="50" charset="-127"/>
              <a:ea typeface="나눔스퀘어_ac Bold"/>
            </a:rPr>
            <a:t>11) 영화를 배경으로 하는 게임을 플레이할 수 있는 기능</a:t>
          </a:r>
          <a:endParaRPr lang="en-US" sz="2000" kern="1200">
            <a:latin typeface="나눔스퀘어_ac Bold" panose="020B0600000101010101" pitchFamily="50" charset="-127"/>
            <a:ea typeface="나눔스퀘어_ac Bold"/>
          </a:endParaRPr>
        </a:p>
      </dsp:txBody>
      <dsp:txXfrm>
        <a:off x="0" y="5030643"/>
        <a:ext cx="6900512" cy="5027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4014D-9000-41CA-AE16-5DFC9649FFE2}">
      <dsp:nvSpPr>
        <dsp:cNvPr id="0" name=""/>
        <dsp:cNvSpPr/>
      </dsp:nvSpPr>
      <dsp:spPr>
        <a:xfrm>
          <a:off x="0" y="0"/>
          <a:ext cx="743120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017BE-2205-4AFC-9AB4-347ED27B9AAC}">
      <dsp:nvSpPr>
        <dsp:cNvPr id="0" name=""/>
        <dsp:cNvSpPr/>
      </dsp:nvSpPr>
      <dsp:spPr>
        <a:xfrm>
          <a:off x="0" y="0"/>
          <a:ext cx="7431206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1) 영화</a:t>
          </a:r>
          <a:r>
            <a:rPr lang="en-US" altLang="ko-KR" sz="18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 </a:t>
          </a:r>
          <a:r>
            <a:rPr lang="ko-KR" sz="18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취미를 공유하고 여러 관심분야를 운영할 수 있는 공간을 창출</a:t>
          </a:r>
          <a:endParaRPr lang="en-US" sz="1800" kern="1200" dirty="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sp:txBody>
      <dsp:txXfrm>
        <a:off x="0" y="0"/>
        <a:ext cx="7431206" cy="692017"/>
      </dsp:txXfrm>
    </dsp:sp>
    <dsp:sp modelId="{8EECF86A-1238-4FFC-80F7-A862F793E6D0}">
      <dsp:nvSpPr>
        <dsp:cNvPr id="0" name=""/>
        <dsp:cNvSpPr/>
      </dsp:nvSpPr>
      <dsp:spPr>
        <a:xfrm>
          <a:off x="0" y="692017"/>
          <a:ext cx="743120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FBD45-8C8F-4927-92F4-F305E546090C}">
      <dsp:nvSpPr>
        <dsp:cNvPr id="0" name=""/>
        <dsp:cNvSpPr/>
      </dsp:nvSpPr>
      <dsp:spPr>
        <a:xfrm>
          <a:off x="0" y="692017"/>
          <a:ext cx="7431206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2) 다양한 콘텐츠로 영화에 관심이 없는 사람들의 관심 향상</a:t>
          </a:r>
          <a:endParaRPr lang="en-US" sz="1800" kern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sp:txBody>
      <dsp:txXfrm>
        <a:off x="0" y="692017"/>
        <a:ext cx="7431206" cy="692017"/>
      </dsp:txXfrm>
    </dsp:sp>
    <dsp:sp modelId="{4CE4AF40-0E79-42A6-AEE0-EFA2ADC9C5AD}">
      <dsp:nvSpPr>
        <dsp:cNvPr id="0" name=""/>
        <dsp:cNvSpPr/>
      </dsp:nvSpPr>
      <dsp:spPr>
        <a:xfrm>
          <a:off x="0" y="1384035"/>
          <a:ext cx="743120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954BC-EC89-441E-B120-49BAED70A53B}">
      <dsp:nvSpPr>
        <dsp:cNvPr id="0" name=""/>
        <dsp:cNvSpPr/>
      </dsp:nvSpPr>
      <dsp:spPr>
        <a:xfrm>
          <a:off x="0" y="1384035"/>
          <a:ext cx="7431206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3) 굿즈 직거래를 위한 중개 서비스를 운영하여 굿즈 상품 거래 시장을 활성화</a:t>
          </a:r>
          <a:endParaRPr lang="en-US" sz="1800" kern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sp:txBody>
      <dsp:txXfrm>
        <a:off x="0" y="1384035"/>
        <a:ext cx="7431206" cy="692017"/>
      </dsp:txXfrm>
    </dsp:sp>
    <dsp:sp modelId="{9A4E2315-FFC4-46EB-AC1F-591CCDB3F7EF}">
      <dsp:nvSpPr>
        <dsp:cNvPr id="0" name=""/>
        <dsp:cNvSpPr/>
      </dsp:nvSpPr>
      <dsp:spPr>
        <a:xfrm>
          <a:off x="0" y="2076052"/>
          <a:ext cx="743120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EA1C6-6233-4C88-9355-D43E1D0DD2B4}">
      <dsp:nvSpPr>
        <dsp:cNvPr id="0" name=""/>
        <dsp:cNvSpPr/>
      </dsp:nvSpPr>
      <dsp:spPr>
        <a:xfrm>
          <a:off x="0" y="2076052"/>
          <a:ext cx="7431206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4) 굿즈 판매를 진행하여 쇼핑몰 홈페이지를 통해 영화 애호가의 굿즈 수요 충족</a:t>
          </a:r>
          <a:endParaRPr lang="en-US" sz="1800" kern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sp:txBody>
      <dsp:txXfrm>
        <a:off x="0" y="2076052"/>
        <a:ext cx="7431206" cy="692017"/>
      </dsp:txXfrm>
    </dsp:sp>
    <dsp:sp modelId="{5947E02E-0F0F-4704-8F49-E03DC2664F83}">
      <dsp:nvSpPr>
        <dsp:cNvPr id="0" name=""/>
        <dsp:cNvSpPr/>
      </dsp:nvSpPr>
      <dsp:spPr>
        <a:xfrm>
          <a:off x="0" y="2768070"/>
          <a:ext cx="743120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7DDDB-45F5-4BC8-860E-F000C212A60B}">
      <dsp:nvSpPr>
        <dsp:cNvPr id="0" name=""/>
        <dsp:cNvSpPr/>
      </dsp:nvSpPr>
      <dsp:spPr>
        <a:xfrm>
          <a:off x="0" y="2768070"/>
          <a:ext cx="7431206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5) 여러 종류의 영화, 배우 등에 대한 정보를 알 수 있도록 정보 제공의 역할 수행</a:t>
          </a:r>
          <a:endParaRPr lang="en-US" sz="1800" kern="1200" dirty="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sp:txBody>
      <dsp:txXfrm>
        <a:off x="0" y="2768070"/>
        <a:ext cx="7431206" cy="692017"/>
      </dsp:txXfrm>
    </dsp:sp>
    <dsp:sp modelId="{0CBE09F9-6562-48BB-BCD5-950F223A1862}">
      <dsp:nvSpPr>
        <dsp:cNvPr id="0" name=""/>
        <dsp:cNvSpPr/>
      </dsp:nvSpPr>
      <dsp:spPr>
        <a:xfrm>
          <a:off x="0" y="3460088"/>
          <a:ext cx="743120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0BF15-B051-4A93-ABF7-07A0A29A3B91}">
      <dsp:nvSpPr>
        <dsp:cNvPr id="0" name=""/>
        <dsp:cNvSpPr/>
      </dsp:nvSpPr>
      <dsp:spPr>
        <a:xfrm>
          <a:off x="0" y="3460088"/>
          <a:ext cx="7431206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6) 영화사, 영화 관계자들의 영화 행사 홍보 공간의 역할 수행</a:t>
          </a:r>
          <a:endParaRPr lang="en-US" sz="1800" kern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sp:txBody>
      <dsp:txXfrm>
        <a:off x="0" y="3460088"/>
        <a:ext cx="7431206" cy="692017"/>
      </dsp:txXfrm>
    </dsp:sp>
    <dsp:sp modelId="{1A793CD7-48F4-4BB5-87DA-E4C7872F5150}">
      <dsp:nvSpPr>
        <dsp:cNvPr id="0" name=""/>
        <dsp:cNvSpPr/>
      </dsp:nvSpPr>
      <dsp:spPr>
        <a:xfrm>
          <a:off x="0" y="4152105"/>
          <a:ext cx="743120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F895D-9E06-4BD3-A6AD-AC26E6305A0A}">
      <dsp:nvSpPr>
        <dsp:cNvPr id="0" name=""/>
        <dsp:cNvSpPr/>
      </dsp:nvSpPr>
      <dsp:spPr>
        <a:xfrm>
          <a:off x="0" y="4152105"/>
          <a:ext cx="7431206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7) 영화 주제 동호 커뮤니티 운영으로 영화 동호인 간 소통 및 활동 기회 제공</a:t>
          </a:r>
          <a:endParaRPr lang="en-US" sz="1800" kern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sp:txBody>
      <dsp:txXfrm>
        <a:off x="0" y="4152105"/>
        <a:ext cx="7431206" cy="692017"/>
      </dsp:txXfrm>
    </dsp:sp>
    <dsp:sp modelId="{6A894E98-E01C-4C3A-86A5-8A9E8ED0C484}">
      <dsp:nvSpPr>
        <dsp:cNvPr id="0" name=""/>
        <dsp:cNvSpPr/>
      </dsp:nvSpPr>
      <dsp:spPr>
        <a:xfrm>
          <a:off x="0" y="4844123"/>
          <a:ext cx="743120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C79D7-4B76-45DC-BA38-447A1FA53C7C}">
      <dsp:nvSpPr>
        <dsp:cNvPr id="0" name=""/>
        <dsp:cNvSpPr/>
      </dsp:nvSpPr>
      <dsp:spPr>
        <a:xfrm>
          <a:off x="0" y="4844123"/>
          <a:ext cx="7431206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8) 영화와 NFT의 조합으로 새로운 서비스 영역 "영화 NFT전문 경매 서비스" 개척</a:t>
          </a:r>
          <a:endParaRPr lang="en-US" sz="1800" kern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sp:txBody>
      <dsp:txXfrm>
        <a:off x="0" y="4844123"/>
        <a:ext cx="7431206" cy="692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1A06D-4F24-4922-AA35-76F1D09FBCD1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07B0D-3A8D-40E1-94FD-BF2E17011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22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07B0D-3A8D-40E1-94FD-BF2E17011F9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182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6DA6-BBBA-4A73-BECB-7BF2B298480F}" type="datetime1">
              <a:rPr lang="en-US" altLang="ko-KR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4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01CC-45ED-410D-977B-473735CFD7C5}" type="datetime1">
              <a:rPr lang="en-US" altLang="ko-KR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568-3CA3-4315-94AF-BE80109715C1}" type="datetime1">
              <a:rPr lang="en-US" altLang="ko-KR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2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2BE4-6814-48F4-8E8B-04B61CC2179C}" type="datetime1">
              <a:rPr lang="en-US" altLang="ko-KR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9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BD1F-6407-47C3-B8A2-B1F297A868C2}" type="datetime1">
              <a:rPr lang="en-US" altLang="ko-KR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2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3675-0B35-40F5-8CA4-A889A75B4BFA}" type="datetime1">
              <a:rPr lang="en-US" altLang="ko-KR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3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E908-F8AE-4FC1-89B1-D35CF99962A3}" type="datetime1">
              <a:rPr lang="en-US" altLang="ko-KR" smtClean="0"/>
              <a:t>6/5/2022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9DC0-D553-418D-A1DE-D6F361650C3A}" type="datetime1">
              <a:rPr lang="en-US" altLang="ko-KR" smtClean="0"/>
              <a:t>6/5/2022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2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B616-53BC-46F3-A38B-449098CDF701}" type="datetime1">
              <a:rPr lang="en-US" altLang="ko-KR" smtClean="0"/>
              <a:t>6/5/2022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3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F3B4-30B1-4B0C-B1D5-22EBECF3B79E}" type="datetime1">
              <a:rPr lang="en-US" altLang="ko-KR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0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3662-2C1C-457A-A003-D40D622CE20E}" type="datetime1">
              <a:rPr lang="en-US" altLang="ko-KR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&lt;#&gt;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7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D0C03-2669-476C-B1CC-60D213F9AAFC}" type="datetime1">
              <a:rPr lang="en-US" altLang="ko-KR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&lt;#&gt;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7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3469EB-EC2E-E808-1709-36EEE3D9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1042017"/>
            <a:ext cx="5238466" cy="29914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alibri Light"/>
              </a:rPr>
              <a:t>데이터베이스 설계</a:t>
            </a:r>
            <a:br>
              <a:rPr lang="ko-KR" altLang="en-US" sz="4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alibri Light"/>
              </a:rPr>
            </a:br>
            <a:r>
              <a:rPr lang="ko-KR" alt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최종 발표</a:t>
            </a:r>
            <a:br>
              <a:rPr lang="ko-KR" alt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</a:br>
            <a:br>
              <a:rPr lang="ko-KR" alt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</a:br>
            <a:r>
              <a:rPr lang="ko-KR" alt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데이터조작단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179F61-BF1E-299B-7EEC-41D70FB40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770" y="4033433"/>
            <a:ext cx="4167115" cy="2163551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ko-KR">
                <a:latin typeface="+mn-ea"/>
                <a:cs typeface="+mn-lt"/>
              </a:rPr>
              <a:t>2018136044 </a:t>
            </a:r>
            <a:r>
              <a:rPr lang="ko-KR" err="1">
                <a:latin typeface="+mn-ea"/>
                <a:cs typeface="+mn-lt"/>
              </a:rPr>
              <a:t>박찬수</a:t>
            </a:r>
            <a:endParaRPr lang="ko-KR">
              <a:latin typeface="+mn-ea"/>
            </a:endParaRPr>
          </a:p>
          <a:p>
            <a:r>
              <a:rPr lang="ko-KR">
                <a:latin typeface="+mn-ea"/>
                <a:cs typeface="+mn-lt"/>
              </a:rPr>
              <a:t>2018136061 </a:t>
            </a:r>
            <a:r>
              <a:rPr lang="ko-KR" err="1">
                <a:latin typeface="+mn-ea"/>
                <a:cs typeface="+mn-lt"/>
              </a:rPr>
              <a:t>안효준</a:t>
            </a:r>
            <a:endParaRPr lang="ko-KR">
              <a:latin typeface="+mn-ea"/>
            </a:endParaRPr>
          </a:p>
          <a:p>
            <a:r>
              <a:rPr lang="ko-KR">
                <a:latin typeface="+mn-ea"/>
                <a:cs typeface="+mn-lt"/>
              </a:rPr>
              <a:t>2018136072 </a:t>
            </a:r>
            <a:r>
              <a:rPr lang="ko-KR" err="1">
                <a:latin typeface="+mn-ea"/>
                <a:cs typeface="+mn-lt"/>
              </a:rPr>
              <a:t>원승주</a:t>
            </a:r>
            <a:endParaRPr lang="ko-KR">
              <a:latin typeface="+mn-ea"/>
            </a:endParaRPr>
          </a:p>
          <a:p>
            <a:r>
              <a:rPr lang="ko-KR">
                <a:latin typeface="+mn-ea"/>
                <a:cs typeface="+mn-lt"/>
              </a:rPr>
              <a:t>2018136124 </a:t>
            </a:r>
            <a:r>
              <a:rPr lang="ko-KR" err="1">
                <a:latin typeface="+mn-ea"/>
                <a:cs typeface="+mn-lt"/>
              </a:rPr>
              <a:t>차인엽</a:t>
            </a:r>
            <a:endParaRPr lang="ko-KR">
              <a:latin typeface="+mn-ea"/>
            </a:endParaRPr>
          </a:p>
          <a:p>
            <a:r>
              <a:rPr lang="ko-KR">
                <a:latin typeface="+mn-ea"/>
                <a:cs typeface="+mn-lt"/>
              </a:rPr>
              <a:t>2018136133 최형우</a:t>
            </a:r>
            <a:endParaRPr lang="ko-KR">
              <a:latin typeface="+mn-ea"/>
            </a:endParaRPr>
          </a:p>
        </p:txBody>
      </p:sp>
      <p:sp>
        <p:nvSpPr>
          <p:cNvPr id="35" name="Freeform: Shape 29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ea"/>
            </a:endParaRPr>
          </a:p>
        </p:txBody>
      </p:sp>
      <p:pic>
        <p:nvPicPr>
          <p:cNvPr id="22" name="Graphic 13" descr="데이터베이스">
            <a:extLst>
              <a:ext uri="{FF2B5EF4-FFF2-40B4-BE49-F238E27FC236}">
                <a16:creationId xmlns:a16="http://schemas.microsoft.com/office/drawing/2014/main" id="{0CBDAE7B-8210-22BF-6756-FD36E563F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35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4199A5E-8969-D8A1-9183-ED8D73744433}"/>
              </a:ext>
            </a:extLst>
          </p:cNvPr>
          <p:cNvSpPr txBox="1">
            <a:spLocks/>
          </p:cNvSpPr>
          <p:nvPr/>
        </p:nvSpPr>
        <p:spPr>
          <a:xfrm>
            <a:off x="843116" y="206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alibri Light"/>
              </a:rPr>
              <a:t>ER 다이어그램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66BA110D-FA9F-554F-1126-5B368F52F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76" y="1282158"/>
            <a:ext cx="9554736" cy="537163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33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C54CADA-DB21-31F0-7360-DA25593BE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641773"/>
              </p:ext>
            </p:extLst>
          </p:nvPr>
        </p:nvGraphicFramePr>
        <p:xfrm>
          <a:off x="932021" y="1223451"/>
          <a:ext cx="10275406" cy="505931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68777">
                  <a:extLst>
                    <a:ext uri="{9D8B030D-6E8A-4147-A177-3AD203B41FA5}">
                      <a16:colId xmlns:a16="http://schemas.microsoft.com/office/drawing/2014/main" val="4142629046"/>
                    </a:ext>
                  </a:extLst>
                </a:gridCol>
                <a:gridCol w="9106629">
                  <a:extLst>
                    <a:ext uri="{9D8B030D-6E8A-4147-A177-3AD203B41FA5}">
                      <a16:colId xmlns:a16="http://schemas.microsoft.com/office/drawing/2014/main" val="990989439"/>
                    </a:ext>
                  </a:extLst>
                </a:gridCol>
              </a:tblGrid>
              <a:tr h="189531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endParaRPr lang="ko-KR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제약조건</a:t>
                      </a:r>
                      <a:endParaRPr lang="ko-KR" sz="11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extLst>
                  <a:ext uri="{0D108BD9-81ED-4DB2-BD59-A6C34878D82A}">
                    <a16:rowId xmlns:a16="http://schemas.microsoft.com/office/drawing/2014/main" val="358888505"/>
                  </a:ext>
                </a:extLst>
              </a:tr>
              <a:tr h="2436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sz="1100" kern="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803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회원은 선호하는 영화 장르를 최대 </a:t>
                      </a:r>
                      <a:r>
                        <a:rPr lang="en-US" altLang="ko-KR" sz="1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1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갖는다</a:t>
                      </a:r>
                      <a:r>
                        <a:rPr lang="en-US" altLang="ko-KR" sz="1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extLst>
                  <a:ext uri="{0D108BD9-81ED-4DB2-BD59-A6C34878D82A}">
                    <a16:rowId xmlns:a16="http://schemas.microsoft.com/office/drawing/2014/main" val="2041258066"/>
                  </a:ext>
                </a:extLst>
              </a:tr>
              <a:tr h="2436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sz="1100" kern="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803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회원은 최대 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영화인을 선호한다고 등록할 수 있다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extLst>
                  <a:ext uri="{0D108BD9-81ED-4DB2-BD59-A6C34878D82A}">
                    <a16:rowId xmlns:a16="http://schemas.microsoft.com/office/drawing/2014/main" val="2058441324"/>
                  </a:ext>
                </a:extLst>
              </a:tr>
              <a:tr h="45126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sz="1100" kern="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803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 장르는 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코미디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로맨스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공포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액션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af-ZA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SF', '</a:t>
                      </a:r>
                      <a:r>
                        <a:rPr lang="ko-KR" altLang="en-US" sz="1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누아르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스릴러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판타지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미스터리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애니메이션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전쟁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범죄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스포츠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 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 하나의 값을 가지며 한 회원이 같은 값을 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이상 가질 수 없다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extLst>
                  <a:ext uri="{0D108BD9-81ED-4DB2-BD59-A6C34878D82A}">
                    <a16:rowId xmlns:a16="http://schemas.microsoft.com/office/drawing/2014/main" val="3718548190"/>
                  </a:ext>
                </a:extLst>
              </a:tr>
              <a:tr h="2436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sz="1100" kern="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en-US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803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회원의 회원 등급은 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af-ZA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SD', 'HD', 'FHD', '4K' 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중 하나를 갖는다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 </a:t>
                      </a:r>
                      <a:endParaRPr lang="ko-KR" altLang="en-US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extLst>
                  <a:ext uri="{0D108BD9-81ED-4DB2-BD59-A6C34878D82A}">
                    <a16:rowId xmlns:a16="http://schemas.microsoft.com/office/drawing/2014/main" val="4165951407"/>
                  </a:ext>
                </a:extLst>
              </a:tr>
              <a:tr h="41516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sz="1100" kern="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en-US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803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영화의 관람 등급은 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관람가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'12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 이상 관람가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'15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 이상 관람가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청소년관람불가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제한 </a:t>
                      </a:r>
                      <a:r>
                        <a:rPr lang="ko-KR" altLang="en-US" sz="1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상영가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 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중 하나를 갖는다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 </a:t>
                      </a:r>
                      <a:endParaRPr lang="ko-KR" altLang="en-US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extLst>
                  <a:ext uri="{0D108BD9-81ED-4DB2-BD59-A6C34878D82A}">
                    <a16:rowId xmlns:a16="http://schemas.microsoft.com/office/drawing/2014/main" val="4058938690"/>
                  </a:ext>
                </a:extLst>
              </a:tr>
              <a:tr h="2436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sz="1100" kern="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en-US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8034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30000"/>
                        </a:lnSpc>
                      </a:pPr>
                      <a:r>
                        <a:rPr lang="ko-KR" altLang="en-US" sz="1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감상평의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영화 평점은 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1~10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 중 하나의 값을 가진다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extLst>
                  <a:ext uri="{0D108BD9-81ED-4DB2-BD59-A6C34878D82A}">
                    <a16:rowId xmlns:a16="http://schemas.microsoft.com/office/drawing/2014/main" val="2493876114"/>
                  </a:ext>
                </a:extLst>
              </a:tr>
              <a:tr h="2436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sz="1100" kern="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en-US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영화의 평점은 영화에 달린 모든 </a:t>
                      </a:r>
                      <a:r>
                        <a:rPr lang="ko-KR" altLang="en-US" sz="1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감상평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평점의 평균이다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extLst>
                  <a:ext uri="{0D108BD9-81ED-4DB2-BD59-A6C34878D82A}">
                    <a16:rowId xmlns:a16="http://schemas.microsoft.com/office/drawing/2014/main" val="1680915963"/>
                  </a:ext>
                </a:extLst>
              </a:tr>
              <a:tr h="29783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sz="1100" kern="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en-US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803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1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ko-KR" altLang="en-US" sz="1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판매 게시글의 거래 상태는 </a:t>
                      </a:r>
                      <a:r>
                        <a:rPr lang="en-US" altLang="ko-KR" sz="1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ko-KR" altLang="en-US" sz="1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 전</a:t>
                      </a:r>
                      <a:r>
                        <a:rPr lang="en-US" altLang="ko-KR" sz="1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 중</a:t>
                      </a:r>
                      <a:r>
                        <a:rPr lang="en-US" altLang="ko-KR" sz="1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 완료</a:t>
                      </a:r>
                      <a:r>
                        <a:rPr lang="en-US" altLang="ko-KR" sz="1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 </a:t>
                      </a:r>
                      <a:r>
                        <a:rPr lang="ko-KR" altLang="en-US" sz="1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가운데 하나를 갖는다</a:t>
                      </a:r>
                      <a:r>
                        <a:rPr lang="en-US" altLang="ko-KR" sz="1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extLst>
                  <a:ext uri="{0D108BD9-81ED-4DB2-BD59-A6C34878D82A}">
                    <a16:rowId xmlns:a16="http://schemas.microsoft.com/office/drawing/2014/main" val="1754609050"/>
                  </a:ext>
                </a:extLst>
              </a:tr>
              <a:tr h="2436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sz="1100" kern="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en-US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803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 게시글의 거래 상태가 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 완료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 때만 평점을 남길 수 있다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extLst>
                  <a:ext uri="{0D108BD9-81ED-4DB2-BD59-A6C34878D82A}">
                    <a16:rowId xmlns:a16="http://schemas.microsoft.com/office/drawing/2014/main" val="3103183878"/>
                  </a:ext>
                </a:extLst>
              </a:tr>
              <a:tr h="29783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sz="1100" kern="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803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 </a:t>
                      </a:r>
                      <a:r>
                        <a:rPr lang="ko-KR" altLang="en-US" sz="1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게시글에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평점을 남길 때 평가 점수는 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-2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+2 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사이의 </a:t>
                      </a:r>
                      <a:r>
                        <a:rPr lang="ko-KR" altLang="en-US" sz="1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정숫값을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가진다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extLst>
                  <a:ext uri="{0D108BD9-81ED-4DB2-BD59-A6C34878D82A}">
                    <a16:rowId xmlns:a16="http://schemas.microsoft.com/office/drawing/2014/main" val="2566381630"/>
                  </a:ext>
                </a:extLst>
              </a:tr>
              <a:tr h="42418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sz="1100" kern="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en-US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803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 </a:t>
                      </a:r>
                      <a:r>
                        <a:rPr lang="ko-KR" altLang="en-US" sz="1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게시글에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평점을 남기는 회원은 게시글의 거래 상태가 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 완료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 때 예약한 회원과 게시글을 작성한 회원으로 제한된다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extLst>
                  <a:ext uri="{0D108BD9-81ED-4DB2-BD59-A6C34878D82A}">
                    <a16:rowId xmlns:a16="http://schemas.microsoft.com/office/drawing/2014/main" val="1235638059"/>
                  </a:ext>
                </a:extLst>
              </a:tr>
              <a:tr h="2436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sz="1100" kern="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en-US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803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회원이 판매 게시글을 클릭할 때 게시글의 조회 수가 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증가한다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extLst>
                  <a:ext uri="{0D108BD9-81ED-4DB2-BD59-A6C34878D82A}">
                    <a16:rowId xmlns:a16="http://schemas.microsoft.com/office/drawing/2014/main" val="1808699095"/>
                  </a:ext>
                </a:extLst>
              </a:tr>
              <a:tr h="42418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sz="1100" kern="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en-US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8034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결제 방법은 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af-ZA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VISA', 'MasterCard',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문화상품권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해피머니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상품권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 결제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신용카드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토스 결제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af-ZA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PAYCO',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카카오페이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구분된다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extLst>
                  <a:ext uri="{0D108BD9-81ED-4DB2-BD59-A6C34878D82A}">
                    <a16:rowId xmlns:a16="http://schemas.microsoft.com/office/drawing/2014/main" val="240071339"/>
                  </a:ext>
                </a:extLst>
              </a:tr>
              <a:tr h="29783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sz="1100" kern="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  <a:endParaRPr lang="en-US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803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회원이 </a:t>
                      </a:r>
                      <a:r>
                        <a:rPr lang="ko-KR" altLang="en-US" sz="1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상품을 구매할 때 구매 가격의 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10%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만큼 회원의 누적 포인트가 증가한다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extLst>
                  <a:ext uri="{0D108BD9-81ED-4DB2-BD59-A6C34878D82A}">
                    <a16:rowId xmlns:a16="http://schemas.microsoft.com/office/drawing/2014/main" val="2447283354"/>
                  </a:ext>
                </a:extLst>
              </a:tr>
              <a:tr h="29783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sz="1100" kern="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en-US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803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회원이 </a:t>
                      </a:r>
                      <a:r>
                        <a:rPr lang="ko-KR" altLang="en-US" sz="1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상품을 구매할 때 누적 포인트를 사용하면 회원의 누적 포인트가 감소한다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extLst>
                  <a:ext uri="{0D108BD9-81ED-4DB2-BD59-A6C34878D82A}">
                    <a16:rowId xmlns:a16="http://schemas.microsoft.com/office/drawing/2014/main" val="3555078889"/>
                  </a:ext>
                </a:extLst>
              </a:tr>
              <a:tr h="2436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sz="1100" kern="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en-US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803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행사는 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대형 행사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 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또는 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소형 행사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 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가운데 하나를 갖는다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extLst>
                  <a:ext uri="{0D108BD9-81ED-4DB2-BD59-A6C34878D82A}">
                    <a16:rowId xmlns:a16="http://schemas.microsoft.com/office/drawing/2014/main" val="411584265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697B56C2-A79C-64A2-83A0-1E36B649C97B}"/>
              </a:ext>
            </a:extLst>
          </p:cNvPr>
          <p:cNvSpPr txBox="1">
            <a:spLocks/>
          </p:cNvSpPr>
          <p:nvPr/>
        </p:nvSpPr>
        <p:spPr>
          <a:xfrm>
            <a:off x="843116" y="206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alibri Light"/>
              </a:rPr>
              <a:t>제약조건 정의 (1)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9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8C8DE61-6948-0FD8-A22B-A9943721E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029055"/>
              </p:ext>
            </p:extLst>
          </p:nvPr>
        </p:nvGraphicFramePr>
        <p:xfrm>
          <a:off x="902138" y="1155056"/>
          <a:ext cx="10387723" cy="502590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81552">
                  <a:extLst>
                    <a:ext uri="{9D8B030D-6E8A-4147-A177-3AD203B41FA5}">
                      <a16:colId xmlns:a16="http://schemas.microsoft.com/office/drawing/2014/main" val="1324347310"/>
                    </a:ext>
                  </a:extLst>
                </a:gridCol>
                <a:gridCol w="9206171">
                  <a:extLst>
                    <a:ext uri="{9D8B030D-6E8A-4147-A177-3AD203B41FA5}">
                      <a16:colId xmlns:a16="http://schemas.microsoft.com/office/drawing/2014/main" val="2071797391"/>
                    </a:ext>
                  </a:extLst>
                </a:gridCol>
              </a:tblGrid>
              <a:tr h="176477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endParaRPr lang="ko-KR" altLang="en-US" sz="1100" b="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제약조건</a:t>
                      </a:r>
                      <a:endParaRPr lang="ko-KR" altLang="en-US" sz="1100" b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extLst>
                  <a:ext uri="{0D108BD9-81ED-4DB2-BD59-A6C34878D82A}">
                    <a16:rowId xmlns:a16="http://schemas.microsoft.com/office/drawing/2014/main" val="1373566485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sz="1100" kern="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  <a:endParaRPr lang="en-US" sz="1100" b="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803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행사 참여상태는 </a:t>
                      </a:r>
                      <a:r>
                        <a:rPr lang="en-US" altLang="ko-KR" sz="1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ko-KR" altLang="en-US" sz="1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 완료</a:t>
                      </a:r>
                      <a:r>
                        <a:rPr lang="en-US" altLang="ko-KR" sz="1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 완료</a:t>
                      </a:r>
                      <a:r>
                        <a:rPr lang="en-US" altLang="ko-KR" sz="1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'</a:t>
                      </a:r>
                      <a:r>
                        <a:rPr lang="ko-KR" altLang="en-US" sz="1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참가 완료</a:t>
                      </a:r>
                      <a:r>
                        <a:rPr lang="en-US" altLang="ko-KR" sz="1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 </a:t>
                      </a:r>
                      <a:r>
                        <a:rPr lang="ko-KR" altLang="en-US" sz="1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가운데 하나를 갖는다</a:t>
                      </a:r>
                      <a:r>
                        <a:rPr lang="en-US" altLang="ko-KR" sz="1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extLst>
                  <a:ext uri="{0D108BD9-81ED-4DB2-BD59-A6C34878D82A}">
                    <a16:rowId xmlns:a16="http://schemas.microsoft.com/office/drawing/2014/main" val="3500599406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sz="1100" kern="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  <a:endParaRPr lang="en-US" sz="1100" b="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803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회원은 게시글을 도배 방지를 위해 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분에 한 번씩 작성할 수 있다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 </a:t>
                      </a:r>
                      <a:endParaRPr lang="ko-KR" altLang="en-US" sz="1100" b="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extLst>
                  <a:ext uri="{0D108BD9-81ED-4DB2-BD59-A6C34878D82A}">
                    <a16:rowId xmlns:a16="http://schemas.microsoft.com/office/drawing/2014/main" val="3120730192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sz="1100" kern="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</a:t>
                      </a:r>
                      <a:endParaRPr lang="en-US" sz="1100" b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803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커뮤니티는 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지역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나이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장르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프랜차이즈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 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커뮤니티로 구분된다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extLst>
                  <a:ext uri="{0D108BD9-81ED-4DB2-BD59-A6C34878D82A}">
                    <a16:rowId xmlns:a16="http://schemas.microsoft.com/office/drawing/2014/main" val="1195956551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sz="1100" kern="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en-US" sz="1100" b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803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회원은 게시글을 한 번만 신고할 수 있다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extLst>
                  <a:ext uri="{0D108BD9-81ED-4DB2-BD59-A6C34878D82A}">
                    <a16:rowId xmlns:a16="http://schemas.microsoft.com/office/drawing/2014/main" val="1487883037"/>
                  </a:ext>
                </a:extLst>
              </a:tr>
              <a:tr h="39899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sz="1100" kern="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</a:t>
                      </a:r>
                      <a:endParaRPr lang="en-US" sz="1100" b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803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 </a:t>
                      </a:r>
                      <a:r>
                        <a:rPr lang="ko-KR" altLang="en-US" sz="1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게시글에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의견을 남길 때 </a:t>
                      </a:r>
                      <a:r>
                        <a:rPr lang="ko-KR" altLang="en-US" sz="1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좋아요싫어요구분은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싫어요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 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둘 중 한 가지 값을 가진다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extLst>
                  <a:ext uri="{0D108BD9-81ED-4DB2-BD59-A6C34878D82A}">
                    <a16:rowId xmlns:a16="http://schemas.microsoft.com/office/drawing/2014/main" val="474302669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sz="1100" kern="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en-US" sz="1100" b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803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회원이 커뮤니티 게시글을 클릭할 때 게시글의 조회 수가 </a:t>
                      </a:r>
                      <a:r>
                        <a:rPr lang="en-US" altLang="ko-KR" sz="1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</a:t>
                      </a:r>
                      <a:r>
                        <a:rPr lang="ko-KR" altLang="en-US" sz="1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증가한다</a:t>
                      </a:r>
                      <a:r>
                        <a:rPr lang="en-US" altLang="ko-KR" sz="1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extLst>
                  <a:ext uri="{0D108BD9-81ED-4DB2-BD59-A6C34878D82A}">
                    <a16:rowId xmlns:a16="http://schemas.microsoft.com/office/drawing/2014/main" val="3732304923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sz="1100" kern="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endParaRPr lang="en-US" sz="1100" b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803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프랜차이즈 커뮤니티 종류는 새로운 시리즈 영화에 따라 변경될 수 있다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extLst>
                  <a:ext uri="{0D108BD9-81ED-4DB2-BD59-A6C34878D82A}">
                    <a16:rowId xmlns:a16="http://schemas.microsoft.com/office/drawing/2014/main" val="3559687559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sz="1100" kern="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</a:t>
                      </a:r>
                      <a:endParaRPr lang="en-US" sz="1100" b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803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지역 커뮤니티 종류는 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강원도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경기도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충청도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전라도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경상도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제주도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 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게시판이 있다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extLst>
                  <a:ext uri="{0D108BD9-81ED-4DB2-BD59-A6C34878D82A}">
                    <a16:rowId xmlns:a16="http://schemas.microsoft.com/office/drawing/2014/main" val="3766540661"/>
                  </a:ext>
                </a:extLst>
              </a:tr>
              <a:tr h="22251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sz="1100" kern="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</a:t>
                      </a:r>
                      <a:endParaRPr lang="en-US" sz="1100" b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803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나이 커뮤니티 종류는 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'10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 , '20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 , '30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 , '40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 , '50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 , '60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 이상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 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게시판이 있다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extLst>
                  <a:ext uri="{0D108BD9-81ED-4DB2-BD59-A6C34878D82A}">
                    <a16:rowId xmlns:a16="http://schemas.microsoft.com/office/drawing/2014/main" val="3234818690"/>
                  </a:ext>
                </a:extLst>
              </a:tr>
              <a:tr h="406666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</a:t>
                      </a:r>
                      <a:endParaRPr lang="en-US" sz="1100" b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장르 커뮤니티 종류는 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액션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모험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판타지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누아르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전쟁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공포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스릴러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미스터리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af-ZA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SF',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로맨스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코미디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드라마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애니메이션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 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게시판이 있다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extLst>
                  <a:ext uri="{0D108BD9-81ED-4DB2-BD59-A6C34878D82A}">
                    <a16:rowId xmlns:a16="http://schemas.microsoft.com/office/drawing/2014/main" val="1448365938"/>
                  </a:ext>
                </a:extLst>
              </a:tr>
              <a:tr h="398993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</a:t>
                      </a:r>
                      <a:endParaRPr lang="en-US" sz="1100" b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프랜차이즈 커뮤니티는 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ko-KR" altLang="en-US" sz="1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마블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시네마틱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스타워즈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해리포터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제임스 본드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같은 시리즈 영화별로 게시판이 있다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extLst>
                  <a:ext uri="{0D108BD9-81ED-4DB2-BD59-A6C34878D82A}">
                    <a16:rowId xmlns:a16="http://schemas.microsoft.com/office/drawing/2014/main" val="1285957836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</a:t>
                      </a:r>
                      <a:endParaRPr lang="en-US" sz="1100" b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등급은 </a:t>
                      </a:r>
                      <a:r>
                        <a:rPr lang="ko-KR" altLang="en-US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</a:t>
                      </a:r>
                      <a:r>
                        <a:rPr lang="ko-KR" altLang="en-US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‘2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</a:t>
                      </a:r>
                      <a:r>
                        <a:rPr lang="ko-KR" altLang="en-US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‘3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</a:t>
                      </a:r>
                      <a:r>
                        <a:rPr lang="ko-KR" altLang="en-US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‘4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</a:t>
                      </a:r>
                      <a:r>
                        <a:rPr lang="ko-KR" altLang="en-US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‘5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</a:t>
                      </a:r>
                      <a:r>
                        <a:rPr lang="ko-KR" altLang="en-US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 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가운데 하나를 갖는다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extLst>
                  <a:ext uri="{0D108BD9-81ED-4DB2-BD59-A6C34878D82A}">
                    <a16:rowId xmlns:a16="http://schemas.microsoft.com/office/drawing/2014/main" val="1085900191"/>
                  </a:ext>
                </a:extLst>
              </a:tr>
              <a:tr h="398993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29</a:t>
                      </a:r>
                      <a:endParaRPr lang="en-US" sz="1100" b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게임은 권장 나이에 따라 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</a:t>
                      </a:r>
                      <a:r>
                        <a:rPr lang="ko-KR" altLang="en-US" sz="1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이용가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'12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 </a:t>
                      </a:r>
                      <a:r>
                        <a:rPr lang="ko-KR" altLang="en-US" sz="1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이용가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'15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 </a:t>
                      </a:r>
                      <a:r>
                        <a:rPr lang="ko-KR" altLang="en-US" sz="1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이용가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청소년 이용 불가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 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가운데 하나를 갖는다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extLst>
                  <a:ext uri="{0D108BD9-81ED-4DB2-BD59-A6C34878D82A}">
                    <a16:rowId xmlns:a16="http://schemas.microsoft.com/office/drawing/2014/main" val="3050782189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endParaRPr lang="en-US" sz="1100" b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회원은 </a:t>
                      </a:r>
                      <a:r>
                        <a:rPr lang="af-ZA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NFT 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상품의 현재 경매 가격보다 높은 가격을 제시해야 경매에 참여할 수 있다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extLst>
                  <a:ext uri="{0D108BD9-81ED-4DB2-BD59-A6C34878D82A}">
                    <a16:rowId xmlns:a16="http://schemas.microsoft.com/office/drawing/2014/main" val="2395222559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sz="1100" kern="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</a:t>
                      </a:r>
                      <a:endParaRPr lang="en-US" sz="1100" b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803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낙찰 여부는 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낙찰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미낙찰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 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 하나의 값을 가지며 </a:t>
                      </a:r>
                      <a:r>
                        <a:rPr lang="ko-KR" altLang="en-US" sz="1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초깃값은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ko-KR" altLang="en-US" sz="1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미낙찰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이다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extLst>
                  <a:ext uri="{0D108BD9-81ED-4DB2-BD59-A6C34878D82A}">
                    <a16:rowId xmlns:a16="http://schemas.microsoft.com/office/drawing/2014/main" val="3443598351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sz="1100" kern="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en-US" sz="1100" b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영화 월드컵에 속한 후보의 수는 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16, 32, 64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 하나이다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extLst>
                  <a:ext uri="{0D108BD9-81ED-4DB2-BD59-A6C34878D82A}">
                    <a16:rowId xmlns:a16="http://schemas.microsoft.com/office/drawing/2014/main" val="2641601661"/>
                  </a:ext>
                </a:extLst>
              </a:tr>
              <a:tr h="4220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sz="1100" kern="10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</a:t>
                      </a:r>
                      <a:endParaRPr lang="en-US" sz="1100" b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회원이 영화 월드컵을 할 때 두 후보 중 한 후보를 고른 순간 두 후보의 일대일 대결 횟수가 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증가하고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후보의 일대일 승리 횟수가 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</a:t>
                      </a: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증가한다</a:t>
                      </a:r>
                      <a:r>
                        <a:rPr lang="en-US" altLang="ko-KR" sz="110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8034" marB="18034" anchor="ctr"/>
                </a:tc>
                <a:extLst>
                  <a:ext uri="{0D108BD9-81ED-4DB2-BD59-A6C34878D82A}">
                    <a16:rowId xmlns:a16="http://schemas.microsoft.com/office/drawing/2014/main" val="1451174900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8CC39B50-F421-907E-1A90-4C1066B24CA0}"/>
              </a:ext>
            </a:extLst>
          </p:cNvPr>
          <p:cNvSpPr txBox="1">
            <a:spLocks/>
          </p:cNvSpPr>
          <p:nvPr/>
        </p:nvSpPr>
        <p:spPr>
          <a:xfrm>
            <a:off x="843116" y="206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제약조건 정의 (2)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90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82865A-C271-E63B-6965-9F43CF3209BA}"/>
              </a:ext>
            </a:extLst>
          </p:cNvPr>
          <p:cNvSpPr txBox="1"/>
          <p:nvPr/>
        </p:nvSpPr>
        <p:spPr>
          <a:xfrm>
            <a:off x="3492500" y="3038447"/>
            <a:ext cx="51181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4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lt"/>
              </a:rPr>
              <a:t>논리적 설계 결과</a:t>
            </a:r>
            <a:endParaRPr 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92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4199A5E-8969-D8A1-9183-ED8D73744433}"/>
              </a:ext>
            </a:extLst>
          </p:cNvPr>
          <p:cNvSpPr txBox="1">
            <a:spLocks/>
          </p:cNvSpPr>
          <p:nvPr/>
        </p:nvSpPr>
        <p:spPr>
          <a:xfrm>
            <a:off x="843116" y="206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alibri Light"/>
              </a:rPr>
              <a:t>개체 및 관계 릴레이션 스키마(1)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A1BC321-713F-C508-46A8-D81EAA086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96376"/>
              </p:ext>
            </p:extLst>
          </p:nvPr>
        </p:nvGraphicFramePr>
        <p:xfrm>
          <a:off x="5938344" y="1103586"/>
          <a:ext cx="6057899" cy="545331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4068">
                  <a:extLst>
                    <a:ext uri="{9D8B030D-6E8A-4147-A177-3AD203B41FA5}">
                      <a16:colId xmlns:a16="http://schemas.microsoft.com/office/drawing/2014/main" val="1505883553"/>
                    </a:ext>
                  </a:extLst>
                </a:gridCol>
                <a:gridCol w="799881">
                  <a:extLst>
                    <a:ext uri="{9D8B030D-6E8A-4147-A177-3AD203B41FA5}">
                      <a16:colId xmlns:a16="http://schemas.microsoft.com/office/drawing/2014/main" val="1674464156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3173838141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3176812994"/>
                    </a:ext>
                  </a:extLst>
                </a:gridCol>
              </a:tblGrid>
              <a:tr h="364717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개체 및 관계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릴레이션 스키마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560766139"/>
                  </a:ext>
                </a:extLst>
              </a:tr>
              <a:tr h="186080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목적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071630204"/>
                  </a:ext>
                </a:extLst>
              </a:tr>
              <a:tr h="1228129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조회수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공지여부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커뮤니티번호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FK), 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작성회원</a:t>
                      </a:r>
                      <a:r>
                        <a:rPr lang="af-ZA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 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작성일시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커뮤니티번호는 커뮤니티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달리다의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단순화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작성회원</a:t>
                      </a:r>
                      <a:r>
                        <a:rPr lang="af-ZA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작성일시는 커뮤니티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작성하다의 단순화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650066019"/>
                  </a:ext>
                </a:extLst>
              </a:tr>
              <a:tr h="1228129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댓글번호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게시글번호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작성회원</a:t>
                      </a:r>
                      <a:r>
                        <a:rPr lang="af-ZA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작성일시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게시글번호는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커뮤니티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달리다의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단순화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작성회원</a:t>
                      </a:r>
                      <a:r>
                        <a:rPr lang="af-ZA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작성일시는 커뮤니티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작성하다의 단순화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16956224"/>
                  </a:ext>
                </a:extLst>
              </a:tr>
              <a:tr h="317439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등록번호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출시일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권장나이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72319852"/>
                  </a:ext>
                </a:extLst>
              </a:tr>
              <a:tr h="334944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NFT_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경매상품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NFT_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경매상품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토큰</a:t>
                      </a:r>
                      <a:r>
                        <a:rPr lang="af-ZA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토큰</a:t>
                      </a:r>
                      <a:r>
                        <a:rPr lang="af-ZA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URI, NFT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경매시작일자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경매종료일자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480260819"/>
                  </a:ext>
                </a:extLst>
              </a:tr>
              <a:tr h="334944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월드컵번호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포스터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57937215"/>
                  </a:ext>
                </a:extLst>
              </a:tr>
              <a:tr h="334944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후보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후보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후보번호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동영상링크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118742661"/>
                  </a:ext>
                </a:extLst>
              </a:tr>
              <a:tr h="334944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선호하다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선호하다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af-ZA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id(FK))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804170691"/>
                  </a:ext>
                </a:extLst>
              </a:tr>
              <a:tr h="334944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시청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등록하다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시청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등록하다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FK))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313490536"/>
                  </a:ext>
                </a:extLst>
              </a:tr>
              <a:tr h="334944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감상평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작성하다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감상평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작성하다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작성일시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영화평점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감상내용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44605172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88CDC66-B367-5186-D833-AF19AF871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238975"/>
              </p:ext>
            </p:extLst>
          </p:nvPr>
        </p:nvGraphicFramePr>
        <p:xfrm>
          <a:off x="232783" y="1102396"/>
          <a:ext cx="5685761" cy="562120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15309">
                  <a:extLst>
                    <a:ext uri="{9D8B030D-6E8A-4147-A177-3AD203B41FA5}">
                      <a16:colId xmlns:a16="http://schemas.microsoft.com/office/drawing/2014/main" val="1551584781"/>
                    </a:ext>
                  </a:extLst>
                </a:gridCol>
                <a:gridCol w="726965">
                  <a:extLst>
                    <a:ext uri="{9D8B030D-6E8A-4147-A177-3AD203B41FA5}">
                      <a16:colId xmlns:a16="http://schemas.microsoft.com/office/drawing/2014/main" val="2646557775"/>
                    </a:ext>
                  </a:extLst>
                </a:gridCol>
                <a:gridCol w="3338267">
                  <a:extLst>
                    <a:ext uri="{9D8B030D-6E8A-4147-A177-3AD203B41FA5}">
                      <a16:colId xmlns:a16="http://schemas.microsoft.com/office/drawing/2014/main" val="3046465670"/>
                    </a:ext>
                  </a:extLst>
                </a:gridCol>
                <a:gridCol w="1305220">
                  <a:extLst>
                    <a:ext uri="{9D8B030D-6E8A-4147-A177-3AD203B41FA5}">
                      <a16:colId xmlns:a16="http://schemas.microsoft.com/office/drawing/2014/main" val="1118120736"/>
                    </a:ext>
                  </a:extLst>
                </a:gridCol>
              </a:tblGrid>
              <a:tr h="256723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번호​</a:t>
                      </a:r>
                      <a:endParaRPr lang="ko-KR" altLang="en-US" sz="1100" b="1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개체 및 관계​</a:t>
                      </a:r>
                      <a:endParaRPr lang="ko-KR" altLang="en-US" sz="1100" b="1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릴레이션 스키마​</a:t>
                      </a:r>
                      <a:endParaRPr lang="ko-KR" altLang="en-US" sz="1100" b="1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비고​</a:t>
                      </a:r>
                      <a:endParaRPr lang="ko-KR" altLang="en-US" sz="1100" b="1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137360"/>
                  </a:ext>
                </a:extLst>
              </a:tr>
              <a:tr h="5580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ID, 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닉네임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이메일주소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생년월일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성별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가입인증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가입일자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휴대전화번호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일반전화번호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서비스이용점수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직거래이용점수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게임등급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회원등급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경고누적횟수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계정비활성화여부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누적구매포인트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지갑주소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법정대리인번호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FK))​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법정대리인번호는 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법정대리하다의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단순화​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102220"/>
                  </a:ext>
                </a:extLst>
              </a:tr>
              <a:tr h="25672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선호영화장르​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선호영화장르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 </a:t>
                      </a:r>
                      <a:r>
                        <a:rPr lang="ko-KR" altLang="en-US" sz="10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장르명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회원의 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다중치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속성​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156794"/>
                  </a:ext>
                </a:extLst>
              </a:tr>
              <a:tr h="25672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법정​</a:t>
                      </a:r>
                    </a:p>
                    <a:p>
                      <a:pPr algn="ctr" rtl="0" fontAlgn="base"/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대리인​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법정대리인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대리인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성명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연락처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인증정보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663219"/>
                  </a:ext>
                </a:extLst>
              </a:tr>
              <a:tr h="3571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제작국가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개봉일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누적관객수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상영시간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관람등급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줄거리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사진정보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예고편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주요장면영상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107427"/>
                  </a:ext>
                </a:extLst>
              </a:tr>
              <a:tr h="25672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영화장르​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영화장르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FK), </a:t>
                      </a:r>
                      <a:r>
                        <a:rPr lang="ko-KR" altLang="en-US" sz="10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장르명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영화의 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다중치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속성​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72791"/>
                  </a:ext>
                </a:extLst>
              </a:tr>
              <a:tr h="25672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af-ZA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출생일자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출생지역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대표작품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수상기록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배우여부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감독여부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제작진여부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837465"/>
                  </a:ext>
                </a:extLst>
              </a:tr>
              <a:tr h="45763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0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판매게시글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0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판매게시글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판매게시글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굿즈이름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사진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가격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조회수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전화번호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거래상태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판매자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작성일시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판매자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 작성일시는 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판매게시글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작성하다의 단순화​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629336"/>
                  </a:ext>
                </a:extLst>
              </a:tr>
              <a:tr h="3571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0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0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상품번호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상품명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제조사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원산지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모델명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제조일자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원가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판매가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굿즈상세정보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교환정보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736830"/>
                  </a:ext>
                </a:extLst>
              </a:tr>
              <a:tr h="85946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0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후기​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0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후기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후기번호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굿즈평점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작성회원</a:t>
                      </a:r>
                      <a:r>
                        <a:rPr lang="af-ZA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작성일시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굿즈번호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FK))​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작성회원</a:t>
                      </a:r>
                      <a:r>
                        <a:rPr lang="af-ZA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 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 작성일시는 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후기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작성하다의 단순화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  <a:p>
                      <a:pPr rtl="0" fontAlgn="base"/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​</a:t>
                      </a:r>
                    </a:p>
                    <a:p>
                      <a:pPr rtl="0" fontAlgn="base"/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굿즈번호는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후기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달리다의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단순화​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395204"/>
                  </a:ext>
                </a:extLst>
              </a:tr>
              <a:tr h="25672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행사​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행사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행사번호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시작날짜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종료날짜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장소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참가비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250569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02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4199A5E-8969-D8A1-9183-ED8D73744433}"/>
              </a:ext>
            </a:extLst>
          </p:cNvPr>
          <p:cNvSpPr txBox="1">
            <a:spLocks/>
          </p:cNvSpPr>
          <p:nvPr/>
        </p:nvSpPr>
        <p:spPr>
          <a:xfrm>
            <a:off x="843116" y="206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alibri Light"/>
              </a:rPr>
              <a:t>개체 및 관계 릴레이션 스키마(2)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F7B7BF2-229A-2810-812E-E697E0E70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938786"/>
              </p:ext>
            </p:extLst>
          </p:nvPr>
        </p:nvGraphicFramePr>
        <p:xfrm>
          <a:off x="5860314" y="1220253"/>
          <a:ext cx="6057890" cy="513369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1505883553"/>
                    </a:ext>
                  </a:extLst>
                </a:gridCol>
                <a:gridCol w="814551">
                  <a:extLst>
                    <a:ext uri="{9D8B030D-6E8A-4147-A177-3AD203B41FA5}">
                      <a16:colId xmlns:a16="http://schemas.microsoft.com/office/drawing/2014/main" val="1674464156"/>
                    </a:ext>
                  </a:extLst>
                </a:gridCol>
                <a:gridCol w="4466896">
                  <a:extLst>
                    <a:ext uri="{9D8B030D-6E8A-4147-A177-3AD203B41FA5}">
                      <a16:colId xmlns:a16="http://schemas.microsoft.com/office/drawing/2014/main" val="3173838141"/>
                    </a:ext>
                  </a:extLst>
                </a:gridCol>
                <a:gridCol w="376393">
                  <a:extLst>
                    <a:ext uri="{9D8B030D-6E8A-4147-A177-3AD203B41FA5}">
                      <a16:colId xmlns:a16="http://schemas.microsoft.com/office/drawing/2014/main" val="3176812994"/>
                    </a:ext>
                  </a:extLst>
                </a:gridCol>
              </a:tblGrid>
              <a:tr h="371200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lvl="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개체 및 관계</a:t>
                      </a:r>
                    </a:p>
                  </a:txBody>
                  <a:tcPr marL="66674" marR="66674" marT="19050" marB="19050"/>
                </a:tc>
                <a:tc>
                  <a:txBody>
                    <a:bodyPr/>
                    <a:lstStyle/>
                    <a:p>
                      <a:pPr marL="12700" lvl="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릴레이션 스키마</a:t>
                      </a:r>
                    </a:p>
                  </a:txBody>
                  <a:tcPr marL="66674" marR="66674" marT="19050" marB="19050"/>
                </a:tc>
                <a:tc>
                  <a:txBody>
                    <a:bodyPr/>
                    <a:lstStyle/>
                    <a:p>
                      <a:pPr marL="12700" lvl="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66674" marR="66674" marT="19050" marB="19050"/>
                </a:tc>
                <a:extLst>
                  <a:ext uri="{0D108BD9-81ED-4DB2-BD59-A6C34878D82A}">
                    <a16:rowId xmlns:a16="http://schemas.microsoft.com/office/drawing/2014/main" val="3560766139"/>
                  </a:ext>
                </a:extLst>
              </a:tr>
              <a:tr h="521261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29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증정상품이되다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증정상품이되다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굿즈번호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FK),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게임번호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FK),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연도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분기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713054527"/>
                  </a:ext>
                </a:extLst>
              </a:tr>
              <a:tr h="521261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참여하다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참여하다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NFT</a:t>
                      </a:r>
                      <a:r>
                        <a:rPr lang="ko-KR" altLang="en-US" sz="12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상품토큰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제시일시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제시가격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낙찰여부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650366419"/>
                  </a:ext>
                </a:extLst>
              </a:tr>
              <a:tr h="552852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후보에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속하다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후보에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속하다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월드컵번호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FK),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후보번호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FK),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일대일승리횟수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일대일대결횟수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390360639"/>
                  </a:ext>
                </a:extLst>
              </a:tr>
              <a:tr h="552852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관련되다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관련되다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월드컵번호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FK),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FK))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660611016"/>
                  </a:ext>
                </a:extLst>
              </a:tr>
              <a:tr h="552852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관련되다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관련되다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월드컵번호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FK),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id(FK))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37672383"/>
                  </a:ext>
                </a:extLst>
              </a:tr>
              <a:tr h="521261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34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참여하다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참여하다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월드컵번호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FK),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종료일시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우승후보이름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083022975"/>
                  </a:ext>
                </a:extLst>
              </a:tr>
              <a:tr h="521261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거래요청하다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거래요청하다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 </a:t>
                      </a:r>
                      <a:r>
                        <a:rPr lang="ko-KR" altLang="en-US" sz="12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게시글번호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FK),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요청일시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수락여부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64716500"/>
                  </a:ext>
                </a:extLst>
              </a:tr>
              <a:tr h="884568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판매게시글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평점남기다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판매게시글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평점남기다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 </a:t>
                      </a:r>
                      <a:r>
                        <a:rPr lang="ko-KR" altLang="en-US" sz="12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게시글번호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FK),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평가점수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63722142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726B44C-12DA-8A41-A67D-E998C0FBA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68959"/>
              </p:ext>
            </p:extLst>
          </p:nvPr>
        </p:nvGraphicFramePr>
        <p:xfrm>
          <a:off x="184293" y="1222607"/>
          <a:ext cx="5658350" cy="542417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96598531"/>
                    </a:ext>
                  </a:extLst>
                </a:gridCol>
                <a:gridCol w="797034">
                  <a:extLst>
                    <a:ext uri="{9D8B030D-6E8A-4147-A177-3AD203B41FA5}">
                      <a16:colId xmlns:a16="http://schemas.microsoft.com/office/drawing/2014/main" val="843216519"/>
                    </a:ext>
                  </a:extLst>
                </a:gridCol>
                <a:gridCol w="3958896">
                  <a:extLst>
                    <a:ext uri="{9D8B030D-6E8A-4147-A177-3AD203B41FA5}">
                      <a16:colId xmlns:a16="http://schemas.microsoft.com/office/drawing/2014/main" val="156555385"/>
                    </a:ext>
                  </a:extLst>
                </a:gridCol>
                <a:gridCol w="394420">
                  <a:extLst>
                    <a:ext uri="{9D8B030D-6E8A-4147-A177-3AD203B41FA5}">
                      <a16:colId xmlns:a16="http://schemas.microsoft.com/office/drawing/2014/main" val="3622284129"/>
                    </a:ext>
                  </a:extLst>
                </a:gridCol>
              </a:tblGrid>
              <a:tr h="441871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번호​</a:t>
                      </a:r>
                      <a:endParaRPr lang="ko-KR" altLang="en-US" sz="1200" b="1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개체 및 관계​</a:t>
                      </a:r>
                      <a:endParaRPr lang="ko-KR" altLang="en-US" sz="1200" b="1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릴레이션 스키마​</a:t>
                      </a:r>
                      <a:endParaRPr lang="ko-KR" altLang="en-US" sz="1200" b="1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비고​</a:t>
                      </a:r>
                      <a:endParaRPr lang="ko-KR" altLang="en-US" sz="1200" b="1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576225"/>
                  </a:ext>
                </a:extLst>
              </a:tr>
              <a:tr h="44187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참여하다​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참여하다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 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FK), 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참여유형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984872"/>
                  </a:ext>
                </a:extLst>
              </a:tr>
              <a:tr h="66929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2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구매하다​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2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구매하다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 </a:t>
                      </a:r>
                      <a:r>
                        <a:rPr lang="ko-KR" altLang="en-US" sz="12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굿즈번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FK)), 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구매일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구매가격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구매개수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배송지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결제방법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273615"/>
                  </a:ext>
                </a:extLst>
              </a:tr>
              <a:tr h="61861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2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관련되다​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2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관련되다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굿즈번호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FK), 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FK))​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30639"/>
                  </a:ext>
                </a:extLst>
              </a:tr>
              <a:tr h="61861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행사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신청하다​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행사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신청하다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 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행사번호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FK), 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참여상태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786507"/>
                  </a:ext>
                </a:extLst>
              </a:tr>
              <a:tr h="79536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sz="12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의견남기다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의견남기다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 </a:t>
                      </a:r>
                      <a:r>
                        <a:rPr lang="ko-KR" altLang="en-US" sz="12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게시글번호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FK), </a:t>
                      </a:r>
                      <a:r>
                        <a:rPr lang="ko-KR" altLang="en-US" sz="12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좋아요싫어요구분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203707"/>
                  </a:ext>
                </a:extLst>
              </a:tr>
              <a:tr h="61861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신고하다​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신고하다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 </a:t>
                      </a:r>
                      <a:r>
                        <a:rPr lang="ko-KR" altLang="en-US" sz="12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게시글번호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FK), 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신고일시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신고사유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787558"/>
                  </a:ext>
                </a:extLst>
              </a:tr>
              <a:tr h="44187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기록하다​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기록하다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게임번호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FK), 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 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종료일시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게임점수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092065"/>
                  </a:ext>
                </a:extLst>
              </a:tr>
              <a:tr h="61861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굿즈증정하다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굿즈증정하다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게임번호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FK), 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 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배송일시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상품개수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배송지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연도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 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분기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5712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32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4199A5E-8969-D8A1-9183-ED8D73744433}"/>
              </a:ext>
            </a:extLst>
          </p:cNvPr>
          <p:cNvSpPr txBox="1">
            <a:spLocks/>
          </p:cNvSpPr>
          <p:nvPr/>
        </p:nvSpPr>
        <p:spPr>
          <a:xfrm>
            <a:off x="843116" y="206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단순화한 </a:t>
            </a:r>
            <a:r>
              <a:rPr lang="ko-KR" sz="36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릴레이션</a:t>
            </a:r>
            <a:endParaRPr lang="ko-KR" sz="3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j-lt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133AE82-3FF2-67A0-4DBA-808D2FF60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239787"/>
              </p:ext>
            </p:extLst>
          </p:nvPr>
        </p:nvGraphicFramePr>
        <p:xfrm>
          <a:off x="1639747" y="1533645"/>
          <a:ext cx="8909489" cy="46329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88362">
                  <a:extLst>
                    <a:ext uri="{9D8B030D-6E8A-4147-A177-3AD203B41FA5}">
                      <a16:colId xmlns:a16="http://schemas.microsoft.com/office/drawing/2014/main" val="2391485067"/>
                    </a:ext>
                  </a:extLst>
                </a:gridCol>
                <a:gridCol w="1064656">
                  <a:extLst>
                    <a:ext uri="{9D8B030D-6E8A-4147-A177-3AD203B41FA5}">
                      <a16:colId xmlns:a16="http://schemas.microsoft.com/office/drawing/2014/main" val="3654151697"/>
                    </a:ext>
                  </a:extLst>
                </a:gridCol>
                <a:gridCol w="5211211">
                  <a:extLst>
                    <a:ext uri="{9D8B030D-6E8A-4147-A177-3AD203B41FA5}">
                      <a16:colId xmlns:a16="http://schemas.microsoft.com/office/drawing/2014/main" val="3068271391"/>
                    </a:ext>
                  </a:extLst>
                </a:gridCol>
                <a:gridCol w="2045260">
                  <a:extLst>
                    <a:ext uri="{9D8B030D-6E8A-4147-A177-3AD203B41FA5}">
                      <a16:colId xmlns:a16="http://schemas.microsoft.com/office/drawing/2014/main" val="953577333"/>
                    </a:ext>
                  </a:extLst>
                </a:gridCol>
              </a:tblGrid>
              <a:tr h="381261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번호​</a:t>
                      </a:r>
                      <a:endParaRPr lang="ko-KR" altLang="en-US" sz="1400" b="1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개체 및 관계​</a:t>
                      </a:r>
                      <a:endParaRPr lang="ko-KR" altLang="en-US" sz="1400" b="1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릴레이션 스키마​</a:t>
                      </a:r>
                      <a:endParaRPr lang="ko-KR" altLang="en-US" sz="1400" b="1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비고​</a:t>
                      </a:r>
                      <a:endParaRPr lang="ko-KR" altLang="en-US" sz="1400" b="1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759242"/>
                  </a:ext>
                </a:extLst>
              </a:tr>
              <a:tr h="67779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u="none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판매게시글</a:t>
                      </a:r>
                      <a:endParaRPr lang="ko-KR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af-ZA" sz="1400" u="none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af-ZA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af-ZA" sz="1400" u="none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판매게시글</a:t>
                      </a:r>
                      <a:r>
                        <a:rPr lang="af-ZA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af-ZA" sz="1400" u="sng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판매게시글</a:t>
                      </a:r>
                      <a:r>
                        <a:rPr lang="af-ZA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af-ZA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r>
                        <a:rPr lang="af-ZA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af-ZA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af-ZA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  <a:r>
                        <a:rPr lang="af-ZA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af-ZA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af-ZA" sz="1400" u="none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굿즈이름</a:t>
                      </a:r>
                      <a:r>
                        <a:rPr lang="af-ZA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af-ZA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af-ZA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사진</a:t>
                      </a:r>
                      <a:r>
                        <a:rPr lang="af-ZA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af-ZA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af-ZA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가격</a:t>
                      </a:r>
                      <a:r>
                        <a:rPr lang="af-ZA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af-ZA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af-ZA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</a:t>
                      </a:r>
                      <a:r>
                        <a:rPr lang="af-ZA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af-ZA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af-ZA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r>
                        <a:rPr lang="af-ZA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af-ZA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af-ZA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조회수</a:t>
                      </a:r>
                      <a:r>
                        <a:rPr lang="af-ZA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af-ZA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af-ZA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전화번호</a:t>
                      </a:r>
                      <a:r>
                        <a:rPr lang="af-ZA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af-ZA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af-ZA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거래상태</a:t>
                      </a:r>
                      <a:r>
                        <a:rPr lang="af-ZA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af-ZA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af-ZA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판매자</a:t>
                      </a:r>
                      <a:r>
                        <a:rPr lang="af-ZA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af-ZA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</a:t>
                      </a:r>
                      <a:r>
                        <a:rPr lang="af-ZA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af-ZA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작성일시</a:t>
                      </a:r>
                      <a:r>
                        <a:rPr lang="af-ZA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noProof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판매자</a:t>
                      </a:r>
                      <a:r>
                        <a:rPr lang="en-US" altLang="ko-KR" sz="1200" u="none" strike="noStrike" noProof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 u="none" strike="noStrike" noProof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200" u="none" strike="noStrike" noProof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r>
                        <a:rPr lang="ko-KR" altLang="en-US" sz="1200" u="none" strike="noStrike" noProof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작성일시는 </a:t>
                      </a:r>
                      <a:r>
                        <a:rPr lang="ko-KR" altLang="en-US" sz="1200" u="none" strike="noStrike" noProof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200" u="none" strike="noStrike" noProof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 u="none" strike="noStrike" noProof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판매게시글</a:t>
                      </a:r>
                      <a:r>
                        <a:rPr lang="en-US" altLang="ko-KR" sz="1200" u="none" strike="noStrike" noProof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 u="none" strike="noStrike" noProof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작성하다의 단순화</a:t>
                      </a:r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7198450"/>
                  </a:ext>
                </a:extLst>
              </a:tr>
              <a:tr h="83030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noProof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400" u="none" strike="noStrike" noProof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u="none" strike="noStrike" noProof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후기</a:t>
                      </a:r>
                      <a:endParaRPr lang="ko-KR" err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굿즈_후기</a:t>
                      </a:r>
                      <a:r>
                        <a:rPr lang="en-US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후기번호</a:t>
                      </a:r>
                      <a:r>
                        <a:rPr 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내용, </a:t>
                      </a:r>
                      <a:r>
                        <a:rPr lang="ko-KR" sz="1400" u="none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굿즈평점</a:t>
                      </a:r>
                      <a:r>
                        <a:rPr 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작성회원</a:t>
                      </a:r>
                      <a:r>
                        <a:rPr lang="en-US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</a:t>
                      </a: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작성일시</a:t>
                      </a:r>
                      <a:r>
                        <a:rPr lang="en-US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u="none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굿즈번호</a:t>
                      </a:r>
                      <a:r>
                        <a:rPr lang="en-US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</a:t>
                      </a:r>
                      <a:r>
                        <a:rPr lang="en-US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))</a:t>
                      </a:r>
                      <a:endParaRPr lang="ko-KR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noProof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작성회원ID</a:t>
                      </a:r>
                      <a:r>
                        <a:rPr lang="ko-KR" sz="1200" u="none" strike="noStrike" noProof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와 작성일시는 </a:t>
                      </a:r>
                      <a:r>
                        <a:rPr lang="ko-KR" sz="1200" u="none" strike="noStrike" noProof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굿즈_후기_작성하다의</a:t>
                      </a:r>
                      <a:r>
                        <a:rPr lang="ko-KR" sz="1200" u="none" strike="noStrike" noProof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단순화,</a:t>
                      </a:r>
                      <a:endParaRPr lang="ko-KR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noProof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굿즈번호는</a:t>
                      </a:r>
                      <a:r>
                        <a:rPr lang="ko-KR" sz="1200" u="none" strike="noStrike" noProof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sz="1200" u="none" strike="noStrike" noProof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굿즈_후기_달리다의</a:t>
                      </a:r>
                      <a:r>
                        <a:rPr lang="ko-KR" sz="1200" u="none" strike="noStrike" noProof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단순화</a:t>
                      </a:r>
                      <a:endParaRPr lang="ko-KR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425015"/>
                  </a:ext>
                </a:extLst>
              </a:tr>
              <a:tr h="98280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noProof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커뮤니티_게시글</a:t>
                      </a:r>
                      <a:endParaRPr lang="ko-KR" err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법</a:t>
                      </a:r>
                      <a:r>
                        <a:rPr lang="ko-KR" sz="1400" u="none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커뮤니티_게시글</a:t>
                      </a:r>
                      <a:r>
                        <a:rPr lang="en-US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en-US" altLang="ko-KR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r>
                        <a:rPr lang="en-US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제목</a:t>
                      </a:r>
                      <a:r>
                        <a:rPr lang="en-US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조회수</a:t>
                      </a:r>
                      <a:r>
                        <a:rPr lang="en-US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내용</a:t>
                      </a:r>
                      <a:r>
                        <a:rPr lang="en-US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공지여부</a:t>
                      </a:r>
                      <a:r>
                        <a:rPr lang="en-US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커뮤니티번호</a:t>
                      </a:r>
                      <a:r>
                        <a:rPr lang="en-US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(FK),</a:t>
                      </a: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작성회원</a:t>
                      </a:r>
                      <a:r>
                        <a:rPr lang="en-US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</a:t>
                      </a: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작성일시</a:t>
                      </a:r>
                      <a:r>
                        <a:rPr lang="en-US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b="0" i="0" u="none" strike="noStrike" noProof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커뮤니티번호는 </a:t>
                      </a:r>
                      <a:r>
                        <a:rPr lang="ko-KR" sz="1200" u="none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커뮤니티_게시글_달리다의</a:t>
                      </a:r>
                      <a:r>
                        <a:rPr lang="ko-KR" sz="12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단순화,</a:t>
                      </a:r>
                      <a:endParaRPr 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작성회원ID와</a:t>
                      </a:r>
                      <a:r>
                        <a:rPr lang="ko-KR" sz="12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작성일시는 </a:t>
                      </a:r>
                      <a:r>
                        <a:rPr lang="ko-KR" sz="1200" u="none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커뮤니티_게시글_작성하다의</a:t>
                      </a:r>
                      <a:r>
                        <a:rPr lang="ko-KR" sz="12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단순화</a:t>
                      </a:r>
                      <a:endParaRPr 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754159"/>
                  </a:ext>
                </a:extLst>
              </a:tr>
              <a:tr h="98280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​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noProof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커뮤니티_댓글</a:t>
                      </a:r>
                      <a:endParaRPr lang="ko-KR" err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noProof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  <a:r>
                        <a:rPr lang="en-US" altLang="ko-KR" sz="1400" u="none" strike="noStrike" noProof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u="none" strike="noStrike" noProof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</a:t>
                      </a:r>
                      <a:r>
                        <a:rPr lang="en-US" altLang="ko-KR" sz="1400" u="none" strike="noStrike" noProof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u="sng" strike="noStrike" noProof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댓글번호</a:t>
                      </a:r>
                      <a:r>
                        <a:rPr lang="en-US" altLang="ko-KR" sz="1400" u="sng" strike="noStrike" noProof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400" u="none" strike="noStrike" noProof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내용</a:t>
                      </a:r>
                      <a:r>
                        <a:rPr lang="en-US" altLang="ko-KR" sz="1400" u="none" strike="noStrike" noProof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400" u="none" strike="noStrike" noProof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u="none" strike="noStrike" noProof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게시글번호</a:t>
                      </a:r>
                      <a:r>
                        <a:rPr lang="en-US" altLang="ko-KR" sz="1400" u="none" strike="noStrike" noProof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(FK),</a:t>
                      </a:r>
                      <a:r>
                        <a:rPr lang="ko-KR" altLang="en-US" sz="1400" u="none" strike="noStrike" noProof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작성회원</a:t>
                      </a:r>
                      <a:r>
                        <a:rPr lang="en-US" altLang="ko-KR" sz="1400" u="none" strike="noStrike" noProof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</a:t>
                      </a:r>
                      <a:r>
                        <a:rPr lang="ko-KR" altLang="en-US" sz="1400" u="none" strike="noStrike" noProof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작성일시</a:t>
                      </a:r>
                      <a:r>
                        <a:rPr lang="en-US" altLang="ko-KR" sz="1400" u="none" strike="noStrike" noProof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b="0" i="0" u="none" strike="noStrike" noProof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게시글번호는 </a:t>
                      </a:r>
                      <a:r>
                        <a:rPr lang="ko-KR" sz="1200" u="none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커뮤니티_댓글_달리다의</a:t>
                      </a:r>
                      <a:r>
                        <a:rPr lang="ko-KR" sz="12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단순화,</a:t>
                      </a:r>
                      <a:endParaRPr 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작성회원ID와</a:t>
                      </a:r>
                      <a:r>
                        <a:rPr lang="ko-KR" sz="12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sz="1200" u="none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작성일시는</a:t>
                      </a:r>
                      <a:r>
                        <a:rPr lang="ko-KR" sz="12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sz="1200" u="none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커뮤니티_댓글_작성하다의</a:t>
                      </a:r>
                      <a:r>
                        <a:rPr lang="ko-KR" sz="12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단순화</a:t>
                      </a:r>
                      <a:endParaRPr 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239319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42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4199A5E-8969-D8A1-9183-ED8D73744433}"/>
              </a:ext>
            </a:extLst>
          </p:cNvPr>
          <p:cNvSpPr txBox="1">
            <a:spLocks/>
          </p:cNvSpPr>
          <p:nvPr/>
        </p:nvSpPr>
        <p:spPr>
          <a:xfrm>
            <a:off x="843116" y="206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무결성 제약조건(1)</a:t>
            </a:r>
            <a:endParaRPr lang="ko-KR" sz="3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Calibri Light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D408D52-E3EC-9B68-D4B5-F85E132BD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822977"/>
              </p:ext>
            </p:extLst>
          </p:nvPr>
        </p:nvGraphicFramePr>
        <p:xfrm>
          <a:off x="539439" y="1228927"/>
          <a:ext cx="5470278" cy="517415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85793">
                  <a:extLst>
                    <a:ext uri="{9D8B030D-6E8A-4147-A177-3AD203B41FA5}">
                      <a16:colId xmlns:a16="http://schemas.microsoft.com/office/drawing/2014/main" val="3884194427"/>
                    </a:ext>
                  </a:extLst>
                </a:gridCol>
                <a:gridCol w="3092646">
                  <a:extLst>
                    <a:ext uri="{9D8B030D-6E8A-4147-A177-3AD203B41FA5}">
                      <a16:colId xmlns:a16="http://schemas.microsoft.com/office/drawing/2014/main" val="199581985"/>
                    </a:ext>
                  </a:extLst>
                </a:gridCol>
                <a:gridCol w="973451">
                  <a:extLst>
                    <a:ext uri="{9D8B030D-6E8A-4147-A177-3AD203B41FA5}">
                      <a16:colId xmlns:a16="http://schemas.microsoft.com/office/drawing/2014/main" val="227797818"/>
                    </a:ext>
                  </a:extLst>
                </a:gridCol>
                <a:gridCol w="818388">
                  <a:extLst>
                    <a:ext uri="{9D8B030D-6E8A-4147-A177-3AD203B41FA5}">
                      <a16:colId xmlns:a16="http://schemas.microsoft.com/office/drawing/2014/main" val="253862186"/>
                    </a:ext>
                  </a:extLst>
                </a:gridCol>
              </a:tblGrid>
              <a:tr h="411655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제약조건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제약 유형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관계 </a:t>
                      </a:r>
                      <a:r>
                        <a:rPr lang="ko-KR" altLang="en-US" sz="12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릴레이션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52878804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닉네임은 유일한 값을 가져야 한다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UNIQUE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1606549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이름은 유일한 값을 가져야 한다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UNIQUE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후보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75662450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모델명은 유일한 값을 가져야 한다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UNIQUE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8353365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이름은 유일한 값을 가져야 한다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UNIQUE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013598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이름은 유일한 값을 가져야 한다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UNIQUE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00475241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닉네임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가입인증은 널 값을 가질 수 없다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1156699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이름은 널 값을 가질 수 없다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후보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31693722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모델명은 널 값을 가질 수 없다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4397961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이름은 널 값을 가질 수 없다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651983757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이름은 널 값을 가질 수 없다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04832567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6ABD7B7-20CA-D108-2BF2-E3196CF6C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27016"/>
              </p:ext>
            </p:extLst>
          </p:nvPr>
        </p:nvGraphicFramePr>
        <p:xfrm>
          <a:off x="6043448" y="1228928"/>
          <a:ext cx="5470273" cy="517415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85793">
                  <a:extLst>
                    <a:ext uri="{9D8B030D-6E8A-4147-A177-3AD203B41FA5}">
                      <a16:colId xmlns:a16="http://schemas.microsoft.com/office/drawing/2014/main" val="3884194427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199581985"/>
                    </a:ext>
                  </a:extLst>
                </a:gridCol>
                <a:gridCol w="875862">
                  <a:extLst>
                    <a:ext uri="{9D8B030D-6E8A-4147-A177-3AD203B41FA5}">
                      <a16:colId xmlns:a16="http://schemas.microsoft.com/office/drawing/2014/main" val="227797818"/>
                    </a:ext>
                  </a:extLst>
                </a:gridCol>
                <a:gridCol w="960619">
                  <a:extLst>
                    <a:ext uri="{9D8B030D-6E8A-4147-A177-3AD203B41FA5}">
                      <a16:colId xmlns:a16="http://schemas.microsoft.com/office/drawing/2014/main" val="253862186"/>
                    </a:ext>
                  </a:extLst>
                </a:gridCol>
              </a:tblGrid>
              <a:tr h="474025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제약조건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제약 유형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관계 릴레이션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528788046"/>
                  </a:ext>
                </a:extLst>
              </a:tr>
              <a:tr h="452195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제작국가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개봉일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상영시간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관람등급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줄거리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사진정보는 널 값을 가질 수 없다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256145103"/>
                  </a:ext>
                </a:extLst>
              </a:tr>
              <a:tr h="452195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성명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연락처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인증정보는 널 값을 가질 수 없다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법정대리인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471783223"/>
                  </a:ext>
                </a:extLst>
              </a:tr>
              <a:tr h="452195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토큰</a:t>
                      </a: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URI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널 값을 가질 수 없다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NFT_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경매상품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74152333"/>
                  </a:ext>
                </a:extLst>
              </a:tr>
              <a:tr h="452195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사용자가 성별을 입력할 때 가능한 값은 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M", "W"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두가지이다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CHECK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718292995"/>
                  </a:ext>
                </a:extLst>
              </a:tr>
              <a:tr h="587854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굿즈평점은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~ 10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사이의 정수이다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CHECK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후기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386208887"/>
                  </a:ext>
                </a:extLst>
              </a:tr>
              <a:tr h="588694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평가점수는 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-2 ~ 2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사이의 정수이다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CHECK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판매게시글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평점남기다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090853815"/>
                  </a:ext>
                </a:extLst>
              </a:tr>
              <a:tr h="452195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영화평점은 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~ 10 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사이의 정수이다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CHECK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감상평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작성하다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443923373"/>
                  </a:ext>
                </a:extLst>
              </a:tr>
              <a:tr h="452195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참가비는 음이 아닌 정수이다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CHECK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행사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657561258"/>
                  </a:ext>
                </a:extLst>
              </a:tr>
              <a:tr h="405205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배우여부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감독여부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제작진여부는 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또는 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값을 갖는다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CHECK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146308412"/>
                  </a:ext>
                </a:extLst>
              </a:tr>
              <a:tr h="405205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공지여부는 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또는 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값을 갖는다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CHECK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303950762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61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4199A5E-8969-D8A1-9183-ED8D73744433}"/>
              </a:ext>
            </a:extLst>
          </p:cNvPr>
          <p:cNvSpPr txBox="1">
            <a:spLocks/>
          </p:cNvSpPr>
          <p:nvPr/>
        </p:nvSpPr>
        <p:spPr>
          <a:xfrm>
            <a:off x="843116" y="206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무결성 제약조건(2)</a:t>
            </a:r>
            <a:endParaRPr lang="ko-KR" sz="3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Calibri Light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E0555F3-07F5-5A94-C699-0C6022C1E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949077"/>
              </p:ext>
            </p:extLst>
          </p:nvPr>
        </p:nvGraphicFramePr>
        <p:xfrm>
          <a:off x="6034689" y="1348828"/>
          <a:ext cx="5759325" cy="480420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16746">
                  <a:extLst>
                    <a:ext uri="{9D8B030D-6E8A-4147-A177-3AD203B41FA5}">
                      <a16:colId xmlns:a16="http://schemas.microsoft.com/office/drawing/2014/main" val="3884194427"/>
                    </a:ext>
                  </a:extLst>
                </a:gridCol>
                <a:gridCol w="3256060">
                  <a:extLst>
                    <a:ext uri="{9D8B030D-6E8A-4147-A177-3AD203B41FA5}">
                      <a16:colId xmlns:a16="http://schemas.microsoft.com/office/drawing/2014/main" val="199581985"/>
                    </a:ext>
                  </a:extLst>
                </a:gridCol>
                <a:gridCol w="1024888">
                  <a:extLst>
                    <a:ext uri="{9D8B030D-6E8A-4147-A177-3AD203B41FA5}">
                      <a16:colId xmlns:a16="http://schemas.microsoft.com/office/drawing/2014/main" val="227797818"/>
                    </a:ext>
                  </a:extLst>
                </a:gridCol>
                <a:gridCol w="861631">
                  <a:extLst>
                    <a:ext uri="{9D8B030D-6E8A-4147-A177-3AD203B41FA5}">
                      <a16:colId xmlns:a16="http://schemas.microsoft.com/office/drawing/2014/main" val="253862186"/>
                    </a:ext>
                  </a:extLst>
                </a:gridCol>
              </a:tblGrid>
              <a:tr h="468607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제약조건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제약 유형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관계 릴레이션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528788046"/>
                  </a:ext>
                </a:extLst>
              </a:tr>
              <a:tr h="468607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29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낙찰여부의 기본 값은 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ko-KR" altLang="en-US" sz="12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미낙찰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DEFAULT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경매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참여하다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55700120"/>
                  </a:ext>
                </a:extLst>
              </a:tr>
              <a:tr h="468607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거래상태의 기본 값은 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 전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DEFAULT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판매게시글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700889549"/>
                  </a:ext>
                </a:extLst>
              </a:tr>
              <a:tr h="468607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수락여부의 기본 값은 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ko-KR" altLang="en-US" sz="12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미응답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DEFAULT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거래요청하다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513537904"/>
                  </a:ext>
                </a:extLst>
              </a:tr>
              <a:tr h="468607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참여상태의 기본 값은 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 완료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DEFAULT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행사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신청하다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627621878"/>
                  </a:ext>
                </a:extLst>
              </a:tr>
              <a:tr h="468607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서비스이용점수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직거래이용점수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경고누적횟수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누적구매포인트의 기본 값은 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DEFAULT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2411490"/>
                  </a:ext>
                </a:extLst>
              </a:tr>
              <a:tr h="468607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34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조회수의 기본 값은 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이다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DEFAULT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판매게시글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122227392"/>
                  </a:ext>
                </a:extLst>
              </a:tr>
              <a:tr h="468607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조회수의 기본 값은 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이다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DEFAULT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676627791"/>
                  </a:ext>
                </a:extLst>
              </a:tr>
              <a:tr h="468607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공지여부의 기본 값은 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이다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DEFAULT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15893398"/>
                  </a:ext>
                </a:extLst>
              </a:tr>
              <a:tr h="459930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일대일승리횟수와 일대일대결횟수의 기본 값은 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이다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DEFAULT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후보에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속하다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12421190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6523D89-D2ED-C7E8-3D85-1E7DF1F79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386793"/>
              </p:ext>
            </p:extLst>
          </p:nvPr>
        </p:nvGraphicFramePr>
        <p:xfrm>
          <a:off x="286327" y="1348827"/>
          <a:ext cx="5700718" cy="522541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97245">
                  <a:extLst>
                    <a:ext uri="{9D8B030D-6E8A-4147-A177-3AD203B41FA5}">
                      <a16:colId xmlns:a16="http://schemas.microsoft.com/office/drawing/2014/main" val="3884194427"/>
                    </a:ext>
                  </a:extLst>
                </a:gridCol>
                <a:gridCol w="3231300">
                  <a:extLst>
                    <a:ext uri="{9D8B030D-6E8A-4147-A177-3AD203B41FA5}">
                      <a16:colId xmlns:a16="http://schemas.microsoft.com/office/drawing/2014/main" val="199581985"/>
                    </a:ext>
                  </a:extLst>
                </a:gridCol>
                <a:gridCol w="1017094">
                  <a:extLst>
                    <a:ext uri="{9D8B030D-6E8A-4147-A177-3AD203B41FA5}">
                      <a16:colId xmlns:a16="http://schemas.microsoft.com/office/drawing/2014/main" val="227797818"/>
                    </a:ext>
                  </a:extLst>
                </a:gridCol>
                <a:gridCol w="855079">
                  <a:extLst>
                    <a:ext uri="{9D8B030D-6E8A-4147-A177-3AD203B41FA5}">
                      <a16:colId xmlns:a16="http://schemas.microsoft.com/office/drawing/2014/main" val="253862186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제약조건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제약 유형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관계 릴레이션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528788046"/>
                  </a:ext>
                </a:extLst>
              </a:tr>
              <a:tr h="790575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계정비활성화여부의 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또는 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값을 갖는다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CHECK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798748688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제시가격은 양의 실수이다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CHECK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경매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참여하다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23210806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가격은 음이 아닌 정수이다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CHECK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2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판매게시글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636210037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장르명은 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코미디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로맨스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공포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액션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SF', '</a:t>
                      </a:r>
                      <a:r>
                        <a:rPr lang="ko-KR" altLang="en-US" sz="12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누아르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스릴러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판타지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미스터리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애니메이션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전쟁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범죄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스포츠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 하나의 값을 가진다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CHECK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선호영화장르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02991842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장르명은 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코미디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로맨스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공포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액션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SF', '</a:t>
                      </a:r>
                      <a:r>
                        <a:rPr lang="ko-KR" altLang="en-US" sz="12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누아르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스릴러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판타지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미스터리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애니메이션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전쟁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범죄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', '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스포츠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 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 하나의 값을 가진다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CHECK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영화장르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31877152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게임등급의 기본 값은 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"5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DEFAULT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92352881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회원등급의 기본 값은 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SD"</a:t>
                      </a: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이다</a:t>
                      </a: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DEFAULT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03306363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계정비활성화여부의 기본 값은 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이다</a:t>
                      </a:r>
                      <a:r>
                        <a:rPr lang="en-US" altLang="ko-KR" sz="12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DEFAULT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093740656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1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82865A-C271-E63B-6965-9F43CF3209BA}"/>
              </a:ext>
            </a:extLst>
          </p:cNvPr>
          <p:cNvSpPr txBox="1"/>
          <p:nvPr/>
        </p:nvSpPr>
        <p:spPr>
          <a:xfrm>
            <a:off x="3492500" y="3038447"/>
            <a:ext cx="51181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lt"/>
              </a:rPr>
              <a:t>정규화 과정</a:t>
            </a:r>
            <a:endParaRPr 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3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89ED9-B7F7-E2EC-61E6-759F1F9B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alibri Light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830FF-D0EE-4C55-C1D0-0E7C9291A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017"/>
            <a:ext cx="10515600" cy="422594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14350" indent="-514350">
              <a:lnSpc>
                <a:spcPct val="150000"/>
              </a:lnSpc>
              <a:buAutoNum type="romanUcPeriod"/>
            </a:pP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alibri"/>
              </a:rPr>
              <a:t>프로젝트 주제 설명</a:t>
            </a:r>
            <a:endParaRPr lang="ko-KR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Calibri"/>
            </a:endParaRPr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alibri"/>
              </a:rPr>
              <a:t>업무 영역 분할도 </a:t>
            </a:r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alibri"/>
              </a:rPr>
              <a:t>개념적 설계 결과</a:t>
            </a:r>
            <a:endParaRPr lang="en-US" altLang="ko-KR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Calibri"/>
            </a:endParaRPr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alibri"/>
              </a:rPr>
              <a:t>논리적 설계 결과</a:t>
            </a:r>
            <a:endParaRPr lang="en-US" altLang="ko-KR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Calibri"/>
            </a:endParaRPr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alibri"/>
              </a:rPr>
              <a:t>물리적 설계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BC337EE-ED1F-19BF-7E98-5C36B561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latin typeface="+mn-ea"/>
              </a:rPr>
              <a:pPr/>
              <a:t>2</a:t>
            </a:fld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0622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4199A5E-8969-D8A1-9183-ED8D73744433}"/>
              </a:ext>
            </a:extLst>
          </p:cNvPr>
          <p:cNvSpPr txBox="1">
            <a:spLocks/>
          </p:cNvSpPr>
          <p:nvPr/>
        </p:nvSpPr>
        <p:spPr>
          <a:xfrm>
            <a:off x="843116" y="206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특징적인 </a:t>
            </a:r>
            <a:r>
              <a:rPr lang="ko-KR" sz="36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릴레이션의</a:t>
            </a:r>
            <a:r>
              <a:rPr 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 정규화 과정</a:t>
            </a:r>
            <a:endParaRPr 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32732C1-A9A9-E45E-A097-67C7AF742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817273"/>
              </p:ext>
            </p:extLst>
          </p:nvPr>
        </p:nvGraphicFramePr>
        <p:xfrm>
          <a:off x="903272" y="1411076"/>
          <a:ext cx="10450528" cy="474827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67905">
                  <a:extLst>
                    <a:ext uri="{9D8B030D-6E8A-4147-A177-3AD203B41FA5}">
                      <a16:colId xmlns:a16="http://schemas.microsoft.com/office/drawing/2014/main" val="3424780926"/>
                    </a:ext>
                  </a:extLst>
                </a:gridCol>
                <a:gridCol w="1313174">
                  <a:extLst>
                    <a:ext uri="{9D8B030D-6E8A-4147-A177-3AD203B41FA5}">
                      <a16:colId xmlns:a16="http://schemas.microsoft.com/office/drawing/2014/main" val="147736152"/>
                    </a:ext>
                  </a:extLst>
                </a:gridCol>
                <a:gridCol w="7469449">
                  <a:extLst>
                    <a:ext uri="{9D8B030D-6E8A-4147-A177-3AD203B41FA5}">
                      <a16:colId xmlns:a16="http://schemas.microsoft.com/office/drawing/2014/main" val="1936190491"/>
                    </a:ext>
                  </a:extLst>
                </a:gridCol>
              </a:tblGrid>
              <a:tr h="525252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릴레이션 스키마</a:t>
                      </a:r>
                    </a:p>
                  </a:txBody>
                  <a:tcPr marL="66675" marR="66675" marT="19050" marB="19050" anchor="ctr"/>
                </a:tc>
                <a:tc gridSpan="2"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NFT_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경매상품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토큰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토큰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URI, NFT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경매시작일자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경매종료일자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680138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키</a:t>
                      </a:r>
                    </a:p>
                  </a:txBody>
                  <a:tcPr marL="66675" marR="66675" marT="19050" marB="19050" anchor="ctr"/>
                </a:tc>
                <a:tc gridSpan="2"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토큰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227406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대체 키</a:t>
                      </a:r>
                    </a:p>
                  </a:txBody>
                  <a:tcPr marL="66675" marR="66675" marT="19050" marB="19050" anchor="ctr"/>
                </a:tc>
                <a:tc gridSpan="2"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토큰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URI</a:t>
                      </a:r>
                    </a:p>
                  </a:txBody>
                  <a:tcPr marL="66675" marR="66675" marT="19050" marB="1905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31683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함수적 종속</a:t>
                      </a:r>
                    </a:p>
                  </a:txBody>
                  <a:tcPr marL="66675" marR="66675" marT="19050" marB="19050" anchor="ctr"/>
                </a:tc>
                <a:tc gridSpan="2"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토큰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 → (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토큰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URI, NFT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경매시작일자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경매종료일자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59744"/>
                  </a:ext>
                </a:extLst>
              </a:tr>
              <a:tr h="2458174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FDD</a:t>
                      </a:r>
                    </a:p>
                  </a:txBody>
                  <a:tcPr marL="66675" marR="66675" marT="19050" marB="19050" anchor="ctr"/>
                </a:tc>
                <a:tc gridSpan="2"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6140"/>
                  </a:ext>
                </a:extLst>
              </a:tr>
              <a:tr h="294141">
                <a:tc rowSpan="3"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정규형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1NF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속성의 도메인이 원자 값이므로 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NF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만족함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69908254"/>
                  </a:ext>
                </a:extLst>
              </a:tr>
              <a:tr h="2941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2NF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속성이 기본 키에 완전 함수적 종속이므로 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NF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만족함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058748548"/>
                  </a:ext>
                </a:extLst>
              </a:tr>
              <a:tr h="2941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3NF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이행적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함수적 종속이 존재하지 않으므로 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NF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만족함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130439324"/>
                  </a:ext>
                </a:extLst>
              </a:tr>
            </a:tbl>
          </a:graphicData>
        </a:graphic>
      </p:graphicFrame>
      <p:pic>
        <p:nvPicPr>
          <p:cNvPr id="5" name="그림 5">
            <a:extLst>
              <a:ext uri="{FF2B5EF4-FFF2-40B4-BE49-F238E27FC236}">
                <a16:creationId xmlns:a16="http://schemas.microsoft.com/office/drawing/2014/main" id="{9964F7BD-E2BA-9B99-4023-C531A2D1E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852" y="2900526"/>
            <a:ext cx="5255267" cy="2283587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7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4199A5E-8969-D8A1-9183-ED8D73744433}"/>
              </a:ext>
            </a:extLst>
          </p:cNvPr>
          <p:cNvSpPr txBox="1">
            <a:spLocks/>
          </p:cNvSpPr>
          <p:nvPr/>
        </p:nvSpPr>
        <p:spPr>
          <a:xfrm>
            <a:off x="843116" y="206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특징적인 </a:t>
            </a:r>
            <a:r>
              <a:rPr lang="ko-KR" sz="36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릴레이션의</a:t>
            </a:r>
            <a:r>
              <a:rPr 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 정규화 과정</a:t>
            </a:r>
            <a:endParaRPr 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7BA9523-8FAC-45C0-0F92-46220B720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31509"/>
              </p:ext>
            </p:extLst>
          </p:nvPr>
        </p:nvGraphicFramePr>
        <p:xfrm>
          <a:off x="906683" y="1417898"/>
          <a:ext cx="10447117" cy="472544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36881">
                  <a:extLst>
                    <a:ext uri="{9D8B030D-6E8A-4147-A177-3AD203B41FA5}">
                      <a16:colId xmlns:a16="http://schemas.microsoft.com/office/drawing/2014/main" val="3641058397"/>
                    </a:ext>
                  </a:extLst>
                </a:gridCol>
                <a:gridCol w="2570149">
                  <a:extLst>
                    <a:ext uri="{9D8B030D-6E8A-4147-A177-3AD203B41FA5}">
                      <a16:colId xmlns:a16="http://schemas.microsoft.com/office/drawing/2014/main" val="3252460044"/>
                    </a:ext>
                  </a:extLst>
                </a:gridCol>
                <a:gridCol w="6140087">
                  <a:extLst>
                    <a:ext uri="{9D8B030D-6E8A-4147-A177-3AD203B41FA5}">
                      <a16:colId xmlns:a16="http://schemas.microsoft.com/office/drawing/2014/main" val="2615366613"/>
                    </a:ext>
                  </a:extLst>
                </a:gridCol>
              </a:tblGrid>
              <a:tr h="543706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릴레이션 스키마</a:t>
                      </a:r>
                    </a:p>
                  </a:txBody>
                  <a:tcPr marL="66675" marR="66675" marT="19050" marB="19050" anchor="ctr"/>
                </a:tc>
                <a:tc gridSpan="2"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경매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참여하다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NFT</a:t>
                      </a: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상품토큰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 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 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제시일시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제시가격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낙찰여부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23527"/>
                  </a:ext>
                </a:extLst>
              </a:tr>
              <a:tr h="30500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키</a:t>
                      </a:r>
                    </a:p>
                  </a:txBody>
                  <a:tcPr marL="66675" marR="66675" marT="19050" marB="19050" anchor="ctr"/>
                </a:tc>
                <a:tc gridSpan="2"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{NFT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상품토큰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제시일시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098853"/>
                  </a:ext>
                </a:extLst>
              </a:tr>
              <a:tr h="291744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대체 키</a:t>
                      </a:r>
                    </a:p>
                  </a:txBody>
                  <a:tcPr marL="66675" marR="66675" marT="19050" marB="19050" anchor="ctr"/>
                </a:tc>
                <a:tc gridSpan="2"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110208"/>
                  </a:ext>
                </a:extLst>
              </a:tr>
              <a:tr h="30500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함수적 종속</a:t>
                      </a:r>
                    </a:p>
                  </a:txBody>
                  <a:tcPr marL="66675" marR="66675" marT="19050" marB="19050" anchor="ctr"/>
                </a:tc>
                <a:tc gridSpan="2"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{NFT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상품토큰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제시일시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 →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제시가격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낙찰여부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01173"/>
                  </a:ext>
                </a:extLst>
              </a:tr>
              <a:tr h="2364974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FDD</a:t>
                      </a:r>
                    </a:p>
                  </a:txBody>
                  <a:tcPr marL="66675" marR="66675" marT="19050" marB="19050" anchor="ctr"/>
                </a:tc>
                <a:tc gridSpan="2"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983639"/>
                  </a:ext>
                </a:extLst>
              </a:tr>
              <a:tr h="305005">
                <a:tc rowSpan="3"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정규형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1NF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속성의 도메인이 원자 값이므로 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NF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만족함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00814735"/>
                  </a:ext>
                </a:extLst>
              </a:tr>
              <a:tr h="305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2NF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속성이 기본 키에 완전 함수적 종속이므로 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NF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만족함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47045204"/>
                  </a:ext>
                </a:extLst>
              </a:tr>
              <a:tr h="305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3NF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이행적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함수적 종속이 존재하지 않으므로 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NF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만족함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269040502"/>
                  </a:ext>
                </a:extLst>
              </a:tr>
            </a:tbl>
          </a:graphicData>
        </a:graphic>
      </p:graphicFrame>
      <p:pic>
        <p:nvPicPr>
          <p:cNvPr id="7" name="그림 8">
            <a:extLst>
              <a:ext uri="{FF2B5EF4-FFF2-40B4-BE49-F238E27FC236}">
                <a16:creationId xmlns:a16="http://schemas.microsoft.com/office/drawing/2014/main" id="{D2E10F59-722E-1F31-0EAB-D5CB69D77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189" y="2998990"/>
            <a:ext cx="3688104" cy="216723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10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4199A5E-8969-D8A1-9183-ED8D73744433}"/>
              </a:ext>
            </a:extLst>
          </p:cNvPr>
          <p:cNvSpPr txBox="1">
            <a:spLocks/>
          </p:cNvSpPr>
          <p:nvPr/>
        </p:nvSpPr>
        <p:spPr>
          <a:xfrm>
            <a:off x="843116" y="206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정규화된</a:t>
            </a:r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 최종 릴레이션 스키마(1)</a:t>
            </a:r>
            <a:endParaRPr 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Calibri Light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D660DA9-ABCA-0742-E074-83955C952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160003"/>
              </p:ext>
            </p:extLst>
          </p:nvPr>
        </p:nvGraphicFramePr>
        <p:xfrm>
          <a:off x="516758" y="1156136"/>
          <a:ext cx="5444773" cy="547843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59560">
                  <a:extLst>
                    <a:ext uri="{9D8B030D-6E8A-4147-A177-3AD203B41FA5}">
                      <a16:colId xmlns:a16="http://schemas.microsoft.com/office/drawing/2014/main" val="707664834"/>
                    </a:ext>
                  </a:extLst>
                </a:gridCol>
                <a:gridCol w="650633">
                  <a:extLst>
                    <a:ext uri="{9D8B030D-6E8A-4147-A177-3AD203B41FA5}">
                      <a16:colId xmlns:a16="http://schemas.microsoft.com/office/drawing/2014/main" val="1456867385"/>
                    </a:ext>
                  </a:extLst>
                </a:gridCol>
                <a:gridCol w="3184679">
                  <a:extLst>
                    <a:ext uri="{9D8B030D-6E8A-4147-A177-3AD203B41FA5}">
                      <a16:colId xmlns:a16="http://schemas.microsoft.com/office/drawing/2014/main" val="1418036325"/>
                    </a:ext>
                  </a:extLst>
                </a:gridCol>
                <a:gridCol w="1249901">
                  <a:extLst>
                    <a:ext uri="{9D8B030D-6E8A-4147-A177-3AD203B41FA5}">
                      <a16:colId xmlns:a16="http://schemas.microsoft.com/office/drawing/2014/main" val="443871627"/>
                    </a:ext>
                  </a:extLst>
                </a:gridCol>
              </a:tblGrid>
              <a:tr h="279464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개체 및 관계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릴레이션 스키마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521116278"/>
                  </a:ext>
                </a:extLst>
              </a:tr>
              <a:tr h="676599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닉네임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이메일주소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생년월일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성별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가입인증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가입일자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휴대전화번호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일반전화번호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서비스이용점수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직거래이용점수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게임등급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회원등급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경고누적횟수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계정비활성화여부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누적구매포인트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지갑주소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법정대리인번호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FK))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법정대리인번호는 </a:t>
                      </a:r>
                      <a:r>
                        <a:rPr lang="ko-KR" altLang="en-US" sz="10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법정대리하다의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단순화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86100691"/>
                  </a:ext>
                </a:extLst>
              </a:tr>
              <a:tr h="279464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선호영화장르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선호영화장르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 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장르명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회원의 </a:t>
                      </a:r>
                      <a:r>
                        <a:rPr lang="ko-KR" altLang="en-US" sz="10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다중치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속성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155946213"/>
                  </a:ext>
                </a:extLst>
              </a:tr>
              <a:tr h="279464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법정</a:t>
                      </a:r>
                    </a:p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대리인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법정대리인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대리인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성명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연락처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인증정보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801638366"/>
                  </a:ext>
                </a:extLst>
              </a:tr>
              <a:tr h="419197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제작국가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개봉일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누적관객수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상영시간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관람등급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줄거리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사진정보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예고편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주요장면영상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224246097"/>
                  </a:ext>
                </a:extLst>
              </a:tr>
              <a:tr h="220630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영화장르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영화장르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FK), </a:t>
                      </a:r>
                      <a:r>
                        <a:rPr lang="ko-KR" altLang="en-US" sz="10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장르명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영화의 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다중치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속성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612646556"/>
                  </a:ext>
                </a:extLst>
              </a:tr>
              <a:tr h="286819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af-ZA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출생일자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출생지역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대표작품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수상기록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배우여부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감독여부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제작진여부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61062359"/>
                  </a:ext>
                </a:extLst>
              </a:tr>
              <a:tr h="544221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판매게시글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판매게시글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판매게시글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굿즈이름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사진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가격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조회수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전화번호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거래상태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판매자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 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작성일시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판매자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작성일시는 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판매게시글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작성하다의 단순화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686855557"/>
                  </a:ext>
                </a:extLst>
              </a:tr>
              <a:tr h="286819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상품번호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상품명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제조사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원산지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모델명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제조일자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원가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판매가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굿즈상세정보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교환정보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570806402"/>
                  </a:ext>
                </a:extLst>
              </a:tr>
              <a:tr h="926644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후기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후기번호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굿즈평점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작성회원</a:t>
                      </a:r>
                      <a:r>
                        <a:rPr lang="af-ZA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작성일시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굿즈번호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FK))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작성회원</a:t>
                      </a:r>
                      <a:r>
                        <a:rPr lang="af-ZA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작성일시는 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후기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작성하다의 단순화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굿즈번호는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후기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달리다의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단순화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629821522"/>
                  </a:ext>
                </a:extLst>
              </a:tr>
              <a:tr h="286819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행사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행사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행사번호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시작날짜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종료날짜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장소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참가비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89991090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8BC81F1-A55F-A487-BCF8-BAD9CA983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058518"/>
              </p:ext>
            </p:extLst>
          </p:nvPr>
        </p:nvGraphicFramePr>
        <p:xfrm>
          <a:off x="6008414" y="1156137"/>
          <a:ext cx="5812643" cy="544846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2896">
                  <a:extLst>
                    <a:ext uri="{9D8B030D-6E8A-4147-A177-3AD203B41FA5}">
                      <a16:colId xmlns:a16="http://schemas.microsoft.com/office/drawing/2014/main" val="707664834"/>
                    </a:ext>
                  </a:extLst>
                </a:gridCol>
                <a:gridCol w="675549">
                  <a:extLst>
                    <a:ext uri="{9D8B030D-6E8A-4147-A177-3AD203B41FA5}">
                      <a16:colId xmlns:a16="http://schemas.microsoft.com/office/drawing/2014/main" val="1456867385"/>
                    </a:ext>
                  </a:extLst>
                </a:gridCol>
                <a:gridCol w="3399850">
                  <a:extLst>
                    <a:ext uri="{9D8B030D-6E8A-4147-A177-3AD203B41FA5}">
                      <a16:colId xmlns:a16="http://schemas.microsoft.com/office/drawing/2014/main" val="1418036325"/>
                    </a:ext>
                  </a:extLst>
                </a:gridCol>
                <a:gridCol w="1334348">
                  <a:extLst>
                    <a:ext uri="{9D8B030D-6E8A-4147-A177-3AD203B41FA5}">
                      <a16:colId xmlns:a16="http://schemas.microsoft.com/office/drawing/2014/main" val="443871627"/>
                    </a:ext>
                  </a:extLst>
                </a:gridCol>
              </a:tblGrid>
              <a:tr h="342172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개체 및 관계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릴레이션 스키마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521116278"/>
                  </a:ext>
                </a:extLst>
              </a:tr>
              <a:tr h="198099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목적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919423022"/>
                  </a:ext>
                </a:extLst>
              </a:tr>
              <a:tr h="1278644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조회수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공지여부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커뮤니티번호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작성회원</a:t>
                      </a:r>
                      <a:r>
                        <a:rPr lang="af-ZA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작성일시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커뮤니티번호는 커뮤니티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달리다의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단순화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작성회원</a:t>
                      </a:r>
                      <a:r>
                        <a:rPr lang="af-ZA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작성일시는 커뮤니티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작성하다의 단순화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28519377"/>
                  </a:ext>
                </a:extLst>
              </a:tr>
              <a:tr h="1278644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댓글번호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게시글번호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작성회원</a:t>
                      </a:r>
                      <a:r>
                        <a:rPr lang="af-ZA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작성일시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게시글번호는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커뮤니티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달리다의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단순화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작성회원</a:t>
                      </a:r>
                      <a:r>
                        <a:rPr lang="af-ZA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작성일시는 커뮤니티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작성하다의 단순화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397425619"/>
                  </a:ext>
                </a:extLst>
              </a:tr>
              <a:tr h="243121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등록번호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출시일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권장나이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088345483"/>
                  </a:ext>
                </a:extLst>
              </a:tr>
              <a:tr h="351176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NFT_</a:t>
                      </a: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경매상품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NFT_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경매상품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토큰</a:t>
                      </a:r>
                      <a:r>
                        <a:rPr lang="af-ZA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토큰</a:t>
                      </a:r>
                      <a:r>
                        <a:rPr lang="af-ZA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URI, NFT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경매시작일자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경매종료일자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698145769"/>
                  </a:ext>
                </a:extLst>
              </a:tr>
              <a:tr h="351176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월드컵번호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포스터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564537922"/>
                  </a:ext>
                </a:extLst>
              </a:tr>
              <a:tr h="351176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후보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후보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후보번호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동영상링크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919783148"/>
                  </a:ext>
                </a:extLst>
              </a:tr>
              <a:tr h="351176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선호하다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선호하다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af-ZA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id(FK))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662495989"/>
                  </a:ext>
                </a:extLst>
              </a:tr>
              <a:tr h="351176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시청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등록하다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시청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등록하다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FK))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50645611"/>
                  </a:ext>
                </a:extLst>
              </a:tr>
              <a:tr h="351176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감상평</a:t>
                      </a: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작성하다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감상평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작성하다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작성일시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영화평점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감상내용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19882762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87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4199A5E-8969-D8A1-9183-ED8D73744433}"/>
              </a:ext>
            </a:extLst>
          </p:cNvPr>
          <p:cNvSpPr txBox="1">
            <a:spLocks/>
          </p:cNvSpPr>
          <p:nvPr/>
        </p:nvSpPr>
        <p:spPr>
          <a:xfrm>
            <a:off x="843116" y="206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err="1">
                <a:latin typeface="+mn-ea"/>
                <a:ea typeface="+mn-ea"/>
                <a:cs typeface="+mj-lt"/>
              </a:rPr>
              <a:t>정규화된</a:t>
            </a:r>
            <a:r>
              <a:rPr lang="ko-KR" altLang="en-US" sz="3600">
                <a:latin typeface="+mn-ea"/>
                <a:ea typeface="+mn-ea"/>
                <a:cs typeface="+mj-lt"/>
              </a:rPr>
              <a:t> 최종 릴레이션 스키마(2)</a:t>
            </a:r>
            <a:endParaRPr lang="ko-KR">
              <a:latin typeface="+mn-ea"/>
              <a:ea typeface="+mn-ea"/>
              <a:cs typeface="Calibri Light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D660DA9-ABCA-0742-E074-83955C952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429442"/>
              </p:ext>
            </p:extLst>
          </p:nvPr>
        </p:nvGraphicFramePr>
        <p:xfrm>
          <a:off x="5912069" y="1129862"/>
          <a:ext cx="6057898" cy="554686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70766483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456867385"/>
                    </a:ext>
                  </a:extLst>
                </a:gridCol>
                <a:gridCol w="4414344">
                  <a:extLst>
                    <a:ext uri="{9D8B030D-6E8A-4147-A177-3AD203B41FA5}">
                      <a16:colId xmlns:a16="http://schemas.microsoft.com/office/drawing/2014/main" val="1418036325"/>
                    </a:ext>
                  </a:extLst>
                </a:gridCol>
                <a:gridCol w="519604">
                  <a:extLst>
                    <a:ext uri="{9D8B030D-6E8A-4147-A177-3AD203B41FA5}">
                      <a16:colId xmlns:a16="http://schemas.microsoft.com/office/drawing/2014/main" val="443871627"/>
                    </a:ext>
                  </a:extLst>
                </a:gridCol>
              </a:tblGrid>
              <a:tr h="339297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번호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개체 및 관계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릴레이션 스키마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비고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521116278"/>
                  </a:ext>
                </a:extLst>
              </a:tr>
              <a:tr h="530695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effectLst/>
                        </a:rPr>
                        <a:t>28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게임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 err="1">
                          <a:effectLst/>
                        </a:rPr>
                        <a:t>굿즈증정하다</a:t>
                      </a:r>
                      <a:endParaRPr lang="ko-KR" altLang="en-US" sz="1100" err="1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게임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 err="1">
                          <a:effectLst/>
                        </a:rPr>
                        <a:t>굿즈증정하다</a:t>
                      </a:r>
                      <a:r>
                        <a:rPr lang="en-US" altLang="ko-KR" sz="1100">
                          <a:effectLst/>
                        </a:rPr>
                        <a:t>(</a:t>
                      </a:r>
                      <a:r>
                        <a:rPr lang="ko-KR" altLang="en-US" sz="1100">
                          <a:effectLst/>
                        </a:rPr>
                        <a:t>게임번호</a:t>
                      </a:r>
                      <a:r>
                        <a:rPr lang="en-US" altLang="ko-KR" sz="1100">
                          <a:effectLst/>
                        </a:rPr>
                        <a:t>(</a:t>
                      </a:r>
                      <a:r>
                        <a:rPr lang="af-ZA" sz="1100">
                          <a:effectLst/>
                        </a:rPr>
                        <a:t>FK), </a:t>
                      </a:r>
                      <a:r>
                        <a:rPr lang="ko-KR" altLang="en-US" sz="1100">
                          <a:effectLst/>
                        </a:rPr>
                        <a:t>회원</a:t>
                      </a:r>
                      <a:r>
                        <a:rPr lang="af-ZA" sz="1100">
                          <a:effectLst/>
                        </a:rPr>
                        <a:t>ID(FK), </a:t>
                      </a:r>
                      <a:r>
                        <a:rPr lang="ko-KR" altLang="en-US" sz="1100">
                          <a:effectLst/>
                        </a:rPr>
                        <a:t>배송일시</a:t>
                      </a:r>
                      <a:r>
                        <a:rPr lang="en-US" altLang="ko-KR" sz="1100">
                          <a:effectLst/>
                        </a:rPr>
                        <a:t>, </a:t>
                      </a:r>
                      <a:r>
                        <a:rPr lang="ko-KR" altLang="en-US" sz="1100">
                          <a:effectLst/>
                        </a:rPr>
                        <a:t>상품개수</a:t>
                      </a:r>
                      <a:r>
                        <a:rPr lang="en-US" altLang="ko-KR" sz="1100">
                          <a:effectLst/>
                        </a:rPr>
                        <a:t>, </a:t>
                      </a:r>
                      <a:r>
                        <a:rPr lang="ko-KR" altLang="en-US" sz="1100">
                          <a:effectLst/>
                        </a:rPr>
                        <a:t>배송지</a:t>
                      </a:r>
                      <a:r>
                        <a:rPr lang="en-US" altLang="ko-KR" sz="1100">
                          <a:effectLst/>
                        </a:rPr>
                        <a:t>, </a:t>
                      </a:r>
                      <a:r>
                        <a:rPr lang="ko-KR" altLang="en-US" sz="1100">
                          <a:effectLst/>
                        </a:rPr>
                        <a:t>연도</a:t>
                      </a:r>
                      <a:r>
                        <a:rPr lang="en-US" altLang="ko-KR" sz="1100">
                          <a:effectLst/>
                        </a:rPr>
                        <a:t>, </a:t>
                      </a:r>
                      <a:r>
                        <a:rPr lang="ko-KR" altLang="en-US" sz="1100">
                          <a:effectLst/>
                        </a:rPr>
                        <a:t>분기</a:t>
                      </a:r>
                      <a:r>
                        <a:rPr lang="en-US" altLang="ko-KR" sz="1100">
                          <a:effectLst/>
                        </a:rPr>
                        <a:t>)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082971718"/>
                  </a:ext>
                </a:extLst>
              </a:tr>
              <a:tr h="530695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effectLst/>
                        </a:rPr>
                        <a:t>29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err="1">
                          <a:effectLst/>
                        </a:rPr>
                        <a:t>증정상품이되다</a:t>
                      </a:r>
                      <a:endParaRPr lang="ko-KR" altLang="en-US" sz="1100" err="1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effectLst/>
                        </a:rPr>
                        <a:t>증정상품이되다</a:t>
                      </a:r>
                      <a:r>
                        <a:rPr lang="en-US" altLang="ko-KR" sz="1100" dirty="0">
                          <a:effectLst/>
                        </a:rPr>
                        <a:t>(</a:t>
                      </a:r>
                      <a:r>
                        <a:rPr lang="ko-KR" altLang="en-US" sz="1100" dirty="0" err="1">
                          <a:effectLst/>
                        </a:rPr>
                        <a:t>굿즈번호</a:t>
                      </a:r>
                      <a:r>
                        <a:rPr lang="en-US" altLang="ko-KR" sz="1100" dirty="0">
                          <a:effectLst/>
                        </a:rPr>
                        <a:t>(</a:t>
                      </a:r>
                      <a:r>
                        <a:rPr lang="af-ZA" sz="1100" dirty="0">
                          <a:effectLst/>
                        </a:rPr>
                        <a:t>FK), </a:t>
                      </a:r>
                      <a:r>
                        <a:rPr lang="ko-KR" altLang="en-US" sz="1100" dirty="0" err="1">
                          <a:effectLst/>
                        </a:rPr>
                        <a:t>게임번호</a:t>
                      </a:r>
                      <a:r>
                        <a:rPr lang="en-US" altLang="ko-KR" sz="1100" dirty="0">
                          <a:effectLst/>
                        </a:rPr>
                        <a:t>(</a:t>
                      </a:r>
                      <a:r>
                        <a:rPr lang="af-ZA" sz="1100" dirty="0">
                          <a:effectLst/>
                        </a:rPr>
                        <a:t>FK), </a:t>
                      </a:r>
                      <a:r>
                        <a:rPr lang="ko-KR" altLang="en-US" sz="1100" dirty="0">
                          <a:effectLst/>
                        </a:rPr>
                        <a:t>연도</a:t>
                      </a:r>
                      <a:r>
                        <a:rPr lang="en-US" altLang="ko-KR" sz="1100" dirty="0">
                          <a:effectLst/>
                        </a:rPr>
                        <a:t>, </a:t>
                      </a:r>
                      <a:r>
                        <a:rPr lang="ko-KR" altLang="en-US" sz="1100" dirty="0">
                          <a:effectLst/>
                        </a:rPr>
                        <a:t>분기</a:t>
                      </a:r>
                      <a:r>
                        <a:rPr lang="en-US" altLang="ko-KR" sz="1100" dirty="0">
                          <a:effectLst/>
                        </a:rPr>
                        <a:t>)</a:t>
                      </a:r>
                      <a:endParaRPr lang="ko-KR" altLang="en-US" sz="1100" dirty="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786478833"/>
                  </a:ext>
                </a:extLst>
              </a:tr>
              <a:tr h="530695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effectLst/>
                        </a:rPr>
                        <a:t>30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경매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>
                          <a:effectLst/>
                        </a:rPr>
                        <a:t>참여하다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경매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>
                          <a:effectLst/>
                        </a:rPr>
                        <a:t>참여하다</a:t>
                      </a:r>
                      <a:r>
                        <a:rPr lang="en-US" altLang="ko-KR" sz="1100">
                          <a:effectLst/>
                        </a:rPr>
                        <a:t>(</a:t>
                      </a:r>
                      <a:r>
                        <a:rPr lang="af-ZA" sz="1100">
                          <a:effectLst/>
                        </a:rPr>
                        <a:t>NFT</a:t>
                      </a:r>
                      <a:r>
                        <a:rPr lang="ko-KR" altLang="en-US" sz="1100" err="1">
                          <a:effectLst/>
                        </a:rPr>
                        <a:t>상품토큰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af-ZA" sz="1100">
                          <a:effectLst/>
                        </a:rPr>
                        <a:t>ID(FK), </a:t>
                      </a:r>
                      <a:r>
                        <a:rPr lang="ko-KR" altLang="en-US" sz="1100">
                          <a:effectLst/>
                        </a:rPr>
                        <a:t>회원</a:t>
                      </a:r>
                      <a:r>
                        <a:rPr lang="af-ZA" sz="1100">
                          <a:effectLst/>
                        </a:rPr>
                        <a:t>ID(FK) </a:t>
                      </a:r>
                      <a:r>
                        <a:rPr lang="ko-KR" altLang="en-US" sz="1100">
                          <a:effectLst/>
                        </a:rPr>
                        <a:t>제시일시</a:t>
                      </a:r>
                      <a:r>
                        <a:rPr lang="en-US" altLang="ko-KR" sz="1100">
                          <a:effectLst/>
                        </a:rPr>
                        <a:t>, </a:t>
                      </a:r>
                      <a:r>
                        <a:rPr lang="ko-KR" altLang="en-US" sz="1100">
                          <a:effectLst/>
                        </a:rPr>
                        <a:t>제시가격</a:t>
                      </a:r>
                      <a:r>
                        <a:rPr lang="en-US" altLang="ko-KR" sz="1100">
                          <a:effectLst/>
                        </a:rPr>
                        <a:t>, </a:t>
                      </a:r>
                      <a:r>
                        <a:rPr lang="ko-KR" altLang="en-US" sz="1100">
                          <a:effectLst/>
                        </a:rPr>
                        <a:t>낙찰여부</a:t>
                      </a:r>
                      <a:r>
                        <a:rPr lang="en-US" altLang="ko-KR" sz="1100">
                          <a:effectLst/>
                        </a:rPr>
                        <a:t>)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329174278"/>
                  </a:ext>
                </a:extLst>
              </a:tr>
              <a:tr h="530695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effectLst/>
                        </a:rPr>
                        <a:t>31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월드컵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endParaRPr lang="ko-KR" altLang="en-US" sz="1100">
                        <a:effectLst/>
                      </a:endParaRPr>
                    </a:p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후보에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endParaRPr lang="ko-KR" altLang="en-US" sz="1100">
                        <a:effectLst/>
                      </a:endParaRPr>
                    </a:p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속하다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effectLst/>
                        </a:rPr>
                        <a:t>월드컵</a:t>
                      </a:r>
                      <a:r>
                        <a:rPr lang="en-US" altLang="ko-KR" sz="1100" dirty="0">
                          <a:effectLst/>
                        </a:rPr>
                        <a:t>_</a:t>
                      </a:r>
                      <a:r>
                        <a:rPr lang="ko-KR" altLang="en-US" sz="1100" dirty="0">
                          <a:effectLst/>
                        </a:rPr>
                        <a:t>후보에</a:t>
                      </a:r>
                      <a:r>
                        <a:rPr lang="en-US" altLang="ko-KR" sz="1100" dirty="0">
                          <a:effectLst/>
                        </a:rPr>
                        <a:t>_</a:t>
                      </a:r>
                      <a:r>
                        <a:rPr lang="ko-KR" altLang="en-US" sz="1100" dirty="0">
                          <a:effectLst/>
                        </a:rPr>
                        <a:t>속하다</a:t>
                      </a:r>
                      <a:r>
                        <a:rPr lang="en-US" altLang="ko-KR" sz="1100" dirty="0">
                          <a:effectLst/>
                        </a:rPr>
                        <a:t>(</a:t>
                      </a:r>
                      <a:r>
                        <a:rPr lang="ko-KR" altLang="en-US" sz="1100" dirty="0" err="1">
                          <a:effectLst/>
                        </a:rPr>
                        <a:t>월드컵번호</a:t>
                      </a:r>
                      <a:r>
                        <a:rPr lang="en-US" altLang="ko-KR" sz="1100" dirty="0">
                          <a:effectLst/>
                        </a:rPr>
                        <a:t>(</a:t>
                      </a:r>
                      <a:r>
                        <a:rPr lang="af-ZA" sz="1100" dirty="0">
                          <a:effectLst/>
                        </a:rPr>
                        <a:t>FK), </a:t>
                      </a:r>
                      <a:r>
                        <a:rPr lang="ko-KR" altLang="en-US" sz="1100" dirty="0" err="1">
                          <a:effectLst/>
                        </a:rPr>
                        <a:t>후보번호</a:t>
                      </a:r>
                      <a:r>
                        <a:rPr lang="en-US" altLang="ko-KR" sz="1100" dirty="0">
                          <a:effectLst/>
                        </a:rPr>
                        <a:t>(</a:t>
                      </a:r>
                      <a:r>
                        <a:rPr lang="af-ZA" sz="1100" dirty="0">
                          <a:effectLst/>
                        </a:rPr>
                        <a:t>FK), </a:t>
                      </a:r>
                      <a:r>
                        <a:rPr lang="ko-KR" altLang="en-US" sz="1100" dirty="0">
                          <a:effectLst/>
                        </a:rPr>
                        <a:t>일대일승리횟수</a:t>
                      </a:r>
                      <a:r>
                        <a:rPr lang="en-US" altLang="ko-KR" sz="1100" dirty="0">
                          <a:effectLst/>
                        </a:rPr>
                        <a:t>, </a:t>
                      </a:r>
                      <a:r>
                        <a:rPr lang="ko-KR" altLang="en-US" sz="1100" dirty="0">
                          <a:effectLst/>
                        </a:rPr>
                        <a:t>일대일대결횟수</a:t>
                      </a:r>
                      <a:r>
                        <a:rPr lang="en-US" altLang="ko-KR" sz="1100" dirty="0">
                          <a:effectLst/>
                        </a:rPr>
                        <a:t>)</a:t>
                      </a:r>
                      <a:endParaRPr lang="ko-KR" altLang="en-US" sz="1100" dirty="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136241342"/>
                  </a:ext>
                </a:extLst>
              </a:tr>
              <a:tr h="530695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effectLst/>
                        </a:rPr>
                        <a:t>32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월드컵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>
                          <a:effectLst/>
                        </a:rPr>
                        <a:t>영화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endParaRPr lang="ko-KR" altLang="en-US" sz="1100">
                        <a:effectLst/>
                      </a:endParaRPr>
                    </a:p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관련되다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월드컵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>
                          <a:effectLst/>
                        </a:rPr>
                        <a:t>영화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>
                          <a:effectLst/>
                        </a:rPr>
                        <a:t>관련되다</a:t>
                      </a:r>
                      <a:r>
                        <a:rPr lang="en-US" altLang="ko-KR" sz="1100">
                          <a:effectLst/>
                        </a:rPr>
                        <a:t>(</a:t>
                      </a:r>
                      <a:r>
                        <a:rPr lang="ko-KR" altLang="en-US" sz="1100">
                          <a:effectLst/>
                        </a:rPr>
                        <a:t>월드컵번호</a:t>
                      </a:r>
                      <a:r>
                        <a:rPr lang="en-US" altLang="ko-KR" sz="1100">
                          <a:effectLst/>
                        </a:rPr>
                        <a:t>(</a:t>
                      </a:r>
                      <a:r>
                        <a:rPr lang="af-ZA" sz="1100">
                          <a:effectLst/>
                        </a:rPr>
                        <a:t>FK), </a:t>
                      </a:r>
                      <a:r>
                        <a:rPr lang="ko-KR" altLang="en-US" sz="1100">
                          <a:effectLst/>
                        </a:rPr>
                        <a:t>영화번호</a:t>
                      </a:r>
                      <a:r>
                        <a:rPr lang="en-US" altLang="ko-KR" sz="1100">
                          <a:effectLst/>
                        </a:rPr>
                        <a:t>(</a:t>
                      </a:r>
                      <a:r>
                        <a:rPr lang="af-ZA" sz="1100">
                          <a:effectLst/>
                        </a:rPr>
                        <a:t>FK))</a:t>
                      </a:r>
                      <a:endParaRPr lang="af-ZA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171634744"/>
                  </a:ext>
                </a:extLst>
              </a:tr>
              <a:tr h="495895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effectLst/>
                        </a:rPr>
                        <a:t>33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월드컵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>
                          <a:effectLst/>
                        </a:rPr>
                        <a:t>영화인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endParaRPr lang="ko-KR" altLang="en-US" sz="1100">
                        <a:effectLst/>
                      </a:endParaRPr>
                    </a:p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관련되다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월드컵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>
                          <a:effectLst/>
                        </a:rPr>
                        <a:t>영화인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>
                          <a:effectLst/>
                        </a:rPr>
                        <a:t>관련되다</a:t>
                      </a:r>
                      <a:r>
                        <a:rPr lang="en-US" altLang="ko-KR" sz="1100">
                          <a:effectLst/>
                        </a:rPr>
                        <a:t>(</a:t>
                      </a:r>
                      <a:r>
                        <a:rPr lang="ko-KR" altLang="en-US" sz="1100">
                          <a:effectLst/>
                        </a:rPr>
                        <a:t>월드컵번호</a:t>
                      </a:r>
                      <a:r>
                        <a:rPr lang="en-US" altLang="ko-KR" sz="1100">
                          <a:effectLst/>
                        </a:rPr>
                        <a:t>(</a:t>
                      </a:r>
                      <a:r>
                        <a:rPr lang="af-ZA" sz="1100">
                          <a:effectLst/>
                        </a:rPr>
                        <a:t>FK), </a:t>
                      </a:r>
                      <a:r>
                        <a:rPr lang="ko-KR" altLang="en-US" sz="1100">
                          <a:effectLst/>
                        </a:rPr>
                        <a:t>영화인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af-ZA" sz="1100">
                          <a:effectLst/>
                        </a:rPr>
                        <a:t>id(FK))</a:t>
                      </a:r>
                      <a:endParaRPr lang="af-ZA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911787803"/>
                  </a:ext>
                </a:extLst>
              </a:tr>
              <a:tr h="530695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effectLst/>
                        </a:rPr>
                        <a:t>34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월드컵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>
                          <a:effectLst/>
                        </a:rPr>
                        <a:t>참여하다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월드컵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>
                          <a:effectLst/>
                        </a:rPr>
                        <a:t>참여하다</a:t>
                      </a:r>
                      <a:r>
                        <a:rPr lang="en-US" altLang="ko-KR" sz="1100">
                          <a:effectLst/>
                        </a:rPr>
                        <a:t>(</a:t>
                      </a:r>
                      <a:r>
                        <a:rPr lang="ko-KR" altLang="en-US" sz="1100">
                          <a:effectLst/>
                        </a:rPr>
                        <a:t>월드컵번호</a:t>
                      </a:r>
                      <a:r>
                        <a:rPr lang="en-US" altLang="ko-KR" sz="1100">
                          <a:effectLst/>
                        </a:rPr>
                        <a:t>(</a:t>
                      </a:r>
                      <a:r>
                        <a:rPr lang="af-ZA" sz="1100">
                          <a:effectLst/>
                        </a:rPr>
                        <a:t>FK), </a:t>
                      </a:r>
                      <a:r>
                        <a:rPr lang="ko-KR" altLang="en-US" sz="1100">
                          <a:effectLst/>
                        </a:rPr>
                        <a:t>회원</a:t>
                      </a:r>
                      <a:r>
                        <a:rPr lang="af-ZA" sz="1100">
                          <a:effectLst/>
                        </a:rPr>
                        <a:t>ID(FK), </a:t>
                      </a:r>
                      <a:r>
                        <a:rPr lang="ko-KR" altLang="en-US" sz="1100">
                          <a:effectLst/>
                        </a:rPr>
                        <a:t>종료일시</a:t>
                      </a:r>
                      <a:r>
                        <a:rPr lang="en-US" altLang="ko-KR" sz="1100">
                          <a:effectLst/>
                        </a:rPr>
                        <a:t>, </a:t>
                      </a:r>
                      <a:r>
                        <a:rPr lang="ko-KR" altLang="en-US" sz="1100">
                          <a:effectLst/>
                        </a:rPr>
                        <a:t>우승후보이름</a:t>
                      </a:r>
                      <a:r>
                        <a:rPr lang="en-US" altLang="ko-KR" sz="1100">
                          <a:effectLst/>
                        </a:rPr>
                        <a:t>)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033763921"/>
                  </a:ext>
                </a:extLst>
              </a:tr>
              <a:tr h="530695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effectLst/>
                        </a:rPr>
                        <a:t>35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err="1">
                          <a:effectLst/>
                        </a:rPr>
                        <a:t>굿즈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 err="1">
                          <a:effectLst/>
                        </a:rPr>
                        <a:t>거래요청하다</a:t>
                      </a:r>
                      <a:endParaRPr lang="ko-KR" altLang="en-US" sz="1100" err="1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err="1">
                          <a:effectLst/>
                        </a:rPr>
                        <a:t>굿즈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 err="1">
                          <a:effectLst/>
                        </a:rPr>
                        <a:t>거래요청하다</a:t>
                      </a:r>
                      <a:r>
                        <a:rPr lang="en-US" altLang="ko-KR" sz="1100">
                          <a:effectLst/>
                        </a:rPr>
                        <a:t>(</a:t>
                      </a:r>
                      <a:r>
                        <a:rPr lang="ko-KR" altLang="en-US" sz="1100">
                          <a:effectLst/>
                        </a:rPr>
                        <a:t>회원</a:t>
                      </a:r>
                      <a:r>
                        <a:rPr lang="af-ZA" sz="1100">
                          <a:effectLst/>
                        </a:rPr>
                        <a:t>ID(FK), </a:t>
                      </a:r>
                      <a:r>
                        <a:rPr lang="ko-KR" altLang="en-US" sz="1100" err="1">
                          <a:effectLst/>
                        </a:rPr>
                        <a:t>게시글번호</a:t>
                      </a:r>
                      <a:r>
                        <a:rPr lang="en-US" altLang="ko-KR" sz="1100">
                          <a:effectLst/>
                        </a:rPr>
                        <a:t>(</a:t>
                      </a:r>
                      <a:r>
                        <a:rPr lang="af-ZA" sz="1100">
                          <a:effectLst/>
                        </a:rPr>
                        <a:t>FK), </a:t>
                      </a:r>
                      <a:r>
                        <a:rPr lang="ko-KR" altLang="en-US" sz="1100">
                          <a:effectLst/>
                        </a:rPr>
                        <a:t>요청일시</a:t>
                      </a:r>
                      <a:r>
                        <a:rPr lang="en-US" altLang="ko-KR" sz="1100">
                          <a:effectLst/>
                        </a:rPr>
                        <a:t>, </a:t>
                      </a:r>
                      <a:r>
                        <a:rPr lang="ko-KR" altLang="en-US" sz="1100">
                          <a:effectLst/>
                        </a:rPr>
                        <a:t>수락여부</a:t>
                      </a:r>
                      <a:r>
                        <a:rPr lang="en-US" altLang="ko-KR" sz="1100">
                          <a:effectLst/>
                        </a:rPr>
                        <a:t>)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000194675"/>
                  </a:ext>
                </a:extLst>
              </a:tr>
              <a:tr h="643794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effectLst/>
                        </a:rPr>
                        <a:t>36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err="1">
                          <a:effectLst/>
                        </a:rPr>
                        <a:t>굿즈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 err="1">
                          <a:effectLst/>
                        </a:rPr>
                        <a:t>판매게시글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endParaRPr lang="ko-KR" altLang="en-US" sz="1100">
                        <a:effectLst/>
                      </a:endParaRPr>
                    </a:p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err="1">
                          <a:effectLst/>
                        </a:rPr>
                        <a:t>평점남기다</a:t>
                      </a:r>
                      <a:endParaRPr lang="ko-KR" altLang="en-US" sz="1100" err="1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err="1">
                          <a:effectLst/>
                        </a:rPr>
                        <a:t>굿즈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 err="1">
                          <a:effectLst/>
                        </a:rPr>
                        <a:t>판매게시글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 err="1">
                          <a:effectLst/>
                        </a:rPr>
                        <a:t>평점남기다</a:t>
                      </a:r>
                      <a:r>
                        <a:rPr lang="en-US" altLang="ko-KR" sz="1100">
                          <a:effectLst/>
                        </a:rPr>
                        <a:t>(</a:t>
                      </a:r>
                      <a:r>
                        <a:rPr lang="ko-KR" altLang="en-US" sz="1100">
                          <a:effectLst/>
                        </a:rPr>
                        <a:t>회원</a:t>
                      </a:r>
                      <a:r>
                        <a:rPr lang="af-ZA" sz="1100">
                          <a:effectLst/>
                        </a:rPr>
                        <a:t>ID(FK), </a:t>
                      </a:r>
                      <a:r>
                        <a:rPr lang="ko-KR" altLang="en-US" sz="1100" err="1">
                          <a:effectLst/>
                        </a:rPr>
                        <a:t>게시글번호</a:t>
                      </a:r>
                      <a:r>
                        <a:rPr lang="en-US" altLang="ko-KR" sz="1100">
                          <a:effectLst/>
                        </a:rPr>
                        <a:t>(</a:t>
                      </a:r>
                      <a:r>
                        <a:rPr lang="af-ZA" sz="1100">
                          <a:effectLst/>
                        </a:rPr>
                        <a:t>FK), </a:t>
                      </a:r>
                      <a:r>
                        <a:rPr lang="ko-KR" altLang="en-US" sz="1100">
                          <a:effectLst/>
                        </a:rPr>
                        <a:t>평가점수</a:t>
                      </a:r>
                      <a:r>
                        <a:rPr lang="en-US" altLang="ko-KR" sz="1100">
                          <a:effectLst/>
                        </a:rPr>
                        <a:t>)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42912145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ED62ABA-E398-59A2-FF36-E34E9973A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273288"/>
              </p:ext>
            </p:extLst>
          </p:nvPr>
        </p:nvGraphicFramePr>
        <p:xfrm>
          <a:off x="289034" y="1147380"/>
          <a:ext cx="5418478" cy="560261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57824">
                  <a:extLst>
                    <a:ext uri="{9D8B030D-6E8A-4147-A177-3AD203B41FA5}">
                      <a16:colId xmlns:a16="http://schemas.microsoft.com/office/drawing/2014/main" val="707664834"/>
                    </a:ext>
                  </a:extLst>
                </a:gridCol>
                <a:gridCol w="647491">
                  <a:extLst>
                    <a:ext uri="{9D8B030D-6E8A-4147-A177-3AD203B41FA5}">
                      <a16:colId xmlns:a16="http://schemas.microsoft.com/office/drawing/2014/main" val="1456867385"/>
                    </a:ext>
                  </a:extLst>
                </a:gridCol>
                <a:gridCol w="3971908">
                  <a:extLst>
                    <a:ext uri="{9D8B030D-6E8A-4147-A177-3AD203B41FA5}">
                      <a16:colId xmlns:a16="http://schemas.microsoft.com/office/drawing/2014/main" val="1418036325"/>
                    </a:ext>
                  </a:extLst>
                </a:gridCol>
                <a:gridCol w="441255">
                  <a:extLst>
                    <a:ext uri="{9D8B030D-6E8A-4147-A177-3AD203B41FA5}">
                      <a16:colId xmlns:a16="http://schemas.microsoft.com/office/drawing/2014/main" val="443871627"/>
                    </a:ext>
                  </a:extLst>
                </a:gridCol>
              </a:tblGrid>
              <a:tr h="363123"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번호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개체 및 관계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릴레이션 스키마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비고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521116278"/>
                  </a:ext>
                </a:extLst>
              </a:tr>
              <a:tr h="559814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effectLst/>
                        </a:rPr>
                        <a:t>21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영화인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endParaRPr lang="ko-KR" altLang="en-US" sz="1100">
                        <a:effectLst/>
                      </a:endParaRPr>
                    </a:p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참여하다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영화인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>
                          <a:effectLst/>
                        </a:rPr>
                        <a:t>참여하다</a:t>
                      </a:r>
                      <a:r>
                        <a:rPr lang="en-US" altLang="ko-KR" sz="1100">
                          <a:effectLst/>
                        </a:rPr>
                        <a:t>(</a:t>
                      </a:r>
                      <a:r>
                        <a:rPr lang="ko-KR" altLang="en-US" sz="1100">
                          <a:effectLst/>
                        </a:rPr>
                        <a:t>영화인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af-ZA" sz="1100">
                          <a:effectLst/>
                        </a:rPr>
                        <a:t>id(FK), </a:t>
                      </a:r>
                      <a:r>
                        <a:rPr lang="ko-KR" altLang="en-US" sz="1100">
                          <a:effectLst/>
                        </a:rPr>
                        <a:t>영화번호</a:t>
                      </a:r>
                      <a:r>
                        <a:rPr lang="en-US" altLang="ko-KR" sz="1100">
                          <a:effectLst/>
                        </a:rPr>
                        <a:t>(</a:t>
                      </a:r>
                      <a:r>
                        <a:rPr lang="af-ZA" sz="1100">
                          <a:effectLst/>
                        </a:rPr>
                        <a:t>FK), </a:t>
                      </a:r>
                      <a:r>
                        <a:rPr lang="ko-KR" altLang="en-US" sz="1100">
                          <a:effectLst/>
                        </a:rPr>
                        <a:t>참여유형</a:t>
                      </a:r>
                      <a:r>
                        <a:rPr lang="en-US" altLang="ko-KR" sz="1100">
                          <a:effectLst/>
                        </a:rPr>
                        <a:t>)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611673578"/>
                  </a:ext>
                </a:extLst>
              </a:tr>
              <a:tr h="559814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effectLst/>
                        </a:rPr>
                        <a:t>22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err="1">
                          <a:effectLst/>
                        </a:rPr>
                        <a:t>굿즈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>
                          <a:effectLst/>
                        </a:rPr>
                        <a:t>상품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>
                          <a:effectLst/>
                        </a:rPr>
                        <a:t>구매하다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err="1">
                          <a:effectLst/>
                        </a:rPr>
                        <a:t>굿즈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>
                          <a:effectLst/>
                        </a:rPr>
                        <a:t>상품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>
                          <a:effectLst/>
                        </a:rPr>
                        <a:t>구매하다</a:t>
                      </a:r>
                      <a:r>
                        <a:rPr lang="en-US" altLang="ko-KR" sz="1100">
                          <a:effectLst/>
                        </a:rPr>
                        <a:t>(</a:t>
                      </a:r>
                      <a:r>
                        <a:rPr lang="ko-KR" altLang="en-US" sz="1100">
                          <a:effectLst/>
                        </a:rPr>
                        <a:t>회원</a:t>
                      </a:r>
                      <a:r>
                        <a:rPr lang="af-ZA" sz="1100">
                          <a:effectLst/>
                        </a:rPr>
                        <a:t>ID(FK), </a:t>
                      </a:r>
                      <a:r>
                        <a:rPr lang="ko-KR" altLang="en-US" sz="1100" err="1">
                          <a:effectLst/>
                        </a:rPr>
                        <a:t>굿즈번호</a:t>
                      </a:r>
                      <a:r>
                        <a:rPr lang="en-US" altLang="ko-KR" sz="1100">
                          <a:effectLst/>
                        </a:rPr>
                        <a:t>(</a:t>
                      </a:r>
                      <a:r>
                        <a:rPr lang="af-ZA" sz="1100">
                          <a:effectLst/>
                        </a:rPr>
                        <a:t>FK)), </a:t>
                      </a:r>
                      <a:r>
                        <a:rPr lang="ko-KR" altLang="en-US" sz="1100">
                          <a:effectLst/>
                        </a:rPr>
                        <a:t>구매일</a:t>
                      </a:r>
                      <a:r>
                        <a:rPr lang="en-US" altLang="ko-KR" sz="1100">
                          <a:effectLst/>
                        </a:rPr>
                        <a:t>, </a:t>
                      </a:r>
                      <a:r>
                        <a:rPr lang="ko-KR" altLang="en-US" sz="1100">
                          <a:effectLst/>
                        </a:rPr>
                        <a:t>구매가격</a:t>
                      </a:r>
                      <a:r>
                        <a:rPr lang="en-US" altLang="ko-KR" sz="1100">
                          <a:effectLst/>
                        </a:rPr>
                        <a:t>, </a:t>
                      </a:r>
                      <a:r>
                        <a:rPr lang="ko-KR" altLang="en-US" sz="1100">
                          <a:effectLst/>
                        </a:rPr>
                        <a:t>구매개수</a:t>
                      </a:r>
                      <a:r>
                        <a:rPr lang="en-US" altLang="ko-KR" sz="1100">
                          <a:effectLst/>
                        </a:rPr>
                        <a:t>, </a:t>
                      </a:r>
                      <a:r>
                        <a:rPr lang="ko-KR" altLang="en-US" sz="1100">
                          <a:effectLst/>
                        </a:rPr>
                        <a:t>배송지</a:t>
                      </a:r>
                      <a:r>
                        <a:rPr lang="en-US" altLang="ko-KR" sz="1100">
                          <a:effectLst/>
                        </a:rPr>
                        <a:t>, </a:t>
                      </a:r>
                      <a:r>
                        <a:rPr lang="ko-KR" altLang="en-US" sz="1100">
                          <a:effectLst/>
                        </a:rPr>
                        <a:t>결제방법</a:t>
                      </a:r>
                      <a:r>
                        <a:rPr lang="en-US" altLang="ko-KR" sz="1100">
                          <a:effectLst/>
                        </a:rPr>
                        <a:t>)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505620359"/>
                  </a:ext>
                </a:extLst>
              </a:tr>
              <a:tr h="526158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effectLst/>
                        </a:rPr>
                        <a:t>23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err="1">
                          <a:effectLst/>
                        </a:rPr>
                        <a:t>굿즈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>
                          <a:effectLst/>
                        </a:rPr>
                        <a:t>영화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>
                          <a:effectLst/>
                        </a:rPr>
                        <a:t>관련되다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err="1">
                          <a:effectLst/>
                        </a:rPr>
                        <a:t>굿즈</a:t>
                      </a:r>
                      <a:r>
                        <a:rPr lang="en-US" altLang="ko-KR" sz="1100" dirty="0">
                          <a:effectLst/>
                        </a:rPr>
                        <a:t>_</a:t>
                      </a:r>
                      <a:r>
                        <a:rPr lang="ko-KR" altLang="en-US" sz="1100" dirty="0">
                          <a:effectLst/>
                        </a:rPr>
                        <a:t>영화</a:t>
                      </a:r>
                      <a:r>
                        <a:rPr lang="en-US" altLang="ko-KR" sz="1100" dirty="0">
                          <a:effectLst/>
                        </a:rPr>
                        <a:t>_</a:t>
                      </a:r>
                      <a:r>
                        <a:rPr lang="ko-KR" altLang="en-US" sz="1100" dirty="0">
                          <a:effectLst/>
                        </a:rPr>
                        <a:t>관련되다</a:t>
                      </a:r>
                      <a:r>
                        <a:rPr lang="en-US" altLang="ko-KR" sz="1100" dirty="0">
                          <a:effectLst/>
                        </a:rPr>
                        <a:t>(</a:t>
                      </a:r>
                      <a:r>
                        <a:rPr lang="ko-KR" altLang="en-US" sz="1100" dirty="0" err="1">
                          <a:effectLst/>
                        </a:rPr>
                        <a:t>굿즈번호</a:t>
                      </a:r>
                      <a:r>
                        <a:rPr lang="en-US" altLang="ko-KR" sz="1100" dirty="0">
                          <a:effectLst/>
                        </a:rPr>
                        <a:t>(</a:t>
                      </a:r>
                      <a:r>
                        <a:rPr lang="af-ZA" sz="1100" dirty="0">
                          <a:effectLst/>
                        </a:rPr>
                        <a:t>FK), </a:t>
                      </a:r>
                      <a:r>
                        <a:rPr lang="ko-KR" altLang="en-US" sz="1100" dirty="0" err="1">
                          <a:effectLst/>
                        </a:rPr>
                        <a:t>영화번호</a:t>
                      </a:r>
                      <a:r>
                        <a:rPr lang="en-US" altLang="ko-KR" sz="1100" dirty="0">
                          <a:effectLst/>
                        </a:rPr>
                        <a:t>(</a:t>
                      </a:r>
                      <a:r>
                        <a:rPr lang="af-ZA" sz="1100" dirty="0">
                          <a:effectLst/>
                        </a:rPr>
                        <a:t>FK))</a:t>
                      </a:r>
                      <a:endParaRPr lang="af-ZA" sz="1100" dirty="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753269890"/>
                  </a:ext>
                </a:extLst>
              </a:tr>
              <a:tr h="696354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effectLst/>
                        </a:rPr>
                        <a:t>24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행사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>
                          <a:effectLst/>
                        </a:rPr>
                        <a:t>참여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>
                          <a:effectLst/>
                        </a:rPr>
                        <a:t>신청하다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effectLst/>
                        </a:rPr>
                        <a:t>행사</a:t>
                      </a:r>
                      <a:r>
                        <a:rPr lang="en-US" altLang="ko-KR" sz="1100" dirty="0">
                          <a:effectLst/>
                        </a:rPr>
                        <a:t>_</a:t>
                      </a:r>
                      <a:r>
                        <a:rPr lang="ko-KR" altLang="en-US" sz="1100" dirty="0">
                          <a:effectLst/>
                        </a:rPr>
                        <a:t>참여</a:t>
                      </a:r>
                      <a:r>
                        <a:rPr lang="en-US" altLang="ko-KR" sz="1100" dirty="0">
                          <a:effectLst/>
                        </a:rPr>
                        <a:t>_</a:t>
                      </a:r>
                      <a:r>
                        <a:rPr lang="ko-KR" altLang="en-US" sz="1100" dirty="0">
                          <a:effectLst/>
                        </a:rPr>
                        <a:t>신청하다</a:t>
                      </a:r>
                      <a:r>
                        <a:rPr lang="en-US" altLang="ko-KR" sz="1100" dirty="0">
                          <a:effectLst/>
                        </a:rPr>
                        <a:t>(</a:t>
                      </a:r>
                      <a:r>
                        <a:rPr lang="ko-KR" altLang="en-US" sz="1100" dirty="0">
                          <a:effectLst/>
                        </a:rPr>
                        <a:t>회원</a:t>
                      </a:r>
                      <a:r>
                        <a:rPr lang="af-ZA" sz="1100" dirty="0">
                          <a:effectLst/>
                        </a:rPr>
                        <a:t>ID(FK), </a:t>
                      </a:r>
                      <a:r>
                        <a:rPr lang="ko-KR" altLang="en-US" sz="1100" dirty="0" err="1">
                          <a:effectLst/>
                        </a:rPr>
                        <a:t>행사번호</a:t>
                      </a:r>
                      <a:r>
                        <a:rPr lang="en-US" altLang="ko-KR" sz="1100" dirty="0">
                          <a:effectLst/>
                        </a:rPr>
                        <a:t>(</a:t>
                      </a:r>
                      <a:r>
                        <a:rPr lang="af-ZA" sz="1100" dirty="0">
                          <a:effectLst/>
                        </a:rPr>
                        <a:t>FK), </a:t>
                      </a:r>
                      <a:r>
                        <a:rPr lang="ko-KR" altLang="en-US" sz="1100" dirty="0" err="1">
                          <a:effectLst/>
                        </a:rPr>
                        <a:t>참여상태</a:t>
                      </a:r>
                      <a:r>
                        <a:rPr lang="en-US" altLang="ko-KR" sz="1100" dirty="0">
                          <a:effectLst/>
                        </a:rPr>
                        <a:t>)</a:t>
                      </a:r>
                      <a:endParaRPr lang="ko-KR" altLang="en-US" sz="1100" dirty="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769670091"/>
                  </a:ext>
                </a:extLst>
              </a:tr>
              <a:tr h="852228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effectLst/>
                        </a:rPr>
                        <a:t>25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커뮤니티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>
                          <a:effectLst/>
                        </a:rPr>
                        <a:t>게시글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endParaRPr lang="ko-KR" altLang="en-US" sz="1100">
                        <a:effectLst/>
                      </a:endParaRPr>
                    </a:p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err="1">
                          <a:effectLst/>
                        </a:rPr>
                        <a:t>의견남기다</a:t>
                      </a:r>
                      <a:endParaRPr lang="ko-KR" altLang="en-US" sz="1100" err="1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커뮤니티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>
                          <a:effectLst/>
                        </a:rPr>
                        <a:t>게시글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 err="1">
                          <a:effectLst/>
                        </a:rPr>
                        <a:t>의견남기다</a:t>
                      </a:r>
                      <a:r>
                        <a:rPr lang="en-US" altLang="ko-KR" sz="1100">
                          <a:effectLst/>
                        </a:rPr>
                        <a:t>(</a:t>
                      </a:r>
                      <a:r>
                        <a:rPr lang="ko-KR" altLang="en-US" sz="1100">
                          <a:effectLst/>
                        </a:rPr>
                        <a:t>회원</a:t>
                      </a:r>
                      <a:r>
                        <a:rPr lang="af-ZA" sz="1100">
                          <a:effectLst/>
                        </a:rPr>
                        <a:t>ID(FK), </a:t>
                      </a:r>
                      <a:r>
                        <a:rPr lang="ko-KR" altLang="en-US" sz="1100" err="1">
                          <a:effectLst/>
                        </a:rPr>
                        <a:t>게시글번호</a:t>
                      </a:r>
                      <a:r>
                        <a:rPr lang="en-US" altLang="ko-KR" sz="1100">
                          <a:effectLst/>
                        </a:rPr>
                        <a:t>(</a:t>
                      </a:r>
                      <a:r>
                        <a:rPr lang="af-ZA" sz="1100">
                          <a:effectLst/>
                        </a:rPr>
                        <a:t>FK), </a:t>
                      </a:r>
                      <a:r>
                        <a:rPr lang="ko-KR" altLang="en-US" sz="1100" err="1">
                          <a:effectLst/>
                        </a:rPr>
                        <a:t>좋아요싫어요구분</a:t>
                      </a:r>
                      <a:r>
                        <a:rPr lang="en-US" altLang="ko-KR" sz="1100">
                          <a:effectLst/>
                        </a:rPr>
                        <a:t>)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132868450"/>
                  </a:ext>
                </a:extLst>
              </a:tr>
              <a:tr h="852228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effectLst/>
                        </a:rPr>
                        <a:t>26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커뮤니티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>
                          <a:effectLst/>
                        </a:rPr>
                        <a:t>게시글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endParaRPr lang="ko-KR" altLang="en-US" sz="1100">
                        <a:effectLst/>
                      </a:endParaRPr>
                    </a:p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신고하다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커뮤니티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>
                          <a:effectLst/>
                        </a:rPr>
                        <a:t>게시글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>
                          <a:effectLst/>
                        </a:rPr>
                        <a:t>신고하다</a:t>
                      </a:r>
                      <a:r>
                        <a:rPr lang="en-US" altLang="ko-KR" sz="1100">
                          <a:effectLst/>
                        </a:rPr>
                        <a:t>(</a:t>
                      </a:r>
                      <a:r>
                        <a:rPr lang="ko-KR" altLang="en-US" sz="1100">
                          <a:effectLst/>
                        </a:rPr>
                        <a:t>회원</a:t>
                      </a:r>
                      <a:r>
                        <a:rPr lang="af-ZA" sz="1100">
                          <a:effectLst/>
                        </a:rPr>
                        <a:t>ID(FK), </a:t>
                      </a:r>
                      <a:r>
                        <a:rPr lang="ko-KR" altLang="en-US" sz="1100" err="1">
                          <a:effectLst/>
                        </a:rPr>
                        <a:t>게시글번호</a:t>
                      </a:r>
                      <a:r>
                        <a:rPr lang="en-US" altLang="ko-KR" sz="1100">
                          <a:effectLst/>
                        </a:rPr>
                        <a:t>(</a:t>
                      </a:r>
                      <a:r>
                        <a:rPr lang="af-ZA" sz="1100">
                          <a:effectLst/>
                        </a:rPr>
                        <a:t>FK), </a:t>
                      </a:r>
                      <a:r>
                        <a:rPr lang="ko-KR" altLang="en-US" sz="1100">
                          <a:effectLst/>
                        </a:rPr>
                        <a:t>신고일시</a:t>
                      </a:r>
                      <a:r>
                        <a:rPr lang="en-US" altLang="ko-KR" sz="1100">
                          <a:effectLst/>
                        </a:rPr>
                        <a:t>, </a:t>
                      </a:r>
                      <a:r>
                        <a:rPr lang="ko-KR" altLang="en-US" sz="1100">
                          <a:effectLst/>
                        </a:rPr>
                        <a:t>신고사유</a:t>
                      </a:r>
                      <a:r>
                        <a:rPr lang="en-US" altLang="ko-KR" sz="1100">
                          <a:effectLst/>
                        </a:rPr>
                        <a:t>)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126778371"/>
                  </a:ext>
                </a:extLst>
              </a:tr>
              <a:tr h="559814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effectLst/>
                        </a:rPr>
                        <a:t>27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게임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>
                          <a:effectLst/>
                        </a:rPr>
                        <a:t>기록하다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게임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>
                          <a:effectLst/>
                        </a:rPr>
                        <a:t>기록하다</a:t>
                      </a:r>
                      <a:r>
                        <a:rPr lang="en-US" altLang="ko-KR" sz="1100">
                          <a:effectLst/>
                        </a:rPr>
                        <a:t>(</a:t>
                      </a:r>
                      <a:r>
                        <a:rPr lang="ko-KR" altLang="en-US" sz="1100">
                          <a:effectLst/>
                        </a:rPr>
                        <a:t>게임번호</a:t>
                      </a:r>
                      <a:r>
                        <a:rPr lang="en-US" altLang="ko-KR" sz="1100">
                          <a:effectLst/>
                        </a:rPr>
                        <a:t>(</a:t>
                      </a:r>
                      <a:r>
                        <a:rPr lang="af-ZA" sz="1100">
                          <a:effectLst/>
                        </a:rPr>
                        <a:t>FK), </a:t>
                      </a:r>
                      <a:r>
                        <a:rPr lang="ko-KR" altLang="en-US" sz="1100">
                          <a:effectLst/>
                        </a:rPr>
                        <a:t>회원</a:t>
                      </a:r>
                      <a:r>
                        <a:rPr lang="af-ZA" sz="1100">
                          <a:effectLst/>
                        </a:rPr>
                        <a:t>ID(FK), </a:t>
                      </a:r>
                      <a:r>
                        <a:rPr lang="ko-KR" altLang="en-US" sz="1100">
                          <a:effectLst/>
                        </a:rPr>
                        <a:t>종료일시</a:t>
                      </a:r>
                      <a:r>
                        <a:rPr lang="en-US" altLang="ko-KR" sz="1100">
                          <a:effectLst/>
                        </a:rPr>
                        <a:t>, </a:t>
                      </a:r>
                      <a:r>
                        <a:rPr lang="ko-KR" altLang="en-US" sz="1100">
                          <a:effectLst/>
                        </a:rPr>
                        <a:t>게임점수</a:t>
                      </a:r>
                      <a:r>
                        <a:rPr lang="en-US" altLang="ko-KR" sz="1100">
                          <a:effectLst/>
                        </a:rPr>
                        <a:t>)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912503146"/>
                  </a:ext>
                </a:extLst>
              </a:tr>
              <a:tr h="559814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effectLst/>
                        </a:rPr>
                        <a:t>28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게임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 err="1">
                          <a:effectLst/>
                        </a:rPr>
                        <a:t>굿즈증정하다</a:t>
                      </a:r>
                      <a:endParaRPr lang="ko-KR" altLang="en-US" sz="1100" err="1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effectLst/>
                        </a:rPr>
                        <a:t>게임</a:t>
                      </a:r>
                      <a:r>
                        <a:rPr lang="en-US" altLang="ko-KR" sz="1100">
                          <a:effectLst/>
                        </a:rPr>
                        <a:t>_</a:t>
                      </a:r>
                      <a:r>
                        <a:rPr lang="ko-KR" altLang="en-US" sz="1100" err="1">
                          <a:effectLst/>
                        </a:rPr>
                        <a:t>굿즈증정하다</a:t>
                      </a:r>
                      <a:r>
                        <a:rPr lang="en-US" altLang="ko-KR" sz="1100">
                          <a:effectLst/>
                        </a:rPr>
                        <a:t>(</a:t>
                      </a:r>
                      <a:r>
                        <a:rPr lang="ko-KR" altLang="en-US" sz="1100">
                          <a:effectLst/>
                        </a:rPr>
                        <a:t>게임번호</a:t>
                      </a:r>
                      <a:r>
                        <a:rPr lang="en-US" altLang="ko-KR" sz="1100">
                          <a:effectLst/>
                        </a:rPr>
                        <a:t>(</a:t>
                      </a:r>
                      <a:r>
                        <a:rPr lang="af-ZA" sz="1100">
                          <a:effectLst/>
                        </a:rPr>
                        <a:t>FK), </a:t>
                      </a:r>
                      <a:r>
                        <a:rPr lang="ko-KR" altLang="en-US" sz="1100">
                          <a:effectLst/>
                        </a:rPr>
                        <a:t>회원</a:t>
                      </a:r>
                      <a:r>
                        <a:rPr lang="af-ZA" sz="1100">
                          <a:effectLst/>
                        </a:rPr>
                        <a:t>ID(FK), </a:t>
                      </a:r>
                      <a:r>
                        <a:rPr lang="ko-KR" altLang="en-US" sz="1100">
                          <a:effectLst/>
                        </a:rPr>
                        <a:t>배송일시</a:t>
                      </a:r>
                      <a:r>
                        <a:rPr lang="en-US" altLang="ko-KR" sz="1100">
                          <a:effectLst/>
                        </a:rPr>
                        <a:t>, </a:t>
                      </a:r>
                      <a:r>
                        <a:rPr lang="ko-KR" altLang="en-US" sz="1100">
                          <a:effectLst/>
                        </a:rPr>
                        <a:t>상품개수</a:t>
                      </a:r>
                      <a:r>
                        <a:rPr lang="en-US" altLang="ko-KR" sz="1100">
                          <a:effectLst/>
                        </a:rPr>
                        <a:t>, </a:t>
                      </a:r>
                      <a:r>
                        <a:rPr lang="ko-KR" altLang="en-US" sz="1100">
                          <a:effectLst/>
                        </a:rPr>
                        <a:t>배송지</a:t>
                      </a:r>
                      <a:r>
                        <a:rPr lang="en-US" altLang="ko-KR" sz="1100">
                          <a:effectLst/>
                        </a:rPr>
                        <a:t>, </a:t>
                      </a:r>
                      <a:r>
                        <a:rPr lang="ko-KR" altLang="en-US" sz="1100">
                          <a:effectLst/>
                        </a:rPr>
                        <a:t>연도</a:t>
                      </a:r>
                      <a:r>
                        <a:rPr lang="en-US" altLang="ko-KR" sz="1100">
                          <a:effectLst/>
                        </a:rPr>
                        <a:t>, </a:t>
                      </a:r>
                      <a:r>
                        <a:rPr lang="ko-KR" altLang="en-US" sz="1100">
                          <a:effectLst/>
                        </a:rPr>
                        <a:t>분기</a:t>
                      </a:r>
                      <a:r>
                        <a:rPr lang="en-US" altLang="ko-KR" sz="1100">
                          <a:effectLst/>
                        </a:rPr>
                        <a:t>)</a:t>
                      </a:r>
                      <a:endParaRPr lang="ko-KR" altLang="en-US" sz="110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marL="12700" indent="-12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082971718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2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82865A-C271-E63B-6965-9F43CF3209BA}"/>
              </a:ext>
            </a:extLst>
          </p:cNvPr>
          <p:cNvSpPr txBox="1"/>
          <p:nvPr/>
        </p:nvSpPr>
        <p:spPr>
          <a:xfrm>
            <a:off x="3492500" y="3038447"/>
            <a:ext cx="51181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4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lt"/>
              </a:rPr>
              <a:t>물리적 설계</a:t>
            </a:r>
            <a:endParaRPr 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96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4199A5E-8969-D8A1-9183-ED8D73744433}"/>
              </a:ext>
            </a:extLst>
          </p:cNvPr>
          <p:cNvSpPr txBox="1">
            <a:spLocks/>
          </p:cNvSpPr>
          <p:nvPr/>
        </p:nvSpPr>
        <p:spPr>
          <a:xfrm>
            <a:off x="843116" y="206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물리적 설계</a:t>
            </a:r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 </a:t>
            </a:r>
            <a:r>
              <a:rPr 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(테이블 구조 명세서</a:t>
            </a:r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)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j-lt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B8122C9-134F-42F9-E352-B40042228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586012"/>
              </p:ext>
            </p:extLst>
          </p:nvPr>
        </p:nvGraphicFramePr>
        <p:xfrm>
          <a:off x="840509" y="1485417"/>
          <a:ext cx="10095346" cy="51587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51729">
                  <a:extLst>
                    <a:ext uri="{9D8B030D-6E8A-4147-A177-3AD203B41FA5}">
                      <a16:colId xmlns:a16="http://schemas.microsoft.com/office/drawing/2014/main" val="2789546706"/>
                    </a:ext>
                  </a:extLst>
                </a:gridCol>
                <a:gridCol w="1934932">
                  <a:extLst>
                    <a:ext uri="{9D8B030D-6E8A-4147-A177-3AD203B41FA5}">
                      <a16:colId xmlns:a16="http://schemas.microsoft.com/office/drawing/2014/main" val="1161848758"/>
                    </a:ext>
                  </a:extLst>
                </a:gridCol>
                <a:gridCol w="1655761">
                  <a:extLst>
                    <a:ext uri="{9D8B030D-6E8A-4147-A177-3AD203B41FA5}">
                      <a16:colId xmlns:a16="http://schemas.microsoft.com/office/drawing/2014/main" val="2248068536"/>
                    </a:ext>
                  </a:extLst>
                </a:gridCol>
                <a:gridCol w="1338086">
                  <a:extLst>
                    <a:ext uri="{9D8B030D-6E8A-4147-A177-3AD203B41FA5}">
                      <a16:colId xmlns:a16="http://schemas.microsoft.com/office/drawing/2014/main" val="1176028232"/>
                    </a:ext>
                  </a:extLst>
                </a:gridCol>
                <a:gridCol w="644977">
                  <a:extLst>
                    <a:ext uri="{9D8B030D-6E8A-4147-A177-3AD203B41FA5}">
                      <a16:colId xmlns:a16="http://schemas.microsoft.com/office/drawing/2014/main" val="759327137"/>
                    </a:ext>
                  </a:extLst>
                </a:gridCol>
                <a:gridCol w="962652">
                  <a:extLst>
                    <a:ext uri="{9D8B030D-6E8A-4147-A177-3AD203B41FA5}">
                      <a16:colId xmlns:a16="http://schemas.microsoft.com/office/drawing/2014/main" val="3723541304"/>
                    </a:ext>
                  </a:extLst>
                </a:gridCol>
                <a:gridCol w="471698">
                  <a:extLst>
                    <a:ext uri="{9D8B030D-6E8A-4147-A177-3AD203B41FA5}">
                      <a16:colId xmlns:a16="http://schemas.microsoft.com/office/drawing/2014/main" val="2318389551"/>
                    </a:ext>
                  </a:extLst>
                </a:gridCol>
                <a:gridCol w="2435511">
                  <a:extLst>
                    <a:ext uri="{9D8B030D-6E8A-4147-A177-3AD203B41FA5}">
                      <a16:colId xmlns:a16="http://schemas.microsoft.com/office/drawing/2014/main" val="1349049741"/>
                    </a:ext>
                  </a:extLst>
                </a:gridCol>
              </a:tblGrid>
              <a:tr h="21917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722215417"/>
                  </a:ext>
                </a:extLst>
              </a:tr>
              <a:tr h="211347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3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102467557"/>
                  </a:ext>
                </a:extLst>
              </a:tr>
              <a:tr h="211347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닉네임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닉네임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UNIQUE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189253494"/>
                  </a:ext>
                </a:extLst>
              </a:tr>
              <a:tr h="211347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64</a:t>
                      </a: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980319529"/>
                  </a:ext>
                </a:extLst>
              </a:tr>
              <a:tr h="211347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이메일주소</a:t>
                      </a:r>
                      <a:endParaRPr lang="ko-KR" altLang="en-US" sz="13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이메일주소</a:t>
                      </a:r>
                      <a:endParaRPr lang="ko-KR" altLang="en-US" sz="13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488854160"/>
                  </a:ext>
                </a:extLst>
              </a:tr>
              <a:tr h="211347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생년월일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생년월일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401404693"/>
                  </a:ext>
                </a:extLst>
              </a:tr>
              <a:tr h="211347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CHECK( 'M' </a:t>
                      </a:r>
                      <a:r>
                        <a:rPr lang="af-ZA" sz="13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</a:t>
                      </a: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'W')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68733571"/>
                  </a:ext>
                </a:extLst>
              </a:tr>
              <a:tr h="211347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가입인증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가입인증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88</a:t>
                      </a: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744408118"/>
                  </a:ext>
                </a:extLst>
              </a:tr>
              <a:tr h="211347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가입일자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가입일자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535882429"/>
                  </a:ext>
                </a:extLst>
              </a:tr>
              <a:tr h="211347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휴대전화번호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휴대전화번호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045367515"/>
                  </a:ext>
                </a:extLst>
              </a:tr>
              <a:tr h="211347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일반전화번호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일반전화번호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159310147"/>
                  </a:ext>
                </a:extLst>
              </a:tr>
              <a:tr h="211347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80368159"/>
                  </a:ext>
                </a:extLst>
              </a:tr>
              <a:tr h="21917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서비스이용점수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서비스이용점수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DEFAULT </a:t>
                      </a: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</a:t>
                      </a: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282254614"/>
                  </a:ext>
                </a:extLst>
              </a:tr>
              <a:tr h="21917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직거래이용점수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직거래이용점수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DEFAULT </a:t>
                      </a: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</a:t>
                      </a: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046715833"/>
                  </a:ext>
                </a:extLst>
              </a:tr>
              <a:tr h="21917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게임등급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게임등급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13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DEFAULT </a:t>
                      </a: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</a:t>
                      </a: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'5</a:t>
                      </a: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</a:t>
                      </a: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559099211"/>
                  </a:ext>
                </a:extLst>
              </a:tr>
              <a:tr h="21917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회원등급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회원등급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DEFAULT </a:t>
                      </a: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</a:t>
                      </a: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SD'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595996013"/>
                  </a:ext>
                </a:extLst>
              </a:tr>
              <a:tr h="21917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경고누적횟수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경고누적횟수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DEFAULT </a:t>
                      </a: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</a:t>
                      </a: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510337852"/>
                  </a:ext>
                </a:extLst>
              </a:tr>
              <a:tr h="399211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계정비활성화여부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계정비활성화여부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DEFAULT </a:t>
                      </a:r>
                      <a:r>
                        <a:rPr lang="ko-KR" altLang="en-US" sz="13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</a:t>
                      </a:r>
                      <a:r>
                        <a:rPr lang="en-US" altLang="ko-KR" sz="13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'0'</a:t>
                      </a:r>
                      <a:endParaRPr lang="ko-KR" altLang="en-US" sz="13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CHECK( '0' OR '1')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92964960"/>
                  </a:ext>
                </a:extLst>
              </a:tr>
              <a:tr h="21917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누적구매포인트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누적구매포인트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DEFAULT </a:t>
                      </a:r>
                      <a:r>
                        <a:rPr lang="ko-KR" altLang="en-US" sz="13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</a:t>
                      </a:r>
                      <a:r>
                        <a:rPr lang="en-US" altLang="ko-KR" sz="13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3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595964709"/>
                  </a:ext>
                </a:extLst>
              </a:tr>
              <a:tr h="211347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</a:t>
                      </a: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지갑주소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지갑주소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34</a:t>
                      </a: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603386796"/>
                  </a:ext>
                </a:extLst>
              </a:tr>
              <a:tr h="21917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법정대리인번호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법정대리인번호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3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3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법정대리인</a:t>
                      </a:r>
                      <a:r>
                        <a:rPr lang="en-US" altLang="ko-KR" sz="13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3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대리인</a:t>
                      </a:r>
                      <a:r>
                        <a:rPr lang="en-US" altLang="ko-KR" sz="13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3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r>
                        <a:rPr lang="en-US" altLang="ko-KR" sz="13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3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3017846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87D8890-5F3F-A195-8C51-C363D838D83D}"/>
              </a:ext>
            </a:extLst>
          </p:cNvPr>
          <p:cNvSpPr txBox="1"/>
          <p:nvPr/>
        </p:nvSpPr>
        <p:spPr>
          <a:xfrm>
            <a:off x="843116" y="1177640"/>
            <a:ext cx="493274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ko-KR" sz="1400" b="1" dirty="0">
                <a:latin typeface="+mn-ea"/>
              </a:rPr>
              <a:t>Ⅴ-1-1. </a:t>
            </a:r>
            <a:r>
              <a:rPr lang="ko-KR" sz="1400" b="1" dirty="0">
                <a:latin typeface="+mn-ea"/>
              </a:rPr>
              <a:t>회원</a:t>
            </a:r>
            <a:r>
              <a:rPr lang="en-US" altLang="ko-KR" sz="1400" b="1" dirty="0">
                <a:latin typeface="+mn-ea"/>
              </a:rPr>
              <a:t> </a:t>
            </a:r>
            <a:r>
              <a:rPr lang="ko-KR" sz="1400" b="1" dirty="0" err="1">
                <a:latin typeface="+mn-ea"/>
              </a:rPr>
              <a:t>릴레이션</a:t>
            </a:r>
            <a:r>
              <a:rPr lang="en-US" sz="1400" b="1" dirty="0">
                <a:latin typeface="+mn-ea"/>
              </a:rPr>
              <a:t> : </a:t>
            </a:r>
            <a:r>
              <a:rPr lang="ko-KR" altLang="en-US" sz="1400" b="1" dirty="0">
                <a:latin typeface="+mn-ea"/>
              </a:rPr>
              <a:t>회원</a:t>
            </a:r>
            <a:r>
              <a:rPr lang="en-US" sz="1400" b="1" dirty="0">
                <a:latin typeface="+mn-ea"/>
              </a:rPr>
              <a:t> </a:t>
            </a:r>
            <a:r>
              <a:rPr lang="ko-KR" sz="1400" b="1" dirty="0">
                <a:latin typeface="+mn-ea"/>
              </a:rPr>
              <a:t>테이블 </a:t>
            </a:r>
            <a:endParaRPr lang="en-US" sz="14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00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4199A5E-8969-D8A1-9183-ED8D73744433}"/>
              </a:ext>
            </a:extLst>
          </p:cNvPr>
          <p:cNvSpPr txBox="1">
            <a:spLocks/>
          </p:cNvSpPr>
          <p:nvPr/>
        </p:nvSpPr>
        <p:spPr>
          <a:xfrm>
            <a:off x="843116" y="206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물리적 설계</a:t>
            </a:r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 </a:t>
            </a:r>
            <a:r>
              <a:rPr 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(테이블 구조 명세서</a:t>
            </a:r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)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j-lt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79A8CEE-4765-B3F4-1BB1-B49C8D359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427352"/>
              </p:ext>
            </p:extLst>
          </p:nvPr>
        </p:nvGraphicFramePr>
        <p:xfrm>
          <a:off x="916329" y="1707266"/>
          <a:ext cx="6012203" cy="30035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012203">
                  <a:extLst>
                    <a:ext uri="{9D8B030D-6E8A-4147-A177-3AD203B41FA5}">
                      <a16:colId xmlns:a16="http://schemas.microsoft.com/office/drawing/2014/main" val="3909692182"/>
                    </a:ext>
                  </a:extLst>
                </a:gridCol>
              </a:tblGrid>
              <a:tr h="300355"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선호영화장르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장르명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618139143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39630F0-8C7D-2EC1-D48B-B1CF23AF0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73416"/>
              </p:ext>
            </p:extLst>
          </p:nvPr>
        </p:nvGraphicFramePr>
        <p:xfrm>
          <a:off x="911085" y="2121906"/>
          <a:ext cx="8241794" cy="9677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28597">
                  <a:extLst>
                    <a:ext uri="{9D8B030D-6E8A-4147-A177-3AD203B41FA5}">
                      <a16:colId xmlns:a16="http://schemas.microsoft.com/office/drawing/2014/main" val="1197302440"/>
                    </a:ext>
                  </a:extLst>
                </a:gridCol>
                <a:gridCol w="1028597">
                  <a:extLst>
                    <a:ext uri="{9D8B030D-6E8A-4147-A177-3AD203B41FA5}">
                      <a16:colId xmlns:a16="http://schemas.microsoft.com/office/drawing/2014/main" val="3168218782"/>
                    </a:ext>
                  </a:extLst>
                </a:gridCol>
                <a:gridCol w="1028597">
                  <a:extLst>
                    <a:ext uri="{9D8B030D-6E8A-4147-A177-3AD203B41FA5}">
                      <a16:colId xmlns:a16="http://schemas.microsoft.com/office/drawing/2014/main" val="2787131613"/>
                    </a:ext>
                  </a:extLst>
                </a:gridCol>
                <a:gridCol w="1080677">
                  <a:extLst>
                    <a:ext uri="{9D8B030D-6E8A-4147-A177-3AD203B41FA5}">
                      <a16:colId xmlns:a16="http://schemas.microsoft.com/office/drawing/2014/main" val="993484165"/>
                    </a:ext>
                  </a:extLst>
                </a:gridCol>
                <a:gridCol w="989535">
                  <a:extLst>
                    <a:ext uri="{9D8B030D-6E8A-4147-A177-3AD203B41FA5}">
                      <a16:colId xmlns:a16="http://schemas.microsoft.com/office/drawing/2014/main" val="2028777795"/>
                    </a:ext>
                  </a:extLst>
                </a:gridCol>
                <a:gridCol w="1028597">
                  <a:extLst>
                    <a:ext uri="{9D8B030D-6E8A-4147-A177-3AD203B41FA5}">
                      <a16:colId xmlns:a16="http://schemas.microsoft.com/office/drawing/2014/main" val="504981730"/>
                    </a:ext>
                  </a:extLst>
                </a:gridCol>
                <a:gridCol w="1028597">
                  <a:extLst>
                    <a:ext uri="{9D8B030D-6E8A-4147-A177-3AD203B41FA5}">
                      <a16:colId xmlns:a16="http://schemas.microsoft.com/office/drawing/2014/main" val="3810058763"/>
                    </a:ext>
                  </a:extLst>
                </a:gridCol>
                <a:gridCol w="1028597">
                  <a:extLst>
                    <a:ext uri="{9D8B030D-6E8A-4147-A177-3AD203B41FA5}">
                      <a16:colId xmlns:a16="http://schemas.microsoft.com/office/drawing/2014/main" val="3903572280"/>
                    </a:ext>
                  </a:extLst>
                </a:gridCol>
              </a:tblGrid>
              <a:tr h="221119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52263606"/>
                  </a:ext>
                </a:extLst>
              </a:tr>
              <a:tr h="400779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849517152"/>
                  </a:ext>
                </a:extLst>
              </a:tr>
              <a:tr h="221119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장르명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장르명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56761318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F9679F1-D1E5-76C5-B066-AD85DD1EF7FD}"/>
              </a:ext>
            </a:extLst>
          </p:cNvPr>
          <p:cNvSpPr txBox="1"/>
          <p:nvPr/>
        </p:nvSpPr>
        <p:spPr>
          <a:xfrm>
            <a:off x="911085" y="1371662"/>
            <a:ext cx="493274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ko-KR" sz="1400" b="1" dirty="0">
                <a:latin typeface="+mn-ea"/>
              </a:rPr>
              <a:t>Ⅴ-1-2. </a:t>
            </a:r>
            <a:r>
              <a:rPr lang="ko-KR" altLang="en-US" sz="1400" b="1" dirty="0">
                <a:latin typeface="+mn-ea"/>
              </a:rPr>
              <a:t>선호영화장르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 err="1">
                <a:latin typeface="+mn-ea"/>
              </a:rPr>
              <a:t>릴레이션</a:t>
            </a:r>
            <a:r>
              <a:rPr lang="en-US" altLang="ko-KR" sz="1400" b="1" dirty="0">
                <a:latin typeface="+mn-ea"/>
              </a:rPr>
              <a:t> : </a:t>
            </a:r>
            <a:r>
              <a:rPr lang="ko-KR" altLang="en-US" sz="1400" b="1" dirty="0">
                <a:latin typeface="+mn-ea"/>
              </a:rPr>
              <a:t>선호영화장르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테이블</a:t>
            </a:r>
            <a:endParaRPr lang="en-US" altLang="ko-KR" sz="1400" b="1" dirty="0">
              <a:latin typeface="+mn-ea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8210FAFC-F416-52DF-91FC-39304C1EB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280546"/>
              </p:ext>
            </p:extLst>
          </p:nvPr>
        </p:nvGraphicFramePr>
        <p:xfrm>
          <a:off x="901559" y="3836525"/>
          <a:ext cx="6048375" cy="28814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048375">
                  <a:extLst>
                    <a:ext uri="{9D8B030D-6E8A-4147-A177-3AD203B41FA5}">
                      <a16:colId xmlns:a16="http://schemas.microsoft.com/office/drawing/2014/main" val="4147482117"/>
                    </a:ext>
                  </a:extLst>
                </a:gridCol>
              </a:tblGrid>
              <a:tr h="288145"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</a:rPr>
                        <a:t>법정대리인</a:t>
                      </a:r>
                      <a:r>
                        <a:rPr lang="en-US" altLang="ko-KR" sz="1400" dirty="0">
                          <a:effectLst/>
                        </a:rPr>
                        <a:t>(</a:t>
                      </a:r>
                      <a:r>
                        <a:rPr lang="ko-KR" altLang="en-US" sz="1400" dirty="0">
                          <a:effectLst/>
                        </a:rPr>
                        <a:t>대리인</a:t>
                      </a:r>
                      <a:r>
                        <a:rPr lang="en-US" altLang="ko-KR" sz="1400" dirty="0">
                          <a:effectLst/>
                        </a:rPr>
                        <a:t>_</a:t>
                      </a:r>
                      <a:r>
                        <a:rPr lang="ko-KR" altLang="en-US" sz="1400" dirty="0">
                          <a:effectLst/>
                        </a:rPr>
                        <a:t>번호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성명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연락처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 err="1">
                          <a:effectLst/>
                        </a:rPr>
                        <a:t>인증정보</a:t>
                      </a:r>
                      <a:r>
                        <a:rPr lang="en-US" altLang="ko-KR" sz="1400" dirty="0">
                          <a:effectLst/>
                        </a:rPr>
                        <a:t>)</a:t>
                      </a:r>
                      <a:endParaRPr lang="ko-KR" altLang="en-US" sz="1400" dirty="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276756413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A0B1BB1E-9517-D45B-BF59-9C0DF95AA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437294"/>
              </p:ext>
            </p:extLst>
          </p:nvPr>
        </p:nvGraphicFramePr>
        <p:xfrm>
          <a:off x="901438" y="4306385"/>
          <a:ext cx="8251441" cy="158877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29803">
                  <a:extLst>
                    <a:ext uri="{9D8B030D-6E8A-4147-A177-3AD203B41FA5}">
                      <a16:colId xmlns:a16="http://schemas.microsoft.com/office/drawing/2014/main" val="3913529636"/>
                    </a:ext>
                  </a:extLst>
                </a:gridCol>
                <a:gridCol w="1225333">
                  <a:extLst>
                    <a:ext uri="{9D8B030D-6E8A-4147-A177-3AD203B41FA5}">
                      <a16:colId xmlns:a16="http://schemas.microsoft.com/office/drawing/2014/main" val="3094131212"/>
                    </a:ext>
                  </a:extLst>
                </a:gridCol>
                <a:gridCol w="1319538">
                  <a:extLst>
                    <a:ext uri="{9D8B030D-6E8A-4147-A177-3AD203B41FA5}">
                      <a16:colId xmlns:a16="http://schemas.microsoft.com/office/drawing/2014/main" val="2580423680"/>
                    </a:ext>
                  </a:extLst>
                </a:gridCol>
                <a:gridCol w="1114560">
                  <a:extLst>
                    <a:ext uri="{9D8B030D-6E8A-4147-A177-3AD203B41FA5}">
                      <a16:colId xmlns:a16="http://schemas.microsoft.com/office/drawing/2014/main" val="2552261419"/>
                    </a:ext>
                  </a:extLst>
                </a:gridCol>
                <a:gridCol w="622290">
                  <a:extLst>
                    <a:ext uri="{9D8B030D-6E8A-4147-A177-3AD203B41FA5}">
                      <a16:colId xmlns:a16="http://schemas.microsoft.com/office/drawing/2014/main" val="675066319"/>
                    </a:ext>
                  </a:extLst>
                </a:gridCol>
                <a:gridCol w="1067559">
                  <a:extLst>
                    <a:ext uri="{9D8B030D-6E8A-4147-A177-3AD203B41FA5}">
                      <a16:colId xmlns:a16="http://schemas.microsoft.com/office/drawing/2014/main" val="889689606"/>
                    </a:ext>
                  </a:extLst>
                </a:gridCol>
                <a:gridCol w="842555">
                  <a:extLst>
                    <a:ext uri="{9D8B030D-6E8A-4147-A177-3AD203B41FA5}">
                      <a16:colId xmlns:a16="http://schemas.microsoft.com/office/drawing/2014/main" val="1162585942"/>
                    </a:ext>
                  </a:extLst>
                </a:gridCol>
                <a:gridCol w="1029803">
                  <a:extLst>
                    <a:ext uri="{9D8B030D-6E8A-4147-A177-3AD203B41FA5}">
                      <a16:colId xmlns:a16="http://schemas.microsoft.com/office/drawing/2014/main" val="899031068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58526309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대리인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대리인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57729734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35245017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연락처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연락처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28194557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인증정보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인증정보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88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99425054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65F8CDD2-114A-4952-B346-508447B229EC}"/>
              </a:ext>
            </a:extLst>
          </p:cNvPr>
          <p:cNvSpPr txBox="1"/>
          <p:nvPr/>
        </p:nvSpPr>
        <p:spPr>
          <a:xfrm>
            <a:off x="846881" y="3499411"/>
            <a:ext cx="437330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ko-KR" sz="1400" b="1" dirty="0">
                <a:latin typeface="+mn-ea"/>
              </a:rPr>
              <a:t>Ⅴ-1-3. </a:t>
            </a:r>
            <a:r>
              <a:rPr lang="ko-KR" altLang="en-US" sz="1400" b="1" dirty="0">
                <a:latin typeface="+mn-ea"/>
              </a:rPr>
              <a:t>법정대리인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릴레이션</a:t>
            </a:r>
            <a:r>
              <a:rPr lang="en-US" altLang="ko-KR" sz="1400" b="1" dirty="0">
                <a:latin typeface="+mn-ea"/>
              </a:rPr>
              <a:t> : </a:t>
            </a:r>
            <a:r>
              <a:rPr lang="ko-KR" altLang="en-US" sz="1400" b="1" dirty="0">
                <a:latin typeface="+mn-ea"/>
              </a:rPr>
              <a:t>법정대리인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테이블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75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4199A5E-8969-D8A1-9183-ED8D73744433}"/>
              </a:ext>
            </a:extLst>
          </p:cNvPr>
          <p:cNvSpPr txBox="1">
            <a:spLocks/>
          </p:cNvSpPr>
          <p:nvPr/>
        </p:nvSpPr>
        <p:spPr>
          <a:xfrm>
            <a:off x="843116" y="206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물리적 설계</a:t>
            </a:r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 </a:t>
            </a:r>
            <a:r>
              <a:rPr lang="ko-KR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(테이블 구조 명세서</a:t>
            </a:r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)</a:t>
            </a:r>
            <a:endParaRPr lang="ko-KR" altLang="en-US" sz="3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j-lt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5F52BE9-8870-B649-8DA9-F5833C8D1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627"/>
              </p:ext>
            </p:extLst>
          </p:nvPr>
        </p:nvGraphicFramePr>
        <p:xfrm>
          <a:off x="959432" y="1531233"/>
          <a:ext cx="9327925" cy="325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327925">
                  <a:extLst>
                    <a:ext uri="{9D8B030D-6E8A-4147-A177-3AD203B41FA5}">
                      <a16:colId xmlns:a16="http://schemas.microsoft.com/office/drawing/2014/main" val="2601776831"/>
                    </a:ext>
                  </a:extLst>
                </a:gridCol>
              </a:tblGrid>
              <a:tr h="325440"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제작국가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개봉일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누적관객수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상영시간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관람등급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줄거리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사진정보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예고편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주요장면영상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06810831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44CA0CA-ABD1-87E2-2713-C28A860AE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99348"/>
              </p:ext>
            </p:extLst>
          </p:nvPr>
        </p:nvGraphicFramePr>
        <p:xfrm>
          <a:off x="960846" y="1892702"/>
          <a:ext cx="9960439" cy="3017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43088">
                  <a:extLst>
                    <a:ext uri="{9D8B030D-6E8A-4147-A177-3AD203B41FA5}">
                      <a16:colId xmlns:a16="http://schemas.microsoft.com/office/drawing/2014/main" val="2285746472"/>
                    </a:ext>
                  </a:extLst>
                </a:gridCol>
                <a:gridCol w="1243088">
                  <a:extLst>
                    <a:ext uri="{9D8B030D-6E8A-4147-A177-3AD203B41FA5}">
                      <a16:colId xmlns:a16="http://schemas.microsoft.com/office/drawing/2014/main" val="808328239"/>
                    </a:ext>
                  </a:extLst>
                </a:gridCol>
                <a:gridCol w="1243088">
                  <a:extLst>
                    <a:ext uri="{9D8B030D-6E8A-4147-A177-3AD203B41FA5}">
                      <a16:colId xmlns:a16="http://schemas.microsoft.com/office/drawing/2014/main" val="1400701710"/>
                    </a:ext>
                  </a:extLst>
                </a:gridCol>
                <a:gridCol w="1306029">
                  <a:extLst>
                    <a:ext uri="{9D8B030D-6E8A-4147-A177-3AD203B41FA5}">
                      <a16:colId xmlns:a16="http://schemas.microsoft.com/office/drawing/2014/main" val="1175014122"/>
                    </a:ext>
                  </a:extLst>
                </a:gridCol>
                <a:gridCol w="1195882">
                  <a:extLst>
                    <a:ext uri="{9D8B030D-6E8A-4147-A177-3AD203B41FA5}">
                      <a16:colId xmlns:a16="http://schemas.microsoft.com/office/drawing/2014/main" val="386815685"/>
                    </a:ext>
                  </a:extLst>
                </a:gridCol>
                <a:gridCol w="1243088">
                  <a:extLst>
                    <a:ext uri="{9D8B030D-6E8A-4147-A177-3AD203B41FA5}">
                      <a16:colId xmlns:a16="http://schemas.microsoft.com/office/drawing/2014/main" val="3820273172"/>
                    </a:ext>
                  </a:extLst>
                </a:gridCol>
                <a:gridCol w="1243088">
                  <a:extLst>
                    <a:ext uri="{9D8B030D-6E8A-4147-A177-3AD203B41FA5}">
                      <a16:colId xmlns:a16="http://schemas.microsoft.com/office/drawing/2014/main" val="2743497890"/>
                    </a:ext>
                  </a:extLst>
                </a:gridCol>
                <a:gridCol w="1243088">
                  <a:extLst>
                    <a:ext uri="{9D8B030D-6E8A-4147-A177-3AD203B41FA5}">
                      <a16:colId xmlns:a16="http://schemas.microsoft.com/office/drawing/2014/main" val="1190970626"/>
                    </a:ext>
                  </a:extLst>
                </a:gridCol>
              </a:tblGrid>
              <a:tr h="202647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962597954"/>
                  </a:ext>
                </a:extLst>
              </a:tr>
              <a:tr h="19343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697239829"/>
                  </a:ext>
                </a:extLst>
              </a:tr>
              <a:tr h="19343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930019123"/>
                  </a:ext>
                </a:extLst>
              </a:tr>
              <a:tr h="19343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제작국가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제작국가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01767090"/>
                  </a:ext>
                </a:extLst>
              </a:tr>
              <a:tr h="19343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개봉일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개봉일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01025226"/>
                  </a:ext>
                </a:extLst>
              </a:tr>
              <a:tr h="19343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누적관객수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누적관객수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934449801"/>
                  </a:ext>
                </a:extLst>
              </a:tr>
              <a:tr h="19343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상영시간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상영시간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936602781"/>
                  </a:ext>
                </a:extLst>
              </a:tr>
              <a:tr h="19343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관람등급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관람등급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613670747"/>
                  </a:ext>
                </a:extLst>
              </a:tr>
              <a:tr h="19343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줄거리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줄거리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669954718"/>
                  </a:ext>
                </a:extLst>
              </a:tr>
              <a:tr h="19343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사진정보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사진정보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575645248"/>
                  </a:ext>
                </a:extLst>
              </a:tr>
              <a:tr h="19343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예고편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예고편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735678995"/>
                  </a:ext>
                </a:extLst>
              </a:tr>
              <a:tr h="19343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주요장면영상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주요장면영상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5179000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7A83AF-B222-18DD-BF4F-B765EE00195F}"/>
              </a:ext>
            </a:extLst>
          </p:cNvPr>
          <p:cNvSpPr txBox="1"/>
          <p:nvPr/>
        </p:nvSpPr>
        <p:spPr>
          <a:xfrm>
            <a:off x="846881" y="1174831"/>
            <a:ext cx="32544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ko-KR" sz="1400" b="1">
                <a:latin typeface="+mn-ea"/>
              </a:rPr>
              <a:t>Ⅴ-1-4. </a:t>
            </a:r>
            <a:r>
              <a:rPr lang="ko-KR" altLang="en-US" sz="1400" b="1">
                <a:latin typeface="+mn-ea"/>
              </a:rPr>
              <a:t>영화</a:t>
            </a:r>
            <a:r>
              <a:rPr lang="en-US" altLang="ko-KR" sz="1400" b="1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릴레이션</a:t>
            </a:r>
            <a:r>
              <a:rPr lang="en-US" altLang="ko-KR" sz="1400" b="1">
                <a:latin typeface="+mn-ea"/>
              </a:rPr>
              <a:t> : </a:t>
            </a:r>
            <a:r>
              <a:rPr lang="ko-KR" altLang="en-US" sz="1400" b="1">
                <a:latin typeface="+mn-ea"/>
              </a:rPr>
              <a:t>영화</a:t>
            </a:r>
            <a:r>
              <a:rPr lang="en-US" altLang="ko-KR" sz="1400" b="1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테이블</a:t>
            </a:r>
            <a:endParaRPr lang="en-US" altLang="ko-KR" sz="1400" b="1">
              <a:latin typeface="+mn-ea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9B7B108-6DF7-41BD-0FB0-D402417EC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401651"/>
              </p:ext>
            </p:extLst>
          </p:nvPr>
        </p:nvGraphicFramePr>
        <p:xfrm>
          <a:off x="949786" y="5350879"/>
          <a:ext cx="4758279" cy="26526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758279">
                  <a:extLst>
                    <a:ext uri="{9D8B030D-6E8A-4147-A177-3AD203B41FA5}">
                      <a16:colId xmlns:a16="http://schemas.microsoft.com/office/drawing/2014/main" val="737680907"/>
                    </a:ext>
                  </a:extLst>
                </a:gridCol>
              </a:tblGrid>
              <a:tr h="265267"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영화장르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장르명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44812623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6A082CA-CF6C-4359-AE4A-D31486F06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59238"/>
              </p:ext>
            </p:extLst>
          </p:nvPr>
        </p:nvGraphicFramePr>
        <p:xfrm>
          <a:off x="950434" y="5730959"/>
          <a:ext cx="9979730" cy="93027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32941">
                  <a:extLst>
                    <a:ext uri="{9D8B030D-6E8A-4147-A177-3AD203B41FA5}">
                      <a16:colId xmlns:a16="http://schemas.microsoft.com/office/drawing/2014/main" val="3172880629"/>
                    </a:ext>
                  </a:extLst>
                </a:gridCol>
                <a:gridCol w="1332941">
                  <a:extLst>
                    <a:ext uri="{9D8B030D-6E8A-4147-A177-3AD203B41FA5}">
                      <a16:colId xmlns:a16="http://schemas.microsoft.com/office/drawing/2014/main" val="3599428747"/>
                    </a:ext>
                  </a:extLst>
                </a:gridCol>
                <a:gridCol w="1332941">
                  <a:extLst>
                    <a:ext uri="{9D8B030D-6E8A-4147-A177-3AD203B41FA5}">
                      <a16:colId xmlns:a16="http://schemas.microsoft.com/office/drawing/2014/main" val="176822898"/>
                    </a:ext>
                  </a:extLst>
                </a:gridCol>
                <a:gridCol w="1400431">
                  <a:extLst>
                    <a:ext uri="{9D8B030D-6E8A-4147-A177-3AD203B41FA5}">
                      <a16:colId xmlns:a16="http://schemas.microsoft.com/office/drawing/2014/main" val="4017159737"/>
                    </a:ext>
                  </a:extLst>
                </a:gridCol>
                <a:gridCol w="654353">
                  <a:extLst>
                    <a:ext uri="{9D8B030D-6E8A-4147-A177-3AD203B41FA5}">
                      <a16:colId xmlns:a16="http://schemas.microsoft.com/office/drawing/2014/main" val="840767284"/>
                    </a:ext>
                  </a:extLst>
                </a:gridCol>
                <a:gridCol w="1125488">
                  <a:extLst>
                    <a:ext uri="{9D8B030D-6E8A-4147-A177-3AD203B41FA5}">
                      <a16:colId xmlns:a16="http://schemas.microsoft.com/office/drawing/2014/main" val="548171560"/>
                    </a:ext>
                  </a:extLst>
                </a:gridCol>
                <a:gridCol w="929183">
                  <a:extLst>
                    <a:ext uri="{9D8B030D-6E8A-4147-A177-3AD203B41FA5}">
                      <a16:colId xmlns:a16="http://schemas.microsoft.com/office/drawing/2014/main" val="4251813813"/>
                    </a:ext>
                  </a:extLst>
                </a:gridCol>
                <a:gridCol w="1871452">
                  <a:extLst>
                    <a:ext uri="{9D8B030D-6E8A-4147-A177-3AD203B41FA5}">
                      <a16:colId xmlns:a16="http://schemas.microsoft.com/office/drawing/2014/main" val="3985594589"/>
                    </a:ext>
                  </a:extLst>
                </a:gridCol>
              </a:tblGrid>
              <a:tr h="27152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15591245"/>
                  </a:ext>
                </a:extLst>
              </a:tr>
              <a:tr h="407289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649995937"/>
                  </a:ext>
                </a:extLst>
              </a:tr>
              <a:tr h="203644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장르명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장르명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25278441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B72632E-3B96-C45E-2628-05245EB18FFA}"/>
              </a:ext>
            </a:extLst>
          </p:cNvPr>
          <p:cNvSpPr txBox="1"/>
          <p:nvPr/>
        </p:nvSpPr>
        <p:spPr>
          <a:xfrm>
            <a:off x="827589" y="5013767"/>
            <a:ext cx="418038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ko-KR" sz="1400" b="1">
                <a:latin typeface="+mn-ea"/>
              </a:rPr>
              <a:t> Ⅴ-1-5. </a:t>
            </a:r>
            <a:r>
              <a:rPr lang="ko-KR" altLang="en-US" sz="1400" b="1">
                <a:latin typeface="+mn-ea"/>
              </a:rPr>
              <a:t>영화장르</a:t>
            </a:r>
            <a:r>
              <a:rPr lang="en-US" altLang="ko-KR" sz="1400" b="1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릴레이션</a:t>
            </a:r>
            <a:r>
              <a:rPr lang="en-US" altLang="ko-KR" sz="1400" b="1">
                <a:latin typeface="+mn-ea"/>
              </a:rPr>
              <a:t> : </a:t>
            </a:r>
            <a:r>
              <a:rPr lang="ko-KR" altLang="en-US" sz="1400" b="1">
                <a:latin typeface="+mn-ea"/>
              </a:rPr>
              <a:t>영화장르</a:t>
            </a:r>
            <a:r>
              <a:rPr lang="en-US" altLang="ko-KR" sz="1400" b="1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테이블</a:t>
            </a:r>
            <a:endParaRPr lang="en-US" altLang="ko-KR" sz="1400" b="1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34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4199A5E-8969-D8A1-9183-ED8D73744433}"/>
              </a:ext>
            </a:extLst>
          </p:cNvPr>
          <p:cNvSpPr txBox="1">
            <a:spLocks/>
          </p:cNvSpPr>
          <p:nvPr/>
        </p:nvSpPr>
        <p:spPr>
          <a:xfrm>
            <a:off x="843116" y="206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물리적 설계</a:t>
            </a:r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 </a:t>
            </a:r>
            <a:r>
              <a:rPr lang="ko-KR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(테이블 구조 명세서</a:t>
            </a:r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)</a:t>
            </a:r>
            <a:endParaRPr lang="ko-KR" altLang="en-US" sz="3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j-lt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1E5B3A3-172A-F2CA-5EA0-4C6366E36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840941"/>
              </p:ext>
            </p:extLst>
          </p:nvPr>
        </p:nvGraphicFramePr>
        <p:xfrm>
          <a:off x="998015" y="1598753"/>
          <a:ext cx="7977501" cy="31337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977501">
                  <a:extLst>
                    <a:ext uri="{9D8B030D-6E8A-4147-A177-3AD203B41FA5}">
                      <a16:colId xmlns:a16="http://schemas.microsoft.com/office/drawing/2014/main" val="3024051661"/>
                    </a:ext>
                  </a:extLst>
                </a:gridCol>
              </a:tblGrid>
              <a:tr h="313374"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출생일자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출생지역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대표작품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수상기록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배우여부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감독여부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제작진여부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66982034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6DD65E7-EEDD-819B-2074-55F938388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239502"/>
              </p:ext>
            </p:extLst>
          </p:nvPr>
        </p:nvGraphicFramePr>
        <p:xfrm>
          <a:off x="979055" y="2036059"/>
          <a:ext cx="8014218" cy="364241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19528">
                  <a:extLst>
                    <a:ext uri="{9D8B030D-6E8A-4147-A177-3AD203B41FA5}">
                      <a16:colId xmlns:a16="http://schemas.microsoft.com/office/drawing/2014/main" val="2419040109"/>
                    </a:ext>
                  </a:extLst>
                </a:gridCol>
                <a:gridCol w="1102224">
                  <a:extLst>
                    <a:ext uri="{9D8B030D-6E8A-4147-A177-3AD203B41FA5}">
                      <a16:colId xmlns:a16="http://schemas.microsoft.com/office/drawing/2014/main" val="3411520783"/>
                    </a:ext>
                  </a:extLst>
                </a:gridCol>
                <a:gridCol w="1102224">
                  <a:extLst>
                    <a:ext uri="{9D8B030D-6E8A-4147-A177-3AD203B41FA5}">
                      <a16:colId xmlns:a16="http://schemas.microsoft.com/office/drawing/2014/main" val="1217616011"/>
                    </a:ext>
                  </a:extLst>
                </a:gridCol>
                <a:gridCol w="1158033">
                  <a:extLst>
                    <a:ext uri="{9D8B030D-6E8A-4147-A177-3AD203B41FA5}">
                      <a16:colId xmlns:a16="http://schemas.microsoft.com/office/drawing/2014/main" val="3523451608"/>
                    </a:ext>
                  </a:extLst>
                </a:gridCol>
                <a:gridCol w="561942">
                  <a:extLst>
                    <a:ext uri="{9D8B030D-6E8A-4147-A177-3AD203B41FA5}">
                      <a16:colId xmlns:a16="http://schemas.microsoft.com/office/drawing/2014/main" val="2481418159"/>
                    </a:ext>
                  </a:extLst>
                </a:gridCol>
                <a:gridCol w="974798">
                  <a:extLst>
                    <a:ext uri="{9D8B030D-6E8A-4147-A177-3AD203B41FA5}">
                      <a16:colId xmlns:a16="http://schemas.microsoft.com/office/drawing/2014/main" val="237160887"/>
                    </a:ext>
                  </a:extLst>
                </a:gridCol>
                <a:gridCol w="516068">
                  <a:extLst>
                    <a:ext uri="{9D8B030D-6E8A-4147-A177-3AD203B41FA5}">
                      <a16:colId xmlns:a16="http://schemas.microsoft.com/office/drawing/2014/main" val="1868537196"/>
                    </a:ext>
                  </a:extLst>
                </a:gridCol>
                <a:gridCol w="1479401">
                  <a:extLst>
                    <a:ext uri="{9D8B030D-6E8A-4147-A177-3AD203B41FA5}">
                      <a16:colId xmlns:a16="http://schemas.microsoft.com/office/drawing/2014/main" val="2712560806"/>
                    </a:ext>
                  </a:extLst>
                </a:gridCol>
              </a:tblGrid>
              <a:tr h="33191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316607566"/>
                  </a:ext>
                </a:extLst>
              </a:tr>
              <a:tr h="33191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391912248"/>
                  </a:ext>
                </a:extLst>
              </a:tr>
              <a:tr h="316826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105247461"/>
                  </a:ext>
                </a:extLst>
              </a:tr>
              <a:tr h="316826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출생일자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출생일자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182870201"/>
                  </a:ext>
                </a:extLst>
              </a:tr>
              <a:tr h="316826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출생지역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출생지역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878667035"/>
                  </a:ext>
                </a:extLst>
              </a:tr>
              <a:tr h="316826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대표작품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대표작품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17492825"/>
                  </a:ext>
                </a:extLst>
              </a:tr>
              <a:tr h="316826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수상기록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수상기록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746469651"/>
                  </a:ext>
                </a:extLst>
              </a:tr>
              <a:tr h="33191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배우여부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배우여부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CHECK ('0' OR '1')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164976668"/>
                  </a:ext>
                </a:extLst>
              </a:tr>
              <a:tr h="33191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감독여부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감독여부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CHECK ('0' OR '1')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001070948"/>
                  </a:ext>
                </a:extLst>
              </a:tr>
              <a:tr h="33191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제작진여부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제작진여부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CHECK ('0' OR '1')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3578321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3C79F67-B21C-15E8-EA7E-FCC4E3EC41D1}"/>
              </a:ext>
            </a:extLst>
          </p:cNvPr>
          <p:cNvSpPr txBox="1"/>
          <p:nvPr/>
        </p:nvSpPr>
        <p:spPr>
          <a:xfrm>
            <a:off x="846881" y="1232704"/>
            <a:ext cx="349555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ko-KR" sz="1400" b="1">
                <a:latin typeface="+mn-ea"/>
              </a:rPr>
              <a:t>Ⅴ-1-6. </a:t>
            </a:r>
            <a:r>
              <a:rPr lang="ko-KR" altLang="en-US" sz="1400" b="1">
                <a:latin typeface="+mn-ea"/>
              </a:rPr>
              <a:t>영화인</a:t>
            </a:r>
            <a:r>
              <a:rPr lang="en-US" altLang="ko-KR" sz="1400" b="1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릴레이션</a:t>
            </a:r>
            <a:r>
              <a:rPr lang="en-US" altLang="ko-KR" sz="1400" b="1">
                <a:latin typeface="+mn-ea"/>
              </a:rPr>
              <a:t> : </a:t>
            </a:r>
            <a:r>
              <a:rPr lang="ko-KR" altLang="en-US" sz="1400" b="1">
                <a:latin typeface="+mn-ea"/>
              </a:rPr>
              <a:t>영화인</a:t>
            </a:r>
            <a:r>
              <a:rPr lang="en-US" altLang="ko-KR" sz="1400" b="1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테이블</a:t>
            </a:r>
            <a:endParaRPr lang="en-US" altLang="ko-KR" sz="1400" b="1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07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4199A5E-8969-D8A1-9183-ED8D73744433}"/>
              </a:ext>
            </a:extLst>
          </p:cNvPr>
          <p:cNvSpPr txBox="1">
            <a:spLocks/>
          </p:cNvSpPr>
          <p:nvPr/>
        </p:nvSpPr>
        <p:spPr>
          <a:xfrm>
            <a:off x="843116" y="206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물리적 설계</a:t>
            </a:r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 </a:t>
            </a:r>
            <a:r>
              <a:rPr lang="ko-KR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(테이블 구조 명세서</a:t>
            </a:r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)</a:t>
            </a:r>
            <a:endParaRPr lang="ko-KR" altLang="en-US" sz="3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j-lt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75DB6C1-9C87-12B8-A85C-6B770B0B1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174148"/>
              </p:ext>
            </p:extLst>
          </p:nvPr>
        </p:nvGraphicFramePr>
        <p:xfrm>
          <a:off x="998015" y="1521589"/>
          <a:ext cx="10666213" cy="325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666213">
                  <a:extLst>
                    <a:ext uri="{9D8B030D-6E8A-4147-A177-3AD203B41FA5}">
                      <a16:colId xmlns:a16="http://schemas.microsoft.com/office/drawing/2014/main" val="1430208067"/>
                    </a:ext>
                  </a:extLst>
                </a:gridCol>
              </a:tblGrid>
              <a:tr h="325440"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판매게시글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판매게시글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굿즈이름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사진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가격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조회수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전화번호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거래상태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판매자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작성일시</a:t>
                      </a:r>
                      <a:r>
                        <a:rPr lang="en-US" altLang="ko-KR" sz="1400" dirty="0">
                          <a:effectLst/>
                        </a:rPr>
                        <a:t>)</a:t>
                      </a:r>
                      <a:endParaRPr lang="ko-KR" altLang="en-US" sz="1400" dirty="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7642100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C53D4F8-EFF6-E566-B045-2B4444B48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934211"/>
              </p:ext>
            </p:extLst>
          </p:nvPr>
        </p:nvGraphicFramePr>
        <p:xfrm>
          <a:off x="996360" y="1975653"/>
          <a:ext cx="10196711" cy="41338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80029">
                  <a:extLst>
                    <a:ext uri="{9D8B030D-6E8A-4147-A177-3AD203B41FA5}">
                      <a16:colId xmlns:a16="http://schemas.microsoft.com/office/drawing/2014/main" val="3512295948"/>
                    </a:ext>
                  </a:extLst>
                </a:gridCol>
                <a:gridCol w="1380029">
                  <a:extLst>
                    <a:ext uri="{9D8B030D-6E8A-4147-A177-3AD203B41FA5}">
                      <a16:colId xmlns:a16="http://schemas.microsoft.com/office/drawing/2014/main" val="1986348783"/>
                    </a:ext>
                  </a:extLst>
                </a:gridCol>
                <a:gridCol w="1555348">
                  <a:extLst>
                    <a:ext uri="{9D8B030D-6E8A-4147-A177-3AD203B41FA5}">
                      <a16:colId xmlns:a16="http://schemas.microsoft.com/office/drawing/2014/main" val="4199415004"/>
                    </a:ext>
                  </a:extLst>
                </a:gridCol>
                <a:gridCol w="1274581">
                  <a:extLst>
                    <a:ext uri="{9D8B030D-6E8A-4147-A177-3AD203B41FA5}">
                      <a16:colId xmlns:a16="http://schemas.microsoft.com/office/drawing/2014/main" val="1063092688"/>
                    </a:ext>
                  </a:extLst>
                </a:gridCol>
                <a:gridCol w="671265">
                  <a:extLst>
                    <a:ext uri="{9D8B030D-6E8A-4147-A177-3AD203B41FA5}">
                      <a16:colId xmlns:a16="http://schemas.microsoft.com/office/drawing/2014/main" val="1512480907"/>
                    </a:ext>
                  </a:extLst>
                </a:gridCol>
                <a:gridCol w="1118776">
                  <a:extLst>
                    <a:ext uri="{9D8B030D-6E8A-4147-A177-3AD203B41FA5}">
                      <a16:colId xmlns:a16="http://schemas.microsoft.com/office/drawing/2014/main" val="3243727993"/>
                    </a:ext>
                  </a:extLst>
                </a:gridCol>
                <a:gridCol w="723912">
                  <a:extLst>
                    <a:ext uri="{9D8B030D-6E8A-4147-A177-3AD203B41FA5}">
                      <a16:colId xmlns:a16="http://schemas.microsoft.com/office/drawing/2014/main" val="1442451394"/>
                    </a:ext>
                  </a:extLst>
                </a:gridCol>
                <a:gridCol w="2092771">
                  <a:extLst>
                    <a:ext uri="{9D8B030D-6E8A-4147-A177-3AD203B41FA5}">
                      <a16:colId xmlns:a16="http://schemas.microsoft.com/office/drawing/2014/main" val="3606190984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28095356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판매게시글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판매게시글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03809429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71107807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21602984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6993076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CHECK( &gt;= 0 )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65523629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30413545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500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84868870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조회수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조회수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DEFAULT 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05297317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63162218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거래상태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거래상태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DEFAULT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 전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0438041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판매자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판매자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29192552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작성일시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작성일시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9298301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0FC154-85BE-C7A7-F45F-54AB8EF5FD69}"/>
              </a:ext>
            </a:extLst>
          </p:cNvPr>
          <p:cNvSpPr txBox="1"/>
          <p:nvPr/>
        </p:nvSpPr>
        <p:spPr>
          <a:xfrm>
            <a:off x="846881" y="1165185"/>
            <a:ext cx="513530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ko-KR" sz="1400" b="1">
                <a:latin typeface="+mn-ea"/>
              </a:rPr>
              <a:t> Ⅴ-1-7. </a:t>
            </a:r>
            <a:r>
              <a:rPr lang="ko-KR" altLang="en-US" sz="1400" b="1" err="1">
                <a:latin typeface="+mn-ea"/>
              </a:rPr>
              <a:t>굿즈</a:t>
            </a:r>
            <a:r>
              <a:rPr lang="en-US" altLang="ko-KR" sz="1400" b="1">
                <a:latin typeface="+mn-ea"/>
              </a:rPr>
              <a:t>_</a:t>
            </a:r>
            <a:r>
              <a:rPr lang="ko-KR" altLang="en-US" sz="1400" b="1" err="1">
                <a:latin typeface="+mn-ea"/>
              </a:rPr>
              <a:t>판매게시글</a:t>
            </a:r>
            <a:r>
              <a:rPr lang="en-US" altLang="ko-KR" sz="1400" b="1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릴레이션</a:t>
            </a:r>
            <a:r>
              <a:rPr lang="en-US" altLang="ko-KR" sz="1400" b="1">
                <a:latin typeface="+mn-ea"/>
              </a:rPr>
              <a:t> : </a:t>
            </a:r>
            <a:r>
              <a:rPr lang="ko-KR" altLang="en-US" sz="1400" b="1" err="1">
                <a:latin typeface="+mn-ea"/>
              </a:rPr>
              <a:t>굿즈</a:t>
            </a:r>
            <a:r>
              <a:rPr lang="en-US" altLang="ko-KR" sz="1400" b="1">
                <a:latin typeface="+mn-ea"/>
              </a:rPr>
              <a:t>_</a:t>
            </a:r>
            <a:r>
              <a:rPr lang="ko-KR" altLang="en-US" sz="1400" b="1" err="1">
                <a:latin typeface="+mn-ea"/>
              </a:rPr>
              <a:t>판매게시글</a:t>
            </a:r>
            <a:r>
              <a:rPr lang="en-US" altLang="ko-KR" sz="1400" b="1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테이블</a:t>
            </a:r>
            <a:endParaRPr lang="en-US" altLang="ko-KR" sz="1400" b="1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0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50F2F2-FFF5-9E13-260F-1CD8C833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latin typeface="+mn-ea"/>
              </a:rPr>
              <a:t>3</a:t>
            </a:fld>
            <a:endParaRPr lang="en-US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2865A-C271-E63B-6965-9F43CF3209BA}"/>
              </a:ext>
            </a:extLst>
          </p:cNvPr>
          <p:cNvSpPr txBox="1"/>
          <p:nvPr/>
        </p:nvSpPr>
        <p:spPr>
          <a:xfrm>
            <a:off x="3492500" y="3038447"/>
            <a:ext cx="51181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alibri"/>
              </a:rPr>
              <a:t>프로젝트 주제 설명</a:t>
            </a:r>
          </a:p>
        </p:txBody>
      </p:sp>
    </p:spTree>
    <p:extLst>
      <p:ext uri="{BB962C8B-B14F-4D97-AF65-F5344CB8AC3E}">
        <p14:creationId xmlns:p14="http://schemas.microsoft.com/office/powerpoint/2010/main" val="341516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4199A5E-8969-D8A1-9183-ED8D73744433}"/>
              </a:ext>
            </a:extLst>
          </p:cNvPr>
          <p:cNvSpPr txBox="1">
            <a:spLocks/>
          </p:cNvSpPr>
          <p:nvPr/>
        </p:nvSpPr>
        <p:spPr>
          <a:xfrm>
            <a:off x="843116" y="206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물리적 설계</a:t>
            </a:r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 </a:t>
            </a:r>
            <a:r>
              <a:rPr lang="ko-KR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(테이블 구조 명세서</a:t>
            </a:r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)</a:t>
            </a:r>
            <a:endParaRPr lang="ko-KR" altLang="en-US" sz="3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j-lt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ADE3FE1-278C-6ED2-811D-513662AFB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523367"/>
              </p:ext>
            </p:extLst>
          </p:nvPr>
        </p:nvGraphicFramePr>
        <p:xfrm>
          <a:off x="969078" y="1646981"/>
          <a:ext cx="8785313" cy="34956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785313">
                  <a:extLst>
                    <a:ext uri="{9D8B030D-6E8A-4147-A177-3AD203B41FA5}">
                      <a16:colId xmlns:a16="http://schemas.microsoft.com/office/drawing/2014/main" val="1914752973"/>
                    </a:ext>
                  </a:extLst>
                </a:gridCol>
              </a:tblGrid>
              <a:tr h="349568"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상품번호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상품명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제조사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원산지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모델명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제조일자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원가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판매가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굿즈상세정보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교환정보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84770221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BCD1ABC-178E-6747-BD15-6EFCCCBBA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092150"/>
              </p:ext>
            </p:extLst>
          </p:nvPr>
        </p:nvGraphicFramePr>
        <p:xfrm>
          <a:off x="957009" y="2229091"/>
          <a:ext cx="8996278" cy="335163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17493">
                  <a:extLst>
                    <a:ext uri="{9D8B030D-6E8A-4147-A177-3AD203B41FA5}">
                      <a16:colId xmlns:a16="http://schemas.microsoft.com/office/drawing/2014/main" val="2695135211"/>
                    </a:ext>
                  </a:extLst>
                </a:gridCol>
                <a:gridCol w="1495060">
                  <a:extLst>
                    <a:ext uri="{9D8B030D-6E8A-4147-A177-3AD203B41FA5}">
                      <a16:colId xmlns:a16="http://schemas.microsoft.com/office/drawing/2014/main" val="2394697318"/>
                    </a:ext>
                  </a:extLst>
                </a:gridCol>
                <a:gridCol w="1338320">
                  <a:extLst>
                    <a:ext uri="{9D8B030D-6E8A-4147-A177-3AD203B41FA5}">
                      <a16:colId xmlns:a16="http://schemas.microsoft.com/office/drawing/2014/main" val="1121561534"/>
                    </a:ext>
                  </a:extLst>
                </a:gridCol>
                <a:gridCol w="1398087">
                  <a:extLst>
                    <a:ext uri="{9D8B030D-6E8A-4147-A177-3AD203B41FA5}">
                      <a16:colId xmlns:a16="http://schemas.microsoft.com/office/drawing/2014/main" val="1619648441"/>
                    </a:ext>
                  </a:extLst>
                </a:gridCol>
                <a:gridCol w="653912">
                  <a:extLst>
                    <a:ext uri="{9D8B030D-6E8A-4147-A177-3AD203B41FA5}">
                      <a16:colId xmlns:a16="http://schemas.microsoft.com/office/drawing/2014/main" val="3221324676"/>
                    </a:ext>
                  </a:extLst>
                </a:gridCol>
                <a:gridCol w="952499">
                  <a:extLst>
                    <a:ext uri="{9D8B030D-6E8A-4147-A177-3AD203B41FA5}">
                      <a16:colId xmlns:a16="http://schemas.microsoft.com/office/drawing/2014/main" val="2837086479"/>
                    </a:ext>
                  </a:extLst>
                </a:gridCol>
                <a:gridCol w="867839">
                  <a:extLst>
                    <a:ext uri="{9D8B030D-6E8A-4147-A177-3AD203B41FA5}">
                      <a16:colId xmlns:a16="http://schemas.microsoft.com/office/drawing/2014/main" val="3924715824"/>
                    </a:ext>
                  </a:extLst>
                </a:gridCol>
                <a:gridCol w="1073068">
                  <a:extLst>
                    <a:ext uri="{9D8B030D-6E8A-4147-A177-3AD203B41FA5}">
                      <a16:colId xmlns:a16="http://schemas.microsoft.com/office/drawing/2014/main" val="1649578837"/>
                    </a:ext>
                  </a:extLst>
                </a:gridCol>
              </a:tblGrid>
              <a:tr h="274112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089422700"/>
                  </a:ext>
                </a:extLst>
              </a:tr>
              <a:tr h="261652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628149823"/>
                  </a:ext>
                </a:extLst>
              </a:tr>
              <a:tr h="261652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936910548"/>
                  </a:ext>
                </a:extLst>
              </a:tr>
              <a:tr h="261652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제조사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제조사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237396064"/>
                  </a:ext>
                </a:extLst>
              </a:tr>
              <a:tr h="261652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원산지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원산지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091204094"/>
                  </a:ext>
                </a:extLst>
              </a:tr>
              <a:tr h="261652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UNIQUE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456205287"/>
                  </a:ext>
                </a:extLst>
              </a:tr>
              <a:tr h="261652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제조일자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제조일자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324231556"/>
                  </a:ext>
                </a:extLst>
              </a:tr>
              <a:tr h="261652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원가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원가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75763544"/>
                  </a:ext>
                </a:extLst>
              </a:tr>
              <a:tr h="261652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판매가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판매가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078806387"/>
                  </a:ext>
                </a:extLst>
              </a:tr>
              <a:tr h="48592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굿즈상세정보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굿즈상세정보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212947277"/>
                  </a:ext>
                </a:extLst>
              </a:tr>
              <a:tr h="49838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교환정보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반품교환정보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2668188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C49919A-A789-4113-4E4E-ADC6191CC133}"/>
              </a:ext>
            </a:extLst>
          </p:cNvPr>
          <p:cNvSpPr txBox="1"/>
          <p:nvPr/>
        </p:nvSpPr>
        <p:spPr>
          <a:xfrm>
            <a:off x="846881" y="1174830"/>
            <a:ext cx="39874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ko-KR" sz="1400" b="1">
                <a:latin typeface="+mn-ea"/>
              </a:rPr>
              <a:t>Ⅴ-1-8. </a:t>
            </a:r>
            <a:r>
              <a:rPr lang="ko-KR" altLang="en-US" sz="1400" b="1" err="1">
                <a:latin typeface="+mn-ea"/>
              </a:rPr>
              <a:t>굿즈</a:t>
            </a:r>
            <a:r>
              <a:rPr lang="en-US" altLang="ko-KR" sz="1400" b="1">
                <a:latin typeface="+mn-ea"/>
              </a:rPr>
              <a:t>_</a:t>
            </a:r>
            <a:r>
              <a:rPr lang="ko-KR" altLang="en-US" sz="1400" b="1">
                <a:latin typeface="+mn-ea"/>
              </a:rPr>
              <a:t>상품</a:t>
            </a:r>
            <a:r>
              <a:rPr lang="en-US" altLang="ko-KR" sz="1400" b="1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릴레이션</a:t>
            </a:r>
            <a:r>
              <a:rPr lang="en-US" altLang="ko-KR" sz="1400" b="1">
                <a:latin typeface="+mn-ea"/>
              </a:rPr>
              <a:t> : </a:t>
            </a:r>
            <a:r>
              <a:rPr lang="ko-KR" altLang="en-US" sz="1400" b="1" err="1">
                <a:latin typeface="+mn-ea"/>
              </a:rPr>
              <a:t>굿즈</a:t>
            </a:r>
            <a:r>
              <a:rPr lang="en-US" altLang="ko-KR" sz="1400" b="1">
                <a:latin typeface="+mn-ea"/>
              </a:rPr>
              <a:t>_</a:t>
            </a:r>
            <a:r>
              <a:rPr lang="ko-KR" altLang="en-US" sz="1400" b="1">
                <a:latin typeface="+mn-ea"/>
              </a:rPr>
              <a:t>상품</a:t>
            </a:r>
            <a:r>
              <a:rPr lang="en-US" altLang="ko-KR" sz="1400" b="1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테이블</a:t>
            </a:r>
            <a:endParaRPr lang="en-US" altLang="ko-KR" sz="1400" b="1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36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4199A5E-8969-D8A1-9183-ED8D73744433}"/>
              </a:ext>
            </a:extLst>
          </p:cNvPr>
          <p:cNvSpPr txBox="1">
            <a:spLocks/>
          </p:cNvSpPr>
          <p:nvPr/>
        </p:nvSpPr>
        <p:spPr>
          <a:xfrm>
            <a:off x="843116" y="206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물리적 설계</a:t>
            </a:r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 </a:t>
            </a:r>
            <a:r>
              <a:rPr lang="ko-KR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(테이블 구조 명세서</a:t>
            </a:r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)</a:t>
            </a:r>
            <a:endParaRPr lang="ko-KR" altLang="en-US" sz="3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j-lt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52AF91C-7F53-4C6D-D449-D0674C5FB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693805"/>
              </p:ext>
            </p:extLst>
          </p:nvPr>
        </p:nvGraphicFramePr>
        <p:xfrm>
          <a:off x="940142" y="1434778"/>
          <a:ext cx="6325668" cy="36163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325668">
                  <a:extLst>
                    <a:ext uri="{9D8B030D-6E8A-4147-A177-3AD203B41FA5}">
                      <a16:colId xmlns:a16="http://schemas.microsoft.com/office/drawing/2014/main" val="1154344372"/>
                    </a:ext>
                  </a:extLst>
                </a:gridCol>
              </a:tblGrid>
              <a:tr h="361632"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후기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후기번호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굿즈평점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작성회원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작성일시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굿즈번호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04975999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C6B0437-39F0-EECC-B696-B2A700CE8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417115"/>
              </p:ext>
            </p:extLst>
          </p:nvPr>
        </p:nvGraphicFramePr>
        <p:xfrm>
          <a:off x="939254" y="1861474"/>
          <a:ext cx="9713998" cy="210023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44420">
                  <a:extLst>
                    <a:ext uri="{9D8B030D-6E8A-4147-A177-3AD203B41FA5}">
                      <a16:colId xmlns:a16="http://schemas.microsoft.com/office/drawing/2014/main" val="3931747899"/>
                    </a:ext>
                  </a:extLst>
                </a:gridCol>
                <a:gridCol w="1548315">
                  <a:extLst>
                    <a:ext uri="{9D8B030D-6E8A-4147-A177-3AD203B41FA5}">
                      <a16:colId xmlns:a16="http://schemas.microsoft.com/office/drawing/2014/main" val="542587094"/>
                    </a:ext>
                  </a:extLst>
                </a:gridCol>
                <a:gridCol w="1531491">
                  <a:extLst>
                    <a:ext uri="{9D8B030D-6E8A-4147-A177-3AD203B41FA5}">
                      <a16:colId xmlns:a16="http://schemas.microsoft.com/office/drawing/2014/main" val="602471642"/>
                    </a:ext>
                  </a:extLst>
                </a:gridCol>
                <a:gridCol w="1184814">
                  <a:extLst>
                    <a:ext uri="{9D8B030D-6E8A-4147-A177-3AD203B41FA5}">
                      <a16:colId xmlns:a16="http://schemas.microsoft.com/office/drawing/2014/main" val="1209903556"/>
                    </a:ext>
                  </a:extLst>
                </a:gridCol>
                <a:gridCol w="586422">
                  <a:extLst>
                    <a:ext uri="{9D8B030D-6E8A-4147-A177-3AD203B41FA5}">
                      <a16:colId xmlns:a16="http://schemas.microsoft.com/office/drawing/2014/main" val="3515477293"/>
                    </a:ext>
                  </a:extLst>
                </a:gridCol>
                <a:gridCol w="945456">
                  <a:extLst>
                    <a:ext uri="{9D8B030D-6E8A-4147-A177-3AD203B41FA5}">
                      <a16:colId xmlns:a16="http://schemas.microsoft.com/office/drawing/2014/main" val="1073389841"/>
                    </a:ext>
                  </a:extLst>
                </a:gridCol>
                <a:gridCol w="502647">
                  <a:extLst>
                    <a:ext uri="{9D8B030D-6E8A-4147-A177-3AD203B41FA5}">
                      <a16:colId xmlns:a16="http://schemas.microsoft.com/office/drawing/2014/main" val="2373177560"/>
                    </a:ext>
                  </a:extLst>
                </a:gridCol>
                <a:gridCol w="2070433">
                  <a:extLst>
                    <a:ext uri="{9D8B030D-6E8A-4147-A177-3AD203B41FA5}">
                      <a16:colId xmlns:a16="http://schemas.microsoft.com/office/drawing/2014/main" val="3355652285"/>
                    </a:ext>
                  </a:extLst>
                </a:gridCol>
              </a:tblGrid>
              <a:tr h="213297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102869454"/>
                  </a:ext>
                </a:extLst>
              </a:tr>
              <a:tr h="203602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후기번호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후기번호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377219315"/>
                  </a:ext>
                </a:extLst>
              </a:tr>
              <a:tr h="203602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03017177"/>
                  </a:ext>
                </a:extLst>
              </a:tr>
              <a:tr h="378118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굿즈평점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굿즈평점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CHECK( &gt;=1 </a:t>
                      </a:r>
                      <a:r>
                        <a:rPr lang="af-ZA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and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&lt;= 10)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095684121"/>
                  </a:ext>
                </a:extLst>
              </a:tr>
              <a:tr h="24238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작성회원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작성회원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264009559"/>
                  </a:ext>
                </a:extLst>
              </a:tr>
              <a:tr h="203602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작성일시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작성일시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261158827"/>
                  </a:ext>
                </a:extLst>
              </a:tr>
              <a:tr h="378118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상품번호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04680353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C60BFE-2ADD-1A26-250F-EF3D0AA0FCC9}"/>
              </a:ext>
            </a:extLst>
          </p:cNvPr>
          <p:cNvSpPr txBox="1"/>
          <p:nvPr/>
        </p:nvSpPr>
        <p:spPr>
          <a:xfrm>
            <a:off x="856527" y="1088020"/>
            <a:ext cx="43443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ko-KR" sz="1400" b="1">
                <a:latin typeface="+mn-ea"/>
              </a:rPr>
              <a:t> Ⅴ-1-9. </a:t>
            </a:r>
            <a:r>
              <a:rPr lang="ko-KR" altLang="en-US" sz="1400" b="1" err="1">
                <a:latin typeface="+mn-ea"/>
              </a:rPr>
              <a:t>굿즈</a:t>
            </a:r>
            <a:r>
              <a:rPr lang="en-US" altLang="ko-KR" sz="1400" b="1">
                <a:latin typeface="+mn-ea"/>
              </a:rPr>
              <a:t>_</a:t>
            </a:r>
            <a:r>
              <a:rPr lang="ko-KR" altLang="en-US" sz="1400" b="1">
                <a:latin typeface="+mn-ea"/>
              </a:rPr>
              <a:t>후기</a:t>
            </a:r>
            <a:r>
              <a:rPr lang="en-US" altLang="ko-KR" sz="1400" b="1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릴레이션</a:t>
            </a:r>
            <a:r>
              <a:rPr lang="en-US" altLang="ko-KR" sz="1400" b="1">
                <a:latin typeface="+mn-ea"/>
              </a:rPr>
              <a:t> : </a:t>
            </a:r>
            <a:r>
              <a:rPr lang="ko-KR" altLang="en-US" sz="1400" b="1" err="1">
                <a:latin typeface="+mn-ea"/>
              </a:rPr>
              <a:t>굿즈</a:t>
            </a:r>
            <a:r>
              <a:rPr lang="en-US" altLang="ko-KR" sz="1400" b="1">
                <a:latin typeface="+mn-ea"/>
              </a:rPr>
              <a:t>_</a:t>
            </a:r>
            <a:r>
              <a:rPr lang="ko-KR" altLang="en-US" sz="1400" b="1">
                <a:latin typeface="+mn-ea"/>
              </a:rPr>
              <a:t>후기</a:t>
            </a:r>
            <a:r>
              <a:rPr lang="en-US" altLang="ko-KR" sz="1400" b="1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테이블</a:t>
            </a:r>
            <a:endParaRPr lang="en-US" altLang="ko-KR" sz="1400" b="1">
              <a:latin typeface="+mn-ea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A86FFFC-B4AE-8180-349E-52F4174CE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096595"/>
              </p:ext>
            </p:extLst>
          </p:nvPr>
        </p:nvGraphicFramePr>
        <p:xfrm>
          <a:off x="853331" y="4251285"/>
          <a:ext cx="6048375" cy="32477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048375">
                  <a:extLst>
                    <a:ext uri="{9D8B030D-6E8A-4147-A177-3AD203B41FA5}">
                      <a16:colId xmlns:a16="http://schemas.microsoft.com/office/drawing/2014/main" val="3636745598"/>
                    </a:ext>
                  </a:extLst>
                </a:gridCol>
              </a:tblGrid>
              <a:tr h="324774"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행사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행사번호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시작날짜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종료날짜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장소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참가비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31780972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3F65E00-8EEA-C008-CBF5-A31451381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620421"/>
              </p:ext>
            </p:extLst>
          </p:nvPr>
        </p:nvGraphicFramePr>
        <p:xfrm>
          <a:off x="853211" y="4635781"/>
          <a:ext cx="9791620" cy="2011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22019">
                  <a:extLst>
                    <a:ext uri="{9D8B030D-6E8A-4147-A177-3AD203B41FA5}">
                      <a16:colId xmlns:a16="http://schemas.microsoft.com/office/drawing/2014/main" val="2768846319"/>
                    </a:ext>
                  </a:extLst>
                </a:gridCol>
                <a:gridCol w="1222019">
                  <a:extLst>
                    <a:ext uri="{9D8B030D-6E8A-4147-A177-3AD203B41FA5}">
                      <a16:colId xmlns:a16="http://schemas.microsoft.com/office/drawing/2014/main" val="506373181"/>
                    </a:ext>
                  </a:extLst>
                </a:gridCol>
                <a:gridCol w="1222019">
                  <a:extLst>
                    <a:ext uri="{9D8B030D-6E8A-4147-A177-3AD203B41FA5}">
                      <a16:colId xmlns:a16="http://schemas.microsoft.com/office/drawing/2014/main" val="900364299"/>
                    </a:ext>
                  </a:extLst>
                </a:gridCol>
                <a:gridCol w="1283893">
                  <a:extLst>
                    <a:ext uri="{9D8B030D-6E8A-4147-A177-3AD203B41FA5}">
                      <a16:colId xmlns:a16="http://schemas.microsoft.com/office/drawing/2014/main" val="164193664"/>
                    </a:ext>
                  </a:extLst>
                </a:gridCol>
                <a:gridCol w="1175613">
                  <a:extLst>
                    <a:ext uri="{9D8B030D-6E8A-4147-A177-3AD203B41FA5}">
                      <a16:colId xmlns:a16="http://schemas.microsoft.com/office/drawing/2014/main" val="1416571354"/>
                    </a:ext>
                  </a:extLst>
                </a:gridCol>
                <a:gridCol w="1222019">
                  <a:extLst>
                    <a:ext uri="{9D8B030D-6E8A-4147-A177-3AD203B41FA5}">
                      <a16:colId xmlns:a16="http://schemas.microsoft.com/office/drawing/2014/main" val="2935202130"/>
                    </a:ext>
                  </a:extLst>
                </a:gridCol>
                <a:gridCol w="1222019">
                  <a:extLst>
                    <a:ext uri="{9D8B030D-6E8A-4147-A177-3AD203B41FA5}">
                      <a16:colId xmlns:a16="http://schemas.microsoft.com/office/drawing/2014/main" val="612956307"/>
                    </a:ext>
                  </a:extLst>
                </a:gridCol>
                <a:gridCol w="1222019">
                  <a:extLst>
                    <a:ext uri="{9D8B030D-6E8A-4147-A177-3AD203B41FA5}">
                      <a16:colId xmlns:a16="http://schemas.microsoft.com/office/drawing/2014/main" val="4269204300"/>
                    </a:ext>
                  </a:extLst>
                </a:gridCol>
              </a:tblGrid>
              <a:tr h="209650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711009843"/>
                  </a:ext>
                </a:extLst>
              </a:tr>
              <a:tr h="200120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행사번호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행사번호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431448354"/>
                  </a:ext>
                </a:extLst>
              </a:tr>
              <a:tr h="200120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820217854"/>
                  </a:ext>
                </a:extLst>
              </a:tr>
              <a:tr h="200120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838908998"/>
                  </a:ext>
                </a:extLst>
              </a:tr>
              <a:tr h="200120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시작날짜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시작날짜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343590468"/>
                  </a:ext>
                </a:extLst>
              </a:tr>
              <a:tr h="200120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종료날짜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종료날짜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177783570"/>
                  </a:ext>
                </a:extLst>
              </a:tr>
              <a:tr h="200120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장소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장소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729179890"/>
                  </a:ext>
                </a:extLst>
              </a:tr>
              <a:tr h="219179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참가비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참가비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CHECK( &gt;=0)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31432277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9F9BE5A-03E3-D2BC-FC4D-654962B10306}"/>
              </a:ext>
            </a:extLst>
          </p:cNvPr>
          <p:cNvSpPr txBox="1"/>
          <p:nvPr/>
        </p:nvSpPr>
        <p:spPr>
          <a:xfrm>
            <a:off x="846881" y="3952755"/>
            <a:ext cx="330264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ko-KR" sz="1400" b="1">
                <a:latin typeface="+mn-ea"/>
              </a:rPr>
              <a:t>Ⅴ-1-10. </a:t>
            </a:r>
            <a:r>
              <a:rPr lang="ko-KR" altLang="en-US" sz="1400" b="1">
                <a:latin typeface="+mn-ea"/>
              </a:rPr>
              <a:t>행사</a:t>
            </a:r>
            <a:r>
              <a:rPr lang="en-US" altLang="ko-KR" sz="1400" b="1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릴레이션</a:t>
            </a:r>
            <a:r>
              <a:rPr lang="en-US" altLang="ko-KR" sz="1400" b="1">
                <a:latin typeface="+mn-ea"/>
              </a:rPr>
              <a:t> : </a:t>
            </a:r>
            <a:r>
              <a:rPr lang="ko-KR" altLang="en-US" sz="1400" b="1">
                <a:latin typeface="+mn-ea"/>
              </a:rPr>
              <a:t>행사</a:t>
            </a:r>
            <a:r>
              <a:rPr lang="en-US" altLang="ko-KR" sz="1400" b="1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테이블</a:t>
            </a:r>
            <a:endParaRPr lang="en-US" altLang="ko-KR" sz="1400" b="1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4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4199A5E-8969-D8A1-9183-ED8D73744433}"/>
              </a:ext>
            </a:extLst>
          </p:cNvPr>
          <p:cNvSpPr txBox="1">
            <a:spLocks/>
          </p:cNvSpPr>
          <p:nvPr/>
        </p:nvSpPr>
        <p:spPr>
          <a:xfrm>
            <a:off x="843116" y="206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물리적 설계</a:t>
            </a:r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 </a:t>
            </a:r>
            <a:r>
              <a:rPr lang="ko-KR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(테이블 구조 명세서</a:t>
            </a:r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)</a:t>
            </a:r>
            <a:endParaRPr lang="ko-KR" altLang="en-US" sz="3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j-lt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99C3C54-FF48-D3F1-4337-220C70A58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372137"/>
              </p:ext>
            </p:extLst>
          </p:nvPr>
        </p:nvGraphicFramePr>
        <p:xfrm>
          <a:off x="998015" y="1560171"/>
          <a:ext cx="6048375" cy="28814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048375">
                  <a:extLst>
                    <a:ext uri="{9D8B030D-6E8A-4147-A177-3AD203B41FA5}">
                      <a16:colId xmlns:a16="http://schemas.microsoft.com/office/drawing/2014/main" val="84073066"/>
                    </a:ext>
                  </a:extLst>
                </a:gridCol>
              </a:tblGrid>
              <a:tr h="288145"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목적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84647987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CECD694-40EA-0E71-12EF-99EF42003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29704"/>
              </p:ext>
            </p:extLst>
          </p:nvPr>
        </p:nvGraphicFramePr>
        <p:xfrm>
          <a:off x="994823" y="1949490"/>
          <a:ext cx="9356542" cy="116499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67720">
                  <a:extLst>
                    <a:ext uri="{9D8B030D-6E8A-4147-A177-3AD203B41FA5}">
                      <a16:colId xmlns:a16="http://schemas.microsoft.com/office/drawing/2014/main" val="1949985757"/>
                    </a:ext>
                  </a:extLst>
                </a:gridCol>
                <a:gridCol w="1416767">
                  <a:extLst>
                    <a:ext uri="{9D8B030D-6E8A-4147-A177-3AD203B41FA5}">
                      <a16:colId xmlns:a16="http://schemas.microsoft.com/office/drawing/2014/main" val="3912838710"/>
                    </a:ext>
                  </a:extLst>
                </a:gridCol>
                <a:gridCol w="1369934">
                  <a:extLst>
                    <a:ext uri="{9D8B030D-6E8A-4147-A177-3AD203B41FA5}">
                      <a16:colId xmlns:a16="http://schemas.microsoft.com/office/drawing/2014/main" val="2212008036"/>
                    </a:ext>
                  </a:extLst>
                </a:gridCol>
                <a:gridCol w="1147466">
                  <a:extLst>
                    <a:ext uri="{9D8B030D-6E8A-4147-A177-3AD203B41FA5}">
                      <a16:colId xmlns:a16="http://schemas.microsoft.com/office/drawing/2014/main" val="395442357"/>
                    </a:ext>
                  </a:extLst>
                </a:gridCol>
                <a:gridCol w="751495">
                  <a:extLst>
                    <a:ext uri="{9D8B030D-6E8A-4147-A177-3AD203B41FA5}">
                      <a16:colId xmlns:a16="http://schemas.microsoft.com/office/drawing/2014/main" val="3576387151"/>
                    </a:ext>
                  </a:extLst>
                </a:gridCol>
                <a:gridCol w="1167720">
                  <a:extLst>
                    <a:ext uri="{9D8B030D-6E8A-4147-A177-3AD203B41FA5}">
                      <a16:colId xmlns:a16="http://schemas.microsoft.com/office/drawing/2014/main" val="2077850109"/>
                    </a:ext>
                  </a:extLst>
                </a:gridCol>
                <a:gridCol w="1167720">
                  <a:extLst>
                    <a:ext uri="{9D8B030D-6E8A-4147-A177-3AD203B41FA5}">
                      <a16:colId xmlns:a16="http://schemas.microsoft.com/office/drawing/2014/main" val="252056768"/>
                    </a:ext>
                  </a:extLst>
                </a:gridCol>
                <a:gridCol w="1167720">
                  <a:extLst>
                    <a:ext uri="{9D8B030D-6E8A-4147-A177-3AD203B41FA5}">
                      <a16:colId xmlns:a16="http://schemas.microsoft.com/office/drawing/2014/main" val="205776598"/>
                    </a:ext>
                  </a:extLst>
                </a:gridCol>
              </a:tblGrid>
              <a:tr h="248528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926048687"/>
                  </a:ext>
                </a:extLst>
              </a:tr>
              <a:tr h="41061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926622292"/>
                  </a:ext>
                </a:extLst>
              </a:tr>
              <a:tr h="248528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761822735"/>
                  </a:ext>
                </a:extLst>
              </a:tr>
              <a:tr h="248528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목적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목적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500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28274501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62B60A5-E831-9FC4-39D1-CE452DF1BF10}"/>
              </a:ext>
            </a:extLst>
          </p:cNvPr>
          <p:cNvSpPr txBox="1"/>
          <p:nvPr/>
        </p:nvSpPr>
        <p:spPr>
          <a:xfrm>
            <a:off x="846881" y="1184476"/>
            <a:ext cx="4074287" cy="3110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ko-KR" sz="1400" b="1">
                <a:latin typeface="+mn-ea"/>
              </a:rPr>
              <a:t> Ⅴ-1-11. </a:t>
            </a:r>
            <a:r>
              <a:rPr lang="ko-KR" altLang="en-US" sz="1400" b="1">
                <a:latin typeface="+mn-ea"/>
              </a:rPr>
              <a:t>커뮤니티</a:t>
            </a:r>
            <a:r>
              <a:rPr lang="en-US" altLang="ko-KR" sz="1400" b="1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릴레이션</a:t>
            </a:r>
            <a:r>
              <a:rPr lang="en-US" altLang="ko-KR" sz="1400" b="1">
                <a:latin typeface="+mn-ea"/>
              </a:rPr>
              <a:t> : </a:t>
            </a:r>
            <a:r>
              <a:rPr lang="ko-KR" altLang="en-US" sz="1400" b="1">
                <a:latin typeface="+mn-ea"/>
              </a:rPr>
              <a:t>커뮤니티</a:t>
            </a:r>
            <a:r>
              <a:rPr lang="en-US" altLang="ko-KR" sz="1400" b="1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테이블</a:t>
            </a:r>
            <a:endParaRPr lang="en-US" altLang="ko-KR" sz="1400" b="1">
              <a:latin typeface="+mn-ea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E4039A5-3AD9-9D31-2A36-CE1F63E84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485385"/>
              </p:ext>
            </p:extLst>
          </p:nvPr>
        </p:nvGraphicFramePr>
        <p:xfrm>
          <a:off x="901559" y="3547158"/>
          <a:ext cx="8652678" cy="34968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652678">
                  <a:extLst>
                    <a:ext uri="{9D8B030D-6E8A-4147-A177-3AD203B41FA5}">
                      <a16:colId xmlns:a16="http://schemas.microsoft.com/office/drawing/2014/main" val="2547449269"/>
                    </a:ext>
                  </a:extLst>
                </a:gridCol>
              </a:tblGrid>
              <a:tr h="349683"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조회수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공지여부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커뮤니티번호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작성회원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작성일시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371351641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D497106-07E7-C2ED-82AE-8151D8C86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29009"/>
              </p:ext>
            </p:extLst>
          </p:nvPr>
        </p:nvGraphicFramePr>
        <p:xfrm>
          <a:off x="905148" y="3973974"/>
          <a:ext cx="9446218" cy="277996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12783">
                  <a:extLst>
                    <a:ext uri="{9D8B030D-6E8A-4147-A177-3AD203B41FA5}">
                      <a16:colId xmlns:a16="http://schemas.microsoft.com/office/drawing/2014/main" val="883554437"/>
                    </a:ext>
                  </a:extLst>
                </a:gridCol>
                <a:gridCol w="1362436">
                  <a:extLst>
                    <a:ext uri="{9D8B030D-6E8A-4147-A177-3AD203B41FA5}">
                      <a16:colId xmlns:a16="http://schemas.microsoft.com/office/drawing/2014/main" val="1774939842"/>
                    </a:ext>
                  </a:extLst>
                </a:gridCol>
                <a:gridCol w="1392181">
                  <a:extLst>
                    <a:ext uri="{9D8B030D-6E8A-4147-A177-3AD203B41FA5}">
                      <a16:colId xmlns:a16="http://schemas.microsoft.com/office/drawing/2014/main" val="3475582153"/>
                    </a:ext>
                  </a:extLst>
                </a:gridCol>
                <a:gridCol w="1192543">
                  <a:extLst>
                    <a:ext uri="{9D8B030D-6E8A-4147-A177-3AD203B41FA5}">
                      <a16:colId xmlns:a16="http://schemas.microsoft.com/office/drawing/2014/main" val="3047568313"/>
                    </a:ext>
                  </a:extLst>
                </a:gridCol>
                <a:gridCol w="519540">
                  <a:extLst>
                    <a:ext uri="{9D8B030D-6E8A-4147-A177-3AD203B41FA5}">
                      <a16:colId xmlns:a16="http://schemas.microsoft.com/office/drawing/2014/main" val="1105783851"/>
                    </a:ext>
                  </a:extLst>
                </a:gridCol>
                <a:gridCol w="952498">
                  <a:extLst>
                    <a:ext uri="{9D8B030D-6E8A-4147-A177-3AD203B41FA5}">
                      <a16:colId xmlns:a16="http://schemas.microsoft.com/office/drawing/2014/main" val="770940601"/>
                    </a:ext>
                  </a:extLst>
                </a:gridCol>
                <a:gridCol w="361707">
                  <a:extLst>
                    <a:ext uri="{9D8B030D-6E8A-4147-A177-3AD203B41FA5}">
                      <a16:colId xmlns:a16="http://schemas.microsoft.com/office/drawing/2014/main" val="1363972391"/>
                    </a:ext>
                  </a:extLst>
                </a:gridCol>
                <a:gridCol w="2652530">
                  <a:extLst>
                    <a:ext uri="{9D8B030D-6E8A-4147-A177-3AD203B41FA5}">
                      <a16:colId xmlns:a16="http://schemas.microsoft.com/office/drawing/2014/main" val="3728631247"/>
                    </a:ext>
                  </a:extLst>
                </a:gridCol>
              </a:tblGrid>
              <a:tr h="234826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222508877"/>
                  </a:ext>
                </a:extLst>
              </a:tr>
              <a:tr h="234826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102702809"/>
                  </a:ext>
                </a:extLst>
              </a:tr>
              <a:tr h="224152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31128967"/>
                  </a:ext>
                </a:extLst>
              </a:tr>
              <a:tr h="234826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조회수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조회수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DEFAULT 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773704757"/>
                  </a:ext>
                </a:extLst>
              </a:tr>
              <a:tr h="224152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480859244"/>
                  </a:ext>
                </a:extLst>
              </a:tr>
              <a:tr h="301424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공지여부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공지여부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DEFAULT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'0' 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CHECK( '0' OR '1')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318779916"/>
                  </a:ext>
                </a:extLst>
              </a:tr>
              <a:tr h="34156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163459273"/>
                  </a:ext>
                </a:extLst>
              </a:tr>
              <a:tr h="234826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작성회원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작성회원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933920624"/>
                  </a:ext>
                </a:extLst>
              </a:tr>
              <a:tr h="224152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작성일시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작성일시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60289667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29B3EC1-F588-E509-0B30-0CCA3DBADA5E}"/>
              </a:ext>
            </a:extLst>
          </p:cNvPr>
          <p:cNvSpPr txBox="1"/>
          <p:nvPr/>
        </p:nvSpPr>
        <p:spPr>
          <a:xfrm>
            <a:off x="846881" y="3219692"/>
            <a:ext cx="5193174" cy="3110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ko-KR" sz="1400" b="1">
                <a:latin typeface="+mn-ea"/>
              </a:rPr>
              <a:t>Ⅴ-1-12. </a:t>
            </a:r>
            <a:r>
              <a:rPr lang="ko-KR" altLang="en-US" sz="1400" b="1">
                <a:latin typeface="+mn-ea"/>
              </a:rPr>
              <a:t>커뮤니티</a:t>
            </a:r>
            <a:r>
              <a:rPr lang="en-US" altLang="ko-KR" sz="1400" b="1">
                <a:latin typeface="+mn-ea"/>
              </a:rPr>
              <a:t>_</a:t>
            </a:r>
            <a:r>
              <a:rPr lang="ko-KR" altLang="en-US" sz="1400" b="1">
                <a:latin typeface="+mn-ea"/>
              </a:rPr>
              <a:t>게시글</a:t>
            </a:r>
            <a:r>
              <a:rPr lang="en-US" altLang="ko-KR" sz="1400" b="1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릴레이션</a:t>
            </a:r>
            <a:r>
              <a:rPr lang="en-US" altLang="ko-KR" sz="1400" b="1">
                <a:latin typeface="+mn-ea"/>
              </a:rPr>
              <a:t> : </a:t>
            </a:r>
            <a:r>
              <a:rPr lang="ko-KR" altLang="en-US" sz="1400" b="1">
                <a:latin typeface="+mn-ea"/>
              </a:rPr>
              <a:t>커뮤니티</a:t>
            </a:r>
            <a:r>
              <a:rPr lang="en-US" altLang="ko-KR" sz="1400" b="1">
                <a:latin typeface="+mn-ea"/>
              </a:rPr>
              <a:t>_</a:t>
            </a:r>
            <a:r>
              <a:rPr lang="ko-KR" altLang="en-US" sz="1400" b="1">
                <a:latin typeface="+mn-ea"/>
              </a:rPr>
              <a:t>게시글</a:t>
            </a:r>
            <a:r>
              <a:rPr lang="en-US" altLang="ko-KR" sz="1400" b="1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테이블</a:t>
            </a:r>
            <a:endParaRPr lang="en-US" altLang="ko-KR" sz="1400" b="1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1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4199A5E-8969-D8A1-9183-ED8D73744433}"/>
              </a:ext>
            </a:extLst>
          </p:cNvPr>
          <p:cNvSpPr txBox="1">
            <a:spLocks/>
          </p:cNvSpPr>
          <p:nvPr/>
        </p:nvSpPr>
        <p:spPr>
          <a:xfrm>
            <a:off x="843116" y="206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물리적 설계</a:t>
            </a:r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 </a:t>
            </a:r>
            <a:r>
              <a:rPr lang="ko-KR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(테이블 구조 명세서</a:t>
            </a:r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)</a:t>
            </a:r>
            <a:endParaRPr lang="ko-KR" altLang="en-US" sz="3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j-lt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AD202E4-7956-98C7-5889-C5F9C3397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270232"/>
              </p:ext>
            </p:extLst>
          </p:nvPr>
        </p:nvGraphicFramePr>
        <p:xfrm>
          <a:off x="930496" y="1454069"/>
          <a:ext cx="6048375" cy="32549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048375">
                  <a:extLst>
                    <a:ext uri="{9D8B030D-6E8A-4147-A177-3AD203B41FA5}">
                      <a16:colId xmlns:a16="http://schemas.microsoft.com/office/drawing/2014/main" val="527943062"/>
                    </a:ext>
                  </a:extLst>
                </a:gridCol>
              </a:tblGrid>
              <a:tr h="325492"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댓글번호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게시글번호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작성회원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작성일시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66159580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DFAACD6-422F-6835-78B8-EE08E1C8B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271714"/>
              </p:ext>
            </p:extLst>
          </p:nvPr>
        </p:nvGraphicFramePr>
        <p:xfrm>
          <a:off x="928839" y="1873592"/>
          <a:ext cx="9653343" cy="181064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04762">
                  <a:extLst>
                    <a:ext uri="{9D8B030D-6E8A-4147-A177-3AD203B41FA5}">
                      <a16:colId xmlns:a16="http://schemas.microsoft.com/office/drawing/2014/main" val="1554426969"/>
                    </a:ext>
                  </a:extLst>
                </a:gridCol>
                <a:gridCol w="1204762">
                  <a:extLst>
                    <a:ext uri="{9D8B030D-6E8A-4147-A177-3AD203B41FA5}">
                      <a16:colId xmlns:a16="http://schemas.microsoft.com/office/drawing/2014/main" val="2747103410"/>
                    </a:ext>
                  </a:extLst>
                </a:gridCol>
                <a:gridCol w="1204762">
                  <a:extLst>
                    <a:ext uri="{9D8B030D-6E8A-4147-A177-3AD203B41FA5}">
                      <a16:colId xmlns:a16="http://schemas.microsoft.com/office/drawing/2014/main" val="1723439717"/>
                    </a:ext>
                  </a:extLst>
                </a:gridCol>
                <a:gridCol w="1099448">
                  <a:extLst>
                    <a:ext uri="{9D8B030D-6E8A-4147-A177-3AD203B41FA5}">
                      <a16:colId xmlns:a16="http://schemas.microsoft.com/office/drawing/2014/main" val="2022858698"/>
                    </a:ext>
                  </a:extLst>
                </a:gridCol>
                <a:gridCol w="682814">
                  <a:extLst>
                    <a:ext uri="{9D8B030D-6E8A-4147-A177-3AD203B41FA5}">
                      <a16:colId xmlns:a16="http://schemas.microsoft.com/office/drawing/2014/main" val="3146022231"/>
                    </a:ext>
                  </a:extLst>
                </a:gridCol>
                <a:gridCol w="879558">
                  <a:extLst>
                    <a:ext uri="{9D8B030D-6E8A-4147-A177-3AD203B41FA5}">
                      <a16:colId xmlns:a16="http://schemas.microsoft.com/office/drawing/2014/main" val="1146996848"/>
                    </a:ext>
                  </a:extLst>
                </a:gridCol>
                <a:gridCol w="555511">
                  <a:extLst>
                    <a:ext uri="{9D8B030D-6E8A-4147-A177-3AD203B41FA5}">
                      <a16:colId xmlns:a16="http://schemas.microsoft.com/office/drawing/2014/main" val="1380623415"/>
                    </a:ext>
                  </a:extLst>
                </a:gridCol>
                <a:gridCol w="2821726">
                  <a:extLst>
                    <a:ext uri="{9D8B030D-6E8A-4147-A177-3AD203B41FA5}">
                      <a16:colId xmlns:a16="http://schemas.microsoft.com/office/drawing/2014/main" val="145249732"/>
                    </a:ext>
                  </a:extLst>
                </a:gridCol>
              </a:tblGrid>
              <a:tr h="33998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17621838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218311515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614579420"/>
                  </a:ext>
                </a:extLst>
              </a:tr>
              <a:tr h="33998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867785100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작성회원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작성회원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96366442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작성일시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작성일시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6532671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9958CB8-7CDA-19B8-CFDE-0C2120B3B440}"/>
              </a:ext>
            </a:extLst>
          </p:cNvPr>
          <p:cNvSpPr txBox="1"/>
          <p:nvPr/>
        </p:nvSpPr>
        <p:spPr>
          <a:xfrm>
            <a:off x="846881" y="1116957"/>
            <a:ext cx="482664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ko-KR" sz="1400" b="1">
                <a:latin typeface="+mn-ea"/>
              </a:rPr>
              <a:t>Ⅴ-1-13. </a:t>
            </a:r>
            <a:r>
              <a:rPr lang="ko-KR" altLang="en-US" sz="1400" b="1">
                <a:latin typeface="+mn-ea"/>
              </a:rPr>
              <a:t>커뮤니티</a:t>
            </a:r>
            <a:r>
              <a:rPr lang="en-US" altLang="ko-KR" sz="1400" b="1">
                <a:latin typeface="+mn-ea"/>
              </a:rPr>
              <a:t>_</a:t>
            </a:r>
            <a:r>
              <a:rPr lang="ko-KR" altLang="en-US" sz="1400" b="1">
                <a:latin typeface="+mn-ea"/>
              </a:rPr>
              <a:t>댓글</a:t>
            </a:r>
            <a:r>
              <a:rPr lang="en-US" altLang="ko-KR" sz="1400" b="1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릴레이션</a:t>
            </a:r>
            <a:r>
              <a:rPr lang="en-US" altLang="ko-KR" sz="1400" b="1">
                <a:latin typeface="+mn-ea"/>
              </a:rPr>
              <a:t> : </a:t>
            </a:r>
            <a:r>
              <a:rPr lang="ko-KR" altLang="en-US" sz="1400" b="1">
                <a:latin typeface="+mn-ea"/>
              </a:rPr>
              <a:t>커뮤니티</a:t>
            </a:r>
            <a:r>
              <a:rPr lang="en-US" altLang="ko-KR" sz="1400" b="1">
                <a:latin typeface="+mn-ea"/>
              </a:rPr>
              <a:t>_</a:t>
            </a:r>
            <a:r>
              <a:rPr lang="ko-KR" altLang="en-US" sz="1400" b="1">
                <a:latin typeface="+mn-ea"/>
              </a:rPr>
              <a:t>댓글</a:t>
            </a:r>
            <a:r>
              <a:rPr lang="en-US" altLang="ko-KR" sz="1400" b="1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테이블</a:t>
            </a:r>
            <a:endParaRPr lang="en-US" altLang="ko-KR" sz="1400" b="1">
              <a:latin typeface="+mn-ea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6EE92E8-7DA5-AAE0-1A14-3067EC31E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808152"/>
              </p:ext>
            </p:extLst>
          </p:nvPr>
        </p:nvGraphicFramePr>
        <p:xfrm>
          <a:off x="928839" y="3959524"/>
          <a:ext cx="4179545" cy="31256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179545">
                  <a:extLst>
                    <a:ext uri="{9D8B030D-6E8A-4147-A177-3AD203B41FA5}">
                      <a16:colId xmlns:a16="http://schemas.microsoft.com/office/drawing/2014/main" val="849890937"/>
                    </a:ext>
                  </a:extLst>
                </a:gridCol>
              </a:tblGrid>
              <a:tr h="312565"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등록번호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출시일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권장나이</a:t>
                      </a:r>
                      <a:r>
                        <a:rPr lang="en-US" altLang="ko-KR" sz="1400" dirty="0">
                          <a:effectLst/>
                        </a:rPr>
                        <a:t>)</a:t>
                      </a:r>
                      <a:endParaRPr lang="ko-KR" altLang="en-US" sz="1400" dirty="0"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62712910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D563B03-8DBB-A3A8-C953-213794A22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655610"/>
              </p:ext>
            </p:extLst>
          </p:nvPr>
        </p:nvGraphicFramePr>
        <p:xfrm>
          <a:off x="934085" y="4379088"/>
          <a:ext cx="9648098" cy="15087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90279">
                  <a:extLst>
                    <a:ext uri="{9D8B030D-6E8A-4147-A177-3AD203B41FA5}">
                      <a16:colId xmlns:a16="http://schemas.microsoft.com/office/drawing/2014/main" val="2707857750"/>
                    </a:ext>
                  </a:extLst>
                </a:gridCol>
                <a:gridCol w="1217935">
                  <a:extLst>
                    <a:ext uri="{9D8B030D-6E8A-4147-A177-3AD203B41FA5}">
                      <a16:colId xmlns:a16="http://schemas.microsoft.com/office/drawing/2014/main" val="1175816797"/>
                    </a:ext>
                  </a:extLst>
                </a:gridCol>
                <a:gridCol w="1204107">
                  <a:extLst>
                    <a:ext uri="{9D8B030D-6E8A-4147-A177-3AD203B41FA5}">
                      <a16:colId xmlns:a16="http://schemas.microsoft.com/office/drawing/2014/main" val="3303322008"/>
                    </a:ext>
                  </a:extLst>
                </a:gridCol>
                <a:gridCol w="1265075">
                  <a:extLst>
                    <a:ext uri="{9D8B030D-6E8A-4147-A177-3AD203B41FA5}">
                      <a16:colId xmlns:a16="http://schemas.microsoft.com/office/drawing/2014/main" val="3227442759"/>
                    </a:ext>
                  </a:extLst>
                </a:gridCol>
                <a:gridCol w="1158381">
                  <a:extLst>
                    <a:ext uri="{9D8B030D-6E8A-4147-A177-3AD203B41FA5}">
                      <a16:colId xmlns:a16="http://schemas.microsoft.com/office/drawing/2014/main" val="2870320995"/>
                    </a:ext>
                  </a:extLst>
                </a:gridCol>
                <a:gridCol w="1204107">
                  <a:extLst>
                    <a:ext uri="{9D8B030D-6E8A-4147-A177-3AD203B41FA5}">
                      <a16:colId xmlns:a16="http://schemas.microsoft.com/office/drawing/2014/main" val="3401542683"/>
                    </a:ext>
                  </a:extLst>
                </a:gridCol>
                <a:gridCol w="1204107">
                  <a:extLst>
                    <a:ext uri="{9D8B030D-6E8A-4147-A177-3AD203B41FA5}">
                      <a16:colId xmlns:a16="http://schemas.microsoft.com/office/drawing/2014/main" val="2076609327"/>
                    </a:ext>
                  </a:extLst>
                </a:gridCol>
                <a:gridCol w="1204107">
                  <a:extLst>
                    <a:ext uri="{9D8B030D-6E8A-4147-A177-3AD203B41FA5}">
                      <a16:colId xmlns:a16="http://schemas.microsoft.com/office/drawing/2014/main" val="1300865886"/>
                    </a:ext>
                  </a:extLst>
                </a:gridCol>
              </a:tblGrid>
              <a:tr h="21702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88620399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66878133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UNIQUE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84729174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출시일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출시일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25389312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43052604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권장나이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권장나이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24531269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19C58C5-86E5-8662-70A1-0698742DBFEC}"/>
              </a:ext>
            </a:extLst>
          </p:cNvPr>
          <p:cNvSpPr txBox="1"/>
          <p:nvPr/>
        </p:nvSpPr>
        <p:spPr>
          <a:xfrm>
            <a:off x="846881" y="3644096"/>
            <a:ext cx="321583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ko-KR" sz="1400" b="1" dirty="0">
                <a:latin typeface="+mn-ea"/>
              </a:rPr>
              <a:t>Ⅴ-1-14. </a:t>
            </a:r>
            <a:r>
              <a:rPr lang="ko-KR" altLang="en-US" sz="1400" b="1" dirty="0">
                <a:latin typeface="+mn-ea"/>
              </a:rPr>
              <a:t>게임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릴레이션</a:t>
            </a:r>
            <a:r>
              <a:rPr lang="en-US" altLang="ko-KR" sz="1400" b="1" dirty="0">
                <a:latin typeface="+mn-ea"/>
              </a:rPr>
              <a:t> : </a:t>
            </a:r>
            <a:r>
              <a:rPr lang="ko-KR" altLang="en-US" sz="1400" b="1" dirty="0">
                <a:latin typeface="+mn-ea"/>
              </a:rPr>
              <a:t>게임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테이블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28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4199A5E-8969-D8A1-9183-ED8D73744433}"/>
              </a:ext>
            </a:extLst>
          </p:cNvPr>
          <p:cNvSpPr txBox="1">
            <a:spLocks/>
          </p:cNvSpPr>
          <p:nvPr/>
        </p:nvSpPr>
        <p:spPr>
          <a:xfrm>
            <a:off x="843116" y="206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물리적 설계</a:t>
            </a:r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 </a:t>
            </a:r>
            <a:r>
              <a:rPr lang="ko-KR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(테이블 구조 명세서</a:t>
            </a:r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)</a:t>
            </a:r>
            <a:endParaRPr lang="ko-KR" altLang="en-US" sz="3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j-lt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C862FC2-D5AA-F4F3-5BA4-5A08567C7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407244"/>
              </p:ext>
            </p:extLst>
          </p:nvPr>
        </p:nvGraphicFramePr>
        <p:xfrm>
          <a:off x="911204" y="1473361"/>
          <a:ext cx="7012931" cy="30139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012931">
                  <a:extLst>
                    <a:ext uri="{9D8B030D-6E8A-4147-A177-3AD203B41FA5}">
                      <a16:colId xmlns:a16="http://schemas.microsoft.com/office/drawing/2014/main" val="3416603971"/>
                    </a:ext>
                  </a:extLst>
                </a:gridCol>
              </a:tblGrid>
              <a:tr h="301391"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NFT_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경매상품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토큰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토큰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URI, NFT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경매시작일자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경매종료일자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38811545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B21C186-A1A8-9186-6B7D-B67314052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48577"/>
              </p:ext>
            </p:extLst>
          </p:nvPr>
        </p:nvGraphicFramePr>
        <p:xfrm>
          <a:off x="897038" y="1861594"/>
          <a:ext cx="8787434" cy="228084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97266">
                  <a:extLst>
                    <a:ext uri="{9D8B030D-6E8A-4147-A177-3AD203B41FA5}">
                      <a16:colId xmlns:a16="http://schemas.microsoft.com/office/drawing/2014/main" val="386407580"/>
                    </a:ext>
                  </a:extLst>
                </a:gridCol>
                <a:gridCol w="1297266">
                  <a:extLst>
                    <a:ext uri="{9D8B030D-6E8A-4147-A177-3AD203B41FA5}">
                      <a16:colId xmlns:a16="http://schemas.microsoft.com/office/drawing/2014/main" val="1839170794"/>
                    </a:ext>
                  </a:extLst>
                </a:gridCol>
                <a:gridCol w="1297266">
                  <a:extLst>
                    <a:ext uri="{9D8B030D-6E8A-4147-A177-3AD203B41FA5}">
                      <a16:colId xmlns:a16="http://schemas.microsoft.com/office/drawing/2014/main" val="1979888636"/>
                    </a:ext>
                  </a:extLst>
                </a:gridCol>
                <a:gridCol w="1362951">
                  <a:extLst>
                    <a:ext uri="{9D8B030D-6E8A-4147-A177-3AD203B41FA5}">
                      <a16:colId xmlns:a16="http://schemas.microsoft.com/office/drawing/2014/main" val="2108768314"/>
                    </a:ext>
                  </a:extLst>
                </a:gridCol>
                <a:gridCol w="590790">
                  <a:extLst>
                    <a:ext uri="{9D8B030D-6E8A-4147-A177-3AD203B41FA5}">
                      <a16:colId xmlns:a16="http://schemas.microsoft.com/office/drawing/2014/main" val="2982581142"/>
                    </a:ext>
                  </a:extLst>
                </a:gridCol>
                <a:gridCol w="1109238">
                  <a:extLst>
                    <a:ext uri="{9D8B030D-6E8A-4147-A177-3AD203B41FA5}">
                      <a16:colId xmlns:a16="http://schemas.microsoft.com/office/drawing/2014/main" val="1566645286"/>
                    </a:ext>
                  </a:extLst>
                </a:gridCol>
                <a:gridCol w="783702">
                  <a:extLst>
                    <a:ext uri="{9D8B030D-6E8A-4147-A177-3AD203B41FA5}">
                      <a16:colId xmlns:a16="http://schemas.microsoft.com/office/drawing/2014/main" val="4062465219"/>
                    </a:ext>
                  </a:extLst>
                </a:gridCol>
                <a:gridCol w="1048955">
                  <a:extLst>
                    <a:ext uri="{9D8B030D-6E8A-4147-A177-3AD203B41FA5}">
                      <a16:colId xmlns:a16="http://schemas.microsoft.com/office/drawing/2014/main" val="883528375"/>
                    </a:ext>
                  </a:extLst>
                </a:gridCol>
              </a:tblGrid>
              <a:tr h="29518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25089791"/>
                  </a:ext>
                </a:extLst>
              </a:tr>
              <a:tr h="162350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토큰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토큰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78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31587397"/>
                  </a:ext>
                </a:extLst>
              </a:tr>
              <a:tr h="28780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285660753"/>
                  </a:ext>
                </a:extLst>
              </a:tr>
              <a:tr h="28780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844848099"/>
                  </a:ext>
                </a:extLst>
              </a:tr>
              <a:tr h="28780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토큰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URI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토큰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URI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283806076"/>
                  </a:ext>
                </a:extLst>
              </a:tr>
              <a:tr h="29518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NFT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NFT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899643590"/>
                  </a:ext>
                </a:extLst>
              </a:tr>
              <a:tr h="28780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경매시작일자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경매시작일자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154338111"/>
                  </a:ext>
                </a:extLst>
              </a:tr>
              <a:tr h="28780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경매종료일자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경매종료일자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688082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F68400D-DB73-AEA3-4BAB-5AA8FBBE92CE}"/>
              </a:ext>
            </a:extLst>
          </p:cNvPr>
          <p:cNvSpPr txBox="1"/>
          <p:nvPr/>
        </p:nvSpPr>
        <p:spPr>
          <a:xfrm>
            <a:off x="846881" y="1136248"/>
            <a:ext cx="47784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ko-KR" sz="1400" b="1">
                <a:latin typeface="+mj-ea"/>
                <a:ea typeface="+mj-ea"/>
              </a:rPr>
              <a:t>Ⅴ-1-15. NFT_</a:t>
            </a:r>
            <a:r>
              <a:rPr lang="ko-KR" altLang="en-US" sz="1400" b="1">
                <a:latin typeface="+mj-ea"/>
                <a:ea typeface="+mj-ea"/>
              </a:rPr>
              <a:t>경매상품</a:t>
            </a:r>
            <a:r>
              <a:rPr lang="en-US" altLang="ko-KR" sz="1400" b="1">
                <a:latin typeface="+mj-ea"/>
                <a:ea typeface="+mj-ea"/>
              </a:rPr>
              <a:t> </a:t>
            </a:r>
            <a:r>
              <a:rPr lang="ko-KR" altLang="en-US" sz="1400" b="1">
                <a:latin typeface="+mj-ea"/>
                <a:ea typeface="+mj-ea"/>
              </a:rPr>
              <a:t>릴레이션</a:t>
            </a:r>
            <a:r>
              <a:rPr lang="en-US" altLang="ko-KR" sz="1400" b="1">
                <a:latin typeface="+mj-ea"/>
                <a:ea typeface="+mj-ea"/>
              </a:rPr>
              <a:t> : NFT_</a:t>
            </a:r>
            <a:r>
              <a:rPr lang="ko-KR" altLang="en-US" sz="1400" b="1">
                <a:latin typeface="+mj-ea"/>
                <a:ea typeface="+mj-ea"/>
              </a:rPr>
              <a:t>경매상품</a:t>
            </a:r>
            <a:r>
              <a:rPr lang="en-US" altLang="ko-KR" sz="1400" b="1">
                <a:latin typeface="+mj-ea"/>
                <a:ea typeface="+mj-ea"/>
              </a:rPr>
              <a:t> </a:t>
            </a:r>
            <a:r>
              <a:rPr lang="ko-KR" altLang="en-US" sz="1400" b="1">
                <a:latin typeface="+mj-ea"/>
                <a:ea typeface="+mj-ea"/>
              </a:rPr>
              <a:t>테이블</a:t>
            </a:r>
            <a:endParaRPr lang="en-US" altLang="ko-KR" sz="1400" b="1">
              <a:latin typeface="+mj-ea"/>
              <a:ea typeface="+mj-ea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CD03DD3-721B-C350-4AA0-E239ED1F4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255386"/>
              </p:ext>
            </p:extLst>
          </p:nvPr>
        </p:nvGraphicFramePr>
        <p:xfrm>
          <a:off x="920850" y="4569588"/>
          <a:ext cx="4456855" cy="30035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456855">
                  <a:extLst>
                    <a:ext uri="{9D8B030D-6E8A-4147-A177-3AD203B41FA5}">
                      <a16:colId xmlns:a16="http://schemas.microsoft.com/office/drawing/2014/main" val="1712824320"/>
                    </a:ext>
                  </a:extLst>
                </a:gridCol>
              </a:tblGrid>
              <a:tr h="300355">
                <a:tc>
                  <a:txBody>
                    <a:bodyPr/>
                    <a:lstStyle/>
                    <a:p>
                      <a:pPr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월드컵번호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포스터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22330625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64743DF-C9B7-2F84-B04D-6E39022CF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101794"/>
              </p:ext>
            </p:extLst>
          </p:nvPr>
        </p:nvGraphicFramePr>
        <p:xfrm>
          <a:off x="910316" y="5027633"/>
          <a:ext cx="8774157" cy="136779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95037">
                  <a:extLst>
                    <a:ext uri="{9D8B030D-6E8A-4147-A177-3AD203B41FA5}">
                      <a16:colId xmlns:a16="http://schemas.microsoft.com/office/drawing/2014/main" val="2874956645"/>
                    </a:ext>
                  </a:extLst>
                </a:gridCol>
                <a:gridCol w="1095037">
                  <a:extLst>
                    <a:ext uri="{9D8B030D-6E8A-4147-A177-3AD203B41FA5}">
                      <a16:colId xmlns:a16="http://schemas.microsoft.com/office/drawing/2014/main" val="1978857639"/>
                    </a:ext>
                  </a:extLst>
                </a:gridCol>
                <a:gridCol w="1095037">
                  <a:extLst>
                    <a:ext uri="{9D8B030D-6E8A-4147-A177-3AD203B41FA5}">
                      <a16:colId xmlns:a16="http://schemas.microsoft.com/office/drawing/2014/main" val="3469196945"/>
                    </a:ext>
                  </a:extLst>
                </a:gridCol>
                <a:gridCol w="1150482">
                  <a:extLst>
                    <a:ext uri="{9D8B030D-6E8A-4147-A177-3AD203B41FA5}">
                      <a16:colId xmlns:a16="http://schemas.microsoft.com/office/drawing/2014/main" val="1114613252"/>
                    </a:ext>
                  </a:extLst>
                </a:gridCol>
                <a:gridCol w="1053453">
                  <a:extLst>
                    <a:ext uri="{9D8B030D-6E8A-4147-A177-3AD203B41FA5}">
                      <a16:colId xmlns:a16="http://schemas.microsoft.com/office/drawing/2014/main" val="1005695017"/>
                    </a:ext>
                  </a:extLst>
                </a:gridCol>
                <a:gridCol w="1095037">
                  <a:extLst>
                    <a:ext uri="{9D8B030D-6E8A-4147-A177-3AD203B41FA5}">
                      <a16:colId xmlns:a16="http://schemas.microsoft.com/office/drawing/2014/main" val="1131639281"/>
                    </a:ext>
                  </a:extLst>
                </a:gridCol>
                <a:gridCol w="1095037">
                  <a:extLst>
                    <a:ext uri="{9D8B030D-6E8A-4147-A177-3AD203B41FA5}">
                      <a16:colId xmlns:a16="http://schemas.microsoft.com/office/drawing/2014/main" val="2442952804"/>
                    </a:ext>
                  </a:extLst>
                </a:gridCol>
                <a:gridCol w="1095037">
                  <a:extLst>
                    <a:ext uri="{9D8B030D-6E8A-4147-A177-3AD203B41FA5}">
                      <a16:colId xmlns:a16="http://schemas.microsoft.com/office/drawing/2014/main" val="896282586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93997121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75745299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UNIQUE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5194953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57218282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35454478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83A4128-9494-4A76-3B1E-EFD50AC36C3C}"/>
              </a:ext>
            </a:extLst>
          </p:cNvPr>
          <p:cNvSpPr txBox="1"/>
          <p:nvPr/>
        </p:nvSpPr>
        <p:spPr>
          <a:xfrm>
            <a:off x="846881" y="4222830"/>
            <a:ext cx="45372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ko-KR" sz="1400" b="1" dirty="0">
                <a:latin typeface="+mj-ea"/>
                <a:ea typeface="+mj-ea"/>
              </a:rPr>
              <a:t>Ⅴ-1-16. </a:t>
            </a:r>
            <a:r>
              <a:rPr lang="ko-KR" altLang="en-US" sz="1400" b="1" dirty="0">
                <a:latin typeface="+mj-ea"/>
                <a:ea typeface="+mj-ea"/>
              </a:rPr>
              <a:t>영화</a:t>
            </a:r>
            <a:r>
              <a:rPr lang="en-US" altLang="ko-KR" sz="1400" b="1" dirty="0">
                <a:latin typeface="+mj-ea"/>
                <a:ea typeface="+mj-ea"/>
              </a:rPr>
              <a:t>_</a:t>
            </a:r>
            <a:r>
              <a:rPr lang="ko-KR" altLang="en-US" sz="1400" b="1" dirty="0">
                <a:latin typeface="+mj-ea"/>
                <a:ea typeface="+mj-ea"/>
              </a:rPr>
              <a:t>월드컵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ko-KR" altLang="en-US" sz="1400" b="1" dirty="0">
                <a:latin typeface="+mj-ea"/>
                <a:ea typeface="+mj-ea"/>
              </a:rPr>
              <a:t>릴레이션</a:t>
            </a:r>
            <a:r>
              <a:rPr lang="en-US" altLang="ko-KR" sz="1400" b="1" dirty="0">
                <a:latin typeface="+mj-ea"/>
                <a:ea typeface="+mj-ea"/>
              </a:rPr>
              <a:t> : </a:t>
            </a:r>
            <a:r>
              <a:rPr lang="ko-KR" altLang="en-US" sz="1400" b="1" dirty="0">
                <a:latin typeface="+mj-ea"/>
                <a:ea typeface="+mj-ea"/>
              </a:rPr>
              <a:t>영화</a:t>
            </a:r>
            <a:r>
              <a:rPr lang="en-US" altLang="ko-KR" sz="1400" b="1" dirty="0">
                <a:latin typeface="+mj-ea"/>
                <a:ea typeface="+mj-ea"/>
              </a:rPr>
              <a:t>_</a:t>
            </a:r>
            <a:r>
              <a:rPr lang="ko-KR" altLang="en-US" sz="1400" b="1" dirty="0">
                <a:latin typeface="+mj-ea"/>
                <a:ea typeface="+mj-ea"/>
              </a:rPr>
              <a:t>월드컵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ko-KR" altLang="en-US" sz="1400" b="1" dirty="0">
                <a:latin typeface="+mj-ea"/>
                <a:ea typeface="+mj-ea"/>
              </a:rPr>
              <a:t>테이블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07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4199A5E-8969-D8A1-9183-ED8D73744433}"/>
              </a:ext>
            </a:extLst>
          </p:cNvPr>
          <p:cNvSpPr txBox="1">
            <a:spLocks/>
          </p:cNvSpPr>
          <p:nvPr/>
        </p:nvSpPr>
        <p:spPr>
          <a:xfrm>
            <a:off x="843116" y="206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물리적 설계</a:t>
            </a:r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 </a:t>
            </a:r>
            <a:r>
              <a:rPr lang="ko-KR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(테이블 구조 명세서</a:t>
            </a:r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)</a:t>
            </a:r>
            <a:endParaRPr lang="ko-KR" altLang="en-US" sz="3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j-lt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1F5CEC-8EB4-8B47-F758-1CC2D0FF2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83653"/>
              </p:ext>
            </p:extLst>
          </p:nvPr>
        </p:nvGraphicFramePr>
        <p:xfrm>
          <a:off x="949787" y="1511943"/>
          <a:ext cx="4806508" cy="381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806508">
                  <a:extLst>
                    <a:ext uri="{9D8B030D-6E8A-4147-A177-3AD203B41FA5}">
                      <a16:colId xmlns:a16="http://schemas.microsoft.com/office/drawing/2014/main" val="40007639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후보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후보번호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동영상링크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2984766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87D788F-97C7-4A05-FB0F-559F1E2EF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98179"/>
              </p:ext>
            </p:extLst>
          </p:nvPr>
        </p:nvGraphicFramePr>
        <p:xfrm>
          <a:off x="940020" y="1998924"/>
          <a:ext cx="8611510" cy="12573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74739">
                  <a:extLst>
                    <a:ext uri="{9D8B030D-6E8A-4147-A177-3AD203B41FA5}">
                      <a16:colId xmlns:a16="http://schemas.microsoft.com/office/drawing/2014/main" val="744832201"/>
                    </a:ext>
                  </a:extLst>
                </a:gridCol>
                <a:gridCol w="1230051">
                  <a:extLst>
                    <a:ext uri="{9D8B030D-6E8A-4147-A177-3AD203B41FA5}">
                      <a16:colId xmlns:a16="http://schemas.microsoft.com/office/drawing/2014/main" val="3358443055"/>
                    </a:ext>
                  </a:extLst>
                </a:gridCol>
                <a:gridCol w="1216966">
                  <a:extLst>
                    <a:ext uri="{9D8B030D-6E8A-4147-A177-3AD203B41FA5}">
                      <a16:colId xmlns:a16="http://schemas.microsoft.com/office/drawing/2014/main" val="1222327783"/>
                    </a:ext>
                  </a:extLst>
                </a:gridCol>
                <a:gridCol w="1373994">
                  <a:extLst>
                    <a:ext uri="{9D8B030D-6E8A-4147-A177-3AD203B41FA5}">
                      <a16:colId xmlns:a16="http://schemas.microsoft.com/office/drawing/2014/main" val="3747617955"/>
                    </a:ext>
                  </a:extLst>
                </a:gridCol>
                <a:gridCol w="667368">
                  <a:extLst>
                    <a:ext uri="{9D8B030D-6E8A-4147-A177-3AD203B41FA5}">
                      <a16:colId xmlns:a16="http://schemas.microsoft.com/office/drawing/2014/main" val="1464366731"/>
                    </a:ext>
                  </a:extLst>
                </a:gridCol>
                <a:gridCol w="1177709">
                  <a:extLst>
                    <a:ext uri="{9D8B030D-6E8A-4147-A177-3AD203B41FA5}">
                      <a16:colId xmlns:a16="http://schemas.microsoft.com/office/drawing/2014/main" val="2870001236"/>
                    </a:ext>
                  </a:extLst>
                </a:gridCol>
                <a:gridCol w="795944">
                  <a:extLst>
                    <a:ext uri="{9D8B030D-6E8A-4147-A177-3AD203B41FA5}">
                      <a16:colId xmlns:a16="http://schemas.microsoft.com/office/drawing/2014/main" val="460050016"/>
                    </a:ext>
                  </a:extLst>
                </a:gridCol>
                <a:gridCol w="1074739">
                  <a:extLst>
                    <a:ext uri="{9D8B030D-6E8A-4147-A177-3AD203B41FA5}">
                      <a16:colId xmlns:a16="http://schemas.microsoft.com/office/drawing/2014/main" val="3108658840"/>
                    </a:ext>
                  </a:extLst>
                </a:gridCol>
              </a:tblGrid>
              <a:tr h="243860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758150242"/>
                  </a:ext>
                </a:extLst>
              </a:tr>
              <a:tr h="222654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후보번호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후보번호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688709979"/>
                  </a:ext>
                </a:extLst>
              </a:tr>
              <a:tr h="222654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UNIQUE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949851499"/>
                  </a:ext>
                </a:extLst>
              </a:tr>
              <a:tr h="222654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52216879"/>
                  </a:ext>
                </a:extLst>
              </a:tr>
              <a:tr h="222654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동영상링크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동영상링크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5128725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259931-22A0-860F-83D7-4C26D1766A29}"/>
              </a:ext>
            </a:extLst>
          </p:cNvPr>
          <p:cNvSpPr txBox="1"/>
          <p:nvPr/>
        </p:nvSpPr>
        <p:spPr>
          <a:xfrm>
            <a:off x="846881" y="1184476"/>
            <a:ext cx="4614440" cy="3110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ko-KR" sz="1400" b="1">
                <a:latin typeface="+mj-ea"/>
                <a:ea typeface="+mj-ea"/>
              </a:rPr>
              <a:t>Ⅴ-1-17. </a:t>
            </a:r>
            <a:r>
              <a:rPr lang="ko-KR" altLang="en-US" sz="1400" b="1">
                <a:latin typeface="+mj-ea"/>
                <a:ea typeface="+mj-ea"/>
              </a:rPr>
              <a:t>월드컵</a:t>
            </a:r>
            <a:r>
              <a:rPr lang="en-US" altLang="ko-KR" sz="1400" b="1">
                <a:latin typeface="+mj-ea"/>
                <a:ea typeface="+mj-ea"/>
              </a:rPr>
              <a:t>_</a:t>
            </a:r>
            <a:r>
              <a:rPr lang="ko-KR" altLang="en-US" sz="1400" b="1">
                <a:latin typeface="+mj-ea"/>
                <a:ea typeface="+mj-ea"/>
              </a:rPr>
              <a:t>후보</a:t>
            </a:r>
            <a:r>
              <a:rPr lang="en-US" altLang="ko-KR" sz="1400" b="1">
                <a:latin typeface="+mj-ea"/>
                <a:ea typeface="+mj-ea"/>
              </a:rPr>
              <a:t> </a:t>
            </a:r>
            <a:r>
              <a:rPr lang="ko-KR" altLang="en-US" sz="1400" b="1">
                <a:latin typeface="+mj-ea"/>
                <a:ea typeface="+mj-ea"/>
              </a:rPr>
              <a:t>릴레이션</a:t>
            </a:r>
            <a:r>
              <a:rPr lang="en-US" altLang="ko-KR" sz="1400" b="1">
                <a:latin typeface="+mj-ea"/>
                <a:ea typeface="+mj-ea"/>
              </a:rPr>
              <a:t> : </a:t>
            </a:r>
            <a:r>
              <a:rPr lang="ko-KR" altLang="en-US" sz="1400" b="1">
                <a:latin typeface="+mj-ea"/>
                <a:ea typeface="+mj-ea"/>
              </a:rPr>
              <a:t>월드컵</a:t>
            </a:r>
            <a:r>
              <a:rPr lang="en-US" altLang="ko-KR" sz="1400" b="1">
                <a:latin typeface="+mj-ea"/>
                <a:ea typeface="+mj-ea"/>
              </a:rPr>
              <a:t>_</a:t>
            </a:r>
            <a:r>
              <a:rPr lang="ko-KR" altLang="en-US" sz="1400" b="1">
                <a:latin typeface="+mj-ea"/>
                <a:ea typeface="+mj-ea"/>
              </a:rPr>
              <a:t>후보</a:t>
            </a:r>
            <a:r>
              <a:rPr lang="en-US" altLang="ko-KR" sz="1400" b="1">
                <a:latin typeface="+mj-ea"/>
                <a:ea typeface="+mj-ea"/>
              </a:rPr>
              <a:t> </a:t>
            </a:r>
            <a:r>
              <a:rPr lang="ko-KR" altLang="en-US" sz="1400" b="1">
                <a:latin typeface="+mj-ea"/>
                <a:ea typeface="+mj-ea"/>
              </a:rPr>
              <a:t>테이블</a:t>
            </a:r>
            <a:endParaRPr lang="en-US" altLang="ko-KR" sz="1400" b="1">
              <a:latin typeface="+mj-ea"/>
              <a:ea typeface="+mj-ea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3520FA9-E94E-507A-4292-A7D0F6613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580627"/>
              </p:ext>
            </p:extLst>
          </p:nvPr>
        </p:nvGraphicFramePr>
        <p:xfrm>
          <a:off x="930496" y="3653259"/>
          <a:ext cx="4493026" cy="30035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493026">
                  <a:extLst>
                    <a:ext uri="{9D8B030D-6E8A-4147-A177-3AD203B41FA5}">
                      <a16:colId xmlns:a16="http://schemas.microsoft.com/office/drawing/2014/main" val="1702018932"/>
                    </a:ext>
                  </a:extLst>
                </a:gridCol>
              </a:tblGrid>
              <a:tr h="300355"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선호하다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934536046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7615743-4E31-3789-C41C-1C07322FB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480386"/>
              </p:ext>
            </p:extLst>
          </p:nvPr>
        </p:nvGraphicFramePr>
        <p:xfrm>
          <a:off x="929608" y="4004721"/>
          <a:ext cx="8621922" cy="82160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76039">
                  <a:extLst>
                    <a:ext uri="{9D8B030D-6E8A-4147-A177-3AD203B41FA5}">
                      <a16:colId xmlns:a16="http://schemas.microsoft.com/office/drawing/2014/main" val="4004656428"/>
                    </a:ext>
                  </a:extLst>
                </a:gridCol>
                <a:gridCol w="1076039">
                  <a:extLst>
                    <a:ext uri="{9D8B030D-6E8A-4147-A177-3AD203B41FA5}">
                      <a16:colId xmlns:a16="http://schemas.microsoft.com/office/drawing/2014/main" val="1551679495"/>
                    </a:ext>
                  </a:extLst>
                </a:gridCol>
                <a:gridCol w="952498">
                  <a:extLst>
                    <a:ext uri="{9D8B030D-6E8A-4147-A177-3AD203B41FA5}">
                      <a16:colId xmlns:a16="http://schemas.microsoft.com/office/drawing/2014/main" val="2399070124"/>
                    </a:ext>
                  </a:extLst>
                </a:gridCol>
                <a:gridCol w="1160435">
                  <a:extLst>
                    <a:ext uri="{9D8B030D-6E8A-4147-A177-3AD203B41FA5}">
                      <a16:colId xmlns:a16="http://schemas.microsoft.com/office/drawing/2014/main" val="4006151825"/>
                    </a:ext>
                  </a:extLst>
                </a:gridCol>
                <a:gridCol w="639018">
                  <a:extLst>
                    <a:ext uri="{9D8B030D-6E8A-4147-A177-3AD203B41FA5}">
                      <a16:colId xmlns:a16="http://schemas.microsoft.com/office/drawing/2014/main" val="1983066457"/>
                    </a:ext>
                  </a:extLst>
                </a:gridCol>
                <a:gridCol w="928385">
                  <a:extLst>
                    <a:ext uri="{9D8B030D-6E8A-4147-A177-3AD203B41FA5}">
                      <a16:colId xmlns:a16="http://schemas.microsoft.com/office/drawing/2014/main" val="3870790927"/>
                    </a:ext>
                  </a:extLst>
                </a:gridCol>
                <a:gridCol w="795759">
                  <a:extLst>
                    <a:ext uri="{9D8B030D-6E8A-4147-A177-3AD203B41FA5}">
                      <a16:colId xmlns:a16="http://schemas.microsoft.com/office/drawing/2014/main" val="550864697"/>
                    </a:ext>
                  </a:extLst>
                </a:gridCol>
                <a:gridCol w="1993749">
                  <a:extLst>
                    <a:ext uri="{9D8B030D-6E8A-4147-A177-3AD203B41FA5}">
                      <a16:colId xmlns:a16="http://schemas.microsoft.com/office/drawing/2014/main" val="1898728508"/>
                    </a:ext>
                  </a:extLst>
                </a:gridCol>
              </a:tblGrid>
              <a:tr h="166586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505808115"/>
                  </a:ext>
                </a:extLst>
              </a:tr>
              <a:tr h="166586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276013056"/>
                  </a:ext>
                </a:extLst>
              </a:tr>
              <a:tr h="318686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741372401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8F94C88-DBE4-521B-3CF9-378A96DBF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586896"/>
              </p:ext>
            </p:extLst>
          </p:nvPr>
        </p:nvGraphicFramePr>
        <p:xfrm>
          <a:off x="906684" y="5237543"/>
          <a:ext cx="4058976" cy="33757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58976">
                  <a:extLst>
                    <a:ext uri="{9D8B030D-6E8A-4147-A177-3AD203B41FA5}">
                      <a16:colId xmlns:a16="http://schemas.microsoft.com/office/drawing/2014/main" val="1361410196"/>
                    </a:ext>
                  </a:extLst>
                </a:gridCol>
              </a:tblGrid>
              <a:tr h="337572"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시청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등록하다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1115769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743BADF-E16E-C9F1-6A85-8770749C7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451267"/>
              </p:ext>
            </p:extLst>
          </p:nvPr>
        </p:nvGraphicFramePr>
        <p:xfrm>
          <a:off x="909550" y="5634821"/>
          <a:ext cx="8641981" cy="84631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78542">
                  <a:extLst>
                    <a:ext uri="{9D8B030D-6E8A-4147-A177-3AD203B41FA5}">
                      <a16:colId xmlns:a16="http://schemas.microsoft.com/office/drawing/2014/main" val="103309815"/>
                    </a:ext>
                  </a:extLst>
                </a:gridCol>
                <a:gridCol w="1078542">
                  <a:extLst>
                    <a:ext uri="{9D8B030D-6E8A-4147-A177-3AD203B41FA5}">
                      <a16:colId xmlns:a16="http://schemas.microsoft.com/office/drawing/2014/main" val="2422245838"/>
                    </a:ext>
                  </a:extLst>
                </a:gridCol>
                <a:gridCol w="1078542">
                  <a:extLst>
                    <a:ext uri="{9D8B030D-6E8A-4147-A177-3AD203B41FA5}">
                      <a16:colId xmlns:a16="http://schemas.microsoft.com/office/drawing/2014/main" val="1284139320"/>
                    </a:ext>
                  </a:extLst>
                </a:gridCol>
                <a:gridCol w="1133150">
                  <a:extLst>
                    <a:ext uri="{9D8B030D-6E8A-4147-A177-3AD203B41FA5}">
                      <a16:colId xmlns:a16="http://schemas.microsoft.com/office/drawing/2014/main" val="2775077603"/>
                    </a:ext>
                  </a:extLst>
                </a:gridCol>
                <a:gridCol w="510687">
                  <a:extLst>
                    <a:ext uri="{9D8B030D-6E8A-4147-A177-3AD203B41FA5}">
                      <a16:colId xmlns:a16="http://schemas.microsoft.com/office/drawing/2014/main" val="1552202070"/>
                    </a:ext>
                  </a:extLst>
                </a:gridCol>
                <a:gridCol w="898812">
                  <a:extLst>
                    <a:ext uri="{9D8B030D-6E8A-4147-A177-3AD203B41FA5}">
                      <a16:colId xmlns:a16="http://schemas.microsoft.com/office/drawing/2014/main" val="22525016"/>
                    </a:ext>
                  </a:extLst>
                </a:gridCol>
                <a:gridCol w="725177">
                  <a:extLst>
                    <a:ext uri="{9D8B030D-6E8A-4147-A177-3AD203B41FA5}">
                      <a16:colId xmlns:a16="http://schemas.microsoft.com/office/drawing/2014/main" val="1907443125"/>
                    </a:ext>
                  </a:extLst>
                </a:gridCol>
                <a:gridCol w="2138529">
                  <a:extLst>
                    <a:ext uri="{9D8B030D-6E8A-4147-A177-3AD203B41FA5}">
                      <a16:colId xmlns:a16="http://schemas.microsoft.com/office/drawing/2014/main" val="3263211423"/>
                    </a:ext>
                  </a:extLst>
                </a:gridCol>
              </a:tblGrid>
              <a:tr h="23773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65245830"/>
                  </a:ext>
                </a:extLst>
              </a:tr>
              <a:tr h="23773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272230441"/>
                  </a:ext>
                </a:extLst>
              </a:tr>
              <a:tr h="343391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26310112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7E7AF72-56A1-E10C-519C-5F23D68ECEEB}"/>
              </a:ext>
            </a:extLst>
          </p:cNvPr>
          <p:cNvSpPr txBox="1"/>
          <p:nvPr/>
        </p:nvSpPr>
        <p:spPr>
          <a:xfrm>
            <a:off x="846881" y="3364375"/>
            <a:ext cx="542466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ko-KR" sz="1400" b="1">
                <a:latin typeface="+mj-ea"/>
                <a:ea typeface="+mj-ea"/>
              </a:rPr>
              <a:t>Ⅴ-1-18. </a:t>
            </a:r>
            <a:r>
              <a:rPr lang="ko-KR" altLang="en-US" sz="1400" b="1">
                <a:latin typeface="+mj-ea"/>
                <a:ea typeface="+mj-ea"/>
              </a:rPr>
              <a:t>영화인</a:t>
            </a:r>
            <a:r>
              <a:rPr lang="en-US" altLang="ko-KR" sz="1400" b="1">
                <a:latin typeface="+mj-ea"/>
                <a:ea typeface="+mj-ea"/>
              </a:rPr>
              <a:t>_</a:t>
            </a:r>
            <a:r>
              <a:rPr lang="ko-KR" altLang="en-US" sz="1400" b="1">
                <a:latin typeface="+mj-ea"/>
                <a:ea typeface="+mj-ea"/>
              </a:rPr>
              <a:t>선호하다</a:t>
            </a:r>
            <a:r>
              <a:rPr lang="en-US" altLang="ko-KR" sz="1400" b="1">
                <a:latin typeface="+mj-ea"/>
                <a:ea typeface="+mj-ea"/>
              </a:rPr>
              <a:t> </a:t>
            </a:r>
            <a:r>
              <a:rPr lang="ko-KR" altLang="en-US" sz="1400" b="1">
                <a:latin typeface="+mj-ea"/>
                <a:ea typeface="+mj-ea"/>
              </a:rPr>
              <a:t>릴레이션</a:t>
            </a:r>
            <a:r>
              <a:rPr lang="en-US" altLang="ko-KR" sz="1400" b="1">
                <a:latin typeface="+mj-ea"/>
                <a:ea typeface="+mj-ea"/>
              </a:rPr>
              <a:t> : </a:t>
            </a:r>
            <a:r>
              <a:rPr lang="ko-KR" altLang="en-US" sz="1400" b="1">
                <a:latin typeface="+mj-ea"/>
                <a:ea typeface="+mj-ea"/>
              </a:rPr>
              <a:t>영화인</a:t>
            </a:r>
            <a:r>
              <a:rPr lang="en-US" altLang="ko-KR" sz="1400" b="1">
                <a:latin typeface="+mj-ea"/>
                <a:ea typeface="+mj-ea"/>
              </a:rPr>
              <a:t>_</a:t>
            </a:r>
            <a:r>
              <a:rPr lang="ko-KR" altLang="en-US" sz="1400" b="1">
                <a:latin typeface="+mj-ea"/>
                <a:ea typeface="+mj-ea"/>
              </a:rPr>
              <a:t>선호하다</a:t>
            </a:r>
            <a:r>
              <a:rPr lang="en-US" altLang="ko-KR" sz="1400" b="1">
                <a:latin typeface="+mj-ea"/>
                <a:ea typeface="+mj-ea"/>
              </a:rPr>
              <a:t> </a:t>
            </a:r>
            <a:r>
              <a:rPr lang="ko-KR" altLang="en-US" sz="1400" b="1">
                <a:latin typeface="+mj-ea"/>
                <a:ea typeface="+mj-ea"/>
              </a:rPr>
              <a:t>테이블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0107E-02CD-B09C-4D62-47CD3DEB3C59}"/>
              </a:ext>
            </a:extLst>
          </p:cNvPr>
          <p:cNvSpPr txBox="1"/>
          <p:nvPr/>
        </p:nvSpPr>
        <p:spPr>
          <a:xfrm>
            <a:off x="846881" y="4917311"/>
            <a:ext cx="542466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b="1">
                <a:latin typeface="+mj-ea"/>
                <a:ea typeface="+mj-ea"/>
              </a:rPr>
              <a:t>Ⅴ-1-19. </a:t>
            </a:r>
            <a:r>
              <a:rPr lang="ko-KR" altLang="en-US" sz="1400" b="1">
                <a:latin typeface="+mj-ea"/>
                <a:ea typeface="+mj-ea"/>
              </a:rPr>
              <a:t>시청</a:t>
            </a:r>
            <a:r>
              <a:rPr lang="en-US" sz="1400" b="1">
                <a:latin typeface="+mj-ea"/>
                <a:ea typeface="+mj-ea"/>
              </a:rPr>
              <a:t>_</a:t>
            </a:r>
            <a:r>
              <a:rPr lang="ko-KR" altLang="en-US" sz="1400" b="1">
                <a:latin typeface="+mj-ea"/>
                <a:ea typeface="+mj-ea"/>
              </a:rPr>
              <a:t>등록하다</a:t>
            </a:r>
            <a:r>
              <a:rPr lang="en-US" sz="1400" b="1">
                <a:latin typeface="+mj-ea"/>
                <a:ea typeface="+mj-ea"/>
              </a:rPr>
              <a:t> </a:t>
            </a:r>
            <a:r>
              <a:rPr lang="ko-KR" altLang="en-US" sz="1400" b="1">
                <a:latin typeface="+mj-ea"/>
                <a:ea typeface="+mj-ea"/>
              </a:rPr>
              <a:t>릴레이션</a:t>
            </a:r>
            <a:r>
              <a:rPr lang="en-US" sz="1400" b="1">
                <a:latin typeface="+mj-ea"/>
                <a:ea typeface="+mj-ea"/>
              </a:rPr>
              <a:t> : </a:t>
            </a:r>
            <a:r>
              <a:rPr lang="ko-KR" altLang="en-US" sz="1400" b="1">
                <a:latin typeface="+mj-ea"/>
                <a:ea typeface="+mj-ea"/>
              </a:rPr>
              <a:t>시청</a:t>
            </a:r>
            <a:r>
              <a:rPr lang="en-US" sz="1400" b="1">
                <a:latin typeface="+mj-ea"/>
                <a:ea typeface="+mj-ea"/>
              </a:rPr>
              <a:t>_</a:t>
            </a:r>
            <a:r>
              <a:rPr lang="ko-KR" altLang="en-US" sz="1400" b="1">
                <a:latin typeface="+mj-ea"/>
                <a:ea typeface="+mj-ea"/>
              </a:rPr>
              <a:t>등록하다</a:t>
            </a:r>
            <a:r>
              <a:rPr lang="en-US" sz="1400" b="1">
                <a:latin typeface="+mj-ea"/>
                <a:ea typeface="+mj-ea"/>
              </a:rPr>
              <a:t> </a:t>
            </a:r>
            <a:r>
              <a:rPr lang="ko-KR" altLang="en-US" sz="1400" b="1">
                <a:latin typeface="+mj-ea"/>
                <a:ea typeface="+mj-ea"/>
              </a:rPr>
              <a:t>테이블</a:t>
            </a:r>
            <a:endParaRPr lang="en-US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74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4199A5E-8969-D8A1-9183-ED8D73744433}"/>
              </a:ext>
            </a:extLst>
          </p:cNvPr>
          <p:cNvSpPr txBox="1">
            <a:spLocks/>
          </p:cNvSpPr>
          <p:nvPr/>
        </p:nvSpPr>
        <p:spPr>
          <a:xfrm>
            <a:off x="843116" y="206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물리적 설계</a:t>
            </a:r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 </a:t>
            </a:r>
            <a:r>
              <a:rPr lang="ko-KR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(테이블 구조 명세서</a:t>
            </a:r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)</a:t>
            </a:r>
            <a:endParaRPr lang="ko-KR" altLang="en-US" sz="3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j-lt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62A29D2-9BEB-8592-3945-7D6010F70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394745"/>
              </p:ext>
            </p:extLst>
          </p:nvPr>
        </p:nvGraphicFramePr>
        <p:xfrm>
          <a:off x="911204" y="1589108"/>
          <a:ext cx="6048375" cy="381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048375">
                  <a:extLst>
                    <a:ext uri="{9D8B030D-6E8A-4147-A177-3AD203B41FA5}">
                      <a16:colId xmlns:a16="http://schemas.microsoft.com/office/drawing/2014/main" val="101234896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감상평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작성하다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작성일시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영화평점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감상내용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55995941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6E3124-721B-A07A-7B3B-AAA0F3D59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448513"/>
              </p:ext>
            </p:extLst>
          </p:nvPr>
        </p:nvGraphicFramePr>
        <p:xfrm>
          <a:off x="909548" y="2062343"/>
          <a:ext cx="9456546" cy="204184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92764">
                  <a:extLst>
                    <a:ext uri="{9D8B030D-6E8A-4147-A177-3AD203B41FA5}">
                      <a16:colId xmlns:a16="http://schemas.microsoft.com/office/drawing/2014/main" val="692006122"/>
                    </a:ext>
                  </a:extLst>
                </a:gridCol>
                <a:gridCol w="1084441">
                  <a:extLst>
                    <a:ext uri="{9D8B030D-6E8A-4147-A177-3AD203B41FA5}">
                      <a16:colId xmlns:a16="http://schemas.microsoft.com/office/drawing/2014/main" val="1533053603"/>
                    </a:ext>
                  </a:extLst>
                </a:gridCol>
                <a:gridCol w="1060072">
                  <a:extLst>
                    <a:ext uri="{9D8B030D-6E8A-4147-A177-3AD203B41FA5}">
                      <a16:colId xmlns:a16="http://schemas.microsoft.com/office/drawing/2014/main" val="1143620796"/>
                    </a:ext>
                  </a:extLst>
                </a:gridCol>
                <a:gridCol w="1181922">
                  <a:extLst>
                    <a:ext uri="{9D8B030D-6E8A-4147-A177-3AD203B41FA5}">
                      <a16:colId xmlns:a16="http://schemas.microsoft.com/office/drawing/2014/main" val="1111153205"/>
                    </a:ext>
                  </a:extLst>
                </a:gridCol>
                <a:gridCol w="865118">
                  <a:extLst>
                    <a:ext uri="{9D8B030D-6E8A-4147-A177-3AD203B41FA5}">
                      <a16:colId xmlns:a16="http://schemas.microsoft.com/office/drawing/2014/main" val="798221"/>
                    </a:ext>
                  </a:extLst>
                </a:gridCol>
                <a:gridCol w="1060072">
                  <a:extLst>
                    <a:ext uri="{9D8B030D-6E8A-4147-A177-3AD203B41FA5}">
                      <a16:colId xmlns:a16="http://schemas.microsoft.com/office/drawing/2014/main" val="1070249882"/>
                    </a:ext>
                  </a:extLst>
                </a:gridCol>
                <a:gridCol w="852932">
                  <a:extLst>
                    <a:ext uri="{9D8B030D-6E8A-4147-A177-3AD203B41FA5}">
                      <a16:colId xmlns:a16="http://schemas.microsoft.com/office/drawing/2014/main" val="2866567844"/>
                    </a:ext>
                  </a:extLst>
                </a:gridCol>
                <a:gridCol w="2059225">
                  <a:extLst>
                    <a:ext uri="{9D8B030D-6E8A-4147-A177-3AD203B41FA5}">
                      <a16:colId xmlns:a16="http://schemas.microsoft.com/office/drawing/2014/main" val="1685972459"/>
                    </a:ext>
                  </a:extLst>
                </a:gridCol>
              </a:tblGrid>
              <a:tr h="300324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239085385"/>
                  </a:ext>
                </a:extLst>
              </a:tr>
              <a:tr h="300324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221759253"/>
                  </a:ext>
                </a:extLst>
              </a:tr>
              <a:tr h="434952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20044022"/>
                  </a:ext>
                </a:extLst>
              </a:tr>
              <a:tr h="289968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작성일시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작성일시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849814225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영화평점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영화평점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CHECK( &gt;=1 </a:t>
                      </a:r>
                      <a:r>
                        <a:rPr lang="af-ZA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and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&lt;= 10)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138637244"/>
                  </a:ext>
                </a:extLst>
              </a:tr>
              <a:tr h="217476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감상내용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감상내용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1000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8421393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BA00C3-9869-F647-97E3-7CFF64ADB371}"/>
              </a:ext>
            </a:extLst>
          </p:cNvPr>
          <p:cNvSpPr txBox="1"/>
          <p:nvPr/>
        </p:nvSpPr>
        <p:spPr>
          <a:xfrm>
            <a:off x="846881" y="1232704"/>
            <a:ext cx="5154592" cy="3110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ko-KR" sz="1400" b="1">
                <a:latin typeface="+mj-ea"/>
                <a:ea typeface="+mj-ea"/>
              </a:rPr>
              <a:t>Ⅴ-1-20. </a:t>
            </a:r>
            <a:r>
              <a:rPr lang="ko-KR" altLang="en-US" sz="1400" b="1" err="1">
                <a:latin typeface="+mj-ea"/>
                <a:ea typeface="+mj-ea"/>
              </a:rPr>
              <a:t>감상평</a:t>
            </a:r>
            <a:r>
              <a:rPr lang="en-US" altLang="ko-KR" sz="1400" b="1">
                <a:latin typeface="+mj-ea"/>
                <a:ea typeface="+mj-ea"/>
              </a:rPr>
              <a:t>_</a:t>
            </a:r>
            <a:r>
              <a:rPr lang="ko-KR" altLang="en-US" sz="1400" b="1">
                <a:latin typeface="+mj-ea"/>
                <a:ea typeface="+mj-ea"/>
              </a:rPr>
              <a:t>작성하다</a:t>
            </a:r>
            <a:r>
              <a:rPr lang="en-US" altLang="ko-KR" sz="1400" b="1">
                <a:latin typeface="+mj-ea"/>
                <a:ea typeface="+mj-ea"/>
              </a:rPr>
              <a:t> </a:t>
            </a:r>
            <a:r>
              <a:rPr lang="ko-KR" altLang="en-US" sz="1400" b="1">
                <a:latin typeface="+mj-ea"/>
                <a:ea typeface="+mj-ea"/>
              </a:rPr>
              <a:t>릴레이션</a:t>
            </a:r>
            <a:r>
              <a:rPr lang="en-US" altLang="ko-KR" sz="1400" b="1">
                <a:latin typeface="+mj-ea"/>
                <a:ea typeface="+mj-ea"/>
              </a:rPr>
              <a:t> : </a:t>
            </a:r>
            <a:r>
              <a:rPr lang="ko-KR" altLang="en-US" sz="1400" b="1" err="1">
                <a:latin typeface="+mj-ea"/>
                <a:ea typeface="+mj-ea"/>
              </a:rPr>
              <a:t>감상평</a:t>
            </a:r>
            <a:r>
              <a:rPr lang="en-US" altLang="ko-KR" sz="1400" b="1">
                <a:latin typeface="+mj-ea"/>
                <a:ea typeface="+mj-ea"/>
              </a:rPr>
              <a:t>_</a:t>
            </a:r>
            <a:r>
              <a:rPr lang="ko-KR" altLang="en-US" sz="1400" b="1">
                <a:latin typeface="+mj-ea"/>
                <a:ea typeface="+mj-ea"/>
              </a:rPr>
              <a:t>작성하다</a:t>
            </a:r>
            <a:r>
              <a:rPr lang="en-US" altLang="ko-KR" sz="1400" b="1">
                <a:latin typeface="+mj-ea"/>
                <a:ea typeface="+mj-ea"/>
              </a:rPr>
              <a:t> </a:t>
            </a:r>
            <a:r>
              <a:rPr lang="ko-KR" altLang="en-US" sz="1400" b="1">
                <a:latin typeface="+mj-ea"/>
                <a:ea typeface="+mj-ea"/>
              </a:rPr>
              <a:t>테이블</a:t>
            </a:r>
            <a:endParaRPr lang="en-US" altLang="ko-KR" sz="1400" b="1">
              <a:latin typeface="+mj-ea"/>
              <a:ea typeface="+mj-ea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54081CF-25D9-8714-02AD-E871EB169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810478"/>
              </p:ext>
            </p:extLst>
          </p:nvPr>
        </p:nvGraphicFramePr>
        <p:xfrm>
          <a:off x="843685" y="4473133"/>
          <a:ext cx="4782393" cy="381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782393">
                  <a:extLst>
                    <a:ext uri="{9D8B030D-6E8A-4147-A177-3AD203B41FA5}">
                      <a16:colId xmlns:a16="http://schemas.microsoft.com/office/drawing/2014/main" val="326451999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참여하다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참여유형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69439569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7F2B1CA-62AA-53C5-A428-799FBA641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95868"/>
              </p:ext>
            </p:extLst>
          </p:nvPr>
        </p:nvGraphicFramePr>
        <p:xfrm>
          <a:off x="839727" y="4923098"/>
          <a:ext cx="9526368" cy="13079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88916">
                  <a:extLst>
                    <a:ext uri="{9D8B030D-6E8A-4147-A177-3AD203B41FA5}">
                      <a16:colId xmlns:a16="http://schemas.microsoft.com/office/drawing/2014/main" val="304429917"/>
                    </a:ext>
                  </a:extLst>
                </a:gridCol>
                <a:gridCol w="1188916">
                  <a:extLst>
                    <a:ext uri="{9D8B030D-6E8A-4147-A177-3AD203B41FA5}">
                      <a16:colId xmlns:a16="http://schemas.microsoft.com/office/drawing/2014/main" val="3868668395"/>
                    </a:ext>
                  </a:extLst>
                </a:gridCol>
                <a:gridCol w="1188916">
                  <a:extLst>
                    <a:ext uri="{9D8B030D-6E8A-4147-A177-3AD203B41FA5}">
                      <a16:colId xmlns:a16="http://schemas.microsoft.com/office/drawing/2014/main" val="1814579673"/>
                    </a:ext>
                  </a:extLst>
                </a:gridCol>
                <a:gridCol w="1249112">
                  <a:extLst>
                    <a:ext uri="{9D8B030D-6E8A-4147-A177-3AD203B41FA5}">
                      <a16:colId xmlns:a16="http://schemas.microsoft.com/office/drawing/2014/main" val="2265080376"/>
                    </a:ext>
                  </a:extLst>
                </a:gridCol>
                <a:gridCol w="556367">
                  <a:extLst>
                    <a:ext uri="{9D8B030D-6E8A-4147-A177-3AD203B41FA5}">
                      <a16:colId xmlns:a16="http://schemas.microsoft.com/office/drawing/2014/main" val="2329919755"/>
                    </a:ext>
                  </a:extLst>
                </a:gridCol>
                <a:gridCol w="912444">
                  <a:extLst>
                    <a:ext uri="{9D8B030D-6E8A-4147-A177-3AD203B41FA5}">
                      <a16:colId xmlns:a16="http://schemas.microsoft.com/office/drawing/2014/main" val="2110275140"/>
                    </a:ext>
                  </a:extLst>
                </a:gridCol>
                <a:gridCol w="734407">
                  <a:extLst>
                    <a:ext uri="{9D8B030D-6E8A-4147-A177-3AD203B41FA5}">
                      <a16:colId xmlns:a16="http://schemas.microsoft.com/office/drawing/2014/main" val="2000708065"/>
                    </a:ext>
                  </a:extLst>
                </a:gridCol>
                <a:gridCol w="2507290">
                  <a:extLst>
                    <a:ext uri="{9D8B030D-6E8A-4147-A177-3AD203B41FA5}">
                      <a16:colId xmlns:a16="http://schemas.microsoft.com/office/drawing/2014/main" val="3241375435"/>
                    </a:ext>
                  </a:extLst>
                </a:gridCol>
              </a:tblGrid>
              <a:tr h="23996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108696401"/>
                  </a:ext>
                </a:extLst>
              </a:tr>
              <a:tr h="45670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226380772"/>
                  </a:ext>
                </a:extLst>
              </a:tr>
              <a:tr h="34833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151856130"/>
                  </a:ext>
                </a:extLst>
              </a:tr>
              <a:tr h="23222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참여유형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참여유형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10994150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4E81098-EA25-500B-11AF-CC8C57ED7C9A}"/>
              </a:ext>
            </a:extLst>
          </p:cNvPr>
          <p:cNvSpPr txBox="1"/>
          <p:nvPr/>
        </p:nvSpPr>
        <p:spPr>
          <a:xfrm>
            <a:off x="731134" y="4155311"/>
            <a:ext cx="5212465" cy="3110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ko-KR" sz="1400" b="1">
                <a:latin typeface="+mj-ea"/>
                <a:ea typeface="+mj-ea"/>
              </a:rPr>
              <a:t>Ⅴ-1-21. </a:t>
            </a:r>
            <a:r>
              <a:rPr lang="ko-KR" altLang="en-US" sz="1400" b="1">
                <a:latin typeface="+mj-ea"/>
                <a:ea typeface="+mj-ea"/>
              </a:rPr>
              <a:t>영화인</a:t>
            </a:r>
            <a:r>
              <a:rPr lang="en-US" altLang="ko-KR" sz="1400" b="1">
                <a:latin typeface="+mj-ea"/>
                <a:ea typeface="+mj-ea"/>
              </a:rPr>
              <a:t>_</a:t>
            </a:r>
            <a:r>
              <a:rPr lang="ko-KR" altLang="en-US" sz="1400" b="1">
                <a:latin typeface="+mj-ea"/>
                <a:ea typeface="+mj-ea"/>
              </a:rPr>
              <a:t>참여하다</a:t>
            </a:r>
            <a:r>
              <a:rPr lang="en-US" altLang="ko-KR" sz="1400" b="1">
                <a:latin typeface="+mj-ea"/>
                <a:ea typeface="+mj-ea"/>
              </a:rPr>
              <a:t> </a:t>
            </a:r>
            <a:r>
              <a:rPr lang="ko-KR" altLang="en-US" sz="1400" b="1">
                <a:latin typeface="+mj-ea"/>
                <a:ea typeface="+mj-ea"/>
              </a:rPr>
              <a:t>릴레이션</a:t>
            </a:r>
            <a:r>
              <a:rPr lang="en-US" altLang="ko-KR" sz="1400" b="1">
                <a:latin typeface="+mj-ea"/>
                <a:ea typeface="+mj-ea"/>
              </a:rPr>
              <a:t> : </a:t>
            </a:r>
            <a:r>
              <a:rPr lang="ko-KR" altLang="en-US" sz="1400" b="1">
                <a:latin typeface="+mj-ea"/>
                <a:ea typeface="+mj-ea"/>
              </a:rPr>
              <a:t>영화인</a:t>
            </a:r>
            <a:r>
              <a:rPr lang="en-US" altLang="ko-KR" sz="1400" b="1">
                <a:latin typeface="+mj-ea"/>
                <a:ea typeface="+mj-ea"/>
              </a:rPr>
              <a:t>_</a:t>
            </a:r>
            <a:r>
              <a:rPr lang="ko-KR" altLang="en-US" sz="1400" b="1">
                <a:latin typeface="+mj-ea"/>
                <a:ea typeface="+mj-ea"/>
              </a:rPr>
              <a:t>참여하다</a:t>
            </a:r>
            <a:r>
              <a:rPr lang="en-US" altLang="ko-KR" sz="1400" b="1">
                <a:latin typeface="+mj-ea"/>
                <a:ea typeface="+mj-ea"/>
              </a:rPr>
              <a:t> </a:t>
            </a:r>
            <a:r>
              <a:rPr lang="ko-KR" altLang="en-US" sz="1400" b="1">
                <a:latin typeface="+mj-ea"/>
                <a:ea typeface="+mj-ea"/>
              </a:rPr>
              <a:t>테이블</a:t>
            </a: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33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4199A5E-8969-D8A1-9183-ED8D73744433}"/>
              </a:ext>
            </a:extLst>
          </p:cNvPr>
          <p:cNvSpPr txBox="1">
            <a:spLocks/>
          </p:cNvSpPr>
          <p:nvPr/>
        </p:nvSpPr>
        <p:spPr>
          <a:xfrm>
            <a:off x="843116" y="206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물리적 설계</a:t>
            </a:r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 </a:t>
            </a:r>
            <a:r>
              <a:rPr lang="ko-KR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(테이블 구조 명세서</a:t>
            </a:r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)</a:t>
            </a:r>
            <a:endParaRPr lang="ko-KR" altLang="en-US" sz="3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j-lt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4995FF-96EE-7413-9F75-78EE52F2E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731798"/>
              </p:ext>
            </p:extLst>
          </p:nvPr>
        </p:nvGraphicFramePr>
        <p:xfrm>
          <a:off x="920850" y="1511943"/>
          <a:ext cx="7748406" cy="34956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748406">
                  <a:extLst>
                    <a:ext uri="{9D8B030D-6E8A-4147-A177-3AD203B41FA5}">
                      <a16:colId xmlns:a16="http://schemas.microsoft.com/office/drawing/2014/main" val="1315223339"/>
                    </a:ext>
                  </a:extLst>
                </a:gridCol>
              </a:tblGrid>
              <a:tr h="349568">
                <a:tc>
                  <a:txBody>
                    <a:bodyPr/>
                    <a:lstStyle/>
                    <a:p>
                      <a:pPr marL="12700" indent="-12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구매하다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굿즈번호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FK)),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구매일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구매가격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구매개수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배송지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결제방법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8885264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F565D49-3C1F-31E3-6E61-8D1E8F3B1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4891"/>
              </p:ext>
            </p:extLst>
          </p:nvPr>
        </p:nvGraphicFramePr>
        <p:xfrm>
          <a:off x="928841" y="1991034"/>
          <a:ext cx="10598141" cy="201708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22676">
                  <a:extLst>
                    <a:ext uri="{9D8B030D-6E8A-4147-A177-3AD203B41FA5}">
                      <a16:colId xmlns:a16="http://schemas.microsoft.com/office/drawing/2014/main" val="4186598268"/>
                    </a:ext>
                  </a:extLst>
                </a:gridCol>
                <a:gridCol w="1322676">
                  <a:extLst>
                    <a:ext uri="{9D8B030D-6E8A-4147-A177-3AD203B41FA5}">
                      <a16:colId xmlns:a16="http://schemas.microsoft.com/office/drawing/2014/main" val="831262950"/>
                    </a:ext>
                  </a:extLst>
                </a:gridCol>
                <a:gridCol w="1322676">
                  <a:extLst>
                    <a:ext uri="{9D8B030D-6E8A-4147-A177-3AD203B41FA5}">
                      <a16:colId xmlns:a16="http://schemas.microsoft.com/office/drawing/2014/main" val="3907622128"/>
                    </a:ext>
                  </a:extLst>
                </a:gridCol>
                <a:gridCol w="1389643">
                  <a:extLst>
                    <a:ext uri="{9D8B030D-6E8A-4147-A177-3AD203B41FA5}">
                      <a16:colId xmlns:a16="http://schemas.microsoft.com/office/drawing/2014/main" val="475857568"/>
                    </a:ext>
                  </a:extLst>
                </a:gridCol>
                <a:gridCol w="659181">
                  <a:extLst>
                    <a:ext uri="{9D8B030D-6E8A-4147-A177-3AD203B41FA5}">
                      <a16:colId xmlns:a16="http://schemas.microsoft.com/office/drawing/2014/main" val="239918720"/>
                    </a:ext>
                  </a:extLst>
                </a:gridCol>
                <a:gridCol w="982553">
                  <a:extLst>
                    <a:ext uri="{9D8B030D-6E8A-4147-A177-3AD203B41FA5}">
                      <a16:colId xmlns:a16="http://schemas.microsoft.com/office/drawing/2014/main" val="1352216057"/>
                    </a:ext>
                  </a:extLst>
                </a:gridCol>
                <a:gridCol w="696494">
                  <a:extLst>
                    <a:ext uri="{9D8B030D-6E8A-4147-A177-3AD203B41FA5}">
                      <a16:colId xmlns:a16="http://schemas.microsoft.com/office/drawing/2014/main" val="1581007429"/>
                    </a:ext>
                  </a:extLst>
                </a:gridCol>
                <a:gridCol w="2902242">
                  <a:extLst>
                    <a:ext uri="{9D8B030D-6E8A-4147-A177-3AD203B41FA5}">
                      <a16:colId xmlns:a16="http://schemas.microsoft.com/office/drawing/2014/main" val="2443278910"/>
                    </a:ext>
                  </a:extLst>
                </a:gridCol>
              </a:tblGrid>
              <a:tr h="20750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322193602"/>
                  </a:ext>
                </a:extLst>
              </a:tr>
              <a:tr h="209299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0953464"/>
                  </a:ext>
                </a:extLst>
              </a:tr>
              <a:tr h="256866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굿즈번호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상품번호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706736375"/>
                  </a:ext>
                </a:extLst>
              </a:tr>
              <a:tr h="19978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구매일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구매일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091030430"/>
                  </a:ext>
                </a:extLst>
              </a:tr>
              <a:tr h="19978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구매가격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구매가격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125445838"/>
                  </a:ext>
                </a:extLst>
              </a:tr>
              <a:tr h="19978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구매개수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구매개수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569713560"/>
                  </a:ext>
                </a:extLst>
              </a:tr>
              <a:tr h="19978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배송지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배송지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036611177"/>
                  </a:ext>
                </a:extLst>
              </a:tr>
              <a:tr h="19978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결제방법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결제방법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4731734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8FC072A-6AD6-3AEF-6DFA-2A921EFA481E}"/>
              </a:ext>
            </a:extLst>
          </p:cNvPr>
          <p:cNvSpPr txBox="1"/>
          <p:nvPr/>
        </p:nvSpPr>
        <p:spPr>
          <a:xfrm>
            <a:off x="846881" y="1174830"/>
            <a:ext cx="564651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ko-KR" sz="1400" b="1">
                <a:latin typeface="+mj-ea"/>
                <a:ea typeface="+mj-ea"/>
              </a:rPr>
              <a:t>Ⅴ-1-22. </a:t>
            </a:r>
            <a:r>
              <a:rPr lang="ko-KR" altLang="en-US" sz="1400" b="1" err="1">
                <a:latin typeface="+mj-ea"/>
                <a:ea typeface="+mj-ea"/>
              </a:rPr>
              <a:t>굿즈</a:t>
            </a:r>
            <a:r>
              <a:rPr lang="en-US" altLang="ko-KR" sz="1400" b="1">
                <a:latin typeface="+mj-ea"/>
                <a:ea typeface="+mj-ea"/>
              </a:rPr>
              <a:t>_</a:t>
            </a:r>
            <a:r>
              <a:rPr lang="ko-KR" altLang="en-US" sz="1400" b="1">
                <a:latin typeface="+mj-ea"/>
                <a:ea typeface="+mj-ea"/>
              </a:rPr>
              <a:t>상품</a:t>
            </a:r>
            <a:r>
              <a:rPr lang="en-US" altLang="ko-KR" sz="1400" b="1">
                <a:latin typeface="+mj-ea"/>
                <a:ea typeface="+mj-ea"/>
              </a:rPr>
              <a:t>_</a:t>
            </a:r>
            <a:r>
              <a:rPr lang="ko-KR" altLang="en-US" sz="1400" b="1">
                <a:latin typeface="+mj-ea"/>
                <a:ea typeface="+mj-ea"/>
              </a:rPr>
              <a:t>구매하다</a:t>
            </a:r>
            <a:r>
              <a:rPr lang="en-US" altLang="ko-KR" sz="1400" b="1">
                <a:latin typeface="+mj-ea"/>
                <a:ea typeface="+mj-ea"/>
              </a:rPr>
              <a:t> </a:t>
            </a:r>
            <a:r>
              <a:rPr lang="ko-KR" altLang="en-US" sz="1400" b="1">
                <a:latin typeface="+mj-ea"/>
                <a:ea typeface="+mj-ea"/>
              </a:rPr>
              <a:t>릴레이션</a:t>
            </a:r>
            <a:r>
              <a:rPr lang="en-US" altLang="ko-KR" sz="1400" b="1">
                <a:latin typeface="+mj-ea"/>
                <a:ea typeface="+mj-ea"/>
              </a:rPr>
              <a:t> : </a:t>
            </a:r>
            <a:r>
              <a:rPr lang="ko-KR" altLang="en-US" sz="1400" b="1" err="1">
                <a:latin typeface="+mj-ea"/>
                <a:ea typeface="+mj-ea"/>
              </a:rPr>
              <a:t>굿즈</a:t>
            </a:r>
            <a:r>
              <a:rPr lang="en-US" altLang="ko-KR" sz="1400" b="1">
                <a:latin typeface="+mj-ea"/>
                <a:ea typeface="+mj-ea"/>
              </a:rPr>
              <a:t>_</a:t>
            </a:r>
            <a:r>
              <a:rPr lang="ko-KR" altLang="en-US" sz="1400" b="1">
                <a:latin typeface="+mj-ea"/>
                <a:ea typeface="+mj-ea"/>
              </a:rPr>
              <a:t>상품</a:t>
            </a:r>
            <a:r>
              <a:rPr lang="en-US" altLang="ko-KR" sz="1400" b="1">
                <a:latin typeface="+mj-ea"/>
                <a:ea typeface="+mj-ea"/>
              </a:rPr>
              <a:t>_</a:t>
            </a:r>
            <a:r>
              <a:rPr lang="ko-KR" altLang="en-US" sz="1400" b="1">
                <a:latin typeface="+mj-ea"/>
                <a:ea typeface="+mj-ea"/>
              </a:rPr>
              <a:t>구매하다</a:t>
            </a:r>
            <a:r>
              <a:rPr lang="en-US" altLang="ko-KR" sz="1400" b="1">
                <a:latin typeface="+mj-ea"/>
                <a:ea typeface="+mj-ea"/>
              </a:rPr>
              <a:t> </a:t>
            </a:r>
            <a:r>
              <a:rPr lang="ko-KR" altLang="en-US" sz="1400" b="1">
                <a:latin typeface="+mj-ea"/>
                <a:ea typeface="+mj-ea"/>
              </a:rPr>
              <a:t>테이블</a:t>
            </a:r>
            <a:endParaRPr lang="en-US" altLang="ko-KR" sz="1400" b="1">
              <a:latin typeface="+mj-ea"/>
              <a:ea typeface="+mj-ea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36ACEB9-93B7-8623-5A21-ABC99E1C3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202491"/>
              </p:ext>
            </p:extLst>
          </p:nvPr>
        </p:nvGraphicFramePr>
        <p:xfrm>
          <a:off x="920850" y="4637108"/>
          <a:ext cx="4951191" cy="30035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951191">
                  <a:extLst>
                    <a:ext uri="{9D8B030D-6E8A-4147-A177-3AD203B41FA5}">
                      <a16:colId xmlns:a16="http://schemas.microsoft.com/office/drawing/2014/main" val="1551592332"/>
                    </a:ext>
                  </a:extLst>
                </a:gridCol>
              </a:tblGrid>
              <a:tr h="300355"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관련되다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굿즈번호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FK),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FK))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32651609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54B3D7E-9FC8-9F75-3037-792AE86B8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777213"/>
              </p:ext>
            </p:extLst>
          </p:nvPr>
        </p:nvGraphicFramePr>
        <p:xfrm>
          <a:off x="918427" y="5124932"/>
          <a:ext cx="10608556" cy="89664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23974">
                  <a:extLst>
                    <a:ext uri="{9D8B030D-6E8A-4147-A177-3AD203B41FA5}">
                      <a16:colId xmlns:a16="http://schemas.microsoft.com/office/drawing/2014/main" val="54431707"/>
                    </a:ext>
                  </a:extLst>
                </a:gridCol>
                <a:gridCol w="1026058">
                  <a:extLst>
                    <a:ext uri="{9D8B030D-6E8A-4147-A177-3AD203B41FA5}">
                      <a16:colId xmlns:a16="http://schemas.microsoft.com/office/drawing/2014/main" val="3598134484"/>
                    </a:ext>
                  </a:extLst>
                </a:gridCol>
                <a:gridCol w="1305893">
                  <a:extLst>
                    <a:ext uri="{9D8B030D-6E8A-4147-A177-3AD203B41FA5}">
                      <a16:colId xmlns:a16="http://schemas.microsoft.com/office/drawing/2014/main" val="4033127734"/>
                    </a:ext>
                  </a:extLst>
                </a:gridCol>
                <a:gridCol w="1403590">
                  <a:extLst>
                    <a:ext uri="{9D8B030D-6E8A-4147-A177-3AD203B41FA5}">
                      <a16:colId xmlns:a16="http://schemas.microsoft.com/office/drawing/2014/main" val="3514625584"/>
                    </a:ext>
                  </a:extLst>
                </a:gridCol>
                <a:gridCol w="684327">
                  <a:extLst>
                    <a:ext uri="{9D8B030D-6E8A-4147-A177-3AD203B41FA5}">
                      <a16:colId xmlns:a16="http://schemas.microsoft.com/office/drawing/2014/main" val="939850806"/>
                    </a:ext>
                  </a:extLst>
                </a:gridCol>
                <a:gridCol w="989830">
                  <a:extLst>
                    <a:ext uri="{9D8B030D-6E8A-4147-A177-3AD203B41FA5}">
                      <a16:colId xmlns:a16="http://schemas.microsoft.com/office/drawing/2014/main" val="579059873"/>
                    </a:ext>
                  </a:extLst>
                </a:gridCol>
                <a:gridCol w="879849">
                  <a:extLst>
                    <a:ext uri="{9D8B030D-6E8A-4147-A177-3AD203B41FA5}">
                      <a16:colId xmlns:a16="http://schemas.microsoft.com/office/drawing/2014/main" val="1174872988"/>
                    </a:ext>
                  </a:extLst>
                </a:gridCol>
                <a:gridCol w="2995035">
                  <a:extLst>
                    <a:ext uri="{9D8B030D-6E8A-4147-A177-3AD203B41FA5}">
                      <a16:colId xmlns:a16="http://schemas.microsoft.com/office/drawing/2014/main" val="699989969"/>
                    </a:ext>
                  </a:extLst>
                </a:gridCol>
              </a:tblGrid>
              <a:tr h="21126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161168307"/>
                  </a:ext>
                </a:extLst>
              </a:tr>
              <a:tr h="393721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굿즈번호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굿즈번호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상품번호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845073266"/>
                  </a:ext>
                </a:extLst>
              </a:tr>
              <a:tr h="249676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16211651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1256532-4E7C-D5E8-0F86-A2038291D737}"/>
              </a:ext>
            </a:extLst>
          </p:cNvPr>
          <p:cNvSpPr txBox="1"/>
          <p:nvPr/>
        </p:nvSpPr>
        <p:spPr>
          <a:xfrm>
            <a:off x="808299" y="4271058"/>
            <a:ext cx="564651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ko-KR" sz="1400" b="1">
                <a:latin typeface="+mj-ea"/>
                <a:ea typeface="+mj-ea"/>
              </a:rPr>
              <a:t>Ⅴ-1-23. </a:t>
            </a:r>
            <a:r>
              <a:rPr lang="ko-KR" altLang="en-US" sz="1400" b="1" err="1">
                <a:latin typeface="+mj-ea"/>
                <a:ea typeface="+mj-ea"/>
              </a:rPr>
              <a:t>굿즈</a:t>
            </a:r>
            <a:r>
              <a:rPr lang="en-US" altLang="ko-KR" sz="1400" b="1">
                <a:latin typeface="+mj-ea"/>
                <a:ea typeface="+mj-ea"/>
              </a:rPr>
              <a:t>_</a:t>
            </a:r>
            <a:r>
              <a:rPr lang="ko-KR" altLang="en-US" sz="1400" b="1">
                <a:latin typeface="+mj-ea"/>
                <a:ea typeface="+mj-ea"/>
              </a:rPr>
              <a:t>영화</a:t>
            </a:r>
            <a:r>
              <a:rPr lang="en-US" altLang="ko-KR" sz="1400" b="1">
                <a:latin typeface="+mj-ea"/>
                <a:ea typeface="+mj-ea"/>
              </a:rPr>
              <a:t>_</a:t>
            </a:r>
            <a:r>
              <a:rPr lang="ko-KR" altLang="en-US" sz="1400" b="1">
                <a:latin typeface="+mj-ea"/>
                <a:ea typeface="+mj-ea"/>
              </a:rPr>
              <a:t>관련되다</a:t>
            </a:r>
            <a:r>
              <a:rPr lang="en-US" altLang="ko-KR" sz="1400" b="1">
                <a:latin typeface="+mj-ea"/>
                <a:ea typeface="+mj-ea"/>
              </a:rPr>
              <a:t> </a:t>
            </a:r>
            <a:r>
              <a:rPr lang="ko-KR" altLang="en-US" sz="1400" b="1">
                <a:latin typeface="+mj-ea"/>
                <a:ea typeface="+mj-ea"/>
              </a:rPr>
              <a:t>릴레이션</a:t>
            </a:r>
            <a:r>
              <a:rPr lang="en-US" altLang="ko-KR" sz="1400" b="1">
                <a:latin typeface="+mj-ea"/>
                <a:ea typeface="+mj-ea"/>
              </a:rPr>
              <a:t> : </a:t>
            </a:r>
            <a:r>
              <a:rPr lang="ko-KR" altLang="en-US" sz="1400" b="1" err="1">
                <a:latin typeface="+mj-ea"/>
                <a:ea typeface="+mj-ea"/>
              </a:rPr>
              <a:t>굿즈</a:t>
            </a:r>
            <a:r>
              <a:rPr lang="en-US" altLang="ko-KR" sz="1400" b="1">
                <a:latin typeface="+mj-ea"/>
                <a:ea typeface="+mj-ea"/>
              </a:rPr>
              <a:t>_</a:t>
            </a:r>
            <a:r>
              <a:rPr lang="ko-KR" altLang="en-US" sz="1400" b="1">
                <a:latin typeface="+mj-ea"/>
                <a:ea typeface="+mj-ea"/>
              </a:rPr>
              <a:t>영화</a:t>
            </a:r>
            <a:r>
              <a:rPr lang="en-US" altLang="ko-KR" sz="1400" b="1">
                <a:latin typeface="+mj-ea"/>
                <a:ea typeface="+mj-ea"/>
              </a:rPr>
              <a:t>_</a:t>
            </a:r>
            <a:r>
              <a:rPr lang="ko-KR" altLang="en-US" sz="1400" b="1">
                <a:latin typeface="+mj-ea"/>
                <a:ea typeface="+mj-ea"/>
              </a:rPr>
              <a:t>관련되다</a:t>
            </a:r>
            <a:r>
              <a:rPr lang="en-US" altLang="ko-KR" sz="1400" b="1">
                <a:latin typeface="+mj-ea"/>
                <a:ea typeface="+mj-ea"/>
              </a:rPr>
              <a:t> </a:t>
            </a:r>
            <a:r>
              <a:rPr lang="ko-KR" altLang="en-US" sz="1400" b="1">
                <a:latin typeface="+mj-ea"/>
                <a:ea typeface="+mj-ea"/>
              </a:rPr>
              <a:t>테이블</a:t>
            </a: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974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4199A5E-8969-D8A1-9183-ED8D73744433}"/>
              </a:ext>
            </a:extLst>
          </p:cNvPr>
          <p:cNvSpPr txBox="1">
            <a:spLocks/>
          </p:cNvSpPr>
          <p:nvPr/>
        </p:nvSpPr>
        <p:spPr>
          <a:xfrm>
            <a:off x="843116" y="206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물리적 설계</a:t>
            </a:r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 </a:t>
            </a:r>
            <a:r>
              <a:rPr lang="ko-KR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(테이블 구조 명세서</a:t>
            </a:r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)</a:t>
            </a:r>
            <a:endParaRPr lang="ko-KR" altLang="en-US" sz="3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j-lt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99C3C54-FF48-D3F1-4337-220C70A58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571473"/>
              </p:ext>
            </p:extLst>
          </p:nvPr>
        </p:nvGraphicFramePr>
        <p:xfrm>
          <a:off x="913090" y="4083984"/>
          <a:ext cx="6759715" cy="30131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759715">
                  <a:extLst>
                    <a:ext uri="{9D8B030D-6E8A-4147-A177-3AD203B41FA5}">
                      <a16:colId xmlns:a16="http://schemas.microsoft.com/office/drawing/2014/main" val="84073066"/>
                    </a:ext>
                  </a:extLst>
                </a:gridCol>
              </a:tblGrid>
              <a:tr h="30131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  <a:r>
                        <a:rPr lang="en-US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u="none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u="none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의견남기다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 </a:t>
                      </a:r>
                      <a:r>
                        <a:rPr lang="ko-KR" altLang="en-US" sz="1400" u="sng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게시글번호</a:t>
                      </a:r>
                      <a:r>
                        <a:rPr 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(FK)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u="none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좋아요싫어요구분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84647987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62B60A5-E831-9FC4-39D1-CE452DF1BF10}"/>
              </a:ext>
            </a:extLst>
          </p:cNvPr>
          <p:cNvSpPr txBox="1"/>
          <p:nvPr/>
        </p:nvSpPr>
        <p:spPr>
          <a:xfrm>
            <a:off x="790892" y="3688998"/>
            <a:ext cx="90754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ko-KR" sz="1400" b="1">
                <a:latin typeface="+mj-ea"/>
                <a:ea typeface="+mj-ea"/>
                <a:cs typeface="+mn-lt"/>
              </a:rPr>
              <a:t>  </a:t>
            </a:r>
            <a:r>
              <a:rPr lang="en-US" altLang="ko-KR" sz="1400" b="1">
                <a:latin typeface="+mj-ea"/>
                <a:ea typeface="+mj-ea"/>
                <a:cs typeface="+mn-lt"/>
              </a:rPr>
              <a:t>Ⅴ-1-25.</a:t>
            </a:r>
            <a:r>
              <a:rPr lang="ko-KR" sz="1400" b="1">
                <a:latin typeface="+mj-ea"/>
                <a:ea typeface="+mj-ea"/>
                <a:cs typeface="+mn-lt"/>
              </a:rPr>
              <a:t> </a:t>
            </a:r>
            <a:r>
              <a:rPr lang="ko-KR" sz="1400" b="1" err="1">
                <a:latin typeface="+mj-ea"/>
                <a:ea typeface="+mj-ea"/>
                <a:cs typeface="+mn-lt"/>
              </a:rPr>
              <a:t>커뮤니티_게시글</a:t>
            </a:r>
            <a:r>
              <a:rPr lang="en-US" altLang="ko-KR" sz="1400" b="1" err="1">
                <a:latin typeface="+mj-ea"/>
                <a:ea typeface="+mj-ea"/>
                <a:cs typeface="+mn-lt"/>
              </a:rPr>
              <a:t>_</a:t>
            </a:r>
            <a:r>
              <a:rPr lang="ko-KR" sz="1400" b="1" err="1">
                <a:latin typeface="+mj-ea"/>
                <a:ea typeface="+mj-ea"/>
                <a:cs typeface="+mn-lt"/>
              </a:rPr>
              <a:t>의견남기다</a:t>
            </a:r>
            <a:r>
              <a:rPr lang="ko-KR" sz="1400" b="1">
                <a:latin typeface="+mj-ea"/>
                <a:ea typeface="+mj-ea"/>
                <a:cs typeface="+mn-lt"/>
              </a:rPr>
              <a:t> 릴레이션 </a:t>
            </a:r>
            <a:r>
              <a:rPr lang="en-US" altLang="ko-KR" sz="1400" b="1">
                <a:latin typeface="+mj-ea"/>
                <a:ea typeface="+mj-ea"/>
                <a:cs typeface="+mn-lt"/>
              </a:rPr>
              <a:t>:</a:t>
            </a:r>
            <a:r>
              <a:rPr lang="ko-KR" sz="1400" b="1">
                <a:latin typeface="+mj-ea"/>
                <a:ea typeface="+mj-ea"/>
                <a:cs typeface="+mn-lt"/>
              </a:rPr>
              <a:t> </a:t>
            </a:r>
            <a:r>
              <a:rPr lang="ko-KR" sz="1400" b="1" err="1">
                <a:latin typeface="+mj-ea"/>
                <a:ea typeface="+mj-ea"/>
                <a:cs typeface="+mn-lt"/>
              </a:rPr>
              <a:t>커뮤니티_게시글</a:t>
            </a:r>
            <a:r>
              <a:rPr lang="en-US" altLang="ko-KR" sz="1400" b="1" err="1">
                <a:latin typeface="+mj-ea"/>
                <a:ea typeface="+mj-ea"/>
                <a:cs typeface="+mn-lt"/>
              </a:rPr>
              <a:t>_</a:t>
            </a:r>
            <a:r>
              <a:rPr lang="ko-KR" sz="1400" b="1" err="1">
                <a:latin typeface="+mj-ea"/>
                <a:ea typeface="+mj-ea"/>
                <a:cs typeface="+mn-lt"/>
              </a:rPr>
              <a:t>의견남기다</a:t>
            </a:r>
            <a:r>
              <a:rPr lang="ko-KR" sz="1400" b="1">
                <a:latin typeface="+mj-ea"/>
                <a:ea typeface="+mj-ea"/>
                <a:cs typeface="+mn-lt"/>
              </a:rPr>
              <a:t> 테이블</a:t>
            </a:r>
            <a:endParaRPr lang="ko-KR" altLang="en-US">
              <a:latin typeface="+mj-ea"/>
              <a:ea typeface="+mj-ea"/>
              <a:cs typeface="+mn-lt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953814-A426-37DD-BA2D-6788C437F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40443"/>
              </p:ext>
            </p:extLst>
          </p:nvPr>
        </p:nvGraphicFramePr>
        <p:xfrm>
          <a:off x="945462" y="1755299"/>
          <a:ext cx="6048375" cy="28814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048375">
                  <a:extLst>
                    <a:ext uri="{9D8B030D-6E8A-4147-A177-3AD203B41FA5}">
                      <a16:colId xmlns:a16="http://schemas.microsoft.com/office/drawing/2014/main" val="84073066"/>
                    </a:ext>
                  </a:extLst>
                </a:gridCol>
              </a:tblGrid>
              <a:tr h="2881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행사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신청하다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u="sng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회원ID</a:t>
                      </a:r>
                      <a:r>
                        <a:rPr 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(FK), </a:t>
                      </a:r>
                      <a:r>
                        <a:rPr lang="ko-KR" altLang="en-US" sz="1400" u="sng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행사번호</a:t>
                      </a:r>
                      <a:r>
                        <a:rPr 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(FK)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u="none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참여상태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8464798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C2CE9D6-26A3-8977-1B33-8985321BC299}"/>
              </a:ext>
            </a:extLst>
          </p:cNvPr>
          <p:cNvSpPr txBox="1"/>
          <p:nvPr/>
        </p:nvSpPr>
        <p:spPr>
          <a:xfrm>
            <a:off x="794328" y="1312085"/>
            <a:ext cx="90754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ko-KR" sz="1400" b="1">
                <a:latin typeface="+mj-ea"/>
                <a:ea typeface="+mj-ea"/>
                <a:cs typeface="+mn-lt"/>
              </a:rPr>
              <a:t>  </a:t>
            </a:r>
            <a:r>
              <a:rPr lang="en-US" altLang="ko-KR" sz="1400" b="1">
                <a:latin typeface="+mj-ea"/>
                <a:ea typeface="+mj-ea"/>
                <a:cs typeface="+mn-lt"/>
              </a:rPr>
              <a:t>Ⅴ-1-24.</a:t>
            </a:r>
            <a:r>
              <a:rPr lang="ko-KR" sz="1400" b="1">
                <a:latin typeface="+mj-ea"/>
                <a:ea typeface="+mj-ea"/>
                <a:cs typeface="+mn-lt"/>
              </a:rPr>
              <a:t> </a:t>
            </a:r>
            <a:r>
              <a:rPr lang="ko-KR" altLang="en-US" sz="1400" b="1" err="1">
                <a:latin typeface="+mj-ea"/>
                <a:ea typeface="+mj-ea"/>
                <a:cs typeface="+mn-lt"/>
              </a:rPr>
              <a:t>행사</a:t>
            </a:r>
            <a:r>
              <a:rPr lang="ko-KR" sz="1400" b="1" err="1">
                <a:latin typeface="+mj-ea"/>
                <a:ea typeface="+mj-ea"/>
                <a:cs typeface="+mn-lt"/>
              </a:rPr>
              <a:t>_</a:t>
            </a:r>
            <a:r>
              <a:rPr lang="ko-KR" altLang="en-US" sz="1400" b="1" err="1">
                <a:latin typeface="+mj-ea"/>
                <a:ea typeface="+mj-ea"/>
                <a:cs typeface="+mn-lt"/>
              </a:rPr>
              <a:t>참여</a:t>
            </a:r>
            <a:r>
              <a:rPr lang="en-US" altLang="ko-KR" sz="1400" b="1" err="1">
                <a:latin typeface="+mj-ea"/>
                <a:ea typeface="+mj-ea"/>
                <a:cs typeface="+mn-lt"/>
              </a:rPr>
              <a:t>_</a:t>
            </a:r>
            <a:r>
              <a:rPr lang="ko-KR" altLang="en-US" sz="1400" b="1" err="1">
                <a:latin typeface="+mj-ea"/>
                <a:ea typeface="+mj-ea"/>
                <a:cs typeface="+mn-lt"/>
              </a:rPr>
              <a:t>신청하다</a:t>
            </a:r>
            <a:r>
              <a:rPr lang="ko-KR" altLang="en-US" sz="1400" b="1">
                <a:latin typeface="+mj-ea"/>
                <a:ea typeface="+mj-ea"/>
                <a:cs typeface="+mn-lt"/>
              </a:rPr>
              <a:t> </a:t>
            </a:r>
            <a:r>
              <a:rPr lang="ko-KR" sz="1400" b="1">
                <a:latin typeface="+mj-ea"/>
                <a:ea typeface="+mj-ea"/>
                <a:cs typeface="+mn-lt"/>
              </a:rPr>
              <a:t>릴레이션 </a:t>
            </a:r>
            <a:r>
              <a:rPr lang="en-US" altLang="ko-KR" sz="1400" b="1">
                <a:latin typeface="+mj-ea"/>
                <a:ea typeface="+mj-ea"/>
                <a:cs typeface="+mn-lt"/>
              </a:rPr>
              <a:t>:</a:t>
            </a:r>
            <a:r>
              <a:rPr lang="ko-KR" sz="1400" b="1">
                <a:latin typeface="+mj-ea"/>
                <a:ea typeface="+mj-ea"/>
                <a:cs typeface="+mn-lt"/>
              </a:rPr>
              <a:t> </a:t>
            </a:r>
            <a:r>
              <a:rPr lang="ko-KR" sz="1400" b="1" err="1">
                <a:latin typeface="+mj-ea"/>
                <a:ea typeface="+mj-ea"/>
                <a:cs typeface="+mn-lt"/>
              </a:rPr>
              <a:t>행사</a:t>
            </a:r>
            <a:r>
              <a:rPr lang="en-US" altLang="ko-KR" sz="1400" b="1" err="1">
                <a:latin typeface="+mj-ea"/>
                <a:ea typeface="+mj-ea"/>
                <a:cs typeface="+mn-lt"/>
              </a:rPr>
              <a:t>_</a:t>
            </a:r>
            <a:r>
              <a:rPr lang="ko-KR" altLang="en-US" sz="1400" b="1" err="1">
                <a:latin typeface="+mj-ea"/>
                <a:ea typeface="+mj-ea"/>
                <a:cs typeface="+mn-lt"/>
              </a:rPr>
              <a:t>참여</a:t>
            </a:r>
            <a:r>
              <a:rPr lang="en-US" altLang="ko-KR" sz="1400" b="1" err="1">
                <a:latin typeface="+mj-ea"/>
                <a:ea typeface="+mj-ea"/>
                <a:cs typeface="+mn-lt"/>
              </a:rPr>
              <a:t>_</a:t>
            </a:r>
            <a:r>
              <a:rPr lang="ko-KR" altLang="en-US" sz="1400" b="1" err="1">
                <a:latin typeface="+mj-ea"/>
                <a:ea typeface="+mj-ea"/>
                <a:cs typeface="+mn-lt"/>
              </a:rPr>
              <a:t>신청하다</a:t>
            </a:r>
            <a:r>
              <a:rPr lang="ko-KR" altLang="en-US" sz="1400" b="1">
                <a:latin typeface="+mj-ea"/>
                <a:ea typeface="+mj-ea"/>
                <a:cs typeface="+mn-lt"/>
              </a:rPr>
              <a:t> </a:t>
            </a:r>
            <a:r>
              <a:rPr lang="ko-KR" sz="1400" b="1">
                <a:latin typeface="+mj-ea"/>
                <a:ea typeface="+mj-ea"/>
                <a:cs typeface="+mn-lt"/>
              </a:rPr>
              <a:t>테이블</a:t>
            </a:r>
            <a:endParaRPr lang="ko-KR" altLang="en-US">
              <a:latin typeface="+mj-ea"/>
              <a:ea typeface="+mj-ea"/>
              <a:cs typeface="+mn-lt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FA5AFFE-AC6D-BFC4-0E47-F65AB963D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879309"/>
              </p:ext>
            </p:extLst>
          </p:nvPr>
        </p:nvGraphicFramePr>
        <p:xfrm>
          <a:off x="909557" y="4571139"/>
          <a:ext cx="10103724" cy="137746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66677">
                  <a:extLst>
                    <a:ext uri="{9D8B030D-6E8A-4147-A177-3AD203B41FA5}">
                      <a16:colId xmlns:a16="http://schemas.microsoft.com/office/drawing/2014/main" val="3382998545"/>
                    </a:ext>
                  </a:extLst>
                </a:gridCol>
                <a:gridCol w="1675917">
                  <a:extLst>
                    <a:ext uri="{9D8B030D-6E8A-4147-A177-3AD203B41FA5}">
                      <a16:colId xmlns:a16="http://schemas.microsoft.com/office/drawing/2014/main" val="3908533984"/>
                    </a:ext>
                  </a:extLst>
                </a:gridCol>
                <a:gridCol w="1627688">
                  <a:extLst>
                    <a:ext uri="{9D8B030D-6E8A-4147-A177-3AD203B41FA5}">
                      <a16:colId xmlns:a16="http://schemas.microsoft.com/office/drawing/2014/main" val="2285617767"/>
                    </a:ext>
                  </a:extLst>
                </a:gridCol>
                <a:gridCol w="1048953">
                  <a:extLst>
                    <a:ext uri="{9D8B030D-6E8A-4147-A177-3AD203B41FA5}">
                      <a16:colId xmlns:a16="http://schemas.microsoft.com/office/drawing/2014/main" val="2556925787"/>
                    </a:ext>
                  </a:extLst>
                </a:gridCol>
                <a:gridCol w="602846">
                  <a:extLst>
                    <a:ext uri="{9D8B030D-6E8A-4147-A177-3AD203B41FA5}">
                      <a16:colId xmlns:a16="http://schemas.microsoft.com/office/drawing/2014/main" val="463989764"/>
                    </a:ext>
                  </a:extLst>
                </a:gridCol>
                <a:gridCol w="904272">
                  <a:extLst>
                    <a:ext uri="{9D8B030D-6E8A-4147-A177-3AD203B41FA5}">
                      <a16:colId xmlns:a16="http://schemas.microsoft.com/office/drawing/2014/main" val="2876676227"/>
                    </a:ext>
                  </a:extLst>
                </a:gridCol>
                <a:gridCol w="759587">
                  <a:extLst>
                    <a:ext uri="{9D8B030D-6E8A-4147-A177-3AD203B41FA5}">
                      <a16:colId xmlns:a16="http://schemas.microsoft.com/office/drawing/2014/main" val="4244131837"/>
                    </a:ext>
                  </a:extLst>
                </a:gridCol>
                <a:gridCol w="2917784">
                  <a:extLst>
                    <a:ext uri="{9D8B030D-6E8A-4147-A177-3AD203B41FA5}">
                      <a16:colId xmlns:a16="http://schemas.microsoft.com/office/drawing/2014/main" val="3424727903"/>
                    </a:ext>
                  </a:extLst>
                </a:gridCol>
              </a:tblGrid>
              <a:tr h="204862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261512164"/>
                  </a:ext>
                </a:extLst>
              </a:tr>
              <a:tr h="204862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638502738"/>
                  </a:ext>
                </a:extLst>
              </a:tr>
              <a:tr h="40972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772780666"/>
                  </a:ext>
                </a:extLst>
              </a:tr>
              <a:tr h="251422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좋아요싫어요구분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좋아요싫어요구분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3454739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CCF815D-CF02-18B0-258D-2E8BDB724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5642"/>
              </p:ext>
            </p:extLst>
          </p:nvPr>
        </p:nvGraphicFramePr>
        <p:xfrm>
          <a:off x="946612" y="2117251"/>
          <a:ext cx="10066671" cy="14562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29392">
                  <a:extLst>
                    <a:ext uri="{9D8B030D-6E8A-4147-A177-3AD203B41FA5}">
                      <a16:colId xmlns:a16="http://schemas.microsoft.com/office/drawing/2014/main" val="1156658912"/>
                    </a:ext>
                  </a:extLst>
                </a:gridCol>
                <a:gridCol w="1329392">
                  <a:extLst>
                    <a:ext uri="{9D8B030D-6E8A-4147-A177-3AD203B41FA5}">
                      <a16:colId xmlns:a16="http://schemas.microsoft.com/office/drawing/2014/main" val="2192319518"/>
                    </a:ext>
                  </a:extLst>
                </a:gridCol>
                <a:gridCol w="1329392">
                  <a:extLst>
                    <a:ext uri="{9D8B030D-6E8A-4147-A177-3AD203B41FA5}">
                      <a16:colId xmlns:a16="http://schemas.microsoft.com/office/drawing/2014/main" val="2644834681"/>
                    </a:ext>
                  </a:extLst>
                </a:gridCol>
                <a:gridCol w="1396703">
                  <a:extLst>
                    <a:ext uri="{9D8B030D-6E8A-4147-A177-3AD203B41FA5}">
                      <a16:colId xmlns:a16="http://schemas.microsoft.com/office/drawing/2014/main" val="642904994"/>
                    </a:ext>
                  </a:extLst>
                </a:gridCol>
                <a:gridCol w="576032">
                  <a:extLst>
                    <a:ext uri="{9D8B030D-6E8A-4147-A177-3AD203B41FA5}">
                      <a16:colId xmlns:a16="http://schemas.microsoft.com/office/drawing/2014/main" val="208526039"/>
                    </a:ext>
                  </a:extLst>
                </a:gridCol>
                <a:gridCol w="1029502">
                  <a:extLst>
                    <a:ext uri="{9D8B030D-6E8A-4147-A177-3AD203B41FA5}">
                      <a16:colId xmlns:a16="http://schemas.microsoft.com/office/drawing/2014/main" val="552169243"/>
                    </a:ext>
                  </a:extLst>
                </a:gridCol>
                <a:gridCol w="906944">
                  <a:extLst>
                    <a:ext uri="{9D8B030D-6E8A-4147-A177-3AD203B41FA5}">
                      <a16:colId xmlns:a16="http://schemas.microsoft.com/office/drawing/2014/main" val="1996924771"/>
                    </a:ext>
                  </a:extLst>
                </a:gridCol>
                <a:gridCol w="2169314">
                  <a:extLst>
                    <a:ext uri="{9D8B030D-6E8A-4147-A177-3AD203B41FA5}">
                      <a16:colId xmlns:a16="http://schemas.microsoft.com/office/drawing/2014/main" val="1918856346"/>
                    </a:ext>
                  </a:extLst>
                </a:gridCol>
              </a:tblGrid>
              <a:tr h="272187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905910820"/>
                  </a:ext>
                </a:extLst>
              </a:tr>
              <a:tr h="272187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20430717"/>
                  </a:ext>
                </a:extLst>
              </a:tr>
              <a:tr h="394671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행사번호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행사번호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행사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행사번호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612864885"/>
                  </a:ext>
                </a:extLst>
              </a:tr>
              <a:tr h="51715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참여상태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참여상태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DEFAULT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 완료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656071753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73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4199A5E-8969-D8A1-9183-ED8D73744433}"/>
              </a:ext>
            </a:extLst>
          </p:cNvPr>
          <p:cNvSpPr txBox="1">
            <a:spLocks/>
          </p:cNvSpPr>
          <p:nvPr/>
        </p:nvSpPr>
        <p:spPr>
          <a:xfrm>
            <a:off x="843116" y="206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물리적 설계</a:t>
            </a:r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 </a:t>
            </a:r>
            <a:r>
              <a:rPr lang="ko-KR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(테이블 구조 명세서</a:t>
            </a:r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)</a:t>
            </a:r>
            <a:endParaRPr lang="ko-KR" altLang="en-US" sz="3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j-lt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99C3C54-FF48-D3F1-4337-220C70A58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128100"/>
              </p:ext>
            </p:extLst>
          </p:nvPr>
        </p:nvGraphicFramePr>
        <p:xfrm>
          <a:off x="961318" y="3898612"/>
          <a:ext cx="6048375" cy="28814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048375">
                  <a:extLst>
                    <a:ext uri="{9D8B030D-6E8A-4147-A177-3AD203B41FA5}">
                      <a16:colId xmlns:a16="http://schemas.microsoft.com/office/drawing/2014/main" val="84073066"/>
                    </a:ext>
                  </a:extLst>
                </a:gridCol>
              </a:tblGrid>
              <a:tr h="2881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</a:t>
                      </a:r>
                      <a:r>
                        <a:rPr lang="en-US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기록하다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u="sng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게임번호</a:t>
                      </a:r>
                      <a:r>
                        <a:rPr 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(FK), </a:t>
                      </a:r>
                      <a:r>
                        <a:rPr lang="ko-KR" alt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r>
                        <a:rPr 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(FK), </a:t>
                      </a:r>
                      <a:r>
                        <a:rPr lang="ko-KR" altLang="en-US" sz="1400" u="sng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종료일시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u="none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게임점수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 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84647987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62B60A5-E831-9FC4-39D1-CE452DF1BF10}"/>
              </a:ext>
            </a:extLst>
          </p:cNvPr>
          <p:cNvSpPr txBox="1"/>
          <p:nvPr/>
        </p:nvSpPr>
        <p:spPr>
          <a:xfrm>
            <a:off x="839121" y="3542209"/>
            <a:ext cx="90754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ko-KR" sz="1400" b="1">
                <a:latin typeface="+mj-ea"/>
                <a:ea typeface="+mj-ea"/>
                <a:cs typeface="+mn-lt"/>
              </a:rPr>
              <a:t>  </a:t>
            </a:r>
            <a:r>
              <a:rPr lang="en-US" altLang="ko-KR" sz="1400" b="1">
                <a:latin typeface="+mj-ea"/>
                <a:ea typeface="+mj-ea"/>
                <a:cs typeface="+mn-lt"/>
              </a:rPr>
              <a:t>Ⅴ-1-27.</a:t>
            </a:r>
            <a:r>
              <a:rPr lang="ko-KR" sz="1400" b="1">
                <a:latin typeface="+mj-ea"/>
                <a:ea typeface="+mj-ea"/>
                <a:cs typeface="+mn-lt"/>
              </a:rPr>
              <a:t> </a:t>
            </a:r>
            <a:r>
              <a:rPr lang="ko-KR" altLang="en-US" sz="1400" b="1">
                <a:latin typeface="+mj-ea"/>
                <a:ea typeface="+mj-ea"/>
                <a:cs typeface="+mn-lt"/>
              </a:rPr>
              <a:t>게임</a:t>
            </a:r>
            <a:r>
              <a:rPr lang="en-US" altLang="ko-KR" sz="1400" b="1">
                <a:latin typeface="+mj-ea"/>
                <a:ea typeface="+mj-ea"/>
                <a:cs typeface="+mn-lt"/>
              </a:rPr>
              <a:t>_</a:t>
            </a:r>
            <a:r>
              <a:rPr lang="ko-KR" altLang="en-US" sz="1400" b="1">
                <a:latin typeface="+mj-ea"/>
                <a:ea typeface="+mj-ea"/>
                <a:cs typeface="+mn-lt"/>
              </a:rPr>
              <a:t>기록하다 </a:t>
            </a:r>
            <a:r>
              <a:rPr lang="ko-KR" sz="1400" b="1">
                <a:latin typeface="+mj-ea"/>
                <a:ea typeface="+mj-ea"/>
                <a:cs typeface="+mn-lt"/>
              </a:rPr>
              <a:t>릴레이션 </a:t>
            </a:r>
            <a:r>
              <a:rPr lang="en-US" altLang="ko-KR" sz="1400" b="1">
                <a:latin typeface="+mj-ea"/>
                <a:ea typeface="+mj-ea"/>
                <a:cs typeface="+mn-lt"/>
              </a:rPr>
              <a:t>:</a:t>
            </a:r>
            <a:r>
              <a:rPr lang="ko-KR" sz="1400" b="1">
                <a:latin typeface="+mj-ea"/>
                <a:ea typeface="+mj-ea"/>
                <a:cs typeface="+mn-lt"/>
              </a:rPr>
              <a:t> </a:t>
            </a:r>
            <a:r>
              <a:rPr lang="ko-KR" altLang="en-US" sz="1400" b="1">
                <a:latin typeface="+mj-ea"/>
                <a:ea typeface="+mj-ea"/>
                <a:cs typeface="+mn-lt"/>
              </a:rPr>
              <a:t>게임</a:t>
            </a:r>
            <a:r>
              <a:rPr lang="en-US" altLang="ko-KR" sz="1400" b="1">
                <a:latin typeface="+mj-ea"/>
                <a:ea typeface="+mj-ea"/>
                <a:cs typeface="+mn-lt"/>
              </a:rPr>
              <a:t>_</a:t>
            </a:r>
            <a:r>
              <a:rPr lang="ko-KR" altLang="en-US" sz="1400" b="1">
                <a:latin typeface="+mj-ea"/>
                <a:ea typeface="+mj-ea"/>
                <a:cs typeface="+mn-lt"/>
              </a:rPr>
              <a:t>기록하다 </a:t>
            </a:r>
            <a:r>
              <a:rPr lang="ko-KR" sz="1400" b="1">
                <a:latin typeface="+mj-ea"/>
                <a:ea typeface="+mj-ea"/>
                <a:cs typeface="+mn-lt"/>
              </a:rPr>
              <a:t>테이블</a:t>
            </a:r>
            <a:endParaRPr lang="ko-KR" altLang="en-US">
              <a:latin typeface="+mj-ea"/>
              <a:ea typeface="+mj-ea"/>
              <a:cs typeface="+mn-lt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953814-A426-37DD-BA2D-6788C437F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00262"/>
              </p:ext>
            </p:extLst>
          </p:nvPr>
        </p:nvGraphicFramePr>
        <p:xfrm>
          <a:off x="945462" y="1629907"/>
          <a:ext cx="6494482" cy="28814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494482">
                  <a:extLst>
                    <a:ext uri="{9D8B030D-6E8A-4147-A177-3AD203B41FA5}">
                      <a16:colId xmlns:a16="http://schemas.microsoft.com/office/drawing/2014/main" val="84073066"/>
                    </a:ext>
                  </a:extLst>
                </a:gridCol>
              </a:tblGrid>
              <a:tr h="2881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  <a:r>
                        <a:rPr lang="en-US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u="none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신고하다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u="sng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회원ID</a:t>
                      </a:r>
                      <a:r>
                        <a:rPr 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(FK), </a:t>
                      </a:r>
                      <a:r>
                        <a:rPr lang="ko-KR" altLang="en-US" sz="1400" u="sng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게시글번호</a:t>
                      </a:r>
                      <a:r>
                        <a:rPr 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(FK)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u="none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신고일시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u="none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신고사유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8464798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C2CE9D6-26A3-8977-1B33-8985321BC299}"/>
              </a:ext>
            </a:extLst>
          </p:cNvPr>
          <p:cNvSpPr txBox="1"/>
          <p:nvPr/>
        </p:nvSpPr>
        <p:spPr>
          <a:xfrm>
            <a:off x="794328" y="1215630"/>
            <a:ext cx="90754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ko-KR" sz="1400" b="1">
                <a:latin typeface="+mj-ea"/>
                <a:ea typeface="+mj-ea"/>
                <a:cs typeface="+mn-lt"/>
              </a:rPr>
              <a:t>  </a:t>
            </a:r>
            <a:r>
              <a:rPr lang="en-US" altLang="ko-KR" sz="1400" b="1">
                <a:latin typeface="+mj-ea"/>
                <a:ea typeface="+mj-ea"/>
                <a:cs typeface="+mn-lt"/>
              </a:rPr>
              <a:t>Ⅴ-1-26.</a:t>
            </a:r>
            <a:r>
              <a:rPr lang="ko-KR" sz="1400" b="1">
                <a:latin typeface="+mj-ea"/>
                <a:ea typeface="+mj-ea"/>
                <a:cs typeface="+mn-lt"/>
              </a:rPr>
              <a:t> </a:t>
            </a:r>
            <a:r>
              <a:rPr lang="ko-KR" sz="1400" b="1" err="1">
                <a:latin typeface="+mj-ea"/>
                <a:ea typeface="+mj-ea"/>
                <a:cs typeface="+mn-lt"/>
              </a:rPr>
              <a:t>커뮤니티_게시글</a:t>
            </a:r>
            <a:r>
              <a:rPr lang="en-US" altLang="ko-KR" sz="1400" b="1">
                <a:latin typeface="+mj-ea"/>
                <a:ea typeface="+mj-ea"/>
                <a:cs typeface="+mn-lt"/>
              </a:rPr>
              <a:t>_</a:t>
            </a:r>
            <a:r>
              <a:rPr lang="ko-KR" sz="1400" b="1">
                <a:latin typeface="+mj-ea"/>
                <a:ea typeface="+mj-ea"/>
                <a:cs typeface="+mn-lt"/>
              </a:rPr>
              <a:t>신고하다 릴레이션 </a:t>
            </a:r>
            <a:r>
              <a:rPr lang="en-US" altLang="ko-KR" sz="1400" b="1">
                <a:latin typeface="+mj-ea"/>
                <a:ea typeface="+mj-ea"/>
                <a:cs typeface="+mn-lt"/>
              </a:rPr>
              <a:t>:</a:t>
            </a:r>
            <a:r>
              <a:rPr lang="ko-KR" sz="1400" b="1">
                <a:latin typeface="+mj-ea"/>
                <a:ea typeface="+mj-ea"/>
                <a:cs typeface="+mn-lt"/>
              </a:rPr>
              <a:t> </a:t>
            </a:r>
            <a:r>
              <a:rPr lang="ko-KR" altLang="en-US" sz="1400" b="1">
                <a:latin typeface="+mj-ea"/>
                <a:ea typeface="+mj-ea"/>
                <a:cs typeface="+mn-lt"/>
              </a:rPr>
              <a:t>커뮤니티</a:t>
            </a:r>
            <a:r>
              <a:rPr lang="en-US" altLang="ko-KR" sz="1400" b="1">
                <a:latin typeface="+mj-ea"/>
                <a:ea typeface="+mj-ea"/>
                <a:cs typeface="+mn-lt"/>
              </a:rPr>
              <a:t>_</a:t>
            </a:r>
            <a:r>
              <a:rPr lang="ko-KR" sz="1400" b="1">
                <a:latin typeface="+mj-ea"/>
                <a:ea typeface="+mj-ea"/>
                <a:cs typeface="+mn-lt"/>
              </a:rPr>
              <a:t>게시글</a:t>
            </a:r>
            <a:r>
              <a:rPr lang="en-US" altLang="ko-KR" sz="1400" b="1">
                <a:latin typeface="+mj-ea"/>
                <a:ea typeface="+mj-ea"/>
                <a:cs typeface="+mn-lt"/>
              </a:rPr>
              <a:t>_</a:t>
            </a:r>
            <a:r>
              <a:rPr lang="ko-KR" sz="1400" b="1">
                <a:latin typeface="+mj-ea"/>
                <a:ea typeface="+mj-ea"/>
                <a:cs typeface="+mn-lt"/>
              </a:rPr>
              <a:t>신고하다 테이블</a:t>
            </a:r>
            <a:endParaRPr lang="ko-KR">
              <a:latin typeface="+mj-ea"/>
              <a:ea typeface="+mj-ea"/>
              <a:cs typeface="+mn-lt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8C4C50B-0F80-FB77-E936-2B6593659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88059"/>
              </p:ext>
            </p:extLst>
          </p:nvPr>
        </p:nvGraphicFramePr>
        <p:xfrm>
          <a:off x="957785" y="4348053"/>
          <a:ext cx="9659906" cy="161477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05581">
                  <a:extLst>
                    <a:ext uri="{9D8B030D-6E8A-4147-A177-3AD203B41FA5}">
                      <a16:colId xmlns:a16="http://schemas.microsoft.com/office/drawing/2014/main" val="2146121924"/>
                    </a:ext>
                  </a:extLst>
                </a:gridCol>
                <a:gridCol w="1205581">
                  <a:extLst>
                    <a:ext uri="{9D8B030D-6E8A-4147-A177-3AD203B41FA5}">
                      <a16:colId xmlns:a16="http://schemas.microsoft.com/office/drawing/2014/main" val="2818578622"/>
                    </a:ext>
                  </a:extLst>
                </a:gridCol>
                <a:gridCol w="1205581">
                  <a:extLst>
                    <a:ext uri="{9D8B030D-6E8A-4147-A177-3AD203B41FA5}">
                      <a16:colId xmlns:a16="http://schemas.microsoft.com/office/drawing/2014/main" val="1396833993"/>
                    </a:ext>
                  </a:extLst>
                </a:gridCol>
                <a:gridCol w="1266624">
                  <a:extLst>
                    <a:ext uri="{9D8B030D-6E8A-4147-A177-3AD203B41FA5}">
                      <a16:colId xmlns:a16="http://schemas.microsoft.com/office/drawing/2014/main" val="1397139336"/>
                    </a:ext>
                  </a:extLst>
                </a:gridCol>
                <a:gridCol w="606888">
                  <a:extLst>
                    <a:ext uri="{9D8B030D-6E8A-4147-A177-3AD203B41FA5}">
                      <a16:colId xmlns:a16="http://schemas.microsoft.com/office/drawing/2014/main" val="3946868271"/>
                    </a:ext>
                  </a:extLst>
                </a:gridCol>
                <a:gridCol w="1020087">
                  <a:extLst>
                    <a:ext uri="{9D8B030D-6E8A-4147-A177-3AD203B41FA5}">
                      <a16:colId xmlns:a16="http://schemas.microsoft.com/office/drawing/2014/main" val="2799227689"/>
                    </a:ext>
                  </a:extLst>
                </a:gridCol>
                <a:gridCol w="774750">
                  <a:extLst>
                    <a:ext uri="{9D8B030D-6E8A-4147-A177-3AD203B41FA5}">
                      <a16:colId xmlns:a16="http://schemas.microsoft.com/office/drawing/2014/main" val="3874412649"/>
                    </a:ext>
                  </a:extLst>
                </a:gridCol>
                <a:gridCol w="2374814">
                  <a:extLst>
                    <a:ext uri="{9D8B030D-6E8A-4147-A177-3AD203B41FA5}">
                      <a16:colId xmlns:a16="http://schemas.microsoft.com/office/drawing/2014/main" val="3834581028"/>
                    </a:ext>
                  </a:extLst>
                </a:gridCol>
              </a:tblGrid>
              <a:tr h="299031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021698746"/>
                  </a:ext>
                </a:extLst>
              </a:tr>
              <a:tr h="433597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등록번호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852021233"/>
                  </a:ext>
                </a:extLst>
              </a:tr>
              <a:tr h="299031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368273327"/>
                  </a:ext>
                </a:extLst>
              </a:tr>
              <a:tr h="291556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종료일시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종료일시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247794985"/>
                  </a:ext>
                </a:extLst>
              </a:tr>
              <a:tr h="291556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게임점수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게임점수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24563111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68B9643-E49C-8342-07D5-AD04EBB2C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30291"/>
              </p:ext>
            </p:extLst>
          </p:nvPr>
        </p:nvGraphicFramePr>
        <p:xfrm>
          <a:off x="949272" y="2040130"/>
          <a:ext cx="9668420" cy="127109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24495">
                  <a:extLst>
                    <a:ext uri="{9D8B030D-6E8A-4147-A177-3AD203B41FA5}">
                      <a16:colId xmlns:a16="http://schemas.microsoft.com/office/drawing/2014/main" val="3654351938"/>
                    </a:ext>
                  </a:extLst>
                </a:gridCol>
                <a:gridCol w="1124495">
                  <a:extLst>
                    <a:ext uri="{9D8B030D-6E8A-4147-A177-3AD203B41FA5}">
                      <a16:colId xmlns:a16="http://schemas.microsoft.com/office/drawing/2014/main" val="2766411357"/>
                    </a:ext>
                  </a:extLst>
                </a:gridCol>
                <a:gridCol w="1124495">
                  <a:extLst>
                    <a:ext uri="{9D8B030D-6E8A-4147-A177-3AD203B41FA5}">
                      <a16:colId xmlns:a16="http://schemas.microsoft.com/office/drawing/2014/main" val="1273460474"/>
                    </a:ext>
                  </a:extLst>
                </a:gridCol>
                <a:gridCol w="1181435">
                  <a:extLst>
                    <a:ext uri="{9D8B030D-6E8A-4147-A177-3AD203B41FA5}">
                      <a16:colId xmlns:a16="http://schemas.microsoft.com/office/drawing/2014/main" val="2526957606"/>
                    </a:ext>
                  </a:extLst>
                </a:gridCol>
                <a:gridCol w="654988">
                  <a:extLst>
                    <a:ext uri="{9D8B030D-6E8A-4147-A177-3AD203B41FA5}">
                      <a16:colId xmlns:a16="http://schemas.microsoft.com/office/drawing/2014/main" val="3996139174"/>
                    </a:ext>
                  </a:extLst>
                </a:gridCol>
                <a:gridCol w="1022699">
                  <a:extLst>
                    <a:ext uri="{9D8B030D-6E8A-4147-A177-3AD203B41FA5}">
                      <a16:colId xmlns:a16="http://schemas.microsoft.com/office/drawing/2014/main" val="3826064534"/>
                    </a:ext>
                  </a:extLst>
                </a:gridCol>
                <a:gridCol w="689460">
                  <a:extLst>
                    <a:ext uri="{9D8B030D-6E8A-4147-A177-3AD203B41FA5}">
                      <a16:colId xmlns:a16="http://schemas.microsoft.com/office/drawing/2014/main" val="3938172709"/>
                    </a:ext>
                  </a:extLst>
                </a:gridCol>
                <a:gridCol w="2746353">
                  <a:extLst>
                    <a:ext uri="{9D8B030D-6E8A-4147-A177-3AD203B41FA5}">
                      <a16:colId xmlns:a16="http://schemas.microsoft.com/office/drawing/2014/main" val="978817067"/>
                    </a:ext>
                  </a:extLst>
                </a:gridCol>
              </a:tblGrid>
              <a:tr h="204542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088094104"/>
                  </a:ext>
                </a:extLst>
              </a:tr>
              <a:tr h="204542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519035343"/>
                  </a:ext>
                </a:extLst>
              </a:tr>
              <a:tr h="26525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238169802"/>
                  </a:ext>
                </a:extLst>
              </a:tr>
              <a:tr h="19524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신고일시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신고일시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981392825"/>
                  </a:ext>
                </a:extLst>
              </a:tr>
              <a:tr h="19524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신고사유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신고사유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349904868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1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E489BA-E41D-9FF4-2085-5D14EE2A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5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alibri Light"/>
              </a:rPr>
              <a:t>프로젝트의</a:t>
            </a:r>
            <a:br>
              <a:rPr lang="ko-KR" altLang="en-US" sz="5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alibri Light"/>
              </a:rPr>
            </a:br>
            <a:r>
              <a:rPr lang="ko-KR" altLang="en-US" sz="5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alibri Light"/>
              </a:rPr>
              <a:t>목적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EFEFA-CD84-4FC7-2BB9-980AA8B7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>
                <a:latin typeface="+mn-ea"/>
              </a:rPr>
              <a:pPr>
                <a:spcAft>
                  <a:spcPts val="600"/>
                </a:spcAft>
              </a:pPr>
              <a:t>4</a:t>
            </a:fld>
            <a:endParaRPr lang="ko-KR" altLang="en-US">
              <a:latin typeface="+mn-ea"/>
            </a:endParaRPr>
          </a:p>
        </p:txBody>
      </p:sp>
      <p:graphicFrame>
        <p:nvGraphicFramePr>
          <p:cNvPr id="13" name="내용 개체 틀 2">
            <a:extLst>
              <a:ext uri="{FF2B5EF4-FFF2-40B4-BE49-F238E27FC236}">
                <a16:creationId xmlns:a16="http://schemas.microsoft.com/office/drawing/2014/main" id="{02F57188-177E-7C6A-1BDA-5809138D7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37926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08" name="타원 607">
            <a:extLst>
              <a:ext uri="{FF2B5EF4-FFF2-40B4-BE49-F238E27FC236}">
                <a16:creationId xmlns:a16="http://schemas.microsoft.com/office/drawing/2014/main" id="{4DB0EC78-43BB-B9A0-B9DD-545E80DBF919}"/>
              </a:ext>
            </a:extLst>
          </p:cNvPr>
          <p:cNvSpPr/>
          <p:nvPr/>
        </p:nvSpPr>
        <p:spPr>
          <a:xfrm>
            <a:off x="7363326" y="2675021"/>
            <a:ext cx="1467852" cy="14678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latin typeface="+mn-ea"/>
                <a:cs typeface="Calibri"/>
              </a:rPr>
              <a:t>웹사이트</a:t>
            </a:r>
            <a:r>
              <a:rPr lang="ko-KR" altLang="en-US">
                <a:latin typeface="+mn-ea"/>
                <a:cs typeface="Calibri"/>
              </a:rPr>
              <a:t> </a:t>
            </a:r>
            <a:endParaRPr lang="ko-KR">
              <a:latin typeface="+mn-ea"/>
            </a:endParaRPr>
          </a:p>
          <a:p>
            <a:pPr algn="ctr"/>
            <a:r>
              <a:rPr lang="ko-KR" altLang="en-US">
                <a:latin typeface="+mn-ea"/>
                <a:cs typeface="Calibri"/>
              </a:rPr>
              <a:t>DB 구축</a:t>
            </a:r>
            <a:endParaRPr lang="ko-KR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43814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4199A5E-8969-D8A1-9183-ED8D73744433}"/>
              </a:ext>
            </a:extLst>
          </p:cNvPr>
          <p:cNvSpPr txBox="1">
            <a:spLocks/>
          </p:cNvSpPr>
          <p:nvPr/>
        </p:nvSpPr>
        <p:spPr>
          <a:xfrm>
            <a:off x="843116" y="206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물리적 설계</a:t>
            </a:r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 </a:t>
            </a:r>
            <a:r>
              <a:rPr lang="ko-KR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(테이블 구조 명세서</a:t>
            </a:r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)</a:t>
            </a:r>
            <a:endParaRPr lang="ko-KR" altLang="en-US" sz="3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j-lt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99C3C54-FF48-D3F1-4337-220C70A58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263656"/>
              </p:ext>
            </p:extLst>
          </p:nvPr>
        </p:nvGraphicFramePr>
        <p:xfrm>
          <a:off x="901909" y="4612384"/>
          <a:ext cx="6048375" cy="28814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048375">
                  <a:extLst>
                    <a:ext uri="{9D8B030D-6E8A-4147-A177-3AD203B41FA5}">
                      <a16:colId xmlns:a16="http://schemas.microsoft.com/office/drawing/2014/main" val="84073066"/>
                    </a:ext>
                  </a:extLst>
                </a:gridCol>
              </a:tblGrid>
              <a:tr h="2881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증정상품이되다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u="sng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굿즈번호</a:t>
                      </a:r>
                      <a:r>
                        <a:rPr 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(FK), </a:t>
                      </a:r>
                      <a:r>
                        <a:rPr lang="ko-KR" altLang="en-US" sz="1400" u="sng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게임번호</a:t>
                      </a:r>
                      <a:r>
                        <a:rPr 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(FK), </a:t>
                      </a:r>
                      <a:r>
                        <a:rPr lang="en-US" sz="1400" u="sng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연도</a:t>
                      </a:r>
                      <a:r>
                        <a:rPr 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400" u="sng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분기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84647987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62B60A5-E831-9FC4-39D1-CE452DF1BF10}"/>
              </a:ext>
            </a:extLst>
          </p:cNvPr>
          <p:cNvSpPr txBox="1"/>
          <p:nvPr/>
        </p:nvSpPr>
        <p:spPr>
          <a:xfrm>
            <a:off x="839120" y="4227044"/>
            <a:ext cx="90754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ko-KR" sz="1400" b="1">
                <a:latin typeface="+mn-ea"/>
                <a:cs typeface="+mn-lt"/>
              </a:rPr>
              <a:t>  </a:t>
            </a:r>
            <a:r>
              <a:rPr lang="en-US" altLang="ko-KR" sz="1400" b="1">
                <a:latin typeface="+mn-ea"/>
                <a:cs typeface="+mn-lt"/>
              </a:rPr>
              <a:t>Ⅴ-1-29.</a:t>
            </a:r>
            <a:r>
              <a:rPr lang="ko-KR" sz="1400" b="1">
                <a:latin typeface="+mn-ea"/>
                <a:cs typeface="+mn-lt"/>
              </a:rPr>
              <a:t> </a:t>
            </a:r>
            <a:r>
              <a:rPr lang="ko-KR" sz="1400" b="1" err="1">
                <a:latin typeface="+mn-ea"/>
                <a:cs typeface="+mn-lt"/>
              </a:rPr>
              <a:t>증정상품이되다</a:t>
            </a:r>
            <a:r>
              <a:rPr lang="ko-KR" altLang="en-US" sz="1400" b="1">
                <a:latin typeface="+mn-ea"/>
                <a:cs typeface="+mn-lt"/>
              </a:rPr>
              <a:t> </a:t>
            </a:r>
            <a:r>
              <a:rPr lang="ko-KR" sz="1400" b="1">
                <a:latin typeface="+mn-ea"/>
                <a:cs typeface="+mn-lt"/>
              </a:rPr>
              <a:t>릴레이션 </a:t>
            </a:r>
            <a:r>
              <a:rPr lang="en-US" altLang="ko-KR" sz="1400" b="1">
                <a:latin typeface="+mn-ea"/>
                <a:cs typeface="+mn-lt"/>
              </a:rPr>
              <a:t>:</a:t>
            </a:r>
            <a:r>
              <a:rPr lang="ko-KR" sz="1400" b="1">
                <a:latin typeface="+mn-ea"/>
                <a:cs typeface="+mn-lt"/>
              </a:rPr>
              <a:t> </a:t>
            </a:r>
            <a:r>
              <a:rPr lang="ko-KR" sz="1400" b="1" err="1">
                <a:latin typeface="+mn-ea"/>
                <a:cs typeface="+mn-lt"/>
              </a:rPr>
              <a:t>증정상품이되다</a:t>
            </a:r>
            <a:r>
              <a:rPr lang="ko-KR" sz="1400" b="1">
                <a:latin typeface="+mn-ea"/>
                <a:cs typeface="+mn-lt"/>
              </a:rPr>
              <a:t> 테이블</a:t>
            </a:r>
            <a:endParaRPr lang="ko-KR" altLang="en-US">
              <a:latin typeface="+mn-ea"/>
              <a:cs typeface="+mn-lt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953814-A426-37DD-BA2D-6788C437F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901641"/>
              </p:ext>
            </p:extLst>
          </p:nvPr>
        </p:nvGraphicFramePr>
        <p:xfrm>
          <a:off x="935816" y="1649198"/>
          <a:ext cx="7205831" cy="33750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205831">
                  <a:extLst>
                    <a:ext uri="{9D8B030D-6E8A-4147-A177-3AD203B41FA5}">
                      <a16:colId xmlns:a16="http://schemas.microsoft.com/office/drawing/2014/main" val="84073066"/>
                    </a:ext>
                  </a:extLst>
                </a:gridCol>
              </a:tblGrid>
              <a:tr h="33750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u="none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굿즈증정하다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u="sng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게임번호</a:t>
                      </a:r>
                      <a:r>
                        <a:rPr 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(FK), </a:t>
                      </a:r>
                      <a:r>
                        <a:rPr lang="ko-KR" alt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r>
                        <a:rPr 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(FK), </a:t>
                      </a:r>
                      <a:r>
                        <a:rPr lang="ko-KR" altLang="en-US" sz="1400" u="sng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배송일시</a:t>
                      </a:r>
                      <a:r>
                        <a:rPr lang="en-US" altLang="ko-KR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연도</a:t>
                      </a:r>
                      <a:r>
                        <a:rPr lang="en-US" altLang="ko-KR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분기</a:t>
                      </a:r>
                      <a:r>
                        <a:rPr lang="en-US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u="none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상품개수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u="none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배송지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 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8464798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C2CE9D6-26A3-8977-1B33-8985321BC299}"/>
              </a:ext>
            </a:extLst>
          </p:cNvPr>
          <p:cNvSpPr txBox="1"/>
          <p:nvPr/>
        </p:nvSpPr>
        <p:spPr>
          <a:xfrm>
            <a:off x="794328" y="1273503"/>
            <a:ext cx="70595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ko-KR" sz="1400" b="1">
                <a:latin typeface="+mn-ea"/>
                <a:cs typeface="+mn-lt"/>
              </a:rPr>
              <a:t>  </a:t>
            </a:r>
            <a:r>
              <a:rPr lang="en-US" altLang="ko-KR" sz="1400" b="1">
                <a:latin typeface="+mn-ea"/>
                <a:cs typeface="+mn-lt"/>
              </a:rPr>
              <a:t>Ⅴ-1-28.</a:t>
            </a:r>
            <a:r>
              <a:rPr lang="ko-KR" sz="1400" b="1">
                <a:latin typeface="+mn-ea"/>
                <a:cs typeface="+mn-lt"/>
              </a:rPr>
              <a:t> </a:t>
            </a:r>
            <a:r>
              <a:rPr lang="ko-KR" altLang="en-US" sz="1400" b="1">
                <a:latin typeface="+mn-ea"/>
                <a:cs typeface="+mn-lt"/>
              </a:rPr>
              <a:t>게임</a:t>
            </a:r>
            <a:r>
              <a:rPr lang="en-US" altLang="ko-KR" sz="1400" b="1">
                <a:latin typeface="+mn-ea"/>
                <a:cs typeface="+mn-lt"/>
              </a:rPr>
              <a:t>_</a:t>
            </a:r>
            <a:r>
              <a:rPr lang="ko-KR" altLang="en-US" sz="1400" b="1" err="1">
                <a:latin typeface="+mn-ea"/>
                <a:cs typeface="+mn-lt"/>
              </a:rPr>
              <a:t>굿즈증정하다</a:t>
            </a:r>
            <a:r>
              <a:rPr lang="ko-KR" altLang="en-US" sz="1400" b="1">
                <a:latin typeface="+mn-ea"/>
                <a:cs typeface="+mn-lt"/>
              </a:rPr>
              <a:t> </a:t>
            </a:r>
            <a:r>
              <a:rPr lang="ko-KR" sz="1400" b="1">
                <a:latin typeface="+mn-ea"/>
                <a:cs typeface="+mn-lt"/>
              </a:rPr>
              <a:t>릴레이션 </a:t>
            </a:r>
            <a:r>
              <a:rPr lang="en-US" altLang="ko-KR" sz="1400" b="1">
                <a:latin typeface="+mn-ea"/>
                <a:cs typeface="+mn-lt"/>
              </a:rPr>
              <a:t>:</a:t>
            </a:r>
            <a:r>
              <a:rPr lang="ko-KR" sz="1400" b="1">
                <a:latin typeface="+mn-ea"/>
                <a:cs typeface="+mn-lt"/>
              </a:rPr>
              <a:t> 게임</a:t>
            </a:r>
            <a:r>
              <a:rPr lang="en-US" altLang="ko-KR" sz="1400" b="1">
                <a:latin typeface="+mn-ea"/>
                <a:cs typeface="+mn-lt"/>
              </a:rPr>
              <a:t>_</a:t>
            </a:r>
            <a:r>
              <a:rPr lang="ko-KR" altLang="en-US" sz="1400" b="1" err="1">
                <a:latin typeface="+mn-ea"/>
                <a:cs typeface="+mn-lt"/>
              </a:rPr>
              <a:t>굿즈증정하다</a:t>
            </a:r>
            <a:r>
              <a:rPr lang="ko-KR" altLang="en-US" sz="1400" b="1">
                <a:latin typeface="+mn-ea"/>
                <a:cs typeface="+mn-lt"/>
              </a:rPr>
              <a:t> </a:t>
            </a:r>
            <a:r>
              <a:rPr lang="ko-KR" sz="1400" b="1">
                <a:latin typeface="+mn-ea"/>
                <a:cs typeface="+mn-lt"/>
              </a:rPr>
              <a:t>테이블</a:t>
            </a:r>
            <a:endParaRPr lang="ko-KR">
              <a:latin typeface="+mn-ea"/>
              <a:cs typeface="+mn-lt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CA8276E-A489-504A-9D74-0E79735B4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324396"/>
              </p:ext>
            </p:extLst>
          </p:nvPr>
        </p:nvGraphicFramePr>
        <p:xfrm>
          <a:off x="899792" y="4997295"/>
          <a:ext cx="9309265" cy="12573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61821">
                  <a:extLst>
                    <a:ext uri="{9D8B030D-6E8A-4147-A177-3AD203B41FA5}">
                      <a16:colId xmlns:a16="http://schemas.microsoft.com/office/drawing/2014/main" val="3735338602"/>
                    </a:ext>
                  </a:extLst>
                </a:gridCol>
                <a:gridCol w="1048953">
                  <a:extLst>
                    <a:ext uri="{9D8B030D-6E8A-4147-A177-3AD203B41FA5}">
                      <a16:colId xmlns:a16="http://schemas.microsoft.com/office/drawing/2014/main" val="4215032370"/>
                    </a:ext>
                  </a:extLst>
                </a:gridCol>
                <a:gridCol w="1097183">
                  <a:extLst>
                    <a:ext uri="{9D8B030D-6E8A-4147-A177-3AD203B41FA5}">
                      <a16:colId xmlns:a16="http://schemas.microsoft.com/office/drawing/2014/main" val="2668481265"/>
                    </a:ext>
                  </a:extLst>
                </a:gridCol>
                <a:gridCol w="1157468">
                  <a:extLst>
                    <a:ext uri="{9D8B030D-6E8A-4147-A177-3AD203B41FA5}">
                      <a16:colId xmlns:a16="http://schemas.microsoft.com/office/drawing/2014/main" val="3920167155"/>
                    </a:ext>
                  </a:extLst>
                </a:gridCol>
                <a:gridCol w="735474">
                  <a:extLst>
                    <a:ext uri="{9D8B030D-6E8A-4147-A177-3AD203B41FA5}">
                      <a16:colId xmlns:a16="http://schemas.microsoft.com/office/drawing/2014/main" val="1662935335"/>
                    </a:ext>
                  </a:extLst>
                </a:gridCol>
                <a:gridCol w="1061012">
                  <a:extLst>
                    <a:ext uri="{9D8B030D-6E8A-4147-A177-3AD203B41FA5}">
                      <a16:colId xmlns:a16="http://schemas.microsoft.com/office/drawing/2014/main" val="2229963011"/>
                    </a:ext>
                  </a:extLst>
                </a:gridCol>
                <a:gridCol w="843987">
                  <a:extLst>
                    <a:ext uri="{9D8B030D-6E8A-4147-A177-3AD203B41FA5}">
                      <a16:colId xmlns:a16="http://schemas.microsoft.com/office/drawing/2014/main" val="3185890264"/>
                    </a:ext>
                  </a:extLst>
                </a:gridCol>
                <a:gridCol w="2203367">
                  <a:extLst>
                    <a:ext uri="{9D8B030D-6E8A-4147-A177-3AD203B41FA5}">
                      <a16:colId xmlns:a16="http://schemas.microsoft.com/office/drawing/2014/main" val="2426475529"/>
                    </a:ext>
                  </a:extLst>
                </a:gridCol>
              </a:tblGrid>
              <a:tr h="24311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210905001"/>
                  </a:ext>
                </a:extLst>
              </a:tr>
              <a:tr h="24311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굿즈번호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상품번호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808920491"/>
                  </a:ext>
                </a:extLst>
              </a:tr>
              <a:tr h="24311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등록번호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923060060"/>
                  </a:ext>
                </a:extLst>
              </a:tr>
              <a:tr h="23206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798155256"/>
                  </a:ext>
                </a:extLst>
              </a:tr>
              <a:tr h="23206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01974181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CC05000-192E-0DEC-CCD5-866FDAA54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50079"/>
              </p:ext>
            </p:extLst>
          </p:nvPr>
        </p:nvGraphicFramePr>
        <p:xfrm>
          <a:off x="931279" y="2080748"/>
          <a:ext cx="9277777" cy="2011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23598">
                  <a:extLst>
                    <a:ext uri="{9D8B030D-6E8A-4147-A177-3AD203B41FA5}">
                      <a16:colId xmlns:a16="http://schemas.microsoft.com/office/drawing/2014/main" val="1381756766"/>
                    </a:ext>
                  </a:extLst>
                </a:gridCol>
                <a:gridCol w="1223598">
                  <a:extLst>
                    <a:ext uri="{9D8B030D-6E8A-4147-A177-3AD203B41FA5}">
                      <a16:colId xmlns:a16="http://schemas.microsoft.com/office/drawing/2014/main" val="2492724142"/>
                    </a:ext>
                  </a:extLst>
                </a:gridCol>
                <a:gridCol w="1223598">
                  <a:extLst>
                    <a:ext uri="{9D8B030D-6E8A-4147-A177-3AD203B41FA5}">
                      <a16:colId xmlns:a16="http://schemas.microsoft.com/office/drawing/2014/main" val="3014183178"/>
                    </a:ext>
                  </a:extLst>
                </a:gridCol>
                <a:gridCol w="1285553">
                  <a:extLst>
                    <a:ext uri="{9D8B030D-6E8A-4147-A177-3AD203B41FA5}">
                      <a16:colId xmlns:a16="http://schemas.microsoft.com/office/drawing/2014/main" val="1264080983"/>
                    </a:ext>
                  </a:extLst>
                </a:gridCol>
                <a:gridCol w="726612">
                  <a:extLst>
                    <a:ext uri="{9D8B030D-6E8A-4147-A177-3AD203B41FA5}">
                      <a16:colId xmlns:a16="http://schemas.microsoft.com/office/drawing/2014/main" val="2834911792"/>
                    </a:ext>
                  </a:extLst>
                </a:gridCol>
                <a:gridCol w="1007058">
                  <a:extLst>
                    <a:ext uri="{9D8B030D-6E8A-4147-A177-3AD203B41FA5}">
                      <a16:colId xmlns:a16="http://schemas.microsoft.com/office/drawing/2014/main" val="2646746593"/>
                    </a:ext>
                  </a:extLst>
                </a:gridCol>
                <a:gridCol w="803097">
                  <a:extLst>
                    <a:ext uri="{9D8B030D-6E8A-4147-A177-3AD203B41FA5}">
                      <a16:colId xmlns:a16="http://schemas.microsoft.com/office/drawing/2014/main" val="1379213946"/>
                    </a:ext>
                  </a:extLst>
                </a:gridCol>
                <a:gridCol w="1784663">
                  <a:extLst>
                    <a:ext uri="{9D8B030D-6E8A-4147-A177-3AD203B41FA5}">
                      <a16:colId xmlns:a16="http://schemas.microsoft.com/office/drawing/2014/main" val="384313403"/>
                    </a:ext>
                  </a:extLst>
                </a:gridCol>
              </a:tblGrid>
              <a:tr h="229547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004152215"/>
                  </a:ext>
                </a:extLst>
              </a:tr>
              <a:tr h="229547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게임번호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등록번호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663412209"/>
                  </a:ext>
                </a:extLst>
              </a:tr>
              <a:tr h="229547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534165558"/>
                  </a:ext>
                </a:extLst>
              </a:tr>
              <a:tr h="21911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배송일시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배송일시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789669165"/>
                  </a:ext>
                </a:extLst>
              </a:tr>
              <a:tr h="21911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상품개수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상품개수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334711301"/>
                  </a:ext>
                </a:extLst>
              </a:tr>
              <a:tr h="21911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배송지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배송지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747458054"/>
                  </a:ext>
                </a:extLst>
              </a:tr>
              <a:tr h="21911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144561822"/>
                  </a:ext>
                </a:extLst>
              </a:tr>
              <a:tr h="21911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445506276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0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4199A5E-8969-D8A1-9183-ED8D73744433}"/>
              </a:ext>
            </a:extLst>
          </p:cNvPr>
          <p:cNvSpPr txBox="1">
            <a:spLocks/>
          </p:cNvSpPr>
          <p:nvPr/>
        </p:nvSpPr>
        <p:spPr>
          <a:xfrm>
            <a:off x="843116" y="206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물리적 설계</a:t>
            </a:r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 </a:t>
            </a:r>
            <a:r>
              <a:rPr lang="ko-KR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(테이블 구조 명세서</a:t>
            </a:r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)</a:t>
            </a:r>
            <a:endParaRPr lang="ko-KR" altLang="en-US" sz="3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j-lt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953814-A426-37DD-BA2D-6788C437F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365565"/>
              </p:ext>
            </p:extLst>
          </p:nvPr>
        </p:nvGraphicFramePr>
        <p:xfrm>
          <a:off x="893925" y="4094627"/>
          <a:ext cx="7483153" cy="33566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83153">
                  <a:extLst>
                    <a:ext uri="{9D8B030D-6E8A-4147-A177-3AD203B41FA5}">
                      <a16:colId xmlns:a16="http://schemas.microsoft.com/office/drawing/2014/main" val="84073066"/>
                    </a:ext>
                  </a:extLst>
                </a:gridCol>
              </a:tblGrid>
              <a:tr h="33566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후보에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속하다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u="sng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월드컵번호</a:t>
                      </a:r>
                      <a:r>
                        <a:rPr 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(FK), </a:t>
                      </a:r>
                      <a:r>
                        <a:rPr lang="ko-KR" altLang="en-US" sz="1400" u="sng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후보번호</a:t>
                      </a:r>
                      <a:r>
                        <a:rPr 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(FK)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일대일승리횟수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일대일대결횟수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8464798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C2CE9D6-26A3-8977-1B33-8985321BC299}"/>
              </a:ext>
            </a:extLst>
          </p:cNvPr>
          <p:cNvSpPr txBox="1"/>
          <p:nvPr/>
        </p:nvSpPr>
        <p:spPr>
          <a:xfrm>
            <a:off x="840782" y="3757514"/>
            <a:ext cx="90754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ko-KR" sz="1400" b="1">
                <a:latin typeface="+mj-ea"/>
                <a:ea typeface="+mj-ea"/>
                <a:cs typeface="+mn-lt"/>
              </a:rPr>
              <a:t>Ⅴ-1-31.</a:t>
            </a:r>
            <a:r>
              <a:rPr lang="ko-KR" sz="1400" b="1">
                <a:latin typeface="+mj-ea"/>
                <a:ea typeface="+mj-ea"/>
                <a:cs typeface="+mn-lt"/>
              </a:rPr>
              <a:t> </a:t>
            </a:r>
            <a:r>
              <a:rPr lang="ko-KR" sz="1400" b="1" err="1">
                <a:latin typeface="+mj-ea"/>
                <a:ea typeface="+mj-ea"/>
                <a:cs typeface="+mn-lt"/>
              </a:rPr>
              <a:t>월드컵</a:t>
            </a:r>
            <a:r>
              <a:rPr lang="en-US" altLang="ko-KR" sz="1400" b="1" err="1">
                <a:latin typeface="+mj-ea"/>
                <a:ea typeface="+mj-ea"/>
                <a:cs typeface="+mn-lt"/>
              </a:rPr>
              <a:t>_</a:t>
            </a:r>
            <a:r>
              <a:rPr lang="ko-KR" altLang="en-US" sz="1400" b="1" err="1">
                <a:latin typeface="+mj-ea"/>
                <a:ea typeface="+mj-ea"/>
                <a:cs typeface="+mn-lt"/>
              </a:rPr>
              <a:t>후보에</a:t>
            </a:r>
            <a:r>
              <a:rPr lang="en-US" altLang="ko-KR" sz="1400" b="1" err="1">
                <a:latin typeface="+mj-ea"/>
                <a:ea typeface="+mj-ea"/>
                <a:cs typeface="+mn-lt"/>
              </a:rPr>
              <a:t>_</a:t>
            </a:r>
            <a:r>
              <a:rPr lang="ko-KR" altLang="en-US" sz="1400" b="1" err="1">
                <a:latin typeface="+mj-ea"/>
                <a:ea typeface="+mj-ea"/>
                <a:cs typeface="+mn-lt"/>
              </a:rPr>
              <a:t>속하다</a:t>
            </a:r>
            <a:r>
              <a:rPr lang="ko-KR" altLang="en-US" sz="1400" b="1">
                <a:latin typeface="+mj-ea"/>
                <a:ea typeface="+mj-ea"/>
                <a:cs typeface="+mn-lt"/>
              </a:rPr>
              <a:t> </a:t>
            </a:r>
            <a:r>
              <a:rPr lang="ko-KR" sz="1400" b="1">
                <a:latin typeface="+mj-ea"/>
                <a:ea typeface="+mj-ea"/>
                <a:cs typeface="+mn-lt"/>
              </a:rPr>
              <a:t>릴레이션 </a:t>
            </a:r>
            <a:r>
              <a:rPr lang="en-US" altLang="ko-KR" sz="1400" b="1">
                <a:latin typeface="+mj-ea"/>
                <a:ea typeface="+mj-ea"/>
                <a:cs typeface="+mn-lt"/>
              </a:rPr>
              <a:t>:</a:t>
            </a:r>
            <a:r>
              <a:rPr lang="ko-KR" sz="1400" b="1">
                <a:latin typeface="+mj-ea"/>
                <a:ea typeface="+mj-ea"/>
                <a:cs typeface="+mn-lt"/>
              </a:rPr>
              <a:t> </a:t>
            </a:r>
            <a:r>
              <a:rPr lang="ko-KR" sz="1400" b="1" err="1">
                <a:latin typeface="+mj-ea"/>
                <a:ea typeface="+mj-ea"/>
                <a:cs typeface="+mn-lt"/>
              </a:rPr>
              <a:t>월드컵</a:t>
            </a:r>
            <a:r>
              <a:rPr lang="en-US" altLang="ko-KR" sz="1400" b="1" err="1">
                <a:latin typeface="+mj-ea"/>
                <a:ea typeface="+mj-ea"/>
                <a:cs typeface="+mn-lt"/>
              </a:rPr>
              <a:t>_</a:t>
            </a:r>
            <a:r>
              <a:rPr lang="ko-KR" altLang="en-US" sz="1400" b="1" err="1">
                <a:latin typeface="+mj-ea"/>
                <a:ea typeface="+mj-ea"/>
                <a:cs typeface="+mn-lt"/>
              </a:rPr>
              <a:t>후보에</a:t>
            </a:r>
            <a:r>
              <a:rPr lang="en-US" altLang="ko-KR" sz="1400" b="1" err="1">
                <a:latin typeface="+mj-ea"/>
                <a:ea typeface="+mj-ea"/>
                <a:cs typeface="+mn-lt"/>
              </a:rPr>
              <a:t>_</a:t>
            </a:r>
            <a:r>
              <a:rPr lang="ko-KR" altLang="en-US" sz="1400" b="1" err="1">
                <a:latin typeface="+mj-ea"/>
                <a:ea typeface="+mj-ea"/>
                <a:cs typeface="+mn-lt"/>
              </a:rPr>
              <a:t>속하다</a:t>
            </a:r>
            <a:r>
              <a:rPr lang="ko-KR" altLang="en-US" sz="1400" b="1">
                <a:latin typeface="+mj-ea"/>
                <a:ea typeface="+mj-ea"/>
                <a:cs typeface="+mn-lt"/>
              </a:rPr>
              <a:t> </a:t>
            </a:r>
            <a:r>
              <a:rPr lang="ko-KR" sz="1400" b="1">
                <a:latin typeface="+mj-ea"/>
                <a:ea typeface="+mj-ea"/>
                <a:cs typeface="+mn-lt"/>
              </a:rPr>
              <a:t>테이블</a:t>
            </a:r>
            <a:endParaRPr lang="ko-KR" altLang="en-US">
              <a:latin typeface="+mj-ea"/>
              <a:ea typeface="+mj-ea"/>
              <a:cs typeface="+mn-lt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A649808-2C60-01E5-7AD0-CB4F7CD47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763170"/>
              </p:ext>
            </p:extLst>
          </p:nvPr>
        </p:nvGraphicFramePr>
        <p:xfrm>
          <a:off x="883939" y="4553668"/>
          <a:ext cx="9863210" cy="131247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43986">
                  <a:extLst>
                    <a:ext uri="{9D8B030D-6E8A-4147-A177-3AD203B41FA5}">
                      <a16:colId xmlns:a16="http://schemas.microsoft.com/office/drawing/2014/main" val="2065888249"/>
                    </a:ext>
                  </a:extLst>
                </a:gridCol>
                <a:gridCol w="1531232">
                  <a:extLst>
                    <a:ext uri="{9D8B030D-6E8A-4147-A177-3AD203B41FA5}">
                      <a16:colId xmlns:a16="http://schemas.microsoft.com/office/drawing/2014/main" val="2214445927"/>
                    </a:ext>
                  </a:extLst>
                </a:gridCol>
                <a:gridCol w="1543918">
                  <a:extLst>
                    <a:ext uri="{9D8B030D-6E8A-4147-A177-3AD203B41FA5}">
                      <a16:colId xmlns:a16="http://schemas.microsoft.com/office/drawing/2014/main" val="2922257167"/>
                    </a:ext>
                  </a:extLst>
                </a:gridCol>
                <a:gridCol w="1145409">
                  <a:extLst>
                    <a:ext uri="{9D8B030D-6E8A-4147-A177-3AD203B41FA5}">
                      <a16:colId xmlns:a16="http://schemas.microsoft.com/office/drawing/2014/main" val="1364399930"/>
                    </a:ext>
                  </a:extLst>
                </a:gridCol>
                <a:gridCol w="651074">
                  <a:extLst>
                    <a:ext uri="{9D8B030D-6E8A-4147-A177-3AD203B41FA5}">
                      <a16:colId xmlns:a16="http://schemas.microsoft.com/office/drawing/2014/main" val="3677735638"/>
                    </a:ext>
                  </a:extLst>
                </a:gridCol>
                <a:gridCol w="976611">
                  <a:extLst>
                    <a:ext uri="{9D8B030D-6E8A-4147-A177-3AD203B41FA5}">
                      <a16:colId xmlns:a16="http://schemas.microsoft.com/office/drawing/2014/main" val="2457562891"/>
                    </a:ext>
                  </a:extLst>
                </a:gridCol>
                <a:gridCol w="723417">
                  <a:extLst>
                    <a:ext uri="{9D8B030D-6E8A-4147-A177-3AD203B41FA5}">
                      <a16:colId xmlns:a16="http://schemas.microsoft.com/office/drawing/2014/main" val="1611189084"/>
                    </a:ext>
                  </a:extLst>
                </a:gridCol>
                <a:gridCol w="2447563">
                  <a:extLst>
                    <a:ext uri="{9D8B030D-6E8A-4147-A177-3AD203B41FA5}">
                      <a16:colId xmlns:a16="http://schemas.microsoft.com/office/drawing/2014/main" val="2007933314"/>
                    </a:ext>
                  </a:extLst>
                </a:gridCol>
              </a:tblGrid>
              <a:tr h="165232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007289939"/>
                  </a:ext>
                </a:extLst>
              </a:tr>
              <a:tr h="26525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월드컵번호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월드컵번호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019983265"/>
                  </a:ext>
                </a:extLst>
              </a:tr>
              <a:tr h="26525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후보번호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후보번호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후보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후보번호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346193253"/>
                  </a:ext>
                </a:extLst>
              </a:tr>
              <a:tr h="26525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일대일승리횟수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일대일승리횟수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DEFAULT 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54985138"/>
                  </a:ext>
                </a:extLst>
              </a:tr>
              <a:tr h="26525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일대일대결횟수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일대일대결횟수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DEFAULT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63265862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E8EF881-69F5-E147-E2EC-E8DFF103C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402135"/>
              </p:ext>
            </p:extLst>
          </p:nvPr>
        </p:nvGraphicFramePr>
        <p:xfrm>
          <a:off x="927943" y="1420031"/>
          <a:ext cx="7688121" cy="30131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688121">
                  <a:extLst>
                    <a:ext uri="{9D8B030D-6E8A-4147-A177-3AD203B41FA5}">
                      <a16:colId xmlns:a16="http://schemas.microsoft.com/office/drawing/2014/main" val="84073066"/>
                    </a:ext>
                  </a:extLst>
                </a:gridCol>
              </a:tblGrid>
              <a:tr h="30131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경매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참여하다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NFT</a:t>
                      </a:r>
                      <a:r>
                        <a:rPr lang="ko-KR" altLang="en-US" sz="1400" u="sng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상품토큰</a:t>
                      </a:r>
                      <a:r>
                        <a:rPr lang="en-US" altLang="ko-KR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_ID</a:t>
                      </a:r>
                      <a:r>
                        <a:rPr 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(FK), </a:t>
                      </a:r>
                      <a:r>
                        <a:rPr lang="ko-KR" alt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r>
                        <a:rPr 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(FK) </a:t>
                      </a:r>
                      <a:r>
                        <a:rPr lang="ko-KR" altLang="en-US" sz="1400" u="sng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제시일시</a:t>
                      </a:r>
                      <a:r>
                        <a:rPr lang="en-US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u="none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제시가격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u="none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낙찰여부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8464798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91318F9-5D05-2A87-3AB4-6274165E006D}"/>
              </a:ext>
            </a:extLst>
          </p:cNvPr>
          <p:cNvSpPr txBox="1"/>
          <p:nvPr/>
        </p:nvSpPr>
        <p:spPr>
          <a:xfrm>
            <a:off x="776809" y="1044336"/>
            <a:ext cx="90754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ko-KR" altLang="en-US" sz="1400" b="1">
                <a:latin typeface="+mj-ea"/>
                <a:ea typeface="+mj-ea"/>
                <a:cs typeface="+mn-lt"/>
              </a:rPr>
              <a:t>  </a:t>
            </a:r>
            <a:r>
              <a:rPr lang="ko-KR" sz="1400" b="1">
                <a:latin typeface="+mj-ea"/>
                <a:ea typeface="+mj-ea"/>
                <a:cs typeface="+mn-lt"/>
              </a:rPr>
              <a:t>Ⅴ-1-30</a:t>
            </a:r>
            <a:r>
              <a:rPr lang="en-US" altLang="ko-KR" sz="1400" b="1">
                <a:latin typeface="+mj-ea"/>
                <a:ea typeface="+mj-ea"/>
                <a:cs typeface="+mn-lt"/>
              </a:rPr>
              <a:t>.</a:t>
            </a:r>
            <a:r>
              <a:rPr lang="ko-KR" sz="1400" b="1">
                <a:latin typeface="+mj-ea"/>
                <a:ea typeface="+mj-ea"/>
                <a:cs typeface="+mn-lt"/>
              </a:rPr>
              <a:t> </a:t>
            </a:r>
            <a:r>
              <a:rPr lang="ko-KR" sz="1400" b="1" err="1">
                <a:latin typeface="+mj-ea"/>
                <a:ea typeface="+mj-ea"/>
                <a:cs typeface="+mn-lt"/>
              </a:rPr>
              <a:t>경매</a:t>
            </a:r>
            <a:r>
              <a:rPr lang="en-US" altLang="ko-KR" sz="1400" b="1" err="1">
                <a:latin typeface="+mj-ea"/>
                <a:ea typeface="+mj-ea"/>
                <a:cs typeface="+mn-lt"/>
              </a:rPr>
              <a:t>_</a:t>
            </a:r>
            <a:r>
              <a:rPr lang="ko-KR" sz="1400" b="1" err="1">
                <a:latin typeface="+mj-ea"/>
                <a:ea typeface="+mj-ea"/>
                <a:cs typeface="+mn-lt"/>
              </a:rPr>
              <a:t>참여하다</a:t>
            </a:r>
            <a:r>
              <a:rPr lang="ko-KR" altLang="en-US" sz="1400" b="1">
                <a:latin typeface="+mj-ea"/>
                <a:ea typeface="+mj-ea"/>
                <a:cs typeface="+mn-lt"/>
              </a:rPr>
              <a:t> </a:t>
            </a:r>
            <a:r>
              <a:rPr lang="ko-KR" sz="1400" b="1">
                <a:latin typeface="+mj-ea"/>
                <a:ea typeface="+mj-ea"/>
                <a:cs typeface="+mn-lt"/>
              </a:rPr>
              <a:t>릴레이션 </a:t>
            </a:r>
            <a:r>
              <a:rPr lang="en-US" altLang="ko-KR" sz="1400" b="1">
                <a:latin typeface="+mj-ea"/>
                <a:ea typeface="+mj-ea"/>
                <a:cs typeface="+mn-lt"/>
              </a:rPr>
              <a:t>:</a:t>
            </a:r>
            <a:r>
              <a:rPr lang="ko-KR" sz="1400" b="1">
                <a:latin typeface="+mj-ea"/>
                <a:ea typeface="+mj-ea"/>
                <a:cs typeface="+mn-lt"/>
              </a:rPr>
              <a:t> </a:t>
            </a:r>
            <a:r>
              <a:rPr lang="ko-KR" altLang="en-US" sz="1400" b="1" err="1">
                <a:latin typeface="+mj-ea"/>
                <a:ea typeface="+mj-ea"/>
                <a:cs typeface="+mn-lt"/>
              </a:rPr>
              <a:t>경매</a:t>
            </a:r>
            <a:r>
              <a:rPr lang="en-US" altLang="ko-KR" sz="1400" b="1" err="1">
                <a:latin typeface="+mj-ea"/>
                <a:ea typeface="+mj-ea"/>
                <a:cs typeface="+mn-lt"/>
              </a:rPr>
              <a:t>_</a:t>
            </a:r>
            <a:r>
              <a:rPr lang="ko-KR" sz="1400" b="1" err="1">
                <a:latin typeface="+mj-ea"/>
                <a:ea typeface="+mj-ea"/>
                <a:cs typeface="+mn-lt"/>
              </a:rPr>
              <a:t>참여하다</a:t>
            </a:r>
            <a:r>
              <a:rPr lang="ko-KR" sz="1400" b="1">
                <a:latin typeface="+mj-ea"/>
                <a:ea typeface="+mj-ea"/>
                <a:cs typeface="+mn-lt"/>
              </a:rPr>
              <a:t> 테이블</a:t>
            </a:r>
            <a:endParaRPr lang="ko-KR" altLang="en-US">
              <a:latin typeface="+mj-ea"/>
              <a:ea typeface="+mj-ea"/>
              <a:cs typeface="+mn-lt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C6BE145-A4EA-005D-3BC9-5C0C0A15B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048555"/>
              </p:ext>
            </p:extLst>
          </p:nvPr>
        </p:nvGraphicFramePr>
        <p:xfrm>
          <a:off x="917996" y="1875778"/>
          <a:ext cx="9829151" cy="163524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17199">
                  <a:extLst>
                    <a:ext uri="{9D8B030D-6E8A-4147-A177-3AD203B41FA5}">
                      <a16:colId xmlns:a16="http://schemas.microsoft.com/office/drawing/2014/main" val="3585707509"/>
                    </a:ext>
                  </a:extLst>
                </a:gridCol>
                <a:gridCol w="1634274">
                  <a:extLst>
                    <a:ext uri="{9D8B030D-6E8A-4147-A177-3AD203B41FA5}">
                      <a16:colId xmlns:a16="http://schemas.microsoft.com/office/drawing/2014/main" val="2849833546"/>
                    </a:ext>
                  </a:extLst>
                </a:gridCol>
                <a:gridCol w="1493184">
                  <a:extLst>
                    <a:ext uri="{9D8B030D-6E8A-4147-A177-3AD203B41FA5}">
                      <a16:colId xmlns:a16="http://schemas.microsoft.com/office/drawing/2014/main" val="2858369110"/>
                    </a:ext>
                  </a:extLst>
                </a:gridCol>
                <a:gridCol w="1152221">
                  <a:extLst>
                    <a:ext uri="{9D8B030D-6E8A-4147-A177-3AD203B41FA5}">
                      <a16:colId xmlns:a16="http://schemas.microsoft.com/office/drawing/2014/main" val="164161743"/>
                    </a:ext>
                  </a:extLst>
                </a:gridCol>
                <a:gridCol w="893557">
                  <a:extLst>
                    <a:ext uri="{9D8B030D-6E8A-4147-A177-3AD203B41FA5}">
                      <a16:colId xmlns:a16="http://schemas.microsoft.com/office/drawing/2014/main" val="159587288"/>
                    </a:ext>
                  </a:extLst>
                </a:gridCol>
                <a:gridCol w="1081676">
                  <a:extLst>
                    <a:ext uri="{9D8B030D-6E8A-4147-A177-3AD203B41FA5}">
                      <a16:colId xmlns:a16="http://schemas.microsoft.com/office/drawing/2014/main" val="3947423668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780701070"/>
                    </a:ext>
                  </a:extLst>
                </a:gridCol>
                <a:gridCol w="2163357">
                  <a:extLst>
                    <a:ext uri="{9D8B030D-6E8A-4147-A177-3AD203B41FA5}">
                      <a16:colId xmlns:a16="http://schemas.microsoft.com/office/drawing/2014/main" val="4149625745"/>
                    </a:ext>
                  </a:extLst>
                </a:gridCol>
              </a:tblGrid>
              <a:tr h="21497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714176586"/>
                  </a:ext>
                </a:extLst>
              </a:tr>
              <a:tr h="26525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NFT</a:t>
                      </a: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상품토큰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NFT</a:t>
                      </a: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상품토큰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78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NFT_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경매상품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토큰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716998366"/>
                  </a:ext>
                </a:extLst>
              </a:tr>
              <a:tr h="214975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261806380"/>
                  </a:ext>
                </a:extLst>
              </a:tr>
              <a:tr h="20520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제시일시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제시일시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042882172"/>
                  </a:ext>
                </a:extLst>
              </a:tr>
              <a:tr h="302920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제시가격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제시가격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NUMBER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CHECK( &gt;= 0 )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39165416"/>
                  </a:ext>
                </a:extLst>
              </a:tr>
              <a:tr h="312691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낙찰여부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낙찰여부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DEFAULT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미낙찰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865042308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26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4199A5E-8969-D8A1-9183-ED8D73744433}"/>
              </a:ext>
            </a:extLst>
          </p:cNvPr>
          <p:cNvSpPr txBox="1">
            <a:spLocks/>
          </p:cNvSpPr>
          <p:nvPr/>
        </p:nvSpPr>
        <p:spPr>
          <a:xfrm>
            <a:off x="843116" y="206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물리적 설계</a:t>
            </a:r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 </a:t>
            </a:r>
            <a:r>
              <a:rPr lang="ko-KR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(테이블 구조 명세서</a:t>
            </a:r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)</a:t>
            </a:r>
            <a:endParaRPr lang="ko-KR" altLang="en-US" sz="3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j-lt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99C3C54-FF48-D3F1-4337-220C70A58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089676"/>
              </p:ext>
            </p:extLst>
          </p:nvPr>
        </p:nvGraphicFramePr>
        <p:xfrm>
          <a:off x="942026" y="3242714"/>
          <a:ext cx="6048375" cy="28814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048375">
                  <a:extLst>
                    <a:ext uri="{9D8B030D-6E8A-4147-A177-3AD203B41FA5}">
                      <a16:colId xmlns:a16="http://schemas.microsoft.com/office/drawing/2014/main" val="84073066"/>
                    </a:ext>
                  </a:extLst>
                </a:gridCol>
              </a:tblGrid>
              <a:tr h="2881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관련되다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u="sng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월드컵번호</a:t>
                      </a:r>
                      <a:r>
                        <a:rPr 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(FK), </a:t>
                      </a:r>
                      <a:r>
                        <a:rPr lang="ko-KR" alt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</a:t>
                      </a:r>
                      <a:r>
                        <a:rPr lang="en-US" altLang="ko-KR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en-US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84647987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62B60A5-E831-9FC4-39D1-CE452DF1BF10}"/>
              </a:ext>
            </a:extLst>
          </p:cNvPr>
          <p:cNvSpPr txBox="1"/>
          <p:nvPr/>
        </p:nvSpPr>
        <p:spPr>
          <a:xfrm>
            <a:off x="842557" y="2890744"/>
            <a:ext cx="90754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ko-KR" altLang="en-US" sz="1400" b="1">
                <a:latin typeface="Malgun Gothic"/>
                <a:ea typeface="Malgun Gothic"/>
                <a:cs typeface="+mn-lt"/>
              </a:rPr>
              <a:t>  </a:t>
            </a:r>
            <a:r>
              <a:rPr lang="en-US" altLang="ko-KR" sz="1400" b="1">
                <a:latin typeface="Malgun Gothic"/>
                <a:ea typeface="+mn-lt"/>
                <a:cs typeface="+mn-lt"/>
              </a:rPr>
              <a:t>Ⅴ-1-33.</a:t>
            </a:r>
            <a:r>
              <a:rPr lang="ko-KR" sz="1400" b="1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1400" b="1">
                <a:latin typeface="Malgun Gothic"/>
                <a:ea typeface="Malgun Gothic"/>
                <a:cs typeface="+mn-lt"/>
              </a:rPr>
              <a:t>월드컵</a:t>
            </a:r>
            <a:r>
              <a:rPr lang="en-US" altLang="ko-KR" sz="1400" b="1">
                <a:latin typeface="Malgun Gothic"/>
                <a:ea typeface="+mn-lt"/>
                <a:cs typeface="+mn-lt"/>
              </a:rPr>
              <a:t>_</a:t>
            </a:r>
            <a:r>
              <a:rPr lang="ko-KR" altLang="en-US" sz="1400" b="1">
                <a:latin typeface="Malgun Gothic"/>
                <a:ea typeface="Malgun Gothic"/>
                <a:cs typeface="+mn-lt"/>
              </a:rPr>
              <a:t>영화인</a:t>
            </a:r>
            <a:r>
              <a:rPr lang="en-US" altLang="ko-KR" sz="1400" b="1">
                <a:latin typeface="Malgun Gothic"/>
                <a:ea typeface="+mn-lt"/>
                <a:cs typeface="+mn-lt"/>
              </a:rPr>
              <a:t>_</a:t>
            </a:r>
            <a:r>
              <a:rPr lang="ko-KR" altLang="en-US" sz="1400" b="1">
                <a:latin typeface="Malgun Gothic"/>
                <a:ea typeface="Malgun Gothic"/>
                <a:cs typeface="+mn-lt"/>
              </a:rPr>
              <a:t>관련되다 </a:t>
            </a:r>
            <a:r>
              <a:rPr lang="ko-KR" sz="1400" b="1">
                <a:latin typeface="Malgun Gothic"/>
                <a:ea typeface="Malgun Gothic"/>
                <a:cs typeface="+mn-lt"/>
              </a:rPr>
              <a:t>릴레이션 </a:t>
            </a:r>
            <a:r>
              <a:rPr lang="en-US" altLang="ko-KR" sz="1400" b="1">
                <a:latin typeface="Malgun Gothic"/>
                <a:ea typeface="+mn-lt"/>
                <a:cs typeface="+mn-lt"/>
              </a:rPr>
              <a:t>:</a:t>
            </a:r>
            <a:r>
              <a:rPr lang="ko-KR" sz="1400" b="1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1400" b="1">
                <a:latin typeface="Malgun Gothic"/>
                <a:ea typeface="Malgun Gothic"/>
                <a:cs typeface="+mn-lt"/>
              </a:rPr>
              <a:t>월드컵</a:t>
            </a:r>
            <a:r>
              <a:rPr lang="en-US" altLang="ko-KR" sz="1400" b="1">
                <a:latin typeface="Malgun Gothic"/>
                <a:ea typeface="+mn-lt"/>
                <a:cs typeface="+mn-lt"/>
              </a:rPr>
              <a:t>_</a:t>
            </a:r>
            <a:r>
              <a:rPr lang="ko-KR" altLang="en-US" sz="1400" b="1">
                <a:latin typeface="Malgun Gothic"/>
                <a:ea typeface="Malgun Gothic"/>
                <a:cs typeface="+mn-lt"/>
              </a:rPr>
              <a:t>영화인</a:t>
            </a:r>
            <a:r>
              <a:rPr lang="en-US" altLang="ko-KR" sz="1400" b="1">
                <a:latin typeface="Malgun Gothic"/>
                <a:ea typeface="+mn-lt"/>
                <a:cs typeface="+mn-lt"/>
              </a:rPr>
              <a:t>_</a:t>
            </a:r>
            <a:r>
              <a:rPr lang="ko-KR" altLang="en-US" sz="1400" b="1">
                <a:latin typeface="Malgun Gothic"/>
                <a:ea typeface="Malgun Gothic"/>
                <a:cs typeface="+mn-lt"/>
              </a:rPr>
              <a:t>관련되다 </a:t>
            </a:r>
            <a:r>
              <a:rPr lang="ko-KR" sz="1400" b="1">
                <a:latin typeface="Malgun Gothic"/>
                <a:ea typeface="Malgun Gothic"/>
                <a:cs typeface="+mn-lt"/>
              </a:rPr>
              <a:t>테이블</a:t>
            </a:r>
            <a:endParaRPr lang="ko-KR" altLang="en-US" b="1">
              <a:latin typeface="Malgun Gothic"/>
              <a:ea typeface="Malgun Gothic"/>
              <a:cs typeface="+mn-lt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3CE17E7-05C6-88A7-ED22-715AE1287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915577"/>
              </p:ext>
            </p:extLst>
          </p:nvPr>
        </p:nvGraphicFramePr>
        <p:xfrm>
          <a:off x="912747" y="3624032"/>
          <a:ext cx="9967348" cy="8547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43951">
                  <a:extLst>
                    <a:ext uri="{9D8B030D-6E8A-4147-A177-3AD203B41FA5}">
                      <a16:colId xmlns:a16="http://schemas.microsoft.com/office/drawing/2014/main" val="220907162"/>
                    </a:ext>
                  </a:extLst>
                </a:gridCol>
                <a:gridCol w="1243951">
                  <a:extLst>
                    <a:ext uri="{9D8B030D-6E8A-4147-A177-3AD203B41FA5}">
                      <a16:colId xmlns:a16="http://schemas.microsoft.com/office/drawing/2014/main" val="2405850834"/>
                    </a:ext>
                  </a:extLst>
                </a:gridCol>
                <a:gridCol w="1243951">
                  <a:extLst>
                    <a:ext uri="{9D8B030D-6E8A-4147-A177-3AD203B41FA5}">
                      <a16:colId xmlns:a16="http://schemas.microsoft.com/office/drawing/2014/main" val="2905342135"/>
                    </a:ext>
                  </a:extLst>
                </a:gridCol>
                <a:gridCol w="1085335">
                  <a:extLst>
                    <a:ext uri="{9D8B030D-6E8A-4147-A177-3AD203B41FA5}">
                      <a16:colId xmlns:a16="http://schemas.microsoft.com/office/drawing/2014/main" val="2933012560"/>
                    </a:ext>
                  </a:extLst>
                </a:gridCol>
                <a:gridCol w="727532">
                  <a:extLst>
                    <a:ext uri="{9D8B030D-6E8A-4147-A177-3AD203B41FA5}">
                      <a16:colId xmlns:a16="http://schemas.microsoft.com/office/drawing/2014/main" val="620554155"/>
                    </a:ext>
                  </a:extLst>
                </a:gridCol>
                <a:gridCol w="1133041">
                  <a:extLst>
                    <a:ext uri="{9D8B030D-6E8A-4147-A177-3AD203B41FA5}">
                      <a16:colId xmlns:a16="http://schemas.microsoft.com/office/drawing/2014/main" val="1040026000"/>
                    </a:ext>
                  </a:extLst>
                </a:gridCol>
                <a:gridCol w="799093">
                  <a:extLst>
                    <a:ext uri="{9D8B030D-6E8A-4147-A177-3AD203B41FA5}">
                      <a16:colId xmlns:a16="http://schemas.microsoft.com/office/drawing/2014/main" val="3692703254"/>
                    </a:ext>
                  </a:extLst>
                </a:gridCol>
                <a:gridCol w="2490494">
                  <a:extLst>
                    <a:ext uri="{9D8B030D-6E8A-4147-A177-3AD203B41FA5}">
                      <a16:colId xmlns:a16="http://schemas.microsoft.com/office/drawing/2014/main" val="199575469"/>
                    </a:ext>
                  </a:extLst>
                </a:gridCol>
              </a:tblGrid>
              <a:tr h="111126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641694436"/>
                  </a:ext>
                </a:extLst>
              </a:tr>
              <a:tr h="301630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월드컵번호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179074519"/>
                  </a:ext>
                </a:extLst>
              </a:tr>
              <a:tr h="301630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00786075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953814-A426-37DD-BA2D-6788C437F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57423"/>
              </p:ext>
            </p:extLst>
          </p:nvPr>
        </p:nvGraphicFramePr>
        <p:xfrm>
          <a:off x="945462" y="1629907"/>
          <a:ext cx="6048375" cy="28814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048375">
                  <a:extLst>
                    <a:ext uri="{9D8B030D-6E8A-4147-A177-3AD203B41FA5}">
                      <a16:colId xmlns:a16="http://schemas.microsoft.com/office/drawing/2014/main" val="84073066"/>
                    </a:ext>
                  </a:extLst>
                </a:gridCol>
              </a:tblGrid>
              <a:tr h="2881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관련되다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u="sng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월드컵번호</a:t>
                      </a:r>
                      <a:r>
                        <a:rPr 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(FK), </a:t>
                      </a:r>
                      <a:r>
                        <a:rPr lang="ko-KR" altLang="en-US" sz="1400" u="sng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  <a:r>
                        <a:rPr 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(FK)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8464798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C2CE9D6-26A3-8977-1B33-8985321BC299}"/>
              </a:ext>
            </a:extLst>
          </p:cNvPr>
          <p:cNvSpPr txBox="1"/>
          <p:nvPr/>
        </p:nvSpPr>
        <p:spPr>
          <a:xfrm>
            <a:off x="842556" y="1225275"/>
            <a:ext cx="90754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ko-KR" sz="1400" b="1" dirty="0">
                <a:latin typeface="Malgun Gothic"/>
                <a:ea typeface="Malgun Gothic"/>
                <a:cs typeface="+mn-lt"/>
              </a:rPr>
              <a:t>  </a:t>
            </a:r>
            <a:r>
              <a:rPr lang="en-US" altLang="ko-KR" sz="1400" b="1" dirty="0">
                <a:latin typeface="Malgun Gothic"/>
                <a:ea typeface="+mn-lt"/>
                <a:cs typeface="+mn-lt"/>
              </a:rPr>
              <a:t>Ⅴ-1-32.</a:t>
            </a:r>
            <a:r>
              <a:rPr lang="ko-KR" sz="1400" b="1" dirty="0">
                <a:latin typeface="Malgun Gothic"/>
                <a:ea typeface="Malgun Gothic"/>
                <a:cs typeface="+mn-lt"/>
              </a:rPr>
              <a:t> 월드컵</a:t>
            </a:r>
            <a:r>
              <a:rPr lang="en-US" altLang="ko-KR" sz="1400" b="1" dirty="0">
                <a:latin typeface="Malgun Gothic"/>
                <a:ea typeface="+mn-lt"/>
                <a:cs typeface="+mn-lt"/>
              </a:rPr>
              <a:t>_</a:t>
            </a:r>
            <a:r>
              <a:rPr lang="ko-KR" sz="1400" b="1" dirty="0">
                <a:latin typeface="Malgun Gothic"/>
                <a:ea typeface="Malgun Gothic"/>
                <a:cs typeface="+mn-lt"/>
              </a:rPr>
              <a:t>영화</a:t>
            </a:r>
            <a:r>
              <a:rPr lang="en-US" altLang="ko-KR" sz="1400" b="1" dirty="0">
                <a:latin typeface="Malgun Gothic"/>
                <a:ea typeface="+mn-lt"/>
                <a:cs typeface="+mn-lt"/>
              </a:rPr>
              <a:t>_</a:t>
            </a:r>
            <a:r>
              <a:rPr lang="ko-KR" sz="1400" b="1" dirty="0">
                <a:latin typeface="Malgun Gothic"/>
                <a:ea typeface="Malgun Gothic"/>
                <a:cs typeface="+mn-lt"/>
              </a:rPr>
              <a:t>관련되다 </a:t>
            </a:r>
            <a:r>
              <a:rPr lang="ko-KR" sz="1400" b="1" dirty="0" err="1">
                <a:latin typeface="Malgun Gothic"/>
                <a:ea typeface="Malgun Gothic"/>
                <a:cs typeface="+mn-lt"/>
              </a:rPr>
              <a:t>릴레이션</a:t>
            </a:r>
            <a:r>
              <a:rPr lang="ko-KR" sz="1400" b="1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b="1" dirty="0">
                <a:latin typeface="Malgun Gothic"/>
                <a:ea typeface="+mn-lt"/>
                <a:cs typeface="+mn-lt"/>
              </a:rPr>
              <a:t>:</a:t>
            </a:r>
            <a:r>
              <a:rPr lang="ko-KR" sz="1400" b="1" dirty="0">
                <a:latin typeface="Malgun Gothic"/>
                <a:ea typeface="Malgun Gothic"/>
                <a:cs typeface="+mn-lt"/>
              </a:rPr>
              <a:t> 월드컵</a:t>
            </a:r>
            <a:r>
              <a:rPr lang="en-US" altLang="ko-KR" sz="1400" b="1" dirty="0">
                <a:latin typeface="Malgun Gothic"/>
                <a:ea typeface="+mn-lt"/>
                <a:cs typeface="+mn-lt"/>
              </a:rPr>
              <a:t>_</a:t>
            </a:r>
            <a:r>
              <a:rPr lang="ko-KR" sz="1400" b="1" dirty="0">
                <a:latin typeface="Malgun Gothic"/>
                <a:ea typeface="Malgun Gothic"/>
                <a:cs typeface="+mn-lt"/>
              </a:rPr>
              <a:t>영화</a:t>
            </a:r>
            <a:r>
              <a:rPr lang="en-US" altLang="ko-KR" sz="1400" b="1" dirty="0">
                <a:latin typeface="Malgun Gothic"/>
                <a:ea typeface="+mn-lt"/>
                <a:cs typeface="+mn-lt"/>
              </a:rPr>
              <a:t>_</a:t>
            </a:r>
            <a:r>
              <a:rPr lang="ko-KR" sz="1400" b="1" dirty="0">
                <a:latin typeface="Malgun Gothic"/>
                <a:ea typeface="Malgun Gothic"/>
                <a:cs typeface="+mn-lt"/>
              </a:rPr>
              <a:t>관련되다 테이블</a:t>
            </a:r>
            <a:endParaRPr lang="ko-KR" altLang="en-US" dirty="0">
              <a:latin typeface="Malgun Gothic"/>
              <a:ea typeface="Malgun Gothic"/>
              <a:cs typeface="+mn-lt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8E55CBB-759D-DEAF-0F80-09C2CD41D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190671"/>
              </p:ext>
            </p:extLst>
          </p:nvPr>
        </p:nvGraphicFramePr>
        <p:xfrm>
          <a:off x="944114" y="2043711"/>
          <a:ext cx="9935981" cy="76990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40036">
                  <a:extLst>
                    <a:ext uri="{9D8B030D-6E8A-4147-A177-3AD203B41FA5}">
                      <a16:colId xmlns:a16="http://schemas.microsoft.com/office/drawing/2014/main" val="3841260881"/>
                    </a:ext>
                  </a:extLst>
                </a:gridCol>
                <a:gridCol w="1097183">
                  <a:extLst>
                    <a:ext uri="{9D8B030D-6E8A-4147-A177-3AD203B41FA5}">
                      <a16:colId xmlns:a16="http://schemas.microsoft.com/office/drawing/2014/main" val="2684237016"/>
                    </a:ext>
                  </a:extLst>
                </a:gridCol>
                <a:gridCol w="1181581">
                  <a:extLst>
                    <a:ext uri="{9D8B030D-6E8A-4147-A177-3AD203B41FA5}">
                      <a16:colId xmlns:a16="http://schemas.microsoft.com/office/drawing/2014/main" val="1571687386"/>
                    </a:ext>
                  </a:extLst>
                </a:gridCol>
                <a:gridCol w="1109237">
                  <a:extLst>
                    <a:ext uri="{9D8B030D-6E8A-4147-A177-3AD203B41FA5}">
                      <a16:colId xmlns:a16="http://schemas.microsoft.com/office/drawing/2014/main" val="2500402072"/>
                    </a:ext>
                  </a:extLst>
                </a:gridCol>
                <a:gridCol w="675189">
                  <a:extLst>
                    <a:ext uri="{9D8B030D-6E8A-4147-A177-3AD203B41FA5}">
                      <a16:colId xmlns:a16="http://schemas.microsoft.com/office/drawing/2014/main" val="1648018150"/>
                    </a:ext>
                  </a:extLst>
                </a:gridCol>
                <a:gridCol w="1073068">
                  <a:extLst>
                    <a:ext uri="{9D8B030D-6E8A-4147-A177-3AD203B41FA5}">
                      <a16:colId xmlns:a16="http://schemas.microsoft.com/office/drawing/2014/main" val="2543851089"/>
                    </a:ext>
                  </a:extLst>
                </a:gridCol>
                <a:gridCol w="856044">
                  <a:extLst>
                    <a:ext uri="{9D8B030D-6E8A-4147-A177-3AD203B41FA5}">
                      <a16:colId xmlns:a16="http://schemas.microsoft.com/office/drawing/2014/main" val="1328598098"/>
                    </a:ext>
                  </a:extLst>
                </a:gridCol>
                <a:gridCol w="2703643">
                  <a:extLst>
                    <a:ext uri="{9D8B030D-6E8A-4147-A177-3AD203B41FA5}">
                      <a16:colId xmlns:a16="http://schemas.microsoft.com/office/drawing/2014/main" val="1977851662"/>
                    </a:ext>
                  </a:extLst>
                </a:gridCol>
              </a:tblGrid>
              <a:tr h="209524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973942846"/>
                  </a:ext>
                </a:extLst>
              </a:tr>
              <a:tr h="26525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월드컵번호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770545885"/>
                  </a:ext>
                </a:extLst>
              </a:tr>
              <a:tr h="253196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영화번호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63084262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EDE99FA-A88F-C0A0-6B08-5D2D29300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237678"/>
              </p:ext>
            </p:extLst>
          </p:nvPr>
        </p:nvGraphicFramePr>
        <p:xfrm>
          <a:off x="932380" y="4827358"/>
          <a:ext cx="6048375" cy="28814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048375">
                  <a:extLst>
                    <a:ext uri="{9D8B030D-6E8A-4147-A177-3AD203B41FA5}">
                      <a16:colId xmlns:a16="http://schemas.microsoft.com/office/drawing/2014/main" val="84073066"/>
                    </a:ext>
                  </a:extLst>
                </a:gridCol>
              </a:tblGrid>
              <a:tr h="2881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참여하다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u="sng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월드컵번호</a:t>
                      </a:r>
                      <a:r>
                        <a:rPr 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(FK), </a:t>
                      </a:r>
                      <a:r>
                        <a:rPr lang="ko-KR" alt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r>
                        <a:rPr 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(FK), </a:t>
                      </a:r>
                      <a:r>
                        <a:rPr lang="ko-KR" altLang="en-US" sz="1400" u="sng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종료일시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우승후보이름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84647987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80AD3E8-AC40-6264-F304-CBBDD611B3B4}"/>
              </a:ext>
            </a:extLst>
          </p:cNvPr>
          <p:cNvSpPr txBox="1"/>
          <p:nvPr/>
        </p:nvSpPr>
        <p:spPr>
          <a:xfrm>
            <a:off x="839119" y="4528827"/>
            <a:ext cx="90754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ko-KR" altLang="en-US" sz="1400" b="1">
                <a:latin typeface="Malgun Gothic"/>
                <a:ea typeface="Malgun Gothic"/>
                <a:cs typeface="+mn-lt"/>
              </a:rPr>
              <a:t>  </a:t>
            </a:r>
            <a:r>
              <a:rPr lang="en-US" altLang="ko-KR" sz="1400" b="1">
                <a:latin typeface="Malgun Gothic"/>
                <a:ea typeface="+mn-lt"/>
                <a:cs typeface="+mn-lt"/>
              </a:rPr>
              <a:t>Ⅴ-1-34.</a:t>
            </a:r>
            <a:r>
              <a:rPr lang="ko-KR" sz="1400" b="1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1400" b="1" err="1">
                <a:latin typeface="Malgun Gothic"/>
                <a:ea typeface="Malgun Gothic"/>
                <a:cs typeface="+mn-lt"/>
              </a:rPr>
              <a:t>월드컵</a:t>
            </a:r>
            <a:r>
              <a:rPr lang="en-US" altLang="ko-KR" sz="1400" b="1" err="1">
                <a:latin typeface="Malgun Gothic"/>
                <a:ea typeface="+mn-lt"/>
                <a:cs typeface="+mn-lt"/>
              </a:rPr>
              <a:t>_</a:t>
            </a:r>
            <a:r>
              <a:rPr lang="ko-KR" altLang="en-US" sz="1400" b="1" err="1">
                <a:latin typeface="Malgun Gothic"/>
                <a:ea typeface="Malgun Gothic"/>
                <a:cs typeface="+mn-lt"/>
              </a:rPr>
              <a:t>참여하다</a:t>
            </a:r>
            <a:r>
              <a:rPr lang="ko-KR" altLang="en-US" sz="1400" b="1">
                <a:latin typeface="Malgun Gothic"/>
                <a:ea typeface="Malgun Gothic"/>
                <a:cs typeface="+mn-lt"/>
              </a:rPr>
              <a:t> </a:t>
            </a:r>
            <a:r>
              <a:rPr lang="ko-KR" sz="1400" b="1">
                <a:latin typeface="Malgun Gothic"/>
                <a:ea typeface="Malgun Gothic"/>
                <a:cs typeface="+mn-lt"/>
              </a:rPr>
              <a:t>릴레이션 </a:t>
            </a:r>
            <a:r>
              <a:rPr lang="en-US" altLang="ko-KR" sz="1400" b="1">
                <a:latin typeface="Malgun Gothic"/>
                <a:ea typeface="+mn-lt"/>
                <a:cs typeface="+mn-lt"/>
              </a:rPr>
              <a:t>:</a:t>
            </a:r>
            <a:r>
              <a:rPr lang="ko-KR" sz="1400" b="1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1400" b="1">
                <a:latin typeface="Malgun Gothic"/>
                <a:ea typeface="Malgun Gothic"/>
                <a:cs typeface="+mn-lt"/>
              </a:rPr>
              <a:t>월드컵</a:t>
            </a:r>
            <a:r>
              <a:rPr lang="en-US" altLang="ko-KR" sz="1400" b="1">
                <a:latin typeface="Malgun Gothic"/>
                <a:ea typeface="+mn-lt"/>
                <a:cs typeface="+mn-lt"/>
              </a:rPr>
              <a:t>_</a:t>
            </a:r>
            <a:r>
              <a:rPr lang="ko-KR" altLang="en-US" sz="1400" b="1">
                <a:latin typeface="Malgun Gothic"/>
                <a:ea typeface="Malgun Gothic"/>
                <a:cs typeface="+mn-lt"/>
              </a:rPr>
              <a:t>참여하다 </a:t>
            </a:r>
            <a:r>
              <a:rPr lang="ko-KR" sz="1400" b="1">
                <a:latin typeface="Malgun Gothic"/>
                <a:ea typeface="Malgun Gothic"/>
                <a:cs typeface="+mn-lt"/>
              </a:rPr>
              <a:t>테이블</a:t>
            </a:r>
            <a:endParaRPr lang="ko-KR" altLang="en-US">
              <a:latin typeface="Malgun Gothic"/>
              <a:ea typeface="Malgun Gothic"/>
              <a:cs typeface="+mn-lt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D25411D-0F12-2B06-ED78-ECA90D95A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25768"/>
              </p:ext>
            </p:extLst>
          </p:nvPr>
        </p:nvGraphicFramePr>
        <p:xfrm>
          <a:off x="932380" y="5179540"/>
          <a:ext cx="9934831" cy="125903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92029">
                  <a:extLst>
                    <a:ext uri="{9D8B030D-6E8A-4147-A177-3AD203B41FA5}">
                      <a16:colId xmlns:a16="http://schemas.microsoft.com/office/drawing/2014/main" val="1831902659"/>
                    </a:ext>
                  </a:extLst>
                </a:gridCol>
                <a:gridCol w="1323354">
                  <a:extLst>
                    <a:ext uri="{9D8B030D-6E8A-4147-A177-3AD203B41FA5}">
                      <a16:colId xmlns:a16="http://schemas.microsoft.com/office/drawing/2014/main" val="2138852032"/>
                    </a:ext>
                  </a:extLst>
                </a:gridCol>
                <a:gridCol w="1359777">
                  <a:extLst>
                    <a:ext uri="{9D8B030D-6E8A-4147-A177-3AD203B41FA5}">
                      <a16:colId xmlns:a16="http://schemas.microsoft.com/office/drawing/2014/main" val="1041989342"/>
                    </a:ext>
                  </a:extLst>
                </a:gridCol>
                <a:gridCol w="1206569">
                  <a:extLst>
                    <a:ext uri="{9D8B030D-6E8A-4147-A177-3AD203B41FA5}">
                      <a16:colId xmlns:a16="http://schemas.microsoft.com/office/drawing/2014/main" val="3759205391"/>
                    </a:ext>
                  </a:extLst>
                </a:gridCol>
                <a:gridCol w="505289">
                  <a:extLst>
                    <a:ext uri="{9D8B030D-6E8A-4147-A177-3AD203B41FA5}">
                      <a16:colId xmlns:a16="http://schemas.microsoft.com/office/drawing/2014/main" val="3909292924"/>
                    </a:ext>
                  </a:extLst>
                </a:gridCol>
                <a:gridCol w="1092677">
                  <a:extLst>
                    <a:ext uri="{9D8B030D-6E8A-4147-A177-3AD203B41FA5}">
                      <a16:colId xmlns:a16="http://schemas.microsoft.com/office/drawing/2014/main" val="3289797649"/>
                    </a:ext>
                  </a:extLst>
                </a:gridCol>
                <a:gridCol w="983410">
                  <a:extLst>
                    <a:ext uri="{9D8B030D-6E8A-4147-A177-3AD203B41FA5}">
                      <a16:colId xmlns:a16="http://schemas.microsoft.com/office/drawing/2014/main" val="2159116211"/>
                    </a:ext>
                  </a:extLst>
                </a:gridCol>
                <a:gridCol w="2771726">
                  <a:extLst>
                    <a:ext uri="{9D8B030D-6E8A-4147-A177-3AD203B41FA5}">
                      <a16:colId xmlns:a16="http://schemas.microsoft.com/office/drawing/2014/main" val="2946640265"/>
                    </a:ext>
                  </a:extLst>
                </a:gridCol>
              </a:tblGrid>
              <a:tr h="203620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402692548"/>
                  </a:ext>
                </a:extLst>
              </a:tr>
              <a:tr h="253196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월드컵번호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240658949"/>
                  </a:ext>
                </a:extLst>
              </a:tr>
              <a:tr h="212472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681983553"/>
                  </a:ext>
                </a:extLst>
              </a:tr>
              <a:tr h="185913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종료일시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종료일시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247590942"/>
                  </a:ext>
                </a:extLst>
              </a:tr>
              <a:tr h="212472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우승후보이름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우승후보이름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lvl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-ZA" sz="1400" u="none" strike="noStrike" noProof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  <a:endParaRPr lang="ko-KR" altLang="en-US" b="0" i="0" u="none" strike="noStrike" noProof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54605629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359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4199A5E-8969-D8A1-9183-ED8D73744433}"/>
              </a:ext>
            </a:extLst>
          </p:cNvPr>
          <p:cNvSpPr txBox="1">
            <a:spLocks/>
          </p:cNvSpPr>
          <p:nvPr/>
        </p:nvSpPr>
        <p:spPr>
          <a:xfrm>
            <a:off x="843116" y="206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물리적 설계</a:t>
            </a:r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 </a:t>
            </a:r>
            <a:r>
              <a:rPr 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(테이블 구조 명세서</a:t>
            </a:r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)</a:t>
            </a:r>
            <a:endParaRPr lang="ko-KR" altLang="en-US" sz="3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j-lt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99C3C54-FF48-D3F1-4337-220C70A58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964665"/>
              </p:ext>
            </p:extLst>
          </p:nvPr>
        </p:nvGraphicFramePr>
        <p:xfrm>
          <a:off x="904330" y="1654298"/>
          <a:ext cx="6048375" cy="28814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048375">
                  <a:extLst>
                    <a:ext uri="{9D8B030D-6E8A-4147-A177-3AD203B41FA5}">
                      <a16:colId xmlns:a16="http://schemas.microsoft.com/office/drawing/2014/main" val="84073066"/>
                    </a:ext>
                  </a:extLst>
                </a:gridCol>
              </a:tblGrid>
              <a:tr h="2881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거래요청하다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 </a:t>
                      </a:r>
                      <a:r>
                        <a:rPr lang="ko-KR" altLang="en-US" sz="1400" u="sng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게시글번호</a:t>
                      </a:r>
                      <a:r>
                        <a:rPr 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(FK), </a:t>
                      </a:r>
                      <a:r>
                        <a:rPr lang="ko-KR" altLang="en-US" sz="1400" u="sng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요청일시</a:t>
                      </a:r>
                      <a:r>
                        <a:rPr lang="en-US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수락여부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84647987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62B60A5-E831-9FC4-39D1-CE452DF1BF10}"/>
              </a:ext>
            </a:extLst>
          </p:cNvPr>
          <p:cNvSpPr txBox="1"/>
          <p:nvPr/>
        </p:nvSpPr>
        <p:spPr>
          <a:xfrm>
            <a:off x="839120" y="1299668"/>
            <a:ext cx="90754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ko-KR" sz="1400" b="1">
                <a:latin typeface="Malgun Gothic"/>
                <a:ea typeface="+mn-lt"/>
                <a:cs typeface="+mn-lt"/>
              </a:rPr>
              <a:t>Ⅴ-1-35.</a:t>
            </a:r>
            <a:r>
              <a:rPr lang="ko-KR" altLang="en-US" sz="1400" b="1">
                <a:latin typeface="Malgun Gothic"/>
                <a:ea typeface="Malgun Gothic"/>
                <a:cs typeface="+mn-lt"/>
              </a:rPr>
              <a:t> </a:t>
            </a:r>
            <a:r>
              <a:rPr lang="ko-KR" sz="1400" b="1" err="1">
                <a:latin typeface="Malgun Gothic"/>
                <a:ea typeface="Malgun Gothic"/>
                <a:cs typeface="+mn-lt"/>
              </a:rPr>
              <a:t>굿즈</a:t>
            </a:r>
            <a:r>
              <a:rPr lang="en-US" altLang="ko-KR" sz="1400" b="1">
                <a:latin typeface="Malgun Gothic"/>
                <a:ea typeface="+mn-lt"/>
                <a:cs typeface="+mn-lt"/>
              </a:rPr>
              <a:t>_</a:t>
            </a:r>
            <a:r>
              <a:rPr lang="ko-KR" sz="1400" b="1" err="1">
                <a:latin typeface="Malgun Gothic"/>
                <a:ea typeface="Malgun Gothic"/>
                <a:cs typeface="+mn-lt"/>
              </a:rPr>
              <a:t>거래요청하다</a:t>
            </a:r>
            <a:r>
              <a:rPr lang="ko-KR" sz="1400" b="1">
                <a:latin typeface="Malgun Gothic"/>
                <a:ea typeface="Malgun Gothic"/>
                <a:cs typeface="+mn-lt"/>
              </a:rPr>
              <a:t> 릴레이션</a:t>
            </a:r>
            <a:r>
              <a:rPr lang="ko-KR" altLang="en-US" sz="1400" b="1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b="1">
                <a:latin typeface="Malgun Gothic"/>
                <a:ea typeface="+mn-lt"/>
                <a:cs typeface="+mn-lt"/>
              </a:rPr>
              <a:t>:</a:t>
            </a:r>
            <a:r>
              <a:rPr lang="ko-KR" altLang="en-US" sz="1400" b="1">
                <a:latin typeface="Malgun Gothic"/>
                <a:ea typeface="Malgun Gothic"/>
                <a:cs typeface="+mn-lt"/>
              </a:rPr>
              <a:t> </a:t>
            </a:r>
            <a:r>
              <a:rPr lang="ko-KR" sz="1400" b="1" err="1">
                <a:latin typeface="Malgun Gothic"/>
                <a:ea typeface="Malgun Gothic"/>
                <a:cs typeface="+mn-lt"/>
              </a:rPr>
              <a:t>굿즈</a:t>
            </a:r>
            <a:r>
              <a:rPr lang="en-US" altLang="ko-KR" sz="1400" b="1">
                <a:latin typeface="Malgun Gothic"/>
                <a:ea typeface="+mn-lt"/>
                <a:cs typeface="+mn-lt"/>
              </a:rPr>
              <a:t>_</a:t>
            </a:r>
            <a:r>
              <a:rPr lang="ko-KR" sz="1400" b="1" err="1">
                <a:latin typeface="Malgun Gothic"/>
                <a:ea typeface="Malgun Gothic"/>
                <a:cs typeface="+mn-lt"/>
              </a:rPr>
              <a:t>거래요청하다</a:t>
            </a:r>
            <a:r>
              <a:rPr lang="ko-KR" sz="1400" b="1">
                <a:latin typeface="Malgun Gothic"/>
                <a:ea typeface="Malgun Gothic"/>
                <a:cs typeface="+mn-lt"/>
              </a:rPr>
              <a:t> 테이블</a:t>
            </a:r>
            <a:endParaRPr lang="ko-KR">
              <a:latin typeface="Malgun Gothic"/>
              <a:ea typeface="Malgun Gothic"/>
              <a:cs typeface="+mn-lt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73EE6C-2FF2-3C82-70D2-ECB921E15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894658"/>
              </p:ext>
            </p:extLst>
          </p:nvPr>
        </p:nvGraphicFramePr>
        <p:xfrm>
          <a:off x="904226" y="2078810"/>
          <a:ext cx="10041066" cy="128345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90790">
                  <a:extLst>
                    <a:ext uri="{9D8B030D-6E8A-4147-A177-3AD203B41FA5}">
                      <a16:colId xmlns:a16="http://schemas.microsoft.com/office/drawing/2014/main" val="1784402807"/>
                    </a:ext>
                  </a:extLst>
                </a:gridCol>
                <a:gridCol w="1193639">
                  <a:extLst>
                    <a:ext uri="{9D8B030D-6E8A-4147-A177-3AD203B41FA5}">
                      <a16:colId xmlns:a16="http://schemas.microsoft.com/office/drawing/2014/main" val="593423709"/>
                    </a:ext>
                  </a:extLst>
                </a:gridCol>
                <a:gridCol w="1338320">
                  <a:extLst>
                    <a:ext uri="{9D8B030D-6E8A-4147-A177-3AD203B41FA5}">
                      <a16:colId xmlns:a16="http://schemas.microsoft.com/office/drawing/2014/main" val="295200791"/>
                    </a:ext>
                  </a:extLst>
                </a:gridCol>
                <a:gridCol w="1145409">
                  <a:extLst>
                    <a:ext uri="{9D8B030D-6E8A-4147-A177-3AD203B41FA5}">
                      <a16:colId xmlns:a16="http://schemas.microsoft.com/office/drawing/2014/main" val="1475956380"/>
                    </a:ext>
                  </a:extLst>
                </a:gridCol>
                <a:gridCol w="626962">
                  <a:extLst>
                    <a:ext uri="{9D8B030D-6E8A-4147-A177-3AD203B41FA5}">
                      <a16:colId xmlns:a16="http://schemas.microsoft.com/office/drawing/2014/main" val="840956638"/>
                    </a:ext>
                  </a:extLst>
                </a:gridCol>
                <a:gridCol w="976612">
                  <a:extLst>
                    <a:ext uri="{9D8B030D-6E8A-4147-A177-3AD203B41FA5}">
                      <a16:colId xmlns:a16="http://schemas.microsoft.com/office/drawing/2014/main" val="898044283"/>
                    </a:ext>
                  </a:extLst>
                </a:gridCol>
                <a:gridCol w="819873">
                  <a:extLst>
                    <a:ext uri="{9D8B030D-6E8A-4147-A177-3AD203B41FA5}">
                      <a16:colId xmlns:a16="http://schemas.microsoft.com/office/drawing/2014/main" val="4133678043"/>
                    </a:ext>
                  </a:extLst>
                </a:gridCol>
                <a:gridCol w="3349461">
                  <a:extLst>
                    <a:ext uri="{9D8B030D-6E8A-4147-A177-3AD203B41FA5}">
                      <a16:colId xmlns:a16="http://schemas.microsoft.com/office/drawing/2014/main" val="2002418587"/>
                    </a:ext>
                  </a:extLst>
                </a:gridCol>
              </a:tblGrid>
              <a:tr h="208208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018776440"/>
                  </a:ext>
                </a:extLst>
              </a:tr>
              <a:tr h="208208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64195546"/>
                  </a:ext>
                </a:extLst>
              </a:tr>
              <a:tr h="277611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게시글번호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게시글번호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판매게시글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판매게시글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661567439"/>
                  </a:ext>
                </a:extLst>
              </a:tr>
              <a:tr h="208208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요청일시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요청일시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175024090"/>
                  </a:ext>
                </a:extLst>
              </a:tr>
              <a:tr h="208208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수락여부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수락여부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DEFAULT 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미응답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19730590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DD552A5-94DF-DEDB-EF3F-B0179F6CA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989170"/>
              </p:ext>
            </p:extLst>
          </p:nvPr>
        </p:nvGraphicFramePr>
        <p:xfrm>
          <a:off x="911206" y="4019791"/>
          <a:ext cx="6048375" cy="28814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048375">
                  <a:extLst>
                    <a:ext uri="{9D8B030D-6E8A-4147-A177-3AD203B41FA5}">
                      <a16:colId xmlns:a16="http://schemas.microsoft.com/office/drawing/2014/main" val="84073066"/>
                    </a:ext>
                  </a:extLst>
                </a:gridCol>
              </a:tblGrid>
              <a:tr h="2881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u="none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판매게시글</a:t>
                      </a:r>
                      <a:r>
                        <a:rPr lang="en-US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u="none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평점남기다</a:t>
                      </a:r>
                      <a:r>
                        <a:rPr lang="en-US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ID(FK), </a:t>
                      </a:r>
                      <a:r>
                        <a:rPr lang="ko-KR" altLang="en-US" sz="1400" u="sng" strike="noStrike" noProof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게시글번호</a:t>
                      </a:r>
                      <a:r>
                        <a:rPr 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</a:t>
                      </a:r>
                      <a:r>
                        <a:rPr lang="en-US" sz="1400" u="sng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평가점수</a:t>
                      </a:r>
                      <a:r>
                        <a:rPr lang="en-US" sz="1400" u="none" strike="noStrike" noProof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b="0" i="0" u="none" strike="noStrike" noProof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84647987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821CE6A-04E1-AFF6-BB48-8C886BF0054C}"/>
              </a:ext>
            </a:extLst>
          </p:cNvPr>
          <p:cNvSpPr txBox="1"/>
          <p:nvPr/>
        </p:nvSpPr>
        <p:spPr>
          <a:xfrm>
            <a:off x="846881" y="3644097"/>
            <a:ext cx="90754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ko-KR" sz="1400" b="1">
                <a:latin typeface="Malgun Gothic"/>
                <a:ea typeface="맑은 고딕"/>
              </a:rPr>
              <a:t> </a:t>
            </a:r>
            <a:r>
              <a:rPr lang="en-US" sz="1400" b="1">
                <a:latin typeface="Malgun Gothic"/>
                <a:ea typeface="+mn-lt"/>
                <a:cs typeface="+mn-lt"/>
              </a:rPr>
              <a:t>Ⅴ-1-36. </a:t>
            </a:r>
            <a:r>
              <a:rPr lang="ko-KR" altLang="en-US" sz="1400" b="1" err="1">
                <a:latin typeface="Malgun Gothic"/>
                <a:ea typeface="Malgun Gothic"/>
                <a:cs typeface="+mn-lt"/>
              </a:rPr>
              <a:t>굿즈</a:t>
            </a:r>
            <a:r>
              <a:rPr lang="en-US" altLang="ko-KR" sz="1400" b="1">
                <a:latin typeface="Malgun Gothic"/>
                <a:ea typeface="+mn-lt"/>
                <a:cs typeface="+mn-lt"/>
              </a:rPr>
              <a:t>_</a:t>
            </a:r>
            <a:r>
              <a:rPr lang="ko-KR" altLang="en-US" sz="1400" b="1" err="1">
                <a:latin typeface="Malgun Gothic"/>
                <a:ea typeface="Malgun Gothic"/>
                <a:cs typeface="+mn-lt"/>
              </a:rPr>
              <a:t>판매게시글</a:t>
            </a:r>
            <a:r>
              <a:rPr lang="en-US" altLang="ko-KR" sz="1400" b="1">
                <a:latin typeface="Malgun Gothic"/>
                <a:ea typeface="+mn-lt"/>
                <a:cs typeface="+mn-lt"/>
              </a:rPr>
              <a:t>_</a:t>
            </a:r>
            <a:r>
              <a:rPr lang="ko-KR" altLang="en-US" sz="1400" b="1" err="1">
                <a:latin typeface="Malgun Gothic"/>
                <a:ea typeface="Malgun Gothic"/>
                <a:cs typeface="+mn-lt"/>
              </a:rPr>
              <a:t>평점남기다</a:t>
            </a:r>
            <a:r>
              <a:rPr lang="en-US" altLang="ko-KR" sz="1400" b="1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>
                <a:latin typeface="Malgun Gothic"/>
                <a:ea typeface="Malgun Gothic"/>
                <a:cs typeface="+mn-lt"/>
              </a:rPr>
              <a:t>릴레이션</a:t>
            </a:r>
            <a:r>
              <a:rPr lang="en-US" sz="1400" b="1">
                <a:latin typeface="Malgun Gothic"/>
                <a:ea typeface="+mn-lt"/>
                <a:cs typeface="+mn-lt"/>
              </a:rPr>
              <a:t> : </a:t>
            </a:r>
            <a:r>
              <a:rPr lang="ko-KR" altLang="en-US" sz="1400" b="1" err="1">
                <a:latin typeface="Malgun Gothic"/>
                <a:ea typeface="Malgun Gothic"/>
                <a:cs typeface="+mn-lt"/>
              </a:rPr>
              <a:t>굿즈</a:t>
            </a:r>
            <a:r>
              <a:rPr lang="en-US" altLang="ko-KR" sz="1400" b="1">
                <a:latin typeface="Malgun Gothic"/>
                <a:ea typeface="+mn-lt"/>
                <a:cs typeface="+mn-lt"/>
              </a:rPr>
              <a:t>_</a:t>
            </a:r>
            <a:r>
              <a:rPr lang="ko-KR" altLang="en-US" sz="1400" b="1" err="1">
                <a:latin typeface="Malgun Gothic"/>
                <a:ea typeface="Malgun Gothic"/>
                <a:cs typeface="+mn-lt"/>
              </a:rPr>
              <a:t>판매게시글</a:t>
            </a:r>
            <a:r>
              <a:rPr lang="en-US" altLang="ko-KR" sz="1400" b="1">
                <a:latin typeface="Malgun Gothic"/>
                <a:ea typeface="+mn-lt"/>
                <a:cs typeface="+mn-lt"/>
              </a:rPr>
              <a:t>_</a:t>
            </a:r>
            <a:r>
              <a:rPr lang="ko-KR" altLang="en-US" sz="1400" b="1" err="1">
                <a:latin typeface="Malgun Gothic"/>
                <a:ea typeface="Malgun Gothic"/>
                <a:cs typeface="+mn-lt"/>
              </a:rPr>
              <a:t>평점남기다</a:t>
            </a:r>
            <a:r>
              <a:rPr lang="en-US" altLang="ko-KR" sz="1400" b="1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400" b="1">
                <a:latin typeface="Malgun Gothic"/>
                <a:ea typeface="Malgun Gothic"/>
                <a:cs typeface="+mn-lt"/>
              </a:rPr>
              <a:t>테이블</a:t>
            </a:r>
            <a:endParaRPr lang="en-US" sz="1400" b="1">
              <a:latin typeface="Malgun Gothic"/>
              <a:ea typeface="Malgun Gothic"/>
              <a:cs typeface="+mn-lt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5A3A88-5BD3-B2A5-0362-55213131A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228605"/>
              </p:ext>
            </p:extLst>
          </p:nvPr>
        </p:nvGraphicFramePr>
        <p:xfrm>
          <a:off x="910215" y="4448015"/>
          <a:ext cx="10035078" cy="132409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86491">
                  <a:extLst>
                    <a:ext uri="{9D8B030D-6E8A-4147-A177-3AD203B41FA5}">
                      <a16:colId xmlns:a16="http://schemas.microsoft.com/office/drawing/2014/main" val="3170612143"/>
                    </a:ext>
                  </a:extLst>
                </a:gridCol>
                <a:gridCol w="1241088">
                  <a:extLst>
                    <a:ext uri="{9D8B030D-6E8A-4147-A177-3AD203B41FA5}">
                      <a16:colId xmlns:a16="http://schemas.microsoft.com/office/drawing/2014/main" val="1447814534"/>
                    </a:ext>
                  </a:extLst>
                </a:gridCol>
                <a:gridCol w="1170169">
                  <a:extLst>
                    <a:ext uri="{9D8B030D-6E8A-4147-A177-3AD203B41FA5}">
                      <a16:colId xmlns:a16="http://schemas.microsoft.com/office/drawing/2014/main" val="1681992790"/>
                    </a:ext>
                  </a:extLst>
                </a:gridCol>
                <a:gridCol w="1134709">
                  <a:extLst>
                    <a:ext uri="{9D8B030D-6E8A-4147-A177-3AD203B41FA5}">
                      <a16:colId xmlns:a16="http://schemas.microsoft.com/office/drawing/2014/main" val="1307728700"/>
                    </a:ext>
                  </a:extLst>
                </a:gridCol>
                <a:gridCol w="661913">
                  <a:extLst>
                    <a:ext uri="{9D8B030D-6E8A-4147-A177-3AD203B41FA5}">
                      <a16:colId xmlns:a16="http://schemas.microsoft.com/office/drawing/2014/main" val="3574101733"/>
                    </a:ext>
                  </a:extLst>
                </a:gridCol>
                <a:gridCol w="992868">
                  <a:extLst>
                    <a:ext uri="{9D8B030D-6E8A-4147-A177-3AD203B41FA5}">
                      <a16:colId xmlns:a16="http://schemas.microsoft.com/office/drawing/2014/main" val="3181575356"/>
                    </a:ext>
                  </a:extLst>
                </a:gridCol>
                <a:gridCol w="744651">
                  <a:extLst>
                    <a:ext uri="{9D8B030D-6E8A-4147-A177-3AD203B41FA5}">
                      <a16:colId xmlns:a16="http://schemas.microsoft.com/office/drawing/2014/main" val="885046259"/>
                    </a:ext>
                  </a:extLst>
                </a:gridCol>
                <a:gridCol w="3203189">
                  <a:extLst>
                    <a:ext uri="{9D8B030D-6E8A-4147-A177-3AD203B41FA5}">
                      <a16:colId xmlns:a16="http://schemas.microsoft.com/office/drawing/2014/main" val="1211457584"/>
                    </a:ext>
                  </a:extLst>
                </a:gridCol>
              </a:tblGrid>
              <a:tr h="187443">
                <a:tc>
                  <a:txBody>
                    <a:bodyPr/>
                    <a:lstStyle/>
                    <a:p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칼럼이름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허용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76733174"/>
                  </a:ext>
                </a:extLst>
              </a:tr>
              <a:tr h="187443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974546073"/>
                  </a:ext>
                </a:extLst>
              </a:tr>
              <a:tr h="490922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게시글번호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PK, FK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FK: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판매게시글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판매게시글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694791485"/>
                  </a:ext>
                </a:extLst>
              </a:tr>
              <a:tr h="330257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평가점수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평가점수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CHECK( &gt;=-2 and &lt;= 2)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5872691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207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4199A5E-8969-D8A1-9183-ED8D73744433}"/>
              </a:ext>
            </a:extLst>
          </p:cNvPr>
          <p:cNvSpPr txBox="1">
            <a:spLocks/>
          </p:cNvSpPr>
          <p:nvPr/>
        </p:nvSpPr>
        <p:spPr>
          <a:xfrm>
            <a:off x="843116" y="206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물리적 설계(인덱스 정의서)</a:t>
            </a:r>
            <a:endParaRPr 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j-lt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312E9CA-0D8D-BD45-FC55-30135B9FE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877285"/>
              </p:ext>
            </p:extLst>
          </p:nvPr>
        </p:nvGraphicFramePr>
        <p:xfrm>
          <a:off x="2766509" y="1251430"/>
          <a:ext cx="8511090" cy="121816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18515">
                  <a:extLst>
                    <a:ext uri="{9D8B030D-6E8A-4147-A177-3AD203B41FA5}">
                      <a16:colId xmlns:a16="http://schemas.microsoft.com/office/drawing/2014/main" val="1828290689"/>
                    </a:ext>
                  </a:extLst>
                </a:gridCol>
                <a:gridCol w="1418515">
                  <a:extLst>
                    <a:ext uri="{9D8B030D-6E8A-4147-A177-3AD203B41FA5}">
                      <a16:colId xmlns:a16="http://schemas.microsoft.com/office/drawing/2014/main" val="1985919419"/>
                    </a:ext>
                  </a:extLst>
                </a:gridCol>
                <a:gridCol w="1418515">
                  <a:extLst>
                    <a:ext uri="{9D8B030D-6E8A-4147-A177-3AD203B41FA5}">
                      <a16:colId xmlns:a16="http://schemas.microsoft.com/office/drawing/2014/main" val="3735035401"/>
                    </a:ext>
                  </a:extLst>
                </a:gridCol>
                <a:gridCol w="1418515">
                  <a:extLst>
                    <a:ext uri="{9D8B030D-6E8A-4147-A177-3AD203B41FA5}">
                      <a16:colId xmlns:a16="http://schemas.microsoft.com/office/drawing/2014/main" val="1909412476"/>
                    </a:ext>
                  </a:extLst>
                </a:gridCol>
                <a:gridCol w="1418515">
                  <a:extLst>
                    <a:ext uri="{9D8B030D-6E8A-4147-A177-3AD203B41FA5}">
                      <a16:colId xmlns:a16="http://schemas.microsoft.com/office/drawing/2014/main" val="1422103827"/>
                    </a:ext>
                  </a:extLst>
                </a:gridCol>
                <a:gridCol w="1418515">
                  <a:extLst>
                    <a:ext uri="{9D8B030D-6E8A-4147-A177-3AD203B41FA5}">
                      <a16:colId xmlns:a16="http://schemas.microsoft.com/office/drawing/2014/main" val="1846043858"/>
                    </a:ext>
                  </a:extLst>
                </a:gridCol>
              </a:tblGrid>
              <a:tr h="237548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릴레이션명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칼럼명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인덱스명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타입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정렬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582277405"/>
                  </a:ext>
                </a:extLst>
              </a:tr>
              <a:tr h="463784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감상평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작성하다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감상평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작성하다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영화평점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영화평점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af-ZA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idx</a:t>
                      </a:r>
                      <a:endParaRPr lang="af-ZA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4269640360"/>
                  </a:ext>
                </a:extLst>
              </a:tr>
              <a:tr h="248860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후기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굿즈평점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굿즈평점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af-ZA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idx</a:t>
                      </a:r>
                      <a:endParaRPr lang="af-ZA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3451894084"/>
                  </a:ext>
                </a:extLst>
              </a:tr>
              <a:tr h="248860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제작국가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제작국가</a:t>
                      </a:r>
                      <a:r>
                        <a:rPr lang="en-US" altLang="ko-KR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af-ZA" sz="140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idx</a:t>
                      </a:r>
                      <a:endParaRPr lang="af-ZA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VARCHAR(20)</a:t>
                      </a:r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ASC</a:t>
                      </a:r>
                    </a:p>
                  </a:txBody>
                  <a:tcPr marL="66675" marR="66675" marT="19050" marB="19050" anchor="ctr"/>
                </a:tc>
                <a:extLst>
                  <a:ext uri="{0D108BD9-81ED-4DB2-BD59-A6C34878D82A}">
                    <a16:rowId xmlns:a16="http://schemas.microsoft.com/office/drawing/2014/main" val="29918372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6B394B3-38C4-7E3F-16C9-CB8E2775AAA8}"/>
              </a:ext>
            </a:extLst>
          </p:cNvPr>
          <p:cNvSpPr txBox="1"/>
          <p:nvPr/>
        </p:nvSpPr>
        <p:spPr>
          <a:xfrm>
            <a:off x="993227" y="1527502"/>
            <a:ext cx="16921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ko-KR" altLang="en-US" b="1">
                <a:latin typeface="+mn-ea"/>
              </a:rPr>
              <a:t>인덱스</a:t>
            </a:r>
            <a:r>
              <a:rPr lang="en-US" altLang="ko-KR" b="1">
                <a:latin typeface="+mn-ea"/>
              </a:rPr>
              <a:t> </a:t>
            </a:r>
            <a:r>
              <a:rPr lang="ko-KR" altLang="en-US" b="1">
                <a:latin typeface="+mn-ea"/>
              </a:rPr>
              <a:t>정의서</a:t>
            </a:r>
            <a:endParaRPr lang="en-US" altLang="ko-KR" b="1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9CFB8D-749E-59B2-BA46-338CD9F8F903}"/>
              </a:ext>
            </a:extLst>
          </p:cNvPr>
          <p:cNvSpPr txBox="1"/>
          <p:nvPr/>
        </p:nvSpPr>
        <p:spPr>
          <a:xfrm>
            <a:off x="795362" y="2391156"/>
            <a:ext cx="1060127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​</a:t>
            </a:r>
          </a:p>
          <a:p>
            <a:pPr algn="just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1) </a:t>
            </a:r>
            <a:r>
              <a:rPr 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영화평점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칼럼에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인덱스를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생성한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​</a:t>
            </a:r>
          </a:p>
          <a:p>
            <a:pPr algn="just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 ①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영화평점에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감상평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검색이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자주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일어나며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영화평점의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내림차순으로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감상평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검색이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자주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일어난다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.​</a:t>
            </a:r>
          </a:p>
          <a:p>
            <a:pPr algn="just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 ② 1 ~ 10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점까지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평점을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있으므로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평균분포도는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(1/10)*100 =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10%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평균분포도가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15%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이내이므로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인덱스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적합하다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D6D0F8-74EA-257E-20C2-DC3CC8C8659C}"/>
              </a:ext>
            </a:extLst>
          </p:cNvPr>
          <p:cNvSpPr txBox="1"/>
          <p:nvPr/>
        </p:nvSpPr>
        <p:spPr>
          <a:xfrm>
            <a:off x="795362" y="3526521"/>
            <a:ext cx="1060127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​</a:t>
            </a:r>
          </a:p>
          <a:p>
            <a:pPr algn="just"/>
            <a:r>
              <a:rPr 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2) </a:t>
            </a:r>
            <a:r>
              <a:rPr lang="ko-KR" altLang="en-US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굿즈평점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칼럼에</a:t>
            </a:r>
            <a:r>
              <a:rPr 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인덱스를</a:t>
            </a:r>
            <a:r>
              <a:rPr 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생성한</a:t>
            </a:r>
            <a:r>
              <a:rPr 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이유</a:t>
            </a:r>
            <a:endParaRPr lang="en-US" sz="1400" dirty="0">
              <a:latin typeface="나눔고딕" panose="020D0604000000000000" pitchFamily="50" charset="-127"/>
              <a:ea typeface="나눔고딕" panose="020D0604000000000000" pitchFamily="50" charset="-127"/>
              <a:cs typeface="+mn-lt"/>
            </a:endParaRPr>
          </a:p>
          <a:p>
            <a:pPr algn="just"/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 ①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굿즈평점에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대한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굿즈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후기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검색이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자주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일어나며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굿즈평점의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내림차순으로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굿즈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후기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검색이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자주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일어난다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sz="1400" dirty="0">
              <a:latin typeface="나눔고딕" panose="020D0604000000000000" pitchFamily="50" charset="-127"/>
              <a:ea typeface="나눔고딕" panose="020D0604000000000000" pitchFamily="50" charset="-127"/>
              <a:cs typeface="+mn-lt"/>
            </a:endParaRPr>
          </a:p>
          <a:p>
            <a:pPr algn="just"/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 ② 1 ~ 10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점까지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평점을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줄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있으므로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평균분포도는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(1/10)*100 = </a:t>
            </a:r>
            <a:r>
              <a:rPr 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10%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평균분포도가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15%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이내이므로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인덱스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생성에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적합하다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C6544-A31E-987E-F64D-A2A6C58656E3}"/>
              </a:ext>
            </a:extLst>
          </p:cNvPr>
          <p:cNvSpPr txBox="1"/>
          <p:nvPr/>
        </p:nvSpPr>
        <p:spPr>
          <a:xfrm>
            <a:off x="795362" y="4695214"/>
            <a:ext cx="10435021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​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/>
            </a:endParaRPr>
          </a:p>
          <a:p>
            <a:pPr algn="just"/>
            <a:r>
              <a:rPr 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3) </a:t>
            </a:r>
            <a:r>
              <a:rPr 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제작국가</a:t>
            </a:r>
            <a:r>
              <a:rPr 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칼럼에</a:t>
            </a:r>
            <a:r>
              <a:rPr 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인덱스를</a:t>
            </a:r>
            <a:r>
              <a:rPr 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생성한</a:t>
            </a:r>
            <a:r>
              <a:rPr 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이유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제작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국가에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대한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영화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검색이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자주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일어난다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②</a:t>
            </a:r>
            <a:r>
              <a:rPr 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평균분포도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영화입장권통합전산망에서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관리하는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영화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DB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참조하면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DB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가능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제작국가는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미국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중국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한국을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포함한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총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90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국가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</a:t>
            </a:r>
            <a:r>
              <a:rPr 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기타국가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포함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칼럼은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90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종류의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값을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가질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있으므로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평균분포도는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(1/90)*100 = </a:t>
            </a:r>
            <a:r>
              <a:rPr 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1.111..%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평균분포도가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15%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이내이므로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인덱스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생성에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적합하다</a:t>
            </a:r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42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A268D6-2222-2761-1EFE-31CB4E14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8000" kern="12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감사합니다</a:t>
            </a:r>
            <a:endParaRPr lang="en-US" altLang="ko-KR" sz="8000" kern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1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BF9404-0433-3E87-67EE-F968D1CC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5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lt"/>
              </a:rPr>
              <a:t>제공하는 기능</a:t>
            </a:r>
            <a:endParaRPr lang="ko-KR" altLang="en-US" sz="50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Calibri Light"/>
            </a:endParaRPr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3BF0AC-2399-3286-0A5C-BFF123F2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>
                <a:latin typeface="+mn-ea"/>
              </a:rPr>
              <a:pPr>
                <a:spcAft>
                  <a:spcPts val="600"/>
                </a:spcAft>
              </a:pPr>
              <a:t>5</a:t>
            </a:fld>
            <a:endParaRPr lang="en-US">
              <a:latin typeface="+mn-ea"/>
            </a:endParaRPr>
          </a:p>
        </p:txBody>
      </p:sp>
      <p:graphicFrame>
        <p:nvGraphicFramePr>
          <p:cNvPr id="9" name="내용 개체 틀 2">
            <a:extLst>
              <a:ext uri="{FF2B5EF4-FFF2-40B4-BE49-F238E27FC236}">
                <a16:creationId xmlns:a16="http://schemas.microsoft.com/office/drawing/2014/main" id="{6A4A8551-4242-E5E3-E41C-361C68DD3A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43057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217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E185F90-8A3C-9F8F-86FB-5E6E4C71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5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alibri Light"/>
              </a:rPr>
              <a:t>기대효과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B3A0D6-4705-185E-C342-ABD6DEF0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>
                <a:latin typeface="+mn-ea"/>
              </a:rPr>
              <a:pPr>
                <a:spcAft>
                  <a:spcPts val="600"/>
                </a:spcAft>
              </a:pPr>
              <a:t>6</a:t>
            </a:fld>
            <a:endParaRPr lang="en-US">
              <a:latin typeface="+mn-ea"/>
            </a:endParaRPr>
          </a:p>
        </p:txBody>
      </p:sp>
      <p:graphicFrame>
        <p:nvGraphicFramePr>
          <p:cNvPr id="20" name="내용 개체 틀 2">
            <a:extLst>
              <a:ext uri="{FF2B5EF4-FFF2-40B4-BE49-F238E27FC236}">
                <a16:creationId xmlns:a16="http://schemas.microsoft.com/office/drawing/2014/main" id="{407E0571-B5AB-C0CC-3C8B-F2111F062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372159"/>
              </p:ext>
            </p:extLst>
          </p:nvPr>
        </p:nvGraphicFramePr>
        <p:xfrm>
          <a:off x="4549720" y="660929"/>
          <a:ext cx="7431206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538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50F2F2-FFF5-9E13-260F-1CD8C833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latin typeface="+mn-ea"/>
              </a:rPr>
              <a:t>7</a:t>
            </a:fld>
            <a:endParaRPr lang="en-US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2865A-C271-E63B-6965-9F43CF3209BA}"/>
              </a:ext>
            </a:extLst>
          </p:cNvPr>
          <p:cNvSpPr txBox="1"/>
          <p:nvPr/>
        </p:nvSpPr>
        <p:spPr>
          <a:xfrm>
            <a:off x="3492500" y="3038447"/>
            <a:ext cx="51181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alibri"/>
              </a:rPr>
              <a:t>업무 영역 분할도</a:t>
            </a:r>
            <a:endParaRPr lang="ko-KR" sz="4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974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82B75C-81E1-FFA1-6207-E6E1998F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48F63A3B-78C7-47BE-AE5E-E10140E04643}" type="slidenum">
              <a:rPr lang="en-US" dirty="0">
                <a:latin typeface="+mn-ea"/>
              </a:rPr>
              <a:pPr latinLnBrk="0">
                <a:spcAft>
                  <a:spcPts val="600"/>
                </a:spcAft>
              </a:pPr>
              <a:t>8</a:t>
            </a:fld>
            <a:endParaRPr lang="en-US">
              <a:latin typeface="+mn-ea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0BD86672-8378-6897-1A5E-121146F745A6}"/>
              </a:ext>
            </a:extLst>
          </p:cNvPr>
          <p:cNvSpPr txBox="1">
            <a:spLocks/>
          </p:cNvSpPr>
          <p:nvPr/>
        </p:nvSpPr>
        <p:spPr>
          <a:xfrm>
            <a:off x="843116" y="206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alibri Light"/>
              </a:rPr>
              <a:t>업무 영역 분할도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8C4B2C02-5908-FD62-8B36-B28908954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4" y="2011685"/>
            <a:ext cx="10636369" cy="329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1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82865A-C271-E63B-6965-9F43CF3209BA}"/>
              </a:ext>
            </a:extLst>
          </p:cNvPr>
          <p:cNvSpPr txBox="1"/>
          <p:nvPr/>
        </p:nvSpPr>
        <p:spPr>
          <a:xfrm>
            <a:off x="3492500" y="3038447"/>
            <a:ext cx="51181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alibri"/>
              </a:rPr>
              <a:t>개념적 설계 결과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8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7584</Words>
  <Application>Microsoft Office PowerPoint</Application>
  <PresentationFormat>와이드스크린</PresentationFormat>
  <Paragraphs>2160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6" baseType="lpstr">
      <vt:lpstr>나눔고딕</vt:lpstr>
      <vt:lpstr>Calibri Light</vt:lpstr>
      <vt:lpstr>나눔스퀘어 Bold</vt:lpstr>
      <vt:lpstr>나눔스퀘어_ac ExtraBold</vt:lpstr>
      <vt:lpstr>나눔스퀘어_ac Bold</vt:lpstr>
      <vt:lpstr>Calibri</vt:lpstr>
      <vt:lpstr>Malgun Gothic</vt:lpstr>
      <vt:lpstr>함초롬바탕</vt:lpstr>
      <vt:lpstr>Arial</vt:lpstr>
      <vt:lpstr>Malgun Gothic</vt:lpstr>
      <vt:lpstr>Office Theme</vt:lpstr>
      <vt:lpstr>데이터베이스 설계 최종 발표  데이터조작단</vt:lpstr>
      <vt:lpstr>목차</vt:lpstr>
      <vt:lpstr>PowerPoint 프레젠테이션</vt:lpstr>
      <vt:lpstr>프로젝트의 목적</vt:lpstr>
      <vt:lpstr>제공하는 기능</vt:lpstr>
      <vt:lpstr>기대효과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Carrot</dc:creator>
  <cp:lastModifiedBy>Carrot</cp:lastModifiedBy>
  <cp:revision>11</cp:revision>
  <dcterms:created xsi:type="dcterms:W3CDTF">2022-05-01T10:32:55Z</dcterms:created>
  <dcterms:modified xsi:type="dcterms:W3CDTF">2022-06-05T14:17:36Z</dcterms:modified>
</cp:coreProperties>
</file>