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0"/>
    <p:restoredTop sz="94687"/>
  </p:normalViewPr>
  <p:slideViewPr>
    <p:cSldViewPr snapToGrid="0" snapToObjects="1">
      <p:cViewPr>
        <p:scale>
          <a:sx n="197" d="100"/>
          <a:sy n="197" d="100"/>
        </p:scale>
        <p:origin x="-624"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C9F-0F82-4148-B7EA-D6810CF1E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AEC8FF-D8FB-B14D-BA0C-9BDE240CC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99B2F7-5CBB-474B-BFD4-E5405FA8830E}"/>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5" name="Footer Placeholder 4">
            <a:extLst>
              <a:ext uri="{FF2B5EF4-FFF2-40B4-BE49-F238E27FC236}">
                <a16:creationId xmlns:a16="http://schemas.microsoft.com/office/drawing/2014/main" id="{E627D19D-9B6E-3542-AB33-B29915F78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4B7A9-CB71-5547-907F-220B3873CADB}"/>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121707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C34-815D-7447-91C0-76A168CE2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83652-9ADB-B84E-8B91-3C3E2207DC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28D96-C74C-A546-95E2-62028AAE1F16}"/>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5" name="Footer Placeholder 4">
            <a:extLst>
              <a:ext uri="{FF2B5EF4-FFF2-40B4-BE49-F238E27FC236}">
                <a16:creationId xmlns:a16="http://schemas.microsoft.com/office/drawing/2014/main" id="{6709F316-304C-4C47-B7C1-03493A7FF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24DA-2F8E-6446-AA9C-89D1425123EF}"/>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269482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680D6-E893-9648-9ED6-4A2AE53E7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B963C4-A053-044A-A080-84EC1C067E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1ED67-B68E-FD4D-909E-57CAD5D4B849}"/>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5" name="Footer Placeholder 4">
            <a:extLst>
              <a:ext uri="{FF2B5EF4-FFF2-40B4-BE49-F238E27FC236}">
                <a16:creationId xmlns:a16="http://schemas.microsoft.com/office/drawing/2014/main" id="{D990C395-B9A5-4E42-A9E7-DAC84262C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41810-100C-404A-90D2-D265B39D28AB}"/>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370715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E4F4-57A8-964B-9A08-411A163CE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BB837-772E-4242-ADFC-C93C2E66F9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B6958-A40F-1842-BFFC-6B0A5ED95C95}"/>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5" name="Footer Placeholder 4">
            <a:extLst>
              <a:ext uri="{FF2B5EF4-FFF2-40B4-BE49-F238E27FC236}">
                <a16:creationId xmlns:a16="http://schemas.microsoft.com/office/drawing/2014/main" id="{F409BE0E-77BF-B64E-ADF9-53676BAC5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68B50-C0B4-224E-8C8F-465C0319A321}"/>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175187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E28E-4DF3-1642-869E-AE72060CF5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414E61-6CD8-6C4D-BD3F-9592837FE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4887AF-A137-B047-A4AF-3B4960D086E9}"/>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5" name="Footer Placeholder 4">
            <a:extLst>
              <a:ext uri="{FF2B5EF4-FFF2-40B4-BE49-F238E27FC236}">
                <a16:creationId xmlns:a16="http://schemas.microsoft.com/office/drawing/2014/main" id="{73108E18-5CA3-954D-B430-61022FA3A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01AE4-0034-9942-839C-7F082AF0B535}"/>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347560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E046-277C-3848-843B-C12B4F25C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AE82B-5992-F24D-816D-4FCB2E280A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0FE44-861C-454F-B1BE-BA553D72EB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7562F-79B9-424B-AB62-820E3EDBBFCC}"/>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6" name="Footer Placeholder 5">
            <a:extLst>
              <a:ext uri="{FF2B5EF4-FFF2-40B4-BE49-F238E27FC236}">
                <a16:creationId xmlns:a16="http://schemas.microsoft.com/office/drawing/2014/main" id="{0C1EA1D1-1D5D-7D48-B1E8-5FE5B94D0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261B2-670B-1C42-A449-7AF6789C3472}"/>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277271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AAD1-0404-6749-BB3F-342C870E6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8AE31-97C3-1F45-8E82-6D94C5640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3AF0A7-86B6-0A4E-BF55-CBE9AB8288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4B1DD-7A46-1D40-9F38-19E22AFAD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E8B6C7-7DA4-7047-A58A-5C28390916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1CD0DB-B32E-4C49-9CC8-631161EBB609}"/>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8" name="Footer Placeholder 7">
            <a:extLst>
              <a:ext uri="{FF2B5EF4-FFF2-40B4-BE49-F238E27FC236}">
                <a16:creationId xmlns:a16="http://schemas.microsoft.com/office/drawing/2014/main" id="{D83EA4C9-2579-D849-85E6-E1738C3A48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64C3D8-5637-954A-A7BB-6C82D1BA0354}"/>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309422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80ED-2FC1-A846-815F-3838BFC3BF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D0E9B-9203-4047-B3E4-7AD91F88978D}"/>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4" name="Footer Placeholder 3">
            <a:extLst>
              <a:ext uri="{FF2B5EF4-FFF2-40B4-BE49-F238E27FC236}">
                <a16:creationId xmlns:a16="http://schemas.microsoft.com/office/drawing/2014/main" id="{61C3A202-A118-2C45-9654-AAB40081A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AD85D7-243E-0147-AF15-5435501F12B2}"/>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121908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0986FD-D3C4-BE4F-B8D5-0924447C8902}"/>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3" name="Footer Placeholder 2">
            <a:extLst>
              <a:ext uri="{FF2B5EF4-FFF2-40B4-BE49-F238E27FC236}">
                <a16:creationId xmlns:a16="http://schemas.microsoft.com/office/drawing/2014/main" id="{6CB84B35-6D22-5D49-A81A-8B8A1234DB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10118-F5C4-3044-8973-8EDF0E1C01DD}"/>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374933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F5FD-71A6-7E4F-B46D-C7849BCD9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C60DE-110F-D44C-897C-7BC670DCE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E1F44D-E800-A34D-A5F5-22E21149D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77D1C4-FA90-8343-ADB5-306A1DCB9AA4}"/>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6" name="Footer Placeholder 5">
            <a:extLst>
              <a:ext uri="{FF2B5EF4-FFF2-40B4-BE49-F238E27FC236}">
                <a16:creationId xmlns:a16="http://schemas.microsoft.com/office/drawing/2014/main" id="{50FAD27F-C7F3-B347-B357-5F48CA7F3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84B51-5BFB-B147-B034-8274A6D2018E}"/>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405976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553B-57D2-1C41-8050-915542355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2B209-F7E7-7540-84CF-1F15141C6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BB4A0-1154-7F47-B2C5-394F34597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90164-FADD-6240-8CFD-5289CD238B80}"/>
              </a:ext>
            </a:extLst>
          </p:cNvPr>
          <p:cNvSpPr>
            <a:spLocks noGrp="1"/>
          </p:cNvSpPr>
          <p:nvPr>
            <p:ph type="dt" sz="half" idx="10"/>
          </p:nvPr>
        </p:nvSpPr>
        <p:spPr/>
        <p:txBody>
          <a:bodyPr/>
          <a:lstStyle/>
          <a:p>
            <a:fld id="{2DA35BCE-54A8-C844-B7DB-32ECD7200E70}" type="datetimeFigureOut">
              <a:rPr lang="en-US" smtClean="0"/>
              <a:t>9/7/20</a:t>
            </a:fld>
            <a:endParaRPr lang="en-US"/>
          </a:p>
        </p:txBody>
      </p:sp>
      <p:sp>
        <p:nvSpPr>
          <p:cNvPr id="6" name="Footer Placeholder 5">
            <a:extLst>
              <a:ext uri="{FF2B5EF4-FFF2-40B4-BE49-F238E27FC236}">
                <a16:creationId xmlns:a16="http://schemas.microsoft.com/office/drawing/2014/main" id="{00BC8E03-BE64-9B43-A70D-7E96FD0EE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B4899-8A85-B444-B24B-68E18034D26F}"/>
              </a:ext>
            </a:extLst>
          </p:cNvPr>
          <p:cNvSpPr>
            <a:spLocks noGrp="1"/>
          </p:cNvSpPr>
          <p:nvPr>
            <p:ph type="sldNum" sz="quarter" idx="12"/>
          </p:nvPr>
        </p:nvSpPr>
        <p:spPr/>
        <p:txBody>
          <a:bodyPr/>
          <a:lstStyle/>
          <a:p>
            <a:fld id="{5306B51A-ABE9-DF44-9B49-A458D507C125}" type="slidenum">
              <a:rPr lang="en-US" smtClean="0"/>
              <a:t>‹#›</a:t>
            </a:fld>
            <a:endParaRPr lang="en-US"/>
          </a:p>
        </p:txBody>
      </p:sp>
    </p:spTree>
    <p:extLst>
      <p:ext uri="{BB962C8B-B14F-4D97-AF65-F5344CB8AC3E}">
        <p14:creationId xmlns:p14="http://schemas.microsoft.com/office/powerpoint/2010/main" val="1022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34DCF-A133-784F-8611-199C7A266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1288E0-7B13-014E-A45B-471D46667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E36A6-C399-2140-B64A-89B95CC1D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35BCE-54A8-C844-B7DB-32ECD7200E70}" type="datetimeFigureOut">
              <a:rPr lang="en-US" smtClean="0"/>
              <a:t>9/7/20</a:t>
            </a:fld>
            <a:endParaRPr lang="en-US"/>
          </a:p>
        </p:txBody>
      </p:sp>
      <p:sp>
        <p:nvSpPr>
          <p:cNvPr id="5" name="Footer Placeholder 4">
            <a:extLst>
              <a:ext uri="{FF2B5EF4-FFF2-40B4-BE49-F238E27FC236}">
                <a16:creationId xmlns:a16="http://schemas.microsoft.com/office/drawing/2014/main" id="{55B5DC58-AA5F-A34F-8FB9-8246CE5BB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A0932-E69F-4742-958E-C567AD009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6B51A-ABE9-DF44-9B49-A458D507C125}" type="slidenum">
              <a:rPr lang="en-US" smtClean="0"/>
              <a:t>‹#›</a:t>
            </a:fld>
            <a:endParaRPr lang="en-US"/>
          </a:p>
        </p:txBody>
      </p:sp>
    </p:spTree>
    <p:extLst>
      <p:ext uri="{BB962C8B-B14F-4D97-AF65-F5344CB8AC3E}">
        <p14:creationId xmlns:p14="http://schemas.microsoft.com/office/powerpoint/2010/main" val="76213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03415F-9D64-164A-963B-4F7C4E02639F}"/>
              </a:ext>
            </a:extLst>
          </p:cNvPr>
          <p:cNvPicPr>
            <a:picLocks noChangeAspect="1"/>
          </p:cNvPicPr>
          <p:nvPr/>
        </p:nvPicPr>
        <p:blipFill>
          <a:blip r:embed="rId2"/>
          <a:stretch>
            <a:fillRect/>
          </a:stretch>
        </p:blipFill>
        <p:spPr>
          <a:xfrm>
            <a:off x="2197100" y="304800"/>
            <a:ext cx="7797800" cy="6248400"/>
          </a:xfrm>
          <a:prstGeom prst="rect">
            <a:avLst/>
          </a:prstGeom>
        </p:spPr>
      </p:pic>
      <p:sp>
        <p:nvSpPr>
          <p:cNvPr id="8" name="TextBox 7">
            <a:extLst>
              <a:ext uri="{FF2B5EF4-FFF2-40B4-BE49-F238E27FC236}">
                <a16:creationId xmlns:a16="http://schemas.microsoft.com/office/drawing/2014/main" id="{B81A02DC-ED89-6D46-90B3-EE5C61E2ACCF}"/>
              </a:ext>
            </a:extLst>
          </p:cNvPr>
          <p:cNvSpPr txBox="1"/>
          <p:nvPr/>
        </p:nvSpPr>
        <p:spPr>
          <a:xfrm>
            <a:off x="462337" y="304800"/>
            <a:ext cx="1088824" cy="369332"/>
          </a:xfrm>
          <a:prstGeom prst="rect">
            <a:avLst/>
          </a:prstGeom>
          <a:noFill/>
        </p:spPr>
        <p:txBody>
          <a:bodyPr wrap="none" rtlCol="0">
            <a:spAutoFit/>
          </a:bodyPr>
          <a:lstStyle/>
          <a:p>
            <a:r>
              <a:rPr lang="en-US" dirty="0"/>
              <a:t>SES down</a:t>
            </a:r>
          </a:p>
        </p:txBody>
      </p:sp>
    </p:spTree>
    <p:extLst>
      <p:ext uri="{BB962C8B-B14F-4D97-AF65-F5344CB8AC3E}">
        <p14:creationId xmlns:p14="http://schemas.microsoft.com/office/powerpoint/2010/main" val="304412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1B0C-D920-4248-B4FA-E59E84FE786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917CB6A-11DC-D34C-ADC7-CB865D65B5CF}"/>
              </a:ext>
            </a:extLst>
          </p:cNvPr>
          <p:cNvPicPr>
            <a:picLocks noGrp="1" noChangeAspect="1"/>
          </p:cNvPicPr>
          <p:nvPr>
            <p:ph idx="1"/>
          </p:nvPr>
        </p:nvPicPr>
        <p:blipFill>
          <a:blip r:embed="rId2"/>
          <a:stretch>
            <a:fillRect/>
          </a:stretch>
        </p:blipFill>
        <p:spPr>
          <a:xfrm>
            <a:off x="1366448" y="1825625"/>
            <a:ext cx="9459104" cy="4351338"/>
          </a:xfrm>
        </p:spPr>
      </p:pic>
    </p:spTree>
    <p:extLst>
      <p:ext uri="{BB962C8B-B14F-4D97-AF65-F5344CB8AC3E}">
        <p14:creationId xmlns:p14="http://schemas.microsoft.com/office/powerpoint/2010/main" val="366360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A22703-6653-C240-83B7-7993669C5CD2}"/>
              </a:ext>
            </a:extLst>
          </p:cNvPr>
          <p:cNvPicPr>
            <a:picLocks noGrp="1" noChangeAspect="1"/>
          </p:cNvPicPr>
          <p:nvPr>
            <p:ph idx="1"/>
          </p:nvPr>
        </p:nvPicPr>
        <p:blipFill>
          <a:blip r:embed="rId2"/>
          <a:stretch>
            <a:fillRect/>
          </a:stretch>
        </p:blipFill>
        <p:spPr>
          <a:xfrm>
            <a:off x="3070741" y="1825625"/>
            <a:ext cx="6050517" cy="4351338"/>
          </a:xfrm>
        </p:spPr>
      </p:pic>
      <p:sp>
        <p:nvSpPr>
          <p:cNvPr id="6" name="Rectangle 5">
            <a:extLst>
              <a:ext uri="{FF2B5EF4-FFF2-40B4-BE49-F238E27FC236}">
                <a16:creationId xmlns:a16="http://schemas.microsoft.com/office/drawing/2014/main" id="{D1AB0F90-194B-BB45-9AB3-B36F7E02113E}"/>
              </a:ext>
            </a:extLst>
          </p:cNvPr>
          <p:cNvSpPr/>
          <p:nvPr/>
        </p:nvSpPr>
        <p:spPr>
          <a:xfrm>
            <a:off x="150128" y="603875"/>
            <a:ext cx="3171830" cy="369332"/>
          </a:xfrm>
          <a:prstGeom prst="rect">
            <a:avLst/>
          </a:prstGeom>
        </p:spPr>
        <p:txBody>
          <a:bodyPr wrap="none">
            <a:spAutoFit/>
          </a:bodyPr>
          <a:lstStyle/>
          <a:p>
            <a:r>
              <a:rPr lang="en-US" dirty="0"/>
              <a:t>SES4 income intersection down</a:t>
            </a:r>
          </a:p>
        </p:txBody>
      </p:sp>
    </p:spTree>
    <p:extLst>
      <p:ext uri="{BB962C8B-B14F-4D97-AF65-F5344CB8AC3E}">
        <p14:creationId xmlns:p14="http://schemas.microsoft.com/office/powerpoint/2010/main" val="429017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61D6-0A76-5D44-BD28-3897A146C3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61C0F1B-3BC4-E143-95E3-C6268D412942}"/>
              </a:ext>
            </a:extLst>
          </p:cNvPr>
          <p:cNvPicPr>
            <a:picLocks noGrp="1" noChangeAspect="1"/>
          </p:cNvPicPr>
          <p:nvPr>
            <p:ph idx="1"/>
          </p:nvPr>
        </p:nvPicPr>
        <p:blipFill>
          <a:blip r:embed="rId2"/>
          <a:stretch>
            <a:fillRect/>
          </a:stretch>
        </p:blipFill>
        <p:spPr>
          <a:xfrm>
            <a:off x="871959" y="1825625"/>
            <a:ext cx="10448082" cy="4351338"/>
          </a:xfrm>
        </p:spPr>
      </p:pic>
    </p:spTree>
    <p:extLst>
      <p:ext uri="{BB962C8B-B14F-4D97-AF65-F5344CB8AC3E}">
        <p14:creationId xmlns:p14="http://schemas.microsoft.com/office/powerpoint/2010/main" val="147996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E898830-5305-2E4E-B63A-A3D58B09D856}"/>
              </a:ext>
            </a:extLst>
          </p:cNvPr>
          <p:cNvPicPr>
            <a:picLocks noChangeAspect="1"/>
          </p:cNvPicPr>
          <p:nvPr/>
        </p:nvPicPr>
        <p:blipFill rotWithShape="1">
          <a:blip r:embed="rId2"/>
          <a:srcRect l="284" t="5342" r="-284" b="-5342"/>
          <a:stretch/>
        </p:blipFill>
        <p:spPr>
          <a:xfrm>
            <a:off x="5002286" y="1091311"/>
            <a:ext cx="3617734" cy="2601758"/>
          </a:xfrm>
          <a:prstGeom prst="rect">
            <a:avLst/>
          </a:prstGeom>
        </p:spPr>
      </p:pic>
      <p:pic>
        <p:nvPicPr>
          <p:cNvPr id="5" name="Picture 4">
            <a:extLst>
              <a:ext uri="{FF2B5EF4-FFF2-40B4-BE49-F238E27FC236}">
                <a16:creationId xmlns:a16="http://schemas.microsoft.com/office/drawing/2014/main" id="{6729C9A4-D49F-8F47-884E-FBAFBB44DF5F}"/>
              </a:ext>
            </a:extLst>
          </p:cNvPr>
          <p:cNvPicPr>
            <a:picLocks noChangeAspect="1"/>
          </p:cNvPicPr>
          <p:nvPr/>
        </p:nvPicPr>
        <p:blipFill>
          <a:blip r:embed="rId3"/>
          <a:stretch>
            <a:fillRect/>
          </a:stretch>
        </p:blipFill>
        <p:spPr>
          <a:xfrm>
            <a:off x="563509" y="463559"/>
            <a:ext cx="4030323" cy="3229510"/>
          </a:xfrm>
          <a:prstGeom prst="rect">
            <a:avLst/>
          </a:prstGeom>
        </p:spPr>
      </p:pic>
      <p:sp>
        <p:nvSpPr>
          <p:cNvPr id="11" name="TextBox 10">
            <a:extLst>
              <a:ext uri="{FF2B5EF4-FFF2-40B4-BE49-F238E27FC236}">
                <a16:creationId xmlns:a16="http://schemas.microsoft.com/office/drawing/2014/main" id="{2C7DEF87-D0EB-EA41-AC2A-D449A2E8C5A2}"/>
              </a:ext>
            </a:extLst>
          </p:cNvPr>
          <p:cNvSpPr txBox="1"/>
          <p:nvPr/>
        </p:nvSpPr>
        <p:spPr>
          <a:xfrm>
            <a:off x="5516608" y="3871570"/>
            <a:ext cx="3118931" cy="1569660"/>
          </a:xfrm>
          <a:prstGeom prst="rect">
            <a:avLst/>
          </a:prstGeom>
          <a:noFill/>
        </p:spPr>
        <p:txBody>
          <a:bodyPr wrap="none" rtlCol="0">
            <a:spAutoFit/>
          </a:bodyPr>
          <a:lstStyle/>
          <a:p>
            <a:r>
              <a:rPr lang="en-US" dirty="0"/>
              <a:t>SES4 income intersection down</a:t>
            </a:r>
          </a:p>
          <a:p>
            <a:r>
              <a:rPr lang="en-US" sz="1200" dirty="0" err="1"/>
              <a:t>KappaB</a:t>
            </a:r>
            <a:r>
              <a:rPr lang="en-US" sz="1200" dirty="0"/>
              <a:t> signaling, Toll-like receptor </a:t>
            </a:r>
          </a:p>
          <a:p>
            <a:r>
              <a:rPr lang="en-US" sz="1200" dirty="0"/>
              <a:t>Pathways Interleukin pathways</a:t>
            </a:r>
          </a:p>
          <a:p>
            <a:br>
              <a:rPr lang="en-US" dirty="0"/>
            </a:br>
            <a:endParaRPr lang="en-US" dirty="0"/>
          </a:p>
          <a:p>
            <a:endParaRPr lang="en-US" dirty="0"/>
          </a:p>
        </p:txBody>
      </p:sp>
      <p:sp>
        <p:nvSpPr>
          <p:cNvPr id="12" name="TextBox 11">
            <a:extLst>
              <a:ext uri="{FF2B5EF4-FFF2-40B4-BE49-F238E27FC236}">
                <a16:creationId xmlns:a16="http://schemas.microsoft.com/office/drawing/2014/main" id="{6B128177-0909-7047-81F1-51DDB0F94C6F}"/>
              </a:ext>
            </a:extLst>
          </p:cNvPr>
          <p:cNvSpPr txBox="1"/>
          <p:nvPr/>
        </p:nvSpPr>
        <p:spPr>
          <a:xfrm>
            <a:off x="782898" y="3871570"/>
            <a:ext cx="2693045" cy="1569660"/>
          </a:xfrm>
          <a:prstGeom prst="rect">
            <a:avLst/>
          </a:prstGeom>
          <a:noFill/>
        </p:spPr>
        <p:txBody>
          <a:bodyPr wrap="none" rtlCol="0">
            <a:spAutoFit/>
          </a:bodyPr>
          <a:lstStyle/>
          <a:p>
            <a:r>
              <a:rPr lang="en-US" dirty="0"/>
              <a:t>SES4 down</a:t>
            </a:r>
          </a:p>
          <a:p>
            <a:r>
              <a:rPr lang="en-US" sz="1200" dirty="0"/>
              <a:t>mRNA catabolic processes, Translational</a:t>
            </a:r>
          </a:p>
          <a:p>
            <a:r>
              <a:rPr lang="en-US" sz="1200" dirty="0"/>
              <a:t>initiation and Endoplasmic reticulum</a:t>
            </a:r>
          </a:p>
          <a:p>
            <a:br>
              <a:rPr lang="en-US" dirty="0"/>
            </a:br>
            <a:endParaRPr lang="en-US" dirty="0"/>
          </a:p>
          <a:p>
            <a:endParaRPr lang="en-US" dirty="0"/>
          </a:p>
        </p:txBody>
      </p:sp>
      <p:sp>
        <p:nvSpPr>
          <p:cNvPr id="13" name="TextBox 12">
            <a:extLst>
              <a:ext uri="{FF2B5EF4-FFF2-40B4-BE49-F238E27FC236}">
                <a16:creationId xmlns:a16="http://schemas.microsoft.com/office/drawing/2014/main" id="{222B9FB9-743F-AD46-B70C-8F27B3852A5A}"/>
              </a:ext>
            </a:extLst>
          </p:cNvPr>
          <p:cNvSpPr txBox="1"/>
          <p:nvPr/>
        </p:nvSpPr>
        <p:spPr>
          <a:xfrm>
            <a:off x="711835" y="4662601"/>
            <a:ext cx="9535988" cy="1200329"/>
          </a:xfrm>
          <a:prstGeom prst="rect">
            <a:avLst/>
          </a:prstGeom>
          <a:noFill/>
        </p:spPr>
        <p:txBody>
          <a:bodyPr wrap="square" rtlCol="0">
            <a:spAutoFit/>
          </a:bodyPr>
          <a:lstStyle/>
          <a:p>
            <a:r>
              <a:rPr lang="en-US" sz="1200" dirty="0"/>
              <a:t>b) Pathway analysis on clusters of co-expressed genes. We ran pathway analyses on the 29 downregulated genes with SES4 (negative effect direction) and the 8 genes simultaneously downregulated for SES4 and income. Significance was determined via GO-terms in WEBGESTALT. In particular, we constructed networks by means of the (default) network expansion method based on the top ranking 10 neighbors. We addressed multiple testing corrections using </a:t>
            </a:r>
            <a:r>
              <a:rPr lang="en-US" sz="1200" dirty="0" err="1"/>
              <a:t>Benjamini</a:t>
            </a:r>
            <a:r>
              <a:rPr lang="en-US" sz="1200" dirty="0"/>
              <a:t> &amp; Hochberg FDR. A significance threshold of 0.05 after correction for multiple testing was applied. (a) One cluster of downregulated genes with SES4 and (b) one cluster of genes downregulated with SES4 and income were enriched for GO terms; representative pathways are mentioned next to the cluster names (See appendix for full details). </a:t>
            </a:r>
          </a:p>
        </p:txBody>
      </p:sp>
      <p:sp>
        <p:nvSpPr>
          <p:cNvPr id="2" name="TextBox 1">
            <a:extLst>
              <a:ext uri="{FF2B5EF4-FFF2-40B4-BE49-F238E27FC236}">
                <a16:creationId xmlns:a16="http://schemas.microsoft.com/office/drawing/2014/main" id="{E710BA73-D3E1-DC4D-AD9B-E264419962ED}"/>
              </a:ext>
            </a:extLst>
          </p:cNvPr>
          <p:cNvSpPr txBox="1"/>
          <p:nvPr/>
        </p:nvSpPr>
        <p:spPr>
          <a:xfrm>
            <a:off x="400692" y="195209"/>
            <a:ext cx="622286" cy="369332"/>
          </a:xfrm>
          <a:prstGeom prst="rect">
            <a:avLst/>
          </a:prstGeom>
          <a:noFill/>
        </p:spPr>
        <p:txBody>
          <a:bodyPr wrap="none" rtlCol="0">
            <a:spAutoFit/>
          </a:bodyPr>
          <a:lstStyle/>
          <a:p>
            <a:r>
              <a:rPr lang="en-US"/>
              <a:t>Fig 2</a:t>
            </a:r>
          </a:p>
        </p:txBody>
      </p:sp>
    </p:spTree>
    <p:extLst>
      <p:ext uri="{BB962C8B-B14F-4D97-AF65-F5344CB8AC3E}">
        <p14:creationId xmlns:p14="http://schemas.microsoft.com/office/powerpoint/2010/main" val="203999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171</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2020-09-01T10:59:30Z</dcterms:created>
  <dcterms:modified xsi:type="dcterms:W3CDTF">2020-09-07T09:02:15Z</dcterms:modified>
</cp:coreProperties>
</file>